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67" r:id="rId2"/>
    <p:sldId id="411" r:id="rId3"/>
    <p:sldId id="400" r:id="rId4"/>
    <p:sldId id="412" r:id="rId5"/>
    <p:sldId id="413" r:id="rId6"/>
    <p:sldId id="414" r:id="rId7"/>
    <p:sldId id="405" r:id="rId8"/>
    <p:sldId id="407" r:id="rId9"/>
    <p:sldId id="408" r:id="rId10"/>
    <p:sldId id="409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FF"/>
    <a:srgbClr val="00009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76557" autoAdjust="0"/>
  </p:normalViewPr>
  <p:slideViewPr>
    <p:cSldViewPr>
      <p:cViewPr>
        <p:scale>
          <a:sx n="100" d="100"/>
          <a:sy n="100" d="100"/>
        </p:scale>
        <p:origin x="504" y="1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10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21" tIns="45510" rIns="91021" bIns="45510" numCol="1" anchor="t" anchorCtr="0" compatLnSpc="1">
            <a:prstTxWarp prst="textNoShape">
              <a:avLst/>
            </a:prstTxWarp>
          </a:bodyPr>
          <a:lstStyle>
            <a:lvl1pPr defTabSz="90936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21" tIns="45510" rIns="91021" bIns="45510" numCol="1" anchor="t" anchorCtr="0" compatLnSpc="1">
            <a:prstTxWarp prst="textNoShape">
              <a:avLst/>
            </a:prstTxWarp>
          </a:bodyPr>
          <a:lstStyle>
            <a:lvl1pPr algn="r" defTabSz="90936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21" tIns="45510" rIns="91021" bIns="45510" numCol="1" anchor="b" anchorCtr="0" compatLnSpc="1">
            <a:prstTxWarp prst="textNoShape">
              <a:avLst/>
            </a:prstTxWarp>
          </a:bodyPr>
          <a:lstStyle>
            <a:lvl1pPr defTabSz="90936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21" tIns="45510" rIns="91021" bIns="45510" numCol="1" anchor="b" anchorCtr="0" compatLnSpc="1">
            <a:prstTxWarp prst="textNoShape">
              <a:avLst/>
            </a:prstTxWarp>
          </a:bodyPr>
          <a:lstStyle>
            <a:lvl1pPr algn="r" defTabSz="909368">
              <a:defRPr sz="1200"/>
            </a:lvl1pPr>
          </a:lstStyle>
          <a:p>
            <a:pPr>
              <a:defRPr/>
            </a:pPr>
            <a:fld id="{48CB4ED0-B2D2-431F-9EED-A4461E0323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21" tIns="45510" rIns="91021" bIns="45510" numCol="1" anchor="t" anchorCtr="0" compatLnSpc="1">
            <a:prstTxWarp prst="textNoShape">
              <a:avLst/>
            </a:prstTxWarp>
          </a:bodyPr>
          <a:lstStyle>
            <a:lvl1pPr defTabSz="90936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21" tIns="45510" rIns="91021" bIns="45510" numCol="1" anchor="t" anchorCtr="0" compatLnSpc="1">
            <a:prstTxWarp prst="textNoShape">
              <a:avLst/>
            </a:prstTxWarp>
          </a:bodyPr>
          <a:lstStyle>
            <a:lvl1pPr algn="r" defTabSz="90936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21" tIns="45510" rIns="91021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21" tIns="45510" rIns="91021" bIns="45510" numCol="1" anchor="b" anchorCtr="0" compatLnSpc="1">
            <a:prstTxWarp prst="textNoShape">
              <a:avLst/>
            </a:prstTxWarp>
          </a:bodyPr>
          <a:lstStyle>
            <a:lvl1pPr defTabSz="90936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21" tIns="45510" rIns="91021" bIns="45510" numCol="1" anchor="b" anchorCtr="0" compatLnSpc="1">
            <a:prstTxWarp prst="textNoShape">
              <a:avLst/>
            </a:prstTxWarp>
          </a:bodyPr>
          <a:lstStyle>
            <a:lvl1pPr algn="r" defTabSz="909368">
              <a:defRPr sz="1200"/>
            </a:lvl1pPr>
          </a:lstStyle>
          <a:p>
            <a:pPr>
              <a:defRPr/>
            </a:pPr>
            <a:fld id="{0D17B6AE-845B-41A7-94C8-A050F1E0A5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9BE96FA7-A58C-4854-8B0F-ADA70028D5E5}" type="slidenum">
              <a:rPr lang="de-DE" altLang="de-DE" smtClean="0"/>
              <a:pPr defTabSz="904875"/>
              <a:t>1</a:t>
            </a:fld>
            <a:endParaRPr lang="de-DE" altLang="de-DE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58825"/>
            <a:ext cx="4951413" cy="37131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99000"/>
            <a:ext cx="4953000" cy="4470400"/>
          </a:xfrm>
          <a:noFill/>
        </p:spPr>
        <p:txBody>
          <a:bodyPr/>
          <a:lstStyle/>
          <a:p>
            <a:pPr>
              <a:buFontTx/>
              <a:buChar char="-"/>
            </a:pPr>
            <a:endParaRPr lang="de-DE" altLang="de-DE" b="1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FC35C036-D94D-494E-AC4E-A56AF8C61D2B}" type="slidenum">
              <a:rPr lang="de-DE" altLang="de-DE" smtClean="0"/>
              <a:pPr defTabSz="904875"/>
              <a:t>10</a:t>
            </a:fld>
            <a:endParaRPr lang="de-DE" altLang="de-DE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7" tIns="45502" rIns="91007" bIns="45502" anchor="b"/>
          <a:lstStyle/>
          <a:p>
            <a:pPr algn="r" defTabSz="909638"/>
            <a:fld id="{AD9A3085-DCC9-4D95-BBBA-888FA25C6AFF}" type="slidenum">
              <a:rPr lang="de-DE" altLang="de-DE" sz="1200"/>
              <a:pPr algn="r" defTabSz="909638"/>
              <a:t>10</a:t>
            </a:fld>
            <a:endParaRPr lang="de-DE" altLang="de-DE" sz="1200"/>
          </a:p>
        </p:txBody>
      </p:sp>
      <p:sp>
        <p:nvSpPr>
          <p:cNvPr id="4096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58825"/>
            <a:ext cx="4951413" cy="3713163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35475"/>
            <a:ext cx="4938713" cy="5118100"/>
          </a:xfrm>
          <a:noFill/>
        </p:spPr>
        <p:txBody>
          <a:bodyPr lIns="91007" tIns="45502" rIns="91007" bIns="45502"/>
          <a:lstStyle/>
          <a:p>
            <a:pPr marL="223838" indent="-223838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8050"/>
            <a:fld id="{7515A0D9-4D3C-40F1-9318-F6F0B1AF272D}" type="slidenum">
              <a:rPr lang="de-DE" altLang="de-DE" smtClean="0"/>
              <a:pPr defTabSz="908050"/>
              <a:t>11</a:t>
            </a:fld>
            <a:endParaRPr lang="de-DE" altLang="de-DE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8" tIns="45683" rIns="91368" bIns="45683" anchor="b"/>
          <a:lstStyle/>
          <a:p>
            <a:pPr algn="r" defTabSz="919163"/>
            <a:fld id="{321BEB35-F0ED-4D56-9174-BD4880B14048}" type="slidenum">
              <a:rPr lang="de-DE" altLang="de-DE" sz="1200"/>
              <a:pPr algn="r" defTabSz="919163"/>
              <a:t>11</a:t>
            </a:fld>
            <a:endParaRPr lang="de-DE" altLang="de-DE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57238"/>
            <a:ext cx="4953000" cy="3714750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35475"/>
            <a:ext cx="4938713" cy="5118100"/>
          </a:xfrm>
          <a:noFill/>
        </p:spPr>
        <p:txBody>
          <a:bodyPr lIns="91368" tIns="45683" rIns="91368" bIns="45683"/>
          <a:lstStyle/>
          <a:p>
            <a:pPr marL="223838" indent="-223838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5BA9695B-AF94-485A-9CDE-F542D7EAB8CE}" type="slidenum">
              <a:rPr lang="de-DE" altLang="de-DE" smtClean="0"/>
              <a:pPr defTabSz="904875"/>
              <a:t>2</a:t>
            </a:fld>
            <a:endParaRPr lang="de-DE" altLang="de-DE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7" tIns="45502" rIns="91007" bIns="45502" anchor="b"/>
          <a:lstStyle/>
          <a:p>
            <a:pPr algn="r" defTabSz="909638"/>
            <a:fld id="{6A11254A-9202-4106-A400-FE41FAE76E15}" type="slidenum">
              <a:rPr lang="de-DE" altLang="de-DE" sz="1200"/>
              <a:pPr algn="r" defTabSz="909638"/>
              <a:t>2</a:t>
            </a:fld>
            <a:endParaRPr lang="de-DE" altLang="de-DE" sz="1200"/>
          </a:p>
        </p:txBody>
      </p:sp>
      <p:sp>
        <p:nvSpPr>
          <p:cNvPr id="3277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58825"/>
            <a:ext cx="4951413" cy="3713163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35475"/>
            <a:ext cx="4938713" cy="5118100"/>
          </a:xfrm>
          <a:noFill/>
        </p:spPr>
        <p:txBody>
          <a:bodyPr lIns="91007" tIns="45502" rIns="91007" bIns="45502"/>
          <a:lstStyle/>
          <a:p>
            <a:pPr marL="223838" indent="-223838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D2DFEE2C-77F7-4E58-AE9D-4C1A1C3FE700}" type="slidenum">
              <a:rPr lang="de-DE" altLang="de-DE" smtClean="0"/>
              <a:pPr defTabSz="904875"/>
              <a:t>3</a:t>
            </a:fld>
            <a:endParaRPr lang="de-DE" altLang="de-DE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7" tIns="45502" rIns="91007" bIns="45502" anchor="b"/>
          <a:lstStyle/>
          <a:p>
            <a:pPr algn="r" defTabSz="909638"/>
            <a:fld id="{4F7133C3-BB63-4E38-829D-F70FD958CD69}" type="slidenum">
              <a:rPr lang="de-DE" altLang="de-DE" sz="1200"/>
              <a:pPr algn="r" defTabSz="909638"/>
              <a:t>3</a:t>
            </a:fld>
            <a:endParaRPr lang="de-DE" altLang="de-DE" sz="1200"/>
          </a:p>
        </p:txBody>
      </p:sp>
      <p:sp>
        <p:nvSpPr>
          <p:cNvPr id="3379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58825"/>
            <a:ext cx="4951413" cy="3713163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35475"/>
            <a:ext cx="4938713" cy="5118100"/>
          </a:xfrm>
          <a:noFill/>
        </p:spPr>
        <p:txBody>
          <a:bodyPr lIns="91007" tIns="45502" rIns="91007" bIns="45502"/>
          <a:lstStyle/>
          <a:p>
            <a:pPr marL="223838" indent="-223838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8E001C7B-3B6D-4EDD-8241-ECC72B64E5F2}" type="slidenum">
              <a:rPr lang="de-DE" altLang="de-DE" smtClean="0"/>
              <a:pPr defTabSz="904875"/>
              <a:t>4</a:t>
            </a:fld>
            <a:endParaRPr lang="de-DE" altLang="de-DE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7" tIns="45502" rIns="91007" bIns="45502" anchor="b"/>
          <a:lstStyle/>
          <a:p>
            <a:pPr algn="r" defTabSz="909638"/>
            <a:fld id="{ABF4E3D4-8FEC-4063-A1FF-8CFB44503A6A}" type="slidenum">
              <a:rPr lang="de-DE" altLang="de-DE" sz="1200"/>
              <a:pPr algn="r" defTabSz="909638"/>
              <a:t>4</a:t>
            </a:fld>
            <a:endParaRPr lang="de-DE" altLang="de-DE" sz="1200"/>
          </a:p>
        </p:txBody>
      </p:sp>
      <p:sp>
        <p:nvSpPr>
          <p:cNvPr id="3482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58825"/>
            <a:ext cx="4951413" cy="3713163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35475"/>
            <a:ext cx="4938713" cy="5118100"/>
          </a:xfrm>
          <a:noFill/>
        </p:spPr>
        <p:txBody>
          <a:bodyPr lIns="91007" tIns="45502" rIns="91007" bIns="45502"/>
          <a:lstStyle/>
          <a:p>
            <a:pPr marL="223838" indent="-223838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9D4A1BF2-BBB8-42F7-A842-A3E0DB10BD9B}" type="slidenum">
              <a:rPr lang="de-DE" altLang="de-DE" smtClean="0"/>
              <a:pPr defTabSz="904875"/>
              <a:t>5</a:t>
            </a:fld>
            <a:endParaRPr lang="de-DE" altLang="de-DE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7" tIns="45502" rIns="91007" bIns="45502" anchor="b"/>
          <a:lstStyle/>
          <a:p>
            <a:pPr algn="r" defTabSz="909638"/>
            <a:fld id="{47ED8D7A-E56C-443B-B284-DF29440782E1}" type="slidenum">
              <a:rPr lang="de-DE" altLang="de-DE" sz="1200"/>
              <a:pPr algn="r" defTabSz="909638"/>
              <a:t>5</a:t>
            </a:fld>
            <a:endParaRPr lang="de-DE" altLang="de-DE" sz="1200"/>
          </a:p>
        </p:txBody>
      </p:sp>
      <p:sp>
        <p:nvSpPr>
          <p:cNvPr id="3584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58825"/>
            <a:ext cx="4951413" cy="3713163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35475"/>
            <a:ext cx="4938713" cy="5118100"/>
          </a:xfrm>
          <a:noFill/>
        </p:spPr>
        <p:txBody>
          <a:bodyPr lIns="91007" tIns="45502" rIns="91007" bIns="45502"/>
          <a:lstStyle/>
          <a:p>
            <a:pPr marL="223838" indent="-223838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1B98C4FC-1509-47F8-A9F4-F704F32211D9}" type="slidenum">
              <a:rPr lang="de-DE" altLang="de-DE" smtClean="0"/>
              <a:pPr defTabSz="904875"/>
              <a:t>6</a:t>
            </a:fld>
            <a:endParaRPr lang="de-DE" altLang="de-DE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7" tIns="45502" rIns="91007" bIns="45502" anchor="b"/>
          <a:lstStyle/>
          <a:p>
            <a:pPr algn="r" defTabSz="909638"/>
            <a:fld id="{39FAE237-7C10-42B8-9845-0109D2DDA998}" type="slidenum">
              <a:rPr lang="de-DE" altLang="de-DE" sz="1200"/>
              <a:pPr algn="r" defTabSz="909638"/>
              <a:t>6</a:t>
            </a:fld>
            <a:endParaRPr lang="de-DE" altLang="de-DE" sz="1200"/>
          </a:p>
        </p:txBody>
      </p:sp>
      <p:sp>
        <p:nvSpPr>
          <p:cNvPr id="3686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58825"/>
            <a:ext cx="4951413" cy="3713163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35475"/>
            <a:ext cx="4938713" cy="5118100"/>
          </a:xfrm>
          <a:noFill/>
        </p:spPr>
        <p:txBody>
          <a:bodyPr lIns="91007" tIns="45502" rIns="91007" bIns="45502"/>
          <a:lstStyle/>
          <a:p>
            <a:pPr marL="223838" indent="-223838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C100A5B9-7DEB-4D25-85B5-1B26D7A74137}" type="slidenum">
              <a:rPr lang="de-DE" altLang="de-DE" smtClean="0"/>
              <a:pPr defTabSz="904875"/>
              <a:t>7</a:t>
            </a:fld>
            <a:endParaRPr lang="de-DE" altLang="de-DE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7" tIns="45502" rIns="91007" bIns="45502" anchor="b"/>
          <a:lstStyle/>
          <a:p>
            <a:pPr algn="r" defTabSz="909638"/>
            <a:fld id="{0EA17887-B3C9-4C8D-AFC0-0E25900177A5}" type="slidenum">
              <a:rPr lang="de-DE" altLang="de-DE" sz="1200"/>
              <a:pPr algn="r" defTabSz="909638"/>
              <a:t>7</a:t>
            </a:fld>
            <a:endParaRPr lang="de-DE" altLang="de-DE" sz="1200"/>
          </a:p>
        </p:txBody>
      </p:sp>
      <p:sp>
        <p:nvSpPr>
          <p:cNvPr id="3789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58825"/>
            <a:ext cx="4951413" cy="3713163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35475"/>
            <a:ext cx="4938713" cy="5118100"/>
          </a:xfrm>
          <a:noFill/>
        </p:spPr>
        <p:txBody>
          <a:bodyPr lIns="91007" tIns="45502" rIns="91007" bIns="45502"/>
          <a:lstStyle/>
          <a:p>
            <a:pPr marL="223838" indent="-223838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EBB6A8CC-70DE-4620-A29A-5F5E73B1C442}" type="slidenum">
              <a:rPr lang="de-DE" altLang="de-DE" smtClean="0"/>
              <a:pPr defTabSz="904875"/>
              <a:t>8</a:t>
            </a:fld>
            <a:endParaRPr lang="de-DE" altLang="de-DE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7" tIns="45502" rIns="91007" bIns="45502" anchor="b"/>
          <a:lstStyle/>
          <a:p>
            <a:pPr algn="r" defTabSz="909638"/>
            <a:fld id="{8E280CBE-C46E-4318-952D-CCD0BD1BB173}" type="slidenum">
              <a:rPr lang="de-DE" altLang="de-DE" sz="1200"/>
              <a:pPr algn="r" defTabSz="909638"/>
              <a:t>8</a:t>
            </a:fld>
            <a:endParaRPr lang="de-DE" altLang="de-DE" sz="1200"/>
          </a:p>
        </p:txBody>
      </p:sp>
      <p:sp>
        <p:nvSpPr>
          <p:cNvPr id="3891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58825"/>
            <a:ext cx="4951413" cy="3713163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35475"/>
            <a:ext cx="4938713" cy="5118100"/>
          </a:xfrm>
          <a:noFill/>
        </p:spPr>
        <p:txBody>
          <a:bodyPr lIns="91007" tIns="45502" rIns="91007" bIns="45502"/>
          <a:lstStyle/>
          <a:p>
            <a:pPr marL="223838" indent="-223838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F4C94406-C470-4BA5-90F3-657D435A6E9C}" type="slidenum">
              <a:rPr lang="de-DE" altLang="de-DE" smtClean="0"/>
              <a:pPr defTabSz="904875"/>
              <a:t>9</a:t>
            </a:fld>
            <a:endParaRPr lang="de-DE" altLang="de-DE" smtClean="0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7" tIns="45502" rIns="91007" bIns="45502" anchor="b"/>
          <a:lstStyle/>
          <a:p>
            <a:pPr algn="r" defTabSz="909638"/>
            <a:fld id="{4DFB2E1D-6AA8-4BBF-B800-F9DEF02247A0}" type="slidenum">
              <a:rPr lang="de-DE" altLang="de-DE" sz="1200"/>
              <a:pPr algn="r" defTabSz="909638"/>
              <a:t>9</a:t>
            </a:fld>
            <a:endParaRPr lang="de-DE" altLang="de-DE" sz="1200"/>
          </a:p>
        </p:txBody>
      </p:sp>
      <p:sp>
        <p:nvSpPr>
          <p:cNvPr id="3994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58825"/>
            <a:ext cx="4951413" cy="3713163"/>
          </a:xfrm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35475"/>
            <a:ext cx="4938713" cy="5118100"/>
          </a:xfrm>
          <a:noFill/>
        </p:spPr>
        <p:txBody>
          <a:bodyPr lIns="91007" tIns="45502" rIns="91007" bIns="45502"/>
          <a:lstStyle/>
          <a:p>
            <a:pPr marL="223838" indent="-223838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60F0E-CBC0-41D2-9E91-B4D6289D40CA}" type="datetime1">
              <a:rPr lang="de-DE"/>
              <a:pPr>
                <a:defRPr/>
              </a:pPr>
              <a:t>21.05.2018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173CD-D062-4433-B405-53631765B7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CFC12-F768-447C-AB8C-DB05A2C03414}" type="datetime1">
              <a:rPr lang="de-DE"/>
              <a:pPr>
                <a:defRPr/>
              </a:pPr>
              <a:t>21.05.2018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EAEA3-4C21-472F-83DC-2C7975C62F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589B-91D7-4D76-893E-7AA7EA128A96}" type="datetime1">
              <a:rPr lang="de-DE"/>
              <a:pPr>
                <a:defRPr/>
              </a:pPr>
              <a:t>21.05.2018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468E4-9EA2-4DF9-9A2E-0F0FCDE5D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9384-9C46-4C5E-AFE0-3D96AE85DEC1}" type="datetime1">
              <a:rPr lang="de-DE"/>
              <a:pPr>
                <a:defRPr/>
              </a:pPr>
              <a:t>21.05.2018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5607E-CC79-4D17-9AB2-FB70084DAC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E4573-C149-4455-8F03-DB2D5CA67F12}" type="datetime1">
              <a:rPr lang="de-DE"/>
              <a:pPr>
                <a:defRPr/>
              </a:pPr>
              <a:t>21.05.2018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A670-A451-49A6-88BB-2C5DEF89D1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8CDC-C224-4ECE-A42B-184A2B62A76E}" type="datetime1">
              <a:rPr lang="de-DE"/>
              <a:pPr>
                <a:defRPr/>
              </a:pPr>
              <a:t>21.05.2018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46315-A49F-4E54-A7E2-637013C87E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37297-7525-4B0D-9D19-6E00FD585C45}" type="datetime1">
              <a:rPr lang="de-DE"/>
              <a:pPr>
                <a:defRPr/>
              </a:pPr>
              <a:t>21.05.2018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DD46E-637E-4B0F-B95F-2E56B0CAC3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5C063-60AA-4343-94A7-90ED71F88B31}" type="datetime1">
              <a:rPr lang="de-DE"/>
              <a:pPr>
                <a:defRPr/>
              </a:pPr>
              <a:t>21.05.2018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CB5F9-7B5C-49AB-AFFF-DD128D0ABE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F5D31-4A4F-4970-BE60-1E4A5E5861C0}" type="datetime1">
              <a:rPr lang="de-DE"/>
              <a:pPr>
                <a:defRPr/>
              </a:pPr>
              <a:t>21.05.2018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3DA85-93FA-4E08-A708-FD52F1348A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D1C-90EB-4F32-A197-11B231259B4C}" type="datetime1">
              <a:rPr lang="de-DE"/>
              <a:pPr>
                <a:defRPr/>
              </a:pPr>
              <a:t>21.05.2018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3DD88-82F0-49E5-B606-0607347CFF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8DDB7-57DA-4FF6-8BA0-3BC9C8412FAD}" type="datetime1">
              <a:rPr lang="de-DE"/>
              <a:pPr>
                <a:defRPr/>
              </a:pPr>
              <a:t>21.05.2018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36EED-03D7-4328-A9C1-DDFA13AAFA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A1C705D-2F9B-4D44-ADA4-BEF67DAFFE9B}" type="datetime1">
              <a:rPr lang="de-DE"/>
              <a:pPr>
                <a:defRPr/>
              </a:pPr>
              <a:t>21.05.2018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4DDD84-6B51-4242-94BF-C68B9D5C18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9" name="Picture 7" descr="BSprA_Office_Farbe_d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7717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liennummernplatzhalter 8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8960A9-19A0-4CFA-AA55-6FA715FFC83D}" type="slidenum">
              <a:rPr lang="de-DE" altLang="de-DE" smtClean="0"/>
              <a:pPr/>
              <a:t>1</a:t>
            </a:fld>
            <a:endParaRPr lang="de-DE" altLang="de-DE" smtClean="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647825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647825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647825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647825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647825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20663" y="925513"/>
            <a:ext cx="86868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de-DE" sz="3200" b="1" dirty="0">
                <a:solidFill>
                  <a:schemeClr val="accent2"/>
                </a:solidFill>
              </a:rPr>
              <a:t>BILC Conference 2018</a:t>
            </a:r>
          </a:p>
          <a:p>
            <a:pPr algn="ctr"/>
            <a:endParaRPr lang="en-GB" altLang="de-DE" sz="3200" b="1" dirty="0">
              <a:solidFill>
                <a:srgbClr val="4D4D4D"/>
              </a:solidFill>
            </a:endParaRPr>
          </a:p>
          <a:p>
            <a:pPr algn="ctr" eaLnBrk="0" hangingPunct="0"/>
            <a:r>
              <a:rPr lang="en-US" altLang="de-DE" sz="2800" b="1" dirty="0"/>
              <a:t>First Experiences with Mobile Devices</a:t>
            </a:r>
          </a:p>
          <a:p>
            <a:pPr algn="ctr" eaLnBrk="0" hangingPunct="0"/>
            <a:r>
              <a:rPr lang="en-US" altLang="de-DE" sz="2800" b="1" dirty="0"/>
              <a:t> in Language Training</a:t>
            </a:r>
          </a:p>
          <a:p>
            <a:pPr algn="ctr" eaLnBrk="0" hangingPunct="0"/>
            <a:endParaRPr lang="de-DE" altLang="de-DE" sz="2800" dirty="0"/>
          </a:p>
          <a:p>
            <a:pPr algn="ctr"/>
            <a:r>
              <a:rPr lang="en-GB" altLang="de-DE" sz="2400" dirty="0"/>
              <a:t>Dr Sabine </a:t>
            </a:r>
            <a:r>
              <a:rPr lang="en-GB" altLang="de-DE" sz="2400" dirty="0" err="1"/>
              <a:t>Baltes-Ellermann</a:t>
            </a:r>
            <a:endParaRPr lang="en-GB" altLang="de-DE" sz="2400" dirty="0"/>
          </a:p>
          <a:p>
            <a:pPr algn="ctr"/>
            <a:r>
              <a:rPr lang="en-GB" altLang="de-DE" sz="2400" dirty="0"/>
              <a:t>Deputy Head of Section </a:t>
            </a:r>
          </a:p>
          <a:p>
            <a:pPr algn="ctr"/>
            <a:r>
              <a:rPr lang="en-GB" altLang="de-DE" sz="2400" dirty="0"/>
              <a:t>“Concepts, Teaching Materials and Tests”</a:t>
            </a:r>
          </a:p>
          <a:p>
            <a:pPr algn="ctr"/>
            <a:endParaRPr lang="en-GB" altLang="de-DE" sz="2400" dirty="0"/>
          </a:p>
          <a:p>
            <a:pPr algn="ctr"/>
            <a:r>
              <a:rPr lang="en-GB" altLang="de-DE" sz="2400" dirty="0"/>
              <a:t>Dr </a:t>
            </a:r>
            <a:r>
              <a:rPr lang="en-GB" altLang="de-DE" sz="2400" dirty="0" err="1"/>
              <a:t>Dugald</a:t>
            </a:r>
            <a:r>
              <a:rPr lang="en-GB" altLang="de-DE" sz="2400" dirty="0"/>
              <a:t> </a:t>
            </a:r>
            <a:r>
              <a:rPr lang="en-GB" altLang="de-DE" sz="2400" dirty="0" err="1"/>
              <a:t>Sturges</a:t>
            </a:r>
            <a:r>
              <a:rPr lang="en-GB" altLang="de-DE" sz="2400" dirty="0"/>
              <a:t> </a:t>
            </a:r>
          </a:p>
          <a:p>
            <a:pPr algn="ctr"/>
            <a:r>
              <a:rPr lang="en-US" altLang="de-DE" sz="2400" dirty="0"/>
              <a:t>Head of English Language Instruction, </a:t>
            </a:r>
            <a:r>
              <a:rPr lang="en-US" altLang="de-DE" sz="2400" dirty="0" err="1"/>
              <a:t>Hürth</a:t>
            </a:r>
            <a:endParaRPr lang="en-US" altLang="de-DE" sz="2400" dirty="0"/>
          </a:p>
          <a:p>
            <a:pPr algn="ctr"/>
            <a:endParaRPr lang="en-GB" altLang="de-DE" sz="2400" dirty="0"/>
          </a:p>
          <a:p>
            <a:pPr algn="ctr"/>
            <a:r>
              <a:rPr lang="en-GB" altLang="de-DE" sz="2400" dirty="0"/>
              <a:t>Lisbon, </a:t>
            </a:r>
            <a:r>
              <a:rPr lang="en-GB" altLang="de-DE" sz="2400" dirty="0" smtClean="0"/>
              <a:t>22 </a:t>
            </a:r>
            <a:r>
              <a:rPr lang="en-GB" altLang="de-DE" sz="2400" dirty="0"/>
              <a:t>May 2018</a:t>
            </a:r>
          </a:p>
          <a:p>
            <a:pPr algn="ctr" eaLnBrk="0" hangingPunct="0"/>
            <a:endParaRPr lang="de-DE" altLang="de-DE" sz="2400" dirty="0"/>
          </a:p>
        </p:txBody>
      </p:sp>
      <p:pic>
        <p:nvPicPr>
          <p:cNvPr id="2057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2849AC-6141-43F7-8CAB-A283C5397E1C}" type="slidenum">
              <a:rPr lang="de-DE" altLang="de-DE" smtClean="0"/>
              <a:pPr/>
              <a:t>10</a:t>
            </a:fld>
            <a:endParaRPr lang="de-DE" altLang="de-DE" smtClean="0"/>
          </a:p>
        </p:txBody>
      </p:sp>
      <p:sp>
        <p:nvSpPr>
          <p:cNvPr id="11267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9DD5B78-BF32-4EE6-9957-52E3D547F42E}" type="slidenum">
              <a:rPr lang="de-DE" altLang="de-DE" sz="1400"/>
              <a:pPr algn="r"/>
              <a:t>10</a:t>
            </a:fld>
            <a:endParaRPr lang="de-DE" altLang="de-DE" sz="1400"/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11269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feld 2"/>
          <p:cNvSpPr txBox="1">
            <a:spLocks noChangeArrowheads="1"/>
          </p:cNvSpPr>
          <p:nvPr/>
        </p:nvSpPr>
        <p:spPr bwMode="auto">
          <a:xfrm>
            <a:off x="684213" y="1341438"/>
            <a:ext cx="78486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000" b="1" dirty="0" smtClean="0"/>
              <a:t>Key insights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de-DE" sz="2000" b="1" dirty="0" smtClean="0"/>
          </a:p>
          <a:p>
            <a:pPr>
              <a:buFontTx/>
              <a:buNone/>
              <a:defRPr/>
            </a:pPr>
            <a:r>
              <a:rPr lang="en-US" sz="2000" dirty="0" smtClean="0"/>
              <a:t>It is not sufficient just to provide a mobile device; rather, it is vital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dirty="0" smtClean="0"/>
              <a:t>to make both teachers and students see its potential for language learning and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dirty="0" smtClean="0"/>
              <a:t>to have someone on stand-by for whenever problems arise. </a:t>
            </a:r>
          </a:p>
          <a:p>
            <a:pPr>
              <a:buFontTx/>
              <a:buNone/>
              <a:defRPr/>
            </a:pPr>
            <a:endParaRPr lang="en-US" sz="2000" dirty="0" smtClean="0"/>
          </a:p>
          <a:p>
            <a:pPr marL="342900" indent="-342900">
              <a:buFont typeface="Wingdings"/>
              <a:buChar char="à"/>
              <a:defRPr/>
            </a:pPr>
            <a:r>
              <a:rPr lang="en-US" sz="2000" dirty="0" smtClean="0"/>
              <a:t>The project team’s support and guidance have been vital for the ongoing success of the project. </a:t>
            </a:r>
          </a:p>
          <a:p>
            <a:pPr marL="342900" indent="-342900">
              <a:buFont typeface="Wingdings"/>
              <a:buChar char="à"/>
              <a:defRPr/>
            </a:pPr>
            <a:endParaRPr lang="de-DE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de-DE" sz="20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de-DE" sz="20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000" b="1" dirty="0" smtClean="0"/>
              <a:t> </a:t>
            </a:r>
            <a:endParaRPr lang="de-DE" altLang="de-DE" sz="20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b="1" dirty="0" smtClean="0"/>
          </a:p>
        </p:txBody>
      </p:sp>
      <p:sp>
        <p:nvSpPr>
          <p:cNvPr id="11271" name="Textfeld 7"/>
          <p:cNvSpPr txBox="1">
            <a:spLocks noChangeArrowheads="1"/>
          </p:cNvSpPr>
          <p:nvPr/>
        </p:nvSpPr>
        <p:spPr bwMode="auto">
          <a:xfrm>
            <a:off x="1235075" y="760413"/>
            <a:ext cx="633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400" b="1">
                <a:solidFill>
                  <a:schemeClr val="accent2"/>
                </a:solidFill>
              </a:rPr>
              <a:t>The Project Team‘s Perspective</a:t>
            </a:r>
          </a:p>
        </p:txBody>
      </p:sp>
      <p:pic>
        <p:nvPicPr>
          <p:cNvPr id="11272" name="Grafik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25" y="4581525"/>
            <a:ext cx="30718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8E1903-20BF-4569-801C-1933F6645ACD}" type="slidenum">
              <a:rPr lang="de-DE" altLang="de-DE" smtClean="0"/>
              <a:pPr/>
              <a:t>11</a:t>
            </a:fld>
            <a:endParaRPr lang="de-DE" altLang="de-DE" smtClean="0"/>
          </a:p>
        </p:txBody>
      </p:sp>
      <p:sp>
        <p:nvSpPr>
          <p:cNvPr id="12291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ED819BE-AD17-4EB2-B8EE-D92280949426}" type="slidenum">
              <a:rPr lang="de-DE" altLang="de-DE" sz="1400"/>
              <a:pPr algn="r"/>
              <a:t>11</a:t>
            </a:fld>
            <a:endParaRPr lang="de-DE" altLang="de-DE" sz="140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12293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hteck 1"/>
          <p:cNvSpPr>
            <a:spLocks noChangeArrowheads="1"/>
          </p:cNvSpPr>
          <p:nvPr/>
        </p:nvSpPr>
        <p:spPr bwMode="auto">
          <a:xfrm>
            <a:off x="715963" y="1700213"/>
            <a:ext cx="7694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de-DE" sz="3200" b="1">
                <a:solidFill>
                  <a:srgbClr val="00009E"/>
                </a:solidFill>
              </a:rPr>
              <a:t>The Instructor’s Perspective</a:t>
            </a:r>
          </a:p>
        </p:txBody>
      </p:sp>
      <p:pic>
        <p:nvPicPr>
          <p:cNvPr id="12295" name="Grafik 2"/>
          <p:cNvPicPr>
            <a:picLocks noChangeAspect="1"/>
          </p:cNvPicPr>
          <p:nvPr/>
        </p:nvPicPr>
        <p:blipFill>
          <a:blip r:embed="rId4" cstate="print"/>
          <a:srcRect l="3384" t="4457" b="22868"/>
          <a:stretch>
            <a:fillRect/>
          </a:stretch>
        </p:blipFill>
        <p:spPr bwMode="auto">
          <a:xfrm>
            <a:off x="2116138" y="2492375"/>
            <a:ext cx="48958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32702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smtClean="0">
                <a:solidFill>
                  <a:schemeClr val="tx1"/>
                </a:solidFill>
              </a:rPr>
              <a:t>Or…</a:t>
            </a:r>
            <a:endParaRPr lang="de-DE" altLang="de-DE" sz="3200" b="1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smtClean="0"/>
              <a:t> </a:t>
            </a:r>
          </a:p>
        </p:txBody>
      </p:sp>
      <p:pic>
        <p:nvPicPr>
          <p:cNvPr id="13316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484313"/>
            <a:ext cx="310356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Rechteck 1"/>
          <p:cNvSpPr>
            <a:spLocks noChangeArrowheads="1"/>
          </p:cNvSpPr>
          <p:nvPr/>
        </p:nvSpPr>
        <p:spPr bwMode="auto">
          <a:xfrm>
            <a:off x="715963" y="4941888"/>
            <a:ext cx="7694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de-DE" sz="3200" b="1"/>
              <a:t>The Fine Art of “Surfacing”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smtClean="0">
                <a:solidFill>
                  <a:srgbClr val="333399"/>
                </a:solidFill>
              </a:rPr>
              <a:t>Introducing new technologies in the classroom</a:t>
            </a:r>
            <a:endParaRPr lang="de-DE" altLang="de-DE" sz="3200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704137" cy="4713288"/>
          </a:xfrm>
        </p:spPr>
        <p:txBody>
          <a:bodyPr/>
          <a:lstStyle/>
          <a:p>
            <a:r>
              <a:rPr lang="en-US" altLang="de-DE" sz="2800" smtClean="0"/>
              <a:t>Invigorating? – Or taken for granted?</a:t>
            </a:r>
            <a:endParaRPr lang="de-DE" altLang="de-DE" sz="2800" smtClean="0"/>
          </a:p>
          <a:p>
            <a:r>
              <a:rPr lang="en-US" altLang="de-DE" sz="2800" smtClean="0"/>
              <a:t>A technological TOOL – To that extent do new tools change training?</a:t>
            </a:r>
            <a:endParaRPr lang="de-DE" altLang="de-DE" sz="2800" smtClean="0"/>
          </a:p>
          <a:p>
            <a:r>
              <a:rPr lang="en-US" altLang="de-DE" sz="2800" smtClean="0"/>
              <a:t>What can I (the instructor) now do better? Differently?</a:t>
            </a:r>
          </a:p>
          <a:p>
            <a:r>
              <a:rPr lang="en-US" altLang="de-DE" sz="2800" smtClean="0"/>
              <a:t>What do the learners expect to be able to </a:t>
            </a:r>
            <a:r>
              <a:rPr lang="de-DE" altLang="de-DE" sz="2800" smtClean="0"/>
              <a:t>do?</a:t>
            </a:r>
          </a:p>
          <a:p>
            <a:r>
              <a:rPr lang="en-US" altLang="de-DE" sz="2800" smtClean="0"/>
              <a:t>What do the learners expect me to be able to </a:t>
            </a:r>
            <a:r>
              <a:rPr lang="de-DE" altLang="de-DE" sz="2800" smtClean="0"/>
              <a:t>do?</a:t>
            </a:r>
          </a:p>
          <a:p>
            <a:pPr>
              <a:buFontTx/>
              <a:buNone/>
            </a:pPr>
            <a:endParaRPr lang="de-DE" altLang="de-DE" smtClean="0"/>
          </a:p>
        </p:txBody>
      </p:sp>
      <p:pic>
        <p:nvPicPr>
          <p:cNvPr id="14340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smtClean="0">
                <a:solidFill>
                  <a:srgbClr val="333399"/>
                </a:solidFill>
              </a:rPr>
              <a:t>Experiences in a variety of class types</a:t>
            </a:r>
            <a:endParaRPr lang="de-DE" altLang="de-DE" sz="32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705725" cy="29400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/>
              <a:t>Mobile devices have been issued </a:t>
            </a:r>
            <a:r>
              <a:rPr lang="en-US" sz="2800" dirty="0"/>
              <a:t>to various types of language classes </a:t>
            </a:r>
            <a:endParaRPr lang="de-DE" sz="2800" dirty="0"/>
          </a:p>
          <a:p>
            <a:pPr>
              <a:defRPr/>
            </a:pPr>
            <a:r>
              <a:rPr lang="en-US" sz="2800" dirty="0"/>
              <a:t>German as a Foreign Language</a:t>
            </a:r>
            <a:endParaRPr lang="de-DE" sz="2800" dirty="0"/>
          </a:p>
          <a:p>
            <a:pPr>
              <a:defRPr/>
            </a:pPr>
            <a:r>
              <a:rPr lang="en-US" sz="2800" dirty="0"/>
              <a:t>Foreign Language SLP (including English) </a:t>
            </a:r>
            <a:endParaRPr lang="de-DE" sz="2800" dirty="0"/>
          </a:p>
          <a:p>
            <a:pPr>
              <a:spcAft>
                <a:spcPts val="600"/>
              </a:spcAft>
              <a:defRPr/>
            </a:pPr>
            <a:r>
              <a:rPr lang="en-US" sz="2800" dirty="0"/>
              <a:t>English for Specific </a:t>
            </a:r>
            <a:r>
              <a:rPr lang="en-US" sz="2800" dirty="0" smtClean="0"/>
              <a:t>Purposes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r>
              <a:rPr lang="en-US" sz="2800" u="sng" dirty="0"/>
              <a:t>In principle</a:t>
            </a:r>
            <a:r>
              <a:rPr lang="en-US" sz="2800" dirty="0"/>
              <a:t>, mobile devices are used the same way in all languages. 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Higher degree of topically specific content in LSP courses</a:t>
            </a:r>
            <a:endParaRPr lang="en-US" sz="2800" dirty="0"/>
          </a:p>
          <a:p>
            <a:pPr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de-DE" sz="2800" dirty="0"/>
          </a:p>
        </p:txBody>
      </p:sp>
      <p:pic>
        <p:nvPicPr>
          <p:cNvPr id="15364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smtClean="0">
                <a:solidFill>
                  <a:srgbClr val="333399"/>
                </a:solidFill>
              </a:rPr>
              <a:t>Diversity of student affinity to new technology</a:t>
            </a:r>
            <a:endParaRPr lang="de-DE" altLang="de-DE" sz="32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964487" cy="29400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Some students require </a:t>
            </a:r>
            <a:r>
              <a:rPr lang="en-US" sz="2400" dirty="0"/>
              <a:t>more intensive training in the use of the devices, depending </a:t>
            </a:r>
            <a:r>
              <a:rPr lang="en-US" sz="2400" dirty="0" smtClean="0"/>
              <a:t>on age, country </a:t>
            </a:r>
            <a:r>
              <a:rPr lang="en-US" sz="2400" dirty="0"/>
              <a:t>of </a:t>
            </a:r>
            <a:r>
              <a:rPr lang="en-US" sz="2400" dirty="0" smtClean="0"/>
              <a:t>origin, “tech savvy” etc.</a:t>
            </a:r>
          </a:p>
          <a:p>
            <a:pPr>
              <a:defRPr/>
            </a:pPr>
            <a:r>
              <a:rPr lang="en-US" sz="2400" dirty="0"/>
              <a:t>Lack of experience with technology qua technology</a:t>
            </a:r>
          </a:p>
          <a:p>
            <a:pPr>
              <a:defRPr/>
            </a:pPr>
            <a:r>
              <a:rPr lang="en-US" sz="2400" dirty="0"/>
              <a:t>Lack of experience with more independent, individualized learning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Reluctance to give up familiar learning tools (</a:t>
            </a:r>
            <a:r>
              <a:rPr lang="en-US" sz="2400" i="1" dirty="0" err="1" smtClean="0"/>
              <a:t>Vokabelheft</a:t>
            </a:r>
            <a:r>
              <a:rPr lang="en-US" sz="2400" i="1" dirty="0" smtClean="0"/>
              <a:t>!)</a:t>
            </a:r>
            <a:endParaRPr lang="en-US" sz="2400" i="1" dirty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Other students (especially digital natives) take the presence of mobile devices for granted</a:t>
            </a:r>
          </a:p>
          <a:p>
            <a:pPr>
              <a:defRPr/>
            </a:pPr>
            <a:r>
              <a:rPr lang="en-US" sz="2400" dirty="0" smtClean="0"/>
              <a:t>High expectations regarding technical platform</a:t>
            </a:r>
          </a:p>
          <a:p>
            <a:pPr>
              <a:defRPr/>
            </a:pPr>
            <a:r>
              <a:rPr lang="en-US" sz="2400" dirty="0" smtClean="0"/>
              <a:t>Desire to use own devices</a:t>
            </a:r>
          </a:p>
          <a:p>
            <a:pPr>
              <a:defRPr/>
            </a:pPr>
            <a:endParaRPr lang="en-US" sz="2800" dirty="0"/>
          </a:p>
        </p:txBody>
      </p:sp>
      <p:pic>
        <p:nvPicPr>
          <p:cNvPr id="16388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smtClean="0">
                <a:solidFill>
                  <a:srgbClr val="333399"/>
                </a:solidFill>
              </a:rPr>
              <a:t>Student Expectations and Acceptance</a:t>
            </a:r>
            <a:endParaRPr lang="de-DE" altLang="de-DE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705725" cy="4713288"/>
          </a:xfrm>
        </p:spPr>
        <p:txBody>
          <a:bodyPr/>
          <a:lstStyle/>
          <a:p>
            <a:r>
              <a:rPr lang="en-US" altLang="de-DE" sz="2400" smtClean="0"/>
              <a:t>Comparison of post-course course evaluation questionnaires of the same course type and similar student populations in 2017 (without issued mobile devices) and 2018 (with issued mobile devices) </a:t>
            </a:r>
          </a:p>
          <a:p>
            <a:r>
              <a:rPr lang="en-US" altLang="de-DE" sz="2400" smtClean="0"/>
              <a:t>“Use of modern technologies in language instruction” </a:t>
            </a:r>
            <a:r>
              <a:rPr lang="en-US" altLang="de-DE" sz="2400" u="sng" smtClean="0"/>
              <a:t>improved</a:t>
            </a:r>
            <a:r>
              <a:rPr lang="en-US" altLang="de-DE" sz="2400" smtClean="0"/>
              <a:t>, however,</a:t>
            </a:r>
          </a:p>
          <a:p>
            <a:r>
              <a:rPr lang="en-US" altLang="de-DE" sz="2400" u="sng" smtClean="0"/>
              <a:t>Overall</a:t>
            </a:r>
            <a:r>
              <a:rPr lang="en-US" altLang="de-DE" sz="2400" smtClean="0"/>
              <a:t> course evaluation remained about the same.</a:t>
            </a:r>
          </a:p>
          <a:p>
            <a:pPr>
              <a:buFont typeface="Wingdings" pitchFamily="2" charset="2"/>
              <a:buChar char="Ø"/>
            </a:pPr>
            <a:r>
              <a:rPr lang="de-DE" altLang="de-DE" sz="2400" smtClean="0"/>
              <a:t>New technology is appreciated and seen as a useful improvement but is not a deciding factor in overall  course approval</a:t>
            </a:r>
          </a:p>
        </p:txBody>
      </p:sp>
      <p:pic>
        <p:nvPicPr>
          <p:cNvPr id="17412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smtClean="0">
                <a:solidFill>
                  <a:srgbClr val="333399"/>
                </a:solidFill>
              </a:rPr>
              <a:t>Potential and Challenges</a:t>
            </a:r>
            <a:endParaRPr lang="de-DE" altLang="de-DE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705725" cy="47132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de-DE" sz="2400" b="1" dirty="0" smtClean="0"/>
              <a:t>Potential: </a:t>
            </a:r>
          </a:p>
          <a:p>
            <a:pPr>
              <a:defRPr/>
            </a:pPr>
            <a:r>
              <a:rPr lang="en-US" altLang="de-DE" sz="2400" b="1" dirty="0" smtClean="0"/>
              <a:t>Making  the </a:t>
            </a:r>
            <a:r>
              <a:rPr lang="en-US" sz="2400" b="1" dirty="0" smtClean="0"/>
              <a:t>classroom a </a:t>
            </a:r>
            <a:r>
              <a:rPr lang="en-US" sz="2400" b="1" dirty="0"/>
              <a:t>Paperless Workplace</a:t>
            </a:r>
            <a:r>
              <a:rPr lang="en-US" sz="2400" b="1" dirty="0" smtClean="0"/>
              <a:t>!</a:t>
            </a:r>
          </a:p>
          <a:p>
            <a:pPr marL="0" indent="0">
              <a:buFontTx/>
              <a:buNone/>
              <a:defRPr/>
            </a:pPr>
            <a:r>
              <a:rPr lang="en-US" altLang="de-DE" sz="2400" b="1" dirty="0" smtClean="0"/>
              <a:t>Challenges: </a:t>
            </a:r>
          </a:p>
          <a:p>
            <a:pPr>
              <a:defRPr/>
            </a:pPr>
            <a:r>
              <a:rPr lang="en-US" sz="2400" dirty="0" smtClean="0"/>
              <a:t>Many students still prefer </a:t>
            </a:r>
            <a:r>
              <a:rPr lang="en-US" sz="2400" dirty="0"/>
              <a:t>using paper and pen</a:t>
            </a:r>
            <a:endParaRPr lang="de-DE" sz="2400" dirty="0"/>
          </a:p>
          <a:p>
            <a:pPr>
              <a:defRPr/>
            </a:pPr>
            <a:r>
              <a:rPr lang="en-US" sz="2400" dirty="0" smtClean="0"/>
              <a:t>Redoubling material – many students want </a:t>
            </a:r>
            <a:r>
              <a:rPr lang="en-US" sz="2400" dirty="0"/>
              <a:t>printouts </a:t>
            </a:r>
            <a:r>
              <a:rPr lang="en-US" sz="2400" u="sng" dirty="0"/>
              <a:t>in addition to</a:t>
            </a:r>
            <a:r>
              <a:rPr lang="en-US" sz="2400" dirty="0"/>
              <a:t> online material</a:t>
            </a:r>
            <a:endParaRPr lang="de-DE" sz="2400" dirty="0"/>
          </a:p>
          <a:p>
            <a:pPr>
              <a:defRPr/>
            </a:pPr>
            <a:r>
              <a:rPr lang="en-US" sz="2400" dirty="0" smtClean="0"/>
              <a:t>Retention of material learned?</a:t>
            </a:r>
            <a:endParaRPr lang="de-DE" sz="2400" dirty="0"/>
          </a:p>
          <a:p>
            <a:pPr>
              <a:defRPr/>
            </a:pPr>
            <a:r>
              <a:rPr lang="en-US" sz="2400" dirty="0" smtClean="0"/>
              <a:t>Technical </a:t>
            </a:r>
            <a:r>
              <a:rPr lang="en-US" sz="2400" dirty="0"/>
              <a:t>problems </a:t>
            </a:r>
            <a:r>
              <a:rPr lang="en-US" sz="2400" dirty="0" smtClean="0"/>
              <a:t>can be showstoppers</a:t>
            </a:r>
          </a:p>
          <a:p>
            <a:pPr>
              <a:defRPr/>
            </a:pPr>
            <a:r>
              <a:rPr lang="en-US" altLang="de-DE" sz="2400" dirty="0" smtClean="0"/>
              <a:t>Students’ desire to use their own devices rather than school issue</a:t>
            </a:r>
            <a:endParaRPr lang="de-DE" altLang="de-DE" sz="2400" dirty="0" smtClean="0"/>
          </a:p>
        </p:txBody>
      </p:sp>
      <p:pic>
        <p:nvPicPr>
          <p:cNvPr id="18436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smtClean="0">
                <a:solidFill>
                  <a:srgbClr val="333399"/>
                </a:solidFill>
              </a:rPr>
              <a:t>Potential and Challenges</a:t>
            </a:r>
            <a:endParaRPr lang="de-DE" altLang="de-DE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7705725" cy="47132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de-DE" sz="2400" b="1" dirty="0"/>
              <a:t>Potential: </a:t>
            </a:r>
          </a:p>
          <a:p>
            <a:pPr>
              <a:defRPr/>
            </a:pPr>
            <a:r>
              <a:rPr lang="en-US" sz="2400" dirty="0" smtClean="0"/>
              <a:t>Students can upload </a:t>
            </a:r>
            <a:r>
              <a:rPr lang="en-US" sz="2400" dirty="0"/>
              <a:t>their </a:t>
            </a:r>
            <a:r>
              <a:rPr lang="en-US" sz="2400" dirty="0" smtClean="0"/>
              <a:t>work and teachers </a:t>
            </a:r>
            <a:r>
              <a:rPr lang="en-US" sz="2400" dirty="0"/>
              <a:t>can correct </a:t>
            </a:r>
            <a:r>
              <a:rPr lang="en-US" sz="2400" dirty="0" smtClean="0"/>
              <a:t>it </a:t>
            </a:r>
            <a:r>
              <a:rPr lang="en-US" sz="2400" dirty="0"/>
              <a:t>at any </a:t>
            </a:r>
            <a:r>
              <a:rPr lang="en-US" sz="2400" dirty="0" smtClean="0"/>
              <a:t>time. </a:t>
            </a:r>
          </a:p>
          <a:p>
            <a:pPr>
              <a:defRPr/>
            </a:pPr>
            <a:r>
              <a:rPr lang="en-US" sz="2400" dirty="0" smtClean="0"/>
              <a:t>More flexible distribution of workload for learners and instructors </a:t>
            </a:r>
          </a:p>
          <a:p>
            <a:pPr>
              <a:defRPr/>
            </a:pPr>
            <a:r>
              <a:rPr lang="en-US" sz="2400" dirty="0" smtClean="0"/>
              <a:t>Students </a:t>
            </a:r>
            <a:r>
              <a:rPr lang="en-US" sz="2400" dirty="0"/>
              <a:t>can </a:t>
            </a:r>
            <a:r>
              <a:rPr lang="en-US" sz="2400" dirty="0" smtClean="0"/>
              <a:t>more easily revise </a:t>
            </a:r>
            <a:r>
              <a:rPr lang="en-US" sz="2400" dirty="0"/>
              <a:t>corrected work </a:t>
            </a:r>
            <a:r>
              <a:rPr lang="en-US" sz="2400" dirty="0" smtClean="0"/>
              <a:t>for re-submission. </a:t>
            </a:r>
          </a:p>
          <a:p>
            <a:pPr marL="0" indent="0">
              <a:buFontTx/>
              <a:buNone/>
              <a:defRPr/>
            </a:pPr>
            <a:r>
              <a:rPr lang="en-US" altLang="de-DE" sz="2400" b="1" dirty="0"/>
              <a:t>Challenges: </a:t>
            </a:r>
          </a:p>
          <a:p>
            <a:pPr>
              <a:defRPr/>
            </a:pPr>
            <a:r>
              <a:rPr lang="en-US" sz="2400" dirty="0" smtClean="0"/>
              <a:t>Students </a:t>
            </a:r>
            <a:r>
              <a:rPr lang="en-US" sz="2400" dirty="0"/>
              <a:t>who prefer paper </a:t>
            </a:r>
            <a:r>
              <a:rPr lang="en-US" sz="2400" dirty="0" smtClean="0"/>
              <a:t>may and often do </a:t>
            </a:r>
            <a:r>
              <a:rPr lang="en-US" sz="2400" dirty="0"/>
              <a:t>hand in </a:t>
            </a:r>
            <a:r>
              <a:rPr lang="en-US" sz="2400" dirty="0" smtClean="0"/>
              <a:t>printed or handwritten </a:t>
            </a:r>
            <a:r>
              <a:rPr lang="en-US" sz="2400" dirty="0"/>
              <a:t>homework.</a:t>
            </a:r>
            <a:endParaRPr lang="de-DE" sz="2400" dirty="0"/>
          </a:p>
          <a:p>
            <a:pPr>
              <a:defRPr/>
            </a:pPr>
            <a:r>
              <a:rPr lang="en-US" sz="2400" u="sng" dirty="0" smtClean="0"/>
              <a:t>SLP Exams</a:t>
            </a:r>
            <a:r>
              <a:rPr lang="en-US" sz="2400" dirty="0" smtClean="0"/>
              <a:t> </a:t>
            </a:r>
            <a:r>
              <a:rPr lang="en-US" sz="2400" dirty="0"/>
              <a:t>are paper-based</a:t>
            </a:r>
            <a:r>
              <a:rPr lang="en-US" sz="2400" dirty="0" smtClean="0"/>
              <a:t>, therefore </a:t>
            </a:r>
            <a:r>
              <a:rPr lang="en-US" sz="2400" dirty="0"/>
              <a:t>students must gain some practice </a:t>
            </a:r>
            <a:r>
              <a:rPr lang="en-US" sz="2400" dirty="0" smtClean="0"/>
              <a:t>doing paper-based work before being tested.</a:t>
            </a:r>
            <a:endParaRPr lang="de-DE" altLang="de-DE" sz="2400" b="1" dirty="0" smtClean="0"/>
          </a:p>
        </p:txBody>
      </p:sp>
      <p:pic>
        <p:nvPicPr>
          <p:cNvPr id="19460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smtClean="0">
                <a:solidFill>
                  <a:srgbClr val="333399"/>
                </a:solidFill>
              </a:rPr>
              <a:t>Potential and Challenges</a:t>
            </a:r>
            <a:endParaRPr lang="de-DE" altLang="de-DE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6121400" cy="47132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de-DE" sz="2400" b="1" dirty="0" smtClean="0"/>
              <a:t>Potential: </a:t>
            </a:r>
          </a:p>
          <a:p>
            <a:pPr>
              <a:defRPr/>
            </a:pPr>
            <a:r>
              <a:rPr lang="en-US" sz="2400" dirty="0" smtClean="0"/>
              <a:t>Students can </a:t>
            </a:r>
            <a:r>
              <a:rPr lang="en-US" sz="2400" dirty="0"/>
              <a:t>cooperatively compose and edit texts </a:t>
            </a:r>
          </a:p>
          <a:p>
            <a:pPr>
              <a:defRPr/>
            </a:pPr>
            <a:r>
              <a:rPr lang="en-US" sz="2400" dirty="0" smtClean="0"/>
              <a:t>Possibilities </a:t>
            </a:r>
            <a:r>
              <a:rPr lang="en-US" sz="2400" dirty="0"/>
              <a:t>for peer </a:t>
            </a:r>
            <a:r>
              <a:rPr lang="en-US" sz="2400" dirty="0" smtClean="0"/>
              <a:t>correction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Collaboration on collecting </a:t>
            </a:r>
            <a:r>
              <a:rPr lang="en-US" sz="2400" dirty="0"/>
              <a:t>arguments for discussions and debates. 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r>
              <a:rPr lang="en-US" altLang="de-DE" sz="2400" b="1" dirty="0" smtClean="0"/>
              <a:t>Challenge</a:t>
            </a:r>
            <a:r>
              <a:rPr lang="en-US" altLang="de-DE" sz="2400" b="1" dirty="0"/>
              <a:t>: </a:t>
            </a:r>
            <a:endParaRPr lang="en-US" altLang="de-DE" sz="2400" b="1" dirty="0" smtClean="0"/>
          </a:p>
          <a:p>
            <a:pPr>
              <a:defRPr/>
            </a:pPr>
            <a:r>
              <a:rPr lang="en-US" sz="2400" dirty="0" smtClean="0"/>
              <a:t>In-class </a:t>
            </a:r>
            <a:r>
              <a:rPr lang="en-US" sz="2400" dirty="0"/>
              <a:t>discipline is </a:t>
            </a:r>
            <a:r>
              <a:rPr lang="en-US" sz="2400" dirty="0" smtClean="0"/>
              <a:t>required in the collaboration zone.</a:t>
            </a:r>
          </a:p>
          <a:p>
            <a:pPr>
              <a:defRPr/>
            </a:pPr>
            <a:r>
              <a:rPr lang="en-US" sz="2400" dirty="0" smtClean="0"/>
              <a:t>Guidelines need to be established – who is authorized to do what?</a:t>
            </a:r>
          </a:p>
          <a:p>
            <a:pPr>
              <a:defRPr/>
            </a:pPr>
            <a:r>
              <a:rPr lang="en-US" sz="2400" dirty="0" smtClean="0"/>
              <a:t>Risk of uneven workload within groups</a:t>
            </a:r>
            <a:endParaRPr lang="en-US" sz="2400" dirty="0"/>
          </a:p>
        </p:txBody>
      </p:sp>
      <p:pic>
        <p:nvPicPr>
          <p:cNvPr id="20484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700213"/>
            <a:ext cx="22669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71CD24-D454-4BA9-8F9D-597E8FE22463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  <p:sp>
        <p:nvSpPr>
          <p:cNvPr id="3075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A8896F-C7F5-468A-B3A7-88DB8436FFB5}" type="slidenum">
              <a:rPr lang="de-DE" altLang="de-DE" sz="1400"/>
              <a:pPr algn="r"/>
              <a:t>2</a:t>
            </a:fld>
            <a:endParaRPr lang="de-DE" altLang="de-DE" sz="1400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890588" y="3068638"/>
            <a:ext cx="76327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800" b="1">
                <a:solidFill>
                  <a:schemeClr val="accent2"/>
                </a:solidFill>
              </a:rPr>
              <a:t>The Project Team‘s Perspective</a:t>
            </a:r>
          </a:p>
        </p:txBody>
      </p:sp>
      <p:pic>
        <p:nvPicPr>
          <p:cNvPr id="3078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smtClean="0">
                <a:solidFill>
                  <a:srgbClr val="333399"/>
                </a:solidFill>
              </a:rPr>
              <a:t>Potential and Challenges</a:t>
            </a:r>
            <a:endParaRPr lang="de-DE" altLang="de-DE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705725" cy="4713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de-DE" sz="2000" b="1" dirty="0"/>
              <a:t>Potential: </a:t>
            </a:r>
          </a:p>
          <a:p>
            <a:pPr>
              <a:defRPr/>
            </a:pPr>
            <a:r>
              <a:rPr lang="de-DE" sz="2200" b="1" dirty="0" smtClean="0"/>
              <a:t>The </a:t>
            </a:r>
            <a:r>
              <a:rPr lang="de-DE" sz="2200" b="1" dirty="0" err="1" smtClean="0"/>
              <a:t>www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is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always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available</a:t>
            </a:r>
            <a:r>
              <a:rPr lang="de-DE" sz="2200" b="1" dirty="0"/>
              <a:t> </a:t>
            </a:r>
            <a:r>
              <a:rPr lang="de-DE" sz="2200" b="1" dirty="0" err="1" smtClean="0"/>
              <a:t>to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everyone</a:t>
            </a:r>
            <a:r>
              <a:rPr lang="de-DE" sz="2200" b="1" dirty="0" smtClean="0"/>
              <a:t>!</a:t>
            </a:r>
          </a:p>
          <a:p>
            <a:pPr>
              <a:defRPr/>
            </a:pPr>
            <a:r>
              <a:rPr lang="en-US" sz="2200" dirty="0" smtClean="0"/>
              <a:t>No need </a:t>
            </a:r>
            <a:r>
              <a:rPr lang="en-US" sz="2200" dirty="0"/>
              <a:t>to </a:t>
            </a:r>
            <a:r>
              <a:rPr lang="en-US" sz="2200" dirty="0" smtClean="0"/>
              <a:t>reserve </a:t>
            </a:r>
            <a:r>
              <a:rPr lang="en-US" sz="2200" dirty="0"/>
              <a:t>a dedicated </a:t>
            </a:r>
            <a:r>
              <a:rPr lang="en-US" sz="2200" dirty="0" smtClean="0"/>
              <a:t>“computer </a:t>
            </a:r>
            <a:r>
              <a:rPr lang="en-US" sz="2200" dirty="0"/>
              <a:t>classroom“ (no </a:t>
            </a:r>
            <a:r>
              <a:rPr lang="en-US" sz="2200" dirty="0" smtClean="0"/>
              <a:t>booking </a:t>
            </a:r>
            <a:r>
              <a:rPr lang="en-US" sz="2200" dirty="0"/>
              <a:t>or other conflicts)</a:t>
            </a:r>
            <a:endParaRPr lang="de-DE" sz="2200" dirty="0"/>
          </a:p>
          <a:p>
            <a:pPr>
              <a:defRPr/>
            </a:pPr>
            <a:r>
              <a:rPr lang="en-US" sz="2200" dirty="0" smtClean="0"/>
              <a:t>“Let </a:t>
            </a:r>
            <a:r>
              <a:rPr lang="en-US" sz="2200" dirty="0"/>
              <a:t>me Google that…“ </a:t>
            </a:r>
            <a:r>
              <a:rPr lang="en-US" sz="2200" dirty="0" smtClean="0"/>
              <a:t>The </a:t>
            </a:r>
            <a:r>
              <a:rPr lang="en-US" sz="2200" dirty="0"/>
              <a:t>opportunity to spontaneously check facts or gather arguments for discussions </a:t>
            </a:r>
            <a:endParaRPr lang="de-DE" sz="2200" dirty="0"/>
          </a:p>
          <a:p>
            <a:pPr>
              <a:defRPr/>
            </a:pPr>
            <a:r>
              <a:rPr lang="de-DE" sz="2200" dirty="0" smtClean="0"/>
              <a:t>In-</a:t>
            </a:r>
            <a:r>
              <a:rPr lang="de-DE" sz="2200" dirty="0" err="1" smtClean="0"/>
              <a:t>class</a:t>
            </a:r>
            <a:r>
              <a:rPr lang="de-DE" sz="2200" dirty="0" smtClean="0"/>
              <a:t> </a:t>
            </a:r>
            <a:r>
              <a:rPr lang="de-DE" sz="2200" dirty="0" err="1" smtClean="0"/>
              <a:t>research</a:t>
            </a:r>
            <a:r>
              <a:rPr lang="de-DE" sz="2200" dirty="0" smtClean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 smtClean="0"/>
              <a:t>presentations</a:t>
            </a:r>
            <a:r>
              <a:rPr lang="de-DE" sz="2200" dirty="0" smtClean="0"/>
              <a:t>, </a:t>
            </a:r>
            <a:r>
              <a:rPr lang="de-DE" sz="2200" dirty="0" err="1" smtClean="0"/>
              <a:t>debates</a:t>
            </a:r>
            <a:r>
              <a:rPr lang="de-DE" sz="2200" dirty="0" smtClean="0"/>
              <a:t>, etc.</a:t>
            </a:r>
          </a:p>
          <a:p>
            <a:pPr>
              <a:defRPr/>
            </a:pPr>
            <a:r>
              <a:rPr lang="de-DE" sz="2200" dirty="0"/>
              <a:t>A </a:t>
            </a:r>
            <a:r>
              <a:rPr lang="de-DE" sz="2200" dirty="0" err="1"/>
              <a:t>wealth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general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specialist</a:t>
            </a:r>
            <a:r>
              <a:rPr lang="de-DE" sz="2200" dirty="0"/>
              <a:t> </a:t>
            </a:r>
            <a:r>
              <a:rPr lang="de-DE" sz="2200" dirty="0" err="1"/>
              <a:t>lexical</a:t>
            </a:r>
            <a:r>
              <a:rPr lang="de-DE" sz="2200" dirty="0"/>
              <a:t> material </a:t>
            </a:r>
            <a:r>
              <a:rPr lang="de-DE" sz="2200" dirty="0" err="1"/>
              <a:t>immediately</a:t>
            </a:r>
            <a:r>
              <a:rPr lang="de-DE" sz="2200" dirty="0"/>
              <a:t> </a:t>
            </a:r>
            <a:r>
              <a:rPr lang="de-DE" sz="2200" dirty="0" err="1"/>
              <a:t>available</a:t>
            </a:r>
            <a:r>
              <a:rPr lang="de-DE" sz="2200" dirty="0"/>
              <a:t>.</a:t>
            </a:r>
            <a:endParaRPr lang="en-US" sz="2200" dirty="0"/>
          </a:p>
          <a:p>
            <a:pPr>
              <a:defRPr/>
            </a:pPr>
            <a:r>
              <a:rPr lang="en-US" sz="2200" dirty="0" smtClean="0"/>
              <a:t>The </a:t>
            </a:r>
            <a:r>
              <a:rPr lang="en-US" sz="2200" dirty="0"/>
              <a:t>ability to work with </a:t>
            </a:r>
            <a:r>
              <a:rPr lang="en-US" sz="2200" dirty="0" smtClean="0"/>
              <a:t>real/authentic material:</a:t>
            </a:r>
          </a:p>
          <a:p>
            <a:pPr marL="0" indent="0">
              <a:buFontTx/>
              <a:buNone/>
              <a:defRPr/>
            </a:pPr>
            <a:r>
              <a:rPr lang="en-US" sz="2200" dirty="0" smtClean="0"/>
              <a:t>      	SLP</a:t>
            </a:r>
            <a:r>
              <a:rPr lang="en-US" sz="2200" dirty="0"/>
              <a:t>: Internet sites in the target </a:t>
            </a:r>
            <a:r>
              <a:rPr lang="en-US" sz="2200" dirty="0" smtClean="0"/>
              <a:t>language;                   	ESP</a:t>
            </a:r>
            <a:r>
              <a:rPr lang="en-US" sz="2200" dirty="0"/>
              <a:t>: Technical documentation, etc</a:t>
            </a:r>
            <a:r>
              <a:rPr lang="en-US" sz="2200" dirty="0" smtClean="0"/>
              <a:t>.</a:t>
            </a:r>
            <a:endParaRPr lang="de-DE" sz="2200" dirty="0" smtClean="0"/>
          </a:p>
        </p:txBody>
      </p:sp>
      <p:pic>
        <p:nvPicPr>
          <p:cNvPr id="21508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smtClean="0">
                <a:solidFill>
                  <a:srgbClr val="333399"/>
                </a:solidFill>
              </a:rPr>
              <a:t>Potential and Challenges</a:t>
            </a:r>
            <a:endParaRPr lang="de-DE" altLang="de-DE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064500" cy="47132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de-DE" sz="2000" b="1" dirty="0"/>
              <a:t>Challenges: </a:t>
            </a:r>
          </a:p>
          <a:p>
            <a:pPr>
              <a:defRPr/>
            </a:pPr>
            <a:r>
              <a:rPr lang="en-US" sz="2000" dirty="0" smtClean="0"/>
              <a:t>Danger of plagiarism – Insufficient </a:t>
            </a:r>
            <a:r>
              <a:rPr lang="en-US" sz="2000" dirty="0"/>
              <a:t>understanding of what constitutes original thinking/composition </a:t>
            </a:r>
            <a:r>
              <a:rPr lang="en-US" sz="2000" dirty="0" smtClean="0"/>
              <a:t>(</a:t>
            </a:r>
            <a:r>
              <a:rPr lang="en-US" sz="2000" dirty="0" err="1" smtClean="0"/>
              <a:t>eg</a:t>
            </a:r>
            <a:r>
              <a:rPr lang="en-US" sz="2000" dirty="0" smtClean="0"/>
              <a:t>. e-hausaufgaben.de). </a:t>
            </a:r>
            <a:endParaRPr lang="de-DE" sz="2000" dirty="0"/>
          </a:p>
          <a:p>
            <a:pPr>
              <a:defRPr/>
            </a:pPr>
            <a:r>
              <a:rPr lang="en-US" sz="2000" dirty="0" smtClean="0"/>
              <a:t>The </a:t>
            </a:r>
            <a:r>
              <a:rPr lang="en-US" sz="2000" dirty="0"/>
              <a:t>temptation to use online translators like Google Translator or </a:t>
            </a:r>
            <a:r>
              <a:rPr lang="en-US" sz="2000" dirty="0" err="1"/>
              <a:t>Linguee</a:t>
            </a:r>
            <a:r>
              <a:rPr lang="en-US" sz="2000" dirty="0"/>
              <a:t> </a:t>
            </a:r>
            <a:r>
              <a:rPr lang="en-US" sz="2000" dirty="0" smtClean="0"/>
              <a:t>– without awareness of the weaknesses </a:t>
            </a:r>
            <a:r>
              <a:rPr lang="en-US" sz="2000" dirty="0"/>
              <a:t>of these tools</a:t>
            </a:r>
            <a:endParaRPr lang="de-DE" sz="2000" dirty="0"/>
          </a:p>
          <a:p>
            <a:pPr>
              <a:defRPr/>
            </a:pPr>
            <a:r>
              <a:rPr lang="en-US" sz="2000" dirty="0" smtClean="0"/>
              <a:t>The </a:t>
            </a:r>
            <a:r>
              <a:rPr lang="en-US" sz="2000" dirty="0"/>
              <a:t>“</a:t>
            </a:r>
            <a:r>
              <a:rPr lang="en-US" sz="2000" dirty="0" err="1"/>
              <a:t>Linguee</a:t>
            </a:r>
            <a:r>
              <a:rPr lang="en-US" sz="2000" dirty="0"/>
              <a:t> trap</a:t>
            </a:r>
            <a:r>
              <a:rPr lang="en-US" sz="2000" dirty="0" smtClean="0"/>
              <a:t>”: False </a:t>
            </a:r>
            <a:r>
              <a:rPr lang="en-US" sz="2000" dirty="0"/>
              <a:t>contexts / False friends/ </a:t>
            </a:r>
            <a:r>
              <a:rPr lang="en-US" sz="2000" dirty="0" smtClean="0"/>
              <a:t>may </a:t>
            </a:r>
            <a:r>
              <a:rPr lang="en-US" sz="2000" dirty="0"/>
              <a:t>be perpetuated </a:t>
            </a:r>
            <a:r>
              <a:rPr lang="en-US" sz="2000" dirty="0" smtClean="0"/>
              <a:t>by </a:t>
            </a:r>
            <a:r>
              <a:rPr lang="en-US" sz="2000" dirty="0"/>
              <a:t>students </a:t>
            </a:r>
            <a:r>
              <a:rPr lang="en-US" sz="2000" dirty="0" smtClean="0"/>
              <a:t>quoting sources from </a:t>
            </a:r>
            <a:r>
              <a:rPr lang="en-US" sz="2000" dirty="0"/>
              <a:t>their own </a:t>
            </a:r>
            <a:r>
              <a:rPr lang="en-US" sz="2000" dirty="0" smtClean="0"/>
              <a:t>language </a:t>
            </a:r>
            <a:r>
              <a:rPr lang="en-US" sz="2000" dirty="0"/>
              <a:t>zones (</a:t>
            </a:r>
            <a:r>
              <a:rPr lang="en-US" sz="2000" dirty="0" err="1"/>
              <a:t>eg</a:t>
            </a:r>
            <a:r>
              <a:rPr lang="en-US" sz="2000" dirty="0"/>
              <a:t>. “</a:t>
            </a:r>
            <a:r>
              <a:rPr lang="en-US" sz="2000" dirty="0" err="1"/>
              <a:t>Germanisms</a:t>
            </a:r>
            <a:r>
              <a:rPr lang="en-US" sz="2000" dirty="0"/>
              <a:t>” </a:t>
            </a:r>
            <a:r>
              <a:rPr lang="en-US" sz="2000" dirty="0" smtClean="0"/>
              <a:t>from English </a:t>
            </a:r>
            <a:r>
              <a:rPr lang="en-US" sz="2000" dirty="0"/>
              <a:t>language sites with .de, .</a:t>
            </a:r>
            <a:r>
              <a:rPr lang="en-US" sz="2000" dirty="0" err="1"/>
              <a:t>ch</a:t>
            </a:r>
            <a:r>
              <a:rPr lang="en-US" sz="2000" dirty="0"/>
              <a:t> or .at addresses)</a:t>
            </a:r>
            <a:endParaRPr lang="de-DE" sz="2000" dirty="0"/>
          </a:p>
          <a:p>
            <a:pPr>
              <a:defRPr/>
            </a:pPr>
            <a:r>
              <a:rPr lang="en-US" sz="2000" dirty="0" smtClean="0"/>
              <a:t>Qualitative </a:t>
            </a:r>
            <a:r>
              <a:rPr lang="en-US" sz="2000" dirty="0"/>
              <a:t>difference of </a:t>
            </a:r>
            <a:r>
              <a:rPr lang="en-US" sz="2000" dirty="0" smtClean="0"/>
              <a:t>sources – both linguistically and topically</a:t>
            </a:r>
            <a:endParaRPr lang="de-DE" sz="2000" dirty="0"/>
          </a:p>
          <a:p>
            <a:pPr>
              <a:defRPr/>
            </a:pPr>
            <a:r>
              <a:rPr lang="en-US" sz="2000" dirty="0" smtClean="0"/>
              <a:t>Dominance of advertising </a:t>
            </a:r>
            <a:r>
              <a:rPr lang="en-US" sz="2000" dirty="0"/>
              <a:t>on many free sources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Less retention </a:t>
            </a:r>
            <a:r>
              <a:rPr lang="en-US" sz="2000" dirty="0"/>
              <a:t>of new vocabulary </a:t>
            </a:r>
            <a:r>
              <a:rPr lang="en-US" sz="2000" dirty="0" smtClean="0"/>
              <a:t>and structures</a:t>
            </a:r>
          </a:p>
        </p:txBody>
      </p:sp>
      <p:pic>
        <p:nvPicPr>
          <p:cNvPr id="22532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smtClean="0">
                <a:solidFill>
                  <a:srgbClr val="333399"/>
                </a:solidFill>
              </a:rPr>
              <a:t>Solution Strategies</a:t>
            </a:r>
            <a:endParaRPr lang="de-DE" altLang="de-DE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41438"/>
            <a:ext cx="7848600" cy="4713287"/>
          </a:xfrm>
        </p:spPr>
        <p:txBody>
          <a:bodyPr/>
          <a:lstStyle/>
          <a:p>
            <a:pPr>
              <a:defRPr/>
            </a:pPr>
            <a:r>
              <a:rPr lang="en-US" altLang="de-DE" sz="2000" dirty="0"/>
              <a:t>While all issues regarding use of internet sources mentioned existed before, with the introduction of mobile devices they have become more critical</a:t>
            </a:r>
          </a:p>
          <a:p>
            <a:pPr>
              <a:defRPr/>
            </a:pPr>
            <a:r>
              <a:rPr lang="en-US" altLang="de-DE" sz="2000" dirty="0" smtClean="0"/>
              <a:t>Digital </a:t>
            </a:r>
            <a:r>
              <a:rPr lang="en-US" altLang="de-DE" sz="2000" dirty="0"/>
              <a:t>learning must be </a:t>
            </a:r>
            <a:r>
              <a:rPr lang="en-US" altLang="de-DE" sz="2000" dirty="0" smtClean="0"/>
              <a:t>reconciled with paper based testing -  Dictionary </a:t>
            </a:r>
            <a:r>
              <a:rPr lang="en-US" altLang="de-DE" sz="2000" dirty="0"/>
              <a:t>skills, writing </a:t>
            </a:r>
            <a:r>
              <a:rPr lang="en-US" altLang="de-DE" sz="2000" dirty="0" smtClean="0"/>
              <a:t>skills etc. </a:t>
            </a:r>
          </a:p>
          <a:p>
            <a:pPr>
              <a:defRPr/>
            </a:pPr>
            <a:r>
              <a:rPr lang="en-US" altLang="de-DE" sz="2000" dirty="0" smtClean="0"/>
              <a:t>Need </a:t>
            </a:r>
            <a:r>
              <a:rPr lang="en-US" altLang="de-DE" sz="2000" dirty="0"/>
              <a:t>to educate students to critical use of internet-based </a:t>
            </a:r>
            <a:r>
              <a:rPr lang="en-US" altLang="de-DE" sz="2000" dirty="0" smtClean="0"/>
              <a:t>material, both in </a:t>
            </a:r>
            <a:r>
              <a:rPr lang="en-US" altLang="de-DE" sz="2000" dirty="0"/>
              <a:t>terms of content and in terms of language</a:t>
            </a:r>
          </a:p>
          <a:p>
            <a:pPr>
              <a:defRPr/>
            </a:pPr>
            <a:r>
              <a:rPr lang="en-US" altLang="de-DE" sz="2000" dirty="0"/>
              <a:t>Redefining classroom </a:t>
            </a:r>
            <a:r>
              <a:rPr lang="en-US" altLang="de-DE" sz="2000" dirty="0" smtClean="0"/>
              <a:t>discipline:</a:t>
            </a:r>
            <a:endParaRPr lang="en-US" altLang="de-DE" sz="2000" dirty="0"/>
          </a:p>
          <a:p>
            <a:pPr marL="0" indent="0">
              <a:buFontTx/>
              <a:buNone/>
              <a:defRPr/>
            </a:pPr>
            <a:r>
              <a:rPr lang="en-US" altLang="de-DE" sz="2000" dirty="0"/>
              <a:t>-	</a:t>
            </a:r>
            <a:r>
              <a:rPr lang="en-US" altLang="de-DE" sz="2000" dirty="0" smtClean="0"/>
              <a:t>“Where </a:t>
            </a:r>
            <a:r>
              <a:rPr lang="en-US" altLang="de-DE" sz="2000" dirty="0"/>
              <a:t>are they </a:t>
            </a:r>
            <a:r>
              <a:rPr lang="en-US" altLang="de-DE" sz="2000" dirty="0" smtClean="0"/>
              <a:t>(i.e. the students) right </a:t>
            </a:r>
            <a:r>
              <a:rPr lang="en-US" altLang="de-DE" sz="2000" dirty="0"/>
              <a:t>now</a:t>
            </a:r>
            <a:r>
              <a:rPr lang="en-US" altLang="de-DE" sz="2000" dirty="0" smtClean="0"/>
              <a:t>?”</a:t>
            </a:r>
            <a:endParaRPr lang="en-US" altLang="de-DE" sz="2000" dirty="0"/>
          </a:p>
          <a:p>
            <a:pPr marL="0" indent="0">
              <a:buFontTx/>
              <a:buNone/>
              <a:defRPr/>
            </a:pPr>
            <a:r>
              <a:rPr lang="en-US" altLang="de-DE" sz="2000" dirty="0"/>
              <a:t>-	</a:t>
            </a:r>
            <a:r>
              <a:rPr lang="en-US" altLang="de-DE" sz="2000" dirty="0" smtClean="0"/>
              <a:t>“Device fixation”</a:t>
            </a:r>
            <a:endParaRPr lang="en-US" altLang="de-DE" sz="2000" dirty="0"/>
          </a:p>
          <a:p>
            <a:pPr marL="0" indent="0">
              <a:buFontTx/>
              <a:buNone/>
              <a:defRPr/>
            </a:pPr>
            <a:r>
              <a:rPr lang="en-US" altLang="de-DE" sz="2000" dirty="0"/>
              <a:t>-	“Raising hands</a:t>
            </a:r>
            <a:r>
              <a:rPr lang="en-US" altLang="de-DE" sz="2000" dirty="0" smtClean="0"/>
              <a:t>” (students can access the projector…)</a:t>
            </a:r>
            <a:endParaRPr lang="en-US" altLang="de-DE" sz="2000" dirty="0"/>
          </a:p>
          <a:p>
            <a:pPr>
              <a:defRPr/>
            </a:pPr>
            <a:r>
              <a:rPr lang="en-US" altLang="de-DE" sz="2000" dirty="0" smtClean="0"/>
              <a:t>In short: Many </a:t>
            </a:r>
            <a:r>
              <a:rPr lang="en-US" altLang="de-DE" sz="2000" dirty="0"/>
              <a:t>possibilities and </a:t>
            </a:r>
            <a:r>
              <a:rPr lang="en-US" altLang="de-DE" sz="2000" dirty="0" smtClean="0"/>
              <a:t>pitfalls </a:t>
            </a:r>
            <a:r>
              <a:rPr lang="en-US" altLang="de-DE" sz="2000" dirty="0"/>
              <a:t>which require </a:t>
            </a:r>
            <a:r>
              <a:rPr lang="en-US" altLang="de-DE" sz="2000" dirty="0" smtClean="0"/>
              <a:t>rethinking the classroom.</a:t>
            </a:r>
            <a:endParaRPr lang="en-US" altLang="de-DE" sz="2000" dirty="0"/>
          </a:p>
        </p:txBody>
      </p:sp>
      <p:pic>
        <p:nvPicPr>
          <p:cNvPr id="23556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2800" b="1" smtClean="0">
                <a:solidFill>
                  <a:srgbClr val="333399"/>
                </a:solidFill>
              </a:rPr>
              <a:t>Troubleshooting (aka Stage Management)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41438"/>
            <a:ext cx="7848600" cy="4713287"/>
          </a:xfrm>
        </p:spPr>
        <p:txBody>
          <a:bodyPr/>
          <a:lstStyle/>
          <a:p>
            <a:pPr>
              <a:defRPr/>
            </a:pPr>
            <a:r>
              <a:rPr lang="en-US" altLang="de-DE" sz="2000" dirty="0" smtClean="0"/>
              <a:t>Software updates must </a:t>
            </a:r>
            <a:r>
              <a:rPr lang="en-US" altLang="de-DE" sz="2000" dirty="0"/>
              <a:t>be </a:t>
            </a:r>
            <a:r>
              <a:rPr lang="en-US" altLang="de-DE" sz="2000" u="sng" dirty="0"/>
              <a:t>regularly</a:t>
            </a:r>
            <a:r>
              <a:rPr lang="en-US" altLang="de-DE" sz="2000" dirty="0"/>
              <a:t> </a:t>
            </a:r>
            <a:r>
              <a:rPr lang="en-US" altLang="de-DE" sz="2000" dirty="0" smtClean="0"/>
              <a:t>conducted </a:t>
            </a:r>
            <a:r>
              <a:rPr lang="en-US" altLang="de-DE" sz="2000" u="sng" dirty="0" smtClean="0"/>
              <a:t>before</a:t>
            </a:r>
            <a:r>
              <a:rPr lang="en-US" altLang="de-DE" sz="2000" dirty="0" smtClean="0"/>
              <a:t> </a:t>
            </a:r>
            <a:r>
              <a:rPr lang="en-US" altLang="de-DE" sz="2000" dirty="0"/>
              <a:t>class. Otherwise  function in class might be impaired.</a:t>
            </a:r>
          </a:p>
          <a:p>
            <a:pPr>
              <a:defRPr/>
            </a:pPr>
            <a:r>
              <a:rPr lang="en-US" altLang="de-DE" sz="2000" dirty="0" smtClean="0"/>
              <a:t>Allow for mouse and touchscreen </a:t>
            </a:r>
            <a:r>
              <a:rPr lang="en-US" altLang="de-DE" sz="2000" dirty="0"/>
              <a:t>affinities</a:t>
            </a:r>
          </a:p>
          <a:p>
            <a:pPr>
              <a:defRPr/>
            </a:pPr>
            <a:r>
              <a:rPr lang="en-US" altLang="de-DE" sz="2000" dirty="0" smtClean="0"/>
              <a:t>Plan </a:t>
            </a:r>
            <a:r>
              <a:rPr lang="en-US" altLang="de-DE" sz="2000" dirty="0"/>
              <a:t>time to write by hand – for purposes of retention and to maintain writing habits for exams. </a:t>
            </a:r>
          </a:p>
          <a:p>
            <a:pPr>
              <a:defRPr/>
            </a:pPr>
            <a:r>
              <a:rPr lang="en-US" altLang="de-DE" sz="2000" dirty="0" smtClean="0"/>
              <a:t>Charge </a:t>
            </a:r>
            <a:r>
              <a:rPr lang="en-US" altLang="de-DE" sz="2000" dirty="0"/>
              <a:t>batteries</a:t>
            </a:r>
          </a:p>
          <a:p>
            <a:pPr>
              <a:defRPr/>
            </a:pPr>
            <a:r>
              <a:rPr lang="en-US" altLang="de-DE" sz="2000" dirty="0" smtClean="0"/>
              <a:t>… but </a:t>
            </a:r>
            <a:r>
              <a:rPr lang="en-US" altLang="de-DE" sz="2000" dirty="0"/>
              <a:t>just in case, make sure there are enough electrical </a:t>
            </a:r>
            <a:r>
              <a:rPr lang="en-US" altLang="de-DE" sz="2000" dirty="0" smtClean="0"/>
              <a:t>outlets, spare batteries </a:t>
            </a:r>
            <a:r>
              <a:rPr lang="en-US" altLang="de-DE" sz="2000" dirty="0"/>
              <a:t>and </a:t>
            </a:r>
            <a:r>
              <a:rPr lang="en-US" altLang="de-DE" sz="2000" dirty="0" smtClean="0"/>
              <a:t>extension </a:t>
            </a:r>
            <a:r>
              <a:rPr lang="en-US" altLang="de-DE" sz="2000" dirty="0"/>
              <a:t>cords available.  </a:t>
            </a:r>
          </a:p>
          <a:p>
            <a:pPr>
              <a:defRPr/>
            </a:pPr>
            <a:r>
              <a:rPr lang="en-US" altLang="de-DE" sz="2000" dirty="0" smtClean="0"/>
              <a:t>The teacher </a:t>
            </a:r>
            <a:r>
              <a:rPr lang="en-US" altLang="de-DE" sz="2000" dirty="0"/>
              <a:t>as roadie and instrument </a:t>
            </a:r>
            <a:r>
              <a:rPr lang="en-US" altLang="de-DE" sz="2000" dirty="0" smtClean="0"/>
              <a:t>tech: The </a:t>
            </a:r>
            <a:r>
              <a:rPr lang="en-US" altLang="de-DE" sz="2000" dirty="0"/>
              <a:t>instructor should be familiar enough with the devices used to be able to assist students in case of the most common problems </a:t>
            </a:r>
            <a:endParaRPr lang="en-US" altLang="de-DE" sz="2000" dirty="0" smtClean="0"/>
          </a:p>
          <a:p>
            <a:pPr marL="0" indent="0" algn="ctr">
              <a:buFontTx/>
              <a:buNone/>
              <a:defRPr/>
            </a:pPr>
            <a:r>
              <a:rPr lang="en-US" altLang="de-DE" sz="2000" b="1" dirty="0" smtClean="0"/>
              <a:t>Because the show must go on!</a:t>
            </a:r>
            <a:endParaRPr lang="en-US" altLang="de-DE" sz="2000" b="1" dirty="0"/>
          </a:p>
        </p:txBody>
      </p:sp>
      <p:pic>
        <p:nvPicPr>
          <p:cNvPr id="24580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2800" b="1" smtClean="0">
                <a:solidFill>
                  <a:srgbClr val="333399"/>
                </a:solidFill>
              </a:rPr>
              <a:t>Results of the First Phase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268413"/>
            <a:ext cx="7848600" cy="4713287"/>
          </a:xfrm>
        </p:spPr>
        <p:txBody>
          <a:bodyPr/>
          <a:lstStyle/>
          <a:p>
            <a:pPr marL="0" indent="0">
              <a:spcAft>
                <a:spcPts val="1200"/>
              </a:spcAft>
              <a:buFontTx/>
              <a:buNone/>
            </a:pPr>
            <a:r>
              <a:rPr lang="en-US" altLang="de-DE" sz="2200" smtClean="0"/>
              <a:t>In summing up, the introduction of mobile devices has proven so far to be a useful tool for teaching and for increasing student productivity. 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en-US" altLang="de-DE" sz="2200" smtClean="0"/>
              <a:t>It can be applied in all instructional phases: warm-up, in-class work, homework/ revision and in presenting results. 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en-US" altLang="de-DE" sz="2200" smtClean="0"/>
              <a:t>To make the most of the potential of this technology, both students and teachers need to be sufficiently prepared for its pitfalls as well as its possibilities. 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en-US" altLang="de-DE" sz="2200" smtClean="0"/>
              <a:t>This requires a lot of classroom rethinking on the part of instructors and imparting a new in-class netiquette to the students.</a:t>
            </a:r>
            <a:endParaRPr lang="de-DE" altLang="de-DE" sz="2200" smtClean="0"/>
          </a:p>
          <a:p>
            <a:pPr marL="0" indent="0">
              <a:buFontTx/>
              <a:buNone/>
            </a:pPr>
            <a:endParaRPr lang="en-US" altLang="de-DE" sz="2400" smtClean="0"/>
          </a:p>
        </p:txBody>
      </p:sp>
      <p:pic>
        <p:nvPicPr>
          <p:cNvPr id="25604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2800" b="1" smtClean="0">
                <a:solidFill>
                  <a:srgbClr val="333399"/>
                </a:solidFill>
              </a:rPr>
              <a:t>A Brief Historical Note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96975"/>
            <a:ext cx="7848600" cy="9366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de-DE" sz="2400" smtClean="0"/>
              <a:t>In 1908, Melitta Bentz (1873-1950) invented the coffee filter: The state of the art in making good coffee for over half a century.</a:t>
            </a:r>
          </a:p>
        </p:txBody>
      </p:sp>
      <p:pic>
        <p:nvPicPr>
          <p:cNvPr id="26628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338" y="2492375"/>
            <a:ext cx="6000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2800" b="1" smtClean="0">
                <a:solidFill>
                  <a:srgbClr val="333399"/>
                </a:solidFill>
              </a:rPr>
              <a:t>A Brief Historical Note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41438"/>
            <a:ext cx="7848600" cy="47132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de-DE" sz="2400" smtClean="0"/>
              <a:t>1969: Otto Bengtson invented an automatic coffee machine with integrated coffee mill. Large quantities of good coffee could now be made quickly and cheaply.</a:t>
            </a:r>
          </a:p>
          <a:p>
            <a:pPr marL="0" indent="0">
              <a:buFontTx/>
              <a:buNone/>
            </a:pPr>
            <a:r>
              <a:rPr lang="en-US" altLang="de-DE" sz="2400" smtClean="0"/>
              <a:t>1985: Arthur Schmied’s fully automatic, high pressure coffee maker went into production. Espresso, cappuccino, latte macchiato could now be produced by pressing a button.</a:t>
            </a:r>
          </a:p>
          <a:p>
            <a:pPr marL="0" indent="0">
              <a:buFontTx/>
              <a:buNone/>
            </a:pPr>
            <a:r>
              <a:rPr lang="en-US" altLang="de-DE" sz="2400" smtClean="0"/>
              <a:t>The result of all this progress: Good coffee is faster, more diverse and more convenient to produce. </a:t>
            </a:r>
            <a:r>
              <a:rPr lang="en-US" altLang="de-DE" sz="2400" u="sng" smtClean="0"/>
              <a:t>But it is still coffee.</a:t>
            </a:r>
          </a:p>
        </p:txBody>
      </p:sp>
      <p:pic>
        <p:nvPicPr>
          <p:cNvPr id="27652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916113"/>
            <a:ext cx="3840162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848600" cy="52085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the end, coffee is still made with beans and water</a:t>
            </a:r>
            <a:r>
              <a:rPr lang="en-US" altLang="de-D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FontTx/>
              <a:buNone/>
              <a:defRPr/>
            </a:pPr>
            <a:endParaRPr lang="en-US" altLang="de-DE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en-US" altLang="de-D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as language skills are still taught by people in order to enable people to communicate with other people.</a:t>
            </a:r>
          </a:p>
          <a:p>
            <a:pPr marL="0" indent="0" algn="ctr">
              <a:buFontTx/>
              <a:buNone/>
              <a:defRPr/>
            </a:pPr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 pela vossa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atenção.</a:t>
            </a:r>
            <a:endParaRPr lang="en-US" altLang="de-DE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FF487-5C30-4181-A7F2-7C9C2DC88247}" type="slidenum">
              <a:rPr lang="de-DE" altLang="de-DE" smtClean="0"/>
              <a:pPr/>
              <a:t>3</a:t>
            </a:fld>
            <a:endParaRPr lang="de-DE" altLang="de-DE" smtClean="0"/>
          </a:p>
        </p:txBody>
      </p:sp>
      <p:sp>
        <p:nvSpPr>
          <p:cNvPr id="4099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A36E768-180D-418E-94A4-24E1D6563D9F}" type="slidenum">
              <a:rPr lang="de-DE" altLang="de-DE" sz="1400"/>
              <a:pPr algn="r"/>
              <a:t>3</a:t>
            </a:fld>
            <a:endParaRPr lang="de-DE" altLang="de-DE" sz="1400"/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4101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feld 1"/>
          <p:cNvSpPr txBox="1">
            <a:spLocks noChangeArrowheads="1"/>
          </p:cNvSpPr>
          <p:nvPr/>
        </p:nvSpPr>
        <p:spPr bwMode="auto">
          <a:xfrm>
            <a:off x="639763" y="1533525"/>
            <a:ext cx="7848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b="1" dirty="0" smtClean="0"/>
              <a:t>Background: </a:t>
            </a:r>
            <a:r>
              <a:rPr lang="de-DE" altLang="de-DE" sz="2000" b="1" dirty="0" err="1" smtClean="0"/>
              <a:t>From</a:t>
            </a:r>
            <a:r>
              <a:rPr lang="de-DE" altLang="de-DE" sz="2000" b="1" dirty="0" smtClean="0"/>
              <a:t> Laptops </a:t>
            </a:r>
            <a:r>
              <a:rPr lang="de-DE" altLang="de-DE" sz="2000" b="1" dirty="0" err="1" smtClean="0"/>
              <a:t>to</a:t>
            </a:r>
            <a:r>
              <a:rPr lang="de-DE" altLang="de-DE" sz="2000" b="1" dirty="0" smtClean="0"/>
              <a:t> Tablets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de-DE" sz="2000" dirty="0" smtClean="0"/>
              <a:t>German Armed Forces: </a:t>
            </a:r>
          </a:p>
          <a:p>
            <a:pPr marL="1028700"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2000" dirty="0" smtClean="0"/>
              <a:t>from 2020: comprehensive supply with mobile devices for training purposes</a:t>
            </a:r>
          </a:p>
          <a:p>
            <a:pPr marL="1028700"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piloting phase (now running): selected training institutions are supplied with laptops, smartboards and peripheral equipment, </a:t>
            </a:r>
            <a:r>
              <a:rPr lang="en-US" altLang="de-DE" sz="2000" dirty="0" smtClean="0"/>
              <a:t>connected to the local educational network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de-DE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de-DE" sz="2000" dirty="0" err="1" smtClean="0"/>
              <a:t>Bundessprachenamt</a:t>
            </a:r>
            <a:r>
              <a:rPr lang="en-US" altLang="de-DE" sz="2000" dirty="0" smtClean="0"/>
              <a:t>: not part of the initial project phase, but benefitted from surplus equipment (95 laptops)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de-DE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de-DE" sz="2000" dirty="0" smtClean="0"/>
              <a:t>BUT: little interest on the part of the students and the teachers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de-DE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000" dirty="0" smtClean="0">
                <a:sym typeface="Wingdings" panose="05000000000000000000" pitchFamily="2" charset="2"/>
              </a:rPr>
              <a:t> 3 key problems</a:t>
            </a:r>
            <a:endParaRPr lang="en-US" altLang="de-DE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 smtClean="0"/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1235075" y="760413"/>
            <a:ext cx="633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400" b="1">
                <a:solidFill>
                  <a:schemeClr val="accent2"/>
                </a:solidFill>
              </a:rPr>
              <a:t>The Project Team‘s Perspective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E3755D-F9C3-4990-9C5D-CF5248F537EF}" type="slidenum">
              <a:rPr lang="de-DE" altLang="de-DE" smtClean="0"/>
              <a:pPr/>
              <a:t>4</a:t>
            </a:fld>
            <a:endParaRPr lang="de-DE" altLang="de-DE" smtClean="0"/>
          </a:p>
        </p:txBody>
      </p:sp>
      <p:sp>
        <p:nvSpPr>
          <p:cNvPr id="5123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D35CFC2-83C1-428F-AF4C-53CBA0420310}" type="slidenum">
              <a:rPr lang="de-DE" altLang="de-DE" sz="1400"/>
              <a:pPr algn="r"/>
              <a:t>4</a:t>
            </a:fld>
            <a:endParaRPr lang="de-DE" altLang="de-DE" sz="1400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5125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feld 1"/>
          <p:cNvSpPr txBox="1">
            <a:spLocks noChangeArrowheads="1"/>
          </p:cNvSpPr>
          <p:nvPr/>
        </p:nvSpPr>
        <p:spPr bwMode="auto">
          <a:xfrm>
            <a:off x="561975" y="1557338"/>
            <a:ext cx="81438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000" b="1"/>
              <a:t>Background: From Laptops to Tablets</a:t>
            </a:r>
          </a:p>
          <a:p>
            <a:endParaRPr lang="de-DE" altLang="de-DE" sz="2000"/>
          </a:p>
          <a:p>
            <a:r>
              <a:rPr lang="de-DE" altLang="de-DE" sz="2000" u="sng"/>
              <a:t>Problem 1</a:t>
            </a:r>
            <a:r>
              <a:rPr lang="de-DE" altLang="de-DE" sz="2000"/>
              <a:t>: Laptops and supporting equipment take up much space in the classroom. </a:t>
            </a:r>
          </a:p>
          <a:p>
            <a:endParaRPr lang="de-DE" altLang="de-DE" sz="2000"/>
          </a:p>
          <a:p>
            <a:r>
              <a:rPr lang="de-DE" altLang="de-DE" sz="2000">
                <a:sym typeface="Wingdings" pitchFamily="2" charset="2"/>
              </a:rPr>
              <a:t>	</a:t>
            </a:r>
            <a:endParaRPr lang="de-DE" altLang="de-DE" sz="2000" b="1"/>
          </a:p>
          <a:p>
            <a:endParaRPr lang="de-DE" altLang="de-DE" sz="2000" b="1"/>
          </a:p>
        </p:txBody>
      </p:sp>
      <p:sp>
        <p:nvSpPr>
          <p:cNvPr id="5127" name="Textfeld 8"/>
          <p:cNvSpPr txBox="1">
            <a:spLocks noChangeArrowheads="1"/>
          </p:cNvSpPr>
          <p:nvPr/>
        </p:nvSpPr>
        <p:spPr bwMode="auto">
          <a:xfrm>
            <a:off x="1235075" y="760413"/>
            <a:ext cx="633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400" b="1">
                <a:solidFill>
                  <a:schemeClr val="accent2"/>
                </a:solidFill>
              </a:rPr>
              <a:t>The Project Team‘s Perspective</a:t>
            </a:r>
          </a:p>
        </p:txBody>
      </p:sp>
      <p:sp>
        <p:nvSpPr>
          <p:cNvPr id="5128" name="Textfeld 2"/>
          <p:cNvSpPr txBox="1">
            <a:spLocks noChangeArrowheads="1"/>
          </p:cNvSpPr>
          <p:nvPr/>
        </p:nvSpPr>
        <p:spPr bwMode="auto">
          <a:xfrm>
            <a:off x="561975" y="3068638"/>
            <a:ext cx="7394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000">
                <a:sym typeface="Wingdings" pitchFamily="2" charset="2"/>
              </a:rPr>
              <a:t>	 Tablet computers are more convenient. </a:t>
            </a:r>
            <a:endParaRPr lang="de-DE" altLang="de-DE" sz="2000"/>
          </a:p>
          <a:p>
            <a:endParaRPr lang="de-DE" altLang="de-DE" sz="2000"/>
          </a:p>
        </p:txBody>
      </p:sp>
      <p:pic>
        <p:nvPicPr>
          <p:cNvPr id="5129" name="Grafik 1"/>
          <p:cNvPicPr>
            <a:picLocks noChangeAspect="1"/>
          </p:cNvPicPr>
          <p:nvPr/>
        </p:nvPicPr>
        <p:blipFill>
          <a:blip r:embed="rId4" cstate="print"/>
          <a:srcRect l="-1840" t="12064" r="1840" b="9714"/>
          <a:stretch>
            <a:fillRect/>
          </a:stretch>
        </p:blipFill>
        <p:spPr bwMode="auto">
          <a:xfrm>
            <a:off x="250825" y="3803650"/>
            <a:ext cx="4302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Grafik 2"/>
          <p:cNvPicPr>
            <a:picLocks noChangeAspect="1"/>
          </p:cNvPicPr>
          <p:nvPr/>
        </p:nvPicPr>
        <p:blipFill>
          <a:blip r:embed="rId5" cstate="print"/>
          <a:srcRect l="3999" t="12698" r="3142" b="1691"/>
          <a:stretch>
            <a:fillRect/>
          </a:stretch>
        </p:blipFill>
        <p:spPr bwMode="auto">
          <a:xfrm>
            <a:off x="4773613" y="3803650"/>
            <a:ext cx="3963987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9B55ED-ECB1-4E59-82FC-12290FAD9EBB}" type="slidenum">
              <a:rPr lang="de-DE" altLang="de-DE" smtClean="0"/>
              <a:pPr/>
              <a:t>5</a:t>
            </a:fld>
            <a:endParaRPr lang="de-DE" altLang="de-DE" smtClean="0"/>
          </a:p>
        </p:txBody>
      </p:sp>
      <p:sp>
        <p:nvSpPr>
          <p:cNvPr id="6147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1297B31-C058-4212-8885-EDE9E3E7EB57}" type="slidenum">
              <a:rPr lang="de-DE" altLang="de-DE" sz="1400"/>
              <a:pPr algn="r"/>
              <a:t>5</a:t>
            </a:fld>
            <a:endParaRPr lang="de-DE" altLang="de-DE" sz="140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6149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feld 1"/>
          <p:cNvSpPr txBox="1">
            <a:spLocks noChangeArrowheads="1"/>
          </p:cNvSpPr>
          <p:nvPr/>
        </p:nvSpPr>
        <p:spPr bwMode="auto">
          <a:xfrm>
            <a:off x="592138" y="1436688"/>
            <a:ext cx="8143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000" b="1"/>
              <a:t>Background: From Laptops to Tablets</a:t>
            </a:r>
          </a:p>
          <a:p>
            <a:endParaRPr lang="de-DE" altLang="de-DE" sz="2000"/>
          </a:p>
          <a:p>
            <a:r>
              <a:rPr lang="de-DE" altLang="de-DE" sz="2000" u="sng"/>
              <a:t>Problem 2:</a:t>
            </a:r>
            <a:r>
              <a:rPr lang="de-DE" altLang="de-DE" sz="2000"/>
              <a:t> Laptops are to be connected to the local educational network via docking stations in classrooms. </a:t>
            </a:r>
          </a:p>
        </p:txBody>
      </p:sp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1235075" y="760413"/>
            <a:ext cx="633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400" b="1">
                <a:solidFill>
                  <a:schemeClr val="accent2"/>
                </a:solidFill>
              </a:rPr>
              <a:t>The Project Team‘s Perspective</a:t>
            </a:r>
          </a:p>
        </p:txBody>
      </p:sp>
      <p:sp>
        <p:nvSpPr>
          <p:cNvPr id="6152" name="Textfeld 3"/>
          <p:cNvSpPr txBox="1">
            <a:spLocks noChangeArrowheads="1"/>
          </p:cNvSpPr>
          <p:nvPr/>
        </p:nvSpPr>
        <p:spPr bwMode="auto">
          <a:xfrm>
            <a:off x="663575" y="2924175"/>
            <a:ext cx="80025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à"/>
            </a:pPr>
            <a:r>
              <a:rPr lang="de-DE" altLang="de-DE" sz="2000">
                <a:sym typeface="Wingdings" pitchFamily="2" charset="2"/>
              </a:rPr>
              <a:t>Bundessprachenamt has a fully functioning WiFi connection </a:t>
            </a:r>
          </a:p>
          <a:p>
            <a:pPr marL="800100" lvl="1" indent="-342900">
              <a:buFont typeface="Wingdings" pitchFamily="2" charset="2"/>
              <a:buChar char="à"/>
            </a:pPr>
            <a:endParaRPr lang="de-DE" altLang="de-DE" sz="2000"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à"/>
            </a:pPr>
            <a:endParaRPr lang="de-DE" altLang="de-DE" sz="2000"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à"/>
            </a:pPr>
            <a:endParaRPr lang="de-DE" altLang="de-DE" sz="2000"/>
          </a:p>
          <a:p>
            <a:endParaRPr lang="de-DE" altLang="de-DE" sz="2000"/>
          </a:p>
        </p:txBody>
      </p:sp>
      <p:pic>
        <p:nvPicPr>
          <p:cNvPr id="6153" name="Grafik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860800"/>
            <a:ext cx="223996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D530B9-5362-4082-802D-2145A87199D6}" type="slidenum">
              <a:rPr lang="de-DE" altLang="de-DE" smtClean="0"/>
              <a:pPr/>
              <a:t>6</a:t>
            </a:fld>
            <a:endParaRPr lang="de-DE" altLang="de-DE" smtClean="0"/>
          </a:p>
        </p:txBody>
      </p:sp>
      <p:sp>
        <p:nvSpPr>
          <p:cNvPr id="7171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DDDCA75-B81B-4976-ACC0-EA308A50BD0A}" type="slidenum">
              <a:rPr lang="de-DE" altLang="de-DE" sz="1400"/>
              <a:pPr algn="r"/>
              <a:t>6</a:t>
            </a:fld>
            <a:endParaRPr lang="de-DE" altLang="de-DE" sz="1400"/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7173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feld 1"/>
          <p:cNvSpPr txBox="1">
            <a:spLocks noChangeArrowheads="1"/>
          </p:cNvSpPr>
          <p:nvPr/>
        </p:nvSpPr>
        <p:spPr bwMode="auto">
          <a:xfrm>
            <a:off x="592138" y="1436688"/>
            <a:ext cx="8143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000" b="1"/>
              <a:t>Background: From Laptops to Tablets</a:t>
            </a:r>
          </a:p>
          <a:p>
            <a:endParaRPr lang="de-DE" altLang="de-DE" sz="2000"/>
          </a:p>
          <a:p>
            <a:r>
              <a:rPr lang="de-DE" altLang="de-DE" sz="2000" u="sng"/>
              <a:t>Problem 3</a:t>
            </a:r>
            <a:r>
              <a:rPr lang="de-DE" altLang="de-DE" sz="2000"/>
              <a:t>: Availability does not guarantee use.</a:t>
            </a:r>
          </a:p>
          <a:p>
            <a:endParaRPr lang="de-DE" altLang="de-DE" sz="2000"/>
          </a:p>
        </p:txBody>
      </p:sp>
      <p:sp>
        <p:nvSpPr>
          <p:cNvPr id="7175" name="Textfeld 8"/>
          <p:cNvSpPr txBox="1">
            <a:spLocks noChangeArrowheads="1"/>
          </p:cNvSpPr>
          <p:nvPr/>
        </p:nvSpPr>
        <p:spPr bwMode="auto">
          <a:xfrm>
            <a:off x="1235075" y="760413"/>
            <a:ext cx="633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400" b="1">
                <a:solidFill>
                  <a:schemeClr val="accent2"/>
                </a:solidFill>
              </a:rPr>
              <a:t>The Project Team‘s Perspective</a:t>
            </a:r>
          </a:p>
        </p:txBody>
      </p:sp>
      <p:sp>
        <p:nvSpPr>
          <p:cNvPr id="7176" name="Textfeld 1"/>
          <p:cNvSpPr txBox="1">
            <a:spLocks noChangeArrowheads="1"/>
          </p:cNvSpPr>
          <p:nvPr/>
        </p:nvSpPr>
        <p:spPr bwMode="auto">
          <a:xfrm>
            <a:off x="1692275" y="2632075"/>
            <a:ext cx="531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de-DE" altLang="de-DE" sz="2000">
                <a:sym typeface="Wingdings" pitchFamily="2" charset="2"/>
              </a:rPr>
              <a:t> support from the Project Team</a:t>
            </a:r>
            <a:endParaRPr lang="de-DE" altLang="de-DE" sz="2000"/>
          </a:p>
          <a:p>
            <a:endParaRPr lang="de-DE" altLang="de-DE" sz="2000"/>
          </a:p>
        </p:txBody>
      </p:sp>
      <p:pic>
        <p:nvPicPr>
          <p:cNvPr id="7177" name="Grafik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330575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309A5F-C004-4AB6-AB7E-753C4AE8EBC5}" type="slidenum">
              <a:rPr lang="de-DE" altLang="de-DE" smtClean="0"/>
              <a:pPr/>
              <a:t>7</a:t>
            </a:fld>
            <a:endParaRPr lang="de-DE" altLang="de-DE" smtClean="0"/>
          </a:p>
        </p:txBody>
      </p:sp>
      <p:sp>
        <p:nvSpPr>
          <p:cNvPr id="8195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4EA27CD-0E44-4105-9D14-117CAD223197}" type="slidenum">
              <a:rPr lang="de-DE" altLang="de-DE" sz="1400"/>
              <a:pPr algn="r"/>
              <a:t>7</a:t>
            </a:fld>
            <a:endParaRPr lang="de-DE" altLang="de-DE" sz="1400"/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8197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feld 1"/>
          <p:cNvSpPr txBox="1">
            <a:spLocks noChangeArrowheads="1"/>
          </p:cNvSpPr>
          <p:nvPr/>
        </p:nvSpPr>
        <p:spPr bwMode="auto">
          <a:xfrm>
            <a:off x="539750" y="1484313"/>
            <a:ext cx="79200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000" b="1" dirty="0" smtClean="0"/>
              <a:t>Getting the Ball Rolling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de-DE" sz="2000" b="1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sz="2000" dirty="0" smtClean="0"/>
              <a:t>crucial factor: winning over the teachers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de-DE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de-DE" sz="2000" dirty="0" smtClean="0"/>
              <a:t>individual tutoring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de-DE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de-DE" sz="2000" dirty="0" smtClean="0"/>
              <a:t>assistance </a:t>
            </a:r>
            <a:r>
              <a:rPr lang="en-US" sz="2000" dirty="0" smtClean="0"/>
              <a:t>during teaching time,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    trouble shoot technical problems </a:t>
            </a:r>
            <a:endParaRPr lang="en-US" altLang="de-DE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de-DE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de-DE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de-DE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de-DE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de-DE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More and more teachers have joined the group (we are actually running short on devices now …)</a:t>
            </a:r>
            <a:endParaRPr lang="de-DE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de-DE" altLang="de-DE" sz="2000" dirty="0" smtClean="0"/>
          </a:p>
        </p:txBody>
      </p:sp>
      <p:sp>
        <p:nvSpPr>
          <p:cNvPr id="8199" name="Textfeld 7"/>
          <p:cNvSpPr txBox="1">
            <a:spLocks noChangeArrowheads="1"/>
          </p:cNvSpPr>
          <p:nvPr/>
        </p:nvSpPr>
        <p:spPr bwMode="auto">
          <a:xfrm>
            <a:off x="1235075" y="760413"/>
            <a:ext cx="633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400" b="1">
                <a:solidFill>
                  <a:schemeClr val="accent2"/>
                </a:solidFill>
              </a:rPr>
              <a:t>The Project Team‘s Perspective</a:t>
            </a:r>
          </a:p>
        </p:txBody>
      </p:sp>
      <p:pic>
        <p:nvPicPr>
          <p:cNvPr id="8200" name="Grafik 1"/>
          <p:cNvPicPr>
            <a:picLocks noChangeAspect="1"/>
          </p:cNvPicPr>
          <p:nvPr/>
        </p:nvPicPr>
        <p:blipFill>
          <a:blip r:embed="rId4" cstate="print"/>
          <a:srcRect t="8336"/>
          <a:stretch>
            <a:fillRect/>
          </a:stretch>
        </p:blipFill>
        <p:spPr bwMode="auto">
          <a:xfrm>
            <a:off x="5029200" y="2743200"/>
            <a:ext cx="3636963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5EBF64-8F3A-4723-A570-A03F24046AEB}" type="slidenum">
              <a:rPr lang="de-DE" altLang="de-DE" smtClean="0"/>
              <a:pPr/>
              <a:t>8</a:t>
            </a:fld>
            <a:endParaRPr lang="de-DE" altLang="de-DE" smtClean="0"/>
          </a:p>
        </p:txBody>
      </p:sp>
      <p:sp>
        <p:nvSpPr>
          <p:cNvPr id="9219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16F11B0-2922-4634-A3B7-F09E04C02068}" type="slidenum">
              <a:rPr lang="de-DE" altLang="de-DE" sz="1400"/>
              <a:pPr algn="r"/>
              <a:t>8</a:t>
            </a:fld>
            <a:endParaRPr lang="de-DE" altLang="de-DE" sz="1400"/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9221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feld 1"/>
          <p:cNvSpPr txBox="1">
            <a:spLocks noChangeArrowheads="1"/>
          </p:cNvSpPr>
          <p:nvPr/>
        </p:nvSpPr>
        <p:spPr bwMode="auto">
          <a:xfrm>
            <a:off x="611188" y="1412875"/>
            <a:ext cx="58324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b="1" dirty="0" smtClean="0"/>
              <a:t>Class Briefings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b="1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sz="2000" dirty="0" smtClean="0"/>
              <a:t>making the students familiar with the devices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sz="2000" dirty="0" smtClean="0"/>
              <a:t>advising how to use them for further language study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sz="2000" dirty="0" smtClean="0"/>
              <a:t>demonstrating how to exploit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the possibilities of collaborative use</a:t>
            </a:r>
            <a:endParaRPr lang="de-DE" altLang="de-DE" sz="20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b="1" dirty="0" smtClean="0"/>
          </a:p>
        </p:txBody>
      </p:sp>
      <p:sp>
        <p:nvSpPr>
          <p:cNvPr id="9223" name="Textfeld 7"/>
          <p:cNvSpPr txBox="1">
            <a:spLocks noChangeArrowheads="1"/>
          </p:cNvSpPr>
          <p:nvPr/>
        </p:nvSpPr>
        <p:spPr bwMode="auto">
          <a:xfrm>
            <a:off x="1235075" y="760413"/>
            <a:ext cx="633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400" b="1">
                <a:solidFill>
                  <a:schemeClr val="accent2"/>
                </a:solidFill>
              </a:rPr>
              <a:t>The Project Team‘s Perspective</a:t>
            </a:r>
          </a:p>
        </p:txBody>
      </p:sp>
      <p:pic>
        <p:nvPicPr>
          <p:cNvPr id="9224" name="Grafik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3825" y="3644900"/>
            <a:ext cx="35687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5D3D64-86DB-497E-9317-15133619BD9C}" type="slidenum">
              <a:rPr lang="de-DE" altLang="de-DE" smtClean="0"/>
              <a:pPr/>
              <a:t>9</a:t>
            </a:fld>
            <a:endParaRPr lang="de-DE" altLang="de-DE" smtClean="0"/>
          </a:p>
        </p:txBody>
      </p:sp>
      <p:sp>
        <p:nvSpPr>
          <p:cNvPr id="10243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DEF7860-5FB2-4C58-9D15-38532A06AAF8}" type="slidenum">
              <a:rPr lang="de-DE" altLang="de-DE" sz="1400"/>
              <a:pPr algn="r"/>
              <a:t>9</a:t>
            </a:fld>
            <a:endParaRPr lang="de-DE" altLang="de-DE" sz="1400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10245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feld 1"/>
          <p:cNvSpPr txBox="1">
            <a:spLocks noChangeArrowheads="1"/>
          </p:cNvSpPr>
          <p:nvPr/>
        </p:nvSpPr>
        <p:spPr bwMode="auto">
          <a:xfrm>
            <a:off x="503238" y="1557338"/>
            <a:ext cx="68405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000" b="1" dirty="0" smtClean="0"/>
              <a:t>Feedback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de-DE" sz="2000" b="1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sz="2000" dirty="0" smtClean="0"/>
              <a:t>asking students and teachers for feedback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sz="2000" dirty="0" smtClean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sz="2000" dirty="0" smtClean="0"/>
              <a:t>handing out feedback questionnaires</a:t>
            </a:r>
            <a:endParaRPr lang="de-DE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b="1" dirty="0" smtClean="0"/>
          </a:p>
        </p:txBody>
      </p:sp>
      <p:sp>
        <p:nvSpPr>
          <p:cNvPr id="10247" name="Textfeld 7"/>
          <p:cNvSpPr txBox="1">
            <a:spLocks noChangeArrowheads="1"/>
          </p:cNvSpPr>
          <p:nvPr/>
        </p:nvSpPr>
        <p:spPr bwMode="auto">
          <a:xfrm>
            <a:off x="1235075" y="760413"/>
            <a:ext cx="633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400" b="1">
                <a:solidFill>
                  <a:schemeClr val="accent2"/>
                </a:solidFill>
              </a:rPr>
              <a:t>The Project Team‘s Perspective</a:t>
            </a:r>
          </a:p>
        </p:txBody>
      </p:sp>
      <p:sp>
        <p:nvSpPr>
          <p:cNvPr id="10248" name="Textfeld 8"/>
          <p:cNvSpPr txBox="1">
            <a:spLocks noChangeArrowheads="1"/>
          </p:cNvSpPr>
          <p:nvPr/>
        </p:nvSpPr>
        <p:spPr bwMode="auto">
          <a:xfrm>
            <a:off x="6011863" y="436562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/>
              <a:t>[picture]</a:t>
            </a:r>
          </a:p>
        </p:txBody>
      </p:sp>
      <p:pic>
        <p:nvPicPr>
          <p:cNvPr id="10249" name="Grafik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475" y="3330575"/>
            <a:ext cx="3690938" cy="277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0" name="Textfeld 2"/>
          <p:cNvSpPr txBox="1">
            <a:spLocks noChangeArrowheads="1"/>
          </p:cNvSpPr>
          <p:nvPr/>
        </p:nvSpPr>
        <p:spPr bwMode="auto">
          <a:xfrm>
            <a:off x="503238" y="5464175"/>
            <a:ext cx="4030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/>
              <a:t>(well, slighty more sophisticated than this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Microsoft Office PowerPoint</Application>
  <PresentationFormat>Bildschirmpräsentation (4:3)</PresentationFormat>
  <Paragraphs>248</Paragraphs>
  <Slides>27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Arial Unicode MS</vt:lpstr>
      <vt:lpstr>Wingdings</vt:lpstr>
      <vt:lpstr>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Or…</vt:lpstr>
      <vt:lpstr>Introducing new technologies in the classroom</vt:lpstr>
      <vt:lpstr>Experiences in a variety of class types</vt:lpstr>
      <vt:lpstr>Diversity of student affinity to new technology</vt:lpstr>
      <vt:lpstr>Student Expectations and Acceptance</vt:lpstr>
      <vt:lpstr>Potential and Challenges</vt:lpstr>
      <vt:lpstr>Potential and Challenges</vt:lpstr>
      <vt:lpstr>Potential and Challenges</vt:lpstr>
      <vt:lpstr>Potential and Challenges</vt:lpstr>
      <vt:lpstr>Potential and Challenges</vt:lpstr>
      <vt:lpstr>Solution Strategies</vt:lpstr>
      <vt:lpstr>Troubleshooting (aka Stage Management)</vt:lpstr>
      <vt:lpstr>Results of the First Phase</vt:lpstr>
      <vt:lpstr>A Brief Historical Note</vt:lpstr>
      <vt:lpstr>A Brief Historical Note</vt:lpstr>
      <vt:lpstr>Folie 27</vt:lpstr>
    </vt:vector>
  </TitlesOfParts>
  <Company>Bundessprachenamt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Masterfolie Bundessprachenamt CD Bundesregierung deutsch</dc:title>
  <dc:creator>Wolfgang Sender</dc:creator>
  <cp:lastModifiedBy>Sturges</cp:lastModifiedBy>
  <cp:revision>317</cp:revision>
  <cp:lastPrinted>2018-05-09T09:57:19Z</cp:lastPrinted>
  <dcterms:created xsi:type="dcterms:W3CDTF">2010-10-01T08:07:15Z</dcterms:created>
  <dcterms:modified xsi:type="dcterms:W3CDTF">2018-05-21T13:03:01Z</dcterms:modified>
</cp:coreProperties>
</file>