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79" r:id="rId2"/>
    <p:sldId id="264" r:id="rId3"/>
    <p:sldId id="257" r:id="rId4"/>
    <p:sldId id="266" r:id="rId5"/>
    <p:sldId id="278" r:id="rId6"/>
    <p:sldId id="258" r:id="rId7"/>
    <p:sldId id="269" r:id="rId8"/>
    <p:sldId id="271" r:id="rId9"/>
    <p:sldId id="270" r:id="rId10"/>
    <p:sldId id="273" r:id="rId11"/>
    <p:sldId id="274" r:id="rId12"/>
    <p:sldId id="265" r:id="rId13"/>
    <p:sldId id="259" r:id="rId14"/>
    <p:sldId id="260" r:id="rId15"/>
    <p:sldId id="276" r:id="rId16"/>
    <p:sldId id="267" r:id="rId17"/>
    <p:sldId id="280" r:id="rId18"/>
    <p:sldId id="262" r:id="rId19"/>
    <p:sldId id="268" r:id="rId20"/>
    <p:sldId id="263" r:id="rId21"/>
    <p:sldId id="281" r:id="rId22"/>
    <p:sldId id="282" r:id="rId23"/>
    <p:sldId id="261"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2" autoAdjust="0"/>
    <p:restoredTop sz="86364" autoAdjust="0"/>
  </p:normalViewPr>
  <p:slideViewPr>
    <p:cSldViewPr>
      <p:cViewPr varScale="1">
        <p:scale>
          <a:sx n="64" d="100"/>
          <a:sy n="64" d="100"/>
        </p:scale>
        <p:origin x="-1332" y="-108"/>
      </p:cViewPr>
      <p:guideLst>
        <p:guide orient="horz" pos="2160"/>
        <p:guide pos="2880"/>
      </p:guideLst>
    </p:cSldViewPr>
  </p:slideViewPr>
  <p:outlineViewPr>
    <p:cViewPr>
      <p:scale>
        <a:sx n="33" d="100"/>
        <a:sy n="33" d="100"/>
      </p:scale>
      <p:origin x="0" y="-877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0936AC-B8D4-4E19-AD8E-48B6A71D0AC0}" type="doc">
      <dgm:prSet loTypeId="urn:microsoft.com/office/officeart/2005/8/layout/funnel1" loCatId="process" qsTypeId="urn:microsoft.com/office/officeart/2005/8/quickstyle/simple1" qsCatId="simple" csTypeId="urn:microsoft.com/office/officeart/2005/8/colors/accent1_2" csCatId="accent1" phldr="1"/>
      <dgm:spPr/>
      <dgm:t>
        <a:bodyPr/>
        <a:lstStyle/>
        <a:p>
          <a:endParaRPr lang="en-US"/>
        </a:p>
      </dgm:t>
    </dgm:pt>
    <dgm:pt modelId="{3208C6D8-B707-4DF8-8290-66A304D5C05A}">
      <dgm:prSet phldrT="[Text]" phldr="1"/>
      <dgm:spPr/>
      <dgm:t>
        <a:bodyPr/>
        <a:lstStyle/>
        <a:p>
          <a:endParaRPr lang="en-US" dirty="0"/>
        </a:p>
      </dgm:t>
    </dgm:pt>
    <dgm:pt modelId="{7701ECA8-39FF-4345-B690-3363753AB2E7}" type="sibTrans" cxnId="{4B4B336F-9727-4755-8EF3-A5C31E66466F}">
      <dgm:prSet/>
      <dgm:spPr/>
      <dgm:t>
        <a:bodyPr/>
        <a:lstStyle/>
        <a:p>
          <a:endParaRPr lang="en-US"/>
        </a:p>
      </dgm:t>
    </dgm:pt>
    <dgm:pt modelId="{D1F78E0B-80AC-4F8E-A007-5DE99414F01E}" type="parTrans" cxnId="{4B4B336F-9727-4755-8EF3-A5C31E66466F}">
      <dgm:prSet/>
      <dgm:spPr/>
      <dgm:t>
        <a:bodyPr/>
        <a:lstStyle/>
        <a:p>
          <a:endParaRPr lang="en-US"/>
        </a:p>
      </dgm:t>
    </dgm:pt>
    <dgm:pt modelId="{2D2B5502-F52C-4001-9995-1A90244AC249}" type="pres">
      <dgm:prSet presAssocID="{030936AC-B8D4-4E19-AD8E-48B6A71D0AC0}" presName="Name0" presStyleCnt="0">
        <dgm:presLayoutVars>
          <dgm:chMax val="4"/>
          <dgm:resizeHandles val="exact"/>
        </dgm:presLayoutVars>
      </dgm:prSet>
      <dgm:spPr/>
      <dgm:t>
        <a:bodyPr/>
        <a:lstStyle/>
        <a:p>
          <a:endParaRPr lang="en-US"/>
        </a:p>
      </dgm:t>
    </dgm:pt>
    <dgm:pt modelId="{62F9BF18-6365-4EFB-9C6F-FE26717627D7}" type="pres">
      <dgm:prSet presAssocID="{030936AC-B8D4-4E19-AD8E-48B6A71D0AC0}" presName="ellipse" presStyleLbl="trBgShp" presStyleIdx="0" presStyleCnt="1" custScaleX="86734" custScaleY="73197" custLinFactNeighborX="3348" custLinFactNeighborY="13444"/>
      <dgm:spPr/>
    </dgm:pt>
    <dgm:pt modelId="{EAFBE684-8933-4222-89A9-0FE402A61C6E}" type="pres">
      <dgm:prSet presAssocID="{030936AC-B8D4-4E19-AD8E-48B6A71D0AC0}" presName="arrow1" presStyleLbl="fgShp" presStyleIdx="0" presStyleCnt="1" custLinFactX="300000" custLinFactNeighborX="314076" custLinFactNeighborY="49167"/>
      <dgm:spPr>
        <a:noFill/>
        <a:ln>
          <a:noFill/>
        </a:ln>
      </dgm:spPr>
    </dgm:pt>
    <dgm:pt modelId="{A0730354-4F34-4BE9-943D-8B049C0E02F2}" type="pres">
      <dgm:prSet presAssocID="{030936AC-B8D4-4E19-AD8E-48B6A71D0AC0}" presName="rectangle" presStyleLbl="revTx" presStyleIdx="0" presStyleCnt="1" custLinFactY="-100000" custLinFactNeighborX="5361" custLinFactNeighborY="-154200">
        <dgm:presLayoutVars>
          <dgm:bulletEnabled val="1"/>
        </dgm:presLayoutVars>
      </dgm:prSet>
      <dgm:spPr/>
      <dgm:t>
        <a:bodyPr/>
        <a:lstStyle/>
        <a:p>
          <a:endParaRPr lang="en-US"/>
        </a:p>
      </dgm:t>
    </dgm:pt>
    <dgm:pt modelId="{D914E3F0-7B10-4126-B9FB-2AF7D487F714}" type="pres">
      <dgm:prSet presAssocID="{030936AC-B8D4-4E19-AD8E-48B6A71D0AC0}" presName="funnel" presStyleLbl="trAlignAcc1" presStyleIdx="0" presStyleCnt="1" custScaleX="82645" custScaleY="73265" custLinFactNeighborX="2948" custLinFactNeighborY="-959"/>
      <dgm:spPr/>
      <dgm:t>
        <a:bodyPr/>
        <a:lstStyle/>
        <a:p>
          <a:endParaRPr lang="en-US"/>
        </a:p>
      </dgm:t>
    </dgm:pt>
  </dgm:ptLst>
  <dgm:cxnLst>
    <dgm:cxn modelId="{4B4B336F-9727-4755-8EF3-A5C31E66466F}" srcId="{030936AC-B8D4-4E19-AD8E-48B6A71D0AC0}" destId="{3208C6D8-B707-4DF8-8290-66A304D5C05A}" srcOrd="0" destOrd="0" parTransId="{D1F78E0B-80AC-4F8E-A007-5DE99414F01E}" sibTransId="{7701ECA8-39FF-4345-B690-3363753AB2E7}"/>
    <dgm:cxn modelId="{433F4F3C-5546-4CBB-AC09-4F0BD630FF5F}" type="presOf" srcId="{3208C6D8-B707-4DF8-8290-66A304D5C05A}" destId="{A0730354-4F34-4BE9-943D-8B049C0E02F2}" srcOrd="0" destOrd="0" presId="urn:microsoft.com/office/officeart/2005/8/layout/funnel1"/>
    <dgm:cxn modelId="{64CE5F48-835C-4702-AA50-8477CF278164}" type="presOf" srcId="{030936AC-B8D4-4E19-AD8E-48B6A71D0AC0}" destId="{2D2B5502-F52C-4001-9995-1A90244AC249}" srcOrd="0" destOrd="0" presId="urn:microsoft.com/office/officeart/2005/8/layout/funnel1"/>
    <dgm:cxn modelId="{9C997D52-F2C0-4CAB-99D4-BE3DB1581B1A}" type="presParOf" srcId="{2D2B5502-F52C-4001-9995-1A90244AC249}" destId="{62F9BF18-6365-4EFB-9C6F-FE26717627D7}" srcOrd="0" destOrd="0" presId="urn:microsoft.com/office/officeart/2005/8/layout/funnel1"/>
    <dgm:cxn modelId="{FA467734-1B43-4655-B6EE-C27F14EB95EE}" type="presParOf" srcId="{2D2B5502-F52C-4001-9995-1A90244AC249}" destId="{EAFBE684-8933-4222-89A9-0FE402A61C6E}" srcOrd="1" destOrd="0" presId="urn:microsoft.com/office/officeart/2005/8/layout/funnel1"/>
    <dgm:cxn modelId="{B363A000-6556-4D43-A78D-9FC4026B474A}" type="presParOf" srcId="{2D2B5502-F52C-4001-9995-1A90244AC249}" destId="{A0730354-4F34-4BE9-943D-8B049C0E02F2}" srcOrd="2" destOrd="0" presId="urn:microsoft.com/office/officeart/2005/8/layout/funnel1"/>
    <dgm:cxn modelId="{278198C3-EBFC-4B49-B82B-9C265DD9CF71}" type="presParOf" srcId="{2D2B5502-F52C-4001-9995-1A90244AC249}" destId="{D914E3F0-7B10-4126-B9FB-2AF7D487F714}" srcOrd="3"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F9BF18-6365-4EFB-9C6F-FE26717627D7}">
      <dsp:nvSpPr>
        <dsp:cNvPr id="0" name=""/>
        <dsp:cNvSpPr/>
      </dsp:nvSpPr>
      <dsp:spPr>
        <a:xfrm>
          <a:off x="2227846" y="356861"/>
          <a:ext cx="3125526" cy="916042"/>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FBE684-8933-4222-89A9-0FE402A61C6E}">
      <dsp:nvSpPr>
        <dsp:cNvPr id="0" name=""/>
        <dsp:cNvSpPr/>
      </dsp:nvSpPr>
      <dsp:spPr>
        <a:xfrm>
          <a:off x="6652730" y="3305088"/>
          <a:ext cx="698367" cy="446955"/>
        </a:xfrm>
        <a:prstGeom prst="downArrow">
          <a:avLst/>
        </a:prstGeom>
        <a:noFill/>
        <a:ln w="55000" cap="flat" cmpd="thickThin" algn="ctr">
          <a:noFill/>
          <a:prstDash val="solid"/>
        </a:ln>
        <a:effectLst/>
      </dsp:spPr>
      <dsp:style>
        <a:lnRef idx="2">
          <a:scrgbClr r="0" g="0" b="0"/>
        </a:lnRef>
        <a:fillRef idx="1">
          <a:scrgbClr r="0" g="0" b="0"/>
        </a:fillRef>
        <a:effectRef idx="0">
          <a:scrgbClr r="0" g="0" b="0"/>
        </a:effectRef>
        <a:fontRef idx="minor"/>
      </dsp:style>
    </dsp:sp>
    <dsp:sp modelId="{A0730354-4F34-4BE9-943D-8B049C0E02F2}">
      <dsp:nvSpPr>
        <dsp:cNvPr id="0" name=""/>
        <dsp:cNvSpPr/>
      </dsp:nvSpPr>
      <dsp:spPr>
        <a:xfrm>
          <a:off x="2179176" y="1312597"/>
          <a:ext cx="3352164" cy="838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endParaRPr lang="en-US" sz="2500" kern="1200" dirty="0"/>
        </a:p>
      </dsp:txBody>
      <dsp:txXfrm>
        <a:off x="2179176" y="1312597"/>
        <a:ext cx="3352164" cy="838041"/>
      </dsp:txXfrm>
    </dsp:sp>
    <dsp:sp modelId="{D914E3F0-7B10-4126-B9FB-2AF7D487F714}">
      <dsp:nvSpPr>
        <dsp:cNvPr id="0" name=""/>
        <dsp:cNvSpPr/>
      </dsp:nvSpPr>
      <dsp:spPr>
        <a:xfrm>
          <a:off x="2174776" y="255479"/>
          <a:ext cx="3232129" cy="2292232"/>
        </a:xfrm>
        <a:prstGeom prst="funnel">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8F217E-DE47-4BA7-80CC-23CB82B8597D}" type="datetimeFigureOut">
              <a:rPr lang="en-US" smtClean="0"/>
              <a:t>5/24/2016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8A0F01-EBD0-484C-B04C-D39D94884D55}" type="slidenum">
              <a:rPr lang="en-US" smtClean="0"/>
              <a:t>‹#›</a:t>
            </a:fld>
            <a:endParaRPr lang="en-US"/>
          </a:p>
        </p:txBody>
      </p:sp>
    </p:spTree>
    <p:extLst>
      <p:ext uri="{BB962C8B-B14F-4D97-AF65-F5344CB8AC3E}">
        <p14:creationId xmlns:p14="http://schemas.microsoft.com/office/powerpoint/2010/main" val="1772437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8A0F01-EBD0-484C-B04C-D39D94884D55}" type="slidenum">
              <a:rPr lang="en-US" smtClean="0"/>
              <a:t>9</a:t>
            </a:fld>
            <a:endParaRPr lang="en-US"/>
          </a:p>
        </p:txBody>
      </p:sp>
    </p:spTree>
    <p:extLst>
      <p:ext uri="{BB962C8B-B14F-4D97-AF65-F5344CB8AC3E}">
        <p14:creationId xmlns:p14="http://schemas.microsoft.com/office/powerpoint/2010/main" val="3992312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language acquisition</a:t>
            </a:r>
            <a:r>
              <a:rPr lang="en-US" baseline="0" dirty="0" smtClean="0"/>
              <a:t> goal of AELIC is to help trainees develop useful strategies in the language skill that will enable them to produce English as competent ESL/EFL professionals. Each integrated skills lesson (there are 16) is based on a topic in the field of Education. The learning activities focus on identifying and utilizing rhetorical patterns, increasing English language fluency and accuracy, and analyzing content for meaning and validity. Each lesson includes intensive and extensive reading, review and practice of grammatical accuracy, individual presentations and group discussions, vocabulary development through a variety of strategies, and writing for specific, professional purposes. The radial spokes represent the materials to be learned (topic: Teaching English as a </a:t>
            </a:r>
            <a:r>
              <a:rPr lang="en-US" baseline="0" smtClean="0"/>
              <a:t>2</a:t>
            </a:r>
            <a:r>
              <a:rPr lang="en-US" baseline="30000" smtClean="0"/>
              <a:t>nd</a:t>
            </a:r>
            <a:r>
              <a:rPr lang="en-US" baseline="0" smtClean="0"/>
              <a:t> Language); </a:t>
            </a:r>
            <a:r>
              <a:rPr lang="en-US" baseline="0" dirty="0" smtClean="0"/>
              <a:t>the spiral line represents the strategies introduced and treated in each lesson and practiced over time with increasing levels of detail </a:t>
            </a:r>
            <a:r>
              <a:rPr lang="en-US" baseline="0" smtClean="0"/>
              <a:t>and competence.</a:t>
            </a:r>
            <a:endParaRPr lang="en-US" dirty="0"/>
          </a:p>
        </p:txBody>
      </p:sp>
      <p:sp>
        <p:nvSpPr>
          <p:cNvPr id="4" name="Slide Number Placeholder 3"/>
          <p:cNvSpPr>
            <a:spLocks noGrp="1"/>
          </p:cNvSpPr>
          <p:nvPr>
            <p:ph type="sldNum" sz="quarter" idx="10"/>
          </p:nvPr>
        </p:nvSpPr>
        <p:spPr/>
        <p:txBody>
          <a:bodyPr/>
          <a:lstStyle/>
          <a:p>
            <a:fld id="{318A0F01-EBD0-484C-B04C-D39D94884D55}" type="slidenum">
              <a:rPr lang="en-US" smtClean="0"/>
              <a:t>15</a:t>
            </a:fld>
            <a:endParaRPr lang="en-US"/>
          </a:p>
        </p:txBody>
      </p:sp>
    </p:spTree>
    <p:extLst>
      <p:ext uri="{BB962C8B-B14F-4D97-AF65-F5344CB8AC3E}">
        <p14:creationId xmlns:p14="http://schemas.microsoft.com/office/powerpoint/2010/main" val="22158106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5/24/2016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5/24/2016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5/24/2016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5/24/2016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5/24/2016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5/24/2016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5/24/2016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5/24/2016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5/24/2016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5/24/2016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5/24/2016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5/24/2016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0" y="1600200"/>
            <a:ext cx="7772400" cy="1829761"/>
          </a:xfrm>
        </p:spPr>
        <p:txBody>
          <a:bodyPr>
            <a:normAutofit/>
          </a:bodyPr>
          <a:lstStyle/>
          <a:p>
            <a:r>
              <a:rPr lang="en-US" dirty="0" smtClean="0"/>
              <a:t>CYCLICAL EVALUATION</a:t>
            </a:r>
            <a:br>
              <a:rPr lang="en-US" dirty="0" smtClean="0"/>
            </a:br>
            <a:r>
              <a:rPr lang="en-US" dirty="0" smtClean="0"/>
              <a:t> &amp; THE ISD PROCESS</a:t>
            </a:r>
            <a:endParaRPr lang="en-US" dirty="0"/>
          </a:p>
        </p:txBody>
      </p:sp>
      <p:sp>
        <p:nvSpPr>
          <p:cNvPr id="5" name="Subtitle 4"/>
          <p:cNvSpPr>
            <a:spLocks noGrp="1"/>
          </p:cNvSpPr>
          <p:nvPr>
            <p:ph type="subTitle" idx="1"/>
          </p:nvPr>
        </p:nvSpPr>
        <p:spPr>
          <a:xfrm>
            <a:off x="685800" y="4191000"/>
            <a:ext cx="7772400" cy="1199704"/>
          </a:xfrm>
        </p:spPr>
        <p:txBody>
          <a:bodyPr>
            <a:normAutofit fontScale="92500" lnSpcReduction="10000"/>
          </a:bodyPr>
          <a:lstStyle/>
          <a:p>
            <a:r>
              <a:rPr lang="en-US" dirty="0" smtClean="0"/>
              <a:t>Judith </a:t>
            </a:r>
            <a:r>
              <a:rPr lang="en-US" dirty="0" err="1" smtClean="0"/>
              <a:t>Geerke</a:t>
            </a:r>
            <a:r>
              <a:rPr lang="en-US" dirty="0" smtClean="0"/>
              <a:t/>
            </a:r>
            <a:br>
              <a:rPr lang="en-US" dirty="0" smtClean="0"/>
            </a:br>
            <a:r>
              <a:rPr lang="en-US" dirty="0" smtClean="0"/>
              <a:t>Chief, Advanced English Curriculum</a:t>
            </a:r>
            <a:br>
              <a:rPr lang="en-US" dirty="0" smtClean="0"/>
            </a:br>
            <a:r>
              <a:rPr lang="en-US" dirty="0" smtClean="0"/>
              <a:t>DLIELC</a:t>
            </a:r>
            <a:endParaRPr lang="en-US" dirty="0"/>
          </a:p>
        </p:txBody>
      </p:sp>
    </p:spTree>
    <p:extLst>
      <p:ext uri="{BB962C8B-B14F-4D97-AF65-F5344CB8AC3E}">
        <p14:creationId xmlns:p14="http://schemas.microsoft.com/office/powerpoint/2010/main" val="30638258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481299"/>
            <a:ext cx="4114800" cy="1039018"/>
          </a:xfrm>
        </p:spPr>
        <p:txBody>
          <a:bodyPr>
            <a:normAutofit fontScale="90000"/>
          </a:bodyPr>
          <a:lstStyle/>
          <a:p>
            <a:r>
              <a:rPr lang="en-US" sz="2200" dirty="0" smtClean="0"/>
              <a:t>Curriculum sequence example:</a:t>
            </a:r>
            <a:r>
              <a:rPr lang="en-US" dirty="0" smtClean="0"/>
              <a:t/>
            </a:r>
            <a:br>
              <a:rPr lang="en-US" dirty="0" smtClean="0"/>
            </a:br>
            <a:r>
              <a:rPr lang="en-US" dirty="0" smtClean="0"/>
              <a:t>Code 96, Navy</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19600" y="481299"/>
            <a:ext cx="4442461" cy="1356622"/>
          </a:xfrm>
          <a:prstGeom prst="rect">
            <a:avLst/>
          </a:prstGeom>
        </p:spPr>
      </p:pic>
      <p:sp>
        <p:nvSpPr>
          <p:cNvPr id="8" name="Rectangle 7"/>
          <p:cNvSpPr/>
          <p:nvPr/>
        </p:nvSpPr>
        <p:spPr>
          <a:xfrm>
            <a:off x="304800" y="2057400"/>
            <a:ext cx="8382000" cy="4154984"/>
          </a:xfrm>
          <a:prstGeom prst="rect">
            <a:avLst/>
          </a:prstGeom>
        </p:spPr>
        <p:txBody>
          <a:bodyPr wrap="square">
            <a:spAutoFit/>
          </a:bodyPr>
          <a:lstStyle/>
          <a:p>
            <a:pPr lvl="1"/>
            <a:r>
              <a:rPr lang="en-US" sz="2200" dirty="0" smtClean="0">
                <a:latin typeface="Arial" pitchFamily="34" charset="0"/>
              </a:rPr>
              <a:t>M101</a:t>
            </a:r>
            <a:r>
              <a:rPr lang="en-US" sz="2200" dirty="0">
                <a:latin typeface="Arial" pitchFamily="34" charset="0"/>
              </a:rPr>
              <a:t>, </a:t>
            </a:r>
            <a:r>
              <a:rPr lang="en-US" sz="2200" i="1" dirty="0">
                <a:latin typeface="Arial" pitchFamily="34" charset="0"/>
              </a:rPr>
              <a:t>Orientation </a:t>
            </a:r>
            <a:r>
              <a:rPr lang="en-US" sz="2200" i="1" dirty="0" smtClean="0">
                <a:latin typeface="Arial" pitchFamily="34" charset="0"/>
              </a:rPr>
              <a:t>to Specialized English</a:t>
            </a:r>
            <a:endParaRPr lang="en-US" sz="2200" i="1" dirty="0">
              <a:latin typeface="Arial" pitchFamily="34" charset="0"/>
            </a:endParaRPr>
          </a:p>
          <a:p>
            <a:pPr lvl="1"/>
            <a:endParaRPr lang="en-US" sz="2200" dirty="0" smtClean="0">
              <a:latin typeface="Arial" pitchFamily="34" charset="0"/>
            </a:endParaRPr>
          </a:p>
          <a:p>
            <a:pPr lvl="1"/>
            <a:r>
              <a:rPr lang="en-US" sz="2200" dirty="0" smtClean="0">
                <a:latin typeface="Arial" pitchFamily="34" charset="0"/>
              </a:rPr>
              <a:t>SET </a:t>
            </a:r>
            <a:r>
              <a:rPr lang="en-US" sz="2200" dirty="0">
                <a:latin typeface="Arial" pitchFamily="34" charset="0"/>
              </a:rPr>
              <a:t>Core</a:t>
            </a:r>
          </a:p>
          <a:p>
            <a:pPr lvl="2"/>
            <a:r>
              <a:rPr lang="en-US" sz="2200" dirty="0">
                <a:latin typeface="Arial" pitchFamily="34" charset="0"/>
              </a:rPr>
              <a:t>M107, </a:t>
            </a:r>
            <a:r>
              <a:rPr lang="en-US" sz="2200" i="1" dirty="0">
                <a:latin typeface="Arial" pitchFamily="34" charset="0"/>
              </a:rPr>
              <a:t>American Culture for International Military Students</a:t>
            </a:r>
          </a:p>
          <a:p>
            <a:pPr lvl="2"/>
            <a:r>
              <a:rPr lang="en-US" sz="2200" dirty="0">
                <a:latin typeface="Arial" pitchFamily="34" charset="0"/>
              </a:rPr>
              <a:t>M106, </a:t>
            </a:r>
            <a:r>
              <a:rPr lang="en-US" sz="2200" i="1" dirty="0">
                <a:latin typeface="Arial" pitchFamily="34" charset="0"/>
              </a:rPr>
              <a:t>US Military Culture &amp; Training Environment </a:t>
            </a:r>
          </a:p>
          <a:p>
            <a:pPr lvl="2"/>
            <a:r>
              <a:rPr lang="en-US" sz="2200" dirty="0">
                <a:latin typeface="Arial" pitchFamily="34" charset="0"/>
              </a:rPr>
              <a:t>M102, </a:t>
            </a:r>
            <a:r>
              <a:rPr lang="en-US" sz="2200" i="1" dirty="0">
                <a:latin typeface="Arial" pitchFamily="34" charset="0"/>
              </a:rPr>
              <a:t>Technical Reading</a:t>
            </a:r>
          </a:p>
          <a:p>
            <a:pPr lvl="2"/>
            <a:r>
              <a:rPr lang="en-US" sz="2200" dirty="0">
                <a:latin typeface="Arial" pitchFamily="34" charset="0"/>
              </a:rPr>
              <a:t>M984, </a:t>
            </a:r>
            <a:r>
              <a:rPr lang="en-US" sz="2200" i="1" dirty="0">
                <a:latin typeface="Arial" pitchFamily="34" charset="0"/>
              </a:rPr>
              <a:t>Military Speaking Skills</a:t>
            </a:r>
          </a:p>
          <a:p>
            <a:pPr lvl="2"/>
            <a:r>
              <a:rPr lang="en-US" sz="2200" dirty="0">
                <a:latin typeface="Arial" pitchFamily="34" charset="0"/>
              </a:rPr>
              <a:t>M961, </a:t>
            </a:r>
            <a:r>
              <a:rPr lang="en-US" sz="2200" i="1" dirty="0">
                <a:latin typeface="Arial" pitchFamily="34" charset="0"/>
              </a:rPr>
              <a:t>Naval Administration</a:t>
            </a:r>
            <a:r>
              <a:rPr lang="en-US" sz="2200" dirty="0">
                <a:latin typeface="Arial" pitchFamily="34" charset="0"/>
              </a:rPr>
              <a:t> </a:t>
            </a:r>
          </a:p>
          <a:p>
            <a:pPr lvl="2"/>
            <a:r>
              <a:rPr lang="en-US" sz="2200" dirty="0">
                <a:latin typeface="Arial" pitchFamily="34" charset="0"/>
              </a:rPr>
              <a:t>M962, </a:t>
            </a:r>
            <a:r>
              <a:rPr lang="en-US" sz="2200" i="1" dirty="0">
                <a:latin typeface="Arial" pitchFamily="34" charset="0"/>
              </a:rPr>
              <a:t>Naval Ships</a:t>
            </a:r>
          </a:p>
          <a:p>
            <a:pPr lvl="2"/>
            <a:r>
              <a:rPr lang="en-US" sz="2200" dirty="0">
                <a:latin typeface="Arial" pitchFamily="34" charset="0"/>
              </a:rPr>
              <a:t>M963, </a:t>
            </a:r>
            <a:r>
              <a:rPr lang="en-US" sz="2200" i="1" dirty="0">
                <a:latin typeface="Arial" pitchFamily="34" charset="0"/>
              </a:rPr>
              <a:t>Surface Ship Operations</a:t>
            </a:r>
          </a:p>
          <a:p>
            <a:pPr lvl="1"/>
            <a:endParaRPr lang="en-US" sz="2200" dirty="0" smtClean="0">
              <a:latin typeface="Arial" pitchFamily="34" charset="0"/>
            </a:endParaRPr>
          </a:p>
          <a:p>
            <a:pPr lvl="1"/>
            <a:r>
              <a:rPr lang="en-US" sz="2200" dirty="0" smtClean="0">
                <a:latin typeface="Arial" pitchFamily="34" charset="0"/>
              </a:rPr>
              <a:t>M109</a:t>
            </a:r>
            <a:r>
              <a:rPr lang="en-US" sz="2200" dirty="0">
                <a:latin typeface="Arial" pitchFamily="34" charset="0"/>
              </a:rPr>
              <a:t>, </a:t>
            </a:r>
            <a:r>
              <a:rPr lang="en-US" sz="2200" i="1" dirty="0">
                <a:latin typeface="Arial" pitchFamily="34" charset="0"/>
              </a:rPr>
              <a:t>Transition to Follow-on Training</a:t>
            </a:r>
          </a:p>
        </p:txBody>
      </p:sp>
    </p:spTree>
    <p:extLst>
      <p:ext uri="{BB962C8B-B14F-4D97-AF65-F5344CB8AC3E}">
        <p14:creationId xmlns:p14="http://schemas.microsoft.com/office/powerpoint/2010/main" val="33300356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600" dirty="0" smtClean="0"/>
              <a:t>Language functions</a:t>
            </a:r>
            <a:endParaRPr lang="en-US" sz="3600" dirty="0"/>
          </a:p>
        </p:txBody>
      </p:sp>
      <p:sp>
        <p:nvSpPr>
          <p:cNvPr id="4" name="Content Placeholder 2"/>
          <p:cNvSpPr>
            <a:spLocks noGrp="1"/>
          </p:cNvSpPr>
          <p:nvPr>
            <p:ph sz="half" idx="1"/>
          </p:nvPr>
        </p:nvSpPr>
        <p:spPr>
          <a:xfrm>
            <a:off x="107950" y="1524000"/>
            <a:ext cx="4582633" cy="4554537"/>
          </a:xfrm>
        </p:spPr>
        <p:txBody>
          <a:bodyPr>
            <a:normAutofit lnSpcReduction="10000"/>
          </a:bodyPr>
          <a:lstStyle/>
          <a:p>
            <a:r>
              <a:rPr lang="en-US" sz="1800" dirty="0"/>
              <a:t>Check listener’s understanding</a:t>
            </a:r>
          </a:p>
          <a:p>
            <a:r>
              <a:rPr lang="en-US" sz="1800" dirty="0"/>
              <a:t>Confirm your understanding</a:t>
            </a:r>
          </a:p>
          <a:p>
            <a:r>
              <a:rPr lang="en-US" sz="1800" dirty="0"/>
              <a:t>Ask for repetition</a:t>
            </a:r>
          </a:p>
          <a:p>
            <a:r>
              <a:rPr lang="en-US" sz="1800" dirty="0"/>
              <a:t>Seek/give clarification/verification</a:t>
            </a:r>
          </a:p>
          <a:p>
            <a:r>
              <a:rPr lang="en-US" sz="1800" dirty="0"/>
              <a:t>Correct a misunderstanding</a:t>
            </a:r>
          </a:p>
          <a:p>
            <a:r>
              <a:rPr lang="en-US" sz="1800" dirty="0"/>
              <a:t>Request/give instructions</a:t>
            </a:r>
          </a:p>
          <a:p>
            <a:r>
              <a:rPr lang="en-US" sz="1800" dirty="0"/>
              <a:t>Buy </a:t>
            </a:r>
            <a:r>
              <a:rPr lang="en-US" sz="1800" dirty="0" smtClean="0"/>
              <a:t>time/fill silence</a:t>
            </a:r>
            <a:endParaRPr lang="en-US" sz="1800" dirty="0"/>
          </a:p>
          <a:p>
            <a:r>
              <a:rPr lang="en-US" sz="1800" dirty="0"/>
              <a:t>Interrupt</a:t>
            </a:r>
          </a:p>
          <a:p>
            <a:r>
              <a:rPr lang="en-US" sz="1800" dirty="0"/>
              <a:t>Get a conversation back on track</a:t>
            </a:r>
          </a:p>
          <a:p>
            <a:r>
              <a:rPr lang="en-US" sz="1800" dirty="0"/>
              <a:t>Summarize/recap key points</a:t>
            </a:r>
          </a:p>
          <a:p>
            <a:r>
              <a:rPr lang="en-US" sz="1800" dirty="0"/>
              <a:t>Ask for opinions/offer an opinion</a:t>
            </a:r>
          </a:p>
          <a:p>
            <a:r>
              <a:rPr lang="en-US" sz="1800" dirty="0"/>
              <a:t>Express agreement/disagreement</a:t>
            </a:r>
          </a:p>
          <a:p>
            <a:r>
              <a:rPr lang="en-US" sz="1800" dirty="0"/>
              <a:t>Ask for rationale/justification</a:t>
            </a:r>
          </a:p>
          <a:p>
            <a:r>
              <a:rPr lang="en-US" sz="1800" dirty="0"/>
              <a:t>Explore solutions</a:t>
            </a:r>
          </a:p>
          <a:p>
            <a:r>
              <a:rPr lang="en-US" sz="1800" dirty="0"/>
              <a:t>Accept/reject a </a:t>
            </a:r>
            <a:r>
              <a:rPr lang="en-US" sz="1800" dirty="0" smtClean="0"/>
              <a:t>plan</a:t>
            </a:r>
            <a:endParaRPr lang="en-US" sz="1800" dirty="0"/>
          </a:p>
        </p:txBody>
      </p:sp>
      <p:sp>
        <p:nvSpPr>
          <p:cNvPr id="5" name="Content Placeholder 3"/>
          <p:cNvSpPr txBox="1">
            <a:spLocks/>
          </p:cNvSpPr>
          <p:nvPr/>
        </p:nvSpPr>
        <p:spPr>
          <a:xfrm>
            <a:off x="4419600" y="1524000"/>
            <a:ext cx="4582633" cy="4953000"/>
          </a:xfrm>
          <a:prstGeom prst="rect">
            <a:avLst/>
          </a:prstGeom>
        </p:spPr>
        <p:txBody>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r>
              <a:rPr lang="en-US" sz="1800" dirty="0" smtClean="0"/>
              <a:t>Ask for/provide feedback</a:t>
            </a:r>
          </a:p>
          <a:p>
            <a:r>
              <a:rPr lang="en-US" sz="1800" dirty="0" smtClean="0"/>
              <a:t>Take/keep the floor</a:t>
            </a:r>
          </a:p>
          <a:p>
            <a:r>
              <a:rPr lang="en-US" sz="1800" dirty="0" smtClean="0"/>
              <a:t>Express doubt/uncertainty/lack of understanding</a:t>
            </a:r>
          </a:p>
          <a:p>
            <a:r>
              <a:rPr lang="en-US" sz="1800" dirty="0" smtClean="0"/>
              <a:t>Paraphrase/restate</a:t>
            </a:r>
          </a:p>
          <a:p>
            <a:r>
              <a:rPr lang="en-US" sz="1800" dirty="0" smtClean="0"/>
              <a:t>Offer a suggestion</a:t>
            </a:r>
          </a:p>
          <a:p>
            <a:r>
              <a:rPr lang="en-US" sz="1800" dirty="0" smtClean="0"/>
              <a:t>Identify &amp; assess problems</a:t>
            </a:r>
          </a:p>
          <a:p>
            <a:r>
              <a:rPr lang="en-US" sz="1800" dirty="0" smtClean="0"/>
              <a:t>Assign task/delegate</a:t>
            </a:r>
          </a:p>
          <a:p>
            <a:r>
              <a:rPr lang="en-US" sz="1800" dirty="0" smtClean="0"/>
              <a:t>Cover contingencies</a:t>
            </a:r>
          </a:p>
          <a:p>
            <a:r>
              <a:rPr lang="en-US" sz="1800" dirty="0" smtClean="0"/>
              <a:t>Prioritize</a:t>
            </a:r>
          </a:p>
          <a:p>
            <a:r>
              <a:rPr lang="en-US" sz="1800" dirty="0" smtClean="0"/>
              <a:t>Make/accept/deny a request</a:t>
            </a:r>
          </a:p>
          <a:p>
            <a:r>
              <a:rPr lang="en-US" sz="1800" dirty="0" smtClean="0"/>
              <a:t>Ask/give/deny permission</a:t>
            </a:r>
          </a:p>
          <a:p>
            <a:r>
              <a:rPr lang="en-US" sz="1800" dirty="0" smtClean="0"/>
              <a:t>Change the topic</a:t>
            </a:r>
          </a:p>
          <a:p>
            <a:r>
              <a:rPr lang="en-US" sz="1800" dirty="0" smtClean="0"/>
              <a:t>Give reassurance</a:t>
            </a:r>
          </a:p>
          <a:p>
            <a:r>
              <a:rPr lang="en-US" sz="1800" dirty="0" smtClean="0"/>
              <a:t>Conclude a discussion/conversation</a:t>
            </a:r>
            <a:endParaRPr lang="en-US" sz="1800" dirty="0"/>
          </a:p>
        </p:txBody>
      </p:sp>
    </p:spTree>
    <p:extLst>
      <p:ext uri="{BB962C8B-B14F-4D97-AF65-F5344CB8AC3E}">
        <p14:creationId xmlns:p14="http://schemas.microsoft.com/office/powerpoint/2010/main" val="99306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762000"/>
            <a:ext cx="7772400" cy="1829761"/>
          </a:xfrm>
        </p:spPr>
        <p:txBody>
          <a:bodyPr>
            <a:normAutofit/>
          </a:bodyPr>
          <a:lstStyle/>
          <a:p>
            <a:r>
              <a:rPr lang="en-US" sz="4000" dirty="0" smtClean="0"/>
              <a:t>Advanced English Curriculum*</a:t>
            </a:r>
            <a:endParaRPr lang="en-US" sz="4000" dirty="0"/>
          </a:p>
        </p:txBody>
      </p:sp>
      <p:sp>
        <p:nvSpPr>
          <p:cNvPr id="5" name="Subtitle 4"/>
          <p:cNvSpPr>
            <a:spLocks noGrp="1"/>
          </p:cNvSpPr>
          <p:nvPr>
            <p:ph type="subTitle" idx="1"/>
          </p:nvPr>
        </p:nvSpPr>
        <p:spPr>
          <a:xfrm>
            <a:off x="2057400" y="3962400"/>
            <a:ext cx="6636327" cy="990600"/>
          </a:xfrm>
        </p:spPr>
        <p:txBody>
          <a:bodyPr>
            <a:normAutofit/>
          </a:bodyPr>
          <a:lstStyle/>
          <a:p>
            <a:pPr algn="l"/>
            <a:r>
              <a:rPr lang="en-US" dirty="0" smtClean="0"/>
              <a:t>English for Academic Purposes (EAP)</a:t>
            </a:r>
          </a:p>
          <a:p>
            <a:pPr algn="l"/>
            <a:r>
              <a:rPr lang="en-US" dirty="0" smtClean="0"/>
              <a:t>English for Instructional Purposes (EIP)</a:t>
            </a:r>
            <a:endParaRPr lang="en-US" dirty="0"/>
          </a:p>
          <a:p>
            <a:endParaRPr lang="en-US" dirty="0" smtClean="0"/>
          </a:p>
          <a:p>
            <a:endParaRPr lang="en-US" dirty="0"/>
          </a:p>
        </p:txBody>
      </p:sp>
    </p:spTree>
    <p:extLst>
      <p:ext uri="{BB962C8B-B14F-4D97-AF65-F5344CB8AC3E}">
        <p14:creationId xmlns:p14="http://schemas.microsoft.com/office/powerpoint/2010/main" val="30653329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143000"/>
            <a:ext cx="7924800" cy="4864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2"/>
          <p:cNvSpPr>
            <a:spLocks noGrp="1"/>
          </p:cNvSpPr>
          <p:nvPr>
            <p:ph type="title"/>
          </p:nvPr>
        </p:nvSpPr>
        <p:spPr>
          <a:xfrm>
            <a:off x="457200" y="152400"/>
            <a:ext cx="8229600" cy="1143000"/>
          </a:xfrm>
        </p:spPr>
        <p:txBody>
          <a:bodyPr>
            <a:normAutofit/>
          </a:bodyPr>
          <a:lstStyle/>
          <a:p>
            <a:r>
              <a:rPr lang="en-US" sz="2900" dirty="0" smtClean="0"/>
              <a:t>Advanced Language Proficiency Seminars</a:t>
            </a:r>
            <a:endParaRPr lang="en-US" sz="2900" dirty="0"/>
          </a:p>
        </p:txBody>
      </p:sp>
    </p:spTree>
    <p:extLst>
      <p:ext uri="{BB962C8B-B14F-4D97-AF65-F5344CB8AC3E}">
        <p14:creationId xmlns:p14="http://schemas.microsoft.com/office/powerpoint/2010/main" val="15313794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dirty="0" smtClean="0"/>
              <a:t>Instructor and Professional Development</a:t>
            </a:r>
            <a:endParaRPr lang="en-US" sz="32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518" y="1584960"/>
            <a:ext cx="8455637"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737360" y="4572000"/>
            <a:ext cx="7038317" cy="1631216"/>
          </a:xfrm>
          <a:prstGeom prst="rect">
            <a:avLst/>
          </a:prstGeom>
          <a:noFill/>
        </p:spPr>
        <p:txBody>
          <a:bodyPr wrap="square" rtlCol="0">
            <a:spAutoFit/>
          </a:bodyPr>
          <a:lstStyle/>
          <a:p>
            <a:r>
              <a:rPr lang="en-US" sz="2000" dirty="0" smtClean="0"/>
              <a:t>Basic American Language Instructor Course -  </a:t>
            </a:r>
            <a:r>
              <a:rPr lang="en-US" sz="2000" b="1" dirty="0" smtClean="0">
                <a:latin typeface="Arial Black" panose="020B0A04020102020204" pitchFamily="34" charset="0"/>
              </a:rPr>
              <a:t>BALIC</a:t>
            </a:r>
            <a:r>
              <a:rPr lang="en-US" sz="2000" b="1" dirty="0" smtClean="0"/>
              <a:t> </a:t>
            </a:r>
            <a:endParaRPr lang="en-US" sz="2000" dirty="0" smtClean="0"/>
          </a:p>
          <a:p>
            <a:r>
              <a:rPr lang="en-US" sz="2000" dirty="0" smtClean="0"/>
              <a:t>Advanced English Language Instructor Course - </a:t>
            </a:r>
            <a:r>
              <a:rPr lang="en-US" sz="2000" b="1" dirty="0" smtClean="0">
                <a:latin typeface="Arial Black" panose="020B0A04020102020204" pitchFamily="34" charset="0"/>
              </a:rPr>
              <a:t>AELIC</a:t>
            </a:r>
            <a:endParaRPr lang="en-US" sz="2000" dirty="0" smtClean="0"/>
          </a:p>
          <a:p>
            <a:r>
              <a:rPr lang="en-US" sz="2000" dirty="0" smtClean="0"/>
              <a:t>Methodology and Culture Seminar  -  </a:t>
            </a:r>
            <a:r>
              <a:rPr lang="en-US" sz="2000" b="1" dirty="0" smtClean="0">
                <a:latin typeface="Arial Black" panose="020B0A04020102020204" pitchFamily="34" charset="0"/>
              </a:rPr>
              <a:t>MACS</a:t>
            </a:r>
            <a:endParaRPr lang="en-US" sz="2000" dirty="0" smtClean="0"/>
          </a:p>
          <a:p>
            <a:r>
              <a:rPr lang="en-US" sz="2000" dirty="0" smtClean="0"/>
              <a:t>Managing English Language Training  -  </a:t>
            </a:r>
            <a:r>
              <a:rPr lang="en-US" sz="2000" b="1" dirty="0" smtClean="0">
                <a:latin typeface="Arial Black" panose="020B0A04020102020204" pitchFamily="34" charset="0"/>
              </a:rPr>
              <a:t>MELT</a:t>
            </a:r>
            <a:endParaRPr lang="en-US" sz="2000" dirty="0" smtClean="0"/>
          </a:p>
          <a:p>
            <a:r>
              <a:rPr lang="en-US" sz="2000" dirty="0" smtClean="0"/>
              <a:t>Materials Development Seminar   -  </a:t>
            </a:r>
            <a:r>
              <a:rPr lang="en-US" sz="2000" b="1" dirty="0" smtClean="0">
                <a:latin typeface="Arial Black" panose="020B0A04020102020204" pitchFamily="34" charset="0"/>
              </a:rPr>
              <a:t>MDS</a:t>
            </a:r>
            <a:endParaRPr lang="en-US" sz="2000" dirty="0"/>
          </a:p>
        </p:txBody>
      </p:sp>
    </p:spTree>
    <p:extLst>
      <p:ext uri="{BB962C8B-B14F-4D97-AF65-F5344CB8AC3E}">
        <p14:creationId xmlns:p14="http://schemas.microsoft.com/office/powerpoint/2010/main" val="12580252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92046"/>
            <a:ext cx="8839200" cy="1266531"/>
          </a:xfrm>
        </p:spPr>
        <p:txBody>
          <a:bodyPr>
            <a:normAutofit/>
          </a:bodyPr>
          <a:lstStyle/>
          <a:p>
            <a:r>
              <a:rPr lang="en-US" sz="3600" dirty="0" smtClean="0"/>
              <a:t>AELIC: A spiral curriculum</a:t>
            </a:r>
            <a:br>
              <a:rPr lang="en-US" sz="3600" dirty="0" smtClean="0"/>
            </a:br>
            <a:r>
              <a:rPr lang="en-US" sz="2800" dirty="0" smtClean="0"/>
              <a:t>Merging two goals in 16 weeks</a:t>
            </a:r>
            <a:endParaRPr lang="en-US" sz="2800" dirty="0"/>
          </a:p>
        </p:txBody>
      </p:sp>
      <p:grpSp>
        <p:nvGrpSpPr>
          <p:cNvPr id="4" name="Group 3"/>
          <p:cNvGrpSpPr>
            <a:grpSpLocks noChangeAspect="1"/>
          </p:cNvGrpSpPr>
          <p:nvPr/>
        </p:nvGrpSpPr>
        <p:grpSpPr bwMode="auto">
          <a:xfrm>
            <a:off x="838200" y="1524000"/>
            <a:ext cx="4800600" cy="4798830"/>
            <a:chOff x="2257" y="1050"/>
            <a:chExt cx="2712" cy="2711"/>
          </a:xfrm>
        </p:grpSpPr>
        <p:sp>
          <p:nvSpPr>
            <p:cNvPr id="5" name="AutoShape 3"/>
            <p:cNvSpPr>
              <a:spLocks noChangeAspect="1" noChangeArrowheads="1" noTextEdit="1"/>
            </p:cNvSpPr>
            <p:nvPr/>
          </p:nvSpPr>
          <p:spPr bwMode="auto">
            <a:xfrm>
              <a:off x="2257" y="1050"/>
              <a:ext cx="2712" cy="2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Freeform 5"/>
            <p:cNvSpPr>
              <a:spLocks/>
            </p:cNvSpPr>
            <p:nvPr/>
          </p:nvSpPr>
          <p:spPr bwMode="auto">
            <a:xfrm>
              <a:off x="3622" y="1199"/>
              <a:ext cx="855" cy="1177"/>
            </a:xfrm>
            <a:custGeom>
              <a:avLst/>
              <a:gdLst>
                <a:gd name="T0" fmla="*/ 0 w 855"/>
                <a:gd name="T1" fmla="*/ 1177 h 1177"/>
                <a:gd name="T2" fmla="*/ 0 w 855"/>
                <a:gd name="T3" fmla="*/ 1177 h 1177"/>
                <a:gd name="T4" fmla="*/ 297 w 855"/>
                <a:gd name="T5" fmla="*/ 589 h 1177"/>
                <a:gd name="T6" fmla="*/ 593 w 855"/>
                <a:gd name="T7" fmla="*/ 0 h 1177"/>
                <a:gd name="T8" fmla="*/ 593 w 855"/>
                <a:gd name="T9" fmla="*/ 0 h 1177"/>
                <a:gd name="T10" fmla="*/ 631 w 855"/>
                <a:gd name="T11" fmla="*/ 22 h 1177"/>
                <a:gd name="T12" fmla="*/ 672 w 855"/>
                <a:gd name="T13" fmla="*/ 46 h 1177"/>
                <a:gd name="T14" fmla="*/ 718 w 855"/>
                <a:gd name="T15" fmla="*/ 75 h 1177"/>
                <a:gd name="T16" fmla="*/ 765 w 855"/>
                <a:gd name="T17" fmla="*/ 105 h 1177"/>
                <a:gd name="T18" fmla="*/ 807 w 855"/>
                <a:gd name="T19" fmla="*/ 135 h 1177"/>
                <a:gd name="T20" fmla="*/ 824 w 855"/>
                <a:gd name="T21" fmla="*/ 149 h 1177"/>
                <a:gd name="T22" fmla="*/ 840 w 855"/>
                <a:gd name="T23" fmla="*/ 163 h 1177"/>
                <a:gd name="T24" fmla="*/ 850 w 855"/>
                <a:gd name="T25" fmla="*/ 174 h 1177"/>
                <a:gd name="T26" fmla="*/ 855 w 855"/>
                <a:gd name="T27" fmla="*/ 185 h 1177"/>
                <a:gd name="T28" fmla="*/ 0 w 855"/>
                <a:gd name="T29" fmla="*/ 1177 h 1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55" h="1177">
                  <a:moveTo>
                    <a:pt x="0" y="1177"/>
                  </a:moveTo>
                  <a:lnTo>
                    <a:pt x="0" y="1177"/>
                  </a:lnTo>
                  <a:lnTo>
                    <a:pt x="297" y="589"/>
                  </a:lnTo>
                  <a:lnTo>
                    <a:pt x="593" y="0"/>
                  </a:lnTo>
                  <a:lnTo>
                    <a:pt x="593" y="0"/>
                  </a:lnTo>
                  <a:lnTo>
                    <a:pt x="631" y="22"/>
                  </a:lnTo>
                  <a:lnTo>
                    <a:pt x="672" y="46"/>
                  </a:lnTo>
                  <a:lnTo>
                    <a:pt x="718" y="75"/>
                  </a:lnTo>
                  <a:lnTo>
                    <a:pt x="765" y="105"/>
                  </a:lnTo>
                  <a:lnTo>
                    <a:pt x="807" y="135"/>
                  </a:lnTo>
                  <a:lnTo>
                    <a:pt x="824" y="149"/>
                  </a:lnTo>
                  <a:lnTo>
                    <a:pt x="840" y="163"/>
                  </a:lnTo>
                  <a:lnTo>
                    <a:pt x="850" y="174"/>
                  </a:lnTo>
                  <a:lnTo>
                    <a:pt x="855" y="185"/>
                  </a:lnTo>
                  <a:lnTo>
                    <a:pt x="0" y="1177"/>
                  </a:lnTo>
                  <a:close/>
                </a:path>
              </a:pathLst>
            </a:custGeom>
            <a:noFill/>
            <a:ln w="111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Freeform 6"/>
            <p:cNvSpPr>
              <a:spLocks/>
            </p:cNvSpPr>
            <p:nvPr/>
          </p:nvSpPr>
          <p:spPr bwMode="auto">
            <a:xfrm>
              <a:off x="3624" y="1699"/>
              <a:ext cx="1259" cy="682"/>
            </a:xfrm>
            <a:custGeom>
              <a:avLst/>
              <a:gdLst>
                <a:gd name="T0" fmla="*/ 0 w 1259"/>
                <a:gd name="T1" fmla="*/ 682 h 682"/>
                <a:gd name="T2" fmla="*/ 0 w 1259"/>
                <a:gd name="T3" fmla="*/ 682 h 682"/>
                <a:gd name="T4" fmla="*/ 17 w 1259"/>
                <a:gd name="T5" fmla="*/ 673 h 682"/>
                <a:gd name="T6" fmla="*/ 55 w 1259"/>
                <a:gd name="T7" fmla="*/ 651 h 682"/>
                <a:gd name="T8" fmla="*/ 185 w 1259"/>
                <a:gd name="T9" fmla="*/ 575 h 682"/>
                <a:gd name="T10" fmla="*/ 572 w 1259"/>
                <a:gd name="T11" fmla="*/ 342 h 682"/>
                <a:gd name="T12" fmla="*/ 1136 w 1259"/>
                <a:gd name="T13" fmla="*/ 0 h 682"/>
                <a:gd name="T14" fmla="*/ 1136 w 1259"/>
                <a:gd name="T15" fmla="*/ 0 h 682"/>
                <a:gd name="T16" fmla="*/ 1143 w 1259"/>
                <a:gd name="T17" fmla="*/ 6 h 682"/>
                <a:gd name="T18" fmla="*/ 1151 w 1259"/>
                <a:gd name="T19" fmla="*/ 16 h 682"/>
                <a:gd name="T20" fmla="*/ 1170 w 1259"/>
                <a:gd name="T21" fmla="*/ 47 h 682"/>
                <a:gd name="T22" fmla="*/ 1193 w 1259"/>
                <a:gd name="T23" fmla="*/ 89 h 682"/>
                <a:gd name="T24" fmla="*/ 1215 w 1259"/>
                <a:gd name="T25" fmla="*/ 137 h 682"/>
                <a:gd name="T26" fmla="*/ 1234 w 1259"/>
                <a:gd name="T27" fmla="*/ 184 h 682"/>
                <a:gd name="T28" fmla="*/ 1249 w 1259"/>
                <a:gd name="T29" fmla="*/ 230 h 682"/>
                <a:gd name="T30" fmla="*/ 1256 w 1259"/>
                <a:gd name="T31" fmla="*/ 250 h 682"/>
                <a:gd name="T32" fmla="*/ 1259 w 1259"/>
                <a:gd name="T33" fmla="*/ 267 h 682"/>
                <a:gd name="T34" fmla="*/ 1259 w 1259"/>
                <a:gd name="T35" fmla="*/ 282 h 682"/>
                <a:gd name="T36" fmla="*/ 1259 w 1259"/>
                <a:gd name="T37" fmla="*/ 294 h 682"/>
                <a:gd name="T38" fmla="*/ 0 w 1259"/>
                <a:gd name="T39" fmla="*/ 682 h 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59" h="682">
                  <a:moveTo>
                    <a:pt x="0" y="682"/>
                  </a:moveTo>
                  <a:lnTo>
                    <a:pt x="0" y="682"/>
                  </a:lnTo>
                  <a:lnTo>
                    <a:pt x="17" y="673"/>
                  </a:lnTo>
                  <a:lnTo>
                    <a:pt x="55" y="651"/>
                  </a:lnTo>
                  <a:lnTo>
                    <a:pt x="185" y="575"/>
                  </a:lnTo>
                  <a:lnTo>
                    <a:pt x="572" y="342"/>
                  </a:lnTo>
                  <a:lnTo>
                    <a:pt x="1136" y="0"/>
                  </a:lnTo>
                  <a:lnTo>
                    <a:pt x="1136" y="0"/>
                  </a:lnTo>
                  <a:lnTo>
                    <a:pt x="1143" y="6"/>
                  </a:lnTo>
                  <a:lnTo>
                    <a:pt x="1151" y="16"/>
                  </a:lnTo>
                  <a:lnTo>
                    <a:pt x="1170" y="47"/>
                  </a:lnTo>
                  <a:lnTo>
                    <a:pt x="1193" y="89"/>
                  </a:lnTo>
                  <a:lnTo>
                    <a:pt x="1215" y="137"/>
                  </a:lnTo>
                  <a:lnTo>
                    <a:pt x="1234" y="184"/>
                  </a:lnTo>
                  <a:lnTo>
                    <a:pt x="1249" y="230"/>
                  </a:lnTo>
                  <a:lnTo>
                    <a:pt x="1256" y="250"/>
                  </a:lnTo>
                  <a:lnTo>
                    <a:pt x="1259" y="267"/>
                  </a:lnTo>
                  <a:lnTo>
                    <a:pt x="1259" y="282"/>
                  </a:lnTo>
                  <a:lnTo>
                    <a:pt x="1259" y="294"/>
                  </a:lnTo>
                  <a:lnTo>
                    <a:pt x="0" y="682"/>
                  </a:lnTo>
                  <a:close/>
                </a:path>
              </a:pathLst>
            </a:custGeom>
            <a:noFill/>
            <a:ln w="111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Freeform 7"/>
            <p:cNvSpPr>
              <a:spLocks/>
            </p:cNvSpPr>
            <p:nvPr/>
          </p:nvSpPr>
          <p:spPr bwMode="auto">
            <a:xfrm>
              <a:off x="3472" y="1053"/>
              <a:ext cx="329" cy="1328"/>
            </a:xfrm>
            <a:custGeom>
              <a:avLst/>
              <a:gdLst>
                <a:gd name="T0" fmla="*/ 150 w 329"/>
                <a:gd name="T1" fmla="*/ 1328 h 1328"/>
                <a:gd name="T2" fmla="*/ 150 w 329"/>
                <a:gd name="T3" fmla="*/ 1328 h 1328"/>
                <a:gd name="T4" fmla="*/ 150 w 329"/>
                <a:gd name="T5" fmla="*/ 1311 h 1328"/>
                <a:gd name="T6" fmla="*/ 147 w 329"/>
                <a:gd name="T7" fmla="*/ 1267 h 1328"/>
                <a:gd name="T8" fmla="*/ 130 w 329"/>
                <a:gd name="T9" fmla="*/ 1116 h 1328"/>
                <a:gd name="T10" fmla="*/ 78 w 329"/>
                <a:gd name="T11" fmla="*/ 668 h 1328"/>
                <a:gd name="T12" fmla="*/ 0 w 329"/>
                <a:gd name="T13" fmla="*/ 21 h 1328"/>
                <a:gd name="T14" fmla="*/ 0 w 329"/>
                <a:gd name="T15" fmla="*/ 21 h 1328"/>
                <a:gd name="T16" fmla="*/ 3 w 329"/>
                <a:gd name="T17" fmla="*/ 19 h 1328"/>
                <a:gd name="T18" fmla="*/ 19 w 329"/>
                <a:gd name="T19" fmla="*/ 16 h 1328"/>
                <a:gd name="T20" fmla="*/ 46 w 329"/>
                <a:gd name="T21" fmla="*/ 11 h 1328"/>
                <a:gd name="T22" fmla="*/ 85 w 329"/>
                <a:gd name="T23" fmla="*/ 5 h 1328"/>
                <a:gd name="T24" fmla="*/ 135 w 329"/>
                <a:gd name="T25" fmla="*/ 2 h 1328"/>
                <a:gd name="T26" fmla="*/ 192 w 329"/>
                <a:gd name="T27" fmla="*/ 0 h 1328"/>
                <a:gd name="T28" fmla="*/ 224 w 329"/>
                <a:gd name="T29" fmla="*/ 2 h 1328"/>
                <a:gd name="T30" fmla="*/ 257 w 329"/>
                <a:gd name="T31" fmla="*/ 4 h 1328"/>
                <a:gd name="T32" fmla="*/ 293 w 329"/>
                <a:gd name="T33" fmla="*/ 9 h 1328"/>
                <a:gd name="T34" fmla="*/ 329 w 329"/>
                <a:gd name="T35" fmla="*/ 14 h 1328"/>
                <a:gd name="T36" fmla="*/ 150 w 329"/>
                <a:gd name="T37" fmla="*/ 1328 h 1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9" h="1328">
                  <a:moveTo>
                    <a:pt x="150" y="1328"/>
                  </a:moveTo>
                  <a:lnTo>
                    <a:pt x="150" y="1328"/>
                  </a:lnTo>
                  <a:lnTo>
                    <a:pt x="150" y="1311"/>
                  </a:lnTo>
                  <a:lnTo>
                    <a:pt x="147" y="1267"/>
                  </a:lnTo>
                  <a:lnTo>
                    <a:pt x="130" y="1116"/>
                  </a:lnTo>
                  <a:lnTo>
                    <a:pt x="78" y="668"/>
                  </a:lnTo>
                  <a:lnTo>
                    <a:pt x="0" y="21"/>
                  </a:lnTo>
                  <a:lnTo>
                    <a:pt x="0" y="21"/>
                  </a:lnTo>
                  <a:lnTo>
                    <a:pt x="3" y="19"/>
                  </a:lnTo>
                  <a:lnTo>
                    <a:pt x="19" y="16"/>
                  </a:lnTo>
                  <a:lnTo>
                    <a:pt x="46" y="11"/>
                  </a:lnTo>
                  <a:lnTo>
                    <a:pt x="85" y="5"/>
                  </a:lnTo>
                  <a:lnTo>
                    <a:pt x="135" y="2"/>
                  </a:lnTo>
                  <a:lnTo>
                    <a:pt x="192" y="0"/>
                  </a:lnTo>
                  <a:lnTo>
                    <a:pt x="224" y="2"/>
                  </a:lnTo>
                  <a:lnTo>
                    <a:pt x="257" y="4"/>
                  </a:lnTo>
                  <a:lnTo>
                    <a:pt x="293" y="9"/>
                  </a:lnTo>
                  <a:lnTo>
                    <a:pt x="329" y="14"/>
                  </a:lnTo>
                  <a:lnTo>
                    <a:pt x="150" y="1328"/>
                  </a:lnTo>
                  <a:close/>
                </a:path>
              </a:pathLst>
            </a:custGeom>
            <a:noFill/>
            <a:ln w="111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Freeform 8"/>
            <p:cNvSpPr>
              <a:spLocks/>
            </p:cNvSpPr>
            <p:nvPr/>
          </p:nvSpPr>
          <p:spPr bwMode="auto">
            <a:xfrm>
              <a:off x="2827" y="1150"/>
              <a:ext cx="795" cy="1231"/>
            </a:xfrm>
            <a:custGeom>
              <a:avLst/>
              <a:gdLst>
                <a:gd name="T0" fmla="*/ 795 w 795"/>
                <a:gd name="T1" fmla="*/ 1231 h 1231"/>
                <a:gd name="T2" fmla="*/ 795 w 795"/>
                <a:gd name="T3" fmla="*/ 1231 h 1231"/>
                <a:gd name="T4" fmla="*/ 787 w 795"/>
                <a:gd name="T5" fmla="*/ 1216 h 1231"/>
                <a:gd name="T6" fmla="*/ 761 w 795"/>
                <a:gd name="T7" fmla="*/ 1178 h 1231"/>
                <a:gd name="T8" fmla="*/ 670 w 795"/>
                <a:gd name="T9" fmla="*/ 1053 h 1231"/>
                <a:gd name="T10" fmla="*/ 398 w 795"/>
                <a:gd name="T11" fmla="*/ 684 h 1231"/>
                <a:gd name="T12" fmla="*/ 0 w 795"/>
                <a:gd name="T13" fmla="*/ 151 h 1231"/>
                <a:gd name="T14" fmla="*/ 0 w 795"/>
                <a:gd name="T15" fmla="*/ 151 h 1231"/>
                <a:gd name="T16" fmla="*/ 24 w 795"/>
                <a:gd name="T17" fmla="*/ 132 h 1231"/>
                <a:gd name="T18" fmla="*/ 48 w 795"/>
                <a:gd name="T19" fmla="*/ 113 h 1231"/>
                <a:gd name="T20" fmla="*/ 83 w 795"/>
                <a:gd name="T21" fmla="*/ 90 h 1231"/>
                <a:gd name="T22" fmla="*/ 124 w 795"/>
                <a:gd name="T23" fmla="*/ 66 h 1231"/>
                <a:gd name="T24" fmla="*/ 170 w 795"/>
                <a:gd name="T25" fmla="*/ 41 h 1231"/>
                <a:gd name="T26" fmla="*/ 196 w 795"/>
                <a:gd name="T27" fmla="*/ 29 h 1231"/>
                <a:gd name="T28" fmla="*/ 223 w 795"/>
                <a:gd name="T29" fmla="*/ 19 h 1231"/>
                <a:gd name="T30" fmla="*/ 251 w 795"/>
                <a:gd name="T31" fmla="*/ 8 h 1231"/>
                <a:gd name="T32" fmla="*/ 280 w 795"/>
                <a:gd name="T33" fmla="*/ 0 h 1231"/>
                <a:gd name="T34" fmla="*/ 795 w 795"/>
                <a:gd name="T35" fmla="*/ 1231 h 1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95" h="1231">
                  <a:moveTo>
                    <a:pt x="795" y="1231"/>
                  </a:moveTo>
                  <a:lnTo>
                    <a:pt x="795" y="1231"/>
                  </a:lnTo>
                  <a:lnTo>
                    <a:pt x="787" y="1216"/>
                  </a:lnTo>
                  <a:lnTo>
                    <a:pt x="761" y="1178"/>
                  </a:lnTo>
                  <a:lnTo>
                    <a:pt x="670" y="1053"/>
                  </a:lnTo>
                  <a:lnTo>
                    <a:pt x="398" y="684"/>
                  </a:lnTo>
                  <a:lnTo>
                    <a:pt x="0" y="151"/>
                  </a:lnTo>
                  <a:lnTo>
                    <a:pt x="0" y="151"/>
                  </a:lnTo>
                  <a:lnTo>
                    <a:pt x="24" y="132"/>
                  </a:lnTo>
                  <a:lnTo>
                    <a:pt x="48" y="113"/>
                  </a:lnTo>
                  <a:lnTo>
                    <a:pt x="83" y="90"/>
                  </a:lnTo>
                  <a:lnTo>
                    <a:pt x="124" y="66"/>
                  </a:lnTo>
                  <a:lnTo>
                    <a:pt x="170" y="41"/>
                  </a:lnTo>
                  <a:lnTo>
                    <a:pt x="196" y="29"/>
                  </a:lnTo>
                  <a:lnTo>
                    <a:pt x="223" y="19"/>
                  </a:lnTo>
                  <a:lnTo>
                    <a:pt x="251" y="8"/>
                  </a:lnTo>
                  <a:lnTo>
                    <a:pt x="280" y="0"/>
                  </a:lnTo>
                  <a:lnTo>
                    <a:pt x="795" y="1231"/>
                  </a:lnTo>
                  <a:close/>
                </a:path>
              </a:pathLst>
            </a:custGeom>
            <a:noFill/>
            <a:ln w="111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p:cNvSpPr>
            <p:nvPr/>
          </p:nvSpPr>
          <p:spPr bwMode="auto">
            <a:xfrm>
              <a:off x="2363" y="1605"/>
              <a:ext cx="1253" cy="773"/>
            </a:xfrm>
            <a:custGeom>
              <a:avLst/>
              <a:gdLst>
                <a:gd name="T0" fmla="*/ 1253 w 1253"/>
                <a:gd name="T1" fmla="*/ 773 h 773"/>
                <a:gd name="T2" fmla="*/ 1253 w 1253"/>
                <a:gd name="T3" fmla="*/ 773 h 773"/>
                <a:gd name="T4" fmla="*/ 1237 w 1253"/>
                <a:gd name="T5" fmla="*/ 764 h 773"/>
                <a:gd name="T6" fmla="*/ 1196 w 1253"/>
                <a:gd name="T7" fmla="*/ 747 h 773"/>
                <a:gd name="T8" fmla="*/ 1052 w 1253"/>
                <a:gd name="T9" fmla="*/ 688 h 773"/>
                <a:gd name="T10" fmla="*/ 622 w 1253"/>
                <a:gd name="T11" fmla="*/ 517 h 773"/>
                <a:gd name="T12" fmla="*/ 0 w 1253"/>
                <a:gd name="T13" fmla="*/ 273 h 773"/>
                <a:gd name="T14" fmla="*/ 0 w 1253"/>
                <a:gd name="T15" fmla="*/ 273 h 773"/>
                <a:gd name="T16" fmla="*/ 19 w 1253"/>
                <a:gd name="T17" fmla="*/ 234 h 773"/>
                <a:gd name="T18" fmla="*/ 40 w 1253"/>
                <a:gd name="T19" fmla="*/ 192 h 773"/>
                <a:gd name="T20" fmla="*/ 65 w 1253"/>
                <a:gd name="T21" fmla="*/ 144 h 773"/>
                <a:gd name="T22" fmla="*/ 93 w 1253"/>
                <a:gd name="T23" fmla="*/ 95 h 773"/>
                <a:gd name="T24" fmla="*/ 120 w 1253"/>
                <a:gd name="T25" fmla="*/ 51 h 773"/>
                <a:gd name="T26" fmla="*/ 134 w 1253"/>
                <a:gd name="T27" fmla="*/ 33 h 773"/>
                <a:gd name="T28" fmla="*/ 146 w 1253"/>
                <a:gd name="T29" fmla="*/ 17 h 773"/>
                <a:gd name="T30" fmla="*/ 156 w 1253"/>
                <a:gd name="T31" fmla="*/ 5 h 773"/>
                <a:gd name="T32" fmla="*/ 166 w 1253"/>
                <a:gd name="T33" fmla="*/ 0 h 773"/>
                <a:gd name="T34" fmla="*/ 1253 w 1253"/>
                <a:gd name="T35" fmla="*/ 773 h 7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53" h="773">
                  <a:moveTo>
                    <a:pt x="1253" y="773"/>
                  </a:moveTo>
                  <a:lnTo>
                    <a:pt x="1253" y="773"/>
                  </a:lnTo>
                  <a:lnTo>
                    <a:pt x="1237" y="764"/>
                  </a:lnTo>
                  <a:lnTo>
                    <a:pt x="1196" y="747"/>
                  </a:lnTo>
                  <a:lnTo>
                    <a:pt x="1052" y="688"/>
                  </a:lnTo>
                  <a:lnTo>
                    <a:pt x="622" y="517"/>
                  </a:lnTo>
                  <a:lnTo>
                    <a:pt x="0" y="273"/>
                  </a:lnTo>
                  <a:lnTo>
                    <a:pt x="0" y="273"/>
                  </a:lnTo>
                  <a:lnTo>
                    <a:pt x="19" y="234"/>
                  </a:lnTo>
                  <a:lnTo>
                    <a:pt x="40" y="192"/>
                  </a:lnTo>
                  <a:lnTo>
                    <a:pt x="65" y="144"/>
                  </a:lnTo>
                  <a:lnTo>
                    <a:pt x="93" y="95"/>
                  </a:lnTo>
                  <a:lnTo>
                    <a:pt x="120" y="51"/>
                  </a:lnTo>
                  <a:lnTo>
                    <a:pt x="134" y="33"/>
                  </a:lnTo>
                  <a:lnTo>
                    <a:pt x="146" y="17"/>
                  </a:lnTo>
                  <a:lnTo>
                    <a:pt x="156" y="5"/>
                  </a:lnTo>
                  <a:lnTo>
                    <a:pt x="166" y="0"/>
                  </a:lnTo>
                  <a:lnTo>
                    <a:pt x="1253" y="773"/>
                  </a:lnTo>
                  <a:close/>
                </a:path>
              </a:pathLst>
            </a:custGeom>
            <a:noFill/>
            <a:ln w="111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442" y="2384"/>
              <a:ext cx="1177" cy="960"/>
            </a:xfrm>
            <a:custGeom>
              <a:avLst/>
              <a:gdLst>
                <a:gd name="T0" fmla="*/ 1177 w 1177"/>
                <a:gd name="T1" fmla="*/ 0 h 960"/>
                <a:gd name="T2" fmla="*/ 1177 w 1177"/>
                <a:gd name="T3" fmla="*/ 0 h 960"/>
                <a:gd name="T4" fmla="*/ 190 w 1177"/>
                <a:gd name="T5" fmla="*/ 960 h 960"/>
                <a:gd name="T6" fmla="*/ 190 w 1177"/>
                <a:gd name="T7" fmla="*/ 960 h 960"/>
                <a:gd name="T8" fmla="*/ 161 w 1177"/>
                <a:gd name="T9" fmla="*/ 927 h 960"/>
                <a:gd name="T10" fmla="*/ 130 w 1177"/>
                <a:gd name="T11" fmla="*/ 893 h 960"/>
                <a:gd name="T12" fmla="*/ 94 w 1177"/>
                <a:gd name="T13" fmla="*/ 850 h 960"/>
                <a:gd name="T14" fmla="*/ 60 w 1177"/>
                <a:gd name="T15" fmla="*/ 806 h 960"/>
                <a:gd name="T16" fmla="*/ 29 w 1177"/>
                <a:gd name="T17" fmla="*/ 764 h 960"/>
                <a:gd name="T18" fmla="*/ 17 w 1177"/>
                <a:gd name="T19" fmla="*/ 745 h 960"/>
                <a:gd name="T20" fmla="*/ 9 w 1177"/>
                <a:gd name="T21" fmla="*/ 728 h 960"/>
                <a:gd name="T22" fmla="*/ 2 w 1177"/>
                <a:gd name="T23" fmla="*/ 713 h 960"/>
                <a:gd name="T24" fmla="*/ 0 w 1177"/>
                <a:gd name="T25" fmla="*/ 703 h 960"/>
                <a:gd name="T26" fmla="*/ 1177 w 1177"/>
                <a:gd name="T27" fmla="*/ 0 h 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77" h="960">
                  <a:moveTo>
                    <a:pt x="1177" y="0"/>
                  </a:moveTo>
                  <a:lnTo>
                    <a:pt x="1177" y="0"/>
                  </a:lnTo>
                  <a:lnTo>
                    <a:pt x="190" y="960"/>
                  </a:lnTo>
                  <a:lnTo>
                    <a:pt x="190" y="960"/>
                  </a:lnTo>
                  <a:lnTo>
                    <a:pt x="161" y="927"/>
                  </a:lnTo>
                  <a:lnTo>
                    <a:pt x="130" y="893"/>
                  </a:lnTo>
                  <a:lnTo>
                    <a:pt x="94" y="850"/>
                  </a:lnTo>
                  <a:lnTo>
                    <a:pt x="60" y="806"/>
                  </a:lnTo>
                  <a:lnTo>
                    <a:pt x="29" y="764"/>
                  </a:lnTo>
                  <a:lnTo>
                    <a:pt x="17" y="745"/>
                  </a:lnTo>
                  <a:lnTo>
                    <a:pt x="9" y="728"/>
                  </a:lnTo>
                  <a:lnTo>
                    <a:pt x="2" y="713"/>
                  </a:lnTo>
                  <a:lnTo>
                    <a:pt x="0" y="703"/>
                  </a:lnTo>
                  <a:lnTo>
                    <a:pt x="1177" y="0"/>
                  </a:lnTo>
                  <a:close/>
                </a:path>
              </a:pathLst>
            </a:custGeom>
            <a:noFill/>
            <a:ln w="111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260" y="2330"/>
              <a:ext cx="1359" cy="318"/>
            </a:xfrm>
            <a:custGeom>
              <a:avLst/>
              <a:gdLst>
                <a:gd name="T0" fmla="*/ 1359 w 1359"/>
                <a:gd name="T1" fmla="*/ 54 h 318"/>
                <a:gd name="T2" fmla="*/ 1359 w 1359"/>
                <a:gd name="T3" fmla="*/ 54 h 318"/>
                <a:gd name="T4" fmla="*/ 1340 w 1359"/>
                <a:gd name="T5" fmla="*/ 56 h 318"/>
                <a:gd name="T6" fmla="*/ 1296 w 1359"/>
                <a:gd name="T7" fmla="*/ 64 h 318"/>
                <a:gd name="T8" fmla="*/ 1143 w 1359"/>
                <a:gd name="T9" fmla="*/ 93 h 318"/>
                <a:gd name="T10" fmla="*/ 686 w 1359"/>
                <a:gd name="T11" fmla="*/ 185 h 318"/>
                <a:gd name="T12" fmla="*/ 26 w 1359"/>
                <a:gd name="T13" fmla="*/ 318 h 318"/>
                <a:gd name="T14" fmla="*/ 26 w 1359"/>
                <a:gd name="T15" fmla="*/ 318 h 318"/>
                <a:gd name="T16" fmla="*/ 19 w 1359"/>
                <a:gd name="T17" fmla="*/ 274 h 318"/>
                <a:gd name="T18" fmla="*/ 14 w 1359"/>
                <a:gd name="T19" fmla="*/ 229 h 318"/>
                <a:gd name="T20" fmla="*/ 7 w 1359"/>
                <a:gd name="T21" fmla="*/ 176 h 318"/>
                <a:gd name="T22" fmla="*/ 2 w 1359"/>
                <a:gd name="T23" fmla="*/ 120 h 318"/>
                <a:gd name="T24" fmla="*/ 0 w 1359"/>
                <a:gd name="T25" fmla="*/ 68 h 318"/>
                <a:gd name="T26" fmla="*/ 0 w 1359"/>
                <a:gd name="T27" fmla="*/ 46 h 318"/>
                <a:gd name="T28" fmla="*/ 2 w 1359"/>
                <a:gd name="T29" fmla="*/ 27 h 318"/>
                <a:gd name="T30" fmla="*/ 6 w 1359"/>
                <a:gd name="T31" fmla="*/ 12 h 318"/>
                <a:gd name="T32" fmla="*/ 11 w 1359"/>
                <a:gd name="T33" fmla="*/ 0 h 318"/>
                <a:gd name="T34" fmla="*/ 1359 w 1359"/>
                <a:gd name="T35" fmla="*/ 54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59" h="318">
                  <a:moveTo>
                    <a:pt x="1359" y="54"/>
                  </a:moveTo>
                  <a:lnTo>
                    <a:pt x="1359" y="54"/>
                  </a:lnTo>
                  <a:lnTo>
                    <a:pt x="1340" y="56"/>
                  </a:lnTo>
                  <a:lnTo>
                    <a:pt x="1296" y="64"/>
                  </a:lnTo>
                  <a:lnTo>
                    <a:pt x="1143" y="93"/>
                  </a:lnTo>
                  <a:lnTo>
                    <a:pt x="686" y="185"/>
                  </a:lnTo>
                  <a:lnTo>
                    <a:pt x="26" y="318"/>
                  </a:lnTo>
                  <a:lnTo>
                    <a:pt x="26" y="318"/>
                  </a:lnTo>
                  <a:lnTo>
                    <a:pt x="19" y="274"/>
                  </a:lnTo>
                  <a:lnTo>
                    <a:pt x="14" y="229"/>
                  </a:lnTo>
                  <a:lnTo>
                    <a:pt x="7" y="176"/>
                  </a:lnTo>
                  <a:lnTo>
                    <a:pt x="2" y="120"/>
                  </a:lnTo>
                  <a:lnTo>
                    <a:pt x="0" y="68"/>
                  </a:lnTo>
                  <a:lnTo>
                    <a:pt x="0" y="46"/>
                  </a:lnTo>
                  <a:lnTo>
                    <a:pt x="2" y="27"/>
                  </a:lnTo>
                  <a:lnTo>
                    <a:pt x="6" y="12"/>
                  </a:lnTo>
                  <a:lnTo>
                    <a:pt x="11" y="0"/>
                  </a:lnTo>
                  <a:lnTo>
                    <a:pt x="1359" y="54"/>
                  </a:lnTo>
                  <a:close/>
                </a:path>
              </a:pathLst>
            </a:custGeom>
            <a:noFill/>
            <a:ln w="111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p:cNvSpPr>
            <p:nvPr/>
          </p:nvSpPr>
          <p:spPr bwMode="auto">
            <a:xfrm>
              <a:off x="3002" y="2376"/>
              <a:ext cx="615" cy="1382"/>
            </a:xfrm>
            <a:custGeom>
              <a:avLst/>
              <a:gdLst>
                <a:gd name="T0" fmla="*/ 615 w 615"/>
                <a:gd name="T1" fmla="*/ 0 h 1382"/>
                <a:gd name="T2" fmla="*/ 615 w 615"/>
                <a:gd name="T3" fmla="*/ 0 h 1382"/>
                <a:gd name="T4" fmla="*/ 610 w 615"/>
                <a:gd name="T5" fmla="*/ 18 h 1382"/>
                <a:gd name="T6" fmla="*/ 598 w 615"/>
                <a:gd name="T7" fmla="*/ 64 h 1382"/>
                <a:gd name="T8" fmla="*/ 564 w 615"/>
                <a:gd name="T9" fmla="*/ 222 h 1382"/>
                <a:gd name="T10" fmla="*/ 463 w 615"/>
                <a:gd name="T11" fmla="*/ 696 h 1382"/>
                <a:gd name="T12" fmla="*/ 319 w 615"/>
                <a:gd name="T13" fmla="*/ 1382 h 1382"/>
                <a:gd name="T14" fmla="*/ 319 w 615"/>
                <a:gd name="T15" fmla="*/ 1382 h 1382"/>
                <a:gd name="T16" fmla="*/ 274 w 615"/>
                <a:gd name="T17" fmla="*/ 1368 h 1382"/>
                <a:gd name="T18" fmla="*/ 226 w 615"/>
                <a:gd name="T19" fmla="*/ 1355 h 1382"/>
                <a:gd name="T20" fmla="*/ 172 w 615"/>
                <a:gd name="T21" fmla="*/ 1338 h 1382"/>
                <a:gd name="T22" fmla="*/ 115 w 615"/>
                <a:gd name="T23" fmla="*/ 1317 h 1382"/>
                <a:gd name="T24" fmla="*/ 64 w 615"/>
                <a:gd name="T25" fmla="*/ 1299 h 1382"/>
                <a:gd name="T26" fmla="*/ 41 w 615"/>
                <a:gd name="T27" fmla="*/ 1288 h 1382"/>
                <a:gd name="T28" fmla="*/ 24 w 615"/>
                <a:gd name="T29" fmla="*/ 1278 h 1382"/>
                <a:gd name="T30" fmla="*/ 9 w 615"/>
                <a:gd name="T31" fmla="*/ 1270 h 1382"/>
                <a:gd name="T32" fmla="*/ 0 w 615"/>
                <a:gd name="T33" fmla="*/ 1261 h 1382"/>
                <a:gd name="T34" fmla="*/ 615 w 615"/>
                <a:gd name="T35" fmla="*/ 0 h 1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5" h="1382">
                  <a:moveTo>
                    <a:pt x="615" y="0"/>
                  </a:moveTo>
                  <a:lnTo>
                    <a:pt x="615" y="0"/>
                  </a:lnTo>
                  <a:lnTo>
                    <a:pt x="610" y="18"/>
                  </a:lnTo>
                  <a:lnTo>
                    <a:pt x="598" y="64"/>
                  </a:lnTo>
                  <a:lnTo>
                    <a:pt x="564" y="222"/>
                  </a:lnTo>
                  <a:lnTo>
                    <a:pt x="463" y="696"/>
                  </a:lnTo>
                  <a:lnTo>
                    <a:pt x="319" y="1382"/>
                  </a:lnTo>
                  <a:lnTo>
                    <a:pt x="319" y="1382"/>
                  </a:lnTo>
                  <a:lnTo>
                    <a:pt x="274" y="1368"/>
                  </a:lnTo>
                  <a:lnTo>
                    <a:pt x="226" y="1355"/>
                  </a:lnTo>
                  <a:lnTo>
                    <a:pt x="172" y="1338"/>
                  </a:lnTo>
                  <a:lnTo>
                    <a:pt x="115" y="1317"/>
                  </a:lnTo>
                  <a:lnTo>
                    <a:pt x="64" y="1299"/>
                  </a:lnTo>
                  <a:lnTo>
                    <a:pt x="41" y="1288"/>
                  </a:lnTo>
                  <a:lnTo>
                    <a:pt x="24" y="1278"/>
                  </a:lnTo>
                  <a:lnTo>
                    <a:pt x="9" y="1270"/>
                  </a:lnTo>
                  <a:lnTo>
                    <a:pt x="0" y="1261"/>
                  </a:lnTo>
                  <a:lnTo>
                    <a:pt x="615" y="0"/>
                  </a:lnTo>
                  <a:close/>
                </a:path>
              </a:pathLst>
            </a:custGeom>
            <a:noFill/>
            <a:ln w="111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3622" y="2371"/>
              <a:ext cx="511" cy="1383"/>
            </a:xfrm>
            <a:custGeom>
              <a:avLst/>
              <a:gdLst>
                <a:gd name="T0" fmla="*/ 0 w 511"/>
                <a:gd name="T1" fmla="*/ 0 h 1383"/>
                <a:gd name="T2" fmla="*/ 0 w 511"/>
                <a:gd name="T3" fmla="*/ 0 h 1383"/>
                <a:gd name="T4" fmla="*/ 6 w 511"/>
                <a:gd name="T5" fmla="*/ 17 h 1383"/>
                <a:gd name="T6" fmla="*/ 21 w 511"/>
                <a:gd name="T7" fmla="*/ 61 h 1383"/>
                <a:gd name="T8" fmla="*/ 79 w 511"/>
                <a:gd name="T9" fmla="*/ 210 h 1383"/>
                <a:gd name="T10" fmla="*/ 254 w 511"/>
                <a:gd name="T11" fmla="*/ 657 h 1383"/>
                <a:gd name="T12" fmla="*/ 511 w 511"/>
                <a:gd name="T13" fmla="*/ 1300 h 1383"/>
                <a:gd name="T14" fmla="*/ 511 w 511"/>
                <a:gd name="T15" fmla="*/ 1300 h 1383"/>
                <a:gd name="T16" fmla="*/ 465 w 511"/>
                <a:gd name="T17" fmla="*/ 1315 h 1383"/>
                <a:gd name="T18" fmla="*/ 415 w 511"/>
                <a:gd name="T19" fmla="*/ 1331 h 1383"/>
                <a:gd name="T20" fmla="*/ 358 w 511"/>
                <a:gd name="T21" fmla="*/ 1348 h 1383"/>
                <a:gd name="T22" fmla="*/ 299 w 511"/>
                <a:gd name="T23" fmla="*/ 1363 h 1383"/>
                <a:gd name="T24" fmla="*/ 244 w 511"/>
                <a:gd name="T25" fmla="*/ 1376 h 1383"/>
                <a:gd name="T26" fmla="*/ 220 w 511"/>
                <a:gd name="T27" fmla="*/ 1380 h 1383"/>
                <a:gd name="T28" fmla="*/ 199 w 511"/>
                <a:gd name="T29" fmla="*/ 1383 h 1383"/>
                <a:gd name="T30" fmla="*/ 182 w 511"/>
                <a:gd name="T31" fmla="*/ 1383 h 1383"/>
                <a:gd name="T32" fmla="*/ 170 w 511"/>
                <a:gd name="T33" fmla="*/ 1382 h 1383"/>
                <a:gd name="T34" fmla="*/ 0 w 511"/>
                <a:gd name="T35" fmla="*/ 0 h 1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11" h="1383">
                  <a:moveTo>
                    <a:pt x="0" y="0"/>
                  </a:moveTo>
                  <a:lnTo>
                    <a:pt x="0" y="0"/>
                  </a:lnTo>
                  <a:lnTo>
                    <a:pt x="6" y="17"/>
                  </a:lnTo>
                  <a:lnTo>
                    <a:pt x="21" y="61"/>
                  </a:lnTo>
                  <a:lnTo>
                    <a:pt x="79" y="210"/>
                  </a:lnTo>
                  <a:lnTo>
                    <a:pt x="254" y="657"/>
                  </a:lnTo>
                  <a:lnTo>
                    <a:pt x="511" y="1300"/>
                  </a:lnTo>
                  <a:lnTo>
                    <a:pt x="511" y="1300"/>
                  </a:lnTo>
                  <a:lnTo>
                    <a:pt x="465" y="1315"/>
                  </a:lnTo>
                  <a:lnTo>
                    <a:pt x="415" y="1331"/>
                  </a:lnTo>
                  <a:lnTo>
                    <a:pt x="358" y="1348"/>
                  </a:lnTo>
                  <a:lnTo>
                    <a:pt x="299" y="1363"/>
                  </a:lnTo>
                  <a:lnTo>
                    <a:pt x="244" y="1376"/>
                  </a:lnTo>
                  <a:lnTo>
                    <a:pt x="220" y="1380"/>
                  </a:lnTo>
                  <a:lnTo>
                    <a:pt x="199" y="1383"/>
                  </a:lnTo>
                  <a:lnTo>
                    <a:pt x="182" y="1383"/>
                  </a:lnTo>
                  <a:lnTo>
                    <a:pt x="170" y="1382"/>
                  </a:lnTo>
                  <a:lnTo>
                    <a:pt x="0" y="0"/>
                  </a:lnTo>
                  <a:close/>
                </a:path>
              </a:pathLst>
            </a:custGeom>
            <a:noFill/>
            <a:ln w="111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p:nvSpPr>
          <p:spPr bwMode="auto">
            <a:xfrm>
              <a:off x="3622" y="2381"/>
              <a:ext cx="1116" cy="1031"/>
            </a:xfrm>
            <a:custGeom>
              <a:avLst/>
              <a:gdLst>
                <a:gd name="T0" fmla="*/ 0 w 1116"/>
                <a:gd name="T1" fmla="*/ 0 h 1031"/>
                <a:gd name="T2" fmla="*/ 0 w 1116"/>
                <a:gd name="T3" fmla="*/ 0 h 1031"/>
                <a:gd name="T4" fmla="*/ 14 w 1116"/>
                <a:gd name="T5" fmla="*/ 12 h 1031"/>
                <a:gd name="T6" fmla="*/ 50 w 1116"/>
                <a:gd name="T7" fmla="*/ 39 h 1031"/>
                <a:gd name="T8" fmla="*/ 179 w 1116"/>
                <a:gd name="T9" fmla="*/ 134 h 1031"/>
                <a:gd name="T10" fmla="*/ 561 w 1116"/>
                <a:gd name="T11" fmla="*/ 408 h 1031"/>
                <a:gd name="T12" fmla="*/ 1116 w 1116"/>
                <a:gd name="T13" fmla="*/ 804 h 1031"/>
                <a:gd name="T14" fmla="*/ 1116 w 1116"/>
                <a:gd name="T15" fmla="*/ 804 h 1031"/>
                <a:gd name="T16" fmla="*/ 1087 w 1116"/>
                <a:gd name="T17" fmla="*/ 838 h 1031"/>
                <a:gd name="T18" fmla="*/ 1057 w 1116"/>
                <a:gd name="T19" fmla="*/ 874 h 1031"/>
                <a:gd name="T20" fmla="*/ 1021 w 1116"/>
                <a:gd name="T21" fmla="*/ 914 h 1031"/>
                <a:gd name="T22" fmla="*/ 984 w 1116"/>
                <a:gd name="T23" fmla="*/ 957 h 1031"/>
                <a:gd name="T24" fmla="*/ 948 w 1116"/>
                <a:gd name="T25" fmla="*/ 992 h 1031"/>
                <a:gd name="T26" fmla="*/ 931 w 1116"/>
                <a:gd name="T27" fmla="*/ 1007 h 1031"/>
                <a:gd name="T28" fmla="*/ 915 w 1116"/>
                <a:gd name="T29" fmla="*/ 1019 h 1031"/>
                <a:gd name="T30" fmla="*/ 902 w 1116"/>
                <a:gd name="T31" fmla="*/ 1028 h 1031"/>
                <a:gd name="T32" fmla="*/ 890 w 1116"/>
                <a:gd name="T33" fmla="*/ 1031 h 1031"/>
                <a:gd name="T34" fmla="*/ 0 w 1116"/>
                <a:gd name="T35" fmla="*/ 0 h 1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16" h="1031">
                  <a:moveTo>
                    <a:pt x="0" y="0"/>
                  </a:moveTo>
                  <a:lnTo>
                    <a:pt x="0" y="0"/>
                  </a:lnTo>
                  <a:lnTo>
                    <a:pt x="14" y="12"/>
                  </a:lnTo>
                  <a:lnTo>
                    <a:pt x="50" y="39"/>
                  </a:lnTo>
                  <a:lnTo>
                    <a:pt x="179" y="134"/>
                  </a:lnTo>
                  <a:lnTo>
                    <a:pt x="561" y="408"/>
                  </a:lnTo>
                  <a:lnTo>
                    <a:pt x="1116" y="804"/>
                  </a:lnTo>
                  <a:lnTo>
                    <a:pt x="1116" y="804"/>
                  </a:lnTo>
                  <a:lnTo>
                    <a:pt x="1087" y="838"/>
                  </a:lnTo>
                  <a:lnTo>
                    <a:pt x="1057" y="874"/>
                  </a:lnTo>
                  <a:lnTo>
                    <a:pt x="1021" y="914"/>
                  </a:lnTo>
                  <a:lnTo>
                    <a:pt x="984" y="957"/>
                  </a:lnTo>
                  <a:lnTo>
                    <a:pt x="948" y="992"/>
                  </a:lnTo>
                  <a:lnTo>
                    <a:pt x="931" y="1007"/>
                  </a:lnTo>
                  <a:lnTo>
                    <a:pt x="915" y="1019"/>
                  </a:lnTo>
                  <a:lnTo>
                    <a:pt x="902" y="1028"/>
                  </a:lnTo>
                  <a:lnTo>
                    <a:pt x="890" y="1031"/>
                  </a:lnTo>
                  <a:lnTo>
                    <a:pt x="0" y="0"/>
                  </a:lnTo>
                  <a:close/>
                </a:path>
              </a:pathLst>
            </a:custGeom>
            <a:noFill/>
            <a:ln w="111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p:cNvSpPr>
            <p:nvPr/>
          </p:nvSpPr>
          <p:spPr bwMode="auto">
            <a:xfrm>
              <a:off x="3634" y="2378"/>
              <a:ext cx="1332" cy="372"/>
            </a:xfrm>
            <a:custGeom>
              <a:avLst/>
              <a:gdLst>
                <a:gd name="T0" fmla="*/ 0 w 1332"/>
                <a:gd name="T1" fmla="*/ 0 h 372"/>
                <a:gd name="T2" fmla="*/ 0 w 1332"/>
                <a:gd name="T3" fmla="*/ 0 h 372"/>
                <a:gd name="T4" fmla="*/ 18 w 1332"/>
                <a:gd name="T5" fmla="*/ 1 h 372"/>
                <a:gd name="T6" fmla="*/ 62 w 1332"/>
                <a:gd name="T7" fmla="*/ 5 h 372"/>
                <a:gd name="T8" fmla="*/ 215 w 1332"/>
                <a:gd name="T9" fmla="*/ 13 h 372"/>
                <a:gd name="T10" fmla="*/ 670 w 1332"/>
                <a:gd name="T11" fmla="*/ 30 h 372"/>
                <a:gd name="T12" fmla="*/ 1328 w 1332"/>
                <a:gd name="T13" fmla="*/ 54 h 372"/>
                <a:gd name="T14" fmla="*/ 1328 w 1332"/>
                <a:gd name="T15" fmla="*/ 54 h 372"/>
                <a:gd name="T16" fmla="*/ 1328 w 1332"/>
                <a:gd name="T17" fmla="*/ 52 h 372"/>
                <a:gd name="T18" fmla="*/ 1328 w 1332"/>
                <a:gd name="T19" fmla="*/ 55 h 372"/>
                <a:gd name="T20" fmla="*/ 1330 w 1332"/>
                <a:gd name="T21" fmla="*/ 79 h 372"/>
                <a:gd name="T22" fmla="*/ 1332 w 1332"/>
                <a:gd name="T23" fmla="*/ 120 h 372"/>
                <a:gd name="T24" fmla="*/ 1330 w 1332"/>
                <a:gd name="T25" fmla="*/ 169 h 372"/>
                <a:gd name="T26" fmla="*/ 1326 w 1332"/>
                <a:gd name="T27" fmla="*/ 225 h 372"/>
                <a:gd name="T28" fmla="*/ 1323 w 1332"/>
                <a:gd name="T29" fmla="*/ 252 h 372"/>
                <a:gd name="T30" fmla="*/ 1320 w 1332"/>
                <a:gd name="T31" fmla="*/ 279 h 372"/>
                <a:gd name="T32" fmla="*/ 1314 w 1332"/>
                <a:gd name="T33" fmla="*/ 306 h 372"/>
                <a:gd name="T34" fmla="*/ 1308 w 1332"/>
                <a:gd name="T35" fmla="*/ 330 h 372"/>
                <a:gd name="T36" fmla="*/ 1297 w 1332"/>
                <a:gd name="T37" fmla="*/ 352 h 372"/>
                <a:gd name="T38" fmla="*/ 1287 w 1332"/>
                <a:gd name="T39" fmla="*/ 372 h 372"/>
                <a:gd name="T40" fmla="*/ 0 w 1332"/>
                <a:gd name="T41"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332" h="372">
                  <a:moveTo>
                    <a:pt x="0" y="0"/>
                  </a:moveTo>
                  <a:lnTo>
                    <a:pt x="0" y="0"/>
                  </a:lnTo>
                  <a:lnTo>
                    <a:pt x="18" y="1"/>
                  </a:lnTo>
                  <a:lnTo>
                    <a:pt x="62" y="5"/>
                  </a:lnTo>
                  <a:lnTo>
                    <a:pt x="215" y="13"/>
                  </a:lnTo>
                  <a:lnTo>
                    <a:pt x="670" y="30"/>
                  </a:lnTo>
                  <a:lnTo>
                    <a:pt x="1328" y="54"/>
                  </a:lnTo>
                  <a:lnTo>
                    <a:pt x="1328" y="54"/>
                  </a:lnTo>
                  <a:lnTo>
                    <a:pt x="1328" y="52"/>
                  </a:lnTo>
                  <a:lnTo>
                    <a:pt x="1328" y="55"/>
                  </a:lnTo>
                  <a:lnTo>
                    <a:pt x="1330" y="79"/>
                  </a:lnTo>
                  <a:lnTo>
                    <a:pt x="1332" y="120"/>
                  </a:lnTo>
                  <a:lnTo>
                    <a:pt x="1330" y="169"/>
                  </a:lnTo>
                  <a:lnTo>
                    <a:pt x="1326" y="225"/>
                  </a:lnTo>
                  <a:lnTo>
                    <a:pt x="1323" y="252"/>
                  </a:lnTo>
                  <a:lnTo>
                    <a:pt x="1320" y="279"/>
                  </a:lnTo>
                  <a:lnTo>
                    <a:pt x="1314" y="306"/>
                  </a:lnTo>
                  <a:lnTo>
                    <a:pt x="1308" y="330"/>
                  </a:lnTo>
                  <a:lnTo>
                    <a:pt x="1297" y="352"/>
                  </a:lnTo>
                  <a:lnTo>
                    <a:pt x="1287" y="372"/>
                  </a:lnTo>
                  <a:lnTo>
                    <a:pt x="0" y="0"/>
                  </a:lnTo>
                  <a:close/>
                </a:path>
              </a:pathLst>
            </a:custGeom>
            <a:noFill/>
            <a:ln w="111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p:cNvSpPr>
            <p:nvPr/>
          </p:nvSpPr>
          <p:spPr bwMode="auto">
            <a:xfrm>
              <a:off x="2485" y="1209"/>
              <a:ext cx="2294" cy="2290"/>
            </a:xfrm>
            <a:custGeom>
              <a:avLst/>
              <a:gdLst>
                <a:gd name="T0" fmla="*/ 1168 w 2294"/>
                <a:gd name="T1" fmla="*/ 1099 h 2290"/>
                <a:gd name="T2" fmla="*/ 1285 w 2294"/>
                <a:gd name="T3" fmla="*/ 1091 h 2290"/>
                <a:gd name="T4" fmla="*/ 1369 w 2294"/>
                <a:gd name="T5" fmla="*/ 1174 h 2290"/>
                <a:gd name="T6" fmla="*/ 1372 w 2294"/>
                <a:gd name="T7" fmla="*/ 1319 h 2290"/>
                <a:gd name="T8" fmla="*/ 1257 w 2294"/>
                <a:gd name="T9" fmla="*/ 1412 h 2290"/>
                <a:gd name="T10" fmla="*/ 1029 w 2294"/>
                <a:gd name="T11" fmla="*/ 1370 h 2290"/>
                <a:gd name="T12" fmla="*/ 927 w 2294"/>
                <a:gd name="T13" fmla="*/ 1260 h 2290"/>
                <a:gd name="T14" fmla="*/ 906 w 2294"/>
                <a:gd name="T15" fmla="*/ 1140 h 2290"/>
                <a:gd name="T16" fmla="*/ 973 w 2294"/>
                <a:gd name="T17" fmla="*/ 992 h 2290"/>
                <a:gd name="T18" fmla="*/ 1100 w 2294"/>
                <a:gd name="T19" fmla="*/ 901 h 2290"/>
                <a:gd name="T20" fmla="*/ 1316 w 2294"/>
                <a:gd name="T21" fmla="*/ 893 h 2290"/>
                <a:gd name="T22" fmla="*/ 1518 w 2294"/>
                <a:gd name="T23" fmla="*/ 981 h 2290"/>
                <a:gd name="T24" fmla="*/ 1617 w 2294"/>
                <a:gd name="T25" fmla="*/ 1135 h 2290"/>
                <a:gd name="T26" fmla="*/ 1631 w 2294"/>
                <a:gd name="T27" fmla="*/ 1290 h 2290"/>
                <a:gd name="T28" fmla="*/ 1547 w 2294"/>
                <a:gd name="T29" fmla="*/ 1519 h 2290"/>
                <a:gd name="T30" fmla="*/ 1405 w 2294"/>
                <a:gd name="T31" fmla="*/ 1636 h 2290"/>
                <a:gd name="T32" fmla="*/ 1185 w 2294"/>
                <a:gd name="T33" fmla="*/ 1671 h 2290"/>
                <a:gd name="T34" fmla="*/ 894 w 2294"/>
                <a:gd name="T35" fmla="*/ 1617 h 2290"/>
                <a:gd name="T36" fmla="*/ 764 w 2294"/>
                <a:gd name="T37" fmla="*/ 1528 h 2290"/>
                <a:gd name="T38" fmla="*/ 620 w 2294"/>
                <a:gd name="T39" fmla="*/ 1265 h 2290"/>
                <a:gd name="T40" fmla="*/ 611 w 2294"/>
                <a:gd name="T41" fmla="*/ 1070 h 2290"/>
                <a:gd name="T42" fmla="*/ 719 w 2294"/>
                <a:gd name="T43" fmla="*/ 823 h 2290"/>
                <a:gd name="T44" fmla="*/ 908 w 2294"/>
                <a:gd name="T45" fmla="*/ 657 h 2290"/>
                <a:gd name="T46" fmla="*/ 1132 w 2294"/>
                <a:gd name="T47" fmla="*/ 571 h 2290"/>
                <a:gd name="T48" fmla="*/ 1358 w 2294"/>
                <a:gd name="T49" fmla="*/ 561 h 2290"/>
                <a:gd name="T50" fmla="*/ 1641 w 2294"/>
                <a:gd name="T51" fmla="*/ 652 h 2290"/>
                <a:gd name="T52" fmla="*/ 1859 w 2294"/>
                <a:gd name="T53" fmla="*/ 865 h 2290"/>
                <a:gd name="T54" fmla="*/ 1953 w 2294"/>
                <a:gd name="T55" fmla="*/ 1074 h 2290"/>
                <a:gd name="T56" fmla="*/ 1970 w 2294"/>
                <a:gd name="T57" fmla="*/ 1314 h 2290"/>
                <a:gd name="T58" fmla="*/ 1884 w 2294"/>
                <a:gd name="T59" fmla="*/ 1585 h 2290"/>
                <a:gd name="T60" fmla="*/ 1725 w 2294"/>
                <a:gd name="T61" fmla="*/ 1782 h 2290"/>
                <a:gd name="T62" fmla="*/ 1492 w 2294"/>
                <a:gd name="T63" fmla="*/ 1925 h 2290"/>
                <a:gd name="T64" fmla="*/ 1139 w 2294"/>
                <a:gd name="T65" fmla="*/ 1985 h 2290"/>
                <a:gd name="T66" fmla="*/ 827 w 2294"/>
                <a:gd name="T67" fmla="*/ 1917 h 2290"/>
                <a:gd name="T68" fmla="*/ 593 w 2294"/>
                <a:gd name="T69" fmla="*/ 1785 h 2290"/>
                <a:gd name="T70" fmla="*/ 396 w 2294"/>
                <a:gd name="T71" fmla="*/ 1514 h 2290"/>
                <a:gd name="T72" fmla="*/ 308 w 2294"/>
                <a:gd name="T73" fmla="*/ 1226 h 2290"/>
                <a:gd name="T74" fmla="*/ 329 w 2294"/>
                <a:gd name="T75" fmla="*/ 962 h 2290"/>
                <a:gd name="T76" fmla="*/ 444 w 2294"/>
                <a:gd name="T77" fmla="*/ 693 h 2290"/>
                <a:gd name="T78" fmla="*/ 594 w 2294"/>
                <a:gd name="T79" fmla="*/ 515 h 2290"/>
                <a:gd name="T80" fmla="*/ 838 w 2294"/>
                <a:gd name="T81" fmla="*/ 351 h 2290"/>
                <a:gd name="T82" fmla="*/ 1076 w 2294"/>
                <a:gd name="T83" fmla="*/ 283 h 2290"/>
                <a:gd name="T84" fmla="*/ 1468 w 2294"/>
                <a:gd name="T85" fmla="*/ 297 h 2290"/>
                <a:gd name="T86" fmla="*/ 1715 w 2294"/>
                <a:gd name="T87" fmla="*/ 373 h 2290"/>
                <a:gd name="T88" fmla="*/ 1994 w 2294"/>
                <a:gd name="T89" fmla="*/ 562 h 2290"/>
                <a:gd name="T90" fmla="*/ 2181 w 2294"/>
                <a:gd name="T91" fmla="*/ 815 h 2290"/>
                <a:gd name="T92" fmla="*/ 2278 w 2294"/>
                <a:gd name="T93" fmla="*/ 1089 h 2290"/>
                <a:gd name="T94" fmla="*/ 2285 w 2294"/>
                <a:gd name="T95" fmla="*/ 1385 h 2290"/>
                <a:gd name="T96" fmla="*/ 2174 w 2294"/>
                <a:gd name="T97" fmla="*/ 1704 h 2290"/>
                <a:gd name="T98" fmla="*/ 1925 w 2294"/>
                <a:gd name="T99" fmla="*/ 2012 h 2290"/>
                <a:gd name="T100" fmla="*/ 1646 w 2294"/>
                <a:gd name="T101" fmla="*/ 2179 h 2290"/>
                <a:gd name="T102" fmla="*/ 1317 w 2294"/>
                <a:gd name="T103" fmla="*/ 2274 h 2290"/>
                <a:gd name="T104" fmla="*/ 1014 w 2294"/>
                <a:gd name="T105" fmla="*/ 2284 h 2290"/>
                <a:gd name="T106" fmla="*/ 632 w 2294"/>
                <a:gd name="T107" fmla="*/ 2183 h 2290"/>
                <a:gd name="T108" fmla="*/ 399 w 2294"/>
                <a:gd name="T109" fmla="*/ 2037 h 2290"/>
                <a:gd name="T110" fmla="*/ 137 w 2294"/>
                <a:gd name="T111" fmla="*/ 1704 h 2290"/>
                <a:gd name="T112" fmla="*/ 8 w 2294"/>
                <a:gd name="T113" fmla="*/ 1333 h 2290"/>
                <a:gd name="T114" fmla="*/ 10 w 2294"/>
                <a:gd name="T115" fmla="*/ 1031 h 2290"/>
                <a:gd name="T116" fmla="*/ 116 w 2294"/>
                <a:gd name="T117" fmla="*/ 635 h 2290"/>
                <a:gd name="T118" fmla="*/ 265 w 2294"/>
                <a:gd name="T119" fmla="*/ 410 h 2290"/>
                <a:gd name="T120" fmla="*/ 562 w 2294"/>
                <a:gd name="T121" fmla="*/ 159 h 2290"/>
                <a:gd name="T122" fmla="*/ 819 w 2294"/>
                <a:gd name="T123" fmla="*/ 59 h 2290"/>
                <a:gd name="T124" fmla="*/ 1264 w 2294"/>
                <a:gd name="T125" fmla="*/ 0 h 22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294" h="2290">
                  <a:moveTo>
                    <a:pt x="1124" y="1169"/>
                  </a:moveTo>
                  <a:lnTo>
                    <a:pt x="1124" y="1169"/>
                  </a:lnTo>
                  <a:lnTo>
                    <a:pt x="1125" y="1163"/>
                  </a:lnTo>
                  <a:lnTo>
                    <a:pt x="1132" y="1148"/>
                  </a:lnTo>
                  <a:lnTo>
                    <a:pt x="1143" y="1130"/>
                  </a:lnTo>
                  <a:lnTo>
                    <a:pt x="1149" y="1119"/>
                  </a:lnTo>
                  <a:lnTo>
                    <a:pt x="1158" y="1109"/>
                  </a:lnTo>
                  <a:lnTo>
                    <a:pt x="1168" y="1099"/>
                  </a:lnTo>
                  <a:lnTo>
                    <a:pt x="1180" y="1091"/>
                  </a:lnTo>
                  <a:lnTo>
                    <a:pt x="1192" y="1084"/>
                  </a:lnTo>
                  <a:lnTo>
                    <a:pt x="1208" y="1081"/>
                  </a:lnTo>
                  <a:lnTo>
                    <a:pt x="1225" y="1077"/>
                  </a:lnTo>
                  <a:lnTo>
                    <a:pt x="1242" y="1079"/>
                  </a:lnTo>
                  <a:lnTo>
                    <a:pt x="1262" y="1082"/>
                  </a:lnTo>
                  <a:lnTo>
                    <a:pt x="1285" y="1091"/>
                  </a:lnTo>
                  <a:lnTo>
                    <a:pt x="1285" y="1091"/>
                  </a:lnTo>
                  <a:lnTo>
                    <a:pt x="1290" y="1092"/>
                  </a:lnTo>
                  <a:lnTo>
                    <a:pt x="1304" y="1099"/>
                  </a:lnTo>
                  <a:lnTo>
                    <a:pt x="1321" y="1111"/>
                  </a:lnTo>
                  <a:lnTo>
                    <a:pt x="1331" y="1119"/>
                  </a:lnTo>
                  <a:lnTo>
                    <a:pt x="1341" y="1130"/>
                  </a:lnTo>
                  <a:lnTo>
                    <a:pt x="1352" y="1141"/>
                  </a:lnTo>
                  <a:lnTo>
                    <a:pt x="1360" y="1157"/>
                  </a:lnTo>
                  <a:lnTo>
                    <a:pt x="1369" y="1174"/>
                  </a:lnTo>
                  <a:lnTo>
                    <a:pt x="1376" y="1192"/>
                  </a:lnTo>
                  <a:lnTo>
                    <a:pt x="1381" y="1214"/>
                  </a:lnTo>
                  <a:lnTo>
                    <a:pt x="1384" y="1238"/>
                  </a:lnTo>
                  <a:lnTo>
                    <a:pt x="1384" y="1265"/>
                  </a:lnTo>
                  <a:lnTo>
                    <a:pt x="1381" y="1294"/>
                  </a:lnTo>
                  <a:lnTo>
                    <a:pt x="1381" y="1294"/>
                  </a:lnTo>
                  <a:lnTo>
                    <a:pt x="1379" y="1301"/>
                  </a:lnTo>
                  <a:lnTo>
                    <a:pt x="1372" y="1319"/>
                  </a:lnTo>
                  <a:lnTo>
                    <a:pt x="1365" y="1329"/>
                  </a:lnTo>
                  <a:lnTo>
                    <a:pt x="1357" y="1343"/>
                  </a:lnTo>
                  <a:lnTo>
                    <a:pt x="1348" y="1357"/>
                  </a:lnTo>
                  <a:lnTo>
                    <a:pt x="1334" y="1370"/>
                  </a:lnTo>
                  <a:lnTo>
                    <a:pt x="1321" y="1382"/>
                  </a:lnTo>
                  <a:lnTo>
                    <a:pt x="1302" y="1394"/>
                  </a:lnTo>
                  <a:lnTo>
                    <a:pt x="1281" y="1404"/>
                  </a:lnTo>
                  <a:lnTo>
                    <a:pt x="1257" y="1412"/>
                  </a:lnTo>
                  <a:lnTo>
                    <a:pt x="1230" y="1417"/>
                  </a:lnTo>
                  <a:lnTo>
                    <a:pt x="1201" y="1419"/>
                  </a:lnTo>
                  <a:lnTo>
                    <a:pt x="1165" y="1417"/>
                  </a:lnTo>
                  <a:lnTo>
                    <a:pt x="1127" y="1412"/>
                  </a:lnTo>
                  <a:lnTo>
                    <a:pt x="1127" y="1412"/>
                  </a:lnTo>
                  <a:lnTo>
                    <a:pt x="1096" y="1402"/>
                  </a:lnTo>
                  <a:lnTo>
                    <a:pt x="1065" y="1389"/>
                  </a:lnTo>
                  <a:lnTo>
                    <a:pt x="1029" y="1370"/>
                  </a:lnTo>
                  <a:lnTo>
                    <a:pt x="1011" y="1360"/>
                  </a:lnTo>
                  <a:lnTo>
                    <a:pt x="994" y="1348"/>
                  </a:lnTo>
                  <a:lnTo>
                    <a:pt x="976" y="1335"/>
                  </a:lnTo>
                  <a:lnTo>
                    <a:pt x="961" y="1319"/>
                  </a:lnTo>
                  <a:lnTo>
                    <a:pt x="947" y="1304"/>
                  </a:lnTo>
                  <a:lnTo>
                    <a:pt x="937" y="1287"/>
                  </a:lnTo>
                  <a:lnTo>
                    <a:pt x="928" y="1268"/>
                  </a:lnTo>
                  <a:lnTo>
                    <a:pt x="927" y="1260"/>
                  </a:lnTo>
                  <a:lnTo>
                    <a:pt x="925" y="1250"/>
                  </a:lnTo>
                  <a:lnTo>
                    <a:pt x="925" y="1250"/>
                  </a:lnTo>
                  <a:lnTo>
                    <a:pt x="922" y="1243"/>
                  </a:lnTo>
                  <a:lnTo>
                    <a:pt x="916" y="1224"/>
                  </a:lnTo>
                  <a:lnTo>
                    <a:pt x="910" y="1196"/>
                  </a:lnTo>
                  <a:lnTo>
                    <a:pt x="908" y="1179"/>
                  </a:lnTo>
                  <a:lnTo>
                    <a:pt x="906" y="1160"/>
                  </a:lnTo>
                  <a:lnTo>
                    <a:pt x="906" y="1140"/>
                  </a:lnTo>
                  <a:lnTo>
                    <a:pt x="908" y="1118"/>
                  </a:lnTo>
                  <a:lnTo>
                    <a:pt x="911" y="1097"/>
                  </a:lnTo>
                  <a:lnTo>
                    <a:pt x="918" y="1075"/>
                  </a:lnTo>
                  <a:lnTo>
                    <a:pt x="927" y="1053"/>
                  </a:lnTo>
                  <a:lnTo>
                    <a:pt x="939" y="1033"/>
                  </a:lnTo>
                  <a:lnTo>
                    <a:pt x="954" y="1013"/>
                  </a:lnTo>
                  <a:lnTo>
                    <a:pt x="973" y="992"/>
                  </a:lnTo>
                  <a:lnTo>
                    <a:pt x="973" y="992"/>
                  </a:lnTo>
                  <a:lnTo>
                    <a:pt x="976" y="987"/>
                  </a:lnTo>
                  <a:lnTo>
                    <a:pt x="990" y="972"/>
                  </a:lnTo>
                  <a:lnTo>
                    <a:pt x="1011" y="954"/>
                  </a:lnTo>
                  <a:lnTo>
                    <a:pt x="1024" y="942"/>
                  </a:lnTo>
                  <a:lnTo>
                    <a:pt x="1040" y="931"/>
                  </a:lnTo>
                  <a:lnTo>
                    <a:pt x="1057" y="920"/>
                  </a:lnTo>
                  <a:lnTo>
                    <a:pt x="1077" y="909"/>
                  </a:lnTo>
                  <a:lnTo>
                    <a:pt x="1100" y="901"/>
                  </a:lnTo>
                  <a:lnTo>
                    <a:pt x="1125" y="893"/>
                  </a:lnTo>
                  <a:lnTo>
                    <a:pt x="1151" y="886"/>
                  </a:lnTo>
                  <a:lnTo>
                    <a:pt x="1182" y="882"/>
                  </a:lnTo>
                  <a:lnTo>
                    <a:pt x="1213" y="882"/>
                  </a:lnTo>
                  <a:lnTo>
                    <a:pt x="1247" y="884"/>
                  </a:lnTo>
                  <a:lnTo>
                    <a:pt x="1247" y="884"/>
                  </a:lnTo>
                  <a:lnTo>
                    <a:pt x="1280" y="887"/>
                  </a:lnTo>
                  <a:lnTo>
                    <a:pt x="1316" y="893"/>
                  </a:lnTo>
                  <a:lnTo>
                    <a:pt x="1358" y="903"/>
                  </a:lnTo>
                  <a:lnTo>
                    <a:pt x="1382" y="909"/>
                  </a:lnTo>
                  <a:lnTo>
                    <a:pt x="1406" y="916"/>
                  </a:lnTo>
                  <a:lnTo>
                    <a:pt x="1430" y="926"/>
                  </a:lnTo>
                  <a:lnTo>
                    <a:pt x="1454" y="937"/>
                  </a:lnTo>
                  <a:lnTo>
                    <a:pt x="1477" y="950"/>
                  </a:lnTo>
                  <a:lnTo>
                    <a:pt x="1497" y="964"/>
                  </a:lnTo>
                  <a:lnTo>
                    <a:pt x="1518" y="981"/>
                  </a:lnTo>
                  <a:lnTo>
                    <a:pt x="1535" y="999"/>
                  </a:lnTo>
                  <a:lnTo>
                    <a:pt x="1535" y="999"/>
                  </a:lnTo>
                  <a:lnTo>
                    <a:pt x="1552" y="1020"/>
                  </a:lnTo>
                  <a:lnTo>
                    <a:pt x="1571" y="1045"/>
                  </a:lnTo>
                  <a:lnTo>
                    <a:pt x="1591" y="1077"/>
                  </a:lnTo>
                  <a:lnTo>
                    <a:pt x="1600" y="1094"/>
                  </a:lnTo>
                  <a:lnTo>
                    <a:pt x="1610" y="1114"/>
                  </a:lnTo>
                  <a:lnTo>
                    <a:pt x="1617" y="1135"/>
                  </a:lnTo>
                  <a:lnTo>
                    <a:pt x="1624" y="1157"/>
                  </a:lnTo>
                  <a:lnTo>
                    <a:pt x="1629" y="1179"/>
                  </a:lnTo>
                  <a:lnTo>
                    <a:pt x="1633" y="1202"/>
                  </a:lnTo>
                  <a:lnTo>
                    <a:pt x="1633" y="1226"/>
                  </a:lnTo>
                  <a:lnTo>
                    <a:pt x="1631" y="1250"/>
                  </a:lnTo>
                  <a:lnTo>
                    <a:pt x="1631" y="1250"/>
                  </a:lnTo>
                  <a:lnTo>
                    <a:pt x="1631" y="1262"/>
                  </a:lnTo>
                  <a:lnTo>
                    <a:pt x="1631" y="1290"/>
                  </a:lnTo>
                  <a:lnTo>
                    <a:pt x="1629" y="1312"/>
                  </a:lnTo>
                  <a:lnTo>
                    <a:pt x="1626" y="1336"/>
                  </a:lnTo>
                  <a:lnTo>
                    <a:pt x="1621" y="1363"/>
                  </a:lnTo>
                  <a:lnTo>
                    <a:pt x="1614" y="1392"/>
                  </a:lnTo>
                  <a:lnTo>
                    <a:pt x="1602" y="1423"/>
                  </a:lnTo>
                  <a:lnTo>
                    <a:pt x="1588" y="1455"/>
                  </a:lnTo>
                  <a:lnTo>
                    <a:pt x="1569" y="1487"/>
                  </a:lnTo>
                  <a:lnTo>
                    <a:pt x="1547" y="1519"/>
                  </a:lnTo>
                  <a:lnTo>
                    <a:pt x="1533" y="1534"/>
                  </a:lnTo>
                  <a:lnTo>
                    <a:pt x="1519" y="1550"/>
                  </a:lnTo>
                  <a:lnTo>
                    <a:pt x="1504" y="1565"/>
                  </a:lnTo>
                  <a:lnTo>
                    <a:pt x="1487" y="1580"/>
                  </a:lnTo>
                  <a:lnTo>
                    <a:pt x="1468" y="1595"/>
                  </a:lnTo>
                  <a:lnTo>
                    <a:pt x="1449" y="1609"/>
                  </a:lnTo>
                  <a:lnTo>
                    <a:pt x="1427" y="1622"/>
                  </a:lnTo>
                  <a:lnTo>
                    <a:pt x="1405" y="1636"/>
                  </a:lnTo>
                  <a:lnTo>
                    <a:pt x="1405" y="1636"/>
                  </a:lnTo>
                  <a:lnTo>
                    <a:pt x="1391" y="1639"/>
                  </a:lnTo>
                  <a:lnTo>
                    <a:pt x="1355" y="1649"/>
                  </a:lnTo>
                  <a:lnTo>
                    <a:pt x="1329" y="1656"/>
                  </a:lnTo>
                  <a:lnTo>
                    <a:pt x="1298" y="1661"/>
                  </a:lnTo>
                  <a:lnTo>
                    <a:pt x="1264" y="1666"/>
                  </a:lnTo>
                  <a:lnTo>
                    <a:pt x="1227" y="1670"/>
                  </a:lnTo>
                  <a:lnTo>
                    <a:pt x="1185" y="1671"/>
                  </a:lnTo>
                  <a:lnTo>
                    <a:pt x="1141" y="1671"/>
                  </a:lnTo>
                  <a:lnTo>
                    <a:pt x="1095" y="1668"/>
                  </a:lnTo>
                  <a:lnTo>
                    <a:pt x="1047" y="1661"/>
                  </a:lnTo>
                  <a:lnTo>
                    <a:pt x="997" y="1651"/>
                  </a:lnTo>
                  <a:lnTo>
                    <a:pt x="971" y="1644"/>
                  </a:lnTo>
                  <a:lnTo>
                    <a:pt x="946" y="1636"/>
                  </a:lnTo>
                  <a:lnTo>
                    <a:pt x="920" y="1627"/>
                  </a:lnTo>
                  <a:lnTo>
                    <a:pt x="894" y="1617"/>
                  </a:lnTo>
                  <a:lnTo>
                    <a:pt x="868" y="1605"/>
                  </a:lnTo>
                  <a:lnTo>
                    <a:pt x="843" y="1592"/>
                  </a:lnTo>
                  <a:lnTo>
                    <a:pt x="843" y="1592"/>
                  </a:lnTo>
                  <a:lnTo>
                    <a:pt x="834" y="1587"/>
                  </a:lnTo>
                  <a:lnTo>
                    <a:pt x="814" y="1572"/>
                  </a:lnTo>
                  <a:lnTo>
                    <a:pt x="798" y="1560"/>
                  </a:lnTo>
                  <a:lnTo>
                    <a:pt x="783" y="1544"/>
                  </a:lnTo>
                  <a:lnTo>
                    <a:pt x="764" y="1528"/>
                  </a:lnTo>
                  <a:lnTo>
                    <a:pt x="745" y="1507"/>
                  </a:lnTo>
                  <a:lnTo>
                    <a:pt x="726" y="1484"/>
                  </a:lnTo>
                  <a:lnTo>
                    <a:pt x="706" y="1455"/>
                  </a:lnTo>
                  <a:lnTo>
                    <a:pt x="687" y="1424"/>
                  </a:lnTo>
                  <a:lnTo>
                    <a:pt x="668" y="1390"/>
                  </a:lnTo>
                  <a:lnTo>
                    <a:pt x="651" y="1353"/>
                  </a:lnTo>
                  <a:lnTo>
                    <a:pt x="634" y="1311"/>
                  </a:lnTo>
                  <a:lnTo>
                    <a:pt x="620" y="1265"/>
                  </a:lnTo>
                  <a:lnTo>
                    <a:pt x="610" y="1216"/>
                  </a:lnTo>
                  <a:lnTo>
                    <a:pt x="610" y="1216"/>
                  </a:lnTo>
                  <a:lnTo>
                    <a:pt x="608" y="1206"/>
                  </a:lnTo>
                  <a:lnTo>
                    <a:pt x="606" y="1175"/>
                  </a:lnTo>
                  <a:lnTo>
                    <a:pt x="606" y="1153"/>
                  </a:lnTo>
                  <a:lnTo>
                    <a:pt x="606" y="1128"/>
                  </a:lnTo>
                  <a:lnTo>
                    <a:pt x="608" y="1101"/>
                  </a:lnTo>
                  <a:lnTo>
                    <a:pt x="611" y="1070"/>
                  </a:lnTo>
                  <a:lnTo>
                    <a:pt x="618" y="1038"/>
                  </a:lnTo>
                  <a:lnTo>
                    <a:pt x="625" y="1003"/>
                  </a:lnTo>
                  <a:lnTo>
                    <a:pt x="637" y="967"/>
                  </a:lnTo>
                  <a:lnTo>
                    <a:pt x="651" y="931"/>
                  </a:lnTo>
                  <a:lnTo>
                    <a:pt x="670" y="896"/>
                  </a:lnTo>
                  <a:lnTo>
                    <a:pt x="692" y="859"/>
                  </a:lnTo>
                  <a:lnTo>
                    <a:pt x="704" y="842"/>
                  </a:lnTo>
                  <a:lnTo>
                    <a:pt x="719" y="823"/>
                  </a:lnTo>
                  <a:lnTo>
                    <a:pt x="733" y="806"/>
                  </a:lnTo>
                  <a:lnTo>
                    <a:pt x="750" y="789"/>
                  </a:lnTo>
                  <a:lnTo>
                    <a:pt x="750" y="789"/>
                  </a:lnTo>
                  <a:lnTo>
                    <a:pt x="773" y="767"/>
                  </a:lnTo>
                  <a:lnTo>
                    <a:pt x="796" y="745"/>
                  </a:lnTo>
                  <a:lnTo>
                    <a:pt x="829" y="718"/>
                  </a:lnTo>
                  <a:lnTo>
                    <a:pt x="867" y="688"/>
                  </a:lnTo>
                  <a:lnTo>
                    <a:pt x="908" y="657"/>
                  </a:lnTo>
                  <a:lnTo>
                    <a:pt x="930" y="644"/>
                  </a:lnTo>
                  <a:lnTo>
                    <a:pt x="952" y="632"/>
                  </a:lnTo>
                  <a:lnTo>
                    <a:pt x="975" y="620"/>
                  </a:lnTo>
                  <a:lnTo>
                    <a:pt x="997" y="610"/>
                  </a:lnTo>
                  <a:lnTo>
                    <a:pt x="997" y="610"/>
                  </a:lnTo>
                  <a:lnTo>
                    <a:pt x="1041" y="593"/>
                  </a:lnTo>
                  <a:lnTo>
                    <a:pt x="1088" y="581"/>
                  </a:lnTo>
                  <a:lnTo>
                    <a:pt x="1132" y="571"/>
                  </a:lnTo>
                  <a:lnTo>
                    <a:pt x="1175" y="562"/>
                  </a:lnTo>
                  <a:lnTo>
                    <a:pt x="1216" y="557"/>
                  </a:lnTo>
                  <a:lnTo>
                    <a:pt x="1254" y="556"/>
                  </a:lnTo>
                  <a:lnTo>
                    <a:pt x="1286" y="556"/>
                  </a:lnTo>
                  <a:lnTo>
                    <a:pt x="1316" y="559"/>
                  </a:lnTo>
                  <a:lnTo>
                    <a:pt x="1316" y="559"/>
                  </a:lnTo>
                  <a:lnTo>
                    <a:pt x="1326" y="559"/>
                  </a:lnTo>
                  <a:lnTo>
                    <a:pt x="1358" y="561"/>
                  </a:lnTo>
                  <a:lnTo>
                    <a:pt x="1405" y="567"/>
                  </a:lnTo>
                  <a:lnTo>
                    <a:pt x="1432" y="573"/>
                  </a:lnTo>
                  <a:lnTo>
                    <a:pt x="1465" y="579"/>
                  </a:lnTo>
                  <a:lnTo>
                    <a:pt x="1497" y="589"/>
                  </a:lnTo>
                  <a:lnTo>
                    <a:pt x="1531" y="601"/>
                  </a:lnTo>
                  <a:lnTo>
                    <a:pt x="1567" y="615"/>
                  </a:lnTo>
                  <a:lnTo>
                    <a:pt x="1605" y="632"/>
                  </a:lnTo>
                  <a:lnTo>
                    <a:pt x="1641" y="652"/>
                  </a:lnTo>
                  <a:lnTo>
                    <a:pt x="1679" y="676"/>
                  </a:lnTo>
                  <a:lnTo>
                    <a:pt x="1715" y="703"/>
                  </a:lnTo>
                  <a:lnTo>
                    <a:pt x="1751" y="735"/>
                  </a:lnTo>
                  <a:lnTo>
                    <a:pt x="1751" y="735"/>
                  </a:lnTo>
                  <a:lnTo>
                    <a:pt x="1778" y="764"/>
                  </a:lnTo>
                  <a:lnTo>
                    <a:pt x="1807" y="798"/>
                  </a:lnTo>
                  <a:lnTo>
                    <a:pt x="1842" y="842"/>
                  </a:lnTo>
                  <a:lnTo>
                    <a:pt x="1859" y="865"/>
                  </a:lnTo>
                  <a:lnTo>
                    <a:pt x="1878" y="893"/>
                  </a:lnTo>
                  <a:lnTo>
                    <a:pt x="1895" y="920"/>
                  </a:lnTo>
                  <a:lnTo>
                    <a:pt x="1910" y="950"/>
                  </a:lnTo>
                  <a:lnTo>
                    <a:pt x="1924" y="979"/>
                  </a:lnTo>
                  <a:lnTo>
                    <a:pt x="1936" y="1011"/>
                  </a:lnTo>
                  <a:lnTo>
                    <a:pt x="1946" y="1042"/>
                  </a:lnTo>
                  <a:lnTo>
                    <a:pt x="1953" y="1074"/>
                  </a:lnTo>
                  <a:lnTo>
                    <a:pt x="1953" y="1074"/>
                  </a:lnTo>
                  <a:lnTo>
                    <a:pt x="1956" y="1086"/>
                  </a:lnTo>
                  <a:lnTo>
                    <a:pt x="1963" y="1119"/>
                  </a:lnTo>
                  <a:lnTo>
                    <a:pt x="1967" y="1143"/>
                  </a:lnTo>
                  <a:lnTo>
                    <a:pt x="1970" y="1170"/>
                  </a:lnTo>
                  <a:lnTo>
                    <a:pt x="1973" y="1202"/>
                  </a:lnTo>
                  <a:lnTo>
                    <a:pt x="1973" y="1236"/>
                  </a:lnTo>
                  <a:lnTo>
                    <a:pt x="1973" y="1275"/>
                  </a:lnTo>
                  <a:lnTo>
                    <a:pt x="1970" y="1314"/>
                  </a:lnTo>
                  <a:lnTo>
                    <a:pt x="1965" y="1357"/>
                  </a:lnTo>
                  <a:lnTo>
                    <a:pt x="1958" y="1401"/>
                  </a:lnTo>
                  <a:lnTo>
                    <a:pt x="1946" y="1446"/>
                  </a:lnTo>
                  <a:lnTo>
                    <a:pt x="1929" y="1492"/>
                  </a:lnTo>
                  <a:lnTo>
                    <a:pt x="1920" y="1516"/>
                  </a:lnTo>
                  <a:lnTo>
                    <a:pt x="1910" y="1539"/>
                  </a:lnTo>
                  <a:lnTo>
                    <a:pt x="1898" y="1561"/>
                  </a:lnTo>
                  <a:lnTo>
                    <a:pt x="1884" y="1585"/>
                  </a:lnTo>
                  <a:lnTo>
                    <a:pt x="1884" y="1585"/>
                  </a:lnTo>
                  <a:lnTo>
                    <a:pt x="1874" y="1604"/>
                  </a:lnTo>
                  <a:lnTo>
                    <a:pt x="1860" y="1626"/>
                  </a:lnTo>
                  <a:lnTo>
                    <a:pt x="1842" y="1655"/>
                  </a:lnTo>
                  <a:lnTo>
                    <a:pt x="1816" y="1687"/>
                  </a:lnTo>
                  <a:lnTo>
                    <a:pt x="1785" y="1722"/>
                  </a:lnTo>
                  <a:lnTo>
                    <a:pt x="1747" y="1761"/>
                  </a:lnTo>
                  <a:lnTo>
                    <a:pt x="1725" y="1782"/>
                  </a:lnTo>
                  <a:lnTo>
                    <a:pt x="1703" y="1802"/>
                  </a:lnTo>
                  <a:lnTo>
                    <a:pt x="1677" y="1820"/>
                  </a:lnTo>
                  <a:lnTo>
                    <a:pt x="1651" y="1839"/>
                  </a:lnTo>
                  <a:lnTo>
                    <a:pt x="1622" y="1859"/>
                  </a:lnTo>
                  <a:lnTo>
                    <a:pt x="1593" y="1876"/>
                  </a:lnTo>
                  <a:lnTo>
                    <a:pt x="1561" y="1893"/>
                  </a:lnTo>
                  <a:lnTo>
                    <a:pt x="1528" y="1910"/>
                  </a:lnTo>
                  <a:lnTo>
                    <a:pt x="1492" y="1925"/>
                  </a:lnTo>
                  <a:lnTo>
                    <a:pt x="1454" y="1939"/>
                  </a:lnTo>
                  <a:lnTo>
                    <a:pt x="1417" y="1953"/>
                  </a:lnTo>
                  <a:lnTo>
                    <a:pt x="1376" y="1963"/>
                  </a:lnTo>
                  <a:lnTo>
                    <a:pt x="1331" y="1971"/>
                  </a:lnTo>
                  <a:lnTo>
                    <a:pt x="1286" y="1978"/>
                  </a:lnTo>
                  <a:lnTo>
                    <a:pt x="1240" y="1983"/>
                  </a:lnTo>
                  <a:lnTo>
                    <a:pt x="1191" y="1985"/>
                  </a:lnTo>
                  <a:lnTo>
                    <a:pt x="1139" y="1985"/>
                  </a:lnTo>
                  <a:lnTo>
                    <a:pt x="1086" y="1981"/>
                  </a:lnTo>
                  <a:lnTo>
                    <a:pt x="1086" y="1981"/>
                  </a:lnTo>
                  <a:lnTo>
                    <a:pt x="1072" y="1980"/>
                  </a:lnTo>
                  <a:lnTo>
                    <a:pt x="1033" y="1973"/>
                  </a:lnTo>
                  <a:lnTo>
                    <a:pt x="976" y="1959"/>
                  </a:lnTo>
                  <a:lnTo>
                    <a:pt x="906" y="1942"/>
                  </a:lnTo>
                  <a:lnTo>
                    <a:pt x="868" y="1931"/>
                  </a:lnTo>
                  <a:lnTo>
                    <a:pt x="827" y="1917"/>
                  </a:lnTo>
                  <a:lnTo>
                    <a:pt x="788" y="1902"/>
                  </a:lnTo>
                  <a:lnTo>
                    <a:pt x="749" y="1885"/>
                  </a:lnTo>
                  <a:lnTo>
                    <a:pt x="709" y="1865"/>
                  </a:lnTo>
                  <a:lnTo>
                    <a:pt x="671" y="1844"/>
                  </a:lnTo>
                  <a:lnTo>
                    <a:pt x="635" y="1820"/>
                  </a:lnTo>
                  <a:lnTo>
                    <a:pt x="603" y="1795"/>
                  </a:lnTo>
                  <a:lnTo>
                    <a:pt x="603" y="1795"/>
                  </a:lnTo>
                  <a:lnTo>
                    <a:pt x="593" y="1785"/>
                  </a:lnTo>
                  <a:lnTo>
                    <a:pt x="563" y="1756"/>
                  </a:lnTo>
                  <a:lnTo>
                    <a:pt x="543" y="1734"/>
                  </a:lnTo>
                  <a:lnTo>
                    <a:pt x="521" y="1709"/>
                  </a:lnTo>
                  <a:lnTo>
                    <a:pt x="497" y="1678"/>
                  </a:lnTo>
                  <a:lnTo>
                    <a:pt x="471" y="1643"/>
                  </a:lnTo>
                  <a:lnTo>
                    <a:pt x="445" y="1604"/>
                  </a:lnTo>
                  <a:lnTo>
                    <a:pt x="420" y="1561"/>
                  </a:lnTo>
                  <a:lnTo>
                    <a:pt x="396" y="1514"/>
                  </a:lnTo>
                  <a:lnTo>
                    <a:pt x="372" y="1463"/>
                  </a:lnTo>
                  <a:lnTo>
                    <a:pt x="351" y="1409"/>
                  </a:lnTo>
                  <a:lnTo>
                    <a:pt x="341" y="1380"/>
                  </a:lnTo>
                  <a:lnTo>
                    <a:pt x="332" y="1351"/>
                  </a:lnTo>
                  <a:lnTo>
                    <a:pt x="325" y="1321"/>
                  </a:lnTo>
                  <a:lnTo>
                    <a:pt x="319" y="1290"/>
                  </a:lnTo>
                  <a:lnTo>
                    <a:pt x="313" y="1258"/>
                  </a:lnTo>
                  <a:lnTo>
                    <a:pt x="308" y="1226"/>
                  </a:lnTo>
                  <a:lnTo>
                    <a:pt x="308" y="1226"/>
                  </a:lnTo>
                  <a:lnTo>
                    <a:pt x="307" y="1211"/>
                  </a:lnTo>
                  <a:lnTo>
                    <a:pt x="305" y="1165"/>
                  </a:lnTo>
                  <a:lnTo>
                    <a:pt x="305" y="1135"/>
                  </a:lnTo>
                  <a:lnTo>
                    <a:pt x="307" y="1097"/>
                  </a:lnTo>
                  <a:lnTo>
                    <a:pt x="312" y="1057"/>
                  </a:lnTo>
                  <a:lnTo>
                    <a:pt x="319" y="1011"/>
                  </a:lnTo>
                  <a:lnTo>
                    <a:pt x="329" y="962"/>
                  </a:lnTo>
                  <a:lnTo>
                    <a:pt x="341" y="911"/>
                  </a:lnTo>
                  <a:lnTo>
                    <a:pt x="360" y="859"/>
                  </a:lnTo>
                  <a:lnTo>
                    <a:pt x="370" y="830"/>
                  </a:lnTo>
                  <a:lnTo>
                    <a:pt x="382" y="803"/>
                  </a:lnTo>
                  <a:lnTo>
                    <a:pt x="396" y="776"/>
                  </a:lnTo>
                  <a:lnTo>
                    <a:pt x="409" y="747"/>
                  </a:lnTo>
                  <a:lnTo>
                    <a:pt x="426" y="720"/>
                  </a:lnTo>
                  <a:lnTo>
                    <a:pt x="444" y="693"/>
                  </a:lnTo>
                  <a:lnTo>
                    <a:pt x="462" y="664"/>
                  </a:lnTo>
                  <a:lnTo>
                    <a:pt x="485" y="637"/>
                  </a:lnTo>
                  <a:lnTo>
                    <a:pt x="507" y="610"/>
                  </a:lnTo>
                  <a:lnTo>
                    <a:pt x="531" y="583"/>
                  </a:lnTo>
                  <a:lnTo>
                    <a:pt x="531" y="583"/>
                  </a:lnTo>
                  <a:lnTo>
                    <a:pt x="538" y="574"/>
                  </a:lnTo>
                  <a:lnTo>
                    <a:pt x="560" y="549"/>
                  </a:lnTo>
                  <a:lnTo>
                    <a:pt x="594" y="515"/>
                  </a:lnTo>
                  <a:lnTo>
                    <a:pt x="617" y="495"/>
                  </a:lnTo>
                  <a:lnTo>
                    <a:pt x="641" y="473"/>
                  </a:lnTo>
                  <a:lnTo>
                    <a:pt x="668" y="451"/>
                  </a:lnTo>
                  <a:lnTo>
                    <a:pt x="697" y="429"/>
                  </a:lnTo>
                  <a:lnTo>
                    <a:pt x="730" y="408"/>
                  </a:lnTo>
                  <a:lnTo>
                    <a:pt x="764" y="386"/>
                  </a:lnTo>
                  <a:lnTo>
                    <a:pt x="800" y="368"/>
                  </a:lnTo>
                  <a:lnTo>
                    <a:pt x="838" y="351"/>
                  </a:lnTo>
                  <a:lnTo>
                    <a:pt x="877" y="337"/>
                  </a:lnTo>
                  <a:lnTo>
                    <a:pt x="918" y="325"/>
                  </a:lnTo>
                  <a:lnTo>
                    <a:pt x="918" y="325"/>
                  </a:lnTo>
                  <a:lnTo>
                    <a:pt x="932" y="320"/>
                  </a:lnTo>
                  <a:lnTo>
                    <a:pt x="971" y="307"/>
                  </a:lnTo>
                  <a:lnTo>
                    <a:pt x="1000" y="298"/>
                  </a:lnTo>
                  <a:lnTo>
                    <a:pt x="1035" y="290"/>
                  </a:lnTo>
                  <a:lnTo>
                    <a:pt x="1076" y="283"/>
                  </a:lnTo>
                  <a:lnTo>
                    <a:pt x="1122" y="278"/>
                  </a:lnTo>
                  <a:lnTo>
                    <a:pt x="1173" y="273"/>
                  </a:lnTo>
                  <a:lnTo>
                    <a:pt x="1230" y="271"/>
                  </a:lnTo>
                  <a:lnTo>
                    <a:pt x="1292" y="274"/>
                  </a:lnTo>
                  <a:lnTo>
                    <a:pt x="1358" y="280"/>
                  </a:lnTo>
                  <a:lnTo>
                    <a:pt x="1394" y="285"/>
                  </a:lnTo>
                  <a:lnTo>
                    <a:pt x="1430" y="290"/>
                  </a:lnTo>
                  <a:lnTo>
                    <a:pt x="1468" y="297"/>
                  </a:lnTo>
                  <a:lnTo>
                    <a:pt x="1507" y="307"/>
                  </a:lnTo>
                  <a:lnTo>
                    <a:pt x="1547" y="315"/>
                  </a:lnTo>
                  <a:lnTo>
                    <a:pt x="1588" y="327"/>
                  </a:lnTo>
                  <a:lnTo>
                    <a:pt x="1629" y="341"/>
                  </a:lnTo>
                  <a:lnTo>
                    <a:pt x="1672" y="356"/>
                  </a:lnTo>
                  <a:lnTo>
                    <a:pt x="1672" y="356"/>
                  </a:lnTo>
                  <a:lnTo>
                    <a:pt x="1693" y="363"/>
                  </a:lnTo>
                  <a:lnTo>
                    <a:pt x="1715" y="373"/>
                  </a:lnTo>
                  <a:lnTo>
                    <a:pt x="1746" y="386"/>
                  </a:lnTo>
                  <a:lnTo>
                    <a:pt x="1783" y="407"/>
                  </a:lnTo>
                  <a:lnTo>
                    <a:pt x="1824" y="430"/>
                  </a:lnTo>
                  <a:lnTo>
                    <a:pt x="1871" y="461"/>
                  </a:lnTo>
                  <a:lnTo>
                    <a:pt x="1919" y="496"/>
                  </a:lnTo>
                  <a:lnTo>
                    <a:pt x="1943" y="517"/>
                  </a:lnTo>
                  <a:lnTo>
                    <a:pt x="1968" y="539"/>
                  </a:lnTo>
                  <a:lnTo>
                    <a:pt x="1994" y="562"/>
                  </a:lnTo>
                  <a:lnTo>
                    <a:pt x="2018" y="586"/>
                  </a:lnTo>
                  <a:lnTo>
                    <a:pt x="2044" y="613"/>
                  </a:lnTo>
                  <a:lnTo>
                    <a:pt x="2068" y="642"/>
                  </a:lnTo>
                  <a:lnTo>
                    <a:pt x="2092" y="672"/>
                  </a:lnTo>
                  <a:lnTo>
                    <a:pt x="2116" y="706"/>
                  </a:lnTo>
                  <a:lnTo>
                    <a:pt x="2138" y="740"/>
                  </a:lnTo>
                  <a:lnTo>
                    <a:pt x="2160" y="777"/>
                  </a:lnTo>
                  <a:lnTo>
                    <a:pt x="2181" y="815"/>
                  </a:lnTo>
                  <a:lnTo>
                    <a:pt x="2201" y="855"/>
                  </a:lnTo>
                  <a:lnTo>
                    <a:pt x="2218" y="899"/>
                  </a:lnTo>
                  <a:lnTo>
                    <a:pt x="2236" y="943"/>
                  </a:lnTo>
                  <a:lnTo>
                    <a:pt x="2251" y="991"/>
                  </a:lnTo>
                  <a:lnTo>
                    <a:pt x="2265" y="1040"/>
                  </a:lnTo>
                  <a:lnTo>
                    <a:pt x="2265" y="1040"/>
                  </a:lnTo>
                  <a:lnTo>
                    <a:pt x="2272" y="1062"/>
                  </a:lnTo>
                  <a:lnTo>
                    <a:pt x="2278" y="1089"/>
                  </a:lnTo>
                  <a:lnTo>
                    <a:pt x="2285" y="1126"/>
                  </a:lnTo>
                  <a:lnTo>
                    <a:pt x="2290" y="1170"/>
                  </a:lnTo>
                  <a:lnTo>
                    <a:pt x="2294" y="1223"/>
                  </a:lnTo>
                  <a:lnTo>
                    <a:pt x="2294" y="1253"/>
                  </a:lnTo>
                  <a:lnTo>
                    <a:pt x="2294" y="1284"/>
                  </a:lnTo>
                  <a:lnTo>
                    <a:pt x="2292" y="1316"/>
                  </a:lnTo>
                  <a:lnTo>
                    <a:pt x="2289" y="1350"/>
                  </a:lnTo>
                  <a:lnTo>
                    <a:pt x="2285" y="1385"/>
                  </a:lnTo>
                  <a:lnTo>
                    <a:pt x="2278" y="1421"/>
                  </a:lnTo>
                  <a:lnTo>
                    <a:pt x="2270" y="1458"/>
                  </a:lnTo>
                  <a:lnTo>
                    <a:pt x="2260" y="1497"/>
                  </a:lnTo>
                  <a:lnTo>
                    <a:pt x="2248" y="1538"/>
                  </a:lnTo>
                  <a:lnTo>
                    <a:pt x="2234" y="1578"/>
                  </a:lnTo>
                  <a:lnTo>
                    <a:pt x="2217" y="1619"/>
                  </a:lnTo>
                  <a:lnTo>
                    <a:pt x="2196" y="1661"/>
                  </a:lnTo>
                  <a:lnTo>
                    <a:pt x="2174" y="1704"/>
                  </a:lnTo>
                  <a:lnTo>
                    <a:pt x="2148" y="1748"/>
                  </a:lnTo>
                  <a:lnTo>
                    <a:pt x="2121" y="1792"/>
                  </a:lnTo>
                  <a:lnTo>
                    <a:pt x="2088" y="1836"/>
                  </a:lnTo>
                  <a:lnTo>
                    <a:pt x="2054" y="1880"/>
                  </a:lnTo>
                  <a:lnTo>
                    <a:pt x="2015" y="1924"/>
                  </a:lnTo>
                  <a:lnTo>
                    <a:pt x="1972" y="1968"/>
                  </a:lnTo>
                  <a:lnTo>
                    <a:pt x="1925" y="2012"/>
                  </a:lnTo>
                  <a:lnTo>
                    <a:pt x="1925" y="2012"/>
                  </a:lnTo>
                  <a:lnTo>
                    <a:pt x="1912" y="2024"/>
                  </a:lnTo>
                  <a:lnTo>
                    <a:pt x="1893" y="2037"/>
                  </a:lnTo>
                  <a:lnTo>
                    <a:pt x="1869" y="2056"/>
                  </a:lnTo>
                  <a:lnTo>
                    <a:pt x="1836" y="2078"/>
                  </a:lnTo>
                  <a:lnTo>
                    <a:pt x="1799" y="2102"/>
                  </a:lnTo>
                  <a:lnTo>
                    <a:pt x="1754" y="2127"/>
                  </a:lnTo>
                  <a:lnTo>
                    <a:pt x="1704" y="2154"/>
                  </a:lnTo>
                  <a:lnTo>
                    <a:pt x="1646" y="2179"/>
                  </a:lnTo>
                  <a:lnTo>
                    <a:pt x="1583" y="2205"/>
                  </a:lnTo>
                  <a:lnTo>
                    <a:pt x="1550" y="2217"/>
                  </a:lnTo>
                  <a:lnTo>
                    <a:pt x="1514" y="2229"/>
                  </a:lnTo>
                  <a:lnTo>
                    <a:pt x="1478" y="2239"/>
                  </a:lnTo>
                  <a:lnTo>
                    <a:pt x="1441" y="2249"/>
                  </a:lnTo>
                  <a:lnTo>
                    <a:pt x="1400" y="2257"/>
                  </a:lnTo>
                  <a:lnTo>
                    <a:pt x="1360" y="2266"/>
                  </a:lnTo>
                  <a:lnTo>
                    <a:pt x="1317" y="2274"/>
                  </a:lnTo>
                  <a:lnTo>
                    <a:pt x="1273" y="2279"/>
                  </a:lnTo>
                  <a:lnTo>
                    <a:pt x="1228" y="2284"/>
                  </a:lnTo>
                  <a:lnTo>
                    <a:pt x="1182" y="2288"/>
                  </a:lnTo>
                  <a:lnTo>
                    <a:pt x="1136" y="2290"/>
                  </a:lnTo>
                  <a:lnTo>
                    <a:pt x="1086" y="2290"/>
                  </a:lnTo>
                  <a:lnTo>
                    <a:pt x="1086" y="2290"/>
                  </a:lnTo>
                  <a:lnTo>
                    <a:pt x="1067" y="2290"/>
                  </a:lnTo>
                  <a:lnTo>
                    <a:pt x="1014" y="2284"/>
                  </a:lnTo>
                  <a:lnTo>
                    <a:pt x="976" y="2279"/>
                  </a:lnTo>
                  <a:lnTo>
                    <a:pt x="934" y="2273"/>
                  </a:lnTo>
                  <a:lnTo>
                    <a:pt x="886" y="2264"/>
                  </a:lnTo>
                  <a:lnTo>
                    <a:pt x="834" y="2252"/>
                  </a:lnTo>
                  <a:lnTo>
                    <a:pt x="778" y="2237"/>
                  </a:lnTo>
                  <a:lnTo>
                    <a:pt x="721" y="2218"/>
                  </a:lnTo>
                  <a:lnTo>
                    <a:pt x="661" y="2196"/>
                  </a:lnTo>
                  <a:lnTo>
                    <a:pt x="632" y="2183"/>
                  </a:lnTo>
                  <a:lnTo>
                    <a:pt x="601" y="2169"/>
                  </a:lnTo>
                  <a:lnTo>
                    <a:pt x="572" y="2154"/>
                  </a:lnTo>
                  <a:lnTo>
                    <a:pt x="543" y="2139"/>
                  </a:lnTo>
                  <a:lnTo>
                    <a:pt x="512" y="2120"/>
                  </a:lnTo>
                  <a:lnTo>
                    <a:pt x="483" y="2102"/>
                  </a:lnTo>
                  <a:lnTo>
                    <a:pt x="456" y="2081"/>
                  </a:lnTo>
                  <a:lnTo>
                    <a:pt x="426" y="2059"/>
                  </a:lnTo>
                  <a:lnTo>
                    <a:pt x="399" y="2037"/>
                  </a:lnTo>
                  <a:lnTo>
                    <a:pt x="373" y="2012"/>
                  </a:lnTo>
                  <a:lnTo>
                    <a:pt x="373" y="2012"/>
                  </a:lnTo>
                  <a:lnTo>
                    <a:pt x="324" y="1961"/>
                  </a:lnTo>
                  <a:lnTo>
                    <a:pt x="277" y="1909"/>
                  </a:lnTo>
                  <a:lnTo>
                    <a:pt x="236" y="1858"/>
                  </a:lnTo>
                  <a:lnTo>
                    <a:pt x="200" y="1807"/>
                  </a:lnTo>
                  <a:lnTo>
                    <a:pt x="166" y="1754"/>
                  </a:lnTo>
                  <a:lnTo>
                    <a:pt x="137" y="1704"/>
                  </a:lnTo>
                  <a:lnTo>
                    <a:pt x="111" y="1653"/>
                  </a:lnTo>
                  <a:lnTo>
                    <a:pt x="87" y="1604"/>
                  </a:lnTo>
                  <a:lnTo>
                    <a:pt x="68" y="1555"/>
                  </a:lnTo>
                  <a:lnTo>
                    <a:pt x="51" y="1507"/>
                  </a:lnTo>
                  <a:lnTo>
                    <a:pt x="36" y="1462"/>
                  </a:lnTo>
                  <a:lnTo>
                    <a:pt x="26" y="1416"/>
                  </a:lnTo>
                  <a:lnTo>
                    <a:pt x="15" y="1373"/>
                  </a:lnTo>
                  <a:lnTo>
                    <a:pt x="8" y="1333"/>
                  </a:lnTo>
                  <a:lnTo>
                    <a:pt x="3" y="1294"/>
                  </a:lnTo>
                  <a:lnTo>
                    <a:pt x="0" y="1257"/>
                  </a:lnTo>
                  <a:lnTo>
                    <a:pt x="0" y="1257"/>
                  </a:lnTo>
                  <a:lnTo>
                    <a:pt x="0" y="1240"/>
                  </a:lnTo>
                  <a:lnTo>
                    <a:pt x="0" y="1192"/>
                  </a:lnTo>
                  <a:lnTo>
                    <a:pt x="2" y="1121"/>
                  </a:lnTo>
                  <a:lnTo>
                    <a:pt x="5" y="1077"/>
                  </a:lnTo>
                  <a:lnTo>
                    <a:pt x="10" y="1031"/>
                  </a:lnTo>
                  <a:lnTo>
                    <a:pt x="15" y="981"/>
                  </a:lnTo>
                  <a:lnTo>
                    <a:pt x="24" y="930"/>
                  </a:lnTo>
                  <a:lnTo>
                    <a:pt x="34" y="876"/>
                  </a:lnTo>
                  <a:lnTo>
                    <a:pt x="48" y="821"/>
                  </a:lnTo>
                  <a:lnTo>
                    <a:pt x="63" y="766"/>
                  </a:lnTo>
                  <a:lnTo>
                    <a:pt x="82" y="713"/>
                  </a:lnTo>
                  <a:lnTo>
                    <a:pt x="104" y="661"/>
                  </a:lnTo>
                  <a:lnTo>
                    <a:pt x="116" y="635"/>
                  </a:lnTo>
                  <a:lnTo>
                    <a:pt x="130" y="610"/>
                  </a:lnTo>
                  <a:lnTo>
                    <a:pt x="130" y="610"/>
                  </a:lnTo>
                  <a:lnTo>
                    <a:pt x="137" y="598"/>
                  </a:lnTo>
                  <a:lnTo>
                    <a:pt x="156" y="562"/>
                  </a:lnTo>
                  <a:lnTo>
                    <a:pt x="190" y="510"/>
                  </a:lnTo>
                  <a:lnTo>
                    <a:pt x="212" y="479"/>
                  </a:lnTo>
                  <a:lnTo>
                    <a:pt x="236" y="446"/>
                  </a:lnTo>
                  <a:lnTo>
                    <a:pt x="265" y="410"/>
                  </a:lnTo>
                  <a:lnTo>
                    <a:pt x="298" y="373"/>
                  </a:lnTo>
                  <a:lnTo>
                    <a:pt x="332" y="335"/>
                  </a:lnTo>
                  <a:lnTo>
                    <a:pt x="372" y="298"/>
                  </a:lnTo>
                  <a:lnTo>
                    <a:pt x="414" y="261"/>
                  </a:lnTo>
                  <a:lnTo>
                    <a:pt x="459" y="225"/>
                  </a:lnTo>
                  <a:lnTo>
                    <a:pt x="509" y="192"/>
                  </a:lnTo>
                  <a:lnTo>
                    <a:pt x="534" y="175"/>
                  </a:lnTo>
                  <a:lnTo>
                    <a:pt x="562" y="159"/>
                  </a:lnTo>
                  <a:lnTo>
                    <a:pt x="562" y="159"/>
                  </a:lnTo>
                  <a:lnTo>
                    <a:pt x="579" y="151"/>
                  </a:lnTo>
                  <a:lnTo>
                    <a:pt x="599" y="139"/>
                  </a:lnTo>
                  <a:lnTo>
                    <a:pt x="629" y="127"/>
                  </a:lnTo>
                  <a:lnTo>
                    <a:pt x="665" y="112"/>
                  </a:lnTo>
                  <a:lnTo>
                    <a:pt x="709" y="95"/>
                  </a:lnTo>
                  <a:lnTo>
                    <a:pt x="761" y="76"/>
                  </a:lnTo>
                  <a:lnTo>
                    <a:pt x="819" y="59"/>
                  </a:lnTo>
                  <a:lnTo>
                    <a:pt x="886" y="44"/>
                  </a:lnTo>
                  <a:lnTo>
                    <a:pt x="958" y="29"/>
                  </a:lnTo>
                  <a:lnTo>
                    <a:pt x="1036" y="17"/>
                  </a:lnTo>
                  <a:lnTo>
                    <a:pt x="1079" y="12"/>
                  </a:lnTo>
                  <a:lnTo>
                    <a:pt x="1124" y="7"/>
                  </a:lnTo>
                  <a:lnTo>
                    <a:pt x="1168" y="4"/>
                  </a:lnTo>
                  <a:lnTo>
                    <a:pt x="1215" y="2"/>
                  </a:lnTo>
                  <a:lnTo>
                    <a:pt x="1264" y="0"/>
                  </a:lnTo>
                  <a:lnTo>
                    <a:pt x="1314" y="0"/>
                  </a:lnTo>
                  <a:lnTo>
                    <a:pt x="1365" y="2"/>
                  </a:lnTo>
                  <a:lnTo>
                    <a:pt x="1418" y="5"/>
                  </a:lnTo>
                  <a:lnTo>
                    <a:pt x="1473" y="9"/>
                  </a:lnTo>
                  <a:lnTo>
                    <a:pt x="1528" y="15"/>
                  </a:lnTo>
                </a:path>
              </a:pathLst>
            </a:custGeom>
            <a:noFill/>
            <a:ln w="111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3992" y="1191"/>
              <a:ext cx="62" cy="64"/>
            </a:xfrm>
            <a:custGeom>
              <a:avLst/>
              <a:gdLst>
                <a:gd name="T0" fmla="*/ 62 w 62"/>
                <a:gd name="T1" fmla="*/ 38 h 64"/>
                <a:gd name="T2" fmla="*/ 62 w 62"/>
                <a:gd name="T3" fmla="*/ 38 h 64"/>
                <a:gd name="T4" fmla="*/ 47 w 62"/>
                <a:gd name="T5" fmla="*/ 44 h 64"/>
                <a:gd name="T6" fmla="*/ 30 w 62"/>
                <a:gd name="T7" fmla="*/ 49 h 64"/>
                <a:gd name="T8" fmla="*/ 14 w 62"/>
                <a:gd name="T9" fmla="*/ 55 h 64"/>
                <a:gd name="T10" fmla="*/ 0 w 62"/>
                <a:gd name="T11" fmla="*/ 64 h 64"/>
                <a:gd name="T12" fmla="*/ 16 w 62"/>
                <a:gd name="T13" fmla="*/ 33 h 64"/>
                <a:gd name="T14" fmla="*/ 7 w 62"/>
                <a:gd name="T15" fmla="*/ 0 h 64"/>
                <a:gd name="T16" fmla="*/ 7 w 62"/>
                <a:gd name="T17" fmla="*/ 0 h 64"/>
                <a:gd name="T18" fmla="*/ 19 w 62"/>
                <a:gd name="T19" fmla="*/ 11 h 64"/>
                <a:gd name="T20" fmla="*/ 33 w 62"/>
                <a:gd name="T21" fmla="*/ 22 h 64"/>
                <a:gd name="T22" fmla="*/ 48 w 62"/>
                <a:gd name="T23" fmla="*/ 30 h 64"/>
                <a:gd name="T24" fmla="*/ 62 w 62"/>
                <a:gd name="T25" fmla="*/ 38 h 64"/>
                <a:gd name="T26" fmla="*/ 62 w 62"/>
                <a:gd name="T27" fmla="*/ 38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2" h="64">
                  <a:moveTo>
                    <a:pt x="62" y="38"/>
                  </a:moveTo>
                  <a:lnTo>
                    <a:pt x="62" y="38"/>
                  </a:lnTo>
                  <a:lnTo>
                    <a:pt x="47" y="44"/>
                  </a:lnTo>
                  <a:lnTo>
                    <a:pt x="30" y="49"/>
                  </a:lnTo>
                  <a:lnTo>
                    <a:pt x="14" y="55"/>
                  </a:lnTo>
                  <a:lnTo>
                    <a:pt x="0" y="64"/>
                  </a:lnTo>
                  <a:lnTo>
                    <a:pt x="16" y="33"/>
                  </a:lnTo>
                  <a:lnTo>
                    <a:pt x="7" y="0"/>
                  </a:lnTo>
                  <a:lnTo>
                    <a:pt x="7" y="0"/>
                  </a:lnTo>
                  <a:lnTo>
                    <a:pt x="19" y="11"/>
                  </a:lnTo>
                  <a:lnTo>
                    <a:pt x="33" y="22"/>
                  </a:lnTo>
                  <a:lnTo>
                    <a:pt x="48" y="30"/>
                  </a:lnTo>
                  <a:lnTo>
                    <a:pt x="62" y="38"/>
                  </a:lnTo>
                  <a:lnTo>
                    <a:pt x="62" y="3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9" name="TextBox 18"/>
          <p:cNvSpPr txBox="1"/>
          <p:nvPr/>
        </p:nvSpPr>
        <p:spPr>
          <a:xfrm>
            <a:off x="5979053" y="1554480"/>
            <a:ext cx="2667000" cy="5078313"/>
          </a:xfrm>
          <a:prstGeom prst="rect">
            <a:avLst/>
          </a:prstGeom>
          <a:noFill/>
        </p:spPr>
        <p:txBody>
          <a:bodyPr wrap="square" rtlCol="0">
            <a:spAutoFit/>
          </a:bodyPr>
          <a:lstStyle/>
          <a:p>
            <a:pPr marL="285750" indent="-285750">
              <a:buClr>
                <a:schemeClr val="bg2">
                  <a:lumMod val="50000"/>
                </a:schemeClr>
              </a:buClr>
              <a:buFont typeface="Wingdings" panose="05000000000000000000" pitchFamily="2" charset="2"/>
              <a:buChar char="Ø"/>
            </a:pPr>
            <a:r>
              <a:rPr lang="en-US" dirty="0" smtClean="0"/>
              <a:t>A </a:t>
            </a:r>
            <a:r>
              <a:rPr lang="en-US" b="1" i="1" dirty="0" smtClean="0"/>
              <a:t>spiral curriculum </a:t>
            </a:r>
            <a:r>
              <a:rPr lang="en-US" dirty="0" smtClean="0"/>
              <a:t>involves deciding items to cover, and then covering them regularly over time at increasing levels of detail.</a:t>
            </a:r>
            <a:endParaRPr lang="en-US" b="1" i="1" dirty="0" smtClean="0"/>
          </a:p>
          <a:p>
            <a:pPr marL="285750" indent="-285750">
              <a:buClr>
                <a:schemeClr val="bg2">
                  <a:lumMod val="50000"/>
                </a:schemeClr>
              </a:buClr>
              <a:buFont typeface="Wingdings" panose="05000000000000000000" pitchFamily="2" charset="2"/>
              <a:buChar char="Ø"/>
            </a:pPr>
            <a:r>
              <a:rPr lang="en-US" dirty="0" smtClean="0"/>
              <a:t> </a:t>
            </a:r>
            <a:r>
              <a:rPr lang="en-US" b="1" i="1" dirty="0" smtClean="0"/>
              <a:t>Radial spokes </a:t>
            </a:r>
            <a:r>
              <a:rPr lang="en-US" dirty="0" smtClean="0"/>
              <a:t>indicate material to be learned</a:t>
            </a:r>
          </a:p>
          <a:p>
            <a:pPr marL="285750" indent="-285750">
              <a:buClr>
                <a:schemeClr val="bg2">
                  <a:lumMod val="50000"/>
                </a:schemeClr>
              </a:buClr>
              <a:buFont typeface="Wingdings" panose="05000000000000000000" pitchFamily="2" charset="2"/>
              <a:buChar char="Ø"/>
            </a:pPr>
            <a:r>
              <a:rPr lang="en-US" dirty="0" smtClean="0"/>
              <a:t>The </a:t>
            </a:r>
            <a:r>
              <a:rPr lang="en-US" b="1" i="1" dirty="0" smtClean="0"/>
              <a:t>spiraling line </a:t>
            </a:r>
            <a:r>
              <a:rPr lang="en-US" dirty="0" smtClean="0"/>
              <a:t>represents language strategies introduced and practiced over time with increasing levels of detail and competence. </a:t>
            </a:r>
          </a:p>
        </p:txBody>
      </p:sp>
    </p:spTree>
    <p:extLst>
      <p:ext uri="{BB962C8B-B14F-4D97-AF65-F5344CB8AC3E}">
        <p14:creationId xmlns:p14="http://schemas.microsoft.com/office/powerpoint/2010/main" val="15982040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447800"/>
            <a:ext cx="7772400" cy="1829761"/>
          </a:xfrm>
        </p:spPr>
        <p:txBody>
          <a:bodyPr>
            <a:normAutofit/>
          </a:bodyPr>
          <a:lstStyle/>
          <a:p>
            <a:r>
              <a:rPr lang="en-US" sz="3600" dirty="0" smtClean="0"/>
              <a:t>Instructional Systems Design (ISD)</a:t>
            </a:r>
            <a:endParaRPr lang="en-US" sz="3600" dirty="0"/>
          </a:p>
        </p:txBody>
      </p:sp>
      <p:sp>
        <p:nvSpPr>
          <p:cNvPr id="5" name="Subtitle 4"/>
          <p:cNvSpPr>
            <a:spLocks noGrp="1"/>
          </p:cNvSpPr>
          <p:nvPr>
            <p:ph type="subTitle" idx="1"/>
          </p:nvPr>
        </p:nvSpPr>
        <p:spPr/>
        <p:txBody>
          <a:bodyPr/>
          <a:lstStyle/>
          <a:p>
            <a:r>
              <a:rPr lang="en-US" dirty="0" smtClean="0"/>
              <a:t>Inner Circle</a:t>
            </a:r>
            <a:br>
              <a:rPr lang="en-US" dirty="0" smtClean="0"/>
            </a:br>
            <a:r>
              <a:rPr lang="en-US" dirty="0" smtClean="0"/>
              <a:t>Outer Circle</a:t>
            </a:r>
            <a:endParaRPr lang="en-US" dirty="0"/>
          </a:p>
        </p:txBody>
      </p:sp>
    </p:spTree>
    <p:extLst>
      <p:ext uri="{BB962C8B-B14F-4D97-AF65-F5344CB8AC3E}">
        <p14:creationId xmlns:p14="http://schemas.microsoft.com/office/powerpoint/2010/main" val="16265277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253966"/>
            <a:ext cx="8685776" cy="776009"/>
          </a:xfrm>
        </p:spPr>
        <p:txBody>
          <a:bodyPr>
            <a:normAutofit/>
          </a:bodyPr>
          <a:lstStyle/>
          <a:p>
            <a:r>
              <a:rPr lang="en-US" sz="3600" dirty="0" smtClean="0"/>
              <a:t>Instructional Systems Design</a:t>
            </a:r>
            <a:endParaRPr lang="en-US" sz="3600" dirty="0"/>
          </a:p>
        </p:txBody>
      </p:sp>
      <p:grpSp>
        <p:nvGrpSpPr>
          <p:cNvPr id="5" name="Group 4"/>
          <p:cNvGrpSpPr/>
          <p:nvPr/>
        </p:nvGrpSpPr>
        <p:grpSpPr>
          <a:xfrm>
            <a:off x="394828" y="1066800"/>
            <a:ext cx="8721463" cy="5730633"/>
            <a:chOff x="612599" y="1282681"/>
            <a:chExt cx="8721463" cy="5730633"/>
          </a:xfrm>
        </p:grpSpPr>
        <p:pic>
          <p:nvPicPr>
            <p:cNvPr id="6" name="Picture 2" descr="H:\isd-dli.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5259" y="1468654"/>
              <a:ext cx="6955807" cy="538224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999493" y="1282681"/>
              <a:ext cx="1993265" cy="442807"/>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US" dirty="0" smtClean="0">
                  <a:solidFill>
                    <a:srgbClr val="000066"/>
                  </a:solidFill>
                  <a:latin typeface="Arial" pitchFamily="34" charset="0"/>
                </a:rPr>
                <a:t>Management</a:t>
              </a:r>
              <a:endParaRPr lang="en-US" dirty="0">
                <a:solidFill>
                  <a:srgbClr val="000066"/>
                </a:solidFill>
                <a:latin typeface="Arial" pitchFamily="34" charset="0"/>
              </a:endParaRPr>
            </a:p>
          </p:txBody>
        </p:sp>
        <p:sp>
          <p:nvSpPr>
            <p:cNvPr id="8" name="TextBox 7"/>
            <p:cNvSpPr txBox="1"/>
            <p:nvPr/>
          </p:nvSpPr>
          <p:spPr>
            <a:xfrm>
              <a:off x="3999493" y="6570507"/>
              <a:ext cx="1993265" cy="442807"/>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US" dirty="0" smtClean="0">
                  <a:solidFill>
                    <a:srgbClr val="000066"/>
                  </a:solidFill>
                  <a:latin typeface="Arial" pitchFamily="34" charset="0"/>
                </a:rPr>
                <a:t>Administration</a:t>
              </a:r>
              <a:endParaRPr lang="en-US" dirty="0">
                <a:solidFill>
                  <a:srgbClr val="000066"/>
                </a:solidFill>
                <a:latin typeface="Arial" pitchFamily="34" charset="0"/>
              </a:endParaRPr>
            </a:p>
          </p:txBody>
        </p:sp>
        <p:sp>
          <p:nvSpPr>
            <p:cNvPr id="9" name="TextBox 8"/>
            <p:cNvSpPr txBox="1"/>
            <p:nvPr/>
          </p:nvSpPr>
          <p:spPr>
            <a:xfrm>
              <a:off x="7922166" y="3938019"/>
              <a:ext cx="1411896" cy="442807"/>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US" dirty="0" smtClean="0">
                  <a:solidFill>
                    <a:srgbClr val="000066"/>
                  </a:solidFill>
                  <a:latin typeface="Arial" pitchFamily="34" charset="0"/>
                </a:rPr>
                <a:t>Support</a:t>
              </a:r>
              <a:endParaRPr lang="en-US" dirty="0">
                <a:solidFill>
                  <a:srgbClr val="000066"/>
                </a:solidFill>
                <a:latin typeface="Arial" pitchFamily="34" charset="0"/>
              </a:endParaRPr>
            </a:p>
          </p:txBody>
        </p:sp>
        <p:sp>
          <p:nvSpPr>
            <p:cNvPr id="10" name="TextBox 9"/>
            <p:cNvSpPr txBox="1"/>
            <p:nvPr/>
          </p:nvSpPr>
          <p:spPr>
            <a:xfrm>
              <a:off x="612599" y="3938019"/>
              <a:ext cx="1411896" cy="442807"/>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US" dirty="0" smtClean="0">
                  <a:solidFill>
                    <a:srgbClr val="000066"/>
                  </a:solidFill>
                  <a:latin typeface="Arial" pitchFamily="34" charset="0"/>
                </a:rPr>
                <a:t>Delivery</a:t>
              </a:r>
              <a:endParaRPr lang="en-US" dirty="0">
                <a:solidFill>
                  <a:srgbClr val="000066"/>
                </a:solidFill>
                <a:latin typeface="Arial" pitchFamily="34" charset="0"/>
              </a:endParaRPr>
            </a:p>
          </p:txBody>
        </p:sp>
      </p:grpSp>
    </p:spTree>
    <p:extLst>
      <p:ext uri="{BB962C8B-B14F-4D97-AF65-F5344CB8AC3E}">
        <p14:creationId xmlns:p14="http://schemas.microsoft.com/office/powerpoint/2010/main" val="36511163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5029200"/>
            <a:ext cx="6719776" cy="457200"/>
          </a:xfrm>
        </p:spPr>
        <p:txBody>
          <a:bodyPr anchor="ctr"/>
          <a:lstStyle/>
          <a:p>
            <a:pPr algn="ctr"/>
            <a:r>
              <a:rPr lang="en-US" b="1" dirty="0" smtClean="0">
                <a:solidFill>
                  <a:schemeClr val="bg2">
                    <a:lumMod val="50000"/>
                  </a:schemeClr>
                </a:solidFill>
              </a:rPr>
              <a:t>ISD Process – The Inner Circle</a:t>
            </a:r>
            <a:endParaRPr lang="en-US" b="1" dirty="0">
              <a:solidFill>
                <a:schemeClr val="bg2">
                  <a:lumMod val="50000"/>
                </a:schemeClr>
              </a:solidFill>
            </a:endParaRPr>
          </a:p>
        </p:txBody>
      </p:sp>
      <p:sp>
        <p:nvSpPr>
          <p:cNvPr id="4" name="Text Placeholder 3"/>
          <p:cNvSpPr>
            <a:spLocks noGrp="1"/>
          </p:cNvSpPr>
          <p:nvPr>
            <p:ph type="body" idx="2"/>
          </p:nvPr>
        </p:nvSpPr>
        <p:spPr>
          <a:xfrm>
            <a:off x="685800" y="5410200"/>
            <a:ext cx="8305800" cy="990600"/>
          </a:xfrm>
        </p:spPr>
        <p:txBody>
          <a:bodyPr anchor="ctr">
            <a:noAutofit/>
          </a:bodyPr>
          <a:lstStyle/>
          <a:p>
            <a:pPr algn="l"/>
            <a:r>
              <a:rPr lang="en-US" sz="1800" dirty="0" smtClean="0">
                <a:solidFill>
                  <a:schemeClr val="bg2">
                    <a:lumMod val="50000"/>
                  </a:schemeClr>
                </a:solidFill>
              </a:rPr>
              <a:t>Course developer efforts occur in the steps of the ISD’s inner circle.  </a:t>
            </a:r>
          </a:p>
          <a:p>
            <a:pPr algn="l"/>
            <a:r>
              <a:rPr lang="en-US" sz="1800" dirty="0" smtClean="0">
                <a:solidFill>
                  <a:schemeClr val="bg2">
                    <a:lumMod val="50000"/>
                  </a:schemeClr>
                </a:solidFill>
              </a:rPr>
              <a:t>A </a:t>
            </a:r>
            <a:r>
              <a:rPr lang="en-US" sz="1800" dirty="0" smtClean="0">
                <a:solidFill>
                  <a:srgbClr val="FF0000"/>
                </a:solidFill>
              </a:rPr>
              <a:t>dynamic</a:t>
            </a:r>
            <a:r>
              <a:rPr lang="en-US" sz="1800" dirty="0">
                <a:solidFill>
                  <a:srgbClr val="FF0000"/>
                </a:solidFill>
              </a:rPr>
              <a:t> </a:t>
            </a:r>
            <a:r>
              <a:rPr lang="en-US" sz="1800" dirty="0" smtClean="0">
                <a:solidFill>
                  <a:schemeClr val="bg2">
                    <a:lumMod val="50000"/>
                  </a:schemeClr>
                </a:solidFill>
              </a:rPr>
              <a:t>relationship </a:t>
            </a:r>
            <a:r>
              <a:rPr lang="en-US" sz="1800" dirty="0">
                <a:solidFill>
                  <a:schemeClr val="bg2">
                    <a:lumMod val="50000"/>
                  </a:schemeClr>
                </a:solidFill>
              </a:rPr>
              <a:t>exists among the inner </a:t>
            </a:r>
            <a:r>
              <a:rPr lang="en-US" sz="1800" dirty="0" smtClean="0">
                <a:solidFill>
                  <a:schemeClr val="bg2">
                    <a:lumMod val="50000"/>
                  </a:schemeClr>
                </a:solidFill>
              </a:rPr>
              <a:t>circle’s five elements.</a:t>
            </a:r>
            <a:endParaRPr lang="en-US" sz="1800" dirty="0">
              <a:solidFill>
                <a:schemeClr val="bg2">
                  <a:lumMod val="50000"/>
                </a:schemeClr>
              </a:solidFill>
            </a:endParaRPr>
          </a:p>
        </p:txBody>
      </p:sp>
      <p:pic>
        <p:nvPicPr>
          <p:cNvPr id="5" name="Picture 2" descr="H:\isd-dl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16569" y="495543"/>
            <a:ext cx="5798631" cy="4486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83116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191000"/>
            <a:ext cx="7772400" cy="2057400"/>
          </a:xfrm>
        </p:spPr>
        <p:txBody>
          <a:bodyPr/>
          <a:lstStyle/>
          <a:p>
            <a:pPr algn="l"/>
            <a:r>
              <a:rPr lang="en-US" sz="1800" dirty="0"/>
              <a:t>Milestone steps require </a:t>
            </a:r>
            <a:r>
              <a:rPr lang="en-US" sz="1800" dirty="0" smtClean="0"/>
              <a:t>coordination with graphics </a:t>
            </a:r>
            <a:r>
              <a:rPr lang="en-US" sz="1800" dirty="0"/>
              <a:t>contractors, </a:t>
            </a:r>
            <a:r>
              <a:rPr lang="en-US" sz="1800" dirty="0" smtClean="0"/>
              <a:t/>
            </a:r>
            <a:br>
              <a:rPr lang="en-US" sz="1800" dirty="0" smtClean="0"/>
            </a:br>
            <a:r>
              <a:rPr lang="en-US" sz="1800" dirty="0" smtClean="0"/>
              <a:t>test and measurement flight, editorial section (pub prep), and logistics flight </a:t>
            </a:r>
            <a:r>
              <a:rPr lang="en-US" sz="1800" dirty="0"/>
              <a:t>for </a:t>
            </a:r>
            <a:r>
              <a:rPr lang="en-US" sz="1800" dirty="0" smtClean="0"/>
              <a:t>printing, sales &amp; </a:t>
            </a:r>
            <a:r>
              <a:rPr lang="en-US" sz="1800" dirty="0"/>
              <a:t>warehousing, instructional </a:t>
            </a:r>
            <a:r>
              <a:rPr lang="en-US" sz="1800" dirty="0" smtClean="0"/>
              <a:t>flight</a:t>
            </a:r>
            <a:r>
              <a:rPr lang="en-US" sz="1800" dirty="0"/>
              <a:t> </a:t>
            </a:r>
            <a:r>
              <a:rPr lang="en-US" sz="1800" dirty="0" smtClean="0"/>
              <a:t>for teaching.</a:t>
            </a:r>
            <a:br>
              <a:rPr lang="en-US" sz="1800" dirty="0" smtClean="0"/>
            </a:br>
            <a:r>
              <a:rPr lang="en-US" sz="1800" dirty="0"/>
              <a:t/>
            </a:r>
            <a:br>
              <a:rPr lang="en-US" sz="1800" dirty="0"/>
            </a:br>
            <a:r>
              <a:rPr lang="en-US" sz="1800" dirty="0" smtClean="0"/>
              <a:t>Project plans and reports require approval from chief of ECF, EIF, and 332TRG to permit start and continued progress with the plan.</a:t>
            </a:r>
            <a:endParaRPr lang="en-US" sz="1800" dirty="0"/>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3835781022"/>
              </p:ext>
            </p:extLst>
          </p:nvPr>
        </p:nvGraphicFramePr>
        <p:xfrm>
          <a:off x="838200" y="685800"/>
          <a:ext cx="7480300" cy="3114040"/>
        </p:xfrm>
        <a:graphic>
          <a:graphicData uri="http://schemas.openxmlformats.org/drawingml/2006/table">
            <a:tbl>
              <a:tblPr firstRow="1" bandRow="1">
                <a:tableStyleId>{5C22544A-7EE6-4342-B048-85BDC9FD1C3A}</a:tableStyleId>
              </a:tblPr>
              <a:tblGrid>
                <a:gridCol w="1371600"/>
                <a:gridCol w="6108700"/>
              </a:tblGrid>
              <a:tr h="370840">
                <a:tc gridSpan="2">
                  <a:txBody>
                    <a:bodyPr/>
                    <a:lstStyle/>
                    <a:p>
                      <a:r>
                        <a:rPr lang="en-US" sz="2800" dirty="0" smtClean="0"/>
                        <a:t>Work Plan:</a:t>
                      </a:r>
                      <a:r>
                        <a:rPr lang="en-US" sz="2800" baseline="0" dirty="0" smtClean="0"/>
                        <a:t> </a:t>
                      </a:r>
                      <a:r>
                        <a:rPr lang="en-US" sz="2800" dirty="0" smtClean="0"/>
                        <a:t>New Project</a:t>
                      </a:r>
                      <a:r>
                        <a:rPr lang="en-US" sz="2800" baseline="0" dirty="0" smtClean="0"/>
                        <a:t> </a:t>
                      </a:r>
                      <a:r>
                        <a:rPr lang="en-US" sz="2800" dirty="0" smtClean="0"/>
                        <a:t>Milestones</a:t>
                      </a:r>
                      <a:endParaRPr lang="en-US" sz="2800" dirty="0"/>
                    </a:p>
                  </a:txBody>
                  <a:tcPr/>
                </a:tc>
                <a:tc hMerge="1">
                  <a:txBody>
                    <a:bodyPr/>
                    <a:lstStyle/>
                    <a:p>
                      <a:endParaRPr lang="en-US" dirty="0"/>
                    </a:p>
                  </a:txBody>
                  <a:tcPr/>
                </a:tc>
              </a:tr>
              <a:tr h="370840">
                <a:tc>
                  <a:txBody>
                    <a:bodyPr/>
                    <a:lstStyle/>
                    <a:p>
                      <a:r>
                        <a:rPr lang="en-US" dirty="0" smtClean="0"/>
                        <a:t>MS 1</a:t>
                      </a:r>
                      <a:endParaRPr lang="en-US" dirty="0"/>
                    </a:p>
                  </a:txBody>
                  <a:tcPr/>
                </a:tc>
                <a:tc>
                  <a:txBody>
                    <a:bodyPr/>
                    <a:lstStyle/>
                    <a:p>
                      <a:r>
                        <a:rPr lang="en-US" dirty="0" smtClean="0"/>
                        <a:t>Planning</a:t>
                      </a:r>
                      <a:endParaRPr lang="en-US" dirty="0"/>
                    </a:p>
                  </a:txBody>
                  <a:tcPr/>
                </a:tc>
              </a:tr>
              <a:tr h="370840">
                <a:tc>
                  <a:txBody>
                    <a:bodyPr/>
                    <a:lstStyle/>
                    <a:p>
                      <a:r>
                        <a:rPr lang="en-US" dirty="0" smtClean="0"/>
                        <a:t>MS 2</a:t>
                      </a:r>
                      <a:endParaRPr lang="en-US" dirty="0"/>
                    </a:p>
                  </a:txBody>
                  <a:tcPr/>
                </a:tc>
                <a:tc>
                  <a:txBody>
                    <a:bodyPr/>
                    <a:lstStyle/>
                    <a:p>
                      <a:r>
                        <a:rPr lang="en-US" dirty="0" smtClean="0"/>
                        <a:t>Development</a:t>
                      </a:r>
                      <a:endParaRPr lang="en-US" dirty="0"/>
                    </a:p>
                  </a:txBody>
                  <a:tcPr/>
                </a:tc>
              </a:tr>
              <a:tr h="370840">
                <a:tc>
                  <a:txBody>
                    <a:bodyPr/>
                    <a:lstStyle/>
                    <a:p>
                      <a:r>
                        <a:rPr lang="en-US" dirty="0" smtClean="0"/>
                        <a:t>MS 3</a:t>
                      </a:r>
                      <a:endParaRPr lang="en-US" dirty="0"/>
                    </a:p>
                  </a:txBody>
                  <a:tcPr/>
                </a:tc>
                <a:tc>
                  <a:txBody>
                    <a:bodyPr/>
                    <a:lstStyle/>
                    <a:p>
                      <a:r>
                        <a:rPr lang="en-US" dirty="0" smtClean="0"/>
                        <a:t>Pub Prep &amp; Print</a:t>
                      </a:r>
                      <a:endParaRPr lang="en-US" dirty="0"/>
                    </a:p>
                  </a:txBody>
                  <a:tcPr/>
                </a:tc>
              </a:tr>
              <a:tr h="370840">
                <a:tc>
                  <a:txBody>
                    <a:bodyPr/>
                    <a:lstStyle/>
                    <a:p>
                      <a:r>
                        <a:rPr lang="en-US" dirty="0" smtClean="0"/>
                        <a:t>MS 4</a:t>
                      </a:r>
                      <a:endParaRPr lang="en-US" dirty="0"/>
                    </a:p>
                  </a:txBody>
                  <a:tcPr/>
                </a:tc>
                <a:tc>
                  <a:txBody>
                    <a:bodyPr/>
                    <a:lstStyle/>
                    <a:p>
                      <a:r>
                        <a:rPr lang="en-US" dirty="0" smtClean="0"/>
                        <a:t>Validation</a:t>
                      </a:r>
                      <a:endParaRPr lang="en-US" dirty="0"/>
                    </a:p>
                  </a:txBody>
                  <a:tcPr/>
                </a:tc>
              </a:tr>
              <a:tr h="370840">
                <a:tc>
                  <a:txBody>
                    <a:bodyPr/>
                    <a:lstStyle/>
                    <a:p>
                      <a:r>
                        <a:rPr lang="en-US" dirty="0" smtClean="0"/>
                        <a:t>MS 5</a:t>
                      </a:r>
                      <a:endParaRPr lang="en-US" dirty="0"/>
                    </a:p>
                  </a:txBody>
                  <a:tcPr/>
                </a:tc>
                <a:tc>
                  <a:txBody>
                    <a:bodyPr/>
                    <a:lstStyle/>
                    <a:p>
                      <a:r>
                        <a:rPr lang="en-US" dirty="0" smtClean="0"/>
                        <a:t>Post-Validation Revision</a:t>
                      </a:r>
                      <a:endParaRPr lang="en-US" dirty="0"/>
                    </a:p>
                  </a:txBody>
                  <a:tcPr/>
                </a:tc>
              </a:tr>
              <a:tr h="370840">
                <a:tc>
                  <a:txBody>
                    <a:bodyPr/>
                    <a:lstStyle/>
                    <a:p>
                      <a:r>
                        <a:rPr lang="en-US" dirty="0" smtClean="0"/>
                        <a:t>MS 6</a:t>
                      </a:r>
                      <a:endParaRPr lang="en-US" dirty="0"/>
                    </a:p>
                  </a:txBody>
                  <a:tcPr/>
                </a:tc>
                <a:tc>
                  <a:txBody>
                    <a:bodyPr/>
                    <a:lstStyle/>
                    <a:p>
                      <a:r>
                        <a:rPr lang="en-US" dirty="0" smtClean="0"/>
                        <a:t>Post-Validation Pub Prep &amp; Print</a:t>
                      </a:r>
                      <a:endParaRPr lang="en-US" dirty="0"/>
                    </a:p>
                  </a:txBody>
                  <a:tcPr/>
                </a:tc>
              </a:tr>
              <a:tr h="370840">
                <a:tc>
                  <a:txBody>
                    <a:bodyPr/>
                    <a:lstStyle/>
                    <a:p>
                      <a:r>
                        <a:rPr lang="en-US" dirty="0" smtClean="0"/>
                        <a:t>MS 7</a:t>
                      </a:r>
                      <a:endParaRPr lang="en-US" dirty="0"/>
                    </a:p>
                  </a:txBody>
                  <a:tcPr/>
                </a:tc>
                <a:tc>
                  <a:txBody>
                    <a:bodyPr/>
                    <a:lstStyle/>
                    <a:p>
                      <a:r>
                        <a:rPr lang="en-US" dirty="0" smtClean="0"/>
                        <a:t>Operation Use</a:t>
                      </a:r>
                      <a:endParaRPr lang="en-US" dirty="0"/>
                    </a:p>
                  </a:txBody>
                  <a:tcPr/>
                </a:tc>
              </a:tr>
            </a:tbl>
          </a:graphicData>
        </a:graphic>
      </p:graphicFrame>
    </p:spTree>
    <p:extLst>
      <p:ext uri="{BB962C8B-B14F-4D97-AF65-F5344CB8AC3E}">
        <p14:creationId xmlns:p14="http://schemas.microsoft.com/office/powerpoint/2010/main" val="21947684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371600"/>
            <a:ext cx="7772400" cy="1829761"/>
          </a:xfrm>
        </p:spPr>
        <p:txBody>
          <a:bodyPr>
            <a:normAutofit/>
          </a:bodyPr>
          <a:lstStyle/>
          <a:p>
            <a:pPr algn="ctr"/>
            <a:r>
              <a:rPr lang="en-US" sz="4400" dirty="0" smtClean="0"/>
              <a:t>American Language Course </a:t>
            </a:r>
            <a:endParaRPr lang="en-US" sz="4400" dirty="0"/>
          </a:p>
        </p:txBody>
      </p:sp>
      <p:sp>
        <p:nvSpPr>
          <p:cNvPr id="3" name="Subtitle 2"/>
          <p:cNvSpPr>
            <a:spLocks noGrp="1"/>
          </p:cNvSpPr>
          <p:nvPr>
            <p:ph type="subTitle" idx="1"/>
          </p:nvPr>
        </p:nvSpPr>
        <p:spPr>
          <a:xfrm>
            <a:off x="533400" y="3733800"/>
            <a:ext cx="8382000" cy="914400"/>
          </a:xfrm>
        </p:spPr>
        <p:txBody>
          <a:bodyPr>
            <a:noAutofit/>
          </a:bodyPr>
          <a:lstStyle/>
          <a:p>
            <a:pPr algn="l"/>
            <a:r>
              <a:rPr lang="en-US" sz="2400" dirty="0" smtClean="0"/>
              <a:t>How the courses within the levels and within the ALC are interrelated and sequenced.</a:t>
            </a:r>
            <a:endParaRPr lang="en-US" sz="2400" dirty="0"/>
          </a:p>
        </p:txBody>
      </p:sp>
    </p:spTree>
    <p:extLst>
      <p:ext uri="{BB962C8B-B14F-4D97-AF65-F5344CB8AC3E}">
        <p14:creationId xmlns:p14="http://schemas.microsoft.com/office/powerpoint/2010/main" val="23194085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99722" y="5486400"/>
            <a:ext cx="5576776" cy="457200"/>
          </a:xfrm>
        </p:spPr>
        <p:txBody>
          <a:bodyPr anchor="ctr"/>
          <a:lstStyle/>
          <a:p>
            <a:pPr algn="ctr"/>
            <a:r>
              <a:rPr lang="en-US" dirty="0" smtClean="0">
                <a:solidFill>
                  <a:schemeClr val="bg2">
                    <a:lumMod val="50000"/>
                  </a:schemeClr>
                </a:solidFill>
              </a:rPr>
              <a:t>ISD Process – The Outer Circle</a:t>
            </a:r>
            <a:endParaRPr lang="en-US" dirty="0">
              <a:solidFill>
                <a:schemeClr val="bg2">
                  <a:lumMod val="50000"/>
                </a:schemeClr>
              </a:solidFill>
            </a:endParaRPr>
          </a:p>
        </p:txBody>
      </p:sp>
      <p:sp>
        <p:nvSpPr>
          <p:cNvPr id="7" name="Text Placeholder 6"/>
          <p:cNvSpPr>
            <a:spLocks noGrp="1"/>
          </p:cNvSpPr>
          <p:nvPr>
            <p:ph type="body" idx="2"/>
          </p:nvPr>
        </p:nvSpPr>
        <p:spPr>
          <a:xfrm>
            <a:off x="1981200" y="5943600"/>
            <a:ext cx="6172200" cy="914400"/>
          </a:xfrm>
        </p:spPr>
        <p:txBody>
          <a:bodyPr anchor="ctr"/>
          <a:lstStyle/>
          <a:p>
            <a:pPr algn="l"/>
            <a:r>
              <a:rPr lang="en-US" sz="1800" dirty="0" smtClean="0">
                <a:solidFill>
                  <a:schemeClr val="bg2">
                    <a:lumMod val="50000"/>
                  </a:schemeClr>
                </a:solidFill>
              </a:rPr>
              <a:t>What aspects of DLIELC as an “institution” can you attribute to each of the ISD’s outer circle elements?</a:t>
            </a:r>
            <a:endParaRPr lang="en-US" dirty="0">
              <a:solidFill>
                <a:schemeClr val="bg2">
                  <a:lumMod val="50000"/>
                </a:schemeClr>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676400" y="679704"/>
            <a:ext cx="6023420" cy="4425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04800" y="2743200"/>
            <a:ext cx="1676400" cy="2062103"/>
          </a:xfrm>
          <a:prstGeom prst="rect">
            <a:avLst/>
          </a:prstGeom>
          <a:noFill/>
        </p:spPr>
        <p:txBody>
          <a:bodyPr wrap="square" rtlCol="0">
            <a:spAutoFit/>
          </a:bodyPr>
          <a:lstStyle/>
          <a:p>
            <a:r>
              <a:rPr lang="en-US" sz="1600" b="1" dirty="0" smtClean="0">
                <a:solidFill>
                  <a:schemeClr val="bg1">
                    <a:lumMod val="65000"/>
                  </a:schemeClr>
                </a:solidFill>
              </a:rPr>
              <a:t>TTF</a:t>
            </a:r>
            <a:r>
              <a:rPr lang="en-US" sz="1600" dirty="0" smtClean="0">
                <a:solidFill>
                  <a:schemeClr val="bg1">
                    <a:lumMod val="65000"/>
                  </a:schemeClr>
                </a:solidFill>
              </a:rPr>
              <a:t> – ITU for CBT delivery</a:t>
            </a:r>
          </a:p>
          <a:p>
            <a:r>
              <a:rPr lang="en-US" sz="1600" b="1" dirty="0">
                <a:solidFill>
                  <a:schemeClr val="bg1">
                    <a:lumMod val="65000"/>
                  </a:schemeClr>
                </a:solidFill>
              </a:rPr>
              <a:t>332TRS ESF</a:t>
            </a:r>
            <a:endParaRPr lang="en-US" sz="1600" dirty="0" smtClean="0">
              <a:solidFill>
                <a:schemeClr val="bg1">
                  <a:lumMod val="65000"/>
                </a:schemeClr>
              </a:solidFill>
            </a:endParaRPr>
          </a:p>
          <a:p>
            <a:r>
              <a:rPr lang="en-US" sz="1600" b="1" dirty="0" smtClean="0">
                <a:solidFill>
                  <a:schemeClr val="bg1">
                    <a:lumMod val="65000"/>
                  </a:schemeClr>
                </a:solidFill>
              </a:rPr>
              <a:t>TLF</a:t>
            </a:r>
            <a:r>
              <a:rPr lang="en-US" sz="1600" dirty="0" smtClean="0">
                <a:solidFill>
                  <a:schemeClr val="bg1">
                    <a:lumMod val="65000"/>
                  </a:schemeClr>
                </a:solidFill>
              </a:rPr>
              <a:t> – printing</a:t>
            </a:r>
            <a:br>
              <a:rPr lang="en-US" sz="1600" dirty="0" smtClean="0">
                <a:solidFill>
                  <a:schemeClr val="bg1">
                    <a:lumMod val="65000"/>
                  </a:schemeClr>
                </a:solidFill>
              </a:rPr>
            </a:br>
            <a:r>
              <a:rPr lang="en-US" sz="1600" dirty="0" smtClean="0">
                <a:solidFill>
                  <a:schemeClr val="bg1">
                    <a:lumMod val="65000"/>
                  </a:schemeClr>
                </a:solidFill>
              </a:rPr>
              <a:t>(GPO), ware- housing, sales, classroom delivery</a:t>
            </a:r>
          </a:p>
        </p:txBody>
      </p:sp>
      <p:sp>
        <p:nvSpPr>
          <p:cNvPr id="3" name="TextBox 2"/>
          <p:cNvSpPr txBox="1"/>
          <p:nvPr/>
        </p:nvSpPr>
        <p:spPr>
          <a:xfrm>
            <a:off x="3429000" y="304800"/>
            <a:ext cx="2743200" cy="369332"/>
          </a:xfrm>
          <a:prstGeom prst="rect">
            <a:avLst/>
          </a:prstGeom>
          <a:noFill/>
        </p:spPr>
        <p:txBody>
          <a:bodyPr wrap="square" rtlCol="0">
            <a:spAutoFit/>
          </a:bodyPr>
          <a:lstStyle/>
          <a:p>
            <a:pPr algn="ctr"/>
            <a:r>
              <a:rPr lang="en-US" b="1" dirty="0" smtClean="0">
                <a:solidFill>
                  <a:schemeClr val="bg1">
                    <a:lumMod val="65000"/>
                  </a:schemeClr>
                </a:solidFill>
              </a:rPr>
              <a:t>637TRG </a:t>
            </a:r>
            <a:r>
              <a:rPr lang="en-US" b="1" smtClean="0">
                <a:solidFill>
                  <a:schemeClr val="bg1">
                    <a:lumMod val="65000"/>
                  </a:schemeClr>
                </a:solidFill>
              </a:rPr>
              <a:t>CC Command</a:t>
            </a:r>
            <a:endParaRPr lang="en-US" b="1" dirty="0">
              <a:solidFill>
                <a:schemeClr val="bg1">
                  <a:lumMod val="65000"/>
                </a:schemeClr>
              </a:solidFill>
            </a:endParaRPr>
          </a:p>
        </p:txBody>
      </p:sp>
      <p:sp>
        <p:nvSpPr>
          <p:cNvPr id="4" name="TextBox 3"/>
          <p:cNvSpPr txBox="1"/>
          <p:nvPr/>
        </p:nvSpPr>
        <p:spPr>
          <a:xfrm>
            <a:off x="7699820" y="2743200"/>
            <a:ext cx="1291780" cy="646331"/>
          </a:xfrm>
          <a:prstGeom prst="rect">
            <a:avLst/>
          </a:prstGeom>
          <a:noFill/>
        </p:spPr>
        <p:txBody>
          <a:bodyPr wrap="square" rtlCol="0">
            <a:spAutoFit/>
          </a:bodyPr>
          <a:lstStyle/>
          <a:p>
            <a:r>
              <a:rPr lang="en-US" b="1" dirty="0" smtClean="0">
                <a:solidFill>
                  <a:schemeClr val="bg1">
                    <a:lumMod val="65000"/>
                  </a:schemeClr>
                </a:solidFill>
              </a:rPr>
              <a:t>637ISS</a:t>
            </a:r>
          </a:p>
          <a:p>
            <a:r>
              <a:rPr lang="en-US" b="1" dirty="0" smtClean="0">
                <a:solidFill>
                  <a:schemeClr val="bg1">
                    <a:lumMod val="65000"/>
                  </a:schemeClr>
                </a:solidFill>
              </a:rPr>
              <a:t>637TSS</a:t>
            </a:r>
            <a:endParaRPr lang="en-US" b="1" dirty="0">
              <a:solidFill>
                <a:schemeClr val="bg1">
                  <a:lumMod val="65000"/>
                </a:schemeClr>
              </a:solidFill>
            </a:endParaRPr>
          </a:p>
        </p:txBody>
      </p:sp>
      <p:sp>
        <p:nvSpPr>
          <p:cNvPr id="6" name="TextBox 5"/>
          <p:cNvSpPr txBox="1"/>
          <p:nvPr/>
        </p:nvSpPr>
        <p:spPr>
          <a:xfrm>
            <a:off x="3657600" y="5117068"/>
            <a:ext cx="2362200" cy="369332"/>
          </a:xfrm>
          <a:prstGeom prst="rect">
            <a:avLst/>
          </a:prstGeom>
          <a:noFill/>
        </p:spPr>
        <p:txBody>
          <a:bodyPr wrap="square" rtlCol="0">
            <a:spAutoFit/>
          </a:bodyPr>
          <a:lstStyle/>
          <a:p>
            <a:pPr algn="ctr"/>
            <a:r>
              <a:rPr lang="en-US" b="1" dirty="0" smtClean="0">
                <a:solidFill>
                  <a:schemeClr val="bg1">
                    <a:lumMod val="65000"/>
                  </a:schemeClr>
                </a:solidFill>
              </a:rPr>
              <a:t>332TRS CC (CRB) </a:t>
            </a:r>
            <a:endParaRPr lang="en-US" b="1" dirty="0">
              <a:solidFill>
                <a:schemeClr val="bg1">
                  <a:lumMod val="65000"/>
                </a:schemeClr>
              </a:solidFill>
            </a:endParaRPr>
          </a:p>
        </p:txBody>
      </p:sp>
    </p:spTree>
    <p:extLst>
      <p:ext uri="{BB962C8B-B14F-4D97-AF65-F5344CB8AC3E}">
        <p14:creationId xmlns:p14="http://schemas.microsoft.com/office/powerpoint/2010/main" val="10844483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228600" y="452137"/>
            <a:ext cx="8721463" cy="5730633"/>
            <a:chOff x="612599" y="1282681"/>
            <a:chExt cx="8721463" cy="5730633"/>
          </a:xfrm>
        </p:grpSpPr>
        <p:pic>
          <p:nvPicPr>
            <p:cNvPr id="6" name="Picture 2" descr="H:\isd-dli.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5259" y="1468654"/>
              <a:ext cx="6955807" cy="538224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999493" y="1282681"/>
              <a:ext cx="1993265" cy="442807"/>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US" dirty="0" smtClean="0">
                  <a:solidFill>
                    <a:srgbClr val="000066"/>
                  </a:solidFill>
                  <a:latin typeface="Arial" pitchFamily="34" charset="0"/>
                </a:rPr>
                <a:t>Management</a:t>
              </a:r>
              <a:endParaRPr lang="en-US" dirty="0">
                <a:solidFill>
                  <a:srgbClr val="000066"/>
                </a:solidFill>
                <a:latin typeface="Arial" pitchFamily="34" charset="0"/>
              </a:endParaRPr>
            </a:p>
          </p:txBody>
        </p:sp>
        <p:sp>
          <p:nvSpPr>
            <p:cNvPr id="8" name="TextBox 7"/>
            <p:cNvSpPr txBox="1"/>
            <p:nvPr/>
          </p:nvSpPr>
          <p:spPr>
            <a:xfrm>
              <a:off x="3999493" y="6570507"/>
              <a:ext cx="1993265" cy="442807"/>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US" dirty="0" smtClean="0">
                  <a:solidFill>
                    <a:srgbClr val="000066"/>
                  </a:solidFill>
                  <a:latin typeface="Arial" pitchFamily="34" charset="0"/>
                </a:rPr>
                <a:t>Administration</a:t>
              </a:r>
              <a:endParaRPr lang="en-US" dirty="0">
                <a:solidFill>
                  <a:srgbClr val="000066"/>
                </a:solidFill>
                <a:latin typeface="Arial" pitchFamily="34" charset="0"/>
              </a:endParaRPr>
            </a:p>
          </p:txBody>
        </p:sp>
        <p:sp>
          <p:nvSpPr>
            <p:cNvPr id="9" name="TextBox 8"/>
            <p:cNvSpPr txBox="1"/>
            <p:nvPr/>
          </p:nvSpPr>
          <p:spPr>
            <a:xfrm>
              <a:off x="7922166" y="3938019"/>
              <a:ext cx="1411896" cy="442807"/>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US" dirty="0" smtClean="0">
                  <a:solidFill>
                    <a:srgbClr val="000066"/>
                  </a:solidFill>
                  <a:latin typeface="Arial" pitchFamily="34" charset="0"/>
                </a:rPr>
                <a:t>Support</a:t>
              </a:r>
              <a:endParaRPr lang="en-US" dirty="0">
                <a:solidFill>
                  <a:srgbClr val="000066"/>
                </a:solidFill>
                <a:latin typeface="Arial" pitchFamily="34" charset="0"/>
              </a:endParaRPr>
            </a:p>
          </p:txBody>
        </p:sp>
        <p:sp>
          <p:nvSpPr>
            <p:cNvPr id="10" name="TextBox 9"/>
            <p:cNvSpPr txBox="1"/>
            <p:nvPr/>
          </p:nvSpPr>
          <p:spPr>
            <a:xfrm>
              <a:off x="612599" y="3938019"/>
              <a:ext cx="1411896" cy="442807"/>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US" dirty="0" smtClean="0">
                  <a:solidFill>
                    <a:srgbClr val="000066"/>
                  </a:solidFill>
                  <a:latin typeface="Arial" pitchFamily="34" charset="0"/>
                </a:rPr>
                <a:t>Delivery</a:t>
              </a:r>
              <a:endParaRPr lang="en-US" dirty="0">
                <a:solidFill>
                  <a:srgbClr val="000066"/>
                </a:solidFill>
                <a:latin typeface="Arial" pitchFamily="34" charset="0"/>
              </a:endParaRPr>
            </a:p>
          </p:txBody>
        </p:sp>
      </p:grpSp>
    </p:spTree>
    <p:extLst>
      <p:ext uri="{BB962C8B-B14F-4D97-AF65-F5344CB8AC3E}">
        <p14:creationId xmlns:p14="http://schemas.microsoft.com/office/powerpoint/2010/main" val="9308959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Cyclical review – 6-year cycle</a:t>
            </a:r>
          </a:p>
          <a:p>
            <a:r>
              <a:rPr lang="en-US" dirty="0" smtClean="0"/>
              <a:t>Continuous improvement recommendations</a:t>
            </a:r>
          </a:p>
          <a:p>
            <a:r>
              <a:rPr lang="en-US" dirty="0" smtClean="0"/>
              <a:t>End-of-Course surveys (EOCS) from students</a:t>
            </a:r>
          </a:p>
          <a:p>
            <a:r>
              <a:rPr lang="en-US" dirty="0" smtClean="0"/>
              <a:t>EOCS items specific to course materials (new!)</a:t>
            </a:r>
          </a:p>
          <a:p>
            <a:r>
              <a:rPr lang="en-US" dirty="0" smtClean="0"/>
              <a:t>Responses from nonresident instructors</a:t>
            </a:r>
          </a:p>
          <a:p>
            <a:r>
              <a:rPr lang="en-US" dirty="0" smtClean="0"/>
              <a:t>Responses from DLIELC instructors deployed overseas</a:t>
            </a:r>
          </a:p>
          <a:p>
            <a:r>
              <a:rPr lang="en-US" dirty="0" smtClean="0"/>
              <a:t>Interviews/surveys with resident instructors</a:t>
            </a:r>
          </a:p>
          <a:p>
            <a:r>
              <a:rPr lang="en-US" dirty="0" smtClean="0"/>
              <a:t>Interviews/surveys with supervisors</a:t>
            </a:r>
          </a:p>
          <a:p>
            <a:r>
              <a:rPr lang="en-US" dirty="0" smtClean="0"/>
              <a:t>Review of current trends in methodology</a:t>
            </a:r>
          </a:p>
          <a:p>
            <a:r>
              <a:rPr lang="en-US" dirty="0" smtClean="0"/>
              <a:t>Examination of skills/vocab identified by SET</a:t>
            </a:r>
          </a:p>
          <a:p>
            <a:endParaRPr lang="en-US" dirty="0"/>
          </a:p>
        </p:txBody>
      </p:sp>
      <p:sp>
        <p:nvSpPr>
          <p:cNvPr id="3" name="Title 2"/>
          <p:cNvSpPr>
            <a:spLocks noGrp="1"/>
          </p:cNvSpPr>
          <p:nvPr>
            <p:ph type="title"/>
          </p:nvPr>
        </p:nvSpPr>
        <p:spPr/>
        <p:txBody>
          <a:bodyPr>
            <a:normAutofit/>
          </a:bodyPr>
          <a:lstStyle/>
          <a:p>
            <a:r>
              <a:rPr lang="en-US" dirty="0" smtClean="0"/>
              <a:t>ISD Process and Course Review</a:t>
            </a:r>
            <a:endParaRPr lang="en-US" dirty="0"/>
          </a:p>
        </p:txBody>
      </p:sp>
    </p:spTree>
    <p:extLst>
      <p:ext uri="{BB962C8B-B14F-4D97-AF65-F5344CB8AC3E}">
        <p14:creationId xmlns:p14="http://schemas.microsoft.com/office/powerpoint/2010/main" val="9820227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895600"/>
            <a:ext cx="8229600" cy="1143000"/>
          </a:xfrm>
        </p:spPr>
        <p:txBody>
          <a:bodyPr/>
          <a:lstStyle/>
          <a:p>
            <a:pPr algn="ctr"/>
            <a:r>
              <a:rPr lang="en-US" dirty="0" smtClean="0"/>
              <a:t>Questions ?</a:t>
            </a:r>
            <a:endParaRPr lang="en-US" dirty="0"/>
          </a:p>
        </p:txBody>
      </p:sp>
    </p:spTree>
    <p:extLst>
      <p:ext uri="{BB962C8B-B14F-4D97-AF65-F5344CB8AC3E}">
        <p14:creationId xmlns:p14="http://schemas.microsoft.com/office/powerpoint/2010/main" val="936169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077200" cy="639762"/>
          </a:xfrm>
        </p:spPr>
        <p:txBody>
          <a:bodyPr>
            <a:normAutofit/>
          </a:bodyPr>
          <a:lstStyle/>
          <a:p>
            <a:r>
              <a:rPr lang="en-US" sz="3200" dirty="0" smtClean="0"/>
              <a:t>Organization of DLIELC Instruction</a:t>
            </a:r>
            <a:endParaRPr lang="en-US" sz="3200" dirty="0"/>
          </a:p>
        </p:txBody>
      </p:sp>
      <p:sp>
        <p:nvSpPr>
          <p:cNvPr id="9" name="Rounded Rectangle 8"/>
          <p:cNvSpPr/>
          <p:nvPr/>
        </p:nvSpPr>
        <p:spPr>
          <a:xfrm>
            <a:off x="609600" y="4443154"/>
            <a:ext cx="2286000" cy="1447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6324600" y="4443154"/>
            <a:ext cx="2286000" cy="1447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3555393" y="4443154"/>
            <a:ext cx="2286000" cy="1447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own Arrow 11"/>
          <p:cNvSpPr/>
          <p:nvPr/>
        </p:nvSpPr>
        <p:spPr>
          <a:xfrm rot="2054101">
            <a:off x="2767040" y="3125095"/>
            <a:ext cx="838200" cy="1000027"/>
          </a:xfrm>
          <a:prstGeom prst="down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own Arrow 12"/>
          <p:cNvSpPr/>
          <p:nvPr/>
        </p:nvSpPr>
        <p:spPr>
          <a:xfrm>
            <a:off x="4191000" y="3510485"/>
            <a:ext cx="838200" cy="909115"/>
          </a:xfrm>
          <a:prstGeom prst="down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rot="19482982">
            <a:off x="5676900" y="3081386"/>
            <a:ext cx="838200" cy="1000027"/>
          </a:xfrm>
          <a:prstGeom prst="down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3505200" y="4505335"/>
            <a:ext cx="2386387" cy="1323439"/>
          </a:xfrm>
          <a:prstGeom prst="rect">
            <a:avLst/>
          </a:prstGeom>
          <a:noFill/>
        </p:spPr>
        <p:txBody>
          <a:bodyPr wrap="square" rtlCol="0">
            <a:spAutoFit/>
          </a:bodyPr>
          <a:lstStyle/>
          <a:p>
            <a:pPr algn="ctr"/>
            <a:r>
              <a:rPr lang="en-US" sz="1600" b="1" dirty="0" smtClean="0"/>
              <a:t>ADVANCED ENGLISH</a:t>
            </a:r>
          </a:p>
          <a:p>
            <a:pPr algn="ctr"/>
            <a:r>
              <a:rPr lang="en-US" sz="1600" b="1" dirty="0" smtClean="0"/>
              <a:t>4 courses employing AE modules  plus professional and academic COTS texts</a:t>
            </a:r>
            <a:endParaRPr lang="en-US" sz="1600" b="1" dirty="0"/>
          </a:p>
        </p:txBody>
      </p:sp>
      <p:sp>
        <p:nvSpPr>
          <p:cNvPr id="17" name="TextBox 16"/>
          <p:cNvSpPr txBox="1"/>
          <p:nvPr/>
        </p:nvSpPr>
        <p:spPr>
          <a:xfrm>
            <a:off x="6324600" y="4505335"/>
            <a:ext cx="2286000" cy="1323439"/>
          </a:xfrm>
          <a:prstGeom prst="rect">
            <a:avLst/>
          </a:prstGeom>
          <a:noFill/>
        </p:spPr>
        <p:txBody>
          <a:bodyPr wrap="square" rtlCol="0">
            <a:spAutoFit/>
          </a:bodyPr>
          <a:lstStyle/>
          <a:p>
            <a:pPr algn="ctr"/>
            <a:r>
              <a:rPr lang="en-US" sz="1600" b="1" dirty="0" smtClean="0"/>
              <a:t>INSTRUCTOR DEVELOPMENT</a:t>
            </a:r>
          </a:p>
          <a:p>
            <a:pPr algn="ctr"/>
            <a:r>
              <a:rPr lang="en-US" sz="1600" b="1" dirty="0" smtClean="0"/>
              <a:t>5 courses employing ID modules and COTS texts</a:t>
            </a:r>
            <a:endParaRPr lang="en-US" sz="1600" b="1" dirty="0"/>
          </a:p>
        </p:txBody>
      </p:sp>
      <p:sp>
        <p:nvSpPr>
          <p:cNvPr id="18" name="TextBox 17"/>
          <p:cNvSpPr txBox="1"/>
          <p:nvPr/>
        </p:nvSpPr>
        <p:spPr>
          <a:xfrm>
            <a:off x="762000" y="4505335"/>
            <a:ext cx="1981200" cy="1323439"/>
          </a:xfrm>
          <a:prstGeom prst="rect">
            <a:avLst/>
          </a:prstGeom>
          <a:noFill/>
        </p:spPr>
        <p:txBody>
          <a:bodyPr wrap="square" rtlCol="0">
            <a:spAutoFit/>
          </a:bodyPr>
          <a:lstStyle/>
          <a:p>
            <a:pPr algn="ctr"/>
            <a:r>
              <a:rPr lang="en-US" sz="1600" b="1" dirty="0" smtClean="0"/>
              <a:t>SPECIALIZED ENGLISH</a:t>
            </a:r>
          </a:p>
          <a:p>
            <a:pPr algn="ctr"/>
            <a:r>
              <a:rPr lang="en-US" sz="1600" b="1" dirty="0" smtClean="0"/>
              <a:t>24 courses derived from </a:t>
            </a:r>
            <a:br>
              <a:rPr lang="en-US" sz="1600" b="1" dirty="0" smtClean="0"/>
            </a:br>
            <a:r>
              <a:rPr lang="en-US" sz="1600" b="1" dirty="0" smtClean="0"/>
              <a:t>60+ modules</a:t>
            </a:r>
            <a:endParaRPr lang="en-US" sz="1600" b="1" dirty="0"/>
          </a:p>
        </p:txBody>
      </p:sp>
      <p:graphicFrame>
        <p:nvGraphicFramePr>
          <p:cNvPr id="3" name="Diagram 2"/>
          <p:cNvGraphicFramePr/>
          <p:nvPr>
            <p:extLst>
              <p:ext uri="{D42A27DB-BD31-4B8C-83A1-F6EECF244321}">
                <p14:modId xmlns:p14="http://schemas.microsoft.com/office/powerpoint/2010/main" val="3882942530"/>
              </p:ext>
            </p:extLst>
          </p:nvPr>
        </p:nvGraphicFramePr>
        <p:xfrm>
          <a:off x="917757" y="838200"/>
          <a:ext cx="7351098" cy="44695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3505200" y="2296190"/>
            <a:ext cx="2401455" cy="646331"/>
          </a:xfrm>
          <a:prstGeom prst="rect">
            <a:avLst/>
          </a:prstGeom>
          <a:noFill/>
        </p:spPr>
        <p:txBody>
          <a:bodyPr wrap="square" rtlCol="0">
            <a:spAutoFit/>
          </a:bodyPr>
          <a:lstStyle/>
          <a:p>
            <a:pPr algn="ctr"/>
            <a:r>
              <a:rPr lang="en-US" b="1" dirty="0" smtClean="0"/>
              <a:t>GENERAL ENGLISH </a:t>
            </a:r>
            <a:br>
              <a:rPr lang="en-US" b="1" dirty="0" smtClean="0"/>
            </a:br>
            <a:r>
              <a:rPr lang="en-US" b="1" dirty="0" smtClean="0"/>
              <a:t>34 books</a:t>
            </a:r>
            <a:endParaRPr lang="en-US" b="1" dirty="0"/>
          </a:p>
        </p:txBody>
      </p:sp>
    </p:spTree>
    <p:extLst>
      <p:ext uri="{BB962C8B-B14F-4D97-AF65-F5344CB8AC3E}">
        <p14:creationId xmlns:p14="http://schemas.microsoft.com/office/powerpoint/2010/main" val="35443777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876800"/>
          </a:xfrm>
          <a:ln>
            <a:solidFill>
              <a:schemeClr val="bg2">
                <a:lumMod val="75000"/>
              </a:schemeClr>
            </a:solidFill>
          </a:ln>
        </p:spPr>
        <p:txBody>
          <a:bodyPr>
            <a:normAutofit/>
          </a:bodyPr>
          <a:lstStyle/>
          <a:p>
            <a:r>
              <a:rPr lang="en-US" dirty="0" smtClean="0"/>
              <a:t>Progressively sequenced series – </a:t>
            </a:r>
            <a:br>
              <a:rPr lang="en-US" dirty="0" smtClean="0"/>
            </a:br>
            <a:r>
              <a:rPr lang="en-US" dirty="0" smtClean="0"/>
              <a:t>6 levels with 6 books each</a:t>
            </a:r>
          </a:p>
          <a:p>
            <a:r>
              <a:rPr lang="en-US" dirty="0" smtClean="0"/>
              <a:t>Assessment</a:t>
            </a:r>
          </a:p>
          <a:p>
            <a:pPr marL="946404" lvl="2" indent="-342900">
              <a:buClr>
                <a:schemeClr val="bg2">
                  <a:lumMod val="75000"/>
                </a:schemeClr>
              </a:buClr>
              <a:buFont typeface="Courier New" panose="02070309020205020404" pitchFamily="49" charset="0"/>
              <a:buChar char="o"/>
            </a:pPr>
            <a:r>
              <a:rPr lang="en-US" dirty="0" smtClean="0"/>
              <a:t>Book Quiz </a:t>
            </a:r>
            <a:r>
              <a:rPr lang="en-US" dirty="0"/>
              <a:t>measures </a:t>
            </a:r>
            <a:r>
              <a:rPr lang="en-US" dirty="0" smtClean="0"/>
              <a:t>learning</a:t>
            </a:r>
          </a:p>
          <a:p>
            <a:pPr marL="946404" lvl="2" indent="-342900">
              <a:buClr>
                <a:schemeClr val="bg2">
                  <a:lumMod val="75000"/>
                </a:schemeClr>
              </a:buClr>
              <a:buFont typeface="Courier New" panose="02070309020205020404" pitchFamily="49" charset="0"/>
              <a:buChar char="o"/>
            </a:pPr>
            <a:r>
              <a:rPr lang="en-US" dirty="0" smtClean="0"/>
              <a:t>ECL measures proficiency</a:t>
            </a:r>
          </a:p>
          <a:p>
            <a:r>
              <a:rPr lang="en-US" dirty="0" smtClean="0"/>
              <a:t>A program with great flexibility</a:t>
            </a:r>
            <a:endParaRPr lang="en-US" dirty="0"/>
          </a:p>
          <a:p>
            <a:pPr lvl="1">
              <a:buFont typeface="Wingdings" panose="05000000000000000000" pitchFamily="2" charset="2"/>
              <a:buChar char="§"/>
            </a:pPr>
            <a:r>
              <a:rPr lang="en-US" dirty="0" smtClean="0"/>
              <a:t>Regrouping capability</a:t>
            </a:r>
          </a:p>
          <a:p>
            <a:pPr lvl="2">
              <a:buClr>
                <a:schemeClr val="bg2">
                  <a:lumMod val="50000"/>
                </a:schemeClr>
              </a:buClr>
              <a:buFont typeface="Courier New" panose="02070309020205020404" pitchFamily="49" charset="0"/>
              <a:buChar char="o"/>
            </a:pPr>
            <a:r>
              <a:rPr lang="en-US" dirty="0" smtClean="0"/>
              <a:t>Right-sizing student to book</a:t>
            </a:r>
          </a:p>
          <a:p>
            <a:pPr lvl="2">
              <a:buClr>
                <a:schemeClr val="bg2">
                  <a:lumMod val="50000"/>
                </a:schemeClr>
              </a:buClr>
              <a:buFont typeface="Courier New" panose="02070309020205020404" pitchFamily="49" charset="0"/>
              <a:buChar char="o"/>
            </a:pPr>
            <a:r>
              <a:rPr lang="en-US" dirty="0" smtClean="0"/>
              <a:t>Accelerated instruction possible</a:t>
            </a:r>
          </a:p>
          <a:p>
            <a:pPr lvl="2">
              <a:buClr>
                <a:schemeClr val="bg2">
                  <a:lumMod val="50000"/>
                </a:schemeClr>
              </a:buClr>
              <a:buFont typeface="Courier New" panose="02070309020205020404" pitchFamily="49" charset="0"/>
              <a:buChar char="o"/>
            </a:pPr>
            <a:r>
              <a:rPr lang="en-US" dirty="0" smtClean="0"/>
              <a:t>Downward recycling available</a:t>
            </a:r>
          </a:p>
          <a:p>
            <a:pPr lvl="2">
              <a:buClr>
                <a:schemeClr val="bg2">
                  <a:lumMod val="50000"/>
                </a:schemeClr>
              </a:buClr>
              <a:buFont typeface="Courier New" panose="02070309020205020404" pitchFamily="49" charset="0"/>
              <a:buChar char="o"/>
            </a:pPr>
            <a:r>
              <a:rPr lang="en-US" dirty="0" smtClean="0"/>
              <a:t>Enables maximizing class size</a:t>
            </a:r>
          </a:p>
          <a:p>
            <a:pPr lvl="1">
              <a:buFont typeface="Wingdings" panose="05000000000000000000" pitchFamily="2" charset="2"/>
              <a:buChar char="§"/>
            </a:pPr>
            <a:r>
              <a:rPr lang="en-US" dirty="0" smtClean="0"/>
              <a:t>Ease of instructor substitution </a:t>
            </a:r>
          </a:p>
          <a:p>
            <a:endParaRPr lang="en-US" dirty="0" smtClean="0"/>
          </a:p>
          <a:p>
            <a:endParaRPr lang="en-US" dirty="0"/>
          </a:p>
        </p:txBody>
      </p:sp>
      <p:sp>
        <p:nvSpPr>
          <p:cNvPr id="3" name="Title 2"/>
          <p:cNvSpPr>
            <a:spLocks noGrp="1"/>
          </p:cNvSpPr>
          <p:nvPr>
            <p:ph type="title"/>
          </p:nvPr>
        </p:nvSpPr>
        <p:spPr/>
        <p:txBody>
          <a:bodyPr>
            <a:normAutofit/>
          </a:bodyPr>
          <a:lstStyle/>
          <a:p>
            <a:r>
              <a:rPr lang="en-US" sz="3600" dirty="0" smtClean="0"/>
              <a:t>ALC General English Curriculum</a:t>
            </a:r>
            <a:endParaRPr lang="en-US" sz="3600" dirty="0"/>
          </a:p>
        </p:txBody>
      </p:sp>
      <p:sp>
        <p:nvSpPr>
          <p:cNvPr id="6" name="Oval 5"/>
          <p:cNvSpPr/>
          <p:nvPr/>
        </p:nvSpPr>
        <p:spPr>
          <a:xfrm>
            <a:off x="6333243" y="1471881"/>
            <a:ext cx="2341089" cy="2286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333243" y="2075713"/>
            <a:ext cx="2341089" cy="1323439"/>
          </a:xfrm>
          <a:prstGeom prst="rect">
            <a:avLst/>
          </a:prstGeom>
          <a:noFill/>
        </p:spPr>
        <p:txBody>
          <a:bodyPr wrap="square" rtlCol="0">
            <a:spAutoFit/>
          </a:bodyPr>
          <a:lstStyle/>
          <a:p>
            <a:pPr algn="ctr"/>
            <a:r>
              <a:rPr lang="en-US" sz="1600" b="1" dirty="0" smtClean="0"/>
              <a:t>GENERAL ENGLISH</a:t>
            </a:r>
          </a:p>
          <a:p>
            <a:pPr algn="ctr"/>
            <a:r>
              <a:rPr lang="en-US" sz="1600" b="1" dirty="0" smtClean="0"/>
              <a:t>34 sequential books; advancement gatekeeper is ECL qualification</a:t>
            </a:r>
            <a:endParaRPr lang="en-US" sz="1600" b="1" dirty="0"/>
          </a:p>
        </p:txBody>
      </p:sp>
    </p:spTree>
    <p:extLst>
      <p:ext uri="{BB962C8B-B14F-4D97-AF65-F5344CB8AC3E}">
        <p14:creationId xmlns:p14="http://schemas.microsoft.com/office/powerpoint/2010/main" val="41167323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199" y="762000"/>
            <a:ext cx="8236527" cy="1829761"/>
          </a:xfrm>
        </p:spPr>
        <p:txBody>
          <a:bodyPr>
            <a:normAutofit/>
          </a:bodyPr>
          <a:lstStyle/>
          <a:p>
            <a:r>
              <a:rPr lang="en-US" sz="4000" dirty="0" smtClean="0"/>
              <a:t>Specialized English Curriculum*</a:t>
            </a:r>
            <a:endParaRPr lang="en-US" sz="4000" dirty="0"/>
          </a:p>
        </p:txBody>
      </p:sp>
      <p:sp>
        <p:nvSpPr>
          <p:cNvPr id="5" name="Subtitle 4"/>
          <p:cNvSpPr>
            <a:spLocks noGrp="1"/>
          </p:cNvSpPr>
          <p:nvPr>
            <p:ph type="subTitle" idx="1"/>
          </p:nvPr>
        </p:nvSpPr>
        <p:spPr>
          <a:xfrm>
            <a:off x="4540020" y="3657600"/>
            <a:ext cx="4343400" cy="1295400"/>
          </a:xfrm>
        </p:spPr>
        <p:txBody>
          <a:bodyPr>
            <a:normAutofit fontScale="92500" lnSpcReduction="10000"/>
          </a:bodyPr>
          <a:lstStyle/>
          <a:p>
            <a:pPr algn="l"/>
            <a:r>
              <a:rPr lang="en-US" dirty="0" smtClean="0"/>
              <a:t>Nine weeks of instruction</a:t>
            </a:r>
          </a:p>
          <a:p>
            <a:pPr algn="l"/>
            <a:r>
              <a:rPr lang="en-US" dirty="0" smtClean="0"/>
              <a:t>Twenty-four SET </a:t>
            </a:r>
            <a:r>
              <a:rPr lang="en-US" dirty="0"/>
              <a:t>c</a:t>
            </a:r>
            <a:r>
              <a:rPr lang="en-US" dirty="0" smtClean="0"/>
              <a:t>odes</a:t>
            </a:r>
          </a:p>
          <a:p>
            <a:pPr algn="l"/>
            <a:r>
              <a:rPr lang="en-US" dirty="0" smtClean="0"/>
              <a:t>More than sixty modules</a:t>
            </a:r>
          </a:p>
          <a:p>
            <a:endParaRPr lang="en-US" dirty="0" smtClean="0"/>
          </a:p>
          <a:p>
            <a:endParaRPr lang="en-US" dirty="0"/>
          </a:p>
        </p:txBody>
      </p:sp>
    </p:spTree>
    <p:extLst>
      <p:ext uri="{BB962C8B-B14F-4D97-AF65-F5344CB8AC3E}">
        <p14:creationId xmlns:p14="http://schemas.microsoft.com/office/powerpoint/2010/main" val="3054629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457200" y="2133600"/>
            <a:ext cx="8229600" cy="2513125"/>
          </a:xfrm>
          <a:prstGeom prst="rect">
            <a:avLst/>
          </a:prstGeom>
        </p:spPr>
      </p:pic>
      <p:sp>
        <p:nvSpPr>
          <p:cNvPr id="3" name="Title 2"/>
          <p:cNvSpPr>
            <a:spLocks noGrp="1"/>
          </p:cNvSpPr>
          <p:nvPr>
            <p:ph type="title"/>
          </p:nvPr>
        </p:nvSpPr>
        <p:spPr>
          <a:xfrm>
            <a:off x="381000" y="381000"/>
            <a:ext cx="8229600" cy="1143000"/>
          </a:xfrm>
        </p:spPr>
        <p:txBody>
          <a:bodyPr>
            <a:normAutofit/>
          </a:bodyPr>
          <a:lstStyle/>
          <a:p>
            <a:r>
              <a:rPr lang="en-US" sz="3600" dirty="0" smtClean="0"/>
              <a:t>SET’s English for Specific Purposes</a:t>
            </a:r>
            <a:endParaRPr lang="en-US" sz="3600" dirty="0"/>
          </a:p>
        </p:txBody>
      </p:sp>
      <p:sp>
        <p:nvSpPr>
          <p:cNvPr id="2" name="TextBox 1"/>
          <p:cNvSpPr txBox="1"/>
          <p:nvPr/>
        </p:nvSpPr>
        <p:spPr>
          <a:xfrm>
            <a:off x="533400" y="5149334"/>
            <a:ext cx="8077200" cy="369332"/>
          </a:xfrm>
          <a:prstGeom prst="rect">
            <a:avLst/>
          </a:prstGeom>
          <a:noFill/>
        </p:spPr>
        <p:txBody>
          <a:bodyPr wrap="square" rtlCol="0">
            <a:spAutoFit/>
          </a:bodyPr>
          <a:lstStyle/>
          <a:p>
            <a:pPr algn="r"/>
            <a:r>
              <a:rPr lang="en-US" dirty="0" smtClean="0"/>
              <a:t>Sixty (60) ESP modules are available to teach 24 courses.</a:t>
            </a:r>
            <a:endParaRPr lang="en-US" dirty="0"/>
          </a:p>
        </p:txBody>
      </p:sp>
    </p:spTree>
    <p:extLst>
      <p:ext uri="{BB962C8B-B14F-4D97-AF65-F5344CB8AC3E}">
        <p14:creationId xmlns:p14="http://schemas.microsoft.com/office/powerpoint/2010/main" val="15134163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806673"/>
          </a:xfrm>
        </p:spPr>
        <p:txBody>
          <a:bodyPr/>
          <a:lstStyle/>
          <a:p>
            <a:r>
              <a:rPr lang="en-US" dirty="0" smtClean="0"/>
              <a:t>SET </a:t>
            </a:r>
            <a:r>
              <a:rPr lang="en-US" sz="3600" dirty="0" smtClean="0"/>
              <a:t>Codes</a:t>
            </a:r>
            <a:endParaRPr lang="en-US" sz="3600" dirty="0"/>
          </a:p>
        </p:txBody>
      </p:sp>
      <p:sp>
        <p:nvSpPr>
          <p:cNvPr id="4" name="Content Placeholder 4"/>
          <p:cNvSpPr txBox="1">
            <a:spLocks/>
          </p:cNvSpPr>
          <p:nvPr/>
        </p:nvSpPr>
        <p:spPr>
          <a:xfrm>
            <a:off x="423863" y="1066800"/>
            <a:ext cx="4159250" cy="4554537"/>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511175" indent="-511175">
              <a:buFont typeface="Wingdings 3"/>
              <a:buNone/>
            </a:pPr>
            <a:r>
              <a:rPr lang="en-US" sz="2000" b="1" dirty="0" smtClean="0"/>
              <a:t>25</a:t>
            </a:r>
            <a:r>
              <a:rPr lang="en-US" sz="2000" dirty="0" smtClean="0"/>
              <a:t> Composite Curriculum</a:t>
            </a:r>
          </a:p>
          <a:p>
            <a:pPr marL="511175" indent="-511175">
              <a:buFont typeface="Wingdings 3"/>
              <a:buNone/>
            </a:pPr>
            <a:r>
              <a:rPr lang="en-US" sz="2000" b="1" dirty="0" smtClean="0"/>
              <a:t>30</a:t>
            </a:r>
            <a:r>
              <a:rPr lang="en-US" sz="2000" dirty="0" smtClean="0"/>
              <a:t> Aircrew / Fixed-Wing</a:t>
            </a:r>
          </a:p>
          <a:p>
            <a:pPr marL="511175" indent="-511175">
              <a:buFont typeface="Wingdings 3"/>
              <a:buNone/>
            </a:pPr>
            <a:r>
              <a:rPr lang="en-US" sz="2000" b="1" dirty="0" smtClean="0"/>
              <a:t>35</a:t>
            </a:r>
            <a:r>
              <a:rPr lang="en-US" sz="2000" dirty="0" smtClean="0"/>
              <a:t> Aircrew / Rotary-Wing</a:t>
            </a:r>
          </a:p>
          <a:p>
            <a:pPr marL="511175" indent="-511175">
              <a:buFont typeface="Wingdings 3"/>
              <a:buNone/>
            </a:pPr>
            <a:r>
              <a:rPr lang="en-US" sz="2000" b="1" dirty="0" smtClean="0"/>
              <a:t>38</a:t>
            </a:r>
            <a:r>
              <a:rPr lang="en-US" sz="2000" dirty="0" smtClean="0"/>
              <a:t> Weapons Control</a:t>
            </a:r>
          </a:p>
          <a:p>
            <a:pPr marL="511175" indent="-511175">
              <a:buFont typeface="Wingdings 3"/>
              <a:buNone/>
            </a:pPr>
            <a:r>
              <a:rPr lang="en-US" sz="2000" b="1" dirty="0" smtClean="0"/>
              <a:t>39</a:t>
            </a:r>
            <a:r>
              <a:rPr lang="en-US" sz="2000" dirty="0" smtClean="0"/>
              <a:t> Air Traffic Control</a:t>
            </a:r>
          </a:p>
          <a:p>
            <a:pPr marL="511175" indent="-511175">
              <a:buFont typeface="Wingdings 3"/>
              <a:buNone/>
            </a:pPr>
            <a:r>
              <a:rPr lang="en-US" sz="2000" b="1" dirty="0" smtClean="0"/>
              <a:t>41</a:t>
            </a:r>
            <a:r>
              <a:rPr lang="en-US" sz="2000" dirty="0" smtClean="0"/>
              <a:t> Army Leadership</a:t>
            </a:r>
          </a:p>
          <a:p>
            <a:pPr marL="511175" indent="-511175">
              <a:buFont typeface="Wingdings 3"/>
              <a:buNone/>
            </a:pPr>
            <a:r>
              <a:rPr lang="en-US" sz="2000" b="1" dirty="0" smtClean="0"/>
              <a:t>42</a:t>
            </a:r>
            <a:r>
              <a:rPr lang="en-US" sz="2000" dirty="0" smtClean="0"/>
              <a:t> Army Operational</a:t>
            </a:r>
          </a:p>
          <a:p>
            <a:pPr marL="511175" indent="-511175">
              <a:buFont typeface="Wingdings 3"/>
              <a:buNone/>
            </a:pPr>
            <a:r>
              <a:rPr lang="en-US" sz="2000" b="1" dirty="0" smtClean="0"/>
              <a:t>50</a:t>
            </a:r>
            <a:r>
              <a:rPr lang="en-US" sz="2000" dirty="0" smtClean="0"/>
              <a:t> Electronics</a:t>
            </a:r>
          </a:p>
          <a:p>
            <a:pPr marL="511175" indent="-511175">
              <a:buFont typeface="Wingdings 3"/>
              <a:buNone/>
            </a:pPr>
            <a:r>
              <a:rPr lang="en-US" sz="2000" b="1" dirty="0" smtClean="0"/>
              <a:t>51</a:t>
            </a:r>
            <a:r>
              <a:rPr lang="en-US" sz="2000" dirty="0" smtClean="0"/>
              <a:t> Radar</a:t>
            </a:r>
          </a:p>
          <a:p>
            <a:pPr marL="511175" indent="-511175">
              <a:buFont typeface="Wingdings 3"/>
              <a:buNone/>
            </a:pPr>
            <a:r>
              <a:rPr lang="en-US" sz="2000" b="1" dirty="0" smtClean="0"/>
              <a:t>60</a:t>
            </a:r>
            <a:r>
              <a:rPr lang="en-US" sz="2000" dirty="0" smtClean="0"/>
              <a:t> General Maintenance</a:t>
            </a:r>
          </a:p>
          <a:p>
            <a:pPr marL="511175" indent="-511175">
              <a:buFont typeface="Wingdings 3"/>
              <a:buNone/>
            </a:pPr>
            <a:r>
              <a:rPr lang="en-US" sz="2000" b="1" dirty="0" smtClean="0"/>
              <a:t>61</a:t>
            </a:r>
            <a:r>
              <a:rPr lang="en-US" sz="2000" dirty="0" smtClean="0"/>
              <a:t> Aircraft Maintenance</a:t>
            </a:r>
            <a:endParaRPr lang="en-US" sz="2000" dirty="0"/>
          </a:p>
        </p:txBody>
      </p:sp>
      <p:sp>
        <p:nvSpPr>
          <p:cNvPr id="5" name="Content Placeholder 5"/>
          <p:cNvSpPr txBox="1">
            <a:spLocks/>
          </p:cNvSpPr>
          <p:nvPr/>
        </p:nvSpPr>
        <p:spPr>
          <a:xfrm>
            <a:off x="4735513" y="1066800"/>
            <a:ext cx="4159250" cy="4554537"/>
          </a:xfrm>
          <a:prstGeom prst="rect">
            <a:avLst/>
          </a:prstGeom>
        </p:spPr>
        <p:txBody>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511175" indent="-511175">
              <a:buFont typeface="Wingdings 3"/>
              <a:buNone/>
            </a:pPr>
            <a:r>
              <a:rPr lang="en-US" sz="2000" b="1" dirty="0" smtClean="0"/>
              <a:t>61A</a:t>
            </a:r>
            <a:r>
              <a:rPr lang="en-US" sz="2000" dirty="0" smtClean="0"/>
              <a:t> Aviation Maintenance -</a:t>
            </a:r>
            <a:br>
              <a:rPr lang="en-US" sz="2000" dirty="0" smtClean="0"/>
            </a:br>
            <a:r>
              <a:rPr lang="en-US" sz="2000" dirty="0" smtClean="0"/>
              <a:t> Rotary Wing</a:t>
            </a:r>
          </a:p>
          <a:p>
            <a:pPr marL="511175" indent="-511175">
              <a:buFont typeface="Wingdings 3"/>
              <a:buNone/>
            </a:pPr>
            <a:r>
              <a:rPr lang="en-US" sz="2000" b="1" dirty="0" smtClean="0"/>
              <a:t>63</a:t>
            </a:r>
            <a:r>
              <a:rPr lang="en-US" sz="2000" dirty="0" smtClean="0"/>
              <a:t> Supply</a:t>
            </a:r>
          </a:p>
          <a:p>
            <a:pPr marL="973138" indent="-973138">
              <a:buFont typeface="Wingdings 3"/>
              <a:buNone/>
            </a:pPr>
            <a:r>
              <a:rPr lang="en-US" sz="2000" b="1" dirty="0" smtClean="0"/>
              <a:t>73</a:t>
            </a:r>
            <a:r>
              <a:rPr lang="en-US" sz="2000" dirty="0" smtClean="0"/>
              <a:t> Tech Instructor</a:t>
            </a:r>
          </a:p>
          <a:p>
            <a:pPr marL="973138" indent="-973138">
              <a:buFont typeface="Wingdings 3"/>
              <a:buNone/>
            </a:pPr>
            <a:r>
              <a:rPr lang="en-US" sz="2000" b="1" dirty="0" smtClean="0"/>
              <a:t>80</a:t>
            </a:r>
            <a:r>
              <a:rPr lang="en-US" sz="2000" dirty="0" smtClean="0"/>
              <a:t> Medical</a:t>
            </a:r>
          </a:p>
          <a:p>
            <a:pPr marL="973138" indent="-973138">
              <a:buFont typeface="Wingdings 3"/>
              <a:buNone/>
            </a:pPr>
            <a:r>
              <a:rPr lang="en-US" sz="2000" b="1" dirty="0" smtClean="0"/>
              <a:t>90</a:t>
            </a:r>
            <a:r>
              <a:rPr lang="en-US" sz="2000" dirty="0" smtClean="0"/>
              <a:t> Explosive Ordnance</a:t>
            </a:r>
          </a:p>
          <a:p>
            <a:pPr marL="973138" indent="-973138">
              <a:buFont typeface="Wingdings 3"/>
              <a:buNone/>
            </a:pPr>
            <a:r>
              <a:rPr lang="en-US" sz="2000" b="1" dirty="0" smtClean="0"/>
              <a:t>96</a:t>
            </a:r>
            <a:r>
              <a:rPr lang="en-US" sz="2000" dirty="0" smtClean="0"/>
              <a:t> Navy</a:t>
            </a:r>
          </a:p>
          <a:p>
            <a:pPr marL="973138" indent="-973138">
              <a:buFont typeface="Wingdings 3"/>
              <a:buNone/>
            </a:pPr>
            <a:r>
              <a:rPr lang="en-US" sz="2000" b="1" dirty="0" smtClean="0"/>
              <a:t>96A</a:t>
            </a:r>
            <a:r>
              <a:rPr lang="en-US" sz="2000" dirty="0" smtClean="0"/>
              <a:t> Underwater Demolition</a:t>
            </a:r>
          </a:p>
          <a:p>
            <a:pPr marL="973138" indent="-973138">
              <a:buFont typeface="Wingdings 3"/>
              <a:buNone/>
            </a:pPr>
            <a:r>
              <a:rPr lang="en-US" sz="2000" b="1" dirty="0" smtClean="0"/>
              <a:t>96C</a:t>
            </a:r>
            <a:r>
              <a:rPr lang="en-US" sz="2000" dirty="0" smtClean="0"/>
              <a:t> Diving</a:t>
            </a:r>
          </a:p>
          <a:p>
            <a:pPr marL="973138" indent="-973138">
              <a:buFont typeface="Wingdings 3"/>
              <a:buNone/>
            </a:pPr>
            <a:r>
              <a:rPr lang="en-US" sz="2000" b="1" dirty="0" smtClean="0"/>
              <a:t>98</a:t>
            </a:r>
            <a:r>
              <a:rPr lang="en-US" sz="2000" dirty="0" smtClean="0"/>
              <a:t> Academics</a:t>
            </a:r>
          </a:p>
          <a:p>
            <a:pPr marL="973138" indent="-973138">
              <a:buFont typeface="Wingdings 3"/>
              <a:buNone/>
            </a:pPr>
            <a:r>
              <a:rPr lang="en-US" sz="2000" b="1" dirty="0" smtClean="0"/>
              <a:t>99</a:t>
            </a:r>
            <a:r>
              <a:rPr lang="en-US" sz="2000" dirty="0" smtClean="0"/>
              <a:t> Public Affairs</a:t>
            </a:r>
          </a:p>
          <a:p>
            <a:pPr marL="973138" indent="-973138">
              <a:buFont typeface="Wingdings 3"/>
              <a:buNone/>
            </a:pPr>
            <a:r>
              <a:rPr lang="en-US" sz="2000" b="1" dirty="0" smtClean="0"/>
              <a:t>OPSAV</a:t>
            </a:r>
            <a:r>
              <a:rPr lang="en-US" sz="2000" dirty="0" smtClean="0"/>
              <a:t> Oral Proficiency Skills</a:t>
            </a:r>
            <a:br>
              <a:rPr lang="en-US" sz="2000" dirty="0" smtClean="0"/>
            </a:br>
            <a:r>
              <a:rPr lang="en-US" sz="2000" dirty="0" smtClean="0"/>
              <a:t>for Aviators</a:t>
            </a:r>
            <a:endParaRPr lang="en-US" sz="2000" dirty="0"/>
          </a:p>
        </p:txBody>
      </p:sp>
      <p:sp>
        <p:nvSpPr>
          <p:cNvPr id="6" name="Rectangle 5"/>
          <p:cNvSpPr/>
          <p:nvPr/>
        </p:nvSpPr>
        <p:spPr>
          <a:xfrm>
            <a:off x="2436628" y="6074840"/>
            <a:ext cx="6248400" cy="347519"/>
          </a:xfrm>
          <a:prstGeom prst="rect">
            <a:avLst/>
          </a:prstGeom>
          <a:blipFill>
            <a:blip r:embed="rId2">
              <a:extLst>
                <a:ext uri="{28A0092B-C50C-407E-A947-70E740481C1C}">
                  <a14:useLocalDpi xmlns:a14="http://schemas.microsoft.com/office/drawing/2010/main" val="0"/>
                </a:ext>
              </a:extLst>
            </a:blip>
            <a:tile tx="0" ty="0" sx="100000" sy="100000" flip="none" algn="tl"/>
          </a:blipFill>
          <a:ln w="57150" cmpd="thickThin">
            <a:solidFill>
              <a:schemeClr val="tx1"/>
            </a:solid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wrap="square" lIns="100319" tIns="50159" rIns="100319" bIns="50159">
            <a:spAutoFit/>
          </a:bodyPr>
          <a:lstStyle/>
          <a:p>
            <a:pPr algn="ctr"/>
            <a:r>
              <a:rPr lang="en-US" sz="1600" dirty="0">
                <a:solidFill>
                  <a:schemeClr val="tx1"/>
                </a:solidFill>
                <a:latin typeface="Arial" pitchFamily="34" charset="0"/>
              </a:rPr>
              <a:t>Serving 1200+ FOT Military Articles &amp; Services List (MASL) codes</a:t>
            </a:r>
          </a:p>
        </p:txBody>
      </p:sp>
    </p:spTree>
    <p:extLst>
      <p:ext uri="{BB962C8B-B14F-4D97-AF65-F5344CB8AC3E}">
        <p14:creationId xmlns:p14="http://schemas.microsoft.com/office/powerpoint/2010/main" val="28281948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92162"/>
          </a:xfrm>
        </p:spPr>
        <p:txBody>
          <a:bodyPr>
            <a:normAutofit/>
          </a:bodyPr>
          <a:lstStyle/>
          <a:p>
            <a:r>
              <a:rPr lang="en-US" sz="3600" dirty="0" smtClean="0"/>
              <a:t>Set Modules</a:t>
            </a:r>
            <a:endParaRPr lang="en-US" sz="3600" dirty="0"/>
          </a:p>
        </p:txBody>
      </p:sp>
      <p:sp>
        <p:nvSpPr>
          <p:cNvPr id="4" name="Content Placeholder 4"/>
          <p:cNvSpPr>
            <a:spLocks noGrp="1"/>
          </p:cNvSpPr>
          <p:nvPr>
            <p:ph sz="half" idx="1"/>
          </p:nvPr>
        </p:nvSpPr>
        <p:spPr>
          <a:xfrm>
            <a:off x="187889" y="1143000"/>
            <a:ext cx="4378990" cy="4554537"/>
          </a:xfrm>
        </p:spPr>
        <p:txBody>
          <a:bodyPr/>
          <a:lstStyle/>
          <a:p>
            <a:pPr marL="688975" indent="-688975">
              <a:buNone/>
            </a:pPr>
            <a:r>
              <a:rPr lang="en-US" sz="1600" dirty="0" smtClean="0"/>
              <a:t>M026, </a:t>
            </a:r>
            <a:r>
              <a:rPr lang="en-US" sz="1600" i="1" dirty="0"/>
              <a:t>General Mechanics</a:t>
            </a:r>
          </a:p>
          <a:p>
            <a:pPr marL="688975" indent="-688975">
              <a:buNone/>
            </a:pPr>
            <a:r>
              <a:rPr lang="en-US" sz="1600" dirty="0" smtClean="0"/>
              <a:t>M101, </a:t>
            </a:r>
            <a:r>
              <a:rPr lang="en-US" sz="1600" i="1" dirty="0"/>
              <a:t>Orientation to Specialized English</a:t>
            </a:r>
          </a:p>
          <a:p>
            <a:pPr marL="688975" indent="-688975">
              <a:buNone/>
            </a:pPr>
            <a:r>
              <a:rPr lang="en-US" sz="1600" dirty="0" smtClean="0"/>
              <a:t>M102, </a:t>
            </a:r>
            <a:r>
              <a:rPr lang="en-US" sz="1600" i="1" dirty="0"/>
              <a:t>Technical Reading</a:t>
            </a:r>
          </a:p>
          <a:p>
            <a:pPr marL="688975" indent="-688975">
              <a:buNone/>
            </a:pPr>
            <a:r>
              <a:rPr lang="en-US" sz="1600" dirty="0" smtClean="0"/>
              <a:t>M104, </a:t>
            </a:r>
            <a:r>
              <a:rPr lang="en-US" sz="1600" i="1" dirty="0"/>
              <a:t>Reading Strategies</a:t>
            </a:r>
          </a:p>
          <a:p>
            <a:pPr marL="688975" indent="-688975">
              <a:buNone/>
            </a:pPr>
            <a:r>
              <a:rPr lang="en-US" sz="1600" dirty="0" smtClean="0"/>
              <a:t>M105, </a:t>
            </a:r>
            <a:r>
              <a:rPr lang="en-US" sz="1600" i="1" dirty="0"/>
              <a:t>Listening Strategies</a:t>
            </a:r>
          </a:p>
          <a:p>
            <a:pPr marL="688975" indent="-688975">
              <a:buNone/>
            </a:pPr>
            <a:r>
              <a:rPr lang="en-US" sz="1600" dirty="0" smtClean="0"/>
              <a:t>M106, </a:t>
            </a:r>
            <a:r>
              <a:rPr lang="en-US" sz="1600" i="1" dirty="0"/>
              <a:t>US Military </a:t>
            </a:r>
            <a:r>
              <a:rPr lang="en-US" sz="1600" i="1" dirty="0" smtClean="0"/>
              <a:t>Culture</a:t>
            </a:r>
            <a:br>
              <a:rPr lang="en-US" sz="1600" i="1" dirty="0" smtClean="0"/>
            </a:br>
            <a:r>
              <a:rPr lang="en-US" sz="1600" i="1" dirty="0" smtClean="0"/>
              <a:t>&amp; </a:t>
            </a:r>
            <a:r>
              <a:rPr lang="en-US" sz="1600" i="1" dirty="0"/>
              <a:t>Training </a:t>
            </a:r>
            <a:r>
              <a:rPr lang="en-US" sz="1600" i="1" dirty="0" smtClean="0"/>
              <a:t>Environment</a:t>
            </a:r>
          </a:p>
          <a:p>
            <a:pPr marL="688975" indent="-688975">
              <a:buNone/>
            </a:pPr>
            <a:r>
              <a:rPr lang="en-US" sz="1600" dirty="0" smtClean="0"/>
              <a:t>M107, </a:t>
            </a:r>
            <a:r>
              <a:rPr lang="en-US" sz="1600" i="1" dirty="0"/>
              <a:t>American Culture </a:t>
            </a:r>
            <a:r>
              <a:rPr lang="en-US" sz="1600" i="1" dirty="0" smtClean="0"/>
              <a:t>for</a:t>
            </a:r>
            <a:br>
              <a:rPr lang="en-US" sz="1600" i="1" dirty="0" smtClean="0"/>
            </a:br>
            <a:r>
              <a:rPr lang="en-US" sz="1600" i="1" dirty="0" smtClean="0"/>
              <a:t>International </a:t>
            </a:r>
            <a:r>
              <a:rPr lang="en-US" sz="1600" i="1" dirty="0"/>
              <a:t>Military </a:t>
            </a:r>
            <a:r>
              <a:rPr lang="en-US" sz="1600" i="1" dirty="0" smtClean="0"/>
              <a:t>Students</a:t>
            </a:r>
          </a:p>
          <a:p>
            <a:pPr marL="688975" indent="-688975">
              <a:buNone/>
            </a:pPr>
            <a:r>
              <a:rPr lang="en-US" sz="1600" dirty="0"/>
              <a:t>M109, </a:t>
            </a:r>
            <a:r>
              <a:rPr lang="en-US" sz="1600" i="1" dirty="0"/>
              <a:t>Transition to Follow-On </a:t>
            </a:r>
            <a:r>
              <a:rPr lang="en-US" sz="1600" i="1" dirty="0" smtClean="0"/>
              <a:t>Training</a:t>
            </a:r>
            <a:endParaRPr lang="en-US" sz="1600" i="1" dirty="0"/>
          </a:p>
          <a:p>
            <a:pPr marL="688975" indent="-688975">
              <a:buNone/>
            </a:pPr>
            <a:r>
              <a:rPr lang="en-US" sz="1600" dirty="0"/>
              <a:t>M301, </a:t>
            </a:r>
            <a:r>
              <a:rPr lang="en-US" sz="1600" i="1" dirty="0"/>
              <a:t>English Language Skills</a:t>
            </a:r>
            <a:br>
              <a:rPr lang="en-US" sz="1600" i="1" dirty="0"/>
            </a:br>
            <a:r>
              <a:rPr lang="en-US" sz="1600" i="1" dirty="0"/>
              <a:t>for Aviation</a:t>
            </a:r>
          </a:p>
          <a:p>
            <a:pPr marL="688975" indent="-688975">
              <a:buNone/>
            </a:pPr>
            <a:r>
              <a:rPr lang="en-US" sz="1600" dirty="0"/>
              <a:t>M302, </a:t>
            </a:r>
            <a:r>
              <a:rPr lang="en-US" sz="1600" i="1" dirty="0"/>
              <a:t>English Language Skills</a:t>
            </a:r>
            <a:br>
              <a:rPr lang="en-US" sz="1600" i="1" dirty="0"/>
            </a:br>
            <a:r>
              <a:rPr lang="en-US" sz="1600" i="1" dirty="0"/>
              <a:t>for Communication</a:t>
            </a:r>
          </a:p>
          <a:p>
            <a:pPr marL="688975" indent="-688975">
              <a:buNone/>
            </a:pPr>
            <a:r>
              <a:rPr lang="en-US" sz="1600" dirty="0"/>
              <a:t>M303, </a:t>
            </a:r>
            <a:r>
              <a:rPr lang="en-US" sz="1600" i="1" dirty="0"/>
              <a:t>English Language Skills</a:t>
            </a:r>
            <a:br>
              <a:rPr lang="en-US" sz="1600" i="1" dirty="0"/>
            </a:br>
            <a:r>
              <a:rPr lang="en-US" sz="1600" i="1" dirty="0"/>
              <a:t>for </a:t>
            </a:r>
            <a:r>
              <a:rPr lang="en-US" sz="1600" i="1" dirty="0" smtClean="0"/>
              <a:t>Navigation</a:t>
            </a:r>
            <a:endParaRPr lang="en-US" sz="1600" i="1" dirty="0"/>
          </a:p>
        </p:txBody>
      </p:sp>
      <p:sp>
        <p:nvSpPr>
          <p:cNvPr id="5" name="Content Placeholder 5"/>
          <p:cNvSpPr txBox="1">
            <a:spLocks/>
          </p:cNvSpPr>
          <p:nvPr/>
        </p:nvSpPr>
        <p:spPr>
          <a:xfrm>
            <a:off x="4499538" y="1143000"/>
            <a:ext cx="4644462" cy="4554537"/>
          </a:xfrm>
          <a:prstGeom prst="rect">
            <a:avLst/>
          </a:prstGeom>
        </p:spPr>
        <p:txBody>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688975" indent="-688975">
              <a:buFont typeface="Wingdings 3"/>
              <a:buNone/>
            </a:pPr>
            <a:r>
              <a:rPr lang="en-US" sz="1600" dirty="0" smtClean="0"/>
              <a:t>M351, </a:t>
            </a:r>
            <a:r>
              <a:rPr lang="en-US" sz="1600" i="1" dirty="0" smtClean="0"/>
              <a:t>English for Rotary-Wing Aviation</a:t>
            </a:r>
          </a:p>
          <a:p>
            <a:pPr marL="688975" indent="-688975">
              <a:buFont typeface="Wingdings 3"/>
              <a:buNone/>
            </a:pPr>
            <a:r>
              <a:rPr lang="en-US" sz="1600" dirty="0" smtClean="0"/>
              <a:t>M352, </a:t>
            </a:r>
            <a:r>
              <a:rPr lang="en-US" sz="1600" i="1" dirty="0" smtClean="0"/>
              <a:t>English for Basic </a:t>
            </a:r>
            <a:r>
              <a:rPr lang="en-US" sz="1600" i="1" dirty="0" err="1" smtClean="0"/>
              <a:t>Nav</a:t>
            </a:r>
            <a:r>
              <a:rPr lang="en-US" sz="1600" i="1" dirty="0" smtClean="0"/>
              <a:t>/</a:t>
            </a:r>
            <a:r>
              <a:rPr lang="en-US" sz="1600" i="1" dirty="0" err="1" smtClean="0"/>
              <a:t>Comm</a:t>
            </a:r>
            <a:endParaRPr lang="en-US" sz="1600" i="1" dirty="0" smtClean="0"/>
          </a:p>
          <a:p>
            <a:pPr marL="688975" indent="-688975">
              <a:buFont typeface="Wingdings 3"/>
              <a:buNone/>
            </a:pPr>
            <a:r>
              <a:rPr lang="en-US" sz="1600" dirty="0" smtClean="0"/>
              <a:t>M353, </a:t>
            </a:r>
            <a:r>
              <a:rPr lang="en-US" sz="1600" i="1" dirty="0" smtClean="0"/>
              <a:t>English for Rotary-Wing </a:t>
            </a:r>
            <a:r>
              <a:rPr lang="en-US" sz="1600" i="1" dirty="0" err="1" smtClean="0"/>
              <a:t>Nav</a:t>
            </a:r>
            <a:r>
              <a:rPr lang="en-US" sz="1600" i="1" dirty="0" smtClean="0"/>
              <a:t>/</a:t>
            </a:r>
            <a:r>
              <a:rPr lang="en-US" sz="1600" i="1" dirty="0" err="1" smtClean="0"/>
              <a:t>Comm</a:t>
            </a:r>
            <a:endParaRPr lang="en-US" sz="1600" i="1" dirty="0" smtClean="0"/>
          </a:p>
          <a:p>
            <a:pPr marL="688975" indent="-688975">
              <a:buFont typeface="Wingdings 3"/>
              <a:buNone/>
            </a:pPr>
            <a:r>
              <a:rPr lang="en-US" sz="1600" dirty="0" smtClean="0"/>
              <a:t>M401, </a:t>
            </a:r>
            <a:r>
              <a:rPr lang="en-US" sz="1600" i="1" dirty="0" smtClean="0"/>
              <a:t>Army English Fundamentals 1</a:t>
            </a:r>
          </a:p>
          <a:p>
            <a:pPr marL="688975" indent="-688975">
              <a:buFont typeface="Wingdings 3"/>
              <a:buNone/>
            </a:pPr>
            <a:r>
              <a:rPr lang="en-US" sz="1600" dirty="0" smtClean="0"/>
              <a:t>M402, </a:t>
            </a:r>
            <a:r>
              <a:rPr lang="en-US" sz="1600" i="1" dirty="0" smtClean="0"/>
              <a:t>Army English Fundamentals 2</a:t>
            </a:r>
          </a:p>
          <a:p>
            <a:pPr marL="688975" indent="-688975">
              <a:buFont typeface="Wingdings 3"/>
              <a:buNone/>
            </a:pPr>
            <a:r>
              <a:rPr lang="en-US" sz="1600" dirty="0" smtClean="0"/>
              <a:t>M411, </a:t>
            </a:r>
            <a:r>
              <a:rPr lang="en-US" sz="1600" i="1" dirty="0" smtClean="0"/>
              <a:t>English for Army Leadership 1</a:t>
            </a:r>
          </a:p>
          <a:p>
            <a:pPr marL="688975" indent="-688975">
              <a:buFont typeface="Wingdings 3"/>
              <a:buNone/>
            </a:pPr>
            <a:r>
              <a:rPr lang="en-US" sz="1600" dirty="0" smtClean="0"/>
              <a:t>M412, </a:t>
            </a:r>
            <a:r>
              <a:rPr lang="en-US" sz="1600" i="1" dirty="0" smtClean="0"/>
              <a:t>English for Army Leadership 2</a:t>
            </a:r>
          </a:p>
          <a:p>
            <a:pPr marL="688975" indent="-688975">
              <a:buFont typeface="Wingdings 3"/>
              <a:buNone/>
            </a:pPr>
            <a:r>
              <a:rPr lang="en-US" sz="1600" dirty="0" smtClean="0"/>
              <a:t>M421, </a:t>
            </a:r>
            <a:r>
              <a:rPr lang="en-US" sz="1600" i="1" dirty="0" smtClean="0"/>
              <a:t>English for Army Professionals 1</a:t>
            </a:r>
          </a:p>
          <a:p>
            <a:pPr marL="688975" indent="-688975">
              <a:buFont typeface="Wingdings 3"/>
              <a:buNone/>
            </a:pPr>
            <a:r>
              <a:rPr lang="en-US" sz="1600" dirty="0" smtClean="0"/>
              <a:t>M422, </a:t>
            </a:r>
            <a:r>
              <a:rPr lang="en-US" sz="1600" i="1" dirty="0" smtClean="0"/>
              <a:t>English for Army Professionals 2</a:t>
            </a:r>
          </a:p>
          <a:p>
            <a:pPr marL="688975" indent="-688975">
              <a:buFont typeface="Wingdings 3"/>
              <a:buNone/>
            </a:pPr>
            <a:r>
              <a:rPr lang="en-US" sz="1600" dirty="0" smtClean="0"/>
              <a:t>M423, </a:t>
            </a:r>
            <a:r>
              <a:rPr lang="en-US" sz="1600" i="1" dirty="0" smtClean="0"/>
              <a:t>English for Army Professionals 3</a:t>
            </a:r>
          </a:p>
          <a:p>
            <a:pPr marL="688975" indent="-688975">
              <a:buFont typeface="Wingdings 3"/>
              <a:buNone/>
            </a:pPr>
            <a:r>
              <a:rPr lang="en-US" sz="1600" dirty="0" smtClean="0"/>
              <a:t>M424, </a:t>
            </a:r>
            <a:r>
              <a:rPr lang="en-US" sz="1600" i="1" dirty="0" smtClean="0"/>
              <a:t>English for Army Professionals 4</a:t>
            </a:r>
          </a:p>
          <a:p>
            <a:pPr marL="628650" indent="-628650">
              <a:buFont typeface="Wingdings 3"/>
              <a:buNone/>
            </a:pPr>
            <a:r>
              <a:rPr lang="en-US" sz="1600" dirty="0" smtClean="0"/>
              <a:t>M501, </a:t>
            </a:r>
            <a:r>
              <a:rPr lang="en-US" sz="1600" i="1" dirty="0" smtClean="0"/>
              <a:t>Fundamentals of Electronics</a:t>
            </a:r>
          </a:p>
          <a:p>
            <a:pPr marL="628650" indent="-628650">
              <a:buFont typeface="Wingdings 3"/>
              <a:buNone/>
            </a:pPr>
            <a:r>
              <a:rPr lang="en-US" sz="1600" dirty="0" smtClean="0"/>
              <a:t>M502, </a:t>
            </a:r>
            <a:r>
              <a:rPr lang="en-US" sz="1600" i="1" dirty="0" smtClean="0"/>
              <a:t>Topics in Basic Electronics</a:t>
            </a:r>
          </a:p>
          <a:p>
            <a:pPr marL="628650" indent="-628650">
              <a:buFont typeface="Wingdings 3"/>
              <a:buNone/>
            </a:pPr>
            <a:r>
              <a:rPr lang="en-US" sz="1600" dirty="0" smtClean="0"/>
              <a:t>M503, </a:t>
            </a:r>
            <a:r>
              <a:rPr lang="en-US" sz="1600" i="1" dirty="0" smtClean="0"/>
              <a:t>DC Circuits</a:t>
            </a:r>
            <a:endParaRPr lang="en-US" sz="1600" i="1" dirty="0"/>
          </a:p>
        </p:txBody>
      </p:sp>
    </p:spTree>
    <p:extLst>
      <p:ext uri="{BB962C8B-B14F-4D97-AF65-F5344CB8AC3E}">
        <p14:creationId xmlns:p14="http://schemas.microsoft.com/office/powerpoint/2010/main" val="33951108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41251" y="381000"/>
            <a:ext cx="8229600" cy="685800"/>
          </a:xfrm>
        </p:spPr>
        <p:txBody>
          <a:bodyPr>
            <a:normAutofit fontScale="90000"/>
          </a:bodyPr>
          <a:lstStyle/>
          <a:p>
            <a:r>
              <a:rPr lang="en-US" dirty="0" smtClean="0"/>
              <a:t>Set Modules</a:t>
            </a:r>
            <a:endParaRPr lang="en-US" dirty="0"/>
          </a:p>
        </p:txBody>
      </p:sp>
      <p:sp>
        <p:nvSpPr>
          <p:cNvPr id="6" name="Content Placeholder 2"/>
          <p:cNvSpPr>
            <a:spLocks noGrp="1"/>
          </p:cNvSpPr>
          <p:nvPr>
            <p:ph sz="half" idx="1"/>
          </p:nvPr>
        </p:nvSpPr>
        <p:spPr>
          <a:xfrm>
            <a:off x="304800" y="1236663"/>
            <a:ext cx="4546139" cy="4554537"/>
          </a:xfrm>
        </p:spPr>
        <p:txBody>
          <a:bodyPr>
            <a:normAutofit fontScale="92500"/>
          </a:bodyPr>
          <a:lstStyle/>
          <a:p>
            <a:pPr marL="628650" indent="-628650">
              <a:buNone/>
            </a:pPr>
            <a:r>
              <a:rPr lang="en-US" sz="1600" dirty="0"/>
              <a:t>M511, </a:t>
            </a:r>
            <a:r>
              <a:rPr lang="en-US" sz="1600" i="1" dirty="0"/>
              <a:t>Radar Principles</a:t>
            </a:r>
          </a:p>
          <a:p>
            <a:pPr marL="628650" indent="-628650">
              <a:buNone/>
            </a:pPr>
            <a:r>
              <a:rPr lang="en-US" sz="1600" dirty="0"/>
              <a:t>M512, </a:t>
            </a:r>
            <a:r>
              <a:rPr lang="en-US" sz="1600" i="1" dirty="0"/>
              <a:t>Radar Equipment</a:t>
            </a:r>
          </a:p>
          <a:p>
            <a:pPr marL="628650" indent="-628650">
              <a:buNone/>
            </a:pPr>
            <a:r>
              <a:rPr lang="en-US" sz="1600" dirty="0"/>
              <a:t>M601, </a:t>
            </a:r>
            <a:r>
              <a:rPr lang="en-US" sz="1600" i="1" dirty="0"/>
              <a:t>Introduction to Maintenance</a:t>
            </a:r>
          </a:p>
          <a:p>
            <a:pPr marL="628650" indent="-628650">
              <a:buNone/>
            </a:pPr>
            <a:r>
              <a:rPr lang="en-US" sz="1600" dirty="0"/>
              <a:t>M602, </a:t>
            </a:r>
            <a:r>
              <a:rPr lang="en-US" sz="1600" i="1" dirty="0"/>
              <a:t>Mechanical Principles</a:t>
            </a:r>
          </a:p>
          <a:p>
            <a:pPr marL="628650" indent="-628650">
              <a:buNone/>
            </a:pPr>
            <a:r>
              <a:rPr lang="en-US" sz="1600" dirty="0"/>
              <a:t>M603, </a:t>
            </a:r>
            <a:r>
              <a:rPr lang="en-US" sz="1600" i="1" dirty="0"/>
              <a:t>Mechanical Components</a:t>
            </a:r>
          </a:p>
          <a:p>
            <a:pPr marL="628650" indent="-628650">
              <a:buNone/>
            </a:pPr>
            <a:r>
              <a:rPr lang="en-US" sz="1600" dirty="0" smtClean="0"/>
              <a:t>M611</a:t>
            </a:r>
            <a:r>
              <a:rPr lang="en-US" sz="1600" dirty="0"/>
              <a:t>, </a:t>
            </a:r>
            <a:r>
              <a:rPr lang="en-US" sz="1600" i="1" dirty="0"/>
              <a:t>English for Aircraft Maintenance</a:t>
            </a:r>
          </a:p>
          <a:p>
            <a:pPr marL="628650" indent="-628650">
              <a:buNone/>
            </a:pPr>
            <a:r>
              <a:rPr lang="en-US" sz="1600" dirty="0"/>
              <a:t>M612, </a:t>
            </a:r>
            <a:r>
              <a:rPr lang="en-US" sz="1600" i="1" dirty="0"/>
              <a:t>English for Aircraft Maintenance</a:t>
            </a:r>
          </a:p>
          <a:p>
            <a:pPr marL="628650" indent="-628650">
              <a:buNone/>
            </a:pPr>
            <a:r>
              <a:rPr lang="en-US" sz="1600" dirty="0"/>
              <a:t>M613, </a:t>
            </a:r>
            <a:r>
              <a:rPr lang="en-US" sz="1600" i="1" dirty="0"/>
              <a:t>English for Aircraft Maintenance</a:t>
            </a:r>
          </a:p>
          <a:p>
            <a:pPr marL="688975" indent="-688975">
              <a:buNone/>
            </a:pPr>
            <a:r>
              <a:rPr lang="en-US" sz="1600" dirty="0"/>
              <a:t>M614, </a:t>
            </a:r>
            <a:r>
              <a:rPr lang="en-US" sz="1600" i="1" dirty="0"/>
              <a:t>English for Aircraft Maintenance</a:t>
            </a:r>
          </a:p>
          <a:p>
            <a:pPr marL="688975" indent="-688975">
              <a:buNone/>
            </a:pPr>
            <a:r>
              <a:rPr lang="en-US" sz="1600" dirty="0"/>
              <a:t>M615, </a:t>
            </a:r>
            <a:r>
              <a:rPr lang="en-US" sz="1600" i="1" dirty="0"/>
              <a:t>English for Aircraft Maintenance</a:t>
            </a:r>
          </a:p>
          <a:p>
            <a:pPr marL="688975" indent="-688975">
              <a:buNone/>
            </a:pPr>
            <a:r>
              <a:rPr lang="en-US" sz="1600" dirty="0"/>
              <a:t>M616, </a:t>
            </a:r>
            <a:r>
              <a:rPr lang="en-US" sz="1600" i="1" dirty="0"/>
              <a:t>English for Aircraft Maintenance</a:t>
            </a:r>
          </a:p>
          <a:p>
            <a:pPr marL="688975" indent="-688975">
              <a:buNone/>
            </a:pPr>
            <a:r>
              <a:rPr lang="en-US" sz="1600" dirty="0"/>
              <a:t>M617, </a:t>
            </a:r>
            <a:r>
              <a:rPr lang="en-US" sz="1600" i="1" dirty="0"/>
              <a:t>English for Rotary-Wing Maintenance</a:t>
            </a:r>
            <a:r>
              <a:rPr lang="en-US" sz="1600" dirty="0"/>
              <a:t>*</a:t>
            </a:r>
          </a:p>
          <a:p>
            <a:pPr marL="688975" indent="-688975">
              <a:buNone/>
            </a:pPr>
            <a:r>
              <a:rPr lang="en-US" sz="1600" dirty="0"/>
              <a:t>M631, </a:t>
            </a:r>
            <a:r>
              <a:rPr lang="en-US" sz="1600" i="1" dirty="0"/>
              <a:t>Logistics Systems</a:t>
            </a:r>
          </a:p>
          <a:p>
            <a:pPr marL="688975" indent="-688975">
              <a:buNone/>
            </a:pPr>
            <a:r>
              <a:rPr lang="en-US" sz="1600" dirty="0"/>
              <a:t>M632, </a:t>
            </a:r>
            <a:r>
              <a:rPr lang="en-US" sz="1600" i="1" dirty="0"/>
              <a:t>Retail Level Supply</a:t>
            </a:r>
          </a:p>
          <a:p>
            <a:pPr marL="688975" indent="-688975">
              <a:buNone/>
            </a:pPr>
            <a:r>
              <a:rPr lang="en-US" sz="1600" dirty="0"/>
              <a:t>M633, </a:t>
            </a:r>
            <a:r>
              <a:rPr lang="en-US" sz="1600" i="1" dirty="0"/>
              <a:t>Supply </a:t>
            </a:r>
            <a:r>
              <a:rPr lang="en-US" sz="1600" i="1" dirty="0" smtClean="0"/>
              <a:t>Items</a:t>
            </a:r>
          </a:p>
          <a:p>
            <a:pPr marL="688975" indent="-688975">
              <a:buNone/>
            </a:pPr>
            <a:r>
              <a:rPr lang="en-US" sz="1600" dirty="0"/>
              <a:t>M801, </a:t>
            </a:r>
            <a:r>
              <a:rPr lang="en-US" sz="1600" i="1" dirty="0"/>
              <a:t>Medical Language </a:t>
            </a:r>
            <a:r>
              <a:rPr lang="en-US" sz="1600" i="1" dirty="0" smtClean="0"/>
              <a:t>Course</a:t>
            </a:r>
            <a:endParaRPr lang="en-US" sz="1600" i="1" dirty="0"/>
          </a:p>
        </p:txBody>
      </p:sp>
      <p:sp>
        <p:nvSpPr>
          <p:cNvPr id="7" name="Content Placeholder 3"/>
          <p:cNvSpPr txBox="1">
            <a:spLocks/>
          </p:cNvSpPr>
          <p:nvPr/>
        </p:nvSpPr>
        <p:spPr>
          <a:xfrm>
            <a:off x="4616450" y="1236663"/>
            <a:ext cx="4831275" cy="4554537"/>
          </a:xfrm>
          <a:prstGeom prst="rect">
            <a:avLst/>
          </a:prstGeom>
        </p:spPr>
        <p:txBody>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688975" indent="-688975">
              <a:buFont typeface="Wingdings 3"/>
              <a:buNone/>
            </a:pPr>
            <a:r>
              <a:rPr lang="en-US" sz="1600" dirty="0" smtClean="0"/>
              <a:t>M901, </a:t>
            </a:r>
            <a:r>
              <a:rPr lang="en-US" sz="1600" i="1" dirty="0" smtClean="0"/>
              <a:t>Explosive Ordnance Reconnaissance</a:t>
            </a:r>
          </a:p>
          <a:p>
            <a:pPr marL="688975" indent="-688975">
              <a:buFont typeface="Wingdings 3"/>
              <a:buNone/>
            </a:pPr>
            <a:r>
              <a:rPr lang="en-US" sz="1600" dirty="0" smtClean="0"/>
              <a:t>M902, </a:t>
            </a:r>
            <a:r>
              <a:rPr lang="en-US" sz="1600" i="1" dirty="0" smtClean="0"/>
              <a:t>Explosive Ordnance Disposal</a:t>
            </a:r>
          </a:p>
          <a:p>
            <a:pPr marL="688975" indent="-688975">
              <a:buFont typeface="Wingdings 3"/>
              <a:buNone/>
            </a:pPr>
            <a:r>
              <a:rPr lang="en-US" sz="1600" dirty="0" smtClean="0"/>
              <a:t>M903, </a:t>
            </a:r>
            <a:r>
              <a:rPr lang="en-US" sz="1600" i="1" dirty="0" smtClean="0"/>
              <a:t>Munitions Safety &amp; Security</a:t>
            </a:r>
          </a:p>
          <a:p>
            <a:pPr marL="688975" indent="-688975">
              <a:buFont typeface="Wingdings 3"/>
              <a:buNone/>
            </a:pPr>
            <a:r>
              <a:rPr lang="en-US" sz="1600" dirty="0" smtClean="0"/>
              <a:t>M904, </a:t>
            </a:r>
            <a:r>
              <a:rPr lang="en-US" sz="1600" i="1" dirty="0" smtClean="0"/>
              <a:t>Conventional Munitions</a:t>
            </a:r>
          </a:p>
          <a:p>
            <a:pPr marL="688975" indent="-688975">
              <a:buFont typeface="Wingdings 3"/>
              <a:buNone/>
            </a:pPr>
            <a:r>
              <a:rPr lang="en-US" sz="1600" dirty="0" smtClean="0"/>
              <a:t>M944, </a:t>
            </a:r>
            <a:r>
              <a:rPr lang="en-US" sz="1600" i="1" dirty="0" smtClean="0"/>
              <a:t>Leadership</a:t>
            </a:r>
          </a:p>
          <a:p>
            <a:pPr marL="688975" indent="-688975">
              <a:buFont typeface="Wingdings 3"/>
              <a:buNone/>
            </a:pPr>
            <a:r>
              <a:rPr lang="en-US" sz="1600" dirty="0" smtClean="0"/>
              <a:t>M952, </a:t>
            </a:r>
            <a:r>
              <a:rPr lang="en-US" sz="1600" i="1" dirty="0" smtClean="0"/>
              <a:t>NBC Operations</a:t>
            </a:r>
          </a:p>
          <a:p>
            <a:pPr marL="688975" indent="-688975">
              <a:buFont typeface="Wingdings 3"/>
              <a:buNone/>
            </a:pPr>
            <a:r>
              <a:rPr lang="en-US" sz="1600" dirty="0" smtClean="0"/>
              <a:t>M961, </a:t>
            </a:r>
            <a:r>
              <a:rPr lang="en-US" sz="1600" i="1" dirty="0" smtClean="0"/>
              <a:t>Naval Administration</a:t>
            </a:r>
          </a:p>
          <a:p>
            <a:pPr marL="688975" indent="-688975">
              <a:buFont typeface="Wingdings 3"/>
              <a:buNone/>
            </a:pPr>
            <a:r>
              <a:rPr lang="en-US" sz="1600" dirty="0" smtClean="0"/>
              <a:t>M962, </a:t>
            </a:r>
            <a:r>
              <a:rPr lang="en-US" sz="1600" i="1" dirty="0" smtClean="0"/>
              <a:t>Naval Ships</a:t>
            </a:r>
          </a:p>
          <a:p>
            <a:pPr marL="688975" indent="-688975">
              <a:buFont typeface="Wingdings 3"/>
              <a:buNone/>
            </a:pPr>
            <a:r>
              <a:rPr lang="en-US" sz="1600" dirty="0" smtClean="0"/>
              <a:t>M963, </a:t>
            </a:r>
            <a:r>
              <a:rPr lang="en-US" sz="1600" i="1" dirty="0" smtClean="0"/>
              <a:t>Surface Ship Operations</a:t>
            </a:r>
          </a:p>
          <a:p>
            <a:pPr marL="688975" indent="-688975">
              <a:buFont typeface="Wingdings 3"/>
              <a:buNone/>
            </a:pPr>
            <a:r>
              <a:rPr lang="en-US" sz="1600" dirty="0" smtClean="0"/>
              <a:t>M964, </a:t>
            </a:r>
            <a:r>
              <a:rPr lang="en-US" sz="1600" i="1" dirty="0" smtClean="0"/>
              <a:t>English Language Skills for Diving</a:t>
            </a:r>
          </a:p>
          <a:p>
            <a:pPr marL="688975" indent="-688975">
              <a:buFont typeface="Wingdings 3"/>
              <a:buNone/>
            </a:pPr>
            <a:r>
              <a:rPr lang="en-US" sz="1600" dirty="0" smtClean="0"/>
              <a:t>M966, </a:t>
            </a:r>
            <a:r>
              <a:rPr lang="en-US" sz="1600" i="1" dirty="0" smtClean="0"/>
              <a:t>AMEC Navy Topics</a:t>
            </a:r>
          </a:p>
          <a:p>
            <a:pPr marL="688975" indent="-688975">
              <a:buFont typeface="Wingdings 3"/>
              <a:buNone/>
            </a:pPr>
            <a:r>
              <a:rPr lang="en-US" sz="1600" dirty="0" smtClean="0"/>
              <a:t>M981, </a:t>
            </a:r>
            <a:r>
              <a:rPr lang="en-US" sz="1600" i="1" dirty="0" smtClean="0"/>
              <a:t>Academic Reading</a:t>
            </a:r>
          </a:p>
          <a:p>
            <a:pPr marL="688975" indent="-688975">
              <a:buFont typeface="Wingdings 3"/>
              <a:buNone/>
            </a:pPr>
            <a:r>
              <a:rPr lang="en-US" sz="1600" dirty="0" smtClean="0"/>
              <a:t>M983, </a:t>
            </a:r>
            <a:r>
              <a:rPr lang="en-US" sz="1600" i="1" dirty="0" smtClean="0"/>
              <a:t>Academic Writing Skills</a:t>
            </a:r>
          </a:p>
          <a:p>
            <a:pPr marL="688975" indent="-688975">
              <a:buFont typeface="Wingdings 3"/>
              <a:buNone/>
            </a:pPr>
            <a:r>
              <a:rPr lang="en-US" sz="1600" dirty="0" smtClean="0"/>
              <a:t>M984, </a:t>
            </a:r>
            <a:r>
              <a:rPr lang="en-US" sz="1600" i="1" dirty="0" smtClean="0"/>
              <a:t>Military Speaking Skills</a:t>
            </a:r>
          </a:p>
          <a:p>
            <a:pPr marL="688975" indent="-688975">
              <a:buFont typeface="Wingdings 3"/>
              <a:buNone/>
            </a:pPr>
            <a:r>
              <a:rPr lang="en-US" sz="1600" dirty="0" smtClean="0"/>
              <a:t>M985, </a:t>
            </a:r>
            <a:r>
              <a:rPr lang="en-US" sz="1600" i="1" dirty="0" smtClean="0"/>
              <a:t>Military Discussion Skills</a:t>
            </a:r>
          </a:p>
          <a:p>
            <a:pPr marL="688975" indent="-688975">
              <a:buFont typeface="Wingdings 3"/>
              <a:buNone/>
            </a:pPr>
            <a:r>
              <a:rPr lang="en-US" sz="1600" dirty="0" smtClean="0"/>
              <a:t>OPSAV, </a:t>
            </a:r>
            <a:r>
              <a:rPr lang="en-US" sz="1600" i="1" dirty="0" smtClean="0"/>
              <a:t>Oral Proficiency Skills for Aviators</a:t>
            </a:r>
            <a:endParaRPr lang="en-US" sz="1600" i="1" dirty="0"/>
          </a:p>
        </p:txBody>
      </p:sp>
    </p:spTree>
    <p:extLst>
      <p:ext uri="{BB962C8B-B14F-4D97-AF65-F5344CB8AC3E}">
        <p14:creationId xmlns:p14="http://schemas.microsoft.com/office/powerpoint/2010/main" val="417690856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747</TotalTime>
  <Words>1047</Words>
  <Application>Microsoft Office PowerPoint</Application>
  <PresentationFormat>On-screen Show (4:3)</PresentationFormat>
  <Paragraphs>226</Paragraphs>
  <Slides>23</Slides>
  <Notes>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Concourse</vt:lpstr>
      <vt:lpstr>CYCLICAL EVALUATION  &amp; THE ISD PROCESS</vt:lpstr>
      <vt:lpstr>American Language Course </vt:lpstr>
      <vt:lpstr>Organization of DLIELC Instruction</vt:lpstr>
      <vt:lpstr>ALC General English Curriculum</vt:lpstr>
      <vt:lpstr>Specialized English Curriculum*</vt:lpstr>
      <vt:lpstr>SET’s English for Specific Purposes</vt:lpstr>
      <vt:lpstr>SET Codes</vt:lpstr>
      <vt:lpstr>Set Modules</vt:lpstr>
      <vt:lpstr>Set Modules</vt:lpstr>
      <vt:lpstr>Curriculum sequence example: Code 96, Navy</vt:lpstr>
      <vt:lpstr>Language functions</vt:lpstr>
      <vt:lpstr>Advanced English Curriculum*</vt:lpstr>
      <vt:lpstr>Advanced Language Proficiency Seminars</vt:lpstr>
      <vt:lpstr>Instructor and Professional Development</vt:lpstr>
      <vt:lpstr>AELIC: A spiral curriculum Merging two goals in 16 weeks</vt:lpstr>
      <vt:lpstr>Instructional Systems Design (ISD)</vt:lpstr>
      <vt:lpstr>Instructional Systems Design</vt:lpstr>
      <vt:lpstr>ISD Process – The Inner Circle</vt:lpstr>
      <vt:lpstr>Milestone steps require coordination with graphics contractors,  test and measurement flight, editorial section (pub prep), and logistics flight for printing, sales &amp; warehousing, instructional flight for teaching.  Project plans and reports require approval from chief of ECF, EIF, and 332TRG to permit start and continued progress with the plan.</vt:lpstr>
      <vt:lpstr>ISD Process – The Outer Circle</vt:lpstr>
      <vt:lpstr>PowerPoint Presentation</vt:lpstr>
      <vt:lpstr>ISD Process and Course Review</vt:lpstr>
      <vt:lpstr>Questions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GEERKE, JUDITH A GS-12 USAF AETC DLIELC/EFCA</dc:creator>
  <cp:lastModifiedBy>DLI</cp:lastModifiedBy>
  <cp:revision>71</cp:revision>
  <dcterms:created xsi:type="dcterms:W3CDTF">2006-08-16T00:00:00Z</dcterms:created>
  <dcterms:modified xsi:type="dcterms:W3CDTF">2016-05-25T05:14:45Z</dcterms:modified>
</cp:coreProperties>
</file>