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56" r:id="rId2"/>
    <p:sldId id="314" r:id="rId3"/>
    <p:sldId id="312" r:id="rId4"/>
    <p:sldId id="321" r:id="rId5"/>
    <p:sldId id="292" r:id="rId6"/>
    <p:sldId id="319" r:id="rId7"/>
    <p:sldId id="313" r:id="rId8"/>
    <p:sldId id="315" r:id="rId9"/>
    <p:sldId id="316" r:id="rId10"/>
    <p:sldId id="320" r:id="rId11"/>
    <p:sldId id="326" r:id="rId12"/>
    <p:sldId id="322" r:id="rId13"/>
    <p:sldId id="299" r:id="rId14"/>
    <p:sldId id="300" r:id="rId15"/>
    <p:sldId id="302" r:id="rId16"/>
    <p:sldId id="323" r:id="rId17"/>
    <p:sldId id="303" r:id="rId18"/>
    <p:sldId id="304" r:id="rId19"/>
    <p:sldId id="310" r:id="rId20"/>
    <p:sldId id="311" r:id="rId21"/>
    <p:sldId id="327" r:id="rId22"/>
    <p:sldId id="328" r:id="rId23"/>
    <p:sldId id="324" r:id="rId24"/>
    <p:sldId id="325" r:id="rId25"/>
    <p:sldId id="305" r:id="rId26"/>
  </p:sldIdLst>
  <p:sldSz cx="9144000" cy="6858000" type="screen4x3"/>
  <p:notesSz cx="6858000" cy="9723438"/>
  <p:defaultTextStyle>
    <a:defPPr>
      <a:defRPr lang="en-GB"/>
    </a:defPPr>
    <a:lvl1pPr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fontAlgn="base">
      <a:lnSpc>
        <a:spcPct val="7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BD1D"/>
    <a:srgbClr val="FF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47" autoAdjust="0"/>
    <p:restoredTop sz="90171" autoAdjust="0"/>
  </p:normalViewPr>
  <p:slideViewPr>
    <p:cSldViewPr>
      <p:cViewPr>
        <p:scale>
          <a:sx n="25" d="100"/>
          <a:sy n="25" d="100"/>
        </p:scale>
        <p:origin x="-4020" y="-17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1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6858000" cy="97234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6858000" cy="97234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6858000" cy="97234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6858000" cy="97234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6858000" cy="97234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6858000" cy="97234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6858000" cy="97234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97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910013" y="0"/>
            <a:ext cx="29035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9175" y="700088"/>
            <a:ext cx="4851400" cy="36353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9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920750" y="4657725"/>
            <a:ext cx="5049838" cy="434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 smtClean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9236075"/>
            <a:ext cx="29797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910013" y="9236075"/>
            <a:ext cx="290353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80" tIns="46440" rIns="92880" bIns="4644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DE7D645-D18C-41C8-8CF1-B49E6EFC266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816170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4AEC83-980C-49A4-832C-0A9A19C740E3}" type="slidenum">
              <a:rPr lang="en-GB" altLang="de-DE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0763" y="700088"/>
            <a:ext cx="4848225" cy="3635375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20763" y="700088"/>
            <a:ext cx="4848225" cy="3635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DE7D645-D18C-41C8-8CF1-B49E6EFC2667}" type="slidenum">
              <a:rPr lang="en-GB" altLang="de-DE" smtClean="0"/>
              <a:pPr>
                <a:defRPr/>
              </a:pPr>
              <a:t>3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534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0E7DABA8-70C9-4F3C-B03D-0358190B8A3B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23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175880" y="699159"/>
            <a:ext cx="4543521" cy="36485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en-US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/>
          </p:nvPr>
        </p:nvSpPr>
        <p:spPr>
          <a:xfrm>
            <a:off x="921132" y="4658283"/>
            <a:ext cx="5034377" cy="43294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/>
            <a:fld id="{C943A9DE-EEEA-47EE-BBEA-D7B471A70544}" type="slidenum">
              <a:rPr lang="en-GB" altLang="de-DE" sz="1200">
                <a:solidFill>
                  <a:srgbClr val="000000"/>
                </a:solidFill>
              </a:rPr>
              <a:pPr eaLnBrk="1" hangingPunct="1"/>
              <a:t>24</a:t>
            </a:fld>
            <a:endParaRPr lang="en-GB" altLang="de-DE" sz="1200">
              <a:solidFill>
                <a:srgbClr val="000000"/>
              </a:solidFill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1175880" y="699159"/>
            <a:ext cx="4543521" cy="364857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en-US"/>
          </a:p>
        </p:txBody>
      </p:sp>
      <p:sp>
        <p:nvSpPr>
          <p:cNvPr id="2560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21132" y="4658283"/>
            <a:ext cx="5034377" cy="43294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93BB0-611C-4A9B-9828-F3A7801E5134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71048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FEB14-F992-48CE-A196-0F964C6AA12B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5801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609600"/>
            <a:ext cx="1954212" cy="54816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87425" y="609600"/>
            <a:ext cx="5710238" cy="54816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063FC-62E3-474C-8F0C-955B8A6FBC91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0168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E48C7-6E65-42ED-9A77-3D464C4D495E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88732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8E0F9-0DC8-40CD-89D6-5A8407ABF0BE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3570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87425" y="1981200"/>
            <a:ext cx="3803650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3475" y="1981200"/>
            <a:ext cx="3805238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FD662-CE97-490E-8C7D-277B4DF4BD3D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63974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C5626-0330-496A-84AB-59ED5CA9B0AD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91380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6F5D-F3B5-4112-ACC5-B104528A3EB7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44635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0D83-FB7B-4E5B-95B3-79BB2C528601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46900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C9563-B276-4E37-890B-700629BC08DF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62377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9DA8D-6914-416A-8175-181AAB4C083E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5415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609600"/>
            <a:ext cx="7761287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das Format des Titeltextes zu bearbeiten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1981200"/>
            <a:ext cx="776128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Klicken Sie, um die Formate des Gliederungstextes zu bearbeiten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44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3888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F05D96A-E292-4D34-BAB7-BF652B4507D9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538913" y="188913"/>
            <a:ext cx="23002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en-GB" altLang="de-DE" sz="1400" b="1" smtClean="0">
                <a:solidFill>
                  <a:srgbClr val="637EAF"/>
                </a:solidFill>
                <a:latin typeface="Arial" charset="0"/>
              </a:rPr>
              <a:t>WE SHAPE THE FUTURE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147763" y="188913"/>
            <a:ext cx="21256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en-GB" altLang="de-DE" sz="1400" b="1" smtClean="0">
                <a:solidFill>
                  <a:srgbClr val="637EAF"/>
                </a:solidFill>
                <a:latin typeface="Arial" charset="0"/>
              </a:rPr>
              <a:t>WIR BILDEN ZUKUNFT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7625" y="6569075"/>
            <a:ext cx="273685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88"/>
              </a:spcBef>
              <a:buClrTx/>
              <a:buFontTx/>
              <a:buNone/>
              <a:defRPr/>
            </a:pPr>
            <a:r>
              <a:rPr lang="en-GB" altLang="de-DE" sz="1100" smtClean="0">
                <a:solidFill>
                  <a:srgbClr val="FFFFFF"/>
                </a:solidFill>
                <a:latin typeface="Arial" charset="0"/>
              </a:rPr>
              <a:t>www.bundesheer.at</a:t>
            </a:r>
          </a:p>
        </p:txBody>
      </p:sp>
      <p:sp>
        <p:nvSpPr>
          <p:cNvPr id="1035" name="Oval 10"/>
          <p:cNvSpPr>
            <a:spLocks noChangeArrowheads="1"/>
          </p:cNvSpPr>
          <p:nvPr/>
        </p:nvSpPr>
        <p:spPr bwMode="auto">
          <a:xfrm>
            <a:off x="7942263" y="6442075"/>
            <a:ext cx="277812" cy="277813"/>
          </a:xfrm>
          <a:prstGeom prst="ellipse">
            <a:avLst/>
          </a:prstGeom>
          <a:solidFill>
            <a:srgbClr val="FF3300"/>
          </a:solidFill>
          <a:ln w="1908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1036" name="AutoShape 11"/>
          <p:cNvSpPr>
            <a:spLocks noChangeArrowheads="1"/>
          </p:cNvSpPr>
          <p:nvPr/>
        </p:nvSpPr>
        <p:spPr bwMode="auto">
          <a:xfrm rot="10800000">
            <a:off x="7975600" y="6542088"/>
            <a:ext cx="233363" cy="179387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AT" altLang="de-DE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8161338" y="6316663"/>
            <a:ext cx="7461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en-GB" altLang="de-DE" sz="1100" b="1" i="1" smtClean="0">
                <a:solidFill>
                  <a:srgbClr val="FF3300"/>
                </a:solidFill>
                <a:latin typeface="Arial" charset="0"/>
              </a:rPr>
              <a:t>SCHUTZ</a:t>
            </a:r>
          </a:p>
          <a:p>
            <a:pPr algn="ctr">
              <a:lnSpc>
                <a:spcPct val="100000"/>
              </a:lnSpc>
              <a:buClrTx/>
              <a:buFontTx/>
              <a:buNone/>
              <a:defRPr/>
            </a:pPr>
            <a:r>
              <a:rPr lang="en-GB" altLang="de-DE" sz="1100" b="1" i="1" smtClean="0">
                <a:solidFill>
                  <a:srgbClr val="FFFFFF"/>
                </a:solidFill>
                <a:latin typeface="Arial" charset="0"/>
              </a:rPr>
              <a:t>&amp; HILFE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2pPr>
      <a:lvl3pPr algn="ctr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3pPr>
      <a:lvl4pPr algn="ctr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4pPr>
      <a:lvl5pPr algn="ctr" defTabSz="449263" rtl="0" eaLnBrk="0" fontAlgn="base" hangingPunct="0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5pPr>
      <a:lvl6pPr marL="2514600" indent="-228600"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6pPr>
      <a:lvl7pPr marL="2971800" indent="-228600"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7pPr>
      <a:lvl8pPr marL="3429000" indent="-228600"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8pPr>
      <a:lvl9pPr marL="3886200" indent="-228600" algn="ctr" defTabSz="449263" rtl="0" fontAlgn="base">
        <a:lnSpc>
          <a:spcPct val="7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Lucida Sans Unicode" pitchFamily="34" charset="0"/>
          <a:cs typeface="Lucida Sans Unicode" pitchFamily="34" charset="0"/>
        </a:defRPr>
      </a:lvl9pPr>
    </p:titleStyle>
    <p:bodyStyle>
      <a:lvl1pPr marL="342900" indent="-342900" algn="l" defTabSz="449263" rtl="0" eaLnBrk="0" fontAlgn="base" hangingPunct="0">
        <a:lnSpc>
          <a:spcPct val="78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78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78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78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01208"/>
            <a:ext cx="8459787" cy="1138238"/>
          </a:xfrm>
        </p:spPr>
        <p:txBody>
          <a:bodyPr/>
          <a:lstStyle/>
          <a:p>
            <a:pPr eaLnBrk="1" hangingPunct="1"/>
            <a:r>
              <a:rPr lang="de-AT" altLang="de-DE" sz="2800" smtClean="0"/>
              <a:t>Austrian </a:t>
            </a:r>
            <a:r>
              <a:rPr lang="en-GB" altLang="de-DE" sz="2800" smtClean="0"/>
              <a:t>Armed</a:t>
            </a:r>
            <a:r>
              <a:rPr lang="de-AT" altLang="de-DE" sz="2800" smtClean="0"/>
              <a:t> Forces Language Institute</a:t>
            </a:r>
            <a:r>
              <a:rPr lang="de-AT" altLang="de-DE" sz="3600" smtClean="0"/>
              <a:t/>
            </a:r>
            <a:br>
              <a:rPr lang="de-AT" altLang="de-DE" sz="3600" smtClean="0"/>
            </a:br>
            <a:r>
              <a:rPr lang="de-AT" altLang="de-DE" sz="2400" smtClean="0"/>
              <a:t>Tactical English Section</a:t>
            </a:r>
            <a:r>
              <a:rPr lang="de-AT" altLang="de-DE" smtClean="0"/>
              <a:t/>
            </a:r>
            <a:br>
              <a:rPr lang="de-AT" altLang="de-DE" smtClean="0"/>
            </a:br>
            <a:r>
              <a:rPr lang="de-AT" altLang="de-DE" sz="2000" smtClean="0"/>
              <a:t>COL PREINING</a:t>
            </a:r>
            <a:endParaRPr lang="de-DE" altLang="de-DE" sz="2000" smtClean="0"/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908050"/>
            <a:ext cx="2144712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035646" y="4293096"/>
            <a:ext cx="8064896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4000" smtClean="0">
                <a:solidFill>
                  <a:schemeClr val="tx1"/>
                </a:solidFill>
              </a:rPr>
              <a:t>Language Trainer System in the AAF</a:t>
            </a:r>
            <a:endParaRPr lang="de-DE" altLang="de-DE" sz="4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 bwMode="auto">
          <a:xfrm>
            <a:off x="2555776" y="908720"/>
            <a:ext cx="482453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Language Trainer Seminar</a:t>
            </a: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2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987425" y="1988841"/>
            <a:ext cx="7761288" cy="1656184"/>
          </a:xfrm>
        </p:spPr>
        <p:txBody>
          <a:bodyPr/>
          <a:lstStyle/>
          <a:p>
            <a:pPr>
              <a:defRPr/>
            </a:pPr>
            <a:r>
              <a:rPr lang="de-AT" sz="2800" smtClean="0"/>
              <a:t>Week 3: Didactics and Preparation</a:t>
            </a:r>
          </a:p>
          <a:p>
            <a:pPr>
              <a:defRPr/>
            </a:pPr>
            <a:r>
              <a:rPr lang="de-AT" sz="2800" smtClean="0"/>
              <a:t>Week 4: Training Sessions</a:t>
            </a:r>
          </a:p>
          <a:p>
            <a:pPr>
              <a:defRPr/>
            </a:pPr>
            <a:r>
              <a:rPr lang="de-AT" sz="2200" smtClean="0"/>
              <a:t>	Small Unit Terminology Seminar (1B – 2B terminology)</a:t>
            </a:r>
          </a:p>
          <a:p>
            <a:pPr>
              <a:defRPr/>
            </a:pPr>
            <a:r>
              <a:rPr lang="de-AT" sz="2200"/>
              <a:t>	</a:t>
            </a:r>
            <a:r>
              <a:rPr lang="de-AT" sz="2200" smtClean="0"/>
              <a:t>	</a:t>
            </a:r>
            <a:endParaRPr lang="de-AT" sz="2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16" y="3284984"/>
            <a:ext cx="806434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25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24" y="-99392"/>
            <a:ext cx="5339680" cy="725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4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 bwMode="auto">
          <a:xfrm>
            <a:off x="2555776" y="908720"/>
            <a:ext cx="4824536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Language Trainer Seminar</a:t>
            </a: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3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987425" y="1988841"/>
            <a:ext cx="7761288" cy="1656184"/>
          </a:xfrm>
        </p:spPr>
        <p:txBody>
          <a:bodyPr/>
          <a:lstStyle/>
          <a:p>
            <a:pPr>
              <a:defRPr/>
            </a:pPr>
            <a:r>
              <a:rPr lang="de-AT" sz="2800" smtClean="0"/>
              <a:t>Week 5: update and practice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sz="2200"/>
              <a:t>n</a:t>
            </a:r>
            <a:r>
              <a:rPr lang="de-AT" sz="2200" smtClean="0"/>
              <a:t>ative speaker input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sz="2200" smtClean="0"/>
              <a:t>new military English material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de-AT" sz="2200" smtClean="0"/>
              <a:t>practice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de-AT" sz="2200"/>
          </a:p>
        </p:txBody>
      </p:sp>
    </p:spTree>
    <p:extLst>
      <p:ext uri="{BB962C8B-B14F-4D97-AF65-F5344CB8AC3E}">
        <p14:creationId xmlns:p14="http://schemas.microsoft.com/office/powerpoint/2010/main" val="42284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120775" y="404813"/>
            <a:ext cx="7772400" cy="1470025"/>
          </a:xfrm>
        </p:spPr>
        <p:txBody>
          <a:bodyPr/>
          <a:lstStyle/>
          <a:p>
            <a:r>
              <a:rPr lang="de-AT" altLang="de-DE" smtClean="0"/>
              <a:t>1B-Course (15-20 units)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700213"/>
            <a:ext cx="7921625" cy="5473700"/>
          </a:xfrm>
        </p:spPr>
        <p:txBody>
          <a:bodyPr/>
          <a:lstStyle/>
          <a:p>
            <a:pPr algn="l"/>
            <a:r>
              <a:rPr lang="de-AT" altLang="de-DE" sz="1800" smtClean="0"/>
              <a:t>Entrance Exam 1 unit</a:t>
            </a:r>
          </a:p>
          <a:p>
            <a:pPr algn="l"/>
            <a:r>
              <a:rPr lang="de-AT" altLang="de-DE" sz="1800" smtClean="0"/>
              <a:t>Mil Briefing Basics (I am, job, 1 hobby)</a:t>
            </a:r>
          </a:p>
          <a:p>
            <a:pPr algn="l"/>
            <a:r>
              <a:rPr lang="de-AT" altLang="de-DE" sz="1800" smtClean="0"/>
              <a:t>How to report - Basics</a:t>
            </a:r>
          </a:p>
          <a:p>
            <a:pPr algn="l"/>
            <a:r>
              <a:rPr lang="de-AT" altLang="de-DE" sz="1800" smtClean="0"/>
              <a:t>Ranks</a:t>
            </a:r>
          </a:p>
          <a:p>
            <a:pPr algn="l"/>
            <a:r>
              <a:rPr lang="de-AT" altLang="de-DE" sz="1800" smtClean="0"/>
              <a:t>NATO Alphabet, Figures</a:t>
            </a:r>
          </a:p>
          <a:p>
            <a:pPr algn="l"/>
            <a:r>
              <a:rPr lang="de-AT" altLang="de-DE" sz="1800" smtClean="0"/>
              <a:t>Radio Check</a:t>
            </a:r>
          </a:p>
          <a:p>
            <a:pPr algn="l"/>
            <a:r>
              <a:rPr lang="de-AT" altLang="de-DE" sz="1800" smtClean="0"/>
              <a:t>Drill (Reports, Static Drill)</a:t>
            </a:r>
          </a:p>
          <a:p>
            <a:pPr algn="l"/>
            <a:r>
              <a:rPr lang="de-AT" altLang="de-DE" sz="1800" smtClean="0"/>
              <a:t>AAF Units</a:t>
            </a:r>
          </a:p>
          <a:p>
            <a:pPr algn="l"/>
            <a:r>
              <a:rPr lang="de-AT" altLang="de-DE" sz="1800" smtClean="0"/>
              <a:t>Basics from Barracks, Vehicles and Weapon Systems, Rifle Company, General</a:t>
            </a:r>
          </a:p>
          <a:p>
            <a:pPr algn="l"/>
            <a:r>
              <a:rPr lang="de-AT" altLang="de-DE" sz="1800" smtClean="0"/>
              <a:t>(only most important terms, about 5-10 per topic)</a:t>
            </a:r>
          </a:p>
          <a:p>
            <a:pPr algn="l"/>
            <a:r>
              <a:rPr lang="de-AT" altLang="de-DE" sz="1800" smtClean="0"/>
              <a:t>Final Exam 1 unit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120775" y="404813"/>
            <a:ext cx="7772400" cy="1470025"/>
          </a:xfrm>
        </p:spPr>
        <p:txBody>
          <a:bodyPr/>
          <a:lstStyle/>
          <a:p>
            <a:r>
              <a:rPr lang="de-AT" altLang="de-DE" smtClean="0"/>
              <a:t>2A-Course (20-25 units)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700213"/>
            <a:ext cx="7921625" cy="5473700"/>
          </a:xfrm>
        </p:spPr>
        <p:txBody>
          <a:bodyPr/>
          <a:lstStyle/>
          <a:p>
            <a:pPr algn="l"/>
            <a:r>
              <a:rPr lang="de-AT" altLang="de-DE" sz="1800" smtClean="0"/>
              <a:t>Entrance Exam 1 unit</a:t>
            </a:r>
          </a:p>
          <a:p>
            <a:pPr algn="l"/>
            <a:r>
              <a:rPr lang="de-AT" altLang="de-DE" sz="1800" smtClean="0"/>
              <a:t>Briefing Format, introduction of self</a:t>
            </a:r>
          </a:p>
          <a:p>
            <a:pPr algn="l"/>
            <a:r>
              <a:rPr lang="de-AT" altLang="de-DE" sz="1800" smtClean="0"/>
              <a:t>Rifle Company</a:t>
            </a:r>
          </a:p>
          <a:p>
            <a:pPr algn="l"/>
            <a:r>
              <a:rPr lang="de-AT" altLang="de-DE" sz="1800" smtClean="0"/>
              <a:t>Map Symbols</a:t>
            </a:r>
          </a:p>
          <a:p>
            <a:pPr algn="l"/>
            <a:r>
              <a:rPr lang="en-GB" altLang="de-DE" sz="1800" smtClean="0"/>
              <a:t>Engineer COY</a:t>
            </a:r>
            <a:endParaRPr lang="de-AT" altLang="de-DE" sz="1800" smtClean="0"/>
          </a:p>
          <a:p>
            <a:pPr algn="l"/>
            <a:r>
              <a:rPr lang="en-GB" altLang="de-DE" sz="1800" smtClean="0"/>
              <a:t>Vehicles and Weapon Systems</a:t>
            </a:r>
            <a:endParaRPr lang="de-AT" altLang="de-DE" sz="1800" smtClean="0"/>
          </a:p>
          <a:p>
            <a:pPr algn="l"/>
            <a:r>
              <a:rPr lang="en-GB" altLang="de-DE" sz="1800" smtClean="0"/>
              <a:t>Barracks and Daily Routine</a:t>
            </a:r>
            <a:endParaRPr lang="de-AT" altLang="de-DE" sz="1800" smtClean="0"/>
          </a:p>
          <a:p>
            <a:pPr algn="l"/>
            <a:r>
              <a:rPr lang="en-GB" altLang="de-DE" sz="1800" smtClean="0"/>
              <a:t>General (+NATO Code)</a:t>
            </a:r>
            <a:endParaRPr lang="de-AT" altLang="de-DE" sz="1800" smtClean="0"/>
          </a:p>
          <a:p>
            <a:pPr algn="l"/>
            <a:r>
              <a:rPr lang="de-AT" altLang="de-DE" sz="1800" smtClean="0"/>
              <a:t>Weapon Handling (Technical Data, Main Parts, Important Minor Parts)</a:t>
            </a:r>
          </a:p>
          <a:p>
            <a:pPr algn="l"/>
            <a:r>
              <a:rPr lang="de-AT" altLang="de-DE" sz="1800" smtClean="0"/>
              <a:t>Messages (Radio Check recap,…)</a:t>
            </a:r>
          </a:p>
          <a:p>
            <a:pPr algn="l"/>
            <a:r>
              <a:rPr lang="de-AT" altLang="de-DE" sz="1800" smtClean="0"/>
              <a:t>Drill (Marching,…)</a:t>
            </a:r>
          </a:p>
          <a:p>
            <a:pPr algn="l"/>
            <a:r>
              <a:rPr lang="de-AT" altLang="de-DE" sz="1800" smtClean="0"/>
              <a:t>Branches (Infantry, Armour, Artillery, + 2)</a:t>
            </a:r>
          </a:p>
          <a:p>
            <a:pPr algn="l"/>
            <a:r>
              <a:rPr lang="de-AT" altLang="de-DE" sz="1800" smtClean="0"/>
              <a:t>DTG, military timing, UTM</a:t>
            </a:r>
          </a:p>
          <a:p>
            <a:pPr algn="l"/>
            <a:r>
              <a:rPr lang="de-AT" altLang="de-DE" sz="1800" smtClean="0"/>
              <a:t>Final Exam 1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120775" y="404813"/>
            <a:ext cx="7772400" cy="1470025"/>
          </a:xfrm>
        </p:spPr>
        <p:txBody>
          <a:bodyPr/>
          <a:lstStyle/>
          <a:p>
            <a:r>
              <a:rPr lang="de-AT" altLang="de-DE" smtClean="0"/>
              <a:t>2B-Course (30 units)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484313"/>
            <a:ext cx="7921625" cy="5473700"/>
          </a:xfrm>
        </p:spPr>
        <p:txBody>
          <a:bodyPr/>
          <a:lstStyle/>
          <a:p>
            <a:pPr algn="l">
              <a:defRPr/>
            </a:pPr>
            <a:r>
              <a:rPr lang="de-AT" altLang="de-DE" sz="1800" err="1" smtClean="0"/>
              <a:t>Entrance</a:t>
            </a:r>
            <a:r>
              <a:rPr lang="de-AT" altLang="de-DE" sz="1800" smtClean="0"/>
              <a:t> </a:t>
            </a:r>
            <a:r>
              <a:rPr lang="de-AT" altLang="de-DE" sz="1800" err="1" smtClean="0"/>
              <a:t>Exam</a:t>
            </a:r>
            <a:r>
              <a:rPr lang="de-AT" altLang="de-DE" sz="1800" smtClean="0"/>
              <a:t> 						1 </a:t>
            </a:r>
            <a:r>
              <a:rPr lang="de-AT" altLang="de-DE" sz="1800" err="1" smtClean="0"/>
              <a:t>unit</a:t>
            </a:r>
            <a:endParaRPr lang="de-AT" altLang="de-DE" sz="1800" smtClean="0"/>
          </a:p>
          <a:p>
            <a:pPr algn="l">
              <a:defRPr/>
            </a:pPr>
            <a:r>
              <a:rPr lang="de-AT" altLang="de-DE" sz="1800" smtClean="0"/>
              <a:t>Briefing Format, </a:t>
            </a:r>
            <a:r>
              <a:rPr lang="de-AT" altLang="de-DE" sz="1800" err="1" smtClean="0"/>
              <a:t>introduction</a:t>
            </a:r>
            <a:r>
              <a:rPr lang="de-AT" altLang="de-DE" sz="1800" smtClean="0"/>
              <a:t> </a:t>
            </a:r>
            <a:r>
              <a:rPr lang="de-AT" altLang="de-DE" sz="1800" err="1" smtClean="0"/>
              <a:t>of</a:t>
            </a:r>
            <a:r>
              <a:rPr lang="de-AT" altLang="de-DE" sz="1800" smtClean="0"/>
              <a:t> </a:t>
            </a:r>
            <a:r>
              <a:rPr lang="de-AT" altLang="de-DE" sz="1800" err="1" smtClean="0"/>
              <a:t>self</a:t>
            </a:r>
            <a:r>
              <a:rPr lang="de-AT" altLang="de-DE" sz="1800" smtClean="0"/>
              <a:t> 		2 </a:t>
            </a:r>
            <a:r>
              <a:rPr lang="de-AT" altLang="de-DE" sz="1800" err="1" smtClean="0"/>
              <a:t>units</a:t>
            </a:r>
            <a:endParaRPr lang="de-AT" altLang="de-DE" sz="1800" smtClean="0"/>
          </a:p>
          <a:p>
            <a:pPr algn="l">
              <a:defRPr/>
            </a:pPr>
            <a:r>
              <a:rPr lang="en-GB" altLang="de-DE" sz="1800" smtClean="0"/>
              <a:t>General, How to report 					2 </a:t>
            </a:r>
            <a:r>
              <a:rPr lang="de-AT" altLang="de-DE" sz="1800" err="1" smtClean="0"/>
              <a:t>units</a:t>
            </a:r>
            <a:endParaRPr lang="de-AT" altLang="de-DE" sz="1800" smtClean="0"/>
          </a:p>
          <a:p>
            <a:pPr algn="l">
              <a:defRPr/>
            </a:pPr>
            <a:r>
              <a:rPr lang="en-GB" altLang="de-DE" sz="1800" smtClean="0"/>
              <a:t>AAF Units and National Service 			1 </a:t>
            </a:r>
            <a:r>
              <a:rPr lang="de-AT" altLang="de-DE" sz="1800" err="1" smtClean="0"/>
              <a:t>unit</a:t>
            </a:r>
            <a:endParaRPr lang="de-AT" altLang="de-DE" sz="1800" smtClean="0"/>
          </a:p>
          <a:p>
            <a:pPr algn="l">
              <a:defRPr/>
            </a:pPr>
            <a:r>
              <a:rPr lang="en-GB" altLang="de-DE" sz="1800" smtClean="0"/>
              <a:t>AAF Services Arms Branches 			2 </a:t>
            </a:r>
            <a:r>
              <a:rPr lang="de-AT" altLang="de-DE" sz="1800" err="1" smtClean="0"/>
              <a:t>units</a:t>
            </a:r>
            <a:endParaRPr lang="de-AT" altLang="de-DE" sz="1800" smtClean="0"/>
          </a:p>
          <a:p>
            <a:pPr algn="l">
              <a:defRPr/>
            </a:pPr>
            <a:r>
              <a:rPr lang="en-GB" altLang="de-DE" sz="1800" smtClean="0"/>
              <a:t>Rifle Company 						3 </a:t>
            </a:r>
            <a:r>
              <a:rPr lang="de-AT" altLang="de-DE" sz="1800" err="1" smtClean="0"/>
              <a:t>units</a:t>
            </a:r>
            <a:endParaRPr lang="de-AT" altLang="de-DE" sz="1800" smtClean="0"/>
          </a:p>
          <a:p>
            <a:pPr algn="l">
              <a:defRPr/>
            </a:pPr>
            <a:r>
              <a:rPr lang="en-GB" altLang="de-DE" sz="1800" smtClean="0"/>
              <a:t>Barracks and Daily Routine 				2 </a:t>
            </a:r>
            <a:r>
              <a:rPr lang="de-AT" altLang="de-DE" sz="1800" err="1" smtClean="0"/>
              <a:t>units</a:t>
            </a:r>
            <a:endParaRPr lang="de-AT" altLang="de-DE" sz="1800" smtClean="0"/>
          </a:p>
          <a:p>
            <a:pPr algn="l">
              <a:defRPr/>
            </a:pPr>
            <a:r>
              <a:rPr lang="en-GB" altLang="de-DE" sz="1800" smtClean="0"/>
              <a:t>Weapon Handling 						2 </a:t>
            </a:r>
            <a:r>
              <a:rPr lang="de-AT" altLang="de-DE" sz="1800" err="1" smtClean="0"/>
              <a:t>units</a:t>
            </a:r>
            <a:endParaRPr lang="de-AT" altLang="de-DE" sz="1800" smtClean="0"/>
          </a:p>
          <a:p>
            <a:pPr algn="l">
              <a:defRPr/>
            </a:pPr>
            <a:r>
              <a:rPr lang="en-GB" altLang="de-DE" sz="1800" smtClean="0"/>
              <a:t>Drill 								2 </a:t>
            </a:r>
            <a:r>
              <a:rPr lang="de-AT" altLang="de-DE" sz="1800" err="1" smtClean="0"/>
              <a:t>units</a:t>
            </a:r>
            <a:endParaRPr lang="de-AT" altLang="de-DE" sz="1800" smtClean="0"/>
          </a:p>
          <a:p>
            <a:pPr algn="l">
              <a:defRPr/>
            </a:pPr>
            <a:r>
              <a:rPr lang="en-GB" altLang="de-DE" sz="1800" smtClean="0"/>
              <a:t>Field Training, DTG 					3 </a:t>
            </a:r>
            <a:r>
              <a:rPr lang="de-AT" altLang="de-DE" sz="1800" err="1" smtClean="0"/>
              <a:t>units</a:t>
            </a:r>
            <a:endParaRPr lang="de-AT" altLang="de-DE" sz="1800" smtClean="0"/>
          </a:p>
          <a:p>
            <a:pPr algn="l">
              <a:defRPr/>
            </a:pPr>
            <a:r>
              <a:rPr lang="en-GB" altLang="de-DE" sz="1800" smtClean="0"/>
              <a:t>Terrain, UTM 						2 </a:t>
            </a:r>
            <a:r>
              <a:rPr lang="de-AT" altLang="de-DE" sz="1800" err="1" smtClean="0"/>
              <a:t>units</a:t>
            </a:r>
            <a:endParaRPr lang="de-AT" altLang="de-DE" sz="1800" smtClean="0"/>
          </a:p>
          <a:p>
            <a:pPr algn="l">
              <a:defRPr/>
            </a:pPr>
            <a:r>
              <a:rPr lang="en-GB" altLang="de-DE" sz="1800" smtClean="0"/>
              <a:t>Radio Communications, 9-line MEDEVAC 3 </a:t>
            </a:r>
            <a:r>
              <a:rPr lang="de-AT" altLang="de-DE" sz="1800" err="1" smtClean="0"/>
              <a:t>units</a:t>
            </a:r>
            <a:endParaRPr lang="de-AT" altLang="de-DE" sz="1800" smtClean="0"/>
          </a:p>
          <a:p>
            <a:pPr algn="l">
              <a:defRPr/>
            </a:pPr>
            <a:r>
              <a:rPr lang="en-GB" altLang="de-DE" sz="1800" smtClean="0"/>
              <a:t>Live Firing 							2 </a:t>
            </a:r>
            <a:r>
              <a:rPr lang="de-AT" altLang="de-DE" sz="1800" smtClean="0"/>
              <a:t>units</a:t>
            </a:r>
          </a:p>
          <a:p>
            <a:pPr algn="l">
              <a:defRPr/>
            </a:pPr>
            <a:r>
              <a:rPr lang="en-GB" altLang="de-DE" sz="1800" smtClean="0"/>
              <a:t>Peace Support Operations 				1 </a:t>
            </a:r>
            <a:r>
              <a:rPr lang="de-AT" altLang="de-DE" sz="1800" smtClean="0"/>
              <a:t>unit</a:t>
            </a:r>
          </a:p>
          <a:p>
            <a:pPr algn="l">
              <a:defRPr/>
            </a:pPr>
            <a:r>
              <a:rPr lang="de-AT" altLang="de-DE" sz="1800" smtClean="0"/>
              <a:t>Reserve 								1 </a:t>
            </a:r>
            <a:r>
              <a:rPr lang="de-AT" altLang="de-DE" sz="1800" err="1" smtClean="0"/>
              <a:t>unit</a:t>
            </a:r>
            <a:endParaRPr lang="de-AT" altLang="de-DE" sz="1800" smtClean="0"/>
          </a:p>
          <a:p>
            <a:pPr algn="l">
              <a:defRPr/>
            </a:pPr>
            <a:r>
              <a:rPr lang="de-AT" altLang="de-DE" sz="1800" smtClean="0"/>
              <a:t>Final </a:t>
            </a:r>
            <a:r>
              <a:rPr lang="de-AT" altLang="de-DE" sz="1800" err="1" smtClean="0"/>
              <a:t>Exam</a:t>
            </a:r>
            <a:r>
              <a:rPr lang="de-AT" altLang="de-DE" sz="1800" smtClean="0"/>
              <a:t> 							1 </a:t>
            </a:r>
            <a:r>
              <a:rPr lang="de-AT" altLang="de-DE" sz="1800" err="1" smtClean="0"/>
              <a:t>unit</a:t>
            </a:r>
            <a:endParaRPr lang="de-AT" altLang="de-DE" sz="1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7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7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7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7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7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7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7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7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x4ad\Desktop\BILC\AR 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44624"/>
            <a:ext cx="10369152" cy="67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x4ad\Desktop\BILC\Ter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68"/>
            <a:ext cx="488381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x4ad\Desktop\BILC\SAL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7384"/>
            <a:ext cx="4820758" cy="68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x4ad\Desktop\BILC\Foot March Exercis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2068"/>
            <a:ext cx="9693573" cy="68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x4ad\Desktop\BILC\Wor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802376" cy="679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x4ad\Desktop\BILC\Checkpoi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52068"/>
            <a:ext cx="487123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x4ad\Desktop\BILC\TCCC Car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54"/>
            <a:ext cx="9046235" cy="67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70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120775" y="404813"/>
            <a:ext cx="7772400" cy="1470025"/>
          </a:xfrm>
        </p:spPr>
        <p:txBody>
          <a:bodyPr/>
          <a:lstStyle/>
          <a:p>
            <a:r>
              <a:rPr lang="de-AT" altLang="de-DE" smtClean="0"/>
              <a:t>3A-Course (25 units)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700213"/>
            <a:ext cx="7921625" cy="5473700"/>
          </a:xfrm>
        </p:spPr>
        <p:txBody>
          <a:bodyPr/>
          <a:lstStyle/>
          <a:p>
            <a:pPr algn="l"/>
            <a:r>
              <a:rPr lang="de-AT" altLang="de-DE" sz="1800" smtClean="0"/>
              <a:t>Entrance Exam 1 unit</a:t>
            </a:r>
          </a:p>
          <a:p>
            <a:pPr algn="l"/>
            <a:r>
              <a:rPr lang="de-AT" altLang="de-DE" sz="1800" smtClean="0"/>
              <a:t>Briefing Format, introduction of self</a:t>
            </a:r>
          </a:p>
          <a:p>
            <a:pPr algn="l"/>
            <a:r>
              <a:rPr lang="de-AT" altLang="de-DE" sz="1800" smtClean="0"/>
              <a:t>Map Symbols and Land Navigation</a:t>
            </a:r>
          </a:p>
          <a:p>
            <a:pPr algn="l"/>
            <a:r>
              <a:rPr lang="en-GB" altLang="de-DE" sz="1800" smtClean="0"/>
              <a:t>Checkpoint</a:t>
            </a:r>
            <a:endParaRPr lang="de-AT" altLang="de-DE" sz="1800" smtClean="0"/>
          </a:p>
          <a:p>
            <a:pPr algn="l"/>
            <a:r>
              <a:rPr lang="en-GB" altLang="de-DE" sz="1800" smtClean="0"/>
              <a:t>Mine Awareness</a:t>
            </a:r>
            <a:endParaRPr lang="de-AT" altLang="de-DE" sz="1800" smtClean="0"/>
          </a:p>
          <a:p>
            <a:pPr algn="l"/>
            <a:r>
              <a:rPr lang="en-GB" altLang="de-DE" sz="1800" smtClean="0"/>
              <a:t>TCCC</a:t>
            </a:r>
            <a:endParaRPr lang="de-AT" altLang="de-DE" sz="1800" smtClean="0"/>
          </a:p>
          <a:p>
            <a:pPr algn="l"/>
            <a:r>
              <a:rPr lang="en-GB" altLang="de-DE" sz="1800" smtClean="0"/>
              <a:t>Vehicle Termi</a:t>
            </a:r>
            <a:r>
              <a:rPr lang="de-AT" altLang="de-DE" sz="1800" smtClean="0"/>
              <a:t>nology</a:t>
            </a:r>
          </a:p>
          <a:p>
            <a:pPr algn="l"/>
            <a:r>
              <a:rPr lang="de-AT" altLang="de-DE" sz="1800" smtClean="0"/>
              <a:t>OPORD-Format, types of orders (FRAGO, WNGO,…)</a:t>
            </a:r>
          </a:p>
          <a:p>
            <a:pPr algn="l"/>
            <a:r>
              <a:rPr lang="de-AT" altLang="de-DE" sz="1800" smtClean="0"/>
              <a:t>Small Unit Terminology</a:t>
            </a:r>
          </a:p>
          <a:p>
            <a:pPr algn="l"/>
            <a:r>
              <a:rPr lang="de-AT" altLang="de-DE" sz="1800" smtClean="0"/>
              <a:t>Upgrading the AUG (Weapon Handling – amplification of topic)</a:t>
            </a:r>
          </a:p>
          <a:p>
            <a:pPr algn="l"/>
            <a:r>
              <a:rPr lang="de-AT" altLang="de-DE" sz="1800" smtClean="0"/>
              <a:t>Final Exam 1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7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4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120775" y="404813"/>
            <a:ext cx="7772400" cy="1470025"/>
          </a:xfrm>
        </p:spPr>
        <p:txBody>
          <a:bodyPr/>
          <a:lstStyle/>
          <a:p>
            <a:r>
              <a:rPr lang="de-AT" altLang="de-DE" smtClean="0"/>
              <a:t>3B-Course (30 units)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1700213"/>
            <a:ext cx="7921625" cy="5473700"/>
          </a:xfrm>
        </p:spPr>
        <p:txBody>
          <a:bodyPr/>
          <a:lstStyle/>
          <a:p>
            <a:pPr algn="l"/>
            <a:r>
              <a:rPr lang="de-AT" altLang="de-DE" sz="1800" smtClean="0"/>
              <a:t>Entrance Exam 1 unit</a:t>
            </a:r>
          </a:p>
          <a:p>
            <a:pPr algn="l"/>
            <a:r>
              <a:rPr lang="de-AT" altLang="de-DE" sz="1800" smtClean="0"/>
              <a:t>Briefing Format, introduction of self</a:t>
            </a:r>
          </a:p>
          <a:p>
            <a:pPr algn="l"/>
            <a:r>
              <a:rPr lang="de-AT" altLang="de-DE" sz="1800" smtClean="0"/>
              <a:t>Recap all topics</a:t>
            </a:r>
          </a:p>
          <a:p>
            <a:pPr algn="l"/>
            <a:r>
              <a:rPr lang="de-AT" altLang="de-DE" sz="1800" smtClean="0"/>
              <a:t>CPX, TDG</a:t>
            </a:r>
          </a:p>
          <a:p>
            <a:pPr algn="l"/>
            <a:r>
              <a:rPr lang="de-AT" altLang="de-DE" sz="1800" smtClean="0"/>
              <a:t>current military topics</a:t>
            </a:r>
          </a:p>
          <a:p>
            <a:pPr algn="l"/>
            <a:r>
              <a:rPr lang="de-AT" altLang="de-DE" sz="1800" smtClean="0"/>
              <a:t>Final Exam 1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4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2133252"/>
            <a:ext cx="7761287" cy="8064500"/>
          </a:xfrm>
        </p:spPr>
        <p:txBody>
          <a:bodyPr/>
          <a:lstStyle/>
          <a:p>
            <a:pPr>
              <a:defRPr/>
            </a:pPr>
            <a:r>
              <a:rPr lang="de-AT" sz="2200" smtClean="0"/>
              <a:t>Rifle </a:t>
            </a:r>
            <a:r>
              <a:rPr lang="de-AT" sz="2200"/>
              <a:t>Company</a:t>
            </a:r>
          </a:p>
          <a:p>
            <a:pPr>
              <a:defRPr/>
            </a:pPr>
            <a:r>
              <a:rPr lang="de-AT" sz="2200" err="1"/>
              <a:t>Weapon</a:t>
            </a:r>
            <a:r>
              <a:rPr lang="de-AT" sz="2200"/>
              <a:t> Handling</a:t>
            </a:r>
          </a:p>
          <a:p>
            <a:pPr>
              <a:defRPr/>
            </a:pPr>
            <a:r>
              <a:rPr lang="de-AT" sz="2200" smtClean="0"/>
              <a:t>AAF – Units </a:t>
            </a:r>
            <a:r>
              <a:rPr lang="de-AT" sz="2200" err="1"/>
              <a:t>and</a:t>
            </a:r>
            <a:r>
              <a:rPr lang="de-AT" sz="2200"/>
              <a:t> National Service</a:t>
            </a:r>
          </a:p>
          <a:p>
            <a:pPr marL="0" indent="0">
              <a:defRPr/>
            </a:pPr>
            <a:r>
              <a:rPr lang="de-AT" sz="2200" smtClean="0"/>
              <a:t>AAF – Services</a:t>
            </a:r>
            <a:r>
              <a:rPr lang="de-AT" sz="2200"/>
              <a:t>, Arms </a:t>
            </a:r>
            <a:r>
              <a:rPr lang="de-AT" sz="2200" err="1" smtClean="0"/>
              <a:t>and</a:t>
            </a:r>
            <a:r>
              <a:rPr lang="de-AT" sz="2200"/>
              <a:t> </a:t>
            </a:r>
            <a:r>
              <a:rPr lang="de-AT" sz="2200" err="1" smtClean="0"/>
              <a:t>Branches</a:t>
            </a:r>
            <a:r>
              <a:rPr lang="de-AT" sz="2200" smtClean="0"/>
              <a:t> </a:t>
            </a:r>
            <a:r>
              <a:rPr lang="de-AT" sz="2200" err="1"/>
              <a:t>and</a:t>
            </a:r>
            <a:r>
              <a:rPr lang="de-AT" sz="2200"/>
              <a:t> </a:t>
            </a:r>
            <a:r>
              <a:rPr lang="de-AT" sz="2200" err="1"/>
              <a:t>Structure</a:t>
            </a:r>
            <a:endParaRPr lang="de-AT" sz="2200"/>
          </a:p>
          <a:p>
            <a:pPr>
              <a:defRPr/>
            </a:pPr>
            <a:r>
              <a:rPr lang="de-AT" sz="2200"/>
              <a:t>General</a:t>
            </a:r>
          </a:p>
          <a:p>
            <a:pPr>
              <a:defRPr/>
            </a:pPr>
            <a:r>
              <a:rPr lang="de-AT" sz="2200"/>
              <a:t>Live </a:t>
            </a:r>
            <a:r>
              <a:rPr lang="de-AT" sz="2200" err="1"/>
              <a:t>Firing</a:t>
            </a:r>
            <a:endParaRPr lang="de-AT" sz="2200"/>
          </a:p>
          <a:p>
            <a:pPr>
              <a:defRPr/>
            </a:pPr>
            <a:r>
              <a:rPr lang="de-AT" sz="2200" err="1" smtClean="0"/>
              <a:t>Barracks</a:t>
            </a:r>
            <a:r>
              <a:rPr lang="de-AT" sz="2200" smtClean="0"/>
              <a:t> </a:t>
            </a:r>
            <a:r>
              <a:rPr lang="de-AT" sz="2200" err="1"/>
              <a:t>and</a:t>
            </a:r>
            <a:r>
              <a:rPr lang="de-AT" sz="2200"/>
              <a:t> Daily Routine</a:t>
            </a:r>
          </a:p>
          <a:p>
            <a:pPr>
              <a:defRPr/>
            </a:pPr>
            <a:r>
              <a:rPr lang="de-AT" sz="2200"/>
              <a:t>Field Training</a:t>
            </a:r>
          </a:p>
          <a:p>
            <a:pPr>
              <a:defRPr/>
            </a:pPr>
            <a:r>
              <a:rPr lang="de-AT" sz="2200" err="1"/>
              <a:t>Peace</a:t>
            </a:r>
            <a:r>
              <a:rPr lang="de-AT" sz="2200"/>
              <a:t> Support </a:t>
            </a:r>
            <a:r>
              <a:rPr lang="de-AT" sz="2200" err="1"/>
              <a:t>Operations</a:t>
            </a:r>
            <a:endParaRPr lang="de-AT" sz="2200"/>
          </a:p>
          <a:p>
            <a:pPr>
              <a:defRPr/>
            </a:pPr>
            <a:r>
              <a:rPr lang="de-AT" sz="2200"/>
              <a:t>Terrain</a:t>
            </a:r>
          </a:p>
          <a:p>
            <a:pPr>
              <a:defRPr/>
            </a:pPr>
            <a:r>
              <a:rPr lang="de-AT" sz="2200"/>
              <a:t>Drill</a:t>
            </a:r>
          </a:p>
          <a:p>
            <a:pPr>
              <a:defRPr/>
            </a:pPr>
            <a:r>
              <a:rPr lang="de-AT" sz="2200"/>
              <a:t>NATO </a:t>
            </a:r>
            <a:r>
              <a:rPr lang="de-AT" sz="2200" err="1"/>
              <a:t>Prowords</a:t>
            </a:r>
            <a:r>
              <a:rPr lang="de-AT" sz="2200"/>
              <a:t> (Radio Communications)</a:t>
            </a:r>
          </a:p>
          <a:p>
            <a:pPr>
              <a:defRPr/>
            </a:pPr>
            <a:r>
              <a:rPr lang="de-AT" sz="2400" smtClean="0"/>
              <a:t> </a:t>
            </a:r>
            <a:endParaRPr lang="de-AT" sz="2400"/>
          </a:p>
          <a:p>
            <a:pPr>
              <a:defRPr/>
            </a:pPr>
            <a:endParaRPr lang="de-AT" sz="2200"/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1120775" y="66283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indent="0">
              <a:defRPr/>
            </a:pPr>
            <a:r>
              <a:rPr lang="de-AT"/>
              <a:t>STANAG Testing Level 2</a:t>
            </a:r>
            <a:r>
              <a:rPr lang="de-AT" smtClean="0"/>
              <a:t>: Officers and NCOs</a:t>
            </a:r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908720"/>
            <a:ext cx="7761288" cy="4110038"/>
          </a:xfrm>
        </p:spPr>
        <p:txBody>
          <a:bodyPr/>
          <a:lstStyle/>
          <a:p>
            <a:pPr marL="0" indent="0" algn="ctr"/>
            <a:r>
              <a:rPr lang="en-GB" smtClean="0"/>
              <a:t>Study Group 2 </a:t>
            </a:r>
          </a:p>
          <a:p>
            <a:pPr marL="0" indent="0"/>
            <a:r>
              <a:rPr lang="en-GB" smtClean="0"/>
              <a:t>“</a:t>
            </a:r>
            <a:r>
              <a:rPr lang="en-US"/>
              <a:t>Best practices and challenges in teaching security and military related terminology”</a:t>
            </a:r>
            <a:endParaRPr lang="de-AT"/>
          </a:p>
          <a:p>
            <a:r>
              <a:rPr lang="en-GB"/>
              <a:t> </a:t>
            </a:r>
            <a:endParaRPr lang="en-GB" smtClean="0"/>
          </a:p>
          <a:p>
            <a:r>
              <a:rPr lang="de-AT" smtClean="0"/>
              <a:t>Agenda</a:t>
            </a:r>
          </a:p>
          <a:p>
            <a:endParaRPr lang="en-GB"/>
          </a:p>
        </p:txBody>
      </p:sp>
      <p:pic>
        <p:nvPicPr>
          <p:cNvPr id="3079" name="Picture 7" descr="C:\Users\x4ad\Desktop\BILC\Dienst der Sprach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24" y="-99392"/>
            <a:ext cx="5301597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x4ad\Desktop\BILC\2TEC 1-10 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5" y="0"/>
            <a:ext cx="946890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x4ad\Desktop\BILC\CIMG5654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288603" cy="69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x4ad\Desktop\BILC\tact eng 0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314693" cy="69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x4ad\Desktop\BILC\DSCN14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57" y="-48504"/>
            <a:ext cx="9315711" cy="69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7425" y="2132905"/>
            <a:ext cx="7761288" cy="2232199"/>
          </a:xfrm>
        </p:spPr>
        <p:txBody>
          <a:bodyPr/>
          <a:lstStyle/>
          <a:p>
            <a:pPr>
              <a:defRPr/>
            </a:pPr>
            <a:r>
              <a:rPr lang="de-AT" sz="2200" smtClean="0"/>
              <a:t>AAF – Units </a:t>
            </a:r>
            <a:r>
              <a:rPr lang="de-AT" sz="2200" err="1" smtClean="0"/>
              <a:t>and</a:t>
            </a:r>
            <a:r>
              <a:rPr lang="de-AT" sz="2200" smtClean="0"/>
              <a:t> National Service</a:t>
            </a:r>
          </a:p>
          <a:p>
            <a:pPr marL="0" indent="0">
              <a:defRPr/>
            </a:pPr>
            <a:r>
              <a:rPr lang="de-AT" sz="2200" smtClean="0"/>
              <a:t>AAF – Services, Arms </a:t>
            </a:r>
            <a:r>
              <a:rPr lang="de-AT" sz="2200" err="1" smtClean="0"/>
              <a:t>and</a:t>
            </a:r>
            <a:r>
              <a:rPr lang="de-AT" sz="2200" smtClean="0"/>
              <a:t> </a:t>
            </a:r>
            <a:r>
              <a:rPr lang="de-AT" sz="2200" err="1" smtClean="0"/>
              <a:t>Branches</a:t>
            </a:r>
            <a:r>
              <a:rPr lang="de-AT" sz="2200" smtClean="0"/>
              <a:t> </a:t>
            </a:r>
            <a:r>
              <a:rPr lang="de-AT" sz="2200" err="1" smtClean="0"/>
              <a:t>and</a:t>
            </a:r>
            <a:r>
              <a:rPr lang="de-AT" sz="2200" smtClean="0"/>
              <a:t> </a:t>
            </a:r>
            <a:r>
              <a:rPr lang="de-AT" sz="2200" err="1" smtClean="0"/>
              <a:t>Structure</a:t>
            </a:r>
            <a:endParaRPr lang="de-AT" sz="2200" smtClean="0"/>
          </a:p>
          <a:p>
            <a:pPr>
              <a:defRPr/>
            </a:pPr>
            <a:r>
              <a:rPr lang="de-AT" sz="2200" smtClean="0"/>
              <a:t>General</a:t>
            </a:r>
            <a:endParaRPr lang="de-AT" sz="2200"/>
          </a:p>
          <a:p>
            <a:pPr>
              <a:defRPr/>
            </a:pPr>
            <a:r>
              <a:rPr lang="de-AT" sz="2200" err="1" smtClean="0"/>
              <a:t>Barracks</a:t>
            </a:r>
            <a:r>
              <a:rPr lang="de-AT" sz="2200" smtClean="0"/>
              <a:t> </a:t>
            </a:r>
            <a:r>
              <a:rPr lang="de-AT" sz="2200" err="1"/>
              <a:t>and</a:t>
            </a:r>
            <a:r>
              <a:rPr lang="de-AT" sz="2200"/>
              <a:t> Daily Routine</a:t>
            </a:r>
          </a:p>
          <a:p>
            <a:pPr>
              <a:defRPr/>
            </a:pPr>
            <a:r>
              <a:rPr lang="de-AT" sz="2200" smtClean="0"/>
              <a:t>Terrain</a:t>
            </a:r>
          </a:p>
          <a:p>
            <a:pPr>
              <a:defRPr/>
            </a:pPr>
            <a:endParaRPr lang="de-AT" sz="2200"/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 bwMode="auto">
          <a:xfrm>
            <a:off x="1120775" y="806847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indent="0">
              <a:defRPr/>
            </a:pPr>
            <a:r>
              <a:rPr lang="de-AT"/>
              <a:t>STANAG Testing Level 2</a:t>
            </a:r>
            <a:r>
              <a:rPr lang="de-AT" smtClean="0"/>
              <a:t>: </a:t>
            </a:r>
          </a:p>
          <a:p>
            <a:pPr marL="0" indent="0">
              <a:defRPr/>
            </a:pPr>
            <a:r>
              <a:rPr lang="de-AT" smtClean="0"/>
              <a:t>AAF Civilian Personnel</a:t>
            </a:r>
            <a:endParaRPr lang="de-AT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1120080" y="462327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algn="ctr" defTabSz="449263" rtl="0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rtl="0" fontAlgn="base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marL="0" indent="0">
              <a:defRPr/>
            </a:pPr>
            <a:r>
              <a:rPr lang="de-AT"/>
              <a:t>STANAG Testing Level 2</a:t>
            </a:r>
            <a:r>
              <a:rPr lang="de-AT" smtClean="0"/>
              <a:t>: External Civilian Personnel</a:t>
            </a:r>
            <a:endParaRPr lang="de-AT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987176" y="6021337"/>
            <a:ext cx="7761288" cy="64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78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78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7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2200" kern="0" smtClean="0"/>
              <a:t>Civilian Topics</a:t>
            </a:r>
            <a:endParaRPr lang="de-AT" sz="2400" kern="0" smtClean="0"/>
          </a:p>
          <a:p>
            <a:pPr>
              <a:defRPr/>
            </a:pPr>
            <a:endParaRPr lang="de-AT" sz="2200" kern="0" smtClean="0"/>
          </a:p>
          <a:p>
            <a:pPr>
              <a:defRPr/>
            </a:pPr>
            <a:endParaRPr lang="de-AT" sz="2200" ker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1043608" y="2924944"/>
            <a:ext cx="7920880" cy="2520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1066626"/>
            <a:ext cx="7761287" cy="1138238"/>
          </a:xfrm>
        </p:spPr>
        <p:txBody>
          <a:bodyPr/>
          <a:lstStyle/>
          <a:p>
            <a:r>
              <a:rPr lang="de-AT" smtClean="0"/>
              <a:t>Military English Monologue Level 2</a:t>
            </a:r>
            <a:endParaRPr lang="en-GB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131192" y="2996952"/>
            <a:ext cx="7761288" cy="2232199"/>
          </a:xfrm>
        </p:spPr>
        <p:txBody>
          <a:bodyPr/>
          <a:lstStyle/>
          <a:p>
            <a:pPr algn="ctr">
              <a:defRPr/>
            </a:pPr>
            <a:r>
              <a:rPr lang="en-US" sz="2200" smtClean="0"/>
              <a:t>“Radio Communications”</a:t>
            </a:r>
          </a:p>
          <a:p>
            <a:pPr marL="0" indent="0">
              <a:defRPr/>
            </a:pPr>
            <a:r>
              <a:rPr lang="en-US" sz="2200" smtClean="0"/>
              <a:t>Describe some of the most important PROWORDs and how to use them!</a:t>
            </a:r>
            <a:endParaRPr lang="en-US" sz="2200" dirty="0" smtClean="0"/>
          </a:p>
          <a:p>
            <a:pPr marL="0" indent="0">
              <a:defRPr/>
            </a:pPr>
            <a:r>
              <a:rPr lang="en-US" sz="2200" smtClean="0"/>
              <a:t>- Describe how to perfom a “radio check” under varying conditions</a:t>
            </a:r>
          </a:p>
          <a:p>
            <a:pPr marL="0" indent="0">
              <a:defRPr/>
            </a:pPr>
            <a:r>
              <a:rPr lang="en-US" sz="2200" smtClean="0"/>
              <a:t>- Describe “messages” and the PROWORDs related to them</a:t>
            </a:r>
          </a:p>
          <a:p>
            <a:pPr marL="0" indent="0">
              <a:defRPr/>
            </a:pPr>
            <a:r>
              <a:rPr lang="en-US" sz="2200" smtClean="0"/>
              <a:t>- Do a “9-line MEDEVAC request”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59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2988" y="850602"/>
            <a:ext cx="7761287" cy="1138238"/>
          </a:xfrm>
        </p:spPr>
        <p:txBody>
          <a:bodyPr/>
          <a:lstStyle/>
          <a:p>
            <a:r>
              <a:rPr lang="de-AT" smtClean="0"/>
              <a:t>Language Trainer System and BILC</a:t>
            </a:r>
            <a:endParaRPr lang="en-GB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99592" y="2565300"/>
            <a:ext cx="7761287" cy="4464100"/>
          </a:xfrm>
        </p:spPr>
        <p:txBody>
          <a:bodyPr/>
          <a:lstStyle/>
          <a:p>
            <a:pPr>
              <a:defRPr/>
            </a:pPr>
            <a:r>
              <a:rPr lang="de-AT" sz="2200" smtClean="0"/>
              <a:t>Target Audience: Austrian military personnel</a:t>
            </a:r>
          </a:p>
          <a:p>
            <a:pPr>
              <a:defRPr/>
            </a:pPr>
            <a:endParaRPr lang="de-AT" sz="2200"/>
          </a:p>
          <a:p>
            <a:pPr>
              <a:defRPr/>
            </a:pPr>
            <a:r>
              <a:rPr lang="de-AT" sz="2200" smtClean="0"/>
              <a:t>Main Effort: Austrian procedures, equipment, terminology</a:t>
            </a:r>
          </a:p>
          <a:p>
            <a:pPr>
              <a:defRPr/>
            </a:pPr>
            <a:endParaRPr lang="de-AT" sz="2200"/>
          </a:p>
          <a:p>
            <a:pPr>
              <a:defRPr/>
            </a:pPr>
            <a:r>
              <a:rPr lang="de-AT" sz="2200" smtClean="0"/>
              <a:t>But: only wordlists and occasional matching exercises in German!</a:t>
            </a:r>
          </a:p>
          <a:p>
            <a:pPr>
              <a:defRPr/>
            </a:pPr>
            <a:endParaRPr lang="de-AT" sz="2200"/>
          </a:p>
          <a:p>
            <a:pPr>
              <a:defRPr/>
            </a:pPr>
            <a:r>
              <a:rPr lang="de-AT" sz="2200" b="1" smtClean="0"/>
              <a:t>English teachers interested in adopting a similar system</a:t>
            </a:r>
          </a:p>
          <a:p>
            <a:pPr>
              <a:defRPr/>
            </a:pPr>
            <a:endParaRPr lang="de-AT" sz="2200" b="1"/>
          </a:p>
          <a:p>
            <a:pPr>
              <a:defRPr/>
            </a:pPr>
            <a:r>
              <a:rPr lang="de-AT" sz="2200" b="1" smtClean="0"/>
              <a:t>Personnel earmarked as language trainers</a:t>
            </a:r>
            <a:endParaRPr lang="de-AT" sz="2200" b="1"/>
          </a:p>
        </p:txBody>
      </p:sp>
    </p:spTree>
    <p:extLst>
      <p:ext uri="{BB962C8B-B14F-4D97-AF65-F5344CB8AC3E}">
        <p14:creationId xmlns:p14="http://schemas.microsoft.com/office/powerpoint/2010/main" val="34257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8013"/>
            <a:ext cx="7764463" cy="1146175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mtClean="0"/>
              <a:t>TES Topics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764462" cy="5545137"/>
          </a:xfrm>
        </p:spPr>
        <p:txBody>
          <a:bodyPr/>
          <a:lstStyle/>
          <a:p>
            <a:pPr marL="314325" indent="-314325" eaLnBrk="1" hangingPunct="1">
              <a:lnSpc>
                <a:spcPct val="68000"/>
              </a:lnSpc>
              <a:buFont typeface="Times New Roman" pitchFamily="18" charset="0"/>
              <a:buChar char="•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AT" altLang="de-DE" sz="2800" smtClean="0"/>
              <a:t>Reduction to one week! Change of focus.</a:t>
            </a:r>
          </a:p>
          <a:p>
            <a:pPr marL="314325" indent="-314325" eaLnBrk="1" hangingPunct="1">
              <a:lnSpc>
                <a:spcPct val="68000"/>
              </a:lnSpc>
              <a:buFont typeface="Times New Roman" pitchFamily="18" charset="0"/>
              <a:buChar char="•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endParaRPr lang="de-DE" altLang="de-DE" sz="2800" smtClean="0"/>
          </a:p>
          <a:p>
            <a:pPr marL="314325" indent="-314325" eaLnBrk="1" hangingPunct="1">
              <a:lnSpc>
                <a:spcPct val="68000"/>
              </a:lnSpc>
              <a:buFont typeface="Times New Roman" pitchFamily="18" charset="0"/>
              <a:buChar char="•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DE" altLang="de-DE" sz="2800" smtClean="0"/>
              <a:t>(Personal) Introduction</a:t>
            </a:r>
          </a:p>
          <a:p>
            <a:pPr marL="314325" indent="-314325" eaLnBrk="1" hangingPunct="1">
              <a:lnSpc>
                <a:spcPct val="68000"/>
              </a:lnSpc>
              <a:buFont typeface="Times New Roman" pitchFamily="18" charset="0"/>
              <a:buChar char="•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DE" altLang="de-DE" sz="2800" smtClean="0"/>
              <a:t>MDMP</a:t>
            </a:r>
          </a:p>
          <a:p>
            <a:pPr marL="714375" lvl="1" indent="-257175" eaLnBrk="1" hangingPunct="1">
              <a:lnSpc>
                <a:spcPct val="68000"/>
              </a:lnSpc>
              <a:buFont typeface="Times New Roman" pitchFamily="18" charset="0"/>
              <a:buChar char="–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DE" altLang="de-DE" smtClean="0"/>
              <a:t>Staff roles</a:t>
            </a:r>
          </a:p>
          <a:p>
            <a:pPr marL="714375" lvl="1" indent="-257175" eaLnBrk="1" hangingPunct="1">
              <a:lnSpc>
                <a:spcPct val="68000"/>
              </a:lnSpc>
              <a:buFont typeface="Times New Roman" pitchFamily="18" charset="0"/>
              <a:buChar char="–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DE" altLang="de-DE" smtClean="0"/>
              <a:t>IPB</a:t>
            </a:r>
          </a:p>
          <a:p>
            <a:pPr marL="714375" lvl="1" indent="-257175" eaLnBrk="1" hangingPunct="1">
              <a:lnSpc>
                <a:spcPct val="68000"/>
              </a:lnSpc>
              <a:buFont typeface="Times New Roman" pitchFamily="18" charset="0"/>
              <a:buChar char="–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DE" altLang="de-DE" smtClean="0"/>
              <a:t>COAs</a:t>
            </a:r>
          </a:p>
          <a:p>
            <a:pPr marL="714375" lvl="1" indent="-257175" eaLnBrk="1" hangingPunct="1">
              <a:lnSpc>
                <a:spcPct val="68000"/>
              </a:lnSpc>
              <a:buFont typeface="Times New Roman" pitchFamily="18" charset="0"/>
              <a:buChar char="–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DE" altLang="de-DE" smtClean="0"/>
              <a:t>Wargaming</a:t>
            </a:r>
          </a:p>
          <a:p>
            <a:pPr marL="314325" indent="-314325" eaLnBrk="1" hangingPunct="1">
              <a:lnSpc>
                <a:spcPct val="68000"/>
              </a:lnSpc>
              <a:buFont typeface="Times New Roman" pitchFamily="18" charset="0"/>
              <a:buChar char="•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DE" altLang="de-DE" sz="2800" smtClean="0"/>
              <a:t>Briefings</a:t>
            </a:r>
          </a:p>
          <a:p>
            <a:pPr marL="314325" indent="-314325" eaLnBrk="1" hangingPunct="1">
              <a:lnSpc>
                <a:spcPct val="68000"/>
              </a:lnSpc>
              <a:buFont typeface="Times New Roman" pitchFamily="18" charset="0"/>
              <a:buChar char="•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AT" altLang="de-DE" sz="2800" smtClean="0"/>
              <a:t>Acronyms</a:t>
            </a:r>
          </a:p>
          <a:p>
            <a:pPr marL="314325" indent="-314325" eaLnBrk="1" hangingPunct="1">
              <a:lnSpc>
                <a:spcPct val="68000"/>
              </a:lnSpc>
              <a:buFont typeface="Times New Roman" pitchFamily="18" charset="0"/>
              <a:buChar char="•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AT" altLang="de-DE" sz="2800" smtClean="0"/>
              <a:t>CPX</a:t>
            </a:r>
          </a:p>
          <a:p>
            <a:pPr marL="314325" indent="-314325" eaLnBrk="1" hangingPunct="1">
              <a:lnSpc>
                <a:spcPct val="68000"/>
              </a:lnSpc>
              <a:buFont typeface="Times New Roman" pitchFamily="18" charset="0"/>
              <a:buChar char="•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AT" altLang="de-DE" sz="2800" smtClean="0"/>
              <a:t>Country Briefs</a:t>
            </a:r>
          </a:p>
          <a:p>
            <a:pPr marL="314325" indent="-314325" eaLnBrk="1" hangingPunct="1">
              <a:lnSpc>
                <a:spcPct val="68000"/>
              </a:lnSpc>
              <a:buFont typeface="Times New Roman" pitchFamily="18" charset="0"/>
              <a:buChar char="•"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r>
              <a:rPr lang="de-AT" altLang="de-DE" sz="2800" smtClean="0"/>
              <a:t>Exams</a:t>
            </a:r>
            <a:endParaRPr lang="de-DE" altLang="de-DE" sz="2800" smtClean="0"/>
          </a:p>
          <a:p>
            <a:pPr marL="314325" indent="-314325" eaLnBrk="1" hangingPunct="1">
              <a:lnSpc>
                <a:spcPct val="68000"/>
              </a:lnSpc>
              <a:buClrTx/>
              <a:buFontTx/>
              <a:buNone/>
              <a:tabLst>
                <a:tab pos="314325" algn="l"/>
                <a:tab pos="419100" algn="l"/>
                <a:tab pos="868363" algn="l"/>
                <a:tab pos="1317625" algn="l"/>
                <a:tab pos="1766888" algn="l"/>
                <a:tab pos="2216150" algn="l"/>
                <a:tab pos="2665413" algn="l"/>
                <a:tab pos="3114675" algn="l"/>
                <a:tab pos="3563938" algn="l"/>
                <a:tab pos="4013200" algn="l"/>
                <a:tab pos="4462463" algn="l"/>
                <a:tab pos="4911725" algn="l"/>
                <a:tab pos="5360988" algn="l"/>
                <a:tab pos="5810250" algn="l"/>
                <a:tab pos="6259513" algn="l"/>
                <a:tab pos="6708775" algn="l"/>
                <a:tab pos="7158038" algn="l"/>
                <a:tab pos="7607300" algn="l"/>
                <a:tab pos="8056563" algn="l"/>
                <a:tab pos="8505825" algn="l"/>
                <a:tab pos="8955088" algn="l"/>
              </a:tabLst>
            </a:pPr>
            <a:endParaRPr lang="de-DE" altLang="de-DE" sz="2800" smtClean="0"/>
          </a:p>
        </p:txBody>
      </p:sp>
    </p:spTree>
    <p:extLst>
      <p:ext uri="{BB962C8B-B14F-4D97-AF65-F5344CB8AC3E}">
        <p14:creationId xmlns:p14="http://schemas.microsoft.com/office/powerpoint/2010/main" val="28807211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3062288" y="561975"/>
            <a:ext cx="6262687" cy="1233488"/>
          </a:xfrm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mtClean="0"/>
              <a:t>International Statistics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4738" y="720725"/>
            <a:ext cx="1985962" cy="6254750"/>
          </a:xfrm>
        </p:spPr>
        <p:txBody>
          <a:bodyPr/>
          <a:lstStyle/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BIH		13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BGR		3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CHE		1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CHN		1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DEU		1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FYR		4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HRV		14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JOR		8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LVA		1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MNE	3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SRB		5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r>
              <a:rPr lang="de-DE" altLang="de-DE" sz="3200" smtClean="0"/>
              <a:t>UKR		3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30213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9300" algn="l"/>
                <a:tab pos="6286500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8967788" algn="l"/>
                <a:tab pos="9417050" algn="l"/>
                <a:tab pos="9866313" algn="l"/>
                <a:tab pos="10315575" algn="l"/>
                <a:tab pos="10764838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</a:tabLst>
            </a:pPr>
            <a:endParaRPr lang="de-DE" altLang="de-DE" sz="320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3600450" y="2740025"/>
            <a:ext cx="5040313" cy="1336675"/>
          </a:xfrm>
        </p:spPr>
        <p:txBody>
          <a:bodyPr/>
          <a:lstStyle/>
          <a:p>
            <a:pPr indent="-338138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altLang="de-DE" sz="4800" smtClean="0"/>
              <a:t>Total: 57 personnel</a:t>
            </a:r>
          </a:p>
          <a:p>
            <a:pPr indent="-338138" eaLnBrk="1" hangingPunct="1">
              <a:buClr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de-DE" altLang="de-DE" sz="480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184775" y="3754438"/>
            <a:ext cx="3419475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de-DE" altLang="de-DE" sz="4800">
                <a:solidFill>
                  <a:srgbClr val="000000"/>
                </a:solidFill>
              </a:rPr>
              <a:t>12 different countries</a:t>
            </a: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endParaRPr lang="de-DE" altLang="de-DE" sz="4800">
              <a:solidFill>
                <a:srgbClr val="000000"/>
              </a:solidFill>
            </a:endParaRP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6567488" y="6119813"/>
            <a:ext cx="2576512" cy="69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200">
                <a:solidFill>
                  <a:srgbClr val="000000"/>
                </a:solidFill>
              </a:rPr>
              <a:t>as at SEP 16</a:t>
            </a:r>
          </a:p>
        </p:txBody>
      </p:sp>
    </p:spTree>
    <p:extLst>
      <p:ext uri="{BB962C8B-B14F-4D97-AF65-F5344CB8AC3E}">
        <p14:creationId xmlns:p14="http://schemas.microsoft.com/office/powerpoint/2010/main" val="2333034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36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1042988" y="2492375"/>
            <a:ext cx="7761287" cy="1138238"/>
          </a:xfrm>
        </p:spPr>
        <p:txBody>
          <a:bodyPr/>
          <a:lstStyle/>
          <a:p>
            <a:r>
              <a:rPr lang="de-AT" altLang="de-DE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History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7425" y="1556792"/>
            <a:ext cx="7761288" cy="4688160"/>
          </a:xfrm>
        </p:spPr>
        <p:txBody>
          <a:bodyPr/>
          <a:lstStyle/>
          <a:p>
            <a:r>
              <a:rPr lang="de-AT" smtClean="0"/>
              <a:t>various materials</a:t>
            </a:r>
          </a:p>
          <a:p>
            <a:r>
              <a:rPr lang="de-AT" smtClean="0"/>
              <a:t>Eighties: English as career requirement for all officers</a:t>
            </a:r>
          </a:p>
          <a:p>
            <a:r>
              <a:rPr lang="de-AT" smtClean="0"/>
              <a:t>1998: English as career requirement for NCOs</a:t>
            </a:r>
          </a:p>
          <a:p>
            <a:r>
              <a:rPr lang="de-AT" smtClean="0"/>
              <a:t>Noughties: ESP training for civilian teachers</a:t>
            </a:r>
          </a:p>
          <a:p>
            <a:r>
              <a:rPr lang="de-AT" smtClean="0"/>
              <a:t>2001-now: TECLF/TEC/TES</a:t>
            </a:r>
          </a:p>
          <a:p>
            <a:r>
              <a:rPr lang="de-AT" smtClean="0"/>
              <a:t>2008: Language Trainer System</a:t>
            </a:r>
          </a:p>
          <a:p>
            <a:r>
              <a:rPr lang="de-AT" smtClean="0"/>
              <a:t>2016: Military English in STANAG Level 2 Testing (monologues)</a:t>
            </a:r>
          </a:p>
          <a:p>
            <a:r>
              <a:rPr lang="de-AT" smtClean="0"/>
              <a:t>2017/18: Level 1?</a:t>
            </a:r>
          </a:p>
          <a:p>
            <a:endParaRPr lang="de-AT"/>
          </a:p>
        </p:txBody>
      </p:sp>
      <p:pic>
        <p:nvPicPr>
          <p:cNvPr id="2052" name="Picture 4" descr="C:\Users\x4ad\Desktop\BILC\Campa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352"/>
            <a:ext cx="4088625" cy="52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x4ad\Desktop\BILC\TECL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2715"/>
            <a:ext cx="4248472" cy="602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x4ad\Desktop\BILC\Command English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8359"/>
            <a:ext cx="4716016" cy="62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English Training</a:t>
            </a:r>
            <a:endParaRPr lang="en-GB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971600" y="1484784"/>
            <a:ext cx="2232248" cy="4896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General English courses 1A – 3B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de-AT" smtClean="0">
                <a:solidFill>
                  <a:schemeClr val="tx1"/>
                </a:solidFill>
              </a:rPr>
              <a:t>Intensive Seminars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347864" y="1484784"/>
            <a:ext cx="5544616" cy="48965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Military English</a:t>
            </a: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integrated into general English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de-AT" baseline="0" smtClean="0">
                <a:solidFill>
                  <a:schemeClr val="tx1"/>
                </a:solidFill>
              </a:rPr>
              <a:t>Language trainer seminars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de-AT" baseline="0" smtClean="0">
                <a:solidFill>
                  <a:schemeClr val="tx1"/>
                </a:solidFill>
              </a:rPr>
              <a:t>TES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de-AT" smtClean="0">
                <a:solidFill>
                  <a:schemeClr val="tx1"/>
                </a:solidFill>
              </a:rPr>
              <a:t>SUTS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de-AT" baseline="0" smtClean="0">
                <a:solidFill>
                  <a:schemeClr val="tx1"/>
                </a:solidFill>
              </a:rPr>
              <a:t>ESP language support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de-AT" smtClean="0">
                <a:solidFill>
                  <a:schemeClr val="tx1"/>
                </a:solidFill>
              </a:rPr>
              <a:t>Mission-tailored seminars</a:t>
            </a:r>
            <a:endParaRPr lang="de-AT" baseline="0" smtClean="0">
              <a:solidFill>
                <a:schemeClr val="tx1"/>
              </a:solidFill>
            </a:endParaRP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AOEC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de-AT" baseline="0" smtClean="0">
                <a:solidFill>
                  <a:schemeClr val="tx1"/>
                </a:solidFill>
              </a:rPr>
              <a:t>AES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Seminar for ATCs and pilots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de-AT" smtClean="0">
                <a:solidFill>
                  <a:schemeClr val="tx1"/>
                </a:solidFill>
              </a:rPr>
              <a:t>Seminar for aviation technicians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de-AT" smtClean="0">
                <a:solidFill>
                  <a:schemeClr val="tx1"/>
                </a:solidFill>
              </a:rPr>
              <a:t>Rater Training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Other ESP seminars (e.g. cyber English, legal English, medical English, etc.</a:t>
            </a:r>
          </a:p>
          <a:p>
            <a:pPr marL="342900" marR="0" indent="-34290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4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 bwMode="auto">
          <a:xfrm>
            <a:off x="4211960" y="2276872"/>
            <a:ext cx="4860033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Abgerundetes Rechteck 1"/>
          <p:cNvSpPr/>
          <p:nvPr/>
        </p:nvSpPr>
        <p:spPr bwMode="auto">
          <a:xfrm>
            <a:off x="971600" y="2276872"/>
            <a:ext cx="2808312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2636912"/>
            <a:ext cx="2592288" cy="5400600"/>
          </a:xfrm>
        </p:spPr>
        <p:txBody>
          <a:bodyPr/>
          <a:lstStyle/>
          <a:p>
            <a:pPr algn="l" eaLnBrk="1" hangingPunct="1">
              <a:lnSpc>
                <a:spcPct val="68000"/>
              </a:lnSpc>
            </a:pPr>
            <a:r>
              <a:rPr lang="de-AT" altLang="de-DE" sz="2400" smtClean="0"/>
              <a:t>Level 1: </a:t>
            </a:r>
          </a:p>
          <a:p>
            <a:pPr marL="342900" indent="-342900" algn="l" eaLnBrk="1" hangingPunct="1">
              <a:lnSpc>
                <a:spcPct val="68000"/>
              </a:lnSpc>
              <a:buFont typeface="Arial" panose="020B0604020202020204" pitchFamily="34" charset="0"/>
              <a:buChar char="•"/>
            </a:pPr>
            <a:r>
              <a:rPr lang="de-AT" altLang="de-DE" sz="2400" b="1" err="1" smtClean="0"/>
              <a:t>workplace</a:t>
            </a:r>
            <a:r>
              <a:rPr lang="de-AT" altLang="de-DE" sz="2400" smtClean="0"/>
              <a:t> </a:t>
            </a:r>
            <a:r>
              <a:rPr lang="de-AT" altLang="de-DE" sz="2400" err="1" smtClean="0"/>
              <a:t>requirements</a:t>
            </a:r>
            <a:endParaRPr lang="de-AT" altLang="de-DE" sz="2400" smtClean="0"/>
          </a:p>
          <a:p>
            <a:pPr marL="342900" indent="-342900" algn="l" eaLnBrk="1" hangingPunct="1">
              <a:lnSpc>
                <a:spcPct val="68000"/>
              </a:lnSpc>
              <a:buFont typeface="Arial" panose="020B0604020202020204" pitchFamily="34" charset="0"/>
              <a:buChar char="•"/>
            </a:pPr>
            <a:r>
              <a:rPr lang="en-GB" altLang="de-DE" sz="2400" smtClean="0"/>
              <a:t>routine</a:t>
            </a:r>
            <a:r>
              <a:rPr lang="de-AT" altLang="de-DE" sz="2400" smtClean="0"/>
              <a:t> </a:t>
            </a:r>
            <a:r>
              <a:rPr lang="de-AT" altLang="de-DE" sz="2400" err="1" smtClean="0"/>
              <a:t>tasks</a:t>
            </a:r>
            <a:r>
              <a:rPr lang="de-AT" altLang="de-DE" sz="2400" smtClean="0"/>
              <a:t> in </a:t>
            </a:r>
            <a:r>
              <a:rPr lang="de-AT" altLang="de-DE" sz="2400" err="1" smtClean="0"/>
              <a:t>the</a:t>
            </a:r>
            <a:r>
              <a:rPr lang="de-AT" altLang="de-DE" sz="2400" smtClean="0"/>
              <a:t> </a:t>
            </a:r>
            <a:r>
              <a:rPr lang="de-AT" altLang="de-DE" sz="2400" b="1" err="1" smtClean="0"/>
              <a:t>workplace</a:t>
            </a:r>
            <a:endParaRPr lang="de-AT" altLang="de-DE" sz="2400" b="1" smtClean="0"/>
          </a:p>
          <a:p>
            <a:pPr marL="342900" indent="-342900" algn="l" eaLnBrk="1" hangingPunct="1">
              <a:lnSpc>
                <a:spcPct val="68000"/>
              </a:lnSpc>
              <a:buFont typeface="Arial" panose="020B0604020202020204" pitchFamily="34" charset="0"/>
              <a:buChar char="•"/>
            </a:pPr>
            <a:r>
              <a:rPr lang="de-AT" altLang="de-DE" sz="2400" err="1" smtClean="0"/>
              <a:t>survival</a:t>
            </a:r>
            <a:r>
              <a:rPr lang="de-AT" altLang="de-DE" sz="2400" smtClean="0"/>
              <a:t> </a:t>
            </a:r>
            <a:r>
              <a:rPr lang="de-AT" altLang="de-DE" sz="2400" err="1" smtClean="0"/>
              <a:t>or</a:t>
            </a:r>
            <a:r>
              <a:rPr lang="de-AT" altLang="de-DE" sz="2400" smtClean="0"/>
              <a:t> </a:t>
            </a:r>
            <a:r>
              <a:rPr lang="de-AT" altLang="de-DE" sz="2400" b="1" err="1" smtClean="0"/>
              <a:t>workplace</a:t>
            </a:r>
            <a:r>
              <a:rPr lang="de-AT" altLang="de-DE" sz="2400" smtClean="0"/>
              <a:t> </a:t>
            </a:r>
            <a:r>
              <a:rPr lang="de-AT" altLang="de-DE" sz="2400" err="1" smtClean="0"/>
              <a:t>situations</a:t>
            </a:r>
            <a:endParaRPr lang="de-AT" altLang="de-DE" sz="2400" smtClean="0"/>
          </a:p>
          <a:p>
            <a:pPr marL="342900" indent="-342900" algn="l" eaLnBrk="1" hangingPunct="1">
              <a:lnSpc>
                <a:spcPct val="68000"/>
              </a:lnSpc>
              <a:buFont typeface="Arial" panose="020B0604020202020204" pitchFamily="34" charset="0"/>
              <a:buChar char="•"/>
            </a:pPr>
            <a:r>
              <a:rPr lang="de-AT" altLang="de-DE" sz="2400" b="1" err="1" smtClean="0"/>
              <a:t>workplace</a:t>
            </a:r>
            <a:r>
              <a:rPr lang="de-AT" altLang="de-DE" sz="2400" smtClean="0"/>
              <a:t> </a:t>
            </a:r>
            <a:r>
              <a:rPr lang="de-AT" altLang="de-DE" sz="2400" err="1" smtClean="0"/>
              <a:t>communication</a:t>
            </a:r>
            <a:endParaRPr lang="de-AT" altLang="de-DE" sz="2400" smtClean="0"/>
          </a:p>
          <a:p>
            <a:pPr algn="l" eaLnBrk="1" hangingPunct="1">
              <a:lnSpc>
                <a:spcPct val="68000"/>
              </a:lnSpc>
            </a:pPr>
            <a:endParaRPr lang="de-DE" altLang="de-DE" sz="1800" smtClean="0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4283968" y="2564904"/>
            <a:ext cx="47525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78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78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7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altLang="de-DE" sz="2400" kern="0" smtClean="0"/>
              <a:t>Level 2: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altLang="de-DE" sz="2400" kern="0" err="1" smtClean="0"/>
              <a:t>routine</a:t>
            </a:r>
            <a:r>
              <a:rPr lang="de-AT" altLang="de-DE" sz="2400" kern="0" smtClean="0"/>
              <a:t> </a:t>
            </a:r>
            <a:r>
              <a:rPr lang="de-AT" altLang="de-DE" sz="2400" b="1" kern="0" err="1" smtClean="0"/>
              <a:t>work</a:t>
            </a:r>
            <a:r>
              <a:rPr lang="de-AT" altLang="de-DE" sz="2400" b="1" kern="0" smtClean="0"/>
              <a:t> </a:t>
            </a:r>
            <a:r>
              <a:rPr lang="de-AT" altLang="de-DE" sz="2400" b="1" kern="0" err="1" smtClean="0"/>
              <a:t>matters</a:t>
            </a:r>
            <a:endParaRPr lang="de-AT" altLang="de-DE" sz="2400" b="1" kern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altLang="de-DE" sz="2400" kern="0" err="1" smtClean="0"/>
              <a:t>everyday</a:t>
            </a:r>
            <a:r>
              <a:rPr lang="de-AT" altLang="de-DE" sz="2400" kern="0" smtClean="0"/>
              <a:t> </a:t>
            </a:r>
            <a:r>
              <a:rPr lang="de-AT" altLang="de-DE" sz="2400" kern="0" err="1" smtClean="0"/>
              <a:t>routine</a:t>
            </a:r>
            <a:r>
              <a:rPr lang="de-AT" altLang="de-DE" sz="2400" kern="0" smtClean="0"/>
              <a:t> </a:t>
            </a:r>
            <a:r>
              <a:rPr lang="de-AT" altLang="de-DE" sz="2400" b="1" kern="0" err="1" smtClean="0"/>
              <a:t>workplace</a:t>
            </a:r>
            <a:r>
              <a:rPr lang="de-AT" altLang="de-DE" sz="2400" kern="0" smtClean="0"/>
              <a:t> </a:t>
            </a:r>
            <a:r>
              <a:rPr lang="de-AT" altLang="de-DE" sz="2400" kern="0" err="1" smtClean="0"/>
              <a:t>situations</a:t>
            </a:r>
            <a:endParaRPr lang="de-AT" altLang="de-DE" sz="2400" kern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altLang="de-DE" sz="2400" kern="0" err="1" smtClean="0"/>
              <a:t>give</a:t>
            </a:r>
            <a:r>
              <a:rPr lang="de-AT" altLang="de-DE" sz="2400" kern="0" smtClean="0"/>
              <a:t> </a:t>
            </a:r>
            <a:r>
              <a:rPr lang="de-AT" altLang="de-DE" sz="2400" kern="0" err="1" smtClean="0"/>
              <a:t>straightforward</a:t>
            </a:r>
            <a:r>
              <a:rPr lang="de-AT" altLang="de-DE" sz="2400" kern="0" smtClean="0"/>
              <a:t> </a:t>
            </a:r>
            <a:r>
              <a:rPr lang="de-AT" altLang="de-DE" sz="2400" b="1" kern="0" err="1" smtClean="0"/>
              <a:t>instructions</a:t>
            </a:r>
            <a:r>
              <a:rPr lang="de-AT" altLang="de-DE" sz="2400" b="1" kern="0" smtClean="0"/>
              <a:t> </a:t>
            </a:r>
            <a:r>
              <a:rPr lang="de-AT" altLang="de-DE" sz="2400" b="1" kern="0" err="1" smtClean="0"/>
              <a:t>and</a:t>
            </a:r>
            <a:r>
              <a:rPr lang="de-AT" altLang="de-DE" sz="2400" b="1" kern="0" smtClean="0"/>
              <a:t> </a:t>
            </a:r>
            <a:r>
              <a:rPr lang="de-AT" altLang="de-DE" sz="2400" b="1" kern="0" err="1" smtClean="0"/>
              <a:t>directions</a:t>
            </a:r>
            <a:endParaRPr lang="de-AT" altLang="de-DE" sz="2400" b="1" kern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altLang="de-DE" sz="2400" kern="0" err="1" smtClean="0"/>
              <a:t>casual</a:t>
            </a:r>
            <a:r>
              <a:rPr lang="de-AT" altLang="de-DE" sz="2400" kern="0" smtClean="0"/>
              <a:t> </a:t>
            </a:r>
            <a:r>
              <a:rPr lang="de-AT" altLang="de-DE" sz="2400" kern="0" err="1" smtClean="0"/>
              <a:t>conversations</a:t>
            </a:r>
            <a:r>
              <a:rPr lang="de-AT" altLang="de-DE" sz="2400" kern="0" smtClean="0"/>
              <a:t> on </a:t>
            </a:r>
            <a:r>
              <a:rPr lang="de-AT" altLang="de-DE" sz="2400" kern="0" err="1" smtClean="0"/>
              <a:t>concrete</a:t>
            </a:r>
            <a:r>
              <a:rPr lang="de-AT" altLang="de-DE" sz="2400" kern="0" smtClean="0"/>
              <a:t> </a:t>
            </a:r>
            <a:r>
              <a:rPr lang="en-GB" altLang="de-DE" sz="2400" kern="0" smtClean="0"/>
              <a:t>topics</a:t>
            </a:r>
            <a:r>
              <a:rPr lang="de-AT" altLang="de-DE" sz="2400" kern="0" smtClean="0"/>
              <a:t> such </a:t>
            </a:r>
            <a:r>
              <a:rPr lang="de-AT" altLang="de-DE" sz="2400" kern="0" err="1" smtClean="0"/>
              <a:t>as</a:t>
            </a:r>
            <a:r>
              <a:rPr lang="de-AT" altLang="de-DE" sz="2400" kern="0" smtClean="0"/>
              <a:t> </a:t>
            </a:r>
            <a:r>
              <a:rPr lang="de-AT" altLang="de-DE" sz="2400" b="1" kern="0" err="1" smtClean="0"/>
              <a:t>job</a:t>
            </a:r>
            <a:r>
              <a:rPr lang="de-AT" altLang="de-DE" sz="2400" b="1" kern="0" smtClean="0"/>
              <a:t> procedures </a:t>
            </a:r>
            <a:r>
              <a:rPr lang="de-AT" altLang="de-DE" sz="2400" kern="0" smtClean="0"/>
              <a:t>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AT" altLang="de-DE" sz="2400" kern="0" err="1" smtClean="0"/>
              <a:t>routine</a:t>
            </a:r>
            <a:r>
              <a:rPr lang="de-AT" altLang="de-DE" sz="2400" kern="0" smtClean="0"/>
              <a:t> </a:t>
            </a:r>
            <a:r>
              <a:rPr lang="de-AT" altLang="de-DE" sz="2400" b="1" kern="0" err="1" smtClean="0"/>
              <a:t>workplace</a:t>
            </a:r>
            <a:r>
              <a:rPr lang="de-AT" altLang="de-DE" sz="2400" kern="0" smtClean="0"/>
              <a:t> </a:t>
            </a:r>
            <a:r>
              <a:rPr lang="de-AT" altLang="de-DE" sz="2400" kern="0" err="1" smtClean="0"/>
              <a:t>correspondence</a:t>
            </a:r>
            <a:endParaRPr lang="de-AT" altLang="de-DE" sz="2400" kern="0" smtClean="0"/>
          </a:p>
          <a:p>
            <a:pPr algn="l" eaLnBrk="1" hangingPunct="1">
              <a:lnSpc>
                <a:spcPct val="68000"/>
              </a:lnSpc>
            </a:pPr>
            <a:endParaRPr lang="de-DE" altLang="de-DE" sz="1800" kern="0" smtClean="0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1043608" y="1196752"/>
            <a:ext cx="792162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78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78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7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68000"/>
              </a:lnSpc>
            </a:pPr>
            <a:r>
              <a:rPr lang="de-AT" altLang="de-DE" sz="2400" kern="0" smtClean="0"/>
              <a:t>In </a:t>
            </a:r>
            <a:r>
              <a:rPr lang="de-AT" altLang="de-DE" sz="2400" kern="0" err="1" smtClean="0"/>
              <a:t>accordance</a:t>
            </a:r>
            <a:r>
              <a:rPr lang="de-AT" altLang="de-DE" sz="2400" kern="0" smtClean="0"/>
              <a:t> </a:t>
            </a:r>
            <a:r>
              <a:rPr lang="de-AT" altLang="de-DE" sz="2400" kern="0" err="1" smtClean="0"/>
              <a:t>with</a:t>
            </a:r>
            <a:r>
              <a:rPr lang="de-AT" altLang="de-DE" sz="2400" kern="0" smtClean="0"/>
              <a:t> ATrainP-5, May 2016</a:t>
            </a:r>
          </a:p>
          <a:p>
            <a:pPr algn="l"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algn="l" eaLnBrk="1" hangingPunct="1">
              <a:lnSpc>
                <a:spcPct val="68000"/>
              </a:lnSpc>
            </a:pPr>
            <a:endParaRPr lang="de-DE" altLang="de-DE" sz="1800" kern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Fundamentals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87425" y="1484784"/>
            <a:ext cx="7761288" cy="5112568"/>
          </a:xfrm>
        </p:spPr>
        <p:txBody>
          <a:bodyPr/>
          <a:lstStyle/>
          <a:p>
            <a:r>
              <a:rPr lang="de-AT" smtClean="0"/>
              <a:t>English teacher: academic background</a:t>
            </a:r>
          </a:p>
          <a:p>
            <a:endParaRPr lang="de-AT" smtClean="0"/>
          </a:p>
          <a:p>
            <a:r>
              <a:rPr lang="de-AT" smtClean="0"/>
              <a:t>English trainer: military personnel, military terminology</a:t>
            </a:r>
          </a:p>
          <a:p>
            <a:endParaRPr lang="de-AT" smtClean="0"/>
          </a:p>
          <a:p>
            <a:r>
              <a:rPr lang="de-AT" smtClean="0"/>
              <a:t>English course: 150 – 165 units, 45 mins each, 1A – 3B</a:t>
            </a:r>
          </a:p>
          <a:p>
            <a:endParaRPr lang="de-AT" smtClean="0"/>
          </a:p>
          <a:p>
            <a:r>
              <a:rPr lang="de-AT" smtClean="0"/>
              <a:t>Testing: levels 1 – 4</a:t>
            </a:r>
          </a:p>
          <a:p>
            <a:endParaRPr lang="de-AT" smtClean="0"/>
          </a:p>
          <a:p>
            <a:r>
              <a:rPr lang="de-AT" smtClean="0"/>
              <a:t>Military English: 15 – 35 units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s Rechteck 2"/>
          <p:cNvSpPr/>
          <p:nvPr/>
        </p:nvSpPr>
        <p:spPr bwMode="auto">
          <a:xfrm>
            <a:off x="1259632" y="1484784"/>
            <a:ext cx="7704856" cy="460851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General Outline</a:t>
            </a:r>
            <a:endParaRPr lang="de-AT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671900" y="3140968"/>
            <a:ext cx="3708412" cy="129614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68000"/>
              </a:lnSpc>
            </a:pPr>
            <a:endParaRPr lang="de-AT" altLang="de-DE" kern="0" smtClean="0">
              <a:solidFill>
                <a:schemeClr val="tx1"/>
              </a:solidFill>
            </a:endParaRPr>
          </a:p>
          <a:p>
            <a:pPr algn="ctr">
              <a:lnSpc>
                <a:spcPct val="68000"/>
              </a:lnSpc>
            </a:pPr>
            <a:endParaRPr lang="de-AT" altLang="de-DE" kern="0" smtClean="0">
              <a:solidFill>
                <a:schemeClr val="tx1"/>
              </a:solidFill>
            </a:endParaRPr>
          </a:p>
          <a:p>
            <a:pPr algn="ctr">
              <a:lnSpc>
                <a:spcPct val="68000"/>
              </a:lnSpc>
            </a:pPr>
            <a:r>
              <a:rPr lang="de-AT" altLang="de-DE" kern="0" smtClean="0">
                <a:solidFill>
                  <a:schemeClr val="tx1"/>
                </a:solidFill>
              </a:rPr>
              <a:t>military English component </a:t>
            </a:r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 bwMode="auto">
          <a:xfrm>
            <a:off x="3491880" y="1772816"/>
            <a:ext cx="417646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78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78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7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68000"/>
              </a:lnSpc>
            </a:pPr>
            <a:r>
              <a:rPr lang="de-AT" altLang="de-DE" sz="2400" kern="0" smtClean="0"/>
              <a:t>general English courses 1B-3B </a:t>
            </a:r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endParaRPr lang="de-DE" altLang="de-DE" sz="1800" b="1" kern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1043608" y="1878658"/>
            <a:ext cx="2232248" cy="4358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78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78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7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68000"/>
              </a:lnSpc>
            </a:pPr>
            <a:r>
              <a:rPr lang="de-AT" altLang="de-DE" sz="2400" kern="0" smtClean="0"/>
              <a:t>Week 1</a:t>
            </a:r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r>
              <a:rPr lang="de-AT" altLang="de-DE" sz="2400" kern="0" smtClean="0"/>
              <a:t>Week 2</a:t>
            </a:r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r>
              <a:rPr lang="de-AT" altLang="de-DE" sz="2400" kern="0" smtClean="0"/>
              <a:t>Week 3</a:t>
            </a:r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r>
              <a:rPr lang="de-AT" altLang="de-DE" sz="2400" kern="0" smtClean="0"/>
              <a:t>Week 4</a:t>
            </a:r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r>
              <a:rPr lang="de-AT" altLang="de-DE" sz="2400" kern="0" smtClean="0"/>
              <a:t>Week 5</a:t>
            </a:r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r>
              <a:rPr lang="de-AT" altLang="de-DE" sz="2400" kern="0" smtClean="0"/>
              <a:t>Week 6</a:t>
            </a:r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endParaRPr lang="de-DE" altLang="de-DE" sz="1800" b="1" kern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2411760" y="6093296"/>
            <a:ext cx="5616624" cy="60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0" fontAlgn="base" hangingPunct="0">
              <a:lnSpc>
                <a:spcPct val="78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0" fontAlgn="base" hangingPunct="0">
              <a:lnSpc>
                <a:spcPct val="78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49263" rtl="0" eaLnBrk="0" fontAlgn="base" hangingPunct="0">
              <a:lnSpc>
                <a:spcPct val="78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49263" rtl="0" eaLnBrk="0" fontAlgn="base" hangingPunct="0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49263" rtl="0" fontAlgn="base">
              <a:lnSpc>
                <a:spcPct val="78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68000"/>
              </a:lnSpc>
            </a:pPr>
            <a:r>
              <a:rPr lang="de-AT" altLang="de-DE" sz="2400" kern="0" smtClean="0"/>
              <a:t>Alternative: one day per week </a:t>
            </a:r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endParaRPr lang="de-AT" altLang="de-DE" sz="2400" kern="0" smtClean="0"/>
          </a:p>
          <a:p>
            <a:pPr eaLnBrk="1" hangingPunct="1">
              <a:lnSpc>
                <a:spcPct val="68000"/>
              </a:lnSpc>
            </a:pPr>
            <a:endParaRPr lang="de-DE" altLang="de-DE" sz="1800" b="1" kern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6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609600"/>
            <a:ext cx="8244408" cy="1138238"/>
          </a:xfrm>
        </p:spPr>
        <p:txBody>
          <a:bodyPr/>
          <a:lstStyle/>
          <a:p>
            <a:r>
              <a:rPr lang="de-AT" smtClean="0"/>
              <a:t>How to become a language trainer?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556792"/>
            <a:ext cx="7761288" cy="1008112"/>
          </a:xfrm>
        </p:spPr>
        <p:txBody>
          <a:bodyPr/>
          <a:lstStyle/>
          <a:p>
            <a:r>
              <a:rPr lang="de-AT" sz="1800" smtClean="0"/>
              <a:t>Prerequisite: 	* officer, NCO, enlisted, civilian personnel</a:t>
            </a:r>
          </a:p>
          <a:p>
            <a:r>
              <a:rPr lang="de-AT" sz="1800"/>
              <a:t>	</a:t>
            </a:r>
            <a:r>
              <a:rPr lang="de-AT" sz="1800" smtClean="0"/>
              <a:t>			* SLP 3/3/3/2+</a:t>
            </a:r>
          </a:p>
          <a:p>
            <a:r>
              <a:rPr lang="de-AT" sz="1800"/>
              <a:t>	</a:t>
            </a:r>
            <a:r>
              <a:rPr lang="de-AT" sz="1800" smtClean="0"/>
              <a:t>			* willingness to contribute</a:t>
            </a:r>
            <a:endParaRPr lang="en-GB" sz="180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2627784" y="2564904"/>
            <a:ext cx="482453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Language Trainer Seminar</a:t>
            </a: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1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Abgerundetes Rechteck 4"/>
          <p:cNvSpPr/>
          <p:nvPr/>
        </p:nvSpPr>
        <p:spPr bwMode="auto">
          <a:xfrm>
            <a:off x="2627784" y="3573016"/>
            <a:ext cx="482453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Language Trainer Seminar</a:t>
            </a: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2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6" name="Abgerundetes Rechteck 5"/>
          <p:cNvSpPr/>
          <p:nvPr/>
        </p:nvSpPr>
        <p:spPr bwMode="auto">
          <a:xfrm>
            <a:off x="2627784" y="5085184"/>
            <a:ext cx="4824536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Language Trainer</a:t>
            </a: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Seminar</a:t>
            </a: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3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2627784" y="5691288"/>
            <a:ext cx="4824536" cy="33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Further</a:t>
            </a: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Training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 bwMode="auto">
          <a:xfrm>
            <a:off x="899592" y="2564904"/>
            <a:ext cx="1341943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Week</a:t>
            </a: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1</a:t>
            </a:r>
          </a:p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de-AT" baseline="0" smtClean="0">
                <a:solidFill>
                  <a:schemeClr val="tx1"/>
                </a:solidFill>
              </a:rPr>
              <a:t>Week</a:t>
            </a:r>
            <a:r>
              <a:rPr lang="de-AT" smtClean="0">
                <a:solidFill>
                  <a:schemeClr val="tx1"/>
                </a:solidFill>
              </a:rPr>
              <a:t> 2</a:t>
            </a: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 bwMode="auto">
          <a:xfrm>
            <a:off x="899592" y="3573016"/>
            <a:ext cx="1341943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Week</a:t>
            </a: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3</a:t>
            </a:r>
          </a:p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de-AT" baseline="0" smtClean="0">
                <a:solidFill>
                  <a:schemeClr val="tx1"/>
                </a:solidFill>
              </a:rPr>
              <a:t>Week</a:t>
            </a:r>
            <a:r>
              <a:rPr lang="de-AT" smtClean="0">
                <a:solidFill>
                  <a:schemeClr val="tx1"/>
                </a:solidFill>
              </a:rPr>
              <a:t> 4</a:t>
            </a: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 bwMode="auto">
          <a:xfrm>
            <a:off x="899592" y="5085184"/>
            <a:ext cx="1341943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Week 5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899592" y="5691288"/>
            <a:ext cx="1329193" cy="33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3 days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 bwMode="auto">
          <a:xfrm>
            <a:off x="2627784" y="6123336"/>
            <a:ext cx="4824536" cy="33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min. 3 training sessions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8" name="Picture 4" descr="C:\Users\x4ad\Desktop\BILC\Urkun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421" y="3428603"/>
            <a:ext cx="1490610" cy="20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winkelte Verbindung 14"/>
          <p:cNvCxnSpPr>
            <a:stCxn id="5" idx="2"/>
          </p:cNvCxnSpPr>
          <p:nvPr/>
        </p:nvCxnSpPr>
        <p:spPr bwMode="auto">
          <a:xfrm rot="16200000" flipH="1">
            <a:off x="6102170" y="3374994"/>
            <a:ext cx="288032" cy="2412268"/>
          </a:xfrm>
          <a:prstGeom prst="bentConnector2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9" name="Picture 5" descr="C:\Users\x4ad\Desktop\BILC\SpraTr Abzeiche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4513560"/>
            <a:ext cx="12370879" cy="1651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3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 bwMode="auto">
          <a:xfrm>
            <a:off x="2555776" y="908720"/>
            <a:ext cx="4824536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A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0" marR="0" indent="0" algn="ctr" defTabSz="449263" rtl="0" eaLnBrk="1" fontAlgn="base" latinLnBrk="0" hangingPunct="1">
              <a:lnSpc>
                <a:spcPct val="7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de-AT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Language Trainer Seminar</a:t>
            </a:r>
            <a:r>
              <a:rPr kumimoji="0" lang="de-AT" sz="2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1</a:t>
            </a: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987425" y="1988840"/>
            <a:ext cx="7761288" cy="4392439"/>
          </a:xfrm>
        </p:spPr>
        <p:txBody>
          <a:bodyPr/>
          <a:lstStyle/>
          <a:p>
            <a:pPr>
              <a:defRPr/>
            </a:pPr>
            <a:r>
              <a:rPr lang="de-AT" sz="2800" smtClean="0"/>
              <a:t>Week 1: Military English Training – 20 topics</a:t>
            </a:r>
          </a:p>
          <a:p>
            <a:pPr>
              <a:defRPr/>
            </a:pPr>
            <a:r>
              <a:rPr lang="de-AT" sz="2800" smtClean="0"/>
              <a:t>Week 2: Methodology and Didactics</a:t>
            </a:r>
          </a:p>
          <a:p>
            <a:pPr>
              <a:defRPr/>
            </a:pPr>
            <a:r>
              <a:rPr lang="de-AT" sz="2200" smtClean="0"/>
              <a:t>	STANAG 6001</a:t>
            </a:r>
          </a:p>
          <a:p>
            <a:pPr>
              <a:defRPr/>
            </a:pPr>
            <a:r>
              <a:rPr lang="de-AT" sz="2200"/>
              <a:t>	</a:t>
            </a:r>
            <a:r>
              <a:rPr lang="de-AT" sz="2200" smtClean="0"/>
              <a:t>Methodology and Approaches</a:t>
            </a:r>
          </a:p>
          <a:p>
            <a:pPr>
              <a:defRPr/>
            </a:pPr>
            <a:r>
              <a:rPr lang="de-AT" sz="2200"/>
              <a:t>	</a:t>
            </a:r>
            <a:r>
              <a:rPr lang="de-AT" sz="2200" smtClean="0"/>
              <a:t>Individual Perception and Biases</a:t>
            </a:r>
          </a:p>
          <a:p>
            <a:pPr>
              <a:defRPr/>
            </a:pPr>
            <a:r>
              <a:rPr lang="de-AT" sz="2200"/>
              <a:t>	</a:t>
            </a:r>
            <a:r>
              <a:rPr lang="de-AT" sz="2200" smtClean="0"/>
              <a:t>(Bloom‘s) Revised Taxonomy</a:t>
            </a:r>
          </a:p>
          <a:p>
            <a:pPr>
              <a:defRPr/>
            </a:pPr>
            <a:r>
              <a:rPr lang="de-AT" sz="2200" smtClean="0"/>
              <a:t>	Goals and Objectives</a:t>
            </a:r>
          </a:p>
          <a:p>
            <a:pPr>
              <a:defRPr/>
            </a:pPr>
            <a:r>
              <a:rPr lang="de-AT" sz="2200"/>
              <a:t>	</a:t>
            </a:r>
            <a:r>
              <a:rPr lang="de-AT" sz="2200" smtClean="0"/>
              <a:t>SMART and ABCD</a:t>
            </a:r>
          </a:p>
          <a:p>
            <a:pPr>
              <a:defRPr/>
            </a:pPr>
            <a:r>
              <a:rPr lang="de-AT" sz="2200"/>
              <a:t>	</a:t>
            </a:r>
            <a:r>
              <a:rPr lang="de-AT" sz="2200" smtClean="0"/>
              <a:t>Effective Questioning</a:t>
            </a:r>
          </a:p>
          <a:p>
            <a:pPr>
              <a:defRPr/>
            </a:pPr>
            <a:r>
              <a:rPr lang="de-AT" sz="2200"/>
              <a:t>	</a:t>
            </a:r>
            <a:r>
              <a:rPr lang="de-AT" sz="2200" smtClean="0"/>
              <a:t>Use of Video in Class</a:t>
            </a:r>
          </a:p>
          <a:p>
            <a:pPr>
              <a:defRPr/>
            </a:pPr>
            <a:r>
              <a:rPr lang="de-AT" sz="2200"/>
              <a:t>	</a:t>
            </a:r>
            <a:r>
              <a:rPr lang="de-AT" sz="2200" smtClean="0"/>
              <a:t>Storyboard</a:t>
            </a:r>
          </a:p>
          <a:p>
            <a:pPr>
              <a:defRPr/>
            </a:pPr>
            <a:r>
              <a:rPr lang="de-AT" sz="2200"/>
              <a:t>	</a:t>
            </a:r>
            <a:r>
              <a:rPr lang="de-AT" sz="2200" smtClean="0"/>
              <a:t>Practical Training Session</a:t>
            </a:r>
            <a:endParaRPr lang="de-AT" sz="2200"/>
          </a:p>
        </p:txBody>
      </p:sp>
    </p:spTree>
    <p:extLst>
      <p:ext uri="{BB962C8B-B14F-4D97-AF65-F5344CB8AC3E}">
        <p14:creationId xmlns:p14="http://schemas.microsoft.com/office/powerpoint/2010/main" val="1711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Standard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819</Words>
  <Application>Microsoft Office PowerPoint</Application>
  <PresentationFormat>Bildschirmpräsentation (4:3)</PresentationFormat>
  <Paragraphs>252</Paragraphs>
  <Slides>25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Standarddesign</vt:lpstr>
      <vt:lpstr>Austrian Armed Forces Language Institute Tactical English Section COL PREINING</vt:lpstr>
      <vt:lpstr>PowerPoint-Präsentation</vt:lpstr>
      <vt:lpstr>History</vt:lpstr>
      <vt:lpstr>English Training</vt:lpstr>
      <vt:lpstr>PowerPoint-Präsentation</vt:lpstr>
      <vt:lpstr>Fundamentals</vt:lpstr>
      <vt:lpstr>General Outline</vt:lpstr>
      <vt:lpstr>How to become a language trainer?</vt:lpstr>
      <vt:lpstr>PowerPoint-Präsentation</vt:lpstr>
      <vt:lpstr>PowerPoint-Präsentation</vt:lpstr>
      <vt:lpstr>PowerPoint-Präsentation</vt:lpstr>
      <vt:lpstr>PowerPoint-Präsentation</vt:lpstr>
      <vt:lpstr>1B-Course (15-20 units)</vt:lpstr>
      <vt:lpstr>2A-Course (20-25 units)</vt:lpstr>
      <vt:lpstr>2B-Course (30 units)</vt:lpstr>
      <vt:lpstr>PowerPoint-Präsentation</vt:lpstr>
      <vt:lpstr>3A-Course (25 units)</vt:lpstr>
      <vt:lpstr>3B-Course (30 units)</vt:lpstr>
      <vt:lpstr>PowerPoint-Präsentation</vt:lpstr>
      <vt:lpstr>PowerPoint-Präsentation</vt:lpstr>
      <vt:lpstr>Military English Monologue Level 2</vt:lpstr>
      <vt:lpstr>Language Trainer System and BILC</vt:lpstr>
      <vt:lpstr>TES Topics </vt:lpstr>
      <vt:lpstr>International Statistics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Austrian Armed Forces Language Institute LTC PREINING</dc:title>
  <dc:creator>x4ad</dc:creator>
  <cp:lastModifiedBy>Herwig Preining</cp:lastModifiedBy>
  <cp:revision>119</cp:revision>
  <cp:lastPrinted>1601-01-01T00:00:00Z</cp:lastPrinted>
  <dcterms:created xsi:type="dcterms:W3CDTF">1601-01-01T00:00:00Z</dcterms:created>
  <dcterms:modified xsi:type="dcterms:W3CDTF">2017-05-14T20:09:10Z</dcterms:modified>
</cp:coreProperties>
</file>