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sldIdLst>
    <p:sldId id="256" r:id="rId2"/>
    <p:sldId id="257" r:id="rId3"/>
    <p:sldId id="258" r:id="rId4"/>
    <p:sldId id="269" r:id="rId5"/>
    <p:sldId id="259" r:id="rId6"/>
    <p:sldId id="270" r:id="rId7"/>
    <p:sldId id="260" r:id="rId8"/>
    <p:sldId id="267" r:id="rId9"/>
    <p:sldId id="261" r:id="rId10"/>
    <p:sldId id="266" r:id="rId11"/>
    <p:sldId id="271" r:id="rId12"/>
    <p:sldId id="268" r:id="rId13"/>
    <p:sldId id="272" r:id="rId14"/>
    <p:sldId id="262" r:id="rId15"/>
    <p:sldId id="276" r:id="rId16"/>
    <p:sldId id="273" r:id="rId17"/>
    <p:sldId id="274" r:id="rId18"/>
    <p:sldId id="27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1" d="100"/>
          <a:sy n="121" d="100"/>
        </p:scale>
        <p:origin x="-504"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03B5B-9009-F944-8DC6-DAB69A1BF123}" type="datetimeFigureOut">
              <a:rPr lang="en-US" smtClean="0"/>
              <a:t>4/05/15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9A94F-890B-A942-9364-66589FBF8E43}" type="slidenum">
              <a:rPr lang="en-US" smtClean="0"/>
              <a:t>‹#›</a:t>
            </a:fld>
            <a:endParaRPr lang="en-US"/>
          </a:p>
        </p:txBody>
      </p:sp>
    </p:spTree>
    <p:extLst>
      <p:ext uri="{BB962C8B-B14F-4D97-AF65-F5344CB8AC3E}">
        <p14:creationId xmlns:p14="http://schemas.microsoft.com/office/powerpoint/2010/main" val="1330284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A94F-890B-A942-9364-66589FBF8E43}" type="slidenum">
              <a:rPr lang="en-US" smtClean="0"/>
              <a:t>1</a:t>
            </a:fld>
            <a:endParaRPr lang="en-US"/>
          </a:p>
        </p:txBody>
      </p:sp>
    </p:spTree>
    <p:extLst>
      <p:ext uri="{BB962C8B-B14F-4D97-AF65-F5344CB8AC3E}">
        <p14:creationId xmlns:p14="http://schemas.microsoft.com/office/powerpoint/2010/main" val="2604658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9A94F-890B-A942-9364-66589FBF8E43}" type="slidenum">
              <a:rPr lang="en-US" smtClean="0"/>
              <a:t>5</a:t>
            </a:fld>
            <a:endParaRPr lang="en-US"/>
          </a:p>
        </p:txBody>
      </p:sp>
    </p:spTree>
    <p:extLst>
      <p:ext uri="{BB962C8B-B14F-4D97-AF65-F5344CB8AC3E}">
        <p14:creationId xmlns:p14="http://schemas.microsoft.com/office/powerpoint/2010/main" val="154691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p>
            <a:fld id="{4251665B-C24A-4702-B522-6A4334602E03}" type="datetimeFigureOut">
              <a:rPr lang="en-US" smtClean="0"/>
              <a:t>4/05/15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4/05/15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AU"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4/05/15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251665B-C24A-4702-B522-6A4334602E03}" type="datetimeFigureOut">
              <a:rPr lang="en-US" smtClean="0"/>
              <a:t>4/05/15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AU"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4/05/15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4251665B-C24A-4702-B522-6A4334602E03}" type="datetimeFigureOut">
              <a:rPr lang="en-US" smtClean="0"/>
              <a:t>4/05/15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251665B-C24A-4702-B522-6A4334602E03}" type="datetimeFigureOut">
              <a:rPr lang="en-US" smtClean="0"/>
              <a:t>4/05/15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251665B-C24A-4702-B522-6A4334602E03}" type="datetimeFigureOut">
              <a:rPr lang="en-US" smtClean="0"/>
              <a:t>4/05/15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4/05/15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AU"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4/05/15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AU"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8" name="Date Placeholder 7"/>
          <p:cNvSpPr>
            <a:spLocks noGrp="1"/>
          </p:cNvSpPr>
          <p:nvPr>
            <p:ph type="dt" sz="half" idx="10"/>
          </p:nvPr>
        </p:nvSpPr>
        <p:spPr/>
        <p:txBody>
          <a:bodyPr/>
          <a:lstStyle/>
          <a:p>
            <a:fld id="{4251665B-C24A-4702-B522-6A4334602E03}" type="datetimeFigureOut">
              <a:rPr lang="en-US" smtClean="0"/>
              <a:t>4/05/15</a:t>
            </a:fld>
            <a:endParaRPr lang="en-US"/>
          </a:p>
        </p:txBody>
      </p:sp>
      <p:sp>
        <p:nvSpPr>
          <p:cNvPr id="9" name="Slide Number Placeholder 8"/>
          <p:cNvSpPr>
            <a:spLocks noGrp="1"/>
          </p:cNvSpPr>
          <p:nvPr>
            <p:ph type="sldNum" sz="quarter" idx="11"/>
          </p:nvPr>
        </p:nvSpPr>
        <p:spPr/>
        <p:txBody>
          <a:bodyPr/>
          <a:lstStyle/>
          <a:p>
            <a:fld id="{5FD889E0-CAB2-4699-909D-B9A88D47ACB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AU"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FD889E0-CAB2-4699-909D-B9A88D47ACB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251665B-C24A-4702-B522-6A4334602E03}" type="datetimeFigureOut">
              <a:rPr lang="en-US" smtClean="0"/>
              <a:t>4/05/15</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hyperlink" Target="http://www.defence.gov.au/adc/publications/Commanders_Paper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hyperlink" Target="http://www.defence.gov.au/adc/publications/Commanders_Papers.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a:t>Language and culture in </a:t>
            </a:r>
            <a:r>
              <a:rPr lang="en-US" sz="3600" dirty="0" smtClean="0"/>
              <a:t>uniform</a:t>
            </a:r>
            <a:r>
              <a:rPr lang="en-US" sz="3600" dirty="0"/>
              <a:t>: </a:t>
            </a:r>
            <a:r>
              <a:rPr lang="en-US" sz="3600" dirty="0" smtClean="0"/>
              <a:t/>
            </a:r>
            <a:br>
              <a:rPr lang="en-US" sz="3600" dirty="0" smtClean="0"/>
            </a:br>
            <a:r>
              <a:rPr lang="en-US" sz="3600" dirty="0" smtClean="0"/>
              <a:t>From language needs analyses </a:t>
            </a:r>
            <a:r>
              <a:rPr lang="en-US" sz="3600" dirty="0"/>
              <a:t>to </a:t>
            </a:r>
            <a:r>
              <a:rPr lang="en-US" sz="3600" dirty="0" smtClean="0"/>
              <a:t>classroom instruction </a:t>
            </a:r>
            <a:r>
              <a:rPr lang="en-AU" sz="3600" dirty="0"/>
              <a:t/>
            </a:r>
            <a:br>
              <a:rPr lang="en-AU" sz="3600" dirty="0"/>
            </a:br>
            <a:endParaRPr lang="en-US" sz="3600" dirty="0"/>
          </a:p>
        </p:txBody>
      </p:sp>
      <p:sp>
        <p:nvSpPr>
          <p:cNvPr id="5" name="Subtitle 4"/>
          <p:cNvSpPr>
            <a:spLocks noGrp="1"/>
          </p:cNvSpPr>
          <p:nvPr>
            <p:ph type="subTitle" idx="1"/>
          </p:nvPr>
        </p:nvSpPr>
        <p:spPr/>
        <p:txBody>
          <a:bodyPr>
            <a:noAutofit/>
          </a:bodyPr>
          <a:lstStyle/>
          <a:p>
            <a:r>
              <a:rPr lang="en-US" sz="1800" dirty="0" smtClean="0"/>
              <a:t>Associate Professor Elizabeth Thomson</a:t>
            </a:r>
          </a:p>
          <a:p>
            <a:r>
              <a:rPr lang="en-US" sz="1800" dirty="0" smtClean="0"/>
              <a:t>Charles </a:t>
            </a:r>
            <a:r>
              <a:rPr lang="en-US" sz="1800" dirty="0" err="1" smtClean="0"/>
              <a:t>Sturt</a:t>
            </a:r>
            <a:r>
              <a:rPr lang="en-US" sz="1800" dirty="0" smtClean="0"/>
              <a:t> University</a:t>
            </a:r>
          </a:p>
          <a:p>
            <a:r>
              <a:rPr lang="en-US" sz="1800" dirty="0" smtClean="0"/>
              <a:t>NSW, Australia</a:t>
            </a:r>
          </a:p>
          <a:p>
            <a:r>
              <a:rPr lang="en-US" sz="1800" dirty="0" smtClean="0"/>
              <a:t>BILC 7 May, 2015</a:t>
            </a:r>
            <a:endParaRPr lang="en-US" sz="1800" dirty="0"/>
          </a:p>
        </p:txBody>
      </p:sp>
    </p:spTree>
    <p:extLst>
      <p:ext uri="{BB962C8B-B14F-4D97-AF65-F5344CB8AC3E}">
        <p14:creationId xmlns:p14="http://schemas.microsoft.com/office/powerpoint/2010/main" val="3756776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43" y="274638"/>
            <a:ext cx="8321775" cy="1143000"/>
          </a:xfrm>
        </p:spPr>
        <p:txBody>
          <a:bodyPr/>
          <a:lstStyle/>
          <a:p>
            <a:r>
              <a:rPr lang="en-US" sz="2400" i="1" dirty="0"/>
              <a:t>Defining and Assessing STANAG 6001 Level 4 Language Proficiency</a:t>
            </a:r>
            <a:endParaRPr lang="en-US" sz="2400" dirty="0"/>
          </a:p>
        </p:txBody>
      </p:sp>
      <p:sp>
        <p:nvSpPr>
          <p:cNvPr id="3" name="Content Placeholder 2"/>
          <p:cNvSpPr>
            <a:spLocks noGrp="1"/>
          </p:cNvSpPr>
          <p:nvPr>
            <p:ph idx="1"/>
          </p:nvPr>
        </p:nvSpPr>
        <p:spPr>
          <a:xfrm>
            <a:off x="362742" y="2057400"/>
            <a:ext cx="7620000" cy="4800600"/>
          </a:xfrm>
        </p:spPr>
        <p:txBody>
          <a:bodyPr>
            <a:normAutofit/>
          </a:bodyPr>
          <a:lstStyle/>
          <a:p>
            <a:pPr marL="114300" indent="0">
              <a:buNone/>
            </a:pPr>
            <a:r>
              <a:rPr lang="en-US" sz="1800" dirty="0" smtClean="0"/>
              <a:t>Probably the chapter of most </a:t>
            </a:r>
            <a:r>
              <a:rPr lang="en-US" sz="1800" dirty="0" smtClean="0"/>
              <a:t>interest to the BILC audience </a:t>
            </a:r>
            <a:r>
              <a:rPr lang="en-US" sz="1800" dirty="0" smtClean="0"/>
              <a:t>is the collaborative </a:t>
            </a:r>
            <a:r>
              <a:rPr lang="en-US" sz="1800" dirty="0" smtClean="0"/>
              <a:t>chapter</a:t>
            </a:r>
            <a:r>
              <a:rPr lang="en-US" sz="1800" i="1" dirty="0" smtClean="0"/>
              <a:t> </a:t>
            </a:r>
            <a:r>
              <a:rPr lang="en-US" sz="1800" dirty="0" smtClean="0"/>
              <a:t>by </a:t>
            </a:r>
            <a:r>
              <a:rPr lang="en-GB" sz="1800" b="1" dirty="0"/>
              <a:t>Jana </a:t>
            </a:r>
            <a:r>
              <a:rPr lang="en-GB" sz="1800" b="1" dirty="0" err="1"/>
              <a:t>Vasilj-Begovic</a:t>
            </a:r>
            <a:r>
              <a:rPr lang="en-GB" sz="1800" b="1" dirty="0"/>
              <a:t>, Gerard </a:t>
            </a:r>
            <a:r>
              <a:rPr lang="en-GB" sz="1800" b="1" dirty="0" err="1"/>
              <a:t>Seinhorst</a:t>
            </a:r>
            <a:r>
              <a:rPr lang="en-GB" sz="1800" b="1" dirty="0"/>
              <a:t>, Martha Herzog, Mary Jo Di </a:t>
            </a:r>
            <a:r>
              <a:rPr lang="en-GB" sz="1800" b="1" dirty="0" err="1"/>
              <a:t>Biase</a:t>
            </a:r>
            <a:r>
              <a:rPr lang="en-GB" sz="1800" b="1" dirty="0"/>
              <a:t>, </a:t>
            </a:r>
            <a:r>
              <a:rPr lang="en-GB" sz="1800" b="1" dirty="0" err="1"/>
              <a:t>Dugald</a:t>
            </a:r>
            <a:r>
              <a:rPr lang="en-GB" sz="1800" b="1" dirty="0"/>
              <a:t> </a:t>
            </a:r>
            <a:r>
              <a:rPr lang="en-GB" sz="1800" b="1" dirty="0" err="1"/>
              <a:t>Sturges</a:t>
            </a:r>
            <a:r>
              <a:rPr lang="en-GB" sz="1800" b="1" dirty="0"/>
              <a:t>, Annette Nolan, Ulla </a:t>
            </a:r>
            <a:r>
              <a:rPr lang="en-GB" sz="1800" b="1" dirty="0" err="1"/>
              <a:t>Gudnason</a:t>
            </a:r>
            <a:r>
              <a:rPr lang="en-GB" sz="1800" b="1" dirty="0"/>
              <a:t>, Peggy Garza, </a:t>
            </a:r>
            <a:r>
              <a:rPr lang="en-GB" sz="1800" b="1" dirty="0" err="1"/>
              <a:t>Emilija</a:t>
            </a:r>
            <a:r>
              <a:rPr lang="en-GB" sz="1800" b="1" dirty="0"/>
              <a:t> </a:t>
            </a:r>
            <a:r>
              <a:rPr lang="en-GB" sz="1800" b="1" dirty="0" err="1"/>
              <a:t>Nesheva</a:t>
            </a:r>
            <a:r>
              <a:rPr lang="en-GB" sz="1800" b="1" dirty="0"/>
              <a:t> and Michael </a:t>
            </a:r>
            <a:r>
              <a:rPr lang="en-GB" sz="1800" b="1" dirty="0" err="1" smtClean="0"/>
              <a:t>Adubato</a:t>
            </a:r>
            <a:r>
              <a:rPr lang="en-GB" sz="1800" dirty="0" smtClean="0"/>
              <a:t>. This chapter </a:t>
            </a:r>
            <a:r>
              <a:rPr lang="en-US" sz="1800" dirty="0" smtClean="0"/>
              <a:t>examines </a:t>
            </a:r>
            <a:r>
              <a:rPr lang="en-US" sz="1800" dirty="0"/>
              <a:t>the interpretation of the </a:t>
            </a:r>
            <a:r>
              <a:rPr lang="en-US" sz="1800" i="1" dirty="0"/>
              <a:t>Expert</a:t>
            </a:r>
            <a:r>
              <a:rPr lang="en-US" sz="1800" dirty="0"/>
              <a:t> level of the NATO </a:t>
            </a:r>
            <a:r>
              <a:rPr lang="en-US" sz="1800" dirty="0" err="1"/>
              <a:t>Standardisation</a:t>
            </a:r>
            <a:r>
              <a:rPr lang="en-US" sz="1800" dirty="0"/>
              <a:t> Agreement (STANAG 6001</a:t>
            </a:r>
            <a:r>
              <a:rPr lang="en-US" sz="1800" dirty="0" smtClean="0"/>
              <a:t>), </a:t>
            </a:r>
            <a:r>
              <a:rPr lang="en-US" sz="1800" dirty="0" smtClean="0"/>
              <a:t>typically </a:t>
            </a:r>
            <a:r>
              <a:rPr lang="en-US" sz="1800" dirty="0" smtClean="0"/>
              <a:t>considered </a:t>
            </a:r>
            <a:r>
              <a:rPr lang="en-US" sz="1800" dirty="0"/>
              <a:t>beyond the language requirements of NATO positions that require English. </a:t>
            </a:r>
            <a:r>
              <a:rPr lang="en-US" sz="1800" dirty="0" smtClean="0"/>
              <a:t>This chapter reviews the </a:t>
            </a:r>
            <a:r>
              <a:rPr lang="en-US" sz="1800" dirty="0"/>
              <a:t>descriptors, the learner profile and the knowledge and skills required at the </a:t>
            </a:r>
            <a:r>
              <a:rPr lang="en-US" sz="1800" i="1" dirty="0"/>
              <a:t>Expert</a:t>
            </a:r>
            <a:r>
              <a:rPr lang="en-US" sz="1800" dirty="0"/>
              <a:t> level and </a:t>
            </a:r>
            <a:r>
              <a:rPr lang="en-US" sz="1800" dirty="0" smtClean="0"/>
              <a:t>considers </a:t>
            </a:r>
            <a:r>
              <a:rPr lang="en-US" sz="1800" dirty="0"/>
              <a:t>the implications of these for testing. </a:t>
            </a:r>
            <a:r>
              <a:rPr lang="en-US" sz="1800" dirty="0" smtClean="0"/>
              <a:t>The chapter points </a:t>
            </a:r>
            <a:r>
              <a:rPr lang="en-US" sz="1800" dirty="0"/>
              <a:t>to the difficulties of testing for general proficiency at advanced levels, while attempting to avoid context or profession specific content</a:t>
            </a:r>
            <a:r>
              <a:rPr lang="en-US" sz="1800" dirty="0" smtClean="0"/>
              <a:t>.</a:t>
            </a:r>
          </a:p>
          <a:p>
            <a:pPr marL="114300" indent="0">
              <a:buNone/>
            </a:pPr>
            <a:endParaRPr lang="en-US" dirty="0"/>
          </a:p>
          <a:p>
            <a:pPr marL="114300" indent="0">
              <a:buNone/>
            </a:pPr>
            <a:endParaRPr lang="en-AU" dirty="0"/>
          </a:p>
          <a:p>
            <a:endParaRPr lang="en-US" dirty="0"/>
          </a:p>
        </p:txBody>
      </p:sp>
    </p:spTree>
    <p:extLst>
      <p:ext uri="{BB962C8B-B14F-4D97-AF65-F5344CB8AC3E}">
        <p14:creationId xmlns:p14="http://schemas.microsoft.com/office/powerpoint/2010/main" val="3990496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i="1" dirty="0"/>
              <a:t>Profiling Second Language Reading Ability in a Military context: Processes to Enhance Validity and Reliability</a:t>
            </a:r>
            <a:endParaRPr lang="en-US" sz="2400" dirty="0"/>
          </a:p>
        </p:txBody>
      </p:sp>
      <p:sp>
        <p:nvSpPr>
          <p:cNvPr id="5" name="TextBox 4"/>
          <p:cNvSpPr txBox="1"/>
          <p:nvPr/>
        </p:nvSpPr>
        <p:spPr>
          <a:xfrm>
            <a:off x="457200" y="1710892"/>
            <a:ext cx="7760593" cy="2862323"/>
          </a:xfrm>
          <a:prstGeom prst="rect">
            <a:avLst/>
          </a:prstGeom>
          <a:noFill/>
        </p:spPr>
        <p:txBody>
          <a:bodyPr wrap="square" rtlCol="0">
            <a:spAutoFit/>
          </a:bodyPr>
          <a:lstStyle/>
          <a:p>
            <a:r>
              <a:rPr lang="en-US" dirty="0"/>
              <a:t>Another chapter on </a:t>
            </a:r>
            <a:r>
              <a:rPr lang="en-US" dirty="0" smtClean="0"/>
              <a:t>assessment</a:t>
            </a:r>
            <a:r>
              <a:rPr lang="en-US" dirty="0"/>
              <a:t> </a:t>
            </a:r>
            <a:r>
              <a:rPr lang="en-US" dirty="0" smtClean="0"/>
              <a:t>by </a:t>
            </a:r>
            <a:r>
              <a:rPr lang="en-US" b="1" dirty="0"/>
              <a:t>Kate Weir</a:t>
            </a:r>
            <a:r>
              <a:rPr lang="en-US" dirty="0"/>
              <a:t> and </a:t>
            </a:r>
            <a:r>
              <a:rPr lang="en-US" b="1" dirty="0"/>
              <a:t>Fiona Daniels</a:t>
            </a:r>
            <a:r>
              <a:rPr lang="en-US" dirty="0"/>
              <a:t> </a:t>
            </a:r>
            <a:r>
              <a:rPr lang="en-US" dirty="0" smtClean="0"/>
              <a:t>from the University of Westminster describes </a:t>
            </a:r>
            <a:r>
              <a:rPr lang="en-US" dirty="0"/>
              <a:t>the development and evaluation of six tests, at three Standard Language Profile levels, designed to assess the reading ability of civilian and military personnel posted to a military headquarters. The authors identify and discuss three factors that affect the validity and reliability of the tests designed to profile second language reading ability–text selection, the question format and the test takers. They offer insights into the usefulness of various methods of </a:t>
            </a:r>
            <a:r>
              <a:rPr lang="en-US" dirty="0" smtClean="0"/>
              <a:t>analysing </a:t>
            </a:r>
            <a:r>
              <a:rPr lang="en-US" dirty="0"/>
              <a:t>test items and text readability for designing reading tests.</a:t>
            </a:r>
            <a:endParaRPr lang="en-AU" dirty="0"/>
          </a:p>
          <a:p>
            <a:endParaRPr lang="en-US" dirty="0"/>
          </a:p>
        </p:txBody>
      </p:sp>
    </p:spTree>
    <p:extLst>
      <p:ext uri="{BB962C8B-B14F-4D97-AF65-F5344CB8AC3E}">
        <p14:creationId xmlns:p14="http://schemas.microsoft.com/office/powerpoint/2010/main" val="42092971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45235"/>
            <a:ext cx="7620000" cy="6001644"/>
          </a:xfrm>
          <a:prstGeom prst="rect">
            <a:avLst/>
          </a:prstGeom>
          <a:noFill/>
        </p:spPr>
        <p:txBody>
          <a:bodyPr wrap="square" rtlCol="0">
            <a:spAutoFit/>
          </a:bodyPr>
          <a:lstStyle/>
          <a:p>
            <a:r>
              <a:rPr lang="en-US" sz="1600" b="1" dirty="0" smtClean="0"/>
              <a:t>Chapter 4, </a:t>
            </a:r>
            <a:r>
              <a:rPr lang="en-US" sz="1600" i="1" dirty="0" smtClean="0">
                <a:solidFill>
                  <a:srgbClr val="FF6600"/>
                </a:solidFill>
              </a:rPr>
              <a:t>Analysing the Genres of Military Operational Engagement for Curriculum Design</a:t>
            </a:r>
            <a:r>
              <a:rPr lang="en-US" sz="1600" i="1" dirty="0" smtClean="0"/>
              <a:t> </a:t>
            </a:r>
            <a:r>
              <a:rPr lang="en-US" sz="1600" dirty="0" smtClean="0"/>
              <a:t>by </a:t>
            </a:r>
            <a:r>
              <a:rPr lang="en-US" sz="1600" b="1" dirty="0"/>
              <a:t>Helen de Silva Joyce</a:t>
            </a:r>
            <a:r>
              <a:rPr lang="en-US" sz="1600" dirty="0"/>
              <a:t> and </a:t>
            </a:r>
            <a:r>
              <a:rPr lang="en-US" sz="1600" b="1" dirty="0" smtClean="0"/>
              <a:t>myself </a:t>
            </a:r>
            <a:r>
              <a:rPr lang="en-US" sz="1600" dirty="0" smtClean="0"/>
              <a:t>investigates the features of the language of joint military planning, something of shared interest to the BILC community. Discourse analysis was employed </a:t>
            </a:r>
            <a:r>
              <a:rPr lang="en-US" sz="1600" dirty="0" smtClean="0"/>
              <a:t>to </a:t>
            </a:r>
            <a:r>
              <a:rPr lang="en-US" sz="1600" dirty="0" err="1" smtClean="0"/>
              <a:t>analyse</a:t>
            </a:r>
            <a:r>
              <a:rPr lang="en-US" sz="1600" dirty="0" smtClean="0"/>
              <a:t> </a:t>
            </a:r>
            <a:r>
              <a:rPr lang="en-US" sz="1600" dirty="0"/>
              <a:t>the spoken and written texts used in operational tasks in deployment contexts. The discourse analysis identified the kinds of language used in military planning, noting a range of written and spoken genres that manage the guidance, compliance and surveillance of military activities. The process revealed the roles that military language users play in joint, multilingual planning exercises and the </a:t>
            </a:r>
            <a:r>
              <a:rPr lang="en-US" sz="1600" dirty="0" err="1" smtClean="0"/>
              <a:t>lexico</a:t>
            </a:r>
            <a:r>
              <a:rPr lang="en-US" sz="1600" dirty="0" smtClean="0"/>
              <a:t>-grammatical </a:t>
            </a:r>
            <a:r>
              <a:rPr lang="en-US" sz="1600" dirty="0"/>
              <a:t>features of the language of planning. </a:t>
            </a:r>
            <a:endParaRPr lang="en-US" sz="1600" dirty="0" smtClean="0"/>
          </a:p>
          <a:p>
            <a:endParaRPr lang="en-US" sz="1600" dirty="0"/>
          </a:p>
          <a:p>
            <a:r>
              <a:rPr lang="en-US" sz="1600" dirty="0" smtClean="0"/>
              <a:t>And finally, the other chapters </a:t>
            </a:r>
            <a:r>
              <a:rPr lang="en-US" sz="1600" dirty="0" smtClean="0"/>
              <a:t>on initiatives in Australia are </a:t>
            </a:r>
            <a:r>
              <a:rPr lang="en-US" sz="1600" dirty="0" smtClean="0"/>
              <a:t>those </a:t>
            </a:r>
            <a:r>
              <a:rPr lang="en-US" sz="1600" dirty="0" smtClean="0"/>
              <a:t>about Defence </a:t>
            </a:r>
            <a:r>
              <a:rPr lang="en-US" sz="1600" dirty="0" smtClean="0"/>
              <a:t>specific language curricula design which has been an ongoing project at the Defence Force School of Languages since 2009.  These chapters are:</a:t>
            </a:r>
          </a:p>
          <a:p>
            <a:endParaRPr lang="en-US" sz="1600" dirty="0" smtClean="0"/>
          </a:p>
          <a:p>
            <a:pPr lvl="1"/>
            <a:r>
              <a:rPr lang="en-US" sz="1600" b="1" dirty="0" smtClean="0"/>
              <a:t>Chapter 2: </a:t>
            </a:r>
            <a:r>
              <a:rPr lang="en-US" sz="1600" i="1" dirty="0" smtClean="0">
                <a:solidFill>
                  <a:srgbClr val="FF6600"/>
                </a:solidFill>
              </a:rPr>
              <a:t>Language at the Pointy End: Understanding the Additional Language Needs of the Australian Defence Force</a:t>
            </a:r>
            <a:r>
              <a:rPr lang="en-US" sz="1600" i="1" dirty="0" smtClean="0">
                <a:solidFill>
                  <a:srgbClr val="FF6600"/>
                </a:solidFill>
              </a:rPr>
              <a:t>.</a:t>
            </a:r>
          </a:p>
          <a:p>
            <a:pPr lvl="1"/>
            <a:endParaRPr lang="en-US" sz="1600" i="1" dirty="0" smtClean="0">
              <a:solidFill>
                <a:srgbClr val="FF6600"/>
              </a:solidFill>
            </a:endParaRPr>
          </a:p>
          <a:p>
            <a:pPr lvl="1"/>
            <a:r>
              <a:rPr lang="en-US" sz="1600" b="1" dirty="0" smtClean="0"/>
              <a:t>Chapter 6: </a:t>
            </a:r>
            <a:r>
              <a:rPr lang="en-US" sz="1600" i="1" dirty="0" smtClean="0">
                <a:solidFill>
                  <a:srgbClr val="FF6600"/>
                </a:solidFill>
              </a:rPr>
              <a:t>Challenges in Converting Training Needs Analysis </a:t>
            </a:r>
            <a:r>
              <a:rPr lang="en-US" sz="1600" i="1" dirty="0" smtClean="0">
                <a:solidFill>
                  <a:srgbClr val="FF6600"/>
                </a:solidFill>
              </a:rPr>
              <a:t>Findings </a:t>
            </a:r>
            <a:r>
              <a:rPr lang="en-US" sz="1600" i="1" dirty="0" smtClean="0">
                <a:solidFill>
                  <a:srgbClr val="FF6600"/>
                </a:solidFill>
              </a:rPr>
              <a:t>into a Comprehensive Language for Defence Purposes Course</a:t>
            </a:r>
            <a:r>
              <a:rPr lang="en-US" sz="1600" i="1" dirty="0" smtClean="0">
                <a:solidFill>
                  <a:srgbClr val="FF6600"/>
                </a:solidFill>
              </a:rPr>
              <a:t>.</a:t>
            </a:r>
          </a:p>
          <a:p>
            <a:pPr lvl="1"/>
            <a:endParaRPr lang="en-US" sz="1600" i="1" dirty="0" smtClean="0">
              <a:solidFill>
                <a:srgbClr val="FF6600"/>
              </a:solidFill>
            </a:endParaRPr>
          </a:p>
          <a:p>
            <a:pPr lvl="1"/>
            <a:r>
              <a:rPr lang="en-US" sz="1600" b="1" dirty="0" smtClean="0"/>
              <a:t>Chapter 9: </a:t>
            </a:r>
            <a:r>
              <a:rPr lang="en-US" sz="1600" i="1" dirty="0" smtClean="0">
                <a:solidFill>
                  <a:srgbClr val="FF6600"/>
                </a:solidFill>
              </a:rPr>
              <a:t>Professional </a:t>
            </a:r>
            <a:r>
              <a:rPr lang="en-US" sz="1600" i="1" dirty="0" smtClean="0">
                <a:solidFill>
                  <a:srgbClr val="FF6600"/>
                </a:solidFill>
              </a:rPr>
              <a:t>Development </a:t>
            </a:r>
            <a:r>
              <a:rPr lang="en-US" sz="1600" i="1" dirty="0" smtClean="0">
                <a:solidFill>
                  <a:srgbClr val="FF6600"/>
                </a:solidFill>
              </a:rPr>
              <a:t>and Curriculum Change: Perils and </a:t>
            </a:r>
            <a:r>
              <a:rPr lang="en-US" sz="1600" i="1" dirty="0" smtClean="0">
                <a:solidFill>
                  <a:srgbClr val="FF6600"/>
                </a:solidFill>
              </a:rPr>
              <a:t>Pitfalls</a:t>
            </a:r>
          </a:p>
          <a:p>
            <a:pPr lvl="1"/>
            <a:endParaRPr lang="en-US" sz="1600" i="1" dirty="0" smtClean="0">
              <a:solidFill>
                <a:srgbClr val="FF6600"/>
              </a:solidFill>
            </a:endParaRPr>
          </a:p>
          <a:p>
            <a:pPr lvl="1"/>
            <a:r>
              <a:rPr lang="en-US" sz="1600" b="1" dirty="0" smtClean="0"/>
              <a:t>Chapter 11: </a:t>
            </a:r>
            <a:r>
              <a:rPr lang="en-US" sz="1600" i="1" dirty="0" smtClean="0">
                <a:solidFill>
                  <a:srgbClr val="FF6600"/>
                </a:solidFill>
              </a:rPr>
              <a:t>Marching Out of Step: The Uneasy Links between Task-based Language Competencies for Military Purposes and a general Proficiency Scale</a:t>
            </a:r>
            <a:endParaRPr lang="en-AU" sz="1600" i="1" dirty="0">
              <a:solidFill>
                <a:srgbClr val="FF6600"/>
              </a:solidFill>
            </a:endParaRPr>
          </a:p>
        </p:txBody>
      </p:sp>
      <p:sp>
        <p:nvSpPr>
          <p:cNvPr id="5" name="Title 4"/>
          <p:cNvSpPr>
            <a:spLocks noGrp="1"/>
          </p:cNvSpPr>
          <p:nvPr>
            <p:ph type="title"/>
          </p:nvPr>
        </p:nvSpPr>
        <p:spPr>
          <a:xfrm>
            <a:off x="457200" y="12231"/>
            <a:ext cx="7620000" cy="733004"/>
          </a:xfrm>
        </p:spPr>
        <p:txBody>
          <a:bodyPr/>
          <a:lstStyle/>
          <a:p>
            <a:r>
              <a:rPr lang="en-US" sz="2400" dirty="0" smtClean="0"/>
              <a:t>The Australian contributions…</a:t>
            </a:r>
            <a:endParaRPr lang="en-US" sz="2400" dirty="0"/>
          </a:p>
        </p:txBody>
      </p:sp>
    </p:spTree>
    <p:extLst>
      <p:ext uri="{BB962C8B-B14F-4D97-AF65-F5344CB8AC3E}">
        <p14:creationId xmlns:p14="http://schemas.microsoft.com/office/powerpoint/2010/main" val="492153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97100" y="0"/>
            <a:ext cx="4743645" cy="6858000"/>
          </a:xfrm>
          <a:prstGeom prst="rect">
            <a:avLst/>
          </a:prstGeom>
        </p:spPr>
      </p:pic>
      <p:sp>
        <p:nvSpPr>
          <p:cNvPr id="4" name="Title 3"/>
          <p:cNvSpPr>
            <a:spLocks noGrp="1"/>
          </p:cNvSpPr>
          <p:nvPr>
            <p:ph type="ctrTitle"/>
          </p:nvPr>
        </p:nvSpPr>
        <p:spPr/>
        <p:txBody>
          <a:bodyPr/>
          <a:lstStyle/>
          <a:p>
            <a:r>
              <a:rPr lang="en-US" sz="3600" dirty="0" smtClean="0">
                <a:solidFill>
                  <a:schemeClr val="bg1"/>
                </a:solidFill>
              </a:rPr>
              <a:t>                  Understanding military</a:t>
            </a:r>
            <a:br>
              <a:rPr lang="en-US" sz="3600" dirty="0" smtClean="0">
                <a:solidFill>
                  <a:schemeClr val="bg1"/>
                </a:solidFill>
              </a:rPr>
            </a:br>
            <a:r>
              <a:rPr lang="en-US" sz="3600" dirty="0">
                <a:solidFill>
                  <a:schemeClr val="bg1"/>
                </a:solidFill>
              </a:rPr>
              <a:t> </a:t>
            </a:r>
            <a:r>
              <a:rPr lang="en-US" sz="3600" dirty="0" smtClean="0">
                <a:solidFill>
                  <a:schemeClr val="bg1"/>
                </a:solidFill>
              </a:rPr>
              <a:t>                              contexts: </a:t>
            </a:r>
            <a:endParaRPr lang="en-US" sz="3600" dirty="0">
              <a:solidFill>
                <a:schemeClr val="bg1"/>
              </a:solidFill>
            </a:endParaRPr>
          </a:p>
        </p:txBody>
      </p:sp>
      <p:sp>
        <p:nvSpPr>
          <p:cNvPr id="5" name="Subtitle 4"/>
          <p:cNvSpPr>
            <a:spLocks noGrp="1"/>
          </p:cNvSpPr>
          <p:nvPr>
            <p:ph type="subTitle" idx="1"/>
          </p:nvPr>
        </p:nvSpPr>
        <p:spPr/>
        <p:txBody>
          <a:bodyPr/>
          <a:lstStyle/>
          <a:p>
            <a:r>
              <a:rPr lang="en-US" dirty="0" smtClean="0"/>
              <a:t>                                   </a:t>
            </a:r>
            <a:r>
              <a:rPr lang="en-US" dirty="0" smtClean="0">
                <a:solidFill>
                  <a:srgbClr val="FF0000"/>
                </a:solidFill>
              </a:rPr>
              <a:t>Another kind of needs analysis?</a:t>
            </a:r>
            <a:endParaRPr lang="en-US" dirty="0">
              <a:solidFill>
                <a:srgbClr val="FF0000"/>
              </a:solidFill>
            </a:endParaRPr>
          </a:p>
        </p:txBody>
      </p:sp>
    </p:spTree>
    <p:extLst>
      <p:ext uri="{BB962C8B-B14F-4D97-AF65-F5344CB8AC3E}">
        <p14:creationId xmlns:p14="http://schemas.microsoft.com/office/powerpoint/2010/main" val="1856305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75285" y="0"/>
            <a:ext cx="5938773" cy="6858000"/>
          </a:xfrm>
          <a:prstGeom prst="rect">
            <a:avLst/>
          </a:prstGeom>
        </p:spPr>
      </p:pic>
      <p:sp>
        <p:nvSpPr>
          <p:cNvPr id="8" name="TextBox 7"/>
          <p:cNvSpPr txBox="1"/>
          <p:nvPr/>
        </p:nvSpPr>
        <p:spPr>
          <a:xfrm>
            <a:off x="66346" y="6211669"/>
            <a:ext cx="8217515" cy="646331"/>
          </a:xfrm>
          <a:prstGeom prst="rect">
            <a:avLst/>
          </a:prstGeom>
          <a:noFill/>
        </p:spPr>
        <p:txBody>
          <a:bodyPr wrap="square" rtlCol="0">
            <a:spAutoFit/>
          </a:bodyPr>
          <a:lstStyle/>
          <a:p>
            <a:r>
              <a:rPr lang="en-US" dirty="0" smtClean="0">
                <a:hlinkClick r:id="rId3"/>
              </a:rPr>
              <a:t>http://www.defence.gov.au/adc/publications/Commanders_Papers.html</a:t>
            </a:r>
            <a:endParaRPr lang="en-US" dirty="0" smtClean="0"/>
          </a:p>
          <a:p>
            <a:r>
              <a:rPr lang="en-US" dirty="0" smtClean="0"/>
              <a:t>ISBN 978 0 987 4959 6 9</a:t>
            </a:r>
            <a:endParaRPr lang="en-US" dirty="0"/>
          </a:p>
        </p:txBody>
      </p:sp>
    </p:spTree>
    <p:extLst>
      <p:ext uri="{BB962C8B-B14F-4D97-AF65-F5344CB8AC3E}">
        <p14:creationId xmlns:p14="http://schemas.microsoft.com/office/powerpoint/2010/main" val="2011301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lnSpcReduction="10000"/>
          </a:bodyPr>
          <a:lstStyle/>
          <a:p>
            <a:pPr marL="114300" indent="0">
              <a:lnSpc>
                <a:spcPct val="150000"/>
              </a:lnSpc>
              <a:buNone/>
            </a:pPr>
            <a:r>
              <a:rPr lang="en-US" i="1" dirty="0" smtClean="0"/>
              <a:t>a lack of diversity; a lack of social inclusion</a:t>
            </a:r>
            <a:endParaRPr lang="en-US" b="1" i="1" dirty="0" smtClean="0"/>
          </a:p>
          <a:p>
            <a:pPr>
              <a:lnSpc>
                <a:spcPct val="150000"/>
              </a:lnSpc>
            </a:pPr>
            <a:r>
              <a:rPr lang="en-US" b="1" dirty="0" smtClean="0"/>
              <a:t>Chapter 1: </a:t>
            </a:r>
            <a:r>
              <a:rPr lang="en-US" dirty="0" smtClean="0"/>
              <a:t>Diversity and social inclusion</a:t>
            </a:r>
          </a:p>
          <a:p>
            <a:pPr>
              <a:lnSpc>
                <a:spcPct val="150000"/>
              </a:lnSpc>
            </a:pPr>
            <a:r>
              <a:rPr lang="en-US" b="1" dirty="0" smtClean="0"/>
              <a:t>Chapter 2: </a:t>
            </a:r>
            <a:r>
              <a:rPr lang="en-US" dirty="0" smtClean="0"/>
              <a:t>Frameworks and methodologies</a:t>
            </a:r>
          </a:p>
          <a:p>
            <a:pPr>
              <a:lnSpc>
                <a:spcPct val="150000"/>
              </a:lnSpc>
            </a:pPr>
            <a:r>
              <a:rPr lang="en-US" b="1" dirty="0" smtClean="0"/>
              <a:t>Chapter 3: </a:t>
            </a:r>
            <a:r>
              <a:rPr lang="en-US" dirty="0" smtClean="0"/>
              <a:t>Four Cultures, one department</a:t>
            </a:r>
          </a:p>
          <a:p>
            <a:pPr>
              <a:lnSpc>
                <a:spcPct val="150000"/>
              </a:lnSpc>
            </a:pPr>
            <a:r>
              <a:rPr lang="en-US" b="1" dirty="0" smtClean="0"/>
              <a:t>Chapter 4: </a:t>
            </a:r>
            <a:r>
              <a:rPr lang="en-US" dirty="0" smtClean="0"/>
              <a:t>Values and icons to rally around</a:t>
            </a:r>
          </a:p>
          <a:p>
            <a:pPr>
              <a:lnSpc>
                <a:spcPct val="150000"/>
              </a:lnSpc>
            </a:pPr>
            <a:r>
              <a:rPr lang="en-US" b="1" dirty="0" smtClean="0"/>
              <a:t>Chapter 5: </a:t>
            </a:r>
            <a:r>
              <a:rPr lang="en-US" dirty="0" smtClean="0"/>
              <a:t>Everyday talk and inclusion</a:t>
            </a:r>
          </a:p>
          <a:p>
            <a:pPr>
              <a:lnSpc>
                <a:spcPct val="150000"/>
              </a:lnSpc>
            </a:pPr>
            <a:r>
              <a:rPr lang="en-US" b="1" dirty="0" smtClean="0"/>
              <a:t>Chapter 6: </a:t>
            </a:r>
            <a:r>
              <a:rPr lang="en-US" dirty="0" smtClean="0"/>
              <a:t>Towards social inclusion: </a:t>
            </a:r>
            <a:r>
              <a:rPr lang="en-US" i="1" dirty="0" smtClean="0"/>
              <a:t>policy changes; intercultural training; countering unconscious bias in doctrine and defence media.</a:t>
            </a:r>
            <a:endParaRPr lang="en-US" i="1" dirty="0"/>
          </a:p>
        </p:txBody>
      </p:sp>
    </p:spTree>
    <p:extLst>
      <p:ext uri="{BB962C8B-B14F-4D97-AF65-F5344CB8AC3E}">
        <p14:creationId xmlns:p14="http://schemas.microsoft.com/office/powerpoint/2010/main" val="18378532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 socio-linguistic study … what can it tell us?</a:t>
            </a:r>
            <a:endParaRPr lang="en-US" sz="2800" dirty="0"/>
          </a:p>
        </p:txBody>
      </p:sp>
      <p:sp>
        <p:nvSpPr>
          <p:cNvPr id="3" name="Content Placeholder 2"/>
          <p:cNvSpPr>
            <a:spLocks noGrp="1"/>
          </p:cNvSpPr>
          <p:nvPr>
            <p:ph idx="1"/>
          </p:nvPr>
        </p:nvSpPr>
        <p:spPr/>
        <p:txBody>
          <a:bodyPr>
            <a:normAutofit fontScale="92500"/>
          </a:bodyPr>
          <a:lstStyle/>
          <a:p>
            <a:pPr marL="114300" indent="0">
              <a:buNone/>
            </a:pPr>
            <a:r>
              <a:rPr lang="en-US" dirty="0" smtClean="0"/>
              <a:t>It can demonstrate how </a:t>
            </a:r>
          </a:p>
          <a:p>
            <a:r>
              <a:rPr lang="en-US" dirty="0" smtClean="0"/>
              <a:t>cultural behaviours are visible in language choice: </a:t>
            </a:r>
            <a:r>
              <a:rPr lang="en-US" dirty="0" err="1" smtClean="0"/>
              <a:t>eg</a:t>
            </a:r>
            <a:r>
              <a:rPr lang="en-US" dirty="0" smtClean="0"/>
              <a:t>.  </a:t>
            </a:r>
            <a:r>
              <a:rPr lang="en-US" dirty="0" smtClean="0">
                <a:solidFill>
                  <a:srgbClr val="FF6600"/>
                </a:solidFill>
              </a:rPr>
              <a:t>Consider how rank changes how you speak;</a:t>
            </a:r>
          </a:p>
          <a:p>
            <a:r>
              <a:rPr lang="en-US" dirty="0" smtClean="0"/>
              <a:t>language differences define sub-cultures within cultures, or functions and roles within cultures </a:t>
            </a:r>
            <a:r>
              <a:rPr lang="en-US" dirty="0" err="1" smtClean="0"/>
              <a:t>etc</a:t>
            </a:r>
            <a:r>
              <a:rPr lang="en-US" dirty="0" smtClean="0"/>
              <a:t>: </a:t>
            </a:r>
            <a:r>
              <a:rPr lang="en-US" dirty="0" err="1" smtClean="0"/>
              <a:t>eg</a:t>
            </a:r>
            <a:r>
              <a:rPr lang="en-US" dirty="0" smtClean="0"/>
              <a:t>. </a:t>
            </a:r>
            <a:r>
              <a:rPr lang="en-US" dirty="0" smtClean="0">
                <a:solidFill>
                  <a:srgbClr val="FF6600"/>
                </a:solidFill>
              </a:rPr>
              <a:t>consider the specific language of the Navy compared to that of Air Force or Army;</a:t>
            </a:r>
          </a:p>
          <a:p>
            <a:r>
              <a:rPr lang="en-US" dirty="0" smtClean="0"/>
              <a:t>Different Services rally personnel differently: </a:t>
            </a:r>
            <a:r>
              <a:rPr lang="en-US" dirty="0" err="1" smtClean="0"/>
              <a:t>eg</a:t>
            </a:r>
            <a:r>
              <a:rPr lang="en-US" dirty="0" smtClean="0"/>
              <a:t> </a:t>
            </a:r>
            <a:r>
              <a:rPr lang="en-US" dirty="0" smtClean="0">
                <a:solidFill>
                  <a:srgbClr val="FF6600"/>
                </a:solidFill>
              </a:rPr>
              <a:t>Air Force around technical specialisation; Army around duty and sacrifice for the team;</a:t>
            </a:r>
          </a:p>
          <a:p>
            <a:r>
              <a:rPr lang="en-US" dirty="0" smtClean="0">
                <a:solidFill>
                  <a:srgbClr val="2F2B20"/>
                </a:solidFill>
              </a:rPr>
              <a:t>Teams are bonded through language, shared values that are modeled by significant people: </a:t>
            </a:r>
            <a:r>
              <a:rPr lang="en-US" dirty="0" err="1" smtClean="0">
                <a:solidFill>
                  <a:srgbClr val="2F2B20"/>
                </a:solidFill>
              </a:rPr>
              <a:t>eg</a:t>
            </a:r>
            <a:r>
              <a:rPr lang="en-US" dirty="0" smtClean="0">
                <a:solidFill>
                  <a:srgbClr val="2F2B20"/>
                </a:solidFill>
              </a:rPr>
              <a:t> </a:t>
            </a:r>
            <a:r>
              <a:rPr lang="en-US" dirty="0" smtClean="0">
                <a:solidFill>
                  <a:srgbClr val="FF6600"/>
                </a:solidFill>
              </a:rPr>
              <a:t>acts of bravery and courage by particular kinds of past heroes;</a:t>
            </a:r>
          </a:p>
          <a:p>
            <a:r>
              <a:rPr lang="en-US" dirty="0" smtClean="0"/>
              <a:t>How and what might need attention in order to bring about lasting cultural change: </a:t>
            </a:r>
            <a:r>
              <a:rPr lang="en-US" dirty="0" err="1" smtClean="0"/>
              <a:t>eg</a:t>
            </a:r>
            <a:r>
              <a:rPr lang="en-US" dirty="0" smtClean="0"/>
              <a:t> </a:t>
            </a:r>
            <a:r>
              <a:rPr lang="en-US" dirty="0" smtClean="0">
                <a:solidFill>
                  <a:srgbClr val="FF6600"/>
                </a:solidFill>
              </a:rPr>
              <a:t>the percentage of women in the Services.</a:t>
            </a:r>
          </a:p>
          <a:p>
            <a:endParaRPr lang="en-US" dirty="0">
              <a:solidFill>
                <a:srgbClr val="FF0000"/>
              </a:solidFill>
            </a:endParaRPr>
          </a:p>
        </p:txBody>
      </p:sp>
    </p:spTree>
    <p:extLst>
      <p:ext uri="{BB962C8B-B14F-4D97-AF65-F5344CB8AC3E}">
        <p14:creationId xmlns:p14="http://schemas.microsoft.com/office/powerpoint/2010/main" val="36426074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How might this study by relevant to other military cultures?</a:t>
            </a:r>
            <a:endParaRPr lang="en-US" sz="2800" dirty="0"/>
          </a:p>
        </p:txBody>
      </p:sp>
      <p:sp>
        <p:nvSpPr>
          <p:cNvPr id="3" name="Content Placeholder 2"/>
          <p:cNvSpPr>
            <a:spLocks noGrp="1"/>
          </p:cNvSpPr>
          <p:nvPr>
            <p:ph idx="1"/>
          </p:nvPr>
        </p:nvSpPr>
        <p:spPr/>
        <p:txBody>
          <a:bodyPr/>
          <a:lstStyle/>
          <a:p>
            <a:r>
              <a:rPr lang="en-US" dirty="0" smtClean="0"/>
              <a:t>Across the world, military cultures use the same linguistic strategies </a:t>
            </a:r>
          </a:p>
          <a:p>
            <a:pPr lvl="1"/>
            <a:r>
              <a:rPr lang="en-US" dirty="0" smtClean="0"/>
              <a:t>to build their profession of arms; </a:t>
            </a:r>
          </a:p>
          <a:p>
            <a:pPr lvl="1"/>
            <a:r>
              <a:rPr lang="en-US" dirty="0" smtClean="0"/>
              <a:t>to build functional military teams;</a:t>
            </a:r>
          </a:p>
          <a:p>
            <a:pPr lvl="1"/>
            <a:r>
              <a:rPr lang="en-US" dirty="0" smtClean="0"/>
              <a:t>to construct the military ethos and values; </a:t>
            </a:r>
            <a:endParaRPr lang="en-US" dirty="0"/>
          </a:p>
          <a:p>
            <a:r>
              <a:rPr lang="en-US" dirty="0" smtClean="0"/>
              <a:t>Many military cultures are faced with the same modern day challenges which require cultural change;</a:t>
            </a:r>
          </a:p>
          <a:p>
            <a:r>
              <a:rPr lang="en-US" dirty="0" smtClean="0"/>
              <a:t>All military activity operates in cross cultural contexts where </a:t>
            </a:r>
            <a:r>
              <a:rPr lang="en-US" dirty="0" err="1" smtClean="0"/>
              <a:t>interculturality</a:t>
            </a:r>
            <a:r>
              <a:rPr lang="en-US" dirty="0" smtClean="0"/>
              <a:t> matters;</a:t>
            </a:r>
          </a:p>
          <a:p>
            <a:r>
              <a:rPr lang="en-US" dirty="0" smtClean="0"/>
              <a:t>All military activity is a language activity and all military </a:t>
            </a:r>
            <a:r>
              <a:rPr lang="en-US" dirty="0" err="1" smtClean="0"/>
              <a:t>organisations</a:t>
            </a:r>
            <a:r>
              <a:rPr lang="en-US" dirty="0" smtClean="0"/>
              <a:t> train personnel in language and culture.  </a:t>
            </a:r>
          </a:p>
          <a:p>
            <a:endParaRPr lang="en-US" dirty="0" smtClean="0"/>
          </a:p>
          <a:p>
            <a:endParaRPr lang="en-US" dirty="0" smtClean="0"/>
          </a:p>
          <a:p>
            <a:endParaRPr lang="en-US" dirty="0"/>
          </a:p>
        </p:txBody>
      </p:sp>
    </p:spTree>
    <p:extLst>
      <p:ext uri="{BB962C8B-B14F-4D97-AF65-F5344CB8AC3E}">
        <p14:creationId xmlns:p14="http://schemas.microsoft.com/office/powerpoint/2010/main" val="11226958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75285" y="0"/>
            <a:ext cx="5938773" cy="6858000"/>
          </a:xfrm>
          <a:prstGeom prst="rect">
            <a:avLst/>
          </a:prstGeom>
        </p:spPr>
      </p:pic>
      <p:sp>
        <p:nvSpPr>
          <p:cNvPr id="8" name="TextBox 7"/>
          <p:cNvSpPr txBox="1"/>
          <p:nvPr/>
        </p:nvSpPr>
        <p:spPr>
          <a:xfrm>
            <a:off x="66346" y="6211669"/>
            <a:ext cx="8217515" cy="646331"/>
          </a:xfrm>
          <a:prstGeom prst="rect">
            <a:avLst/>
          </a:prstGeom>
          <a:noFill/>
        </p:spPr>
        <p:txBody>
          <a:bodyPr wrap="square" rtlCol="0">
            <a:spAutoFit/>
          </a:bodyPr>
          <a:lstStyle/>
          <a:p>
            <a:r>
              <a:rPr lang="en-US" dirty="0" smtClean="0">
                <a:hlinkClick r:id="rId3"/>
              </a:rPr>
              <a:t>http://www.defence.gov.au/adc/publications/Commanders_Papers.html</a:t>
            </a:r>
            <a:endParaRPr lang="en-US" dirty="0" smtClean="0"/>
          </a:p>
          <a:p>
            <a:r>
              <a:rPr lang="en-US" dirty="0" smtClean="0"/>
              <a:t>ISBN 978 0 987 4959 6 9</a:t>
            </a:r>
            <a:endParaRPr lang="en-US" dirty="0"/>
          </a:p>
        </p:txBody>
      </p:sp>
      <p:sp>
        <p:nvSpPr>
          <p:cNvPr id="2" name="TextBox 1"/>
          <p:cNvSpPr txBox="1"/>
          <p:nvPr/>
        </p:nvSpPr>
        <p:spPr>
          <a:xfrm>
            <a:off x="1616271" y="3022926"/>
            <a:ext cx="4754355" cy="1200329"/>
          </a:xfrm>
          <a:prstGeom prst="rect">
            <a:avLst/>
          </a:prstGeom>
          <a:solidFill>
            <a:schemeClr val="accent1"/>
          </a:solidFill>
        </p:spPr>
        <p:txBody>
          <a:bodyPr wrap="square" rtlCol="0">
            <a:spAutoFit/>
          </a:bodyPr>
          <a:lstStyle/>
          <a:p>
            <a:pPr algn="ctr"/>
            <a:r>
              <a:rPr lang="en-US" dirty="0" smtClean="0">
                <a:solidFill>
                  <a:schemeClr val="bg1"/>
                </a:solidFill>
              </a:rPr>
              <a:t>I commend this study to you in the hope that it may provide some useful insights into the military context and thus to the content of your language and culture instructional content.</a:t>
            </a:r>
            <a:endParaRPr lang="en-US" dirty="0">
              <a:solidFill>
                <a:schemeClr val="bg1"/>
              </a:solidFill>
            </a:endParaRPr>
          </a:p>
        </p:txBody>
      </p:sp>
    </p:spTree>
    <p:extLst>
      <p:ext uri="{BB962C8B-B14F-4D97-AF65-F5344CB8AC3E}">
        <p14:creationId xmlns:p14="http://schemas.microsoft.com/office/powerpoint/2010/main" val="2885417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Questions?</a:t>
            </a:r>
            <a:endParaRPr lang="en-US" dirty="0"/>
          </a:p>
        </p:txBody>
      </p:sp>
    </p:spTree>
    <p:extLst>
      <p:ext uri="{BB962C8B-B14F-4D97-AF65-F5344CB8AC3E}">
        <p14:creationId xmlns:p14="http://schemas.microsoft.com/office/powerpoint/2010/main" val="40134974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Abstract</a:t>
            </a:r>
            <a:endParaRPr lang="en-US" dirty="0"/>
          </a:p>
        </p:txBody>
      </p:sp>
      <p:sp>
        <p:nvSpPr>
          <p:cNvPr id="5" name="Content Placeholder 4"/>
          <p:cNvSpPr>
            <a:spLocks noGrp="1"/>
          </p:cNvSpPr>
          <p:nvPr>
            <p:ph idx="1"/>
          </p:nvPr>
        </p:nvSpPr>
        <p:spPr>
          <a:xfrm>
            <a:off x="0" y="1440136"/>
            <a:ext cx="8229600" cy="4525963"/>
          </a:xfrm>
        </p:spPr>
        <p:txBody>
          <a:bodyPr>
            <a:normAutofit fontScale="70000" lnSpcReduction="20000"/>
          </a:bodyPr>
          <a:lstStyle/>
          <a:p>
            <a:pPr marL="0" indent="0" algn="ctr">
              <a:buNone/>
            </a:pPr>
            <a:r>
              <a:rPr lang="en-GB" dirty="0"/>
              <a:t>This paper will introduce the edited collection</a:t>
            </a:r>
            <a:r>
              <a:rPr lang="en-GB" dirty="0" smtClean="0"/>
              <a:t>,</a:t>
            </a:r>
          </a:p>
          <a:p>
            <a:pPr marL="0" indent="0" algn="ctr">
              <a:buNone/>
            </a:pPr>
            <a:endParaRPr lang="en-GB" dirty="0" smtClean="0"/>
          </a:p>
          <a:p>
            <a:pPr marL="0" indent="0" algn="ctr">
              <a:buNone/>
            </a:pPr>
            <a:r>
              <a:rPr lang="en-GB" dirty="0" smtClean="0">
                <a:solidFill>
                  <a:srgbClr val="FF6600"/>
                </a:solidFill>
              </a:rPr>
              <a:t> </a:t>
            </a:r>
            <a:r>
              <a:rPr lang="en-GB" sz="3800" i="1" dirty="0">
                <a:solidFill>
                  <a:srgbClr val="FF6600"/>
                </a:solidFill>
              </a:rPr>
              <a:t>Language in </a:t>
            </a:r>
            <a:r>
              <a:rPr lang="en-GB" sz="3800" i="1" dirty="0" smtClean="0">
                <a:solidFill>
                  <a:srgbClr val="FF6600"/>
                </a:solidFill>
              </a:rPr>
              <a:t>Uniform</a:t>
            </a:r>
            <a:endParaRPr lang="en-GB" sz="3800" dirty="0" smtClean="0">
              <a:solidFill>
                <a:srgbClr val="FF6600"/>
              </a:solidFill>
            </a:endParaRPr>
          </a:p>
          <a:p>
            <a:pPr marL="0" indent="0" algn="ctr">
              <a:buNone/>
            </a:pPr>
            <a:r>
              <a:rPr lang="en-GB" i="1" dirty="0" smtClean="0">
                <a:solidFill>
                  <a:srgbClr val="FF6600"/>
                </a:solidFill>
              </a:rPr>
              <a:t>Language Analysis and Training for Defence and Policing Purposes </a:t>
            </a:r>
            <a:endParaRPr lang="en-GB" i="1" dirty="0" smtClean="0">
              <a:solidFill>
                <a:srgbClr val="FF6600"/>
              </a:solidFill>
            </a:endParaRPr>
          </a:p>
          <a:p>
            <a:pPr marL="0" indent="0" algn="ctr">
              <a:buNone/>
            </a:pPr>
            <a:endParaRPr lang="en-GB" i="1" dirty="0" smtClean="0">
              <a:solidFill>
                <a:srgbClr val="800000"/>
              </a:solidFill>
            </a:endParaRPr>
          </a:p>
          <a:p>
            <a:pPr marL="0" indent="0" algn="ctr">
              <a:buNone/>
            </a:pPr>
            <a:r>
              <a:rPr lang="en-GB" dirty="0" smtClean="0"/>
              <a:t>which </a:t>
            </a:r>
            <a:r>
              <a:rPr lang="en-GB" dirty="0"/>
              <a:t>features recent, ground-breaking work in the Language for Specific Purposes fields of defence and policing.  It will describe recent work by members of BILC and other defence language professionals as well as professionals working in policing contexts.  </a:t>
            </a:r>
            <a:endParaRPr lang="en-GB" dirty="0" smtClean="0"/>
          </a:p>
          <a:p>
            <a:endParaRPr lang="en-GB" dirty="0"/>
          </a:p>
          <a:p>
            <a:pPr marL="0" indent="0" algn="ctr">
              <a:buNone/>
            </a:pPr>
            <a:r>
              <a:rPr lang="en-GB" dirty="0" smtClean="0"/>
              <a:t>In </a:t>
            </a:r>
            <a:r>
              <a:rPr lang="en-GB" dirty="0"/>
              <a:t>addition, the paper will describe a recent Australian report, </a:t>
            </a:r>
            <a:endParaRPr lang="en-GB" dirty="0" smtClean="0"/>
          </a:p>
          <a:p>
            <a:pPr marL="0" indent="0" algn="ctr">
              <a:buNone/>
            </a:pPr>
            <a:endParaRPr lang="en-GB" dirty="0" smtClean="0"/>
          </a:p>
          <a:p>
            <a:pPr marL="0" indent="0" algn="ctr">
              <a:buNone/>
            </a:pPr>
            <a:r>
              <a:rPr lang="en-GB" sz="3800" i="1" dirty="0" smtClean="0">
                <a:solidFill>
                  <a:srgbClr val="FF6600"/>
                </a:solidFill>
              </a:rPr>
              <a:t>Battling </a:t>
            </a:r>
            <a:r>
              <a:rPr lang="en-GB" sz="3800" i="1" dirty="0">
                <a:solidFill>
                  <a:srgbClr val="FF6600"/>
                </a:solidFill>
              </a:rPr>
              <a:t>with </a:t>
            </a:r>
            <a:r>
              <a:rPr lang="en-GB" sz="3800" i="1" dirty="0" smtClean="0">
                <a:solidFill>
                  <a:srgbClr val="FF6600"/>
                </a:solidFill>
              </a:rPr>
              <a:t>Words</a:t>
            </a:r>
            <a:endParaRPr lang="en-GB" sz="3800" dirty="0">
              <a:solidFill>
                <a:srgbClr val="FF6600"/>
              </a:solidFill>
            </a:endParaRPr>
          </a:p>
          <a:p>
            <a:pPr marL="0" indent="0" algn="ctr">
              <a:buNone/>
            </a:pPr>
            <a:r>
              <a:rPr lang="en-GB" i="1" dirty="0" smtClean="0">
                <a:solidFill>
                  <a:srgbClr val="FF6600"/>
                </a:solidFill>
              </a:rPr>
              <a:t>A study of language, diversity and social inclusion in the Australian Department of Defence</a:t>
            </a:r>
            <a:r>
              <a:rPr lang="en-GB" i="1" dirty="0" smtClean="0">
                <a:solidFill>
                  <a:srgbClr val="FF6600"/>
                </a:solidFill>
              </a:rPr>
              <a:t>.</a:t>
            </a:r>
          </a:p>
          <a:p>
            <a:pPr marL="0" indent="0" algn="ctr">
              <a:buNone/>
            </a:pPr>
            <a:endParaRPr lang="en-GB" i="1" dirty="0" smtClean="0"/>
          </a:p>
          <a:p>
            <a:pPr marL="0" indent="0" algn="ctr">
              <a:buNone/>
            </a:pPr>
            <a:r>
              <a:rPr lang="en-GB" dirty="0" smtClean="0"/>
              <a:t>on </a:t>
            </a:r>
            <a:r>
              <a:rPr lang="en-GB" dirty="0"/>
              <a:t>the nature of Defence culture taken from a sociolinguistics perspective which was commissioned by the Department of Defence to address the issues of diversify and social inclusion within the organisation.</a:t>
            </a:r>
            <a:endParaRPr lang="en-AU" dirty="0"/>
          </a:p>
          <a:p>
            <a:endParaRPr lang="en-US" dirty="0"/>
          </a:p>
        </p:txBody>
      </p:sp>
    </p:spTree>
    <p:extLst>
      <p:ext uri="{BB962C8B-B14F-4D97-AF65-F5344CB8AC3E}">
        <p14:creationId xmlns:p14="http://schemas.microsoft.com/office/powerpoint/2010/main" val="4244543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20" y="5083969"/>
            <a:ext cx="6870698" cy="566738"/>
          </a:xfrm>
        </p:spPr>
        <p:txBody>
          <a:bodyPr>
            <a:normAutofit fontScale="90000"/>
          </a:bodyPr>
          <a:lstStyle/>
          <a:p>
            <a:pPr algn="ctr"/>
            <a:r>
              <a:rPr lang="en-US" i="1" dirty="0" smtClean="0"/>
              <a:t>Language in Uniform</a:t>
            </a:r>
            <a:br>
              <a:rPr lang="en-US" i="1" dirty="0" smtClean="0"/>
            </a:br>
            <a:r>
              <a:rPr lang="en-US" i="1" dirty="0" smtClean="0"/>
              <a:t>Language </a:t>
            </a:r>
            <a:r>
              <a:rPr lang="en-US" i="1" dirty="0" smtClean="0"/>
              <a:t>analysis and </a:t>
            </a:r>
            <a:r>
              <a:rPr lang="en-US" i="1" dirty="0" smtClean="0"/>
              <a:t>Training </a:t>
            </a:r>
            <a:r>
              <a:rPr lang="en-US" i="1" dirty="0" smtClean="0"/>
              <a:t>for Defence and Policing Purposes</a:t>
            </a:r>
            <a:endParaRPr lang="en-US" i="1" dirty="0"/>
          </a:p>
        </p:txBody>
      </p:sp>
      <p:pic>
        <p:nvPicPr>
          <p:cNvPr id="7" name="Picture Placeholder 6" descr="1-4438-7055-2-overprint-prontaprint.pdf"/>
          <p:cNvPicPr>
            <a:picLocks noGrp="1" noChangeAspect="1"/>
          </p:cNvPicPr>
          <p:nvPr>
            <p:ph type="pic" idx="1"/>
          </p:nvPr>
        </p:nvPicPr>
        <p:blipFill>
          <a:blip r:embed="rId2">
            <a:extLst>
              <a:ext uri="{28A0092B-C50C-407E-A947-70E740481C1C}">
                <a14:useLocalDpi xmlns:a14="http://schemas.microsoft.com/office/drawing/2010/main" val="0"/>
              </a:ext>
            </a:extLst>
          </a:blip>
          <a:srcRect l="13584" r="13584"/>
          <a:stretch>
            <a:fillRect/>
          </a:stretch>
        </p:blipFill>
        <p:spPr>
          <a:xfrm>
            <a:off x="758248" y="170621"/>
            <a:ext cx="7544570" cy="4556954"/>
          </a:xfrm>
        </p:spPr>
      </p:pic>
      <p:sp>
        <p:nvSpPr>
          <p:cNvPr id="4" name="Text Placeholder 3"/>
          <p:cNvSpPr>
            <a:spLocks noGrp="1"/>
          </p:cNvSpPr>
          <p:nvPr>
            <p:ph type="body" sz="half" idx="2"/>
          </p:nvPr>
        </p:nvSpPr>
        <p:spPr>
          <a:xfrm>
            <a:off x="1792288" y="5769769"/>
            <a:ext cx="5486400" cy="804862"/>
          </a:xfrm>
        </p:spPr>
        <p:txBody>
          <a:bodyPr>
            <a:normAutofit fontScale="92500" lnSpcReduction="10000"/>
          </a:bodyPr>
          <a:lstStyle/>
          <a:p>
            <a:pPr algn="ctr"/>
            <a:r>
              <a:rPr lang="en-US" dirty="0" smtClean="0"/>
              <a:t>Edited by Helen de Silva Joyce and Elizabeth A. Thomson</a:t>
            </a:r>
          </a:p>
          <a:p>
            <a:pPr algn="ctr"/>
            <a:r>
              <a:rPr lang="en-US" dirty="0" smtClean="0"/>
              <a:t>ISBN 978 1 4438 7055 9</a:t>
            </a:r>
          </a:p>
          <a:p>
            <a:pPr algn="ctr"/>
            <a:r>
              <a:rPr lang="en-US" dirty="0" smtClean="0"/>
              <a:t>Published by Cambridge Scholars  </a:t>
            </a:r>
            <a:r>
              <a:rPr lang="en-US" dirty="0" err="1" smtClean="0"/>
              <a:t>www.cambridgescholars.com</a:t>
            </a:r>
            <a:endParaRPr lang="en-US" dirty="0"/>
          </a:p>
        </p:txBody>
      </p:sp>
    </p:spTree>
    <p:extLst>
      <p:ext uri="{BB962C8B-B14F-4D97-AF65-F5344CB8AC3E}">
        <p14:creationId xmlns:p14="http://schemas.microsoft.com/office/powerpoint/2010/main" val="22723759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book sections –</a:t>
            </a:r>
            <a:br>
              <a:rPr lang="en-US" dirty="0" smtClean="0"/>
            </a:br>
            <a:r>
              <a:rPr lang="en-US" sz="2400" i="1" dirty="0" smtClean="0"/>
              <a:t>from language needs analyses to classroom instruction…</a:t>
            </a:r>
            <a:endParaRPr lang="en-US" sz="2400" i="1" dirty="0"/>
          </a:p>
        </p:txBody>
      </p:sp>
      <p:sp>
        <p:nvSpPr>
          <p:cNvPr id="4" name="Content Placeholder 3"/>
          <p:cNvSpPr>
            <a:spLocks noGrp="1"/>
          </p:cNvSpPr>
          <p:nvPr>
            <p:ph idx="1"/>
          </p:nvPr>
        </p:nvSpPr>
        <p:spPr/>
        <p:txBody>
          <a:bodyPr/>
          <a:lstStyle/>
          <a:p>
            <a:endParaRPr lang="en-US" sz="3200" dirty="0"/>
          </a:p>
          <a:p>
            <a:r>
              <a:rPr lang="en-US" sz="3200" dirty="0" smtClean="0"/>
              <a:t>Part </a:t>
            </a:r>
            <a:r>
              <a:rPr lang="en-US" sz="3200" dirty="0"/>
              <a:t>1: Discourse and Needs </a:t>
            </a:r>
            <a:r>
              <a:rPr lang="en-US" sz="3200" dirty="0" smtClean="0"/>
              <a:t>Analysis</a:t>
            </a:r>
          </a:p>
          <a:p>
            <a:endParaRPr lang="en-US" sz="3200" dirty="0"/>
          </a:p>
          <a:p>
            <a:r>
              <a:rPr lang="fr-FR" sz="3200" dirty="0"/>
              <a:t>Part 2: Curriculum </a:t>
            </a:r>
            <a:r>
              <a:rPr lang="fr-FR" sz="3200" dirty="0" smtClean="0"/>
              <a:t>Development</a:t>
            </a:r>
          </a:p>
          <a:p>
            <a:endParaRPr lang="fr-FR" sz="3200" dirty="0"/>
          </a:p>
          <a:p>
            <a:r>
              <a:rPr lang="nl-NL" sz="3200" dirty="0"/>
              <a:t>Part 3: Assessment</a:t>
            </a:r>
          </a:p>
          <a:p>
            <a:pPr marL="114300" indent="0">
              <a:buNone/>
            </a:pPr>
            <a:endParaRPr lang="en-US" sz="2000" dirty="0"/>
          </a:p>
          <a:p>
            <a:endParaRPr lang="en-US" sz="2000" dirty="0"/>
          </a:p>
        </p:txBody>
      </p:sp>
    </p:spTree>
    <p:extLst>
      <p:ext uri="{BB962C8B-B14F-4D97-AF65-F5344CB8AC3E}">
        <p14:creationId xmlns:p14="http://schemas.microsoft.com/office/powerpoint/2010/main" val="3588432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1170"/>
          </a:xfrm>
        </p:spPr>
        <p:txBody>
          <a:bodyPr>
            <a:normAutofit fontScale="90000"/>
          </a:bodyPr>
          <a:lstStyle/>
          <a:p>
            <a:r>
              <a:rPr lang="en-US" dirty="0" smtClean="0"/>
              <a:t>TABLE OF CONTENTS</a:t>
            </a:r>
            <a:br>
              <a:rPr lang="en-US" dirty="0" smtClean="0"/>
            </a:br>
            <a:endParaRPr lang="en-US" dirty="0"/>
          </a:p>
        </p:txBody>
      </p:sp>
      <p:sp>
        <p:nvSpPr>
          <p:cNvPr id="6" name="TextBox 5"/>
          <p:cNvSpPr txBox="1"/>
          <p:nvPr/>
        </p:nvSpPr>
        <p:spPr>
          <a:xfrm>
            <a:off x="457200" y="859853"/>
            <a:ext cx="8229600" cy="5724645"/>
          </a:xfrm>
          <a:prstGeom prst="rect">
            <a:avLst/>
          </a:prstGeom>
          <a:noFill/>
        </p:spPr>
        <p:txBody>
          <a:bodyPr wrap="square" rtlCol="0">
            <a:spAutoFit/>
          </a:bodyPr>
          <a:lstStyle/>
          <a:p>
            <a:r>
              <a:rPr lang="en-US" sz="2400" dirty="0" smtClean="0"/>
              <a:t>Part </a:t>
            </a:r>
            <a:r>
              <a:rPr lang="en-US" sz="2400" dirty="0"/>
              <a:t>1: Discourse and Needs Analysis</a:t>
            </a:r>
          </a:p>
          <a:p>
            <a:endParaRPr lang="nl-NL" dirty="0" smtClean="0"/>
          </a:p>
          <a:p>
            <a:r>
              <a:rPr lang="nl-NL" b="1" dirty="0" err="1" smtClean="0"/>
              <a:t>Chapter</a:t>
            </a:r>
            <a:r>
              <a:rPr lang="nl-NL" b="1" dirty="0" smtClean="0"/>
              <a:t> </a:t>
            </a:r>
            <a:r>
              <a:rPr lang="nl-NL" b="1" dirty="0" err="1"/>
              <a:t>One</a:t>
            </a:r>
            <a:r>
              <a:rPr lang="nl-NL" b="1" dirty="0"/>
              <a:t> </a:t>
            </a:r>
            <a:r>
              <a:rPr lang="nl-NL" dirty="0"/>
              <a:t>................................................................................................. 2</a:t>
            </a:r>
          </a:p>
          <a:p>
            <a:r>
              <a:rPr lang="nl-NL" i="1" dirty="0" err="1"/>
              <a:t>Interpreting</a:t>
            </a:r>
            <a:r>
              <a:rPr lang="nl-NL" i="1" dirty="0"/>
              <a:t> the </a:t>
            </a:r>
            <a:r>
              <a:rPr lang="nl-NL" i="1" dirty="0" err="1"/>
              <a:t>Speaking</a:t>
            </a:r>
            <a:r>
              <a:rPr lang="nl-NL" i="1" dirty="0"/>
              <a:t> Performance </a:t>
            </a:r>
            <a:r>
              <a:rPr lang="nl-NL" i="1" dirty="0" err="1"/>
              <a:t>Requirements</a:t>
            </a:r>
            <a:r>
              <a:rPr lang="nl-NL" i="1" dirty="0"/>
              <a:t> of Forward Air</a:t>
            </a:r>
          </a:p>
          <a:p>
            <a:r>
              <a:rPr lang="nl-NL" i="1" dirty="0"/>
              <a:t>Controllers</a:t>
            </a:r>
          </a:p>
          <a:p>
            <a:r>
              <a:rPr lang="nl-NL" dirty="0"/>
              <a:t>Mary Jo Di </a:t>
            </a:r>
            <a:r>
              <a:rPr lang="nl-NL" dirty="0" err="1"/>
              <a:t>Biase</a:t>
            </a:r>
            <a:r>
              <a:rPr lang="nl-NL" dirty="0"/>
              <a:t> </a:t>
            </a:r>
            <a:r>
              <a:rPr lang="nl-NL" dirty="0" err="1"/>
              <a:t>and</a:t>
            </a:r>
            <a:r>
              <a:rPr lang="nl-NL" dirty="0"/>
              <a:t> </a:t>
            </a:r>
            <a:r>
              <a:rPr lang="nl-NL" dirty="0" err="1"/>
              <a:t>Francesco</a:t>
            </a:r>
            <a:r>
              <a:rPr lang="nl-NL" dirty="0"/>
              <a:t> </a:t>
            </a:r>
            <a:r>
              <a:rPr lang="nl-NL" dirty="0" err="1"/>
              <a:t>Gratton</a:t>
            </a:r>
            <a:endParaRPr lang="nl-NL" dirty="0"/>
          </a:p>
          <a:p>
            <a:endParaRPr lang="en-US" dirty="0" smtClean="0"/>
          </a:p>
          <a:p>
            <a:r>
              <a:rPr lang="en-US" b="1" dirty="0" smtClean="0"/>
              <a:t>Chapter </a:t>
            </a:r>
            <a:r>
              <a:rPr lang="en-US" b="1" dirty="0"/>
              <a:t>Two </a:t>
            </a:r>
            <a:r>
              <a:rPr lang="en-US" dirty="0"/>
              <a:t>.............................................................................................. 18</a:t>
            </a:r>
          </a:p>
          <a:p>
            <a:r>
              <a:rPr lang="en-US" i="1" dirty="0"/>
              <a:t>Language at the Pointy End: Understanding the Additional Language</a:t>
            </a:r>
          </a:p>
          <a:p>
            <a:r>
              <a:rPr lang="en-US" i="1" dirty="0"/>
              <a:t>Needs of the Australian Defence Force</a:t>
            </a:r>
          </a:p>
          <a:p>
            <a:r>
              <a:rPr lang="en-US" dirty="0"/>
              <a:t>Elizabeth A. Thomson</a:t>
            </a:r>
          </a:p>
          <a:p>
            <a:endParaRPr lang="en-US" dirty="0" smtClean="0"/>
          </a:p>
          <a:p>
            <a:r>
              <a:rPr lang="en-US" b="1" dirty="0" smtClean="0"/>
              <a:t>Chapter </a:t>
            </a:r>
            <a:r>
              <a:rPr lang="en-US" b="1" dirty="0"/>
              <a:t>Three </a:t>
            </a:r>
            <a:r>
              <a:rPr lang="en-US" dirty="0"/>
              <a:t>............................................................................................ 41</a:t>
            </a:r>
          </a:p>
          <a:p>
            <a:r>
              <a:rPr lang="en-US" i="1" dirty="0"/>
              <a:t>An Overview of Law Enforcement English</a:t>
            </a:r>
          </a:p>
          <a:p>
            <a:r>
              <a:rPr lang="en-US" dirty="0"/>
              <a:t>Ileana Maria </a:t>
            </a:r>
            <a:r>
              <a:rPr lang="en-US" dirty="0" err="1"/>
              <a:t>Chersan</a:t>
            </a:r>
            <a:endParaRPr lang="en-US" dirty="0"/>
          </a:p>
          <a:p>
            <a:endParaRPr lang="fr-FR" dirty="0" smtClean="0"/>
          </a:p>
          <a:p>
            <a:r>
              <a:rPr lang="fr-FR" b="1" dirty="0" err="1" smtClean="0"/>
              <a:t>Chapter</a:t>
            </a:r>
            <a:r>
              <a:rPr lang="fr-FR" b="1" dirty="0" smtClean="0"/>
              <a:t> </a:t>
            </a:r>
            <a:r>
              <a:rPr lang="fr-FR" b="1" dirty="0"/>
              <a:t>Four </a:t>
            </a:r>
            <a:r>
              <a:rPr lang="fr-FR" dirty="0"/>
              <a:t>.............................................................................................. 62</a:t>
            </a:r>
          </a:p>
          <a:p>
            <a:r>
              <a:rPr lang="fr-FR" i="1" dirty="0" err="1"/>
              <a:t>Analysing</a:t>
            </a:r>
            <a:r>
              <a:rPr lang="fr-FR" i="1" dirty="0"/>
              <a:t> the Genres of </a:t>
            </a:r>
            <a:r>
              <a:rPr lang="fr-FR" i="1" dirty="0" err="1"/>
              <a:t>Military</a:t>
            </a:r>
            <a:r>
              <a:rPr lang="fr-FR" i="1" dirty="0"/>
              <a:t> </a:t>
            </a:r>
            <a:r>
              <a:rPr lang="fr-FR" i="1" dirty="0" err="1"/>
              <a:t>Operational</a:t>
            </a:r>
            <a:r>
              <a:rPr lang="fr-FR" i="1" dirty="0"/>
              <a:t> Engagement for Curriculum</a:t>
            </a:r>
          </a:p>
          <a:p>
            <a:r>
              <a:rPr lang="fr-FR" i="1" dirty="0"/>
              <a:t>Design</a:t>
            </a:r>
          </a:p>
          <a:p>
            <a:r>
              <a:rPr lang="fr-FR" dirty="0"/>
              <a:t>Helen de Silva Joyce and Elizabeth A. </a:t>
            </a:r>
            <a:r>
              <a:rPr lang="fr-FR" dirty="0" smtClean="0"/>
              <a:t>Thomson</a:t>
            </a:r>
            <a:endParaRPr lang="fr-FR" dirty="0"/>
          </a:p>
        </p:txBody>
      </p:sp>
      <p:sp>
        <p:nvSpPr>
          <p:cNvPr id="2" name="Oval 1"/>
          <p:cNvSpPr/>
          <p:nvPr/>
        </p:nvSpPr>
        <p:spPr>
          <a:xfrm>
            <a:off x="0" y="1333026"/>
            <a:ext cx="7955411" cy="1689900"/>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152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20000" cy="1541217"/>
          </a:xfrm>
        </p:spPr>
        <p:txBody>
          <a:bodyPr/>
          <a:lstStyle/>
          <a:p>
            <a:r>
              <a:rPr lang="nl-NL" sz="2400" i="1" dirty="0" err="1"/>
              <a:t>Interpreting</a:t>
            </a:r>
            <a:r>
              <a:rPr lang="nl-NL" sz="2400" i="1" dirty="0"/>
              <a:t> the </a:t>
            </a:r>
            <a:r>
              <a:rPr lang="nl-NL" sz="2400" i="1" dirty="0" err="1"/>
              <a:t>Speaking</a:t>
            </a:r>
            <a:r>
              <a:rPr lang="nl-NL" sz="2400" i="1" dirty="0"/>
              <a:t> Performance </a:t>
            </a:r>
            <a:r>
              <a:rPr lang="nl-NL" sz="2400" i="1" dirty="0" err="1"/>
              <a:t>Requirements</a:t>
            </a:r>
            <a:r>
              <a:rPr lang="nl-NL" sz="2400" i="1" dirty="0"/>
              <a:t> of Forward </a:t>
            </a:r>
            <a:r>
              <a:rPr lang="nl-NL" sz="2400" i="1" dirty="0" smtClean="0"/>
              <a:t>Air Controllers</a:t>
            </a:r>
            <a:endParaRPr lang="en-US" dirty="0"/>
          </a:p>
        </p:txBody>
      </p:sp>
      <p:sp>
        <p:nvSpPr>
          <p:cNvPr id="3" name="TextBox 2"/>
          <p:cNvSpPr txBox="1"/>
          <p:nvPr/>
        </p:nvSpPr>
        <p:spPr>
          <a:xfrm>
            <a:off x="577240" y="2289394"/>
            <a:ext cx="7052818" cy="3139321"/>
          </a:xfrm>
          <a:prstGeom prst="rect">
            <a:avLst/>
          </a:prstGeom>
          <a:noFill/>
        </p:spPr>
        <p:txBody>
          <a:bodyPr wrap="square" rtlCol="0">
            <a:spAutoFit/>
          </a:bodyPr>
          <a:lstStyle/>
          <a:p>
            <a:r>
              <a:rPr lang="en-US" dirty="0" smtClean="0"/>
              <a:t>This chapter</a:t>
            </a:r>
            <a:r>
              <a:rPr lang="en-US" dirty="0"/>
              <a:t> </a:t>
            </a:r>
            <a:r>
              <a:rPr lang="en-US" dirty="0" smtClean="0"/>
              <a:t>by </a:t>
            </a:r>
            <a:r>
              <a:rPr lang="en-US" b="1" dirty="0"/>
              <a:t>Mary Jo Di </a:t>
            </a:r>
            <a:r>
              <a:rPr lang="en-US" b="1" dirty="0" err="1"/>
              <a:t>Biase</a:t>
            </a:r>
            <a:r>
              <a:rPr lang="en-US" dirty="0"/>
              <a:t> and </a:t>
            </a:r>
            <a:r>
              <a:rPr lang="en-US" b="1" dirty="0"/>
              <a:t>Francesco </a:t>
            </a:r>
            <a:r>
              <a:rPr lang="en-US" b="1" dirty="0" err="1"/>
              <a:t>Gratton</a:t>
            </a:r>
            <a:r>
              <a:rPr lang="en-US" dirty="0"/>
              <a:t> </a:t>
            </a:r>
            <a:r>
              <a:rPr lang="en-CA" dirty="0"/>
              <a:t>offers a description of needs analysis for the highly specific English language requirement of calling in air support in a conflict zone.  This was in response to the need to improve the language capabilities of Italian Forward Air Controllers through the development of a task-based, performance test in English for Specific Purposes (ESP), based on a specific Military Operational English (MOE) course.  Using Google Earth to reflect authentic scenarios, an innovative testing approach was developed and validated for assessing specific speaking skills, to comply with NATO proficiency requirements.</a:t>
            </a:r>
            <a:endParaRPr lang="en-AU" dirty="0"/>
          </a:p>
          <a:p>
            <a:endParaRPr lang="en-US" dirty="0"/>
          </a:p>
        </p:txBody>
      </p:sp>
    </p:spTree>
    <p:extLst>
      <p:ext uri="{BB962C8B-B14F-4D97-AF65-F5344CB8AC3E}">
        <p14:creationId xmlns:p14="http://schemas.microsoft.com/office/powerpoint/2010/main" val="32265336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8958"/>
            <a:ext cx="8229600" cy="7109640"/>
          </a:xfrm>
          <a:prstGeom prst="rect">
            <a:avLst/>
          </a:prstGeom>
          <a:noFill/>
        </p:spPr>
        <p:txBody>
          <a:bodyPr wrap="square" rtlCol="0">
            <a:spAutoFit/>
          </a:bodyPr>
          <a:lstStyle/>
          <a:p>
            <a:r>
              <a:rPr lang="fr-FR" sz="2400" dirty="0"/>
              <a:t>Part 2: Curriculum Development</a:t>
            </a:r>
          </a:p>
          <a:p>
            <a:endParaRPr lang="nl-NL" b="1" dirty="0" smtClean="0"/>
          </a:p>
          <a:p>
            <a:r>
              <a:rPr lang="nl-NL" b="1" dirty="0" err="1" smtClean="0"/>
              <a:t>Chapter</a:t>
            </a:r>
            <a:r>
              <a:rPr lang="nl-NL" b="1" dirty="0" smtClean="0"/>
              <a:t> </a:t>
            </a:r>
            <a:r>
              <a:rPr lang="nl-NL" b="1" dirty="0"/>
              <a:t>Five </a:t>
            </a:r>
            <a:r>
              <a:rPr lang="nl-NL" dirty="0"/>
              <a:t>.............................................................................................. 84</a:t>
            </a:r>
          </a:p>
          <a:p>
            <a:r>
              <a:rPr lang="nl-NL" i="1" dirty="0" err="1"/>
              <a:t>Developing</a:t>
            </a:r>
            <a:r>
              <a:rPr lang="nl-NL" i="1" dirty="0"/>
              <a:t> </a:t>
            </a:r>
            <a:r>
              <a:rPr lang="nl-NL" i="1" dirty="0" err="1"/>
              <a:t>an</a:t>
            </a:r>
            <a:r>
              <a:rPr lang="nl-NL" i="1" dirty="0"/>
              <a:t> English Curriculum </a:t>
            </a:r>
            <a:r>
              <a:rPr lang="nl-NL" i="1" dirty="0" err="1"/>
              <a:t>for</a:t>
            </a:r>
            <a:r>
              <a:rPr lang="nl-NL" i="1" dirty="0"/>
              <a:t> the </a:t>
            </a:r>
            <a:r>
              <a:rPr lang="nl-NL" i="1" dirty="0" err="1"/>
              <a:t>Indonesian</a:t>
            </a:r>
            <a:r>
              <a:rPr lang="nl-NL" i="1" dirty="0"/>
              <a:t> National </a:t>
            </a:r>
            <a:r>
              <a:rPr lang="nl-NL" i="1" dirty="0" err="1" smtClean="0"/>
              <a:t>Police</a:t>
            </a:r>
            <a:r>
              <a:rPr lang="nl-NL" i="1" dirty="0" smtClean="0"/>
              <a:t>: A </a:t>
            </a:r>
            <a:r>
              <a:rPr lang="nl-NL" i="1" dirty="0"/>
              <a:t>Case </a:t>
            </a:r>
            <a:r>
              <a:rPr lang="nl-NL" i="1" dirty="0" err="1"/>
              <a:t>Study</a:t>
            </a:r>
            <a:endParaRPr lang="nl-NL" i="1" dirty="0"/>
          </a:p>
          <a:p>
            <a:r>
              <a:rPr lang="nl-NL" dirty="0" err="1"/>
              <a:t>Jaclyn</a:t>
            </a:r>
            <a:r>
              <a:rPr lang="nl-NL" dirty="0"/>
              <a:t> </a:t>
            </a:r>
            <a:r>
              <a:rPr lang="nl-NL" dirty="0" err="1"/>
              <a:t>Gishbaugher</a:t>
            </a:r>
            <a:endParaRPr lang="nl-NL" dirty="0"/>
          </a:p>
          <a:p>
            <a:endParaRPr lang="de-DE" dirty="0"/>
          </a:p>
          <a:p>
            <a:r>
              <a:rPr lang="de-DE" b="1" dirty="0" smtClean="0"/>
              <a:t>Chapter </a:t>
            </a:r>
            <a:r>
              <a:rPr lang="de-DE" b="1" dirty="0" err="1"/>
              <a:t>Six</a:t>
            </a:r>
            <a:r>
              <a:rPr lang="de-DE" b="1" dirty="0"/>
              <a:t> </a:t>
            </a:r>
            <a:r>
              <a:rPr lang="de-DE" dirty="0"/>
              <a:t>.............................................................................................. 105</a:t>
            </a:r>
          </a:p>
          <a:p>
            <a:r>
              <a:rPr lang="de-DE" i="1" dirty="0" err="1"/>
              <a:t>Challenges</a:t>
            </a:r>
            <a:r>
              <a:rPr lang="de-DE" i="1" dirty="0"/>
              <a:t> in </a:t>
            </a:r>
            <a:r>
              <a:rPr lang="de-DE" i="1" dirty="0" err="1"/>
              <a:t>Converting</a:t>
            </a:r>
            <a:r>
              <a:rPr lang="de-DE" i="1" dirty="0"/>
              <a:t> Training Needs Analysis (TNA) </a:t>
            </a:r>
            <a:r>
              <a:rPr lang="de-DE" i="1" dirty="0" err="1"/>
              <a:t>Findings</a:t>
            </a:r>
            <a:endParaRPr lang="de-DE" i="1" dirty="0"/>
          </a:p>
          <a:p>
            <a:r>
              <a:rPr lang="de-DE" i="1" dirty="0" err="1"/>
              <a:t>into</a:t>
            </a:r>
            <a:r>
              <a:rPr lang="de-DE" i="1" dirty="0"/>
              <a:t> a </a:t>
            </a:r>
            <a:r>
              <a:rPr lang="de-DE" i="1" dirty="0" err="1"/>
              <a:t>Comprehensive</a:t>
            </a:r>
            <a:r>
              <a:rPr lang="de-DE" i="1" dirty="0"/>
              <a:t> Language </a:t>
            </a:r>
            <a:r>
              <a:rPr lang="de-DE" i="1" dirty="0" err="1"/>
              <a:t>for</a:t>
            </a:r>
            <a:r>
              <a:rPr lang="de-DE" i="1" dirty="0"/>
              <a:t> </a:t>
            </a:r>
            <a:r>
              <a:rPr lang="de-DE" i="1" dirty="0" err="1"/>
              <a:t>Defence</a:t>
            </a:r>
            <a:r>
              <a:rPr lang="de-DE" i="1" dirty="0"/>
              <a:t> </a:t>
            </a:r>
            <a:r>
              <a:rPr lang="de-DE" i="1" dirty="0" err="1"/>
              <a:t>Purposes</a:t>
            </a:r>
            <a:r>
              <a:rPr lang="de-DE" i="1" dirty="0"/>
              <a:t> (LDP) </a:t>
            </a:r>
            <a:r>
              <a:rPr lang="de-DE" i="1" dirty="0" err="1"/>
              <a:t>Course</a:t>
            </a:r>
            <a:endParaRPr lang="de-DE" i="1" dirty="0"/>
          </a:p>
          <a:p>
            <a:r>
              <a:rPr lang="de-DE" dirty="0"/>
              <a:t>Sue Casey</a:t>
            </a:r>
          </a:p>
          <a:p>
            <a:endParaRPr lang="nl-NL" dirty="0" smtClean="0"/>
          </a:p>
          <a:p>
            <a:r>
              <a:rPr lang="nl-NL" b="1" dirty="0" err="1" smtClean="0"/>
              <a:t>Chapter</a:t>
            </a:r>
            <a:r>
              <a:rPr lang="nl-NL" b="1" dirty="0" smtClean="0"/>
              <a:t> </a:t>
            </a:r>
            <a:r>
              <a:rPr lang="nl-NL" b="1" dirty="0" err="1"/>
              <a:t>Seven</a:t>
            </a:r>
            <a:r>
              <a:rPr lang="nl-NL" b="1" dirty="0"/>
              <a:t> </a:t>
            </a:r>
            <a:r>
              <a:rPr lang="nl-NL" dirty="0"/>
              <a:t>.......................................................................................... 132</a:t>
            </a:r>
          </a:p>
          <a:p>
            <a:r>
              <a:rPr lang="nl-NL" i="1" dirty="0"/>
              <a:t>Professional Development in a Counter-</a:t>
            </a:r>
            <a:r>
              <a:rPr lang="nl-NL" i="1" dirty="0" err="1"/>
              <a:t>Terrorism</a:t>
            </a:r>
            <a:r>
              <a:rPr lang="nl-NL" i="1" dirty="0"/>
              <a:t> </a:t>
            </a:r>
            <a:r>
              <a:rPr lang="nl-NL" i="1" dirty="0" err="1"/>
              <a:t>Policing</a:t>
            </a:r>
            <a:r>
              <a:rPr lang="nl-NL" i="1" dirty="0"/>
              <a:t> Context:</a:t>
            </a:r>
          </a:p>
          <a:p>
            <a:r>
              <a:rPr lang="nl-NL" i="1" dirty="0"/>
              <a:t>A Program of Research </a:t>
            </a:r>
            <a:r>
              <a:rPr lang="nl-NL" i="1" dirty="0" err="1"/>
              <a:t>Literacies</a:t>
            </a:r>
            <a:r>
              <a:rPr lang="nl-NL" i="1" dirty="0"/>
              <a:t> </a:t>
            </a:r>
            <a:r>
              <a:rPr lang="nl-NL" i="1" dirty="0" err="1"/>
              <a:t>for</a:t>
            </a:r>
            <a:r>
              <a:rPr lang="nl-NL" i="1" dirty="0"/>
              <a:t> </a:t>
            </a:r>
            <a:r>
              <a:rPr lang="nl-NL" i="1" dirty="0" err="1"/>
              <a:t>Writing</a:t>
            </a:r>
            <a:r>
              <a:rPr lang="nl-NL" i="1" dirty="0"/>
              <a:t> </a:t>
            </a:r>
            <a:r>
              <a:rPr lang="nl-NL" i="1" dirty="0" err="1"/>
              <a:t>Reports</a:t>
            </a:r>
            <a:endParaRPr lang="nl-NL" i="1" dirty="0"/>
          </a:p>
          <a:p>
            <a:r>
              <a:rPr lang="nl-NL" dirty="0"/>
              <a:t>Terry </a:t>
            </a:r>
            <a:r>
              <a:rPr lang="nl-NL" dirty="0" err="1"/>
              <a:t>Royce</a:t>
            </a:r>
            <a:endParaRPr lang="nl-NL" dirty="0"/>
          </a:p>
          <a:p>
            <a:endParaRPr lang="de-DE" dirty="0" smtClean="0"/>
          </a:p>
          <a:p>
            <a:r>
              <a:rPr lang="de-DE" b="1" dirty="0" smtClean="0"/>
              <a:t>Chapter </a:t>
            </a:r>
            <a:r>
              <a:rPr lang="de-DE" b="1" dirty="0" err="1"/>
              <a:t>Eight</a:t>
            </a:r>
            <a:r>
              <a:rPr lang="de-DE" b="1" dirty="0"/>
              <a:t> </a:t>
            </a:r>
            <a:r>
              <a:rPr lang="de-DE" dirty="0"/>
              <a:t>........................................................................................... 150</a:t>
            </a:r>
          </a:p>
          <a:p>
            <a:r>
              <a:rPr lang="de-DE" i="1" dirty="0" err="1"/>
              <a:t>Techniques</a:t>
            </a:r>
            <a:r>
              <a:rPr lang="de-DE" i="1" dirty="0"/>
              <a:t> </a:t>
            </a:r>
            <a:r>
              <a:rPr lang="de-DE" i="1" dirty="0" err="1"/>
              <a:t>for</a:t>
            </a:r>
            <a:r>
              <a:rPr lang="de-DE" i="1" dirty="0"/>
              <a:t> Teaching </a:t>
            </a:r>
            <a:r>
              <a:rPr lang="de-DE" i="1" dirty="0" err="1"/>
              <a:t>Advanced</a:t>
            </a:r>
            <a:r>
              <a:rPr lang="de-DE" i="1" dirty="0"/>
              <a:t> </a:t>
            </a:r>
            <a:r>
              <a:rPr lang="de-DE" i="1" dirty="0" err="1"/>
              <a:t>Learners</a:t>
            </a:r>
            <a:r>
              <a:rPr lang="de-DE" i="1" dirty="0"/>
              <a:t> </a:t>
            </a:r>
            <a:r>
              <a:rPr lang="de-DE" i="1" dirty="0" err="1"/>
              <a:t>of</a:t>
            </a:r>
            <a:r>
              <a:rPr lang="de-DE" i="1" dirty="0"/>
              <a:t> Military English</a:t>
            </a:r>
          </a:p>
          <a:p>
            <a:r>
              <a:rPr lang="de-DE" i="1" dirty="0" err="1"/>
              <a:t>through</a:t>
            </a:r>
            <a:r>
              <a:rPr lang="de-DE" i="1" dirty="0"/>
              <a:t> Content-</a:t>
            </a:r>
            <a:r>
              <a:rPr lang="de-DE" i="1" dirty="0" err="1"/>
              <a:t>based</a:t>
            </a:r>
            <a:r>
              <a:rPr lang="de-DE" i="1" dirty="0"/>
              <a:t> Language </a:t>
            </a:r>
            <a:r>
              <a:rPr lang="de-DE" i="1" dirty="0" err="1"/>
              <a:t>Courses</a:t>
            </a:r>
            <a:endParaRPr lang="de-DE" i="1" dirty="0"/>
          </a:p>
          <a:p>
            <a:r>
              <a:rPr lang="de-DE" dirty="0"/>
              <a:t>Annette Nolan</a:t>
            </a:r>
          </a:p>
          <a:p>
            <a:endParaRPr lang="nl-NL" dirty="0" smtClean="0"/>
          </a:p>
          <a:p>
            <a:r>
              <a:rPr lang="nl-NL" b="1" dirty="0" err="1" smtClean="0"/>
              <a:t>Chapter</a:t>
            </a:r>
            <a:r>
              <a:rPr lang="nl-NL" b="1" dirty="0" smtClean="0"/>
              <a:t> </a:t>
            </a:r>
            <a:r>
              <a:rPr lang="nl-NL" b="1" dirty="0" err="1"/>
              <a:t>Nine</a:t>
            </a:r>
            <a:r>
              <a:rPr lang="nl-NL" b="1" dirty="0"/>
              <a:t> </a:t>
            </a:r>
            <a:r>
              <a:rPr lang="nl-NL" dirty="0"/>
              <a:t>............................................................................................ 178</a:t>
            </a:r>
          </a:p>
          <a:p>
            <a:r>
              <a:rPr lang="nl-NL" i="1" dirty="0"/>
              <a:t>Professional Development </a:t>
            </a:r>
            <a:r>
              <a:rPr lang="nl-NL" i="1" dirty="0" err="1"/>
              <a:t>and</a:t>
            </a:r>
            <a:r>
              <a:rPr lang="nl-NL" i="1" dirty="0"/>
              <a:t> Curriculum Change: </a:t>
            </a:r>
            <a:r>
              <a:rPr lang="nl-NL" i="1" dirty="0" err="1"/>
              <a:t>Perils</a:t>
            </a:r>
            <a:r>
              <a:rPr lang="nl-NL" i="1" dirty="0"/>
              <a:t> </a:t>
            </a:r>
            <a:r>
              <a:rPr lang="nl-NL" i="1" dirty="0" err="1"/>
              <a:t>and</a:t>
            </a:r>
            <a:r>
              <a:rPr lang="nl-NL" i="1" dirty="0"/>
              <a:t> </a:t>
            </a:r>
            <a:r>
              <a:rPr lang="nl-NL" i="1" dirty="0" err="1"/>
              <a:t>Pitfalls</a:t>
            </a:r>
            <a:endParaRPr lang="nl-NL" i="1" dirty="0"/>
          </a:p>
          <a:p>
            <a:r>
              <a:rPr lang="nl-NL" dirty="0"/>
              <a:t>Helen de Silva Joyce, Beth Foster </a:t>
            </a:r>
            <a:r>
              <a:rPr lang="nl-NL" dirty="0" err="1"/>
              <a:t>and</a:t>
            </a:r>
            <a:r>
              <a:rPr lang="nl-NL" dirty="0"/>
              <a:t> Elizabeth A. Thomson</a:t>
            </a:r>
          </a:p>
          <a:p>
            <a:endParaRPr lang="en-US" dirty="0"/>
          </a:p>
        </p:txBody>
      </p:sp>
      <p:sp>
        <p:nvSpPr>
          <p:cNvPr id="4" name="Oval 3"/>
          <p:cNvSpPr/>
          <p:nvPr/>
        </p:nvSpPr>
        <p:spPr>
          <a:xfrm>
            <a:off x="136439" y="4135530"/>
            <a:ext cx="7955411" cy="1689900"/>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43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685" y="1836847"/>
            <a:ext cx="7860954" cy="2862323"/>
          </a:xfrm>
          <a:prstGeom prst="rect">
            <a:avLst/>
          </a:prstGeom>
          <a:noFill/>
        </p:spPr>
        <p:txBody>
          <a:bodyPr wrap="square" rtlCol="0">
            <a:spAutoFit/>
          </a:bodyPr>
          <a:lstStyle/>
          <a:p>
            <a:r>
              <a:rPr lang="en-US" dirty="0" smtClean="0"/>
              <a:t>This chapter by </a:t>
            </a:r>
            <a:r>
              <a:rPr lang="en-US" b="1" dirty="0"/>
              <a:t>Annette Nolan</a:t>
            </a:r>
            <a:r>
              <a:rPr lang="en-US" dirty="0"/>
              <a:t> discusses the challenges of facilitating the development of advanced learners of </a:t>
            </a:r>
            <a:r>
              <a:rPr lang="en-US" dirty="0" smtClean="0"/>
              <a:t>English. </a:t>
            </a:r>
            <a:r>
              <a:rPr lang="en-US" dirty="0" smtClean="0"/>
              <a:t>Annette’s paper </a:t>
            </a:r>
            <a:r>
              <a:rPr lang="en-US" dirty="0"/>
              <a:t>focuses on </a:t>
            </a:r>
            <a:r>
              <a:rPr lang="en-US" i="1" dirty="0"/>
              <a:t>meaningful interaction</a:t>
            </a:r>
            <a:r>
              <a:rPr lang="en-US" dirty="0"/>
              <a:t>, which relates to the military students’ professional language needs and the immediate context of their learning in university programs. </a:t>
            </a:r>
            <a:r>
              <a:rPr lang="en-US" dirty="0" smtClean="0"/>
              <a:t> She </a:t>
            </a:r>
            <a:r>
              <a:rPr lang="en-US" dirty="0"/>
              <a:t>describes how she used reading comprehension and the genre of presentation to develop a repertoire of questioning strategies for application in the defence workplace. </a:t>
            </a:r>
            <a:endParaRPr lang="en-US" dirty="0" smtClean="0"/>
          </a:p>
          <a:p>
            <a:endParaRPr lang="en-US" dirty="0"/>
          </a:p>
          <a:p>
            <a:endParaRPr lang="en-AU" dirty="0"/>
          </a:p>
          <a:p>
            <a:endParaRPr lang="en-US" dirty="0"/>
          </a:p>
        </p:txBody>
      </p:sp>
      <p:sp>
        <p:nvSpPr>
          <p:cNvPr id="5" name="Title 4"/>
          <p:cNvSpPr>
            <a:spLocks noGrp="1"/>
          </p:cNvSpPr>
          <p:nvPr>
            <p:ph type="title"/>
          </p:nvPr>
        </p:nvSpPr>
        <p:spPr/>
        <p:txBody>
          <a:bodyPr/>
          <a:lstStyle/>
          <a:p>
            <a:r>
              <a:rPr lang="en-US" sz="2400" i="1" dirty="0"/>
              <a:t>Techniques for Teaching Advanced Learners of Military English through content-based Language Courses </a:t>
            </a:r>
            <a:endParaRPr lang="en-US" sz="2400" dirty="0"/>
          </a:p>
        </p:txBody>
      </p:sp>
    </p:spTree>
    <p:extLst>
      <p:ext uri="{BB962C8B-B14F-4D97-AF65-F5344CB8AC3E}">
        <p14:creationId xmlns:p14="http://schemas.microsoft.com/office/powerpoint/2010/main" val="29282492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336" y="928934"/>
            <a:ext cx="7715176" cy="5262980"/>
          </a:xfrm>
          <a:prstGeom prst="rect">
            <a:avLst/>
          </a:prstGeom>
          <a:noFill/>
        </p:spPr>
        <p:txBody>
          <a:bodyPr wrap="square" rtlCol="0">
            <a:spAutoFit/>
          </a:bodyPr>
          <a:lstStyle/>
          <a:p>
            <a:r>
              <a:rPr lang="nl-NL" sz="2400" dirty="0"/>
              <a:t>Part 3: </a:t>
            </a:r>
            <a:r>
              <a:rPr lang="nl-NL" sz="2400" dirty="0" smtClean="0"/>
              <a:t>Assessment</a:t>
            </a:r>
          </a:p>
          <a:p>
            <a:endParaRPr lang="nl-NL" sz="2400" dirty="0"/>
          </a:p>
          <a:p>
            <a:r>
              <a:rPr lang="de-DE" b="1" dirty="0"/>
              <a:t> Chapter </a:t>
            </a:r>
            <a:r>
              <a:rPr lang="de-DE" b="1" dirty="0" err="1"/>
              <a:t>Ten</a:t>
            </a:r>
            <a:r>
              <a:rPr lang="de-DE" b="1" dirty="0"/>
              <a:t> </a:t>
            </a:r>
            <a:r>
              <a:rPr lang="de-DE" dirty="0"/>
              <a:t>............................................................................................. 198</a:t>
            </a:r>
          </a:p>
          <a:p>
            <a:r>
              <a:rPr lang="de-DE" i="1" dirty="0" err="1"/>
              <a:t>Defining</a:t>
            </a:r>
            <a:r>
              <a:rPr lang="de-DE" i="1" dirty="0"/>
              <a:t> </a:t>
            </a:r>
            <a:r>
              <a:rPr lang="de-DE" i="1" dirty="0" err="1"/>
              <a:t>and</a:t>
            </a:r>
            <a:r>
              <a:rPr lang="de-DE" i="1" dirty="0"/>
              <a:t> </a:t>
            </a:r>
            <a:r>
              <a:rPr lang="de-DE" i="1" dirty="0" err="1"/>
              <a:t>Assessing</a:t>
            </a:r>
            <a:r>
              <a:rPr lang="de-DE" i="1" dirty="0"/>
              <a:t> STANAG 6001 Level 4 Language </a:t>
            </a:r>
            <a:r>
              <a:rPr lang="de-DE" i="1" dirty="0" err="1"/>
              <a:t>Proficiency</a:t>
            </a:r>
            <a:endParaRPr lang="de-DE" i="1" dirty="0"/>
          </a:p>
          <a:p>
            <a:r>
              <a:rPr lang="de-DE" dirty="0"/>
              <a:t>Jana </a:t>
            </a:r>
            <a:r>
              <a:rPr lang="de-DE" dirty="0" err="1"/>
              <a:t>Vasilj</a:t>
            </a:r>
            <a:r>
              <a:rPr lang="de-DE" dirty="0"/>
              <a:t>-Begovic, Gerard </a:t>
            </a:r>
            <a:r>
              <a:rPr lang="de-DE" dirty="0" err="1"/>
              <a:t>Seinhorst</a:t>
            </a:r>
            <a:r>
              <a:rPr lang="de-DE" dirty="0"/>
              <a:t>, Martha Herzog, Mary Jo Di </a:t>
            </a:r>
            <a:r>
              <a:rPr lang="de-DE" dirty="0" err="1"/>
              <a:t>Biase</a:t>
            </a:r>
            <a:r>
              <a:rPr lang="de-DE" dirty="0"/>
              <a:t>,</a:t>
            </a:r>
          </a:p>
          <a:p>
            <a:r>
              <a:rPr lang="de-DE" dirty="0" err="1"/>
              <a:t>Dugald</a:t>
            </a:r>
            <a:r>
              <a:rPr lang="de-DE" dirty="0"/>
              <a:t> </a:t>
            </a:r>
            <a:r>
              <a:rPr lang="de-DE" dirty="0" err="1"/>
              <a:t>Sturges</a:t>
            </a:r>
            <a:r>
              <a:rPr lang="de-DE" dirty="0"/>
              <a:t>, Annette Nolan, Ulla </a:t>
            </a:r>
            <a:r>
              <a:rPr lang="de-DE" dirty="0" err="1"/>
              <a:t>Gudnason</a:t>
            </a:r>
            <a:r>
              <a:rPr lang="de-DE" dirty="0"/>
              <a:t>, Peggy Garza,</a:t>
            </a:r>
          </a:p>
          <a:p>
            <a:r>
              <a:rPr lang="de-DE" dirty="0"/>
              <a:t>Emilija </a:t>
            </a:r>
            <a:r>
              <a:rPr lang="de-DE" dirty="0" err="1"/>
              <a:t>Nesheva</a:t>
            </a:r>
            <a:r>
              <a:rPr lang="de-DE" dirty="0"/>
              <a:t> </a:t>
            </a:r>
            <a:r>
              <a:rPr lang="de-DE" dirty="0" err="1"/>
              <a:t>and</a:t>
            </a:r>
            <a:r>
              <a:rPr lang="de-DE" dirty="0"/>
              <a:t> Michael </a:t>
            </a:r>
            <a:r>
              <a:rPr lang="de-DE" dirty="0" err="1"/>
              <a:t>Adubato</a:t>
            </a:r>
            <a:endParaRPr lang="de-DE" dirty="0"/>
          </a:p>
          <a:p>
            <a:endParaRPr lang="nl-NL" dirty="0" smtClean="0"/>
          </a:p>
          <a:p>
            <a:r>
              <a:rPr lang="nl-NL" b="1" dirty="0" err="1" smtClean="0"/>
              <a:t>Chapter</a:t>
            </a:r>
            <a:r>
              <a:rPr lang="nl-NL" b="1" dirty="0" smtClean="0"/>
              <a:t> </a:t>
            </a:r>
            <a:r>
              <a:rPr lang="nl-NL" b="1" dirty="0"/>
              <a:t>Eleven </a:t>
            </a:r>
            <a:r>
              <a:rPr lang="nl-NL" dirty="0"/>
              <a:t>........................................................................................ 223</a:t>
            </a:r>
          </a:p>
          <a:p>
            <a:r>
              <a:rPr lang="nl-NL" i="1" dirty="0" err="1"/>
              <a:t>Marching</a:t>
            </a:r>
            <a:r>
              <a:rPr lang="nl-NL" i="1" dirty="0"/>
              <a:t> Out of Step: The </a:t>
            </a:r>
            <a:r>
              <a:rPr lang="nl-NL" i="1" dirty="0" err="1"/>
              <a:t>Uneasy</a:t>
            </a:r>
            <a:r>
              <a:rPr lang="nl-NL" i="1" dirty="0"/>
              <a:t> Links </a:t>
            </a:r>
            <a:r>
              <a:rPr lang="nl-NL" i="1" dirty="0" err="1"/>
              <a:t>between</a:t>
            </a:r>
            <a:r>
              <a:rPr lang="nl-NL" i="1" dirty="0"/>
              <a:t> </a:t>
            </a:r>
            <a:r>
              <a:rPr lang="nl-NL" i="1" dirty="0" err="1"/>
              <a:t>Task-based</a:t>
            </a:r>
            <a:r>
              <a:rPr lang="nl-NL" i="1" dirty="0"/>
              <a:t> Language</a:t>
            </a:r>
          </a:p>
          <a:p>
            <a:r>
              <a:rPr lang="nl-NL" i="1" dirty="0" err="1"/>
              <a:t>Competencies</a:t>
            </a:r>
            <a:r>
              <a:rPr lang="nl-NL" i="1" dirty="0"/>
              <a:t> </a:t>
            </a:r>
            <a:r>
              <a:rPr lang="nl-NL" i="1" dirty="0" err="1"/>
              <a:t>for</a:t>
            </a:r>
            <a:r>
              <a:rPr lang="nl-NL" i="1" dirty="0"/>
              <a:t> Military </a:t>
            </a:r>
            <a:r>
              <a:rPr lang="nl-NL" i="1" dirty="0" err="1"/>
              <a:t>Purposes</a:t>
            </a:r>
            <a:r>
              <a:rPr lang="nl-NL" i="1" dirty="0"/>
              <a:t> </a:t>
            </a:r>
            <a:r>
              <a:rPr lang="nl-NL" i="1" dirty="0" err="1"/>
              <a:t>and</a:t>
            </a:r>
            <a:r>
              <a:rPr lang="nl-NL" i="1" dirty="0"/>
              <a:t> a General </a:t>
            </a:r>
            <a:r>
              <a:rPr lang="nl-NL" i="1" dirty="0" err="1"/>
              <a:t>Proficiency</a:t>
            </a:r>
            <a:r>
              <a:rPr lang="nl-NL" i="1" dirty="0"/>
              <a:t> </a:t>
            </a:r>
            <a:r>
              <a:rPr lang="nl-NL" i="1" dirty="0" err="1"/>
              <a:t>Scale</a:t>
            </a:r>
            <a:endParaRPr lang="nl-NL" i="1" dirty="0"/>
          </a:p>
          <a:p>
            <a:r>
              <a:rPr lang="nl-NL" dirty="0"/>
              <a:t>Catherine </a:t>
            </a:r>
            <a:r>
              <a:rPr lang="nl-NL" dirty="0" err="1"/>
              <a:t>Elder</a:t>
            </a:r>
            <a:r>
              <a:rPr lang="nl-NL" dirty="0"/>
              <a:t>, John </a:t>
            </a:r>
            <a:r>
              <a:rPr lang="nl-NL" dirty="0" err="1"/>
              <a:t>Pill</a:t>
            </a:r>
            <a:r>
              <a:rPr lang="nl-NL" dirty="0"/>
              <a:t>, Kellie Frost </a:t>
            </a:r>
            <a:r>
              <a:rPr lang="nl-NL" dirty="0" err="1"/>
              <a:t>and</a:t>
            </a:r>
            <a:r>
              <a:rPr lang="nl-NL" dirty="0"/>
              <a:t> Catherine </a:t>
            </a:r>
            <a:r>
              <a:rPr lang="nl-NL" dirty="0" err="1"/>
              <a:t>Bow</a:t>
            </a:r>
            <a:endParaRPr lang="nl-NL" dirty="0"/>
          </a:p>
          <a:p>
            <a:endParaRPr lang="nl-NL" dirty="0" smtClean="0"/>
          </a:p>
          <a:p>
            <a:r>
              <a:rPr lang="nl-NL" b="1" dirty="0" err="1" smtClean="0"/>
              <a:t>Chapter</a:t>
            </a:r>
            <a:r>
              <a:rPr lang="nl-NL" b="1" dirty="0" smtClean="0"/>
              <a:t> </a:t>
            </a:r>
            <a:r>
              <a:rPr lang="nl-NL" b="1" dirty="0" err="1"/>
              <a:t>Twelve</a:t>
            </a:r>
            <a:r>
              <a:rPr lang="nl-NL" b="1" dirty="0"/>
              <a:t> </a:t>
            </a:r>
            <a:r>
              <a:rPr lang="nl-NL" dirty="0"/>
              <a:t>....................................................................................... 241</a:t>
            </a:r>
          </a:p>
          <a:p>
            <a:r>
              <a:rPr lang="nl-NL" i="1" dirty="0" err="1"/>
              <a:t>Profiling</a:t>
            </a:r>
            <a:r>
              <a:rPr lang="nl-NL" i="1" dirty="0"/>
              <a:t> Second Language Reading </a:t>
            </a:r>
            <a:r>
              <a:rPr lang="nl-NL" i="1" dirty="0" err="1"/>
              <a:t>Ability</a:t>
            </a:r>
            <a:r>
              <a:rPr lang="nl-NL" i="1" dirty="0"/>
              <a:t> in a Military Context:</a:t>
            </a:r>
          </a:p>
          <a:p>
            <a:r>
              <a:rPr lang="nl-NL" i="1" dirty="0" err="1"/>
              <a:t>Processes</a:t>
            </a:r>
            <a:r>
              <a:rPr lang="nl-NL" i="1" dirty="0"/>
              <a:t> </a:t>
            </a:r>
            <a:r>
              <a:rPr lang="nl-NL" i="1" dirty="0" err="1"/>
              <a:t>to</a:t>
            </a:r>
            <a:r>
              <a:rPr lang="nl-NL" i="1" dirty="0"/>
              <a:t> </a:t>
            </a:r>
            <a:r>
              <a:rPr lang="nl-NL" i="1" dirty="0" err="1"/>
              <a:t>Enhance</a:t>
            </a:r>
            <a:r>
              <a:rPr lang="nl-NL" i="1" dirty="0"/>
              <a:t> </a:t>
            </a:r>
            <a:r>
              <a:rPr lang="nl-NL" i="1" dirty="0" err="1"/>
              <a:t>Validity</a:t>
            </a:r>
            <a:r>
              <a:rPr lang="nl-NL" i="1" dirty="0"/>
              <a:t> </a:t>
            </a:r>
            <a:r>
              <a:rPr lang="nl-NL" i="1" dirty="0" err="1"/>
              <a:t>and</a:t>
            </a:r>
            <a:r>
              <a:rPr lang="nl-NL" i="1" dirty="0"/>
              <a:t> </a:t>
            </a:r>
            <a:r>
              <a:rPr lang="nl-NL" i="1" dirty="0" err="1"/>
              <a:t>Reliability</a:t>
            </a:r>
            <a:endParaRPr lang="nl-NL" i="1" dirty="0"/>
          </a:p>
          <a:p>
            <a:r>
              <a:rPr lang="nl-NL" dirty="0"/>
              <a:t>Fiona Daniels </a:t>
            </a:r>
            <a:r>
              <a:rPr lang="nl-NL" dirty="0" err="1"/>
              <a:t>and</a:t>
            </a:r>
            <a:r>
              <a:rPr lang="nl-NL" dirty="0"/>
              <a:t> Kate </a:t>
            </a:r>
            <a:r>
              <a:rPr lang="nl-NL" dirty="0" err="1"/>
              <a:t>Weir</a:t>
            </a:r>
            <a:endParaRPr lang="nl-NL" dirty="0"/>
          </a:p>
          <a:p>
            <a:endParaRPr lang="en-US" dirty="0"/>
          </a:p>
        </p:txBody>
      </p:sp>
      <p:sp>
        <p:nvSpPr>
          <p:cNvPr id="3" name="Oval 2"/>
          <p:cNvSpPr/>
          <p:nvPr/>
        </p:nvSpPr>
        <p:spPr>
          <a:xfrm>
            <a:off x="136439" y="1427493"/>
            <a:ext cx="7955411" cy="1689900"/>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136439" y="4376944"/>
            <a:ext cx="7955411" cy="1689900"/>
          </a:xfrm>
          <a:prstGeom prst="ellipse">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4067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1843</TotalTime>
  <Words>2704</Words>
  <Application>Microsoft Macintosh PowerPoint</Application>
  <PresentationFormat>On-screen Show (4:3)</PresentationFormat>
  <Paragraphs>149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Language and culture in uniform:  From language needs analyses to classroom instruction  </vt:lpstr>
      <vt:lpstr>Abstract</vt:lpstr>
      <vt:lpstr>Language in Uniform Language analysis and Training for Defence and Policing Purposes</vt:lpstr>
      <vt:lpstr>book sections – from language needs analyses to classroom instruction…</vt:lpstr>
      <vt:lpstr>TABLE OF CONTENTS </vt:lpstr>
      <vt:lpstr>Interpreting the Speaking Performance Requirements of Forward Air Controllers</vt:lpstr>
      <vt:lpstr>PowerPoint Presentation</vt:lpstr>
      <vt:lpstr>Techniques for Teaching Advanced Learners of Military English through content-based Language Courses </vt:lpstr>
      <vt:lpstr>PowerPoint Presentation</vt:lpstr>
      <vt:lpstr>Defining and Assessing STANAG 6001 Level 4 Language Proficiency</vt:lpstr>
      <vt:lpstr>Profiling Second Language Reading Ability in a Military context: Processes to Enhance Validity and Reliability</vt:lpstr>
      <vt:lpstr>The Australian contributions…</vt:lpstr>
      <vt:lpstr>                  Understanding military                                contexts: </vt:lpstr>
      <vt:lpstr>PowerPoint Presentation</vt:lpstr>
      <vt:lpstr>contents</vt:lpstr>
      <vt:lpstr>A socio-linguistic study … what can it tell us?</vt:lpstr>
      <vt:lpstr>How might this study by relevant to other military cultures?</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culture in Uniform: From Language Needs Analyses to Classroom Instruction  </dc:title>
  <dc:creator>Elizabeth Thomson</dc:creator>
  <cp:lastModifiedBy>Elizabeth Thomson</cp:lastModifiedBy>
  <cp:revision>23</cp:revision>
  <dcterms:created xsi:type="dcterms:W3CDTF">2015-04-27T00:21:34Z</dcterms:created>
  <dcterms:modified xsi:type="dcterms:W3CDTF">2015-05-05T12:05:09Z</dcterms:modified>
</cp:coreProperties>
</file>