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7" r:id="rId11"/>
    <p:sldId id="273" r:id="rId12"/>
    <p:sldId id="272" r:id="rId13"/>
    <p:sldId id="271" r:id="rId14"/>
    <p:sldId id="270" r:id="rId15"/>
    <p:sldId id="266" r:id="rId16"/>
    <p:sldId id="268" r:id="rId17"/>
    <p:sldId id="264" r:id="rId18"/>
    <p:sldId id="277" r:id="rId19"/>
    <p:sldId id="276" r:id="rId20"/>
  </p:sldIdLst>
  <p:sldSz cx="9144000" cy="6858000" type="screen4x3"/>
  <p:notesSz cx="666273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F11AA-BADA-4C0C-9929-150FB4134C81}" type="datetimeFigureOut">
              <a:rPr lang="fr-FR" smtClean="0"/>
              <a:t>18/05/2018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710EB-15B6-41A9-B822-10881A419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843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2B9B2-7DE7-473D-9A42-B634353C6E27}" type="datetimeFigureOut">
              <a:rPr lang="fr-FR" smtClean="0"/>
              <a:pPr/>
              <a:t>18/05/2018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D6D2C-7263-4F4A-8EAC-C07D7869CF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1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D2C-7263-4F4A-8EAC-C07D7869CF1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*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875F-948C-4F5B-94A6-6F1211C6A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1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*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875F-948C-4F5B-94A6-6F1211C6A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2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*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875F-948C-4F5B-94A6-6F1211C6A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8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*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875F-948C-4F5B-94A6-6F1211C6A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6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*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875F-948C-4F5B-94A6-6F1211C6A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5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*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875F-948C-4F5B-94A6-6F1211C6A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2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*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875F-948C-4F5B-94A6-6F1211C6A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1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*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875F-948C-4F5B-94A6-6F1211C6A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3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*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875F-948C-4F5B-94A6-6F1211C6A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2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*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875F-948C-4F5B-94A6-6F1211C6A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0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*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7875F-948C-4F5B-94A6-6F1211C6A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4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*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7875F-948C-4F5B-94A6-6F1211C6A1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68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2132856"/>
            <a:ext cx="6048672" cy="20002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New Technologies Creating a New Linguistic Function</a:t>
            </a:r>
            <a:endParaRPr lang="fr-FR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752" y="5395664"/>
            <a:ext cx="6400800" cy="1057672"/>
          </a:xfrm>
        </p:spPr>
        <p:txBody>
          <a:bodyPr>
            <a:normAutofit/>
          </a:bodyPr>
          <a:lstStyle/>
          <a:p>
            <a:pPr algn="r"/>
            <a:r>
              <a:rPr lang="fr-FR" sz="1600" dirty="0" smtClean="0"/>
              <a:t>Jérôme COLLIN</a:t>
            </a:r>
          </a:p>
          <a:p>
            <a:pPr algn="r"/>
            <a:r>
              <a:rPr lang="fr-FR" sz="1600" dirty="0" smtClean="0"/>
              <a:t>Enseignement Militaire Supérieur</a:t>
            </a:r>
          </a:p>
          <a:p>
            <a:pPr algn="r"/>
            <a:r>
              <a:rPr lang="fr-FR" sz="1600" dirty="0" smtClean="0"/>
              <a:t>Directeur du Département </a:t>
            </a:r>
            <a:r>
              <a:rPr lang="fr-FR" sz="1600" dirty="0"/>
              <a:t>Langue </a:t>
            </a:r>
            <a:r>
              <a:rPr lang="fr-FR" sz="1600" dirty="0" smtClean="0"/>
              <a:t>française</a:t>
            </a:r>
          </a:p>
          <a:p>
            <a:pPr algn="r"/>
            <a:endParaRPr lang="fr-FR" dirty="0"/>
          </a:p>
          <a:p>
            <a:pPr algn="r"/>
            <a:endParaRPr lang="fr-FR" dirty="0"/>
          </a:p>
        </p:txBody>
      </p:sp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2052" name="Picture 4" descr="https://stylewhack.com/wp-content/uploads/2015/03/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46" y="1196752"/>
            <a:ext cx="2838854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aulawynne.com/sites/default/files/book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61737"/>
            <a:ext cx="267598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U:\10 - DLF\1 - ESPACE CHEF DE BUREAU\D - BILC\2018 - LISBONNE\Images\télégramm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59" b="32350"/>
          <a:stretch/>
        </p:blipFill>
        <p:spPr bwMode="auto">
          <a:xfrm>
            <a:off x="2202786" y="3748686"/>
            <a:ext cx="5105518" cy="231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d.ibtimes.co.uk/en/full/1631753/smartphone-zombie-texting-illeg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356992"/>
            <a:ext cx="524248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2050" name="Picture 2" descr="Afficher l’image sour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80000" cy="397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1772816"/>
            <a:ext cx="4320000" cy="191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Ellipse 13"/>
          <p:cNvSpPr/>
          <p:nvPr/>
        </p:nvSpPr>
        <p:spPr>
          <a:xfrm>
            <a:off x="2342131" y="2450128"/>
            <a:ext cx="669443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915815" y="2420888"/>
            <a:ext cx="1080121" cy="330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422669" y="2708920"/>
            <a:ext cx="2149331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411760" y="2924944"/>
            <a:ext cx="57606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131840" y="2060848"/>
            <a:ext cx="2304256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1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1268760"/>
            <a:ext cx="4320000" cy="409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Ellipse 9"/>
          <p:cNvSpPr/>
          <p:nvPr/>
        </p:nvSpPr>
        <p:spPr>
          <a:xfrm>
            <a:off x="2876760" y="1509498"/>
            <a:ext cx="669443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131840" y="1509498"/>
            <a:ext cx="1080121" cy="330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021014" y="1386866"/>
            <a:ext cx="669443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285188" y="2180150"/>
            <a:ext cx="1372317" cy="330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2876760" y="2564904"/>
            <a:ext cx="1372317" cy="330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234268" y="2492896"/>
            <a:ext cx="897572" cy="8639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195736" y="3284984"/>
            <a:ext cx="1476164" cy="12962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327646" y="4615551"/>
            <a:ext cx="810026" cy="26184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6147" name="Picture 3" descr="U:\10 - DLF\1 - ESPACE CHEF DE BUREAU\D - BILC\2018 - LISBONNE\Images\facebo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7800" y="-598328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260648"/>
            <a:ext cx="4320000" cy="621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llipse 8"/>
          <p:cNvSpPr/>
          <p:nvPr/>
        </p:nvSpPr>
        <p:spPr>
          <a:xfrm>
            <a:off x="2420149" y="2797706"/>
            <a:ext cx="669443" cy="2880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987824" y="2806090"/>
            <a:ext cx="669443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427744" y="2806090"/>
            <a:ext cx="669443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415969" y="5445224"/>
            <a:ext cx="669443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2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6147" name="Picture 3" descr="U:\10 - DLF\1 - ESPACE CHEF DE BUREAU\D - BILC\2018 - LISBONNE\Images\facebo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7800" y="-598328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2334" y="1844824"/>
            <a:ext cx="4320000" cy="290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e 3"/>
          <p:cNvGrpSpPr/>
          <p:nvPr/>
        </p:nvGrpSpPr>
        <p:grpSpPr>
          <a:xfrm>
            <a:off x="2693178" y="2027292"/>
            <a:ext cx="709915" cy="634744"/>
            <a:chOff x="2693178" y="2027292"/>
            <a:chExt cx="709915" cy="634744"/>
          </a:xfrm>
        </p:grpSpPr>
        <p:sp>
          <p:nvSpPr>
            <p:cNvPr id="3" name="Ellipse 2"/>
            <p:cNvSpPr/>
            <p:nvPr/>
          </p:nvSpPr>
          <p:spPr>
            <a:xfrm>
              <a:off x="2693178" y="2048774"/>
              <a:ext cx="301200" cy="2618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2996768" y="2027292"/>
              <a:ext cx="406325" cy="288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2699792" y="2374004"/>
              <a:ext cx="576064" cy="288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llipse 11"/>
          <p:cNvSpPr/>
          <p:nvPr/>
        </p:nvSpPr>
        <p:spPr>
          <a:xfrm>
            <a:off x="3115057" y="3144909"/>
            <a:ext cx="576064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2657802" y="2734087"/>
            <a:ext cx="2922309" cy="910937"/>
            <a:chOff x="2657802" y="2734087"/>
            <a:chExt cx="2922309" cy="910937"/>
          </a:xfrm>
        </p:grpSpPr>
        <p:sp>
          <p:nvSpPr>
            <p:cNvPr id="13" name="Ellipse 12"/>
            <p:cNvSpPr/>
            <p:nvPr/>
          </p:nvSpPr>
          <p:spPr>
            <a:xfrm>
              <a:off x="2657802" y="2734087"/>
              <a:ext cx="1626166" cy="2880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470884" y="3169610"/>
              <a:ext cx="2109227" cy="47541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Ellipse 14"/>
          <p:cNvSpPr/>
          <p:nvPr/>
        </p:nvSpPr>
        <p:spPr>
          <a:xfrm>
            <a:off x="4550628" y="4005064"/>
            <a:ext cx="669443" cy="2880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2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6147" name="Picture 3" descr="U:\10 - DLF\1 - ESPACE CHEF DE BUREAU\D - BILC\2018 - LISBONNE\Images\facebo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7800" y="-598328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501619"/>
              </p:ext>
            </p:extLst>
          </p:nvPr>
        </p:nvGraphicFramePr>
        <p:xfrm>
          <a:off x="1080711" y="1600200"/>
          <a:ext cx="6982577" cy="452596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466717"/>
                <a:gridCol w="2466717"/>
                <a:gridCol w="2049143"/>
              </a:tblGrid>
              <a:tr h="282873">
                <a:tc row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Oral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code 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familiar expressions; pet names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je suis à la bourre; biquet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  <a:tr h="5657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hyperbole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Ultra-glauque; l’horreur (“What a horror!”)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  <a:tr h="5657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loans from foreign languages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asap, help, aiuto, ok, cool, check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  <a:tr h="5657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duplication of subject (in object form)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je / moi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  <a:tr h="2828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breaks from standard syntax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sérieusement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  <a:tr h="2828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absence of punctuation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 ; , Cest; ultra glauque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  <a:tr h="5657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phonetic transcription of oral deformations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Chuis, pauv, ça (for “cela” – “that, it”)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  <a:tr h="2828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interjections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cool, Super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  <a:tr h="2828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onomatopoeias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Sniff, Haaan, gloups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  <a:tr h="28287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</a:t>
                      </a:r>
                      <a:r>
                        <a:rPr lang="en-US" sz="1200" dirty="0" smtClean="0">
                          <a:effectLst/>
                        </a:rPr>
                        <a:t>ritten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code 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intonation punctuation 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? ! …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  <a:tr h="2828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visual symbols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emojis, smileys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  <a:tr h="2828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supporting visual elements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photos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1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6147" name="Picture 3" descr="U:\10 - DLF\1 - ESPACE CHEF DE BUREAU\D - BILC\2018 - LISBONNE\Images\facebo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7800" y="-598328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260648"/>
            <a:ext cx="5760000" cy="4216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80" y="1775416"/>
            <a:ext cx="5760000" cy="474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2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6147" name="Picture 3" descr="U:\10 - DLF\1 - ESPACE CHEF DE BUREAU\D - BILC\2018 - LISBONNE\Images\facebo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7800" y="-598328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195736" y="2204864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C</a:t>
            </a:r>
            <a:r>
              <a:rPr lang="en-US" sz="2400" dirty="0" smtClean="0"/>
              <a:t>ompletely new language-function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</a:t>
            </a:r>
            <a:r>
              <a:rPr lang="en-US" sz="2400" dirty="0" smtClean="0"/>
              <a:t>ew language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A style of its own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Needs to be described, analyzed, formalized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Difficult to construct a body of representative data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Fundamental role in worldwide communication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Requires good written-expression skills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Efficient strategies for teaching it and evaluating its use</a:t>
            </a:r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3413" y1="6265" x2="23413" y2="6265"/>
                        <a14:foregroundMark x1="76984" y1="5916" x2="76984" y2="5916"/>
                        <a14:foregroundMark x1="25794" y1="5916" x2="76984" y2="4640"/>
                        <a14:foregroundMark x1="11706" y1="6497" x2="11706" y2="13341"/>
                        <a14:foregroundMark x1="22024" y1="90139" x2="40675" y2="91531"/>
                        <a14:foregroundMark x1="49008" y1="90487" x2="88690" y2="91531"/>
                        <a14:foregroundMark x1="83929" y1="6497" x2="90079" y2="57193"/>
                        <a14:foregroundMark x1="12302" y1="30510" x2="11310" y2="63457"/>
                        <a14:foregroundMark x1="90079" y1="64037" x2="88294" y2="81206"/>
                        <a14:foregroundMark x1="65278" y1="80626" x2="84524" y2="8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1483269" cy="2536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67744" y="944985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Immediate</a:t>
            </a:r>
            <a:r>
              <a:rPr lang="fr-FR" sz="2800" b="1" dirty="0" smtClean="0"/>
              <a:t> </a:t>
            </a:r>
            <a:r>
              <a:rPr lang="fr-FR" sz="2800" b="1" dirty="0" err="1"/>
              <a:t>W</a:t>
            </a:r>
            <a:r>
              <a:rPr lang="fr-FR" sz="2800" b="1" dirty="0" err="1" smtClean="0"/>
              <a:t>ritten</a:t>
            </a:r>
            <a:r>
              <a:rPr lang="fr-FR" sz="2800" b="1" dirty="0" smtClean="0"/>
              <a:t> Communication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775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2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1026" name="Picture 2" descr="U:\10 - DLF\1 - ESPACE CHEF DE BUREAU\D - BILC\2018 - LISBONNE\Images\foyer 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320000" cy="328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10 - DLF\1 - ESPACE CHEF DE BUREAU\D - BILC\2018 - LISBONNE\Images\vidéo clu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44" y="2956653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2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U:\10 - DLF\1 - ESPACE CHEF DE BUREAU\D - BILC\2018 - LISBONNE\Images\je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73" y="3717032"/>
            <a:ext cx="407359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:\10 - DLF\1 - ESPACE CHEF DE BUREAU\D - BILC\2018 - LISBONNE\Images\walkma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r="17171"/>
          <a:stretch/>
        </p:blipFill>
        <p:spPr bwMode="auto">
          <a:xfrm>
            <a:off x="611560" y="3068960"/>
            <a:ext cx="2232454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U:\10 - DLF\1 - ESPACE CHEF DE BUREAU\D - BILC\2018 - LISBONNE\Images\rad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880000" cy="27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:\10 - DLF\1 - ESPACE CHEF DE BUREAU\D - BILC\2018 - LISBONNE\Images\camesco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86" y="1484784"/>
            <a:ext cx="345469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2050" name="Picture 2" descr="U:\10 - DLF\1 - ESPACE CHEF DE BUREAU\D - BILC\2018 - LISBONNE\Images\cabine téléphoniqu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600000" cy="253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10 - DLF\1 - ESPACE CHEF DE BUREAU\D - BILC\2018 - LISBONNE\Images\télécart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2160000" cy="137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U:\10 - DLF\1 - ESPACE CHEF DE BUREAU\D - BILC\2018 - LISBONNE\Images\télévisio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58362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3074" name="Picture 2" descr="U:\10 - DLF\1 - ESPACE CHEF DE BUREAU\D - BILC\2018 - LISBONNE\Images\télévision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320000" cy="269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81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4098" name="Picture 2" descr="U:\10 - DLF\1 - ESPACE CHEF DE BUREAU\D - BILC\2018 - LISBONNE\Images\ordinateu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95789"/>
            <a:ext cx="7200000" cy="530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5122" name="Picture 2" descr="U:\10 - DLF\1 - ESPACE CHEF DE BUREAU\D - BILC\2018 - LISBONNE\Images\ma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332656"/>
            <a:ext cx="3960000" cy="243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U:\10 - DLF\1 - ESPACE CHEF DE BUREAU\D - BILC\2018 - LISBONNE\Images\foru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27019"/>
            <a:ext cx="3960000" cy="25429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:\10 - DLF\1 - ESPACE CHEF DE BUREAU\D - BILC\2018 - LISBONNE\Images\si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2996952"/>
            <a:ext cx="3960000" cy="33460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6146" name="Picture 2" descr="U:\10 - DLF\1 - ESPACE CHEF DE BUREAU\D - BILC\2018 - LISBONNE\Images\twit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8" y="76470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U:\10 - DLF\1 - ESPACE CHEF DE BUREAU\D - BILC\2018 - LISBONNE\Images\faceboo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7800" y="-598328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:\10 - DLF\1 - ESPACE CHEF DE BUREAU\D - BILC\2018 - LISBONNE\Images\faceboo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U:\10 - DLF\1 - ESPACE CHEF DE BUREAU\D - BILC\2018 - LISBONNE\Images\whatsap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153400" cy="201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6147" name="Picture 3" descr="U:\10 - DLF\1 - ESPACE CHEF DE BUREAU\D - BILC\2018 - LISBONNE\Images\facebo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7800" y="-598328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395536" y="457610"/>
            <a:ext cx="3240360" cy="4627574"/>
            <a:chOff x="395536" y="457610"/>
            <a:chExt cx="3240360" cy="4627574"/>
          </a:xfrm>
        </p:grpSpPr>
        <p:pic>
          <p:nvPicPr>
            <p:cNvPr id="7170" name="Picture 2" descr="U:\10 - DLF\1 - ESPACE CHEF DE BUREAU\D - BILC\2018 - LISBONNE\Images\sans-titr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57610"/>
              <a:ext cx="2880000" cy="4221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395536" y="4715852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Emile Benveniste (1902 – 1976)</a:t>
              </a:r>
              <a:endParaRPr lang="fr-FR" dirty="0"/>
            </a:p>
          </p:txBody>
        </p:sp>
      </p:grpSp>
      <p:pic>
        <p:nvPicPr>
          <p:cNvPr id="7171" name="Picture 3" descr="U:\10 - DLF\1 - ESPACE CHEF DE BUREAU\D - BILC\2018 - LISBONNE\Images\linguistiqu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8" r="16188"/>
          <a:stretch/>
        </p:blipFill>
        <p:spPr bwMode="auto">
          <a:xfrm>
            <a:off x="4655890" y="1382095"/>
            <a:ext cx="3171038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18 - Bureau Langue Francaise\1 - ESPACE CHEF DE BUREAU\A - DOCUMENTATION GENERALE\A - DOCUMENTS DE REFERENCE\d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77126"/>
            <a:ext cx="936104" cy="11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85593"/>
            <a:ext cx="1440000" cy="1080000"/>
          </a:xfrm>
          <a:prstGeom prst="rect">
            <a:avLst/>
          </a:prstGeom>
        </p:spPr>
      </p:pic>
      <p:pic>
        <p:nvPicPr>
          <p:cNvPr id="1026" name="Picture 2" descr="http://www.yeahwrite.org/wp-content/uploads/chatting-girls-vector-set-of-girls-silhouettes-with-speech-bubbles_the-dementia-dialog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09" y="836712"/>
            <a:ext cx="2344711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205714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87624" y="263546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“</a:t>
            </a:r>
            <a:r>
              <a:rPr lang="en-US" dirty="0"/>
              <a:t>I/me,” “you,” “we/us” </a:t>
            </a:r>
            <a:endParaRPr lang="en-US" dirty="0" smtClean="0"/>
          </a:p>
          <a:p>
            <a:pPr algn="r"/>
            <a:r>
              <a:rPr lang="en-US" dirty="0" smtClean="0"/>
              <a:t>“</a:t>
            </a:r>
            <a:r>
              <a:rPr lang="en-US" dirty="0"/>
              <a:t>yesterday,” “tomorrow,” “here,” “</a:t>
            </a:r>
            <a:r>
              <a:rPr lang="en-US" dirty="0" smtClean="0"/>
              <a:t>there”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83568" y="425448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“Today I’m visiting Sacré-Coeur.”  “Yesterday you went to the Louvre.”  “Tomorrow we’ll be in Versailles.”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067944" y="264824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he, she, they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day before</a:t>
            </a:r>
            <a:r>
              <a:rPr lang="en-US" i="1" dirty="0" smtClean="0"/>
              <a:t>, the </a:t>
            </a:r>
            <a:r>
              <a:rPr lang="en-US" i="1" dirty="0"/>
              <a:t>next day</a:t>
            </a:r>
            <a:r>
              <a:rPr lang="en-US" i="1" dirty="0" smtClean="0"/>
              <a:t>, in </a:t>
            </a:r>
            <a:r>
              <a:rPr lang="en-US" i="1" dirty="0"/>
              <a:t>this </a:t>
            </a:r>
            <a:r>
              <a:rPr lang="en-US" i="1" dirty="0" smtClean="0"/>
              <a:t>spot</a:t>
            </a:r>
          </a:p>
          <a:p>
            <a:r>
              <a:rPr lang="en-US" i="1" dirty="0" smtClean="0"/>
              <a:t>Napoléon, July </a:t>
            </a:r>
            <a:r>
              <a:rPr lang="en-US" i="1" dirty="0"/>
              <a:t>14</a:t>
            </a:r>
            <a:r>
              <a:rPr lang="en-US" i="1" baseline="30000" dirty="0"/>
              <a:t>th</a:t>
            </a:r>
            <a:r>
              <a:rPr lang="en-US" i="1" dirty="0" smtClean="0"/>
              <a:t>, Venice </a:t>
            </a:r>
            <a:r>
              <a:rPr lang="en-US" i="1" dirty="0"/>
              <a:t>in the 18</a:t>
            </a:r>
            <a:r>
              <a:rPr lang="en-US" i="1" baseline="30000" dirty="0"/>
              <a:t>th</a:t>
            </a:r>
            <a:r>
              <a:rPr lang="en-US" i="1" dirty="0"/>
              <a:t> </a:t>
            </a:r>
            <a:r>
              <a:rPr lang="en-US" i="1" dirty="0" smtClean="0"/>
              <a:t>century</a:t>
            </a:r>
            <a:endParaRPr lang="fr-FR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067944" y="4270715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On </a:t>
            </a:r>
            <a:r>
              <a:rPr lang="en-US" b="1" i="1" dirty="0"/>
              <a:t>November 22, 1812, while his army was in retreat, Napoléon reached the Berezina River, whose bridges had been blocked by </a:t>
            </a:r>
            <a:r>
              <a:rPr lang="en-US" b="1" i="1" dirty="0" err="1"/>
              <a:t>Tchichagov’s</a:t>
            </a:r>
            <a:r>
              <a:rPr lang="en-US" b="1" i="1" dirty="0"/>
              <a:t> men</a:t>
            </a:r>
            <a:r>
              <a:rPr lang="en-US" b="1" i="1" dirty="0" smtClean="0"/>
              <a:t>.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02380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288</Words>
  <Application>Microsoft Office PowerPoint</Application>
  <PresentationFormat>Affichage à l'écran (4:3)</PresentationFormat>
  <Paragraphs>67</Paragraphs>
  <Slides>19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New Technologies Creating a New Linguistic Function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Efficiency and Characteristics The Case Study of the French Course at the École de Guerre</dc:title>
  <dc:creator>Collin Mr</dc:creator>
  <cp:lastModifiedBy>Collin Mr</cp:lastModifiedBy>
  <cp:revision>74</cp:revision>
  <cp:lastPrinted>2018-05-18T14:39:32Z</cp:lastPrinted>
  <dcterms:created xsi:type="dcterms:W3CDTF">2015-10-01T10:31:39Z</dcterms:created>
  <dcterms:modified xsi:type="dcterms:W3CDTF">2018-05-18T14:40:45Z</dcterms:modified>
</cp:coreProperties>
</file>