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57" r:id="rId4"/>
    <p:sldId id="269" r:id="rId5"/>
    <p:sldId id="262" r:id="rId6"/>
    <p:sldId id="260" r:id="rId7"/>
    <p:sldId id="261" r:id="rId8"/>
    <p:sldId id="259" r:id="rId9"/>
    <p:sldId id="263" r:id="rId10"/>
    <p:sldId id="265" r:id="rId11"/>
    <p:sldId id="264" r:id="rId12"/>
    <p:sldId id="270" r:id="rId13"/>
    <p:sldId id="267" r:id="rId14"/>
    <p:sldId id="268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52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SELECCIÓN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cat>
            <c:strRef>
              <c:f>Hoja1!$A$2:$A$11</c:f>
              <c:strCache>
                <c:ptCount val="10"/>
                <c:pt idx="0">
                  <c:v>44010 2013 001</c:v>
                </c:pt>
                <c:pt idx="1">
                  <c:v>44010 2013 002</c:v>
                </c:pt>
                <c:pt idx="2">
                  <c:v>44010 2013 003</c:v>
                </c:pt>
                <c:pt idx="3">
                  <c:v>44010 2014 001</c:v>
                </c:pt>
                <c:pt idx="4">
                  <c:v>44010 2014 002</c:v>
                </c:pt>
                <c:pt idx="5">
                  <c:v>44010 2014 003</c:v>
                </c:pt>
                <c:pt idx="6">
                  <c:v>44010 2015 001</c:v>
                </c:pt>
                <c:pt idx="7">
                  <c:v>44010 2015 002</c:v>
                </c:pt>
                <c:pt idx="8">
                  <c:v>44010 2015 003</c:v>
                </c:pt>
                <c:pt idx="9">
                  <c:v>44011 2016 001</c:v>
                </c:pt>
              </c:strCache>
            </c:strRef>
          </c:cat>
          <c:val>
            <c:numRef>
              <c:f>Hoja1!$B$2:$B$11</c:f>
              <c:numCache>
                <c:formatCode>General</c:formatCode>
                <c:ptCount val="10"/>
                <c:pt idx="0" formatCode="0.00">
                  <c:v>10.210000000000001</c:v>
                </c:pt>
                <c:pt idx="1">
                  <c:v>10.28</c:v>
                </c:pt>
                <c:pt idx="2">
                  <c:v>9.98</c:v>
                </c:pt>
                <c:pt idx="3">
                  <c:v>10.050000000000001</c:v>
                </c:pt>
                <c:pt idx="4">
                  <c:v>10.48</c:v>
                </c:pt>
                <c:pt idx="5">
                  <c:v>10.15</c:v>
                </c:pt>
                <c:pt idx="6">
                  <c:v>10.42</c:v>
                </c:pt>
                <c:pt idx="7">
                  <c:v>10.23</c:v>
                </c:pt>
                <c:pt idx="8">
                  <c:v>9.98</c:v>
                </c:pt>
                <c:pt idx="9">
                  <c:v>9.8000000000000007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PRUEBA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ln>
                <a:solidFill>
                  <a:srgbClr val="00B050"/>
                </a:solidFill>
              </a:ln>
            </c:spPr>
          </c:marker>
          <c:cat>
            <c:strRef>
              <c:f>Hoja1!$A$2:$A$11</c:f>
              <c:strCache>
                <c:ptCount val="10"/>
                <c:pt idx="0">
                  <c:v>44010 2013 001</c:v>
                </c:pt>
                <c:pt idx="1">
                  <c:v>44010 2013 002</c:v>
                </c:pt>
                <c:pt idx="2">
                  <c:v>44010 2013 003</c:v>
                </c:pt>
                <c:pt idx="3">
                  <c:v>44010 2014 001</c:v>
                </c:pt>
                <c:pt idx="4">
                  <c:v>44010 2014 002</c:v>
                </c:pt>
                <c:pt idx="5">
                  <c:v>44010 2014 003</c:v>
                </c:pt>
                <c:pt idx="6">
                  <c:v>44010 2015 001</c:v>
                </c:pt>
                <c:pt idx="7">
                  <c:v>44010 2015 002</c:v>
                </c:pt>
                <c:pt idx="8">
                  <c:v>44010 2015 003</c:v>
                </c:pt>
                <c:pt idx="9">
                  <c:v>44011 2016 001</c:v>
                </c:pt>
              </c:strCache>
            </c:strRef>
          </c:cat>
          <c:val>
            <c:numRef>
              <c:f>Hoja1!$C$2:$C$11</c:f>
              <c:numCache>
                <c:formatCode>General</c:formatCode>
                <c:ptCount val="10"/>
                <c:pt idx="0" formatCode="0.00">
                  <c:v>11</c:v>
                </c:pt>
                <c:pt idx="1">
                  <c:v>10.45</c:v>
                </c:pt>
                <c:pt idx="2">
                  <c:v>10.35</c:v>
                </c:pt>
                <c:pt idx="3">
                  <c:v>10.9</c:v>
                </c:pt>
                <c:pt idx="4">
                  <c:v>11</c:v>
                </c:pt>
                <c:pt idx="5">
                  <c:v>10.58</c:v>
                </c:pt>
                <c:pt idx="6">
                  <c:v>10.86</c:v>
                </c:pt>
                <c:pt idx="7">
                  <c:v>10.83</c:v>
                </c:pt>
                <c:pt idx="8">
                  <c:v>9.85</c:v>
                </c:pt>
                <c:pt idx="9">
                  <c:v>10.55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401480"/>
        <c:axId val="194401872"/>
      </c:lineChart>
      <c:catAx>
        <c:axId val="194401480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spPr>
          <a:effectLst>
            <a:outerShdw blurRad="50800" dist="50800" dir="5400000" algn="ctr" rotWithShape="0">
              <a:schemeClr val="bg1"/>
            </a:outerShdw>
          </a:effectLst>
        </c:spPr>
        <c:txPr>
          <a:bodyPr rot="-1800000"/>
          <a:lstStyle/>
          <a:p>
            <a:pPr>
              <a:defRPr sz="1200" baseline="0"/>
            </a:pPr>
            <a:endParaRPr lang="lv-LV"/>
          </a:p>
        </c:txPr>
        <c:crossAx val="194401872"/>
        <c:crosses val="autoZero"/>
        <c:auto val="1"/>
        <c:lblAlgn val="ctr"/>
        <c:lblOffset val="100"/>
        <c:noMultiLvlLbl val="0"/>
      </c:catAx>
      <c:valAx>
        <c:axId val="19440187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944014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v-LV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0.35125</cdr:x>
      <cdr:y>0.92132</cdr:y>
    </cdr:from>
    <cdr:to>
      <cdr:x>0.52361</cdr:x>
      <cdr:y>0.98242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890664" y="4493096"/>
          <a:ext cx="1418456" cy="2979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ES" sz="1100" dirty="0"/>
        </a:p>
      </cdr:txBody>
    </cdr:sp>
  </cdr:relSizeAnchor>
  <cdr:relSizeAnchor xmlns:cdr="http://schemas.openxmlformats.org/drawingml/2006/chartDrawing">
    <cdr:from>
      <cdr:x>0.3425</cdr:x>
      <cdr:y>0.92132</cdr:y>
    </cdr:from>
    <cdr:to>
      <cdr:x>0.52625</cdr:x>
      <cdr:y>0.98584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2818656" y="4493096"/>
          <a:ext cx="1512168" cy="31467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1400" b="1" dirty="0" smtClean="0"/>
            <a:t>ENTRANCE SLP</a:t>
          </a:r>
          <a:endParaRPr lang="es-ES" sz="1400" b="1" dirty="0"/>
        </a:p>
      </cdr:txBody>
    </cdr:sp>
  </cdr:relSizeAnchor>
  <cdr:relSizeAnchor xmlns:cdr="http://schemas.openxmlformats.org/drawingml/2006/chartDrawing">
    <cdr:from>
      <cdr:x>0.57</cdr:x>
      <cdr:y>0.92132</cdr:y>
    </cdr:from>
    <cdr:to>
      <cdr:x>0.71875</cdr:x>
      <cdr:y>0.97108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4690864" y="4493096"/>
          <a:ext cx="1224136" cy="24266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1400" b="1" dirty="0" smtClean="0"/>
            <a:t>FINAL SLP</a:t>
          </a:r>
          <a:endParaRPr lang="es-E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CAD9F-2D97-4FE9-B743-E63F8D2A5683}" type="datetimeFigureOut">
              <a:rPr lang="es-ES" smtClean="0"/>
              <a:t>24/05/2016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C4445-B5EC-4F14-B793-A512680458A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4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C4445-B5EC-4F14-B793-A512680458A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563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At </a:t>
            </a:r>
            <a:r>
              <a:rPr lang="es-ES" dirty="0" err="1" smtClean="0"/>
              <a:t>first</a:t>
            </a:r>
            <a:r>
              <a:rPr lang="es-ES" dirty="0" smtClean="0"/>
              <a:t> I </a:t>
            </a:r>
            <a:r>
              <a:rPr lang="es-ES" dirty="0" err="1" smtClean="0"/>
              <a:t>will</a:t>
            </a:r>
            <a:r>
              <a:rPr lang="es-ES" dirty="0" smtClean="0"/>
              <a:t> </a:t>
            </a:r>
            <a:r>
              <a:rPr lang="es-ES" dirty="0" err="1" smtClean="0"/>
              <a:t>speak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baseline="0" dirty="0" smtClean="0"/>
              <a:t> of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English </a:t>
            </a:r>
            <a:r>
              <a:rPr lang="es-ES" baseline="0" dirty="0" err="1" smtClean="0"/>
              <a:t>courses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we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teach</a:t>
            </a:r>
            <a:r>
              <a:rPr lang="es-ES" baseline="0" dirty="0" smtClean="0"/>
              <a:t>.</a:t>
            </a:r>
          </a:p>
          <a:p>
            <a:endParaRPr lang="es-ES" baseline="0" dirty="0" smtClean="0"/>
          </a:p>
          <a:p>
            <a:r>
              <a:rPr lang="es-ES" baseline="0" dirty="0" err="1" smtClean="0"/>
              <a:t>Objectives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seem</a:t>
            </a:r>
            <a:r>
              <a:rPr lang="es-ES" baseline="0" dirty="0" smtClean="0"/>
              <a:t> to be </a:t>
            </a:r>
            <a:r>
              <a:rPr lang="es-ES" baseline="0" dirty="0" err="1" smtClean="0"/>
              <a:t>different</a:t>
            </a:r>
            <a:r>
              <a:rPr lang="es-ES" baseline="0" dirty="0" smtClean="0"/>
              <a:t>, </a:t>
            </a:r>
            <a:r>
              <a:rPr lang="es-ES" baseline="0" dirty="0" err="1" smtClean="0"/>
              <a:t>depending</a:t>
            </a:r>
            <a:r>
              <a:rPr lang="es-ES" baseline="0" dirty="0" smtClean="0"/>
              <a:t> </a:t>
            </a:r>
            <a:r>
              <a:rPr lang="es-ES" baseline="0" dirty="0" err="1" smtClean="0"/>
              <a:t>on</a:t>
            </a:r>
            <a:r>
              <a:rPr lang="es-ES" baseline="0" dirty="0" smtClean="0"/>
              <a:t> </a:t>
            </a:r>
            <a:r>
              <a:rPr lang="es-ES" baseline="0" dirty="0" err="1" smtClean="0"/>
              <a:t>who</a:t>
            </a:r>
            <a:r>
              <a:rPr lang="es-ES" baseline="0" dirty="0" smtClean="0"/>
              <a:t> </a:t>
            </a:r>
            <a:r>
              <a:rPr lang="es-ES" baseline="0" dirty="0" err="1" smtClean="0"/>
              <a:t>you</a:t>
            </a:r>
            <a:r>
              <a:rPr lang="es-ES" baseline="0" dirty="0" smtClean="0"/>
              <a:t> are: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teacher´s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approach</a:t>
            </a:r>
            <a:r>
              <a:rPr lang="es-ES" baseline="0" dirty="0" smtClean="0"/>
              <a:t> vs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student´s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perspective</a:t>
            </a:r>
            <a:r>
              <a:rPr lang="es-ES" baseline="0" dirty="0" smtClean="0"/>
              <a:t>.</a:t>
            </a:r>
          </a:p>
          <a:p>
            <a:r>
              <a:rPr lang="es-ES" baseline="0" dirty="0" err="1" smtClean="0"/>
              <a:t>Course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description</a:t>
            </a:r>
            <a:endParaRPr lang="es-ES" baseline="0" dirty="0" smtClean="0"/>
          </a:p>
          <a:p>
            <a:r>
              <a:rPr lang="es-ES" baseline="0" dirty="0" err="1" smtClean="0"/>
              <a:t>Special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aspects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aimed</a:t>
            </a:r>
            <a:r>
              <a:rPr lang="es-ES" baseline="0" dirty="0" smtClean="0"/>
              <a:t> at </a:t>
            </a:r>
            <a:r>
              <a:rPr lang="es-ES" baseline="0" dirty="0" err="1" smtClean="0"/>
              <a:t>improving</a:t>
            </a:r>
            <a:r>
              <a:rPr lang="es-ES" baseline="0" dirty="0" smtClean="0"/>
              <a:t> </a:t>
            </a:r>
            <a:r>
              <a:rPr lang="es-ES" baseline="0" dirty="0" err="1" smtClean="0"/>
              <a:t>results</a:t>
            </a:r>
            <a:endParaRPr lang="es-ES" baseline="0" dirty="0" smtClean="0"/>
          </a:p>
          <a:p>
            <a:endParaRPr lang="es-ES" baseline="0" dirty="0" smtClean="0"/>
          </a:p>
          <a:p>
            <a:endParaRPr lang="es-ES" baseline="0" dirty="0" smtClean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C4445-B5EC-4F14-B793-A512680458A3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1983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 smtClean="0"/>
              <a:t>Intensive</a:t>
            </a:r>
            <a:r>
              <a:rPr lang="es-ES" dirty="0" smtClean="0"/>
              <a:t> </a:t>
            </a:r>
            <a:r>
              <a:rPr lang="es-ES" dirty="0" err="1" smtClean="0"/>
              <a:t>course</a:t>
            </a:r>
            <a:endParaRPr lang="es-ES" dirty="0" smtClean="0"/>
          </a:p>
          <a:p>
            <a:r>
              <a:rPr lang="es-ES" dirty="0" smtClean="0"/>
              <a:t>200 </a:t>
            </a:r>
            <a:r>
              <a:rPr lang="es-ES" dirty="0" err="1" smtClean="0"/>
              <a:t>hours</a:t>
            </a:r>
            <a:r>
              <a:rPr lang="es-ES" dirty="0" smtClean="0"/>
              <a:t> in </a:t>
            </a:r>
            <a:r>
              <a:rPr lang="es-ES" dirty="0" err="1" smtClean="0"/>
              <a:t>class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focus</a:t>
            </a:r>
            <a:r>
              <a:rPr lang="es-ES" dirty="0" smtClean="0"/>
              <a:t> more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improving</a:t>
            </a:r>
            <a:r>
              <a:rPr lang="es-ES" dirty="0" smtClean="0"/>
              <a:t> </a:t>
            </a:r>
            <a:r>
              <a:rPr lang="es-ES" dirty="0" err="1" smtClean="0"/>
              <a:t>speaking</a:t>
            </a:r>
            <a:r>
              <a:rPr lang="es-ES" dirty="0" smtClean="0"/>
              <a:t> and </a:t>
            </a:r>
            <a:r>
              <a:rPr lang="es-ES" dirty="0" err="1" smtClean="0"/>
              <a:t>writing</a:t>
            </a:r>
            <a:r>
              <a:rPr lang="es-ES" dirty="0" smtClean="0"/>
              <a:t>,</a:t>
            </a:r>
            <a:r>
              <a:rPr lang="es-ES" baseline="0" dirty="0" smtClean="0"/>
              <a:t> </a:t>
            </a:r>
            <a:r>
              <a:rPr lang="es-ES" baseline="0" dirty="0" err="1" smtClean="0"/>
              <a:t>without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forgeting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othetr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skills</a:t>
            </a:r>
            <a:endParaRPr lang="es-ES" baseline="0" dirty="0" smtClean="0"/>
          </a:p>
          <a:p>
            <a:r>
              <a:rPr lang="es-ES" baseline="0" dirty="0" err="1" smtClean="0"/>
              <a:t>Homework</a:t>
            </a:r>
            <a:r>
              <a:rPr lang="es-ES" baseline="0" dirty="0" smtClean="0"/>
              <a:t> : </a:t>
            </a:r>
            <a:r>
              <a:rPr lang="es-ES" baseline="0" dirty="0" err="1" smtClean="0"/>
              <a:t>mostly</a:t>
            </a:r>
            <a:r>
              <a:rPr lang="es-ES" baseline="0" dirty="0" smtClean="0"/>
              <a:t> </a:t>
            </a:r>
            <a:r>
              <a:rPr lang="es-ES" baseline="0" dirty="0" err="1" smtClean="0"/>
              <a:t>writing</a:t>
            </a:r>
            <a:endParaRPr lang="es-ES" baseline="0" dirty="0" smtClean="0"/>
          </a:p>
          <a:p>
            <a:endParaRPr lang="es-ES" baseline="0" dirty="0" smtClean="0"/>
          </a:p>
          <a:p>
            <a:r>
              <a:rPr lang="es-ES" baseline="0" dirty="0" err="1" smtClean="0"/>
              <a:t>Linguistic</a:t>
            </a:r>
            <a:r>
              <a:rPr lang="es-ES" baseline="0" dirty="0" smtClean="0"/>
              <a:t> </a:t>
            </a:r>
            <a:r>
              <a:rPr lang="es-ES" baseline="0" dirty="0" err="1" smtClean="0"/>
              <a:t>needs</a:t>
            </a:r>
            <a:r>
              <a:rPr lang="es-ES" baseline="0" dirty="0" smtClean="0"/>
              <a:t>: </a:t>
            </a:r>
            <a:r>
              <a:rPr lang="es-ES" baseline="0" dirty="0" err="1" smtClean="0"/>
              <a:t>improve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fluency</a:t>
            </a:r>
            <a:r>
              <a:rPr lang="es-ES" baseline="0" dirty="0" smtClean="0"/>
              <a:t>, </a:t>
            </a:r>
            <a:r>
              <a:rPr lang="es-ES" baseline="0" dirty="0" err="1" smtClean="0"/>
              <a:t>special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pronunciation</a:t>
            </a:r>
            <a:r>
              <a:rPr lang="es-ES" baseline="0" dirty="0" smtClean="0"/>
              <a:t> </a:t>
            </a:r>
            <a:r>
              <a:rPr lang="es-ES" baseline="0" dirty="0" err="1" smtClean="0"/>
              <a:t>matters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etc</a:t>
            </a:r>
            <a:endParaRPr lang="es-ES" baseline="0" dirty="0" smtClean="0"/>
          </a:p>
          <a:p>
            <a:r>
              <a:rPr lang="es-ES" baseline="0" dirty="0" smtClean="0"/>
              <a:t>Non </a:t>
            </a:r>
            <a:r>
              <a:rPr lang="es-ES" baseline="0" dirty="0" err="1" smtClean="0"/>
              <a:t>linguistic</a:t>
            </a:r>
            <a:r>
              <a:rPr lang="es-ES" baseline="0" dirty="0" smtClean="0"/>
              <a:t>: </a:t>
            </a:r>
            <a:r>
              <a:rPr lang="es-ES" baseline="0" dirty="0" err="1" smtClean="0"/>
              <a:t>nervous</a:t>
            </a:r>
            <a:r>
              <a:rPr lang="es-ES" baseline="0" dirty="0" smtClean="0"/>
              <a:t> in oral </a:t>
            </a:r>
            <a:r>
              <a:rPr lang="es-ES" baseline="0" dirty="0" err="1" smtClean="0"/>
              <a:t>tests</a:t>
            </a:r>
            <a:r>
              <a:rPr lang="es-ES" baseline="0" dirty="0" smtClean="0"/>
              <a:t>, </a:t>
            </a:r>
            <a:r>
              <a:rPr lang="es-ES" baseline="0" dirty="0" err="1" smtClean="0"/>
              <a:t>shyness</a:t>
            </a:r>
            <a:r>
              <a:rPr lang="es-ES" baseline="0" dirty="0" smtClean="0"/>
              <a:t>, </a:t>
            </a:r>
            <a:r>
              <a:rPr lang="es-ES" baseline="0" dirty="0" err="1" smtClean="0"/>
              <a:t>etc</a:t>
            </a:r>
            <a:endParaRPr lang="es-ES" baseline="0" dirty="0" smtClean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C4445-B5EC-4F14-B793-A512680458A3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0567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Exchange of </a:t>
            </a:r>
            <a:r>
              <a:rPr lang="es-ES" dirty="0" err="1" smtClean="0"/>
              <a:t>information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paramount</a:t>
            </a:r>
            <a:r>
              <a:rPr lang="es-ES" dirty="0" smtClean="0"/>
              <a:t>.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increased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exchange</a:t>
            </a:r>
            <a:r>
              <a:rPr lang="es-ES" dirty="0" smtClean="0"/>
              <a:t> of </a:t>
            </a:r>
            <a:r>
              <a:rPr lang="es-ES" dirty="0" err="1" smtClean="0"/>
              <a:t>information</a:t>
            </a:r>
            <a:r>
              <a:rPr lang="es-ES" dirty="0" smtClean="0"/>
              <a:t>.</a:t>
            </a:r>
          </a:p>
          <a:p>
            <a:r>
              <a:rPr lang="es-ES" dirty="0" smtClean="0"/>
              <a:t>Meetings</a:t>
            </a:r>
          </a:p>
          <a:p>
            <a:r>
              <a:rPr lang="es-ES" dirty="0" err="1" smtClean="0"/>
              <a:t>Impressions</a:t>
            </a:r>
            <a:r>
              <a:rPr lang="es-ES" dirty="0" smtClean="0"/>
              <a:t> &gt; </a:t>
            </a:r>
            <a:r>
              <a:rPr lang="es-ES" dirty="0" err="1" smtClean="0"/>
              <a:t>confirm</a:t>
            </a:r>
            <a:r>
              <a:rPr lang="es-ES" dirty="0" smtClean="0"/>
              <a:t> </a:t>
            </a:r>
            <a:r>
              <a:rPr lang="es-ES" dirty="0" err="1" smtClean="0"/>
              <a:t>if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is</a:t>
            </a:r>
            <a:r>
              <a:rPr lang="es-ES" baseline="0" dirty="0" smtClean="0"/>
              <a:t> a </a:t>
            </a:r>
            <a:r>
              <a:rPr lang="es-ES" baseline="0" dirty="0" err="1" smtClean="0"/>
              <a:t>certainty</a:t>
            </a:r>
            <a:r>
              <a:rPr lang="es-ES" baseline="0" dirty="0" smtClean="0"/>
              <a:t> &gt; </a:t>
            </a:r>
            <a:r>
              <a:rPr lang="es-ES" baseline="0" dirty="0" err="1" smtClean="0"/>
              <a:t>tackle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problem</a:t>
            </a:r>
            <a:r>
              <a:rPr lang="es-ES" baseline="0" dirty="0" smtClean="0"/>
              <a:t>. </a:t>
            </a:r>
            <a:r>
              <a:rPr lang="es-ES" baseline="0" dirty="0" err="1" smtClean="0"/>
              <a:t>Also</a:t>
            </a:r>
            <a:r>
              <a:rPr lang="es-ES" baseline="0" dirty="0" smtClean="0"/>
              <a:t> personal </a:t>
            </a:r>
            <a:r>
              <a:rPr lang="es-ES" baseline="0" dirty="0" err="1" smtClean="0"/>
              <a:t>problems</a:t>
            </a:r>
            <a:r>
              <a:rPr lang="es-ES" baseline="0" dirty="0" smtClean="0"/>
              <a:t>.</a:t>
            </a: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C4445-B5EC-4F14-B793-A512680458A3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8591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 smtClean="0"/>
              <a:t>Things</a:t>
            </a:r>
            <a:r>
              <a:rPr lang="es-ES" dirty="0" smtClean="0"/>
              <a:t> </a:t>
            </a:r>
            <a:r>
              <a:rPr lang="es-ES" dirty="0" err="1" smtClean="0"/>
              <a:t>go</a:t>
            </a:r>
            <a:r>
              <a:rPr lang="es-ES" dirty="0" smtClean="0"/>
              <a:t> </a:t>
            </a:r>
            <a:r>
              <a:rPr lang="es-ES" dirty="0" err="1" smtClean="0"/>
              <a:t>wrong</a:t>
            </a:r>
            <a:r>
              <a:rPr lang="es-ES" dirty="0" smtClean="0"/>
              <a:t> </a:t>
            </a:r>
            <a:r>
              <a:rPr lang="es-ES" dirty="0" err="1" smtClean="0"/>
              <a:t>sometimes</a:t>
            </a:r>
            <a:r>
              <a:rPr lang="es-ES" dirty="0" smtClean="0"/>
              <a:t>….</a:t>
            </a:r>
            <a:r>
              <a:rPr lang="es-ES" dirty="0" err="1" smtClean="0"/>
              <a:t>people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had</a:t>
            </a:r>
            <a:r>
              <a:rPr lang="es-ES" dirty="0" smtClean="0"/>
              <a:t> </a:t>
            </a:r>
            <a:r>
              <a:rPr lang="es-ES" dirty="0" err="1" smtClean="0"/>
              <a:t>good</a:t>
            </a:r>
            <a:r>
              <a:rPr lang="es-ES" dirty="0" smtClean="0"/>
              <a:t> </a:t>
            </a:r>
            <a:r>
              <a:rPr lang="es-ES" dirty="0" err="1" smtClean="0"/>
              <a:t>luck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entrance</a:t>
            </a:r>
            <a:r>
              <a:rPr lang="es-ES" dirty="0" smtClean="0"/>
              <a:t> test/ 3 </a:t>
            </a:r>
            <a:r>
              <a:rPr lang="es-ES" dirty="0" err="1" smtClean="0"/>
              <a:t>very</a:t>
            </a:r>
            <a:r>
              <a:rPr lang="es-ES" dirty="0" smtClean="0"/>
              <a:t> </a:t>
            </a:r>
            <a:r>
              <a:rPr lang="es-ES" dirty="0" err="1" smtClean="0"/>
              <a:t>low</a:t>
            </a:r>
            <a:r>
              <a:rPr lang="es-ES" dirty="0" smtClean="0"/>
              <a:t> </a:t>
            </a:r>
            <a:r>
              <a:rPr lang="es-ES" dirty="0" err="1" smtClean="0"/>
              <a:t>level</a:t>
            </a:r>
            <a:r>
              <a:rPr lang="es-ES" dirty="0" smtClean="0"/>
              <a:t> </a:t>
            </a:r>
            <a:r>
              <a:rPr lang="es-ES" dirty="0" err="1" smtClean="0"/>
              <a:t>students</a:t>
            </a:r>
            <a:r>
              <a:rPr lang="es-ES" dirty="0" smtClean="0"/>
              <a:t> </a:t>
            </a:r>
            <a:r>
              <a:rPr lang="es-ES" dirty="0" err="1" smtClean="0"/>
              <a:t>Common</a:t>
            </a:r>
            <a:r>
              <a:rPr lang="es-ES" dirty="0" smtClean="0"/>
              <a:t> </a:t>
            </a:r>
            <a:r>
              <a:rPr lang="es-ES" dirty="0" err="1" smtClean="0"/>
              <a:t>Services</a:t>
            </a:r>
            <a:r>
              <a:rPr lang="es-ES" dirty="0" smtClean="0"/>
              <a:t> , </a:t>
            </a:r>
            <a:r>
              <a:rPr lang="es-ES" dirty="0" err="1" smtClean="0"/>
              <a:t>Army</a:t>
            </a:r>
            <a:r>
              <a:rPr lang="es-ES" dirty="0" smtClean="0"/>
              <a:t> </a:t>
            </a:r>
            <a:r>
              <a:rPr lang="es-ES" dirty="0" err="1" smtClean="0"/>
              <a:t>didn´t</a:t>
            </a:r>
            <a:r>
              <a:rPr lang="es-ES" dirty="0" smtClean="0"/>
              <a:t> </a:t>
            </a:r>
            <a:r>
              <a:rPr lang="es-ES" dirty="0" err="1" smtClean="0"/>
              <a:t>improve</a:t>
            </a:r>
            <a:endParaRPr lang="es-ES" dirty="0" smtClean="0"/>
          </a:p>
          <a:p>
            <a:r>
              <a:rPr lang="es-ES" dirty="0" err="1" smtClean="0"/>
              <a:t>Since</a:t>
            </a:r>
            <a:r>
              <a:rPr lang="es-ES" baseline="0" dirty="0" smtClean="0"/>
              <a:t> 2015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entrance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level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is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decreasing</a:t>
            </a:r>
            <a:r>
              <a:rPr lang="es-ES" baseline="0" dirty="0" smtClean="0"/>
              <a:t>…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C4445-B5EC-4F14-B793-A512680458A3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6067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 smtClean="0"/>
              <a:t>What</a:t>
            </a:r>
            <a:r>
              <a:rPr lang="es-ES" dirty="0" smtClean="0"/>
              <a:t> stands </a:t>
            </a:r>
            <a:r>
              <a:rPr lang="es-ES" dirty="0" err="1" smtClean="0"/>
              <a:t>out</a:t>
            </a:r>
            <a:r>
              <a:rPr lang="es-ES" dirty="0" smtClean="0"/>
              <a:t> more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writing</a:t>
            </a:r>
            <a:r>
              <a:rPr lang="es-ES" dirty="0" smtClean="0"/>
              <a:t>: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detected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a </a:t>
            </a:r>
            <a:r>
              <a:rPr lang="es-ES" dirty="0" err="1" smtClean="0"/>
              <a:t>problem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comes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i="1" u="sng" dirty="0" err="1" smtClean="0"/>
              <a:t>the</a:t>
            </a:r>
            <a:r>
              <a:rPr lang="es-ES" i="1" u="sng" dirty="0" smtClean="0"/>
              <a:t> English </a:t>
            </a:r>
            <a:r>
              <a:rPr lang="es-ES" i="0" u="none" dirty="0" err="1" smtClean="0"/>
              <a:t>but</a:t>
            </a:r>
            <a:r>
              <a:rPr lang="es-ES" i="0" u="none" dirty="0" smtClean="0"/>
              <a:t> </a:t>
            </a:r>
            <a:r>
              <a:rPr lang="es-ES" i="0" u="none" dirty="0" err="1" smtClean="0"/>
              <a:t>from</a:t>
            </a:r>
            <a:r>
              <a:rPr lang="es-ES" i="0" u="none" dirty="0" smtClean="0"/>
              <a:t> </a:t>
            </a:r>
            <a:r>
              <a:rPr lang="es-ES" i="0" u="none" dirty="0" err="1" smtClean="0"/>
              <a:t>students</a:t>
            </a:r>
            <a:r>
              <a:rPr lang="es-ES" i="0" u="none" baseline="0" dirty="0" smtClean="0"/>
              <a:t> </a:t>
            </a:r>
            <a:r>
              <a:rPr lang="es-ES" i="0" u="none" baseline="0" dirty="0" err="1" smtClean="0"/>
              <a:t>educational</a:t>
            </a:r>
            <a:r>
              <a:rPr lang="es-ES" i="0" u="none" baseline="0" dirty="0" smtClean="0"/>
              <a:t> </a:t>
            </a:r>
            <a:r>
              <a:rPr lang="es-ES" i="0" u="none" baseline="0" dirty="0" err="1" smtClean="0"/>
              <a:t>background</a:t>
            </a:r>
            <a:r>
              <a:rPr lang="es-ES" i="0" u="none" baseline="0" dirty="0" smtClean="0"/>
              <a:t> and </a:t>
            </a:r>
            <a:r>
              <a:rPr lang="es-ES" i="0" u="none" baseline="0" dirty="0" err="1" smtClean="0"/>
              <a:t>lack</a:t>
            </a:r>
            <a:r>
              <a:rPr lang="es-ES" i="0" u="none" baseline="0" dirty="0" smtClean="0"/>
              <a:t> of </a:t>
            </a:r>
            <a:r>
              <a:rPr lang="es-ES" i="0" u="none" baseline="0" dirty="0" err="1" smtClean="0"/>
              <a:t>ability</a:t>
            </a:r>
            <a:r>
              <a:rPr lang="es-ES" i="0" u="none" baseline="0" dirty="0" smtClean="0"/>
              <a:t> </a:t>
            </a:r>
            <a:r>
              <a:rPr lang="es-ES" i="0" u="none" baseline="0" dirty="0" err="1" smtClean="0"/>
              <a:t>or</a:t>
            </a:r>
            <a:r>
              <a:rPr lang="es-ES" i="0" u="none" baseline="0" dirty="0" smtClean="0"/>
              <a:t> </a:t>
            </a:r>
            <a:r>
              <a:rPr lang="es-ES" i="0" u="none" baseline="0" dirty="0" err="1" smtClean="0"/>
              <a:t>practice</a:t>
            </a:r>
            <a:r>
              <a:rPr lang="es-ES" i="0" u="none" baseline="0" dirty="0" smtClean="0"/>
              <a:t> in </a:t>
            </a:r>
            <a:r>
              <a:rPr lang="es-ES" i="0" u="none" baseline="0" dirty="0" err="1" smtClean="0"/>
              <a:t>mothertongue</a:t>
            </a:r>
            <a:r>
              <a:rPr lang="es-ES" i="0" u="none" baseline="0" dirty="0" smtClean="0"/>
              <a:t>.</a:t>
            </a:r>
          </a:p>
          <a:p>
            <a:r>
              <a:rPr lang="es-ES" i="0" u="none" baseline="0" dirty="0" smtClean="0"/>
              <a:t>RC and LC </a:t>
            </a:r>
          </a:p>
          <a:p>
            <a:r>
              <a:rPr lang="es-ES" i="0" u="none" baseline="0" dirty="0" err="1" smtClean="0"/>
              <a:t>Improvement</a:t>
            </a:r>
            <a:r>
              <a:rPr lang="es-ES" i="0" u="none" baseline="0" dirty="0" smtClean="0"/>
              <a:t> in </a:t>
            </a:r>
            <a:r>
              <a:rPr lang="es-ES" i="0" u="none" baseline="0" dirty="0" err="1" smtClean="0"/>
              <a:t>speaking</a:t>
            </a:r>
            <a:endParaRPr lang="es-ES" i="0" u="none" baseline="0" dirty="0" smtClean="0"/>
          </a:p>
          <a:p>
            <a:r>
              <a:rPr lang="es-ES" i="0" u="none" dirty="0" err="1" smtClean="0"/>
              <a:t>The</a:t>
            </a:r>
            <a:r>
              <a:rPr lang="es-ES" i="0" u="none" baseline="0" dirty="0" smtClean="0"/>
              <a:t> </a:t>
            </a:r>
            <a:r>
              <a:rPr lang="es-ES" i="0" u="none" baseline="0" dirty="0" err="1" smtClean="0"/>
              <a:t>lower</a:t>
            </a:r>
            <a:r>
              <a:rPr lang="es-ES" i="0" u="none" baseline="0" dirty="0" smtClean="0"/>
              <a:t> </a:t>
            </a:r>
            <a:r>
              <a:rPr lang="es-ES" i="0" u="none" baseline="0" dirty="0" err="1" smtClean="0"/>
              <a:t>entrance</a:t>
            </a:r>
            <a:r>
              <a:rPr lang="es-ES" i="0" u="none" baseline="0" dirty="0" smtClean="0"/>
              <a:t> </a:t>
            </a:r>
            <a:r>
              <a:rPr lang="es-ES" i="0" u="none" baseline="0" dirty="0" err="1" smtClean="0"/>
              <a:t>level</a:t>
            </a:r>
            <a:r>
              <a:rPr lang="es-ES" i="0" u="none" baseline="0" dirty="0" smtClean="0"/>
              <a:t> </a:t>
            </a:r>
            <a:r>
              <a:rPr lang="es-ES" i="0" u="none" baseline="0" dirty="0" err="1" smtClean="0"/>
              <a:t>we</a:t>
            </a:r>
            <a:r>
              <a:rPr lang="es-ES" i="0" u="none" baseline="0" dirty="0" smtClean="0"/>
              <a:t> </a:t>
            </a:r>
            <a:r>
              <a:rPr lang="es-ES" i="0" u="none" baseline="0" dirty="0" err="1" smtClean="0"/>
              <a:t>have</a:t>
            </a:r>
            <a:r>
              <a:rPr lang="es-ES" i="0" u="none" baseline="0" dirty="0" smtClean="0"/>
              <a:t>, </a:t>
            </a:r>
            <a:r>
              <a:rPr lang="es-ES" i="0" u="none" baseline="0" dirty="0" err="1" smtClean="0"/>
              <a:t>the</a:t>
            </a:r>
            <a:r>
              <a:rPr lang="es-ES" i="0" u="none" baseline="0" dirty="0" smtClean="0"/>
              <a:t> more </a:t>
            </a:r>
            <a:r>
              <a:rPr lang="es-ES" i="0" u="none" baseline="0" dirty="0" err="1" smtClean="0"/>
              <a:t>they</a:t>
            </a:r>
            <a:r>
              <a:rPr lang="es-ES" i="0" u="none" baseline="0" dirty="0" smtClean="0"/>
              <a:t> can </a:t>
            </a:r>
            <a:r>
              <a:rPr lang="es-ES" i="0" u="none" baseline="0" dirty="0" err="1" smtClean="0"/>
              <a:t>improve</a:t>
            </a:r>
            <a:endParaRPr lang="es-ES" i="0" u="non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C4445-B5EC-4F14-B793-A512680458A3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8057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24/05/2016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24/05/2016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24/05/2016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24/05/2016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24/05/2016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24/05/2016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24/05/2016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://www.google.es/url?sa=i&amp;rct=j&amp;q=&amp;esrc=s&amp;source=images&amp;cd=&amp;cad=rja&amp;uact=8&amp;ved=0ahUKEwiG-YDXpNLMAhUK2hoKHZeJD9AQjRwIBw&amp;url=http://civwiki.wikifoundry.com/page/La%2BBandera%2Bde%2BEspa%C3%B1a&amp;bvm=bv.121658157,d.d2s&amp;psig=AFQjCNF2KALcoIDVmqWCarz4ejXre3vKvQ&amp;ust=1463065150554656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76873"/>
            <a:ext cx="8208912" cy="1224135"/>
          </a:xfrm>
        </p:spPr>
        <p:txBody>
          <a:bodyPr/>
          <a:lstStyle/>
          <a:p>
            <a:r>
              <a:rPr lang="es-ES" sz="6000" dirty="0" smtClean="0"/>
              <a:t/>
            </a:r>
            <a:br>
              <a:rPr lang="es-ES" sz="6000" dirty="0" smtClean="0"/>
            </a:br>
            <a:r>
              <a:rPr lang="es-ES" sz="6000" dirty="0"/>
              <a:t/>
            </a:r>
            <a:br>
              <a:rPr lang="es-ES" sz="6000" dirty="0"/>
            </a:br>
            <a:r>
              <a:rPr lang="es-ES" sz="6000" dirty="0" smtClean="0"/>
              <a:t/>
            </a:r>
            <a:br>
              <a:rPr lang="es-ES" sz="6000" dirty="0" smtClean="0"/>
            </a:br>
            <a:r>
              <a:rPr lang="es-ES" sz="6000" dirty="0"/>
              <a:t/>
            </a:r>
            <a:br>
              <a:rPr lang="es-ES" sz="6000" dirty="0"/>
            </a:br>
            <a:r>
              <a:rPr lang="es-ES" sz="6000" dirty="0" smtClean="0"/>
              <a:t/>
            </a:r>
            <a:br>
              <a:rPr lang="es-ES" sz="6000" dirty="0" smtClean="0"/>
            </a:br>
            <a:r>
              <a:rPr lang="es-ES" sz="6000" dirty="0"/>
              <a:t/>
            </a:r>
            <a:br>
              <a:rPr lang="es-ES" sz="6000" dirty="0"/>
            </a:br>
            <a:r>
              <a:rPr lang="es-ES" sz="6000" dirty="0" smtClean="0"/>
              <a:t/>
            </a:r>
            <a:br>
              <a:rPr lang="es-ES" sz="6000" dirty="0" smtClean="0"/>
            </a:br>
            <a:r>
              <a:rPr lang="es-ES" sz="6000" dirty="0"/>
              <a:t/>
            </a:r>
            <a:br>
              <a:rPr lang="es-ES" sz="6000" dirty="0"/>
            </a:br>
            <a:r>
              <a:rPr lang="es-ES" sz="6000" dirty="0" smtClean="0"/>
              <a:t/>
            </a:r>
            <a:br>
              <a:rPr lang="es-ES" sz="6000" dirty="0" smtClean="0"/>
            </a:br>
            <a:r>
              <a:rPr lang="es-ES" sz="6000" dirty="0"/>
              <a:t/>
            </a:r>
            <a:br>
              <a:rPr lang="es-ES" sz="6000" dirty="0"/>
            </a:br>
            <a:r>
              <a:rPr lang="es-ES" sz="6000" dirty="0" smtClean="0"/>
              <a:t/>
            </a:r>
            <a:br>
              <a:rPr lang="es-ES" sz="6000" dirty="0" smtClean="0"/>
            </a:br>
            <a:r>
              <a:rPr lang="es-ES" sz="6000" dirty="0"/>
              <a:t/>
            </a:r>
            <a:br>
              <a:rPr lang="es-ES" sz="6000" dirty="0"/>
            </a:br>
            <a:r>
              <a:rPr lang="es-ES" sz="6000" dirty="0" smtClean="0"/>
              <a:t/>
            </a:r>
            <a:br>
              <a:rPr lang="es-ES" sz="6000" dirty="0" smtClean="0"/>
            </a:br>
            <a:r>
              <a:rPr lang="es-ES" sz="6000" dirty="0" smtClean="0"/>
              <a:t/>
            </a:r>
            <a:br>
              <a:rPr lang="es-ES" sz="6000" dirty="0" smtClean="0"/>
            </a:br>
            <a:r>
              <a:rPr lang="es-ES" sz="6000" dirty="0"/>
              <a:t/>
            </a:r>
            <a:br>
              <a:rPr lang="es-ES" sz="6000" dirty="0"/>
            </a:br>
            <a:r>
              <a:rPr lang="es-ES" sz="6000" dirty="0" smtClean="0"/>
              <a:t/>
            </a:r>
            <a:br>
              <a:rPr lang="es-ES" sz="6000" dirty="0" smtClean="0"/>
            </a:br>
            <a:r>
              <a:rPr lang="es-ES" sz="6000" dirty="0" smtClean="0"/>
              <a:t>                          </a:t>
            </a:r>
            <a:r>
              <a:rPr lang="es-ES" dirty="0" err="1" smtClean="0"/>
              <a:t>Measuring</a:t>
            </a:r>
            <a:r>
              <a:rPr lang="es-ES" dirty="0" smtClean="0"/>
              <a:t> </a:t>
            </a:r>
            <a:r>
              <a:rPr lang="es-ES" dirty="0" err="1" smtClean="0"/>
              <a:t>progresS</a:t>
            </a:r>
            <a:r>
              <a:rPr lang="es-ES" sz="4800" dirty="0" smtClean="0"/>
              <a:t/>
            </a:r>
            <a:br>
              <a:rPr lang="es-ES" sz="4800" dirty="0" smtClean="0"/>
            </a:br>
            <a:r>
              <a:rPr lang="es-ES" sz="4400" dirty="0" smtClean="0"/>
              <a:t>in </a:t>
            </a:r>
            <a:r>
              <a:rPr lang="es-ES" sz="4400" dirty="0" err="1" smtClean="0"/>
              <a:t>the</a:t>
            </a:r>
            <a:r>
              <a:rPr lang="es-ES" sz="4400" dirty="0" smtClean="0"/>
              <a:t> </a:t>
            </a:r>
            <a:r>
              <a:rPr lang="es-ES" sz="4400" dirty="0" err="1" smtClean="0"/>
              <a:t>english</a:t>
            </a:r>
            <a:r>
              <a:rPr lang="es-ES" sz="4400" dirty="0" smtClean="0"/>
              <a:t> </a:t>
            </a:r>
            <a:r>
              <a:rPr lang="es-ES" sz="4400" dirty="0" err="1" smtClean="0"/>
              <a:t>language</a:t>
            </a:r>
            <a:r>
              <a:rPr lang="es-ES" sz="4400" dirty="0" smtClean="0"/>
              <a:t> </a:t>
            </a:r>
            <a:r>
              <a:rPr lang="es-ES" sz="4400" dirty="0" err="1" smtClean="0"/>
              <a:t>Courses</a:t>
            </a:r>
            <a:endParaRPr lang="es-ES" sz="4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11760" y="4653136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s-ES" dirty="0" smtClean="0"/>
              <a:t>                      </a:t>
            </a:r>
          </a:p>
          <a:p>
            <a:pPr algn="r"/>
            <a:r>
              <a:rPr lang="es-ES" dirty="0" smtClean="0"/>
              <a:t>     </a:t>
            </a:r>
            <a:r>
              <a:rPr lang="es-ES" sz="1700" b="1" dirty="0" smtClean="0">
                <a:solidFill>
                  <a:schemeClr val="accent2">
                    <a:lumMod val="50000"/>
                  </a:schemeClr>
                </a:solidFill>
              </a:rPr>
              <a:t>Maj. </a:t>
            </a:r>
            <a:r>
              <a:rPr lang="es-ES" sz="1700" b="1" dirty="0">
                <a:solidFill>
                  <a:schemeClr val="accent2">
                    <a:lumMod val="50000"/>
                  </a:schemeClr>
                </a:solidFill>
              </a:rPr>
              <a:t>AF Ana Carina Lagares Overgaag</a:t>
            </a:r>
          </a:p>
          <a:p>
            <a:pPr algn="r"/>
            <a:r>
              <a:rPr lang="es-ES" sz="1700" b="1" dirty="0">
                <a:solidFill>
                  <a:schemeClr val="accent2">
                    <a:lumMod val="50000"/>
                  </a:schemeClr>
                </a:solidFill>
              </a:rPr>
              <a:t>Head of </a:t>
            </a:r>
            <a:r>
              <a:rPr lang="es-ES" sz="1700" b="1" dirty="0" err="1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es-ES" sz="17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ES" sz="1700" b="1" dirty="0" err="1">
                <a:solidFill>
                  <a:schemeClr val="accent2">
                    <a:lumMod val="50000"/>
                  </a:schemeClr>
                </a:solidFill>
              </a:rPr>
              <a:t>Germanic</a:t>
            </a:r>
            <a:r>
              <a:rPr lang="es-ES" sz="17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ES" sz="1700" b="1" dirty="0" err="1">
                <a:solidFill>
                  <a:schemeClr val="accent2">
                    <a:lumMod val="50000"/>
                  </a:schemeClr>
                </a:solidFill>
              </a:rPr>
              <a:t>Languages</a:t>
            </a:r>
            <a:r>
              <a:rPr lang="es-ES" sz="17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ES" sz="1700" b="1" dirty="0" err="1">
                <a:solidFill>
                  <a:schemeClr val="accent2">
                    <a:lumMod val="50000"/>
                  </a:schemeClr>
                </a:solidFill>
              </a:rPr>
              <a:t>Department</a:t>
            </a:r>
            <a:endParaRPr lang="es-ES" sz="17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r>
              <a:rPr lang="es-ES" sz="1700" b="1" dirty="0" err="1">
                <a:solidFill>
                  <a:schemeClr val="accent2">
                    <a:lumMod val="50000"/>
                  </a:schemeClr>
                </a:solidFill>
              </a:rPr>
              <a:t>Spanish</a:t>
            </a:r>
            <a:r>
              <a:rPr lang="es-ES" sz="17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ES" sz="1700" b="1" dirty="0" err="1">
                <a:solidFill>
                  <a:schemeClr val="accent2">
                    <a:lumMod val="50000"/>
                  </a:schemeClr>
                </a:solidFill>
              </a:rPr>
              <a:t>Defence</a:t>
            </a:r>
            <a:r>
              <a:rPr lang="es-ES" sz="17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ES" sz="1700" b="1" dirty="0" err="1">
                <a:solidFill>
                  <a:schemeClr val="accent2">
                    <a:lumMod val="50000"/>
                  </a:schemeClr>
                </a:solidFill>
              </a:rPr>
              <a:t>School</a:t>
            </a:r>
            <a:r>
              <a:rPr lang="es-ES" sz="1700" b="1" dirty="0">
                <a:solidFill>
                  <a:schemeClr val="accent2">
                    <a:lumMod val="50000"/>
                  </a:schemeClr>
                </a:solidFill>
              </a:rPr>
              <a:t> of </a:t>
            </a:r>
            <a:r>
              <a:rPr lang="es-ES" sz="1700" b="1" dirty="0" err="1">
                <a:solidFill>
                  <a:schemeClr val="accent2">
                    <a:lumMod val="50000"/>
                  </a:schemeClr>
                </a:solidFill>
              </a:rPr>
              <a:t>Languages</a:t>
            </a:r>
            <a:endParaRPr lang="es-ES" sz="17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ES" dirty="0" smtClean="0"/>
              <a:t>    </a:t>
            </a:r>
            <a:endParaRPr lang="es-ES" dirty="0"/>
          </a:p>
        </p:txBody>
      </p:sp>
      <p:pic>
        <p:nvPicPr>
          <p:cNvPr id="4" name="Picture 2" descr="C:\Users\alagove\Desktop\BILC escritorio\Logo BIL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04663"/>
            <a:ext cx="914400" cy="87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data:image/png;base64,iVBORw0KGgoAAAANSUhEUgAAARMAAAC3CAMAAAAGjUrGAAACGVBMVEXxIR///xi1GBf1IiC8GRfxFh/1ZRz//////wDDwxK8vBH0ACDHaxbmAB7m6hXStxXVtRby+xby8hfU1NrZyRXRABrX2Nnb24Xq6vfd3BTV1cbzFxTa2zzi4gDU0xPX117LdBbKmJnqAB7r6xXT06X1AAjcAAD4ACDPZWTNzBLgIRziqBjMmBXS3KXd4j7ZwhXTHb4AObOrqlHZnxjCAKyNEhHMJhnHSQD9HhNVLHoAMK+oIBjFZBaIlGNndoOpI0TMTRjBrgPTPUDFV1fIOBnHaWneVhvhiRnhahrhTB2/IDEJM5MRO6axUhgAHLbibxp/Km3CMLLzjwvuLAD5YgC+NgC8dRfFgYHl7OvIxci5oRXJRELKtLXAy7rDo6K5hITOBgCYJUq7jz2JJlPjtBc5L3+nqDEeQJu7ihOyIjRTZIHJi8CleBHLfMKwW5fDp8A6U5u7S4zl1dAALLncy9xihpROdJq7vTNqdnS0PhW4loZPZZb9pxvJeHGxVTy5zV/bsKxgKm6rXRP3xxidOgC6RGB7hnAALJumcl6+uIT1SR3/3gCBjYK2v2HFGEOhq29BXZ6nq0CSmU/9uAAAALrS0pOqur6stmiUczm9r42ixLnJUk0zlXEAiUlgpJChgV3jM0noXWzSqXrq63DRiT52hFvo51J1sk2rxDfj45fTp86kDZOrPZ/Jbb31fBz6ihzBpjnp9dLObIs1iMnFAAAM20lEQVR4nO2dj3vSZh7AiTQSeJuQpFD6CgmYAD1SLMVU1nVV6Wwb2KqsurXYVc/bcbbqPJ16Vq86t7l1W9euVdfztumddzo3f8zt7i+8N4Ha1vfOPc8CzyF9P48EioSQD9/3+3558wYcOzYR1rPDsclJWE8TcuIgrIU4wSFOcIgTHOIEhzjBIU5wiBMc4gSHOMEhTnCIExziBIc4wSFOcIgTHOIEhzjBIU5wiBMc4gSHOMEhTnCIExziBIc4wSFOcIgTHOIEhzjBIU5wiBMc4gSHOMEhTnCIExziBIc4wSFOcIgTHOIEhzjBMZ3QhPU0OfZuJqxnr8NNEdaTcHj+3y+h7nATJxjECQ5xgkOc4BAnOMQJTk2dqLV76lpSSycqlGv23LWklk4kUarZc9eSWjphZOLkGZjJ6X1crZ68ltTICYNQ3WJCNm8wtdhCDamFE4ZSH0QfBDqXvtoH70aXA3fVF8tKdZ1YUcHcjwbCiVA4uix7tgRC6NahAPMixUs1nTDU/XB0y3I4GlJRZaJK8iEZqiIlqtLNBw9QvASoF8NKFZ0wd6ML04nE9CEolu+AUXfllrS8nJDdgYPham2rplTPCROIymbhej+wUr7CaKLiRAwFUIiIcHlZrNLWaknVnDB3l2H5OmzttwA75Cgs+coS4LLVbKTwgxeg+VQvTioNBblRKUkfYgHLbemMtCsZI4XiZFvZBfy6s0qbqyFVc6JGzTARUvr+g76sAmgH3cG1hiTF4aCB5vv6nlEym5QaDtd/oFTLCXM/ACmpwAIA7kQN2jx2pMkqbC7fCm+N0UDJ85SUWN5ATu4GuKRiGaATmnU8DaQoijXvcWrJnHlNgzyE0Y3jBLUdMQVMFQpPQaA5nVopL+iFCGpEikGpefMILF3gwoEN5IQ55C4ABwoHkKP0kqHROiUoOgU1R0bKUrypi3ay8iFYnc3Vkur1OyFRGGLzNCilBjKUFB/UBCOShcY/7nRQJbYEWQc7xEIqVKWt1ZLqOUElvChShbiP6uvLGcFoXGGFHFD+eSdnZAcE4SVWpSAnvQjDkdX8vCP6BTV+LlNghSElJ/gMCQp6h1BSWNXQIqfueAVDr9q2aoltJ2vf+A6fxsodQz5DVbkBrygXeBFmvaJo+AoFLq+Ukmsq+4S9zdYSm05Ecfu0urqnIieWvEKKr1T0QvlemCpxcErg1gy6hULfheo2tdhy8kXBlzdYgy+sWoGyKIWoH77/gWkR/H6/L3offv+9yMkqtzqnozM0LQjXGOFKqD4LfVtOHADwum4A8GT1vpRPjTIc5ERRFAQBLUUIUUEnJp8+Qpy+ei+nTCuRe1enbbzy2mHHiaBpeibF55NKYfXOlCxIPmTqkmFEChHDuKTrfAoKKr8aSz+DQiSbHDBy9M92XnrNsBUnvntJPcXrU/fWFGKiOKQAC2tuWPmmosE1hzXE5KheSvHJ0ST+lPWAvRwLff16R7973WEcEfJGIZfXTOLx+IG5zU+MpE9l1g7Juj1ew+up11ljtpyI8lRzX19k3DoEKnzUXCYSiaDl6Oho5J1tiCjCWlhYESX1jzb3NY+667SAs+VkpclYtYbgr0ylXGk2dPA3rqdsqVyHnj6eqtsaxZ4TGVpY3YfgL08+pnPZIWvMwLHWyfZQ1OVqOVd24pHK69Vp47GXT8o7pVrxsuIEyBwEq07OnHEVXY+7H/1bjp7qflh2UgmQOlVi00nCersTVl6wnDhRYh2AWbR0lp188N6Ia2zsYXdX18i/RrpWnHis9ep1NpA9J9J2k2vWbcsJ8EJugMtK0BxfMp0c7hopus7sRk66Xd0nKvmEmrbWa8w4kdpQ62jZYvWwlhM6n0hqQmZKztOWk+JYd1d3S/HHrq6ux67u1ooTJtBi5ph6Ha6ugpPWVSf0UBJ6eY73Qj5Hl/NJEUl5hJSgeNmgTiJuCvUmbkglIhUnrpYfu0dGRrpHTrlGzm1MJ9Ajy270D644KbqKIyhSHj12uR6e2IhOHFq/hIoWGUr9WqUvHjPTK2o8I0jPyIZ00s5/d1yW4a7v+Eq/U9zdfeJk8SHKJ+dQannqpLVxnXBtLYfHBgcjkaRXKvfFpaU0lKThpZW+2OXagy7nTox0dZ3sPulydYpufTTy/uDY1oNtjehE4LPxN2Ox/ftBx2YAmiwn/PnJBJQnZ1CcOIODK5U9aj+Puh6bDeZbpf3JT+BScO5GbHMmWZ9TAG04kf3gxpOf5sB+tI9PUDlSdgIlGTUeyAMtk9Eyl81G8kHxBAoSVKAgXg065q6CG3P0fvrqJcDW5QjKr3cCWSe4OnfgRvxIpqnZDwBr5ZOSpLpFtyrxfn+wJx6LxQ+7XH8cOdl1CmWUE6aTdsBmm/peih94c//mzVdBPUr59U5kgKrWbw+3WDlWgHwfcqK5EwnP9PFpt+zx9xx7PT38Rk9s4sx7Xd0j506dNLse1/u6LFj9TnHisnbpUoM5oTLOTZ5n+h2NQ83m+L4ZyGWDx3rT6fTZD3virg8m0KO2PkSfAFGONR9a6YuvfKwp9Xj42IaTZJPzSNF0cnDU/OxfdgIh96ez5zkPONC783S6d/vZTbGtVpqd6Ea9cbkv5sb/bPXFg0H/xertSfWw4UR4pT1edhJrkldqtgpNwd3D0xd6T8uTL/e8bTk5c+aTtrITYUdszHKyJ+ivy5E2O32xOPWx5eRM3O+1xh6dTrpyyfS8MXN0+/CsZ/bTniOVDrlYGXsU/UfKTj4brc9zWezWbKaTiXh7yhyjjlxsao4MoMveTFPPh2ePHt/3aaJ3GHU9W1dBgSGywcsNXMeatX1xMOYEPrSrEhVROKqZFahUO4qT9PA++dPh9Os9/mBsFZ/VyIKZ1oZ1wrUVx+JBJxilzOM6VIQ1nXCUt/2V4O507y7Pzt70yz0DOTCUBzlD0YZoUx7lZZ3O2J7WxnQi9O+Jx5yxI/3mH+ucvAsODKcnPcfT6WPBJt5X8vrGs3JK1ywnFHwrFgzG3n6nPkt7O064iB+gXTvy20PW+73WCUhle36X7j36evoPPWzSUDoMRS8NSDwoO2ECh19FVtrZbF0mWTs1WztqAm9PrNRs65x4Idvz+/TZ9MtB8C4AdCkJgAKnvI4VJ6j6HUSNjmYbrGbLOMFbB1fr2HVOeGqc7Ym/5u8Bews+g9VLiuHL80Z+1QlKzu8rzkarY5v9Pq7tfzrh2Yt+WvO/O6rwxlAyWSh4gVFyrHXiCnMX/dXaj2piw0n/852gmmWcBSkNGOOGkdPHcyDfAdY7EfwfVWs/qomdfmeq73lOgBddkBM6z/I/j5fYPO4klanSXlQXO058yV90kte9KcObvHVL540UX9LWO5GmqrQX1aV6Y9T/1YkjFWnmk9nbt4eS3pzBK+udNGLN9stOFF8WAA0aBlQAKHjpjeKk5TlOUGyAUn/eQN2ODrz63AZwIprTsT5ffk4+4ZNakteMQr5jXBn3ruST8OfmivU6adjmnBzZJFEuvGTMybV2wLMlPa/wPBgq6VoHUMrTAT3QXK8x55/IqknljNnEs06YQ3HQkeoAtNbBKzTgUwaodL5ua72GnH+iTltxIh+1/sKcSK7LMR3V8zStGzQNhiJ6e7nzdSes1dx1OfJo04lUSZKVT7fuZ5xEXcW4Qy/pQ8AogJye0h1+bu3jmbr8VGxzPHZx9npC9ly/7inPBeYuKmucxP6+5f62iRgwmn25kh7xGhGg9JsPYxh5+3UUYddmZxvtHATm5sxCaHHm9PmdizMXzpfnvTapT52Ujrk6b6jFrTHaSBq8Fy1oxWo5zPn5pZ2Lu5ZOz4fDu47XY3dsZ0zpyq7T86HOK7NoUXnDUWYpj7PxwueuojD3xTbXxJFYO9Bo0N7u76+s18ntnF/o7FxcmrlZl4FiI04W5sNIy8z8wpXz6bOVWkM8+tmXUBx/7eti6zfFgApd6Orwt1o8fueTv1ZGGpnh4cmFKztnZm5ynYsXGixOOhfOD+8KhxbmL6wtSMXAwTbraM6t23+bb711+xvzj7aW5dXBI5HhZi8shsM7J5cW6/IEHjv55PhC6ObM5K7Fm0v7vlqtSRlGCi9vaWlztRX/0trS1tZyMBqQ13xHDnN2X+/izfnTp2dD4flGyyfmmSeVM1A48dn/YVTJrFWhpFLYlwbBp+et1OfXCZHve8QhTnCIExziBIc4wSFOcIgTHDf5HQSMBPm9DIy95HdVMMjv72CQ3yTCIU5wiBMc4gSHOMEhTnCIExziBIc4wSFOcIgTHOIEhzjBIU5wiBMc4gSHOMEhTnCIExziBIc4wSFOcIgTHOIEhzjBIU5wiBMc4gSHOMEhTnCIExziBIc4wSFOcIgTHOIEhzjBIU5wiBMc4gSHOMGxnBDW0+TY0URYz47/AC4Co533HSlpAAAAAElFTkSuQmCC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79512" y="1659562"/>
            <a:ext cx="10009112" cy="4624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9112"/>
            <a:ext cx="1224136" cy="814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573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62608"/>
          </a:xfrm>
        </p:spPr>
        <p:txBody>
          <a:bodyPr>
            <a:noAutofit/>
          </a:bodyPr>
          <a:lstStyle/>
          <a:p>
            <a:r>
              <a:rPr lang="es-ES" sz="3200" dirty="0" smtClean="0"/>
              <a:t>COURSE AVERAGE IMPROVEMENT BY SKILLS</a:t>
            </a:r>
            <a:endParaRPr lang="es-ES" sz="3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7793012" y="3351401"/>
            <a:ext cx="231154" cy="18466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sz="600" b="1" dirty="0" smtClean="0"/>
              <a:t>L</a:t>
            </a:r>
          </a:p>
        </p:txBody>
      </p:sp>
      <p:pic>
        <p:nvPicPr>
          <p:cNvPr id="1027" name="Picture 3" descr="C:\Users\alagove\AppData\Local\Microsoft\Windows\Temporary Internet Files\Content.Outlook\YMRPT4Y7\Mejora por rasgos lineas y barras para A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8266122" cy="5567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555776" y="1063695"/>
            <a:ext cx="33123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8049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+ 0.48        + 0.5 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5" name="4 Flecha a la derecha con bandas"/>
          <p:cNvSpPr/>
          <p:nvPr/>
        </p:nvSpPr>
        <p:spPr>
          <a:xfrm>
            <a:off x="1767347" y="1660823"/>
            <a:ext cx="360040" cy="36004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320029"/>
              </p:ext>
            </p:extLst>
          </p:nvPr>
        </p:nvGraphicFramePr>
        <p:xfrm>
          <a:off x="1331640" y="2492896"/>
          <a:ext cx="6096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72456"/>
                <a:gridCol w="1991544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ENTRANCE POINTS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TYPICAL</a:t>
                      </a:r>
                      <a:r>
                        <a:rPr lang="es-ES" baseline="0" dirty="0" smtClean="0"/>
                        <a:t> ENTRANCE LEVEL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FINAL</a:t>
                      </a:r>
                      <a:r>
                        <a:rPr lang="es-ES" baseline="0" dirty="0" smtClean="0"/>
                        <a:t> LEVEL ACHIEVED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2 2 3 2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2 2 3 2+</a:t>
                      </a:r>
                    </a:p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3 2 3 2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3 2+ 3 2</a:t>
                      </a:r>
                    </a:p>
                    <a:p>
                      <a:r>
                        <a:rPr lang="es-ES" dirty="0" smtClean="0"/>
                        <a:t>3 2  </a:t>
                      </a:r>
                      <a:r>
                        <a:rPr lang="es-ES" smtClean="0"/>
                        <a:t>3 2+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11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 2+ 3 2+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3 3 3 2+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3 3 3 3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11.5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 3 3 2+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3 3 3 3</a:t>
                      </a:r>
                    </a:p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4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8462254" cy="6048672"/>
          </a:xfrm>
        </p:spPr>
      </p:pic>
    </p:spTree>
    <p:extLst>
      <p:ext uri="{BB962C8B-B14F-4D97-AF65-F5344CB8AC3E}">
        <p14:creationId xmlns:p14="http://schemas.microsoft.com/office/powerpoint/2010/main" val="342715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6600" b="1" dirty="0" smtClean="0"/>
              <a:t>THANK YOU </a:t>
            </a:r>
            <a:br>
              <a:rPr lang="es-ES" sz="6600" b="1" dirty="0" smtClean="0"/>
            </a:br>
            <a:r>
              <a:rPr lang="es-ES" sz="6600" b="1" dirty="0" smtClean="0"/>
              <a:t>FOR YOUR </a:t>
            </a:r>
            <a:br>
              <a:rPr lang="es-ES" sz="6600" b="1" dirty="0" smtClean="0"/>
            </a:br>
            <a:r>
              <a:rPr lang="es-ES" sz="6600" b="1" dirty="0" smtClean="0"/>
              <a:t>ATTENTION</a:t>
            </a:r>
            <a:endParaRPr lang="es-ES" sz="6600" b="1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6" name="Picture 2" descr="C:\Users\alagove\Desktop\BILC escritorio\Logo BIL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30130"/>
            <a:ext cx="914400" cy="87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9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C000"/>
                </a:solidFill>
              </a:rPr>
              <a:t>IMPROVEMENT PER SKILLS II</a:t>
            </a: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8" t="12561" r="2428" b="6659"/>
          <a:stretch/>
        </p:blipFill>
        <p:spPr bwMode="auto">
          <a:xfrm>
            <a:off x="251520" y="1268760"/>
            <a:ext cx="8712968" cy="562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685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Index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sz="3600" b="1" dirty="0" smtClean="0"/>
              <a:t>ENGLISH COURSES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3600" dirty="0" smtClean="0"/>
              <a:t> </a:t>
            </a:r>
            <a:r>
              <a:rPr lang="es-ES" sz="3600" dirty="0" err="1" smtClean="0"/>
              <a:t>Objectives</a:t>
            </a:r>
            <a:r>
              <a:rPr lang="es-ES" sz="3600" dirty="0" smtClean="0"/>
              <a:t> </a:t>
            </a:r>
            <a:endParaRPr lang="es-ES" sz="3600" dirty="0"/>
          </a:p>
          <a:p>
            <a:pPr>
              <a:buFont typeface="Wingdings" panose="05000000000000000000" pitchFamily="2" charset="2"/>
              <a:buChar char="ü"/>
            </a:pPr>
            <a:r>
              <a:rPr lang="es-ES" sz="3600" dirty="0"/>
              <a:t> </a:t>
            </a:r>
            <a:r>
              <a:rPr lang="es-ES" sz="3600" dirty="0" err="1"/>
              <a:t>Description</a:t>
            </a:r>
            <a:endParaRPr lang="es-ES" sz="3600" dirty="0"/>
          </a:p>
          <a:p>
            <a:pPr>
              <a:buFont typeface="Wingdings" panose="05000000000000000000" pitchFamily="2" charset="2"/>
              <a:buChar char="ü"/>
            </a:pPr>
            <a:r>
              <a:rPr lang="es-ES" sz="3600" dirty="0" smtClean="0"/>
              <a:t> </a:t>
            </a:r>
            <a:r>
              <a:rPr lang="es-ES" sz="3600" dirty="0" err="1" smtClean="0"/>
              <a:t>Special</a:t>
            </a:r>
            <a:r>
              <a:rPr lang="es-ES" sz="3600" dirty="0" smtClean="0"/>
              <a:t> </a:t>
            </a:r>
            <a:r>
              <a:rPr lang="es-ES" sz="3600" dirty="0" err="1"/>
              <a:t>aspects</a:t>
            </a:r>
            <a:endParaRPr lang="es-ES" sz="3600" dirty="0"/>
          </a:p>
          <a:p>
            <a:pPr marL="0" indent="0">
              <a:buNone/>
            </a:pPr>
            <a:endParaRPr lang="es-ES" sz="3600" dirty="0" smtClean="0"/>
          </a:p>
          <a:p>
            <a:r>
              <a:rPr lang="es-ES" sz="3600" b="1" dirty="0"/>
              <a:t>MEASURING </a:t>
            </a:r>
            <a:r>
              <a:rPr lang="es-ES" sz="3600" b="1" dirty="0" smtClean="0"/>
              <a:t>PROGRESS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3600" dirty="0" smtClean="0"/>
              <a:t> </a:t>
            </a:r>
            <a:r>
              <a:rPr lang="es-ES" sz="3600" dirty="0" err="1" smtClean="0"/>
              <a:t>Student´s</a:t>
            </a:r>
            <a:r>
              <a:rPr lang="es-ES" sz="3600" dirty="0" smtClean="0"/>
              <a:t> </a:t>
            </a:r>
            <a:r>
              <a:rPr lang="es-ES" sz="3600" dirty="0" err="1"/>
              <a:t>profile</a:t>
            </a:r>
            <a:endParaRPr lang="es-ES" sz="3600" dirty="0"/>
          </a:p>
          <a:p>
            <a:pPr>
              <a:buFont typeface="Wingdings" panose="05000000000000000000" pitchFamily="2" charset="2"/>
              <a:buChar char="ü"/>
            </a:pPr>
            <a:r>
              <a:rPr lang="es-ES" sz="3600" dirty="0" smtClean="0"/>
              <a:t> </a:t>
            </a:r>
            <a:r>
              <a:rPr lang="es-ES" sz="3600" dirty="0" err="1" smtClean="0"/>
              <a:t>Requisites</a:t>
            </a:r>
            <a:endParaRPr lang="es-ES" sz="3600" dirty="0"/>
          </a:p>
          <a:p>
            <a:pPr>
              <a:buFont typeface="Wingdings" panose="05000000000000000000" pitchFamily="2" charset="2"/>
              <a:buChar char="ü"/>
            </a:pPr>
            <a:r>
              <a:rPr lang="es-ES" sz="3600" dirty="0" smtClean="0"/>
              <a:t> </a:t>
            </a:r>
            <a:r>
              <a:rPr lang="es-ES" sz="3600" dirty="0" err="1" smtClean="0"/>
              <a:t>Entrance</a:t>
            </a:r>
            <a:r>
              <a:rPr lang="es-ES" sz="3600" dirty="0" smtClean="0"/>
              <a:t> </a:t>
            </a:r>
            <a:r>
              <a:rPr lang="es-ES" sz="3600" dirty="0" err="1"/>
              <a:t>level</a:t>
            </a:r>
            <a:r>
              <a:rPr lang="es-ES" sz="3600" dirty="0"/>
              <a:t> vs. final </a:t>
            </a:r>
            <a:r>
              <a:rPr lang="es-ES" sz="3600" dirty="0" err="1"/>
              <a:t>level</a:t>
            </a:r>
            <a:endParaRPr lang="es-ES" sz="3600" dirty="0"/>
          </a:p>
          <a:p>
            <a:endParaRPr lang="es-ES" sz="3600" dirty="0" smtClean="0"/>
          </a:p>
          <a:p>
            <a:r>
              <a:rPr lang="es-ES" sz="3600" b="1" dirty="0"/>
              <a:t>CONCLUSIONS</a:t>
            </a:r>
          </a:p>
          <a:p>
            <a:endParaRPr lang="es-ES" dirty="0"/>
          </a:p>
          <a:p>
            <a:endParaRPr lang="es-ES" dirty="0" smtClean="0"/>
          </a:p>
          <a:p>
            <a:pPr>
              <a:buFont typeface="Wingdings" panose="05000000000000000000" pitchFamily="2" charset="2"/>
              <a:buChar char="ü"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>
              <a:buFont typeface="Wingdings" panose="05000000000000000000" pitchFamily="2" charset="2"/>
              <a:buChar char="ü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7263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ENGLISH COURSE </a:t>
            </a:r>
            <a:r>
              <a:rPr lang="es-ES" dirty="0" err="1" smtClean="0"/>
              <a:t>Objectives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1100" y="1556792"/>
            <a:ext cx="8507288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800" dirty="0" smtClean="0"/>
              <a:t>                   </a:t>
            </a:r>
            <a:r>
              <a:rPr lang="es-ES" sz="2800" b="1" u="sng" dirty="0" err="1" smtClean="0"/>
              <a:t>Our</a:t>
            </a:r>
            <a:r>
              <a:rPr lang="es-ES" sz="2800" b="1" u="sng" dirty="0" smtClean="0"/>
              <a:t> </a:t>
            </a:r>
            <a:r>
              <a:rPr lang="es-ES" sz="2800" b="1" u="sng" dirty="0" err="1" smtClean="0"/>
              <a:t>goal</a:t>
            </a:r>
            <a:r>
              <a:rPr lang="es-ES" sz="2800" b="1" u="sng" dirty="0" smtClean="0"/>
              <a:t>:</a:t>
            </a:r>
            <a:endParaRPr lang="es-ES" sz="2800" b="1" i="1" u="sng" dirty="0">
              <a:solidFill>
                <a:srgbClr val="C00000"/>
              </a:solidFill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es-ES" sz="2800" b="1" i="1" dirty="0" smtClean="0">
                <a:solidFill>
                  <a:srgbClr val="C00000"/>
                </a:solidFill>
              </a:rPr>
              <a:t>“ </a:t>
            </a:r>
            <a:r>
              <a:rPr lang="es-ES" sz="2800" b="1" i="1" dirty="0" err="1" smtClean="0">
                <a:solidFill>
                  <a:srgbClr val="C00000"/>
                </a:solidFill>
              </a:rPr>
              <a:t>Aimed</a:t>
            </a:r>
            <a:r>
              <a:rPr lang="es-ES" sz="2800" b="1" i="1" dirty="0" smtClean="0">
                <a:solidFill>
                  <a:srgbClr val="C00000"/>
                </a:solidFill>
              </a:rPr>
              <a:t> at </a:t>
            </a:r>
            <a:r>
              <a:rPr lang="es-ES" sz="2800" b="1" i="1" dirty="0" err="1" smtClean="0">
                <a:solidFill>
                  <a:srgbClr val="C00000"/>
                </a:solidFill>
              </a:rPr>
              <a:t>improving</a:t>
            </a:r>
            <a:r>
              <a:rPr lang="es-ES" sz="2800" b="1" i="1" dirty="0" smtClean="0">
                <a:solidFill>
                  <a:srgbClr val="C00000"/>
                </a:solidFill>
              </a:rPr>
              <a:t> and </a:t>
            </a:r>
            <a:r>
              <a:rPr lang="es-ES" sz="2800" b="1" i="1" dirty="0" err="1" smtClean="0">
                <a:solidFill>
                  <a:srgbClr val="C00000"/>
                </a:solidFill>
              </a:rPr>
              <a:t>strengthening</a:t>
            </a:r>
            <a:r>
              <a:rPr lang="es-ES" sz="2800" b="1" i="1" dirty="0" smtClean="0">
                <a:solidFill>
                  <a:srgbClr val="C0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s-ES" sz="2800" b="1" i="1" dirty="0" err="1" smtClean="0">
                <a:solidFill>
                  <a:srgbClr val="C00000"/>
                </a:solidFill>
              </a:rPr>
              <a:t>the</a:t>
            </a:r>
            <a:r>
              <a:rPr lang="es-ES" sz="2800" b="1" i="1" dirty="0" smtClean="0">
                <a:solidFill>
                  <a:srgbClr val="C00000"/>
                </a:solidFill>
              </a:rPr>
              <a:t> </a:t>
            </a:r>
            <a:r>
              <a:rPr lang="es-ES" sz="2800" b="1" i="1" dirty="0" err="1" smtClean="0">
                <a:solidFill>
                  <a:srgbClr val="C00000"/>
                </a:solidFill>
              </a:rPr>
              <a:t>four</a:t>
            </a:r>
            <a:r>
              <a:rPr lang="es-ES" sz="2800" b="1" i="1" dirty="0" smtClean="0">
                <a:solidFill>
                  <a:srgbClr val="C00000"/>
                </a:solidFill>
              </a:rPr>
              <a:t> </a:t>
            </a:r>
            <a:r>
              <a:rPr lang="es-ES" sz="2800" b="1" i="1" dirty="0" err="1" smtClean="0">
                <a:solidFill>
                  <a:srgbClr val="C00000"/>
                </a:solidFill>
              </a:rPr>
              <a:t>skills</a:t>
            </a:r>
            <a:r>
              <a:rPr lang="es-ES" sz="2800" b="1" i="1" dirty="0">
                <a:solidFill>
                  <a:srgbClr val="C00000"/>
                </a:solidFill>
              </a:rPr>
              <a:t> </a:t>
            </a:r>
            <a:r>
              <a:rPr lang="es-ES" sz="2800" b="1" i="1" dirty="0" smtClean="0">
                <a:solidFill>
                  <a:srgbClr val="C00000"/>
                </a:solidFill>
              </a:rPr>
              <a:t>in </a:t>
            </a:r>
            <a:r>
              <a:rPr lang="es-ES" sz="2800" b="1" i="1" dirty="0" err="1" smtClean="0">
                <a:solidFill>
                  <a:srgbClr val="C00000"/>
                </a:solidFill>
              </a:rPr>
              <a:t>the</a:t>
            </a:r>
            <a:r>
              <a:rPr lang="es-ES" sz="2800" b="1" i="1" dirty="0" smtClean="0">
                <a:solidFill>
                  <a:srgbClr val="C00000"/>
                </a:solidFill>
              </a:rPr>
              <a:t> English </a:t>
            </a:r>
            <a:r>
              <a:rPr lang="es-ES" sz="2800" b="1" i="1" dirty="0" err="1" smtClean="0">
                <a:solidFill>
                  <a:srgbClr val="C00000"/>
                </a:solidFill>
              </a:rPr>
              <a:t>language</a:t>
            </a:r>
            <a:r>
              <a:rPr lang="es-ES" sz="2800" b="1" i="1" dirty="0" smtClean="0">
                <a:solidFill>
                  <a:srgbClr val="C00000"/>
                </a:solidFill>
              </a:rPr>
              <a:t>”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s-ES" sz="2800" b="1" i="1" dirty="0" smtClean="0">
                <a:solidFill>
                  <a:srgbClr val="FFC000"/>
                </a:solidFill>
              </a:rPr>
              <a:t>10 </a:t>
            </a:r>
            <a:r>
              <a:rPr lang="es-ES" sz="2800" b="1" i="1" dirty="0" err="1" smtClean="0">
                <a:solidFill>
                  <a:srgbClr val="FFC000"/>
                </a:solidFill>
              </a:rPr>
              <a:t>points</a:t>
            </a:r>
            <a:r>
              <a:rPr lang="es-ES" sz="2800" b="1" i="1" dirty="0" smtClean="0">
                <a:solidFill>
                  <a:srgbClr val="FFC000"/>
                </a:solidFill>
              </a:rPr>
              <a:t> </a:t>
            </a:r>
            <a:r>
              <a:rPr lang="es-ES" sz="2800" b="1" i="1" dirty="0" err="1" smtClean="0">
                <a:solidFill>
                  <a:srgbClr val="FFC000"/>
                </a:solidFill>
              </a:rPr>
              <a:t>minimum</a:t>
            </a:r>
            <a:endParaRPr lang="es-ES" sz="2800" b="1" i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s-ES" sz="1800" dirty="0" smtClean="0"/>
              <a:t>               </a:t>
            </a:r>
          </a:p>
          <a:p>
            <a:pPr marL="0" indent="0">
              <a:buNone/>
            </a:pPr>
            <a:endParaRPr lang="es-ES" sz="1800" dirty="0" smtClean="0"/>
          </a:p>
          <a:p>
            <a:pPr marL="0" indent="0">
              <a:buNone/>
            </a:pPr>
            <a:r>
              <a:rPr lang="es-ES" sz="1800" b="1" dirty="0" smtClean="0"/>
              <a:t>                              </a:t>
            </a:r>
          </a:p>
          <a:p>
            <a:pPr marL="0" indent="0">
              <a:buNone/>
            </a:pPr>
            <a:r>
              <a:rPr lang="es-ES" sz="2800" b="1" dirty="0" smtClean="0"/>
              <a:t>                 </a:t>
            </a:r>
            <a:r>
              <a:rPr lang="es-ES" sz="2800" b="1" u="sng" dirty="0" err="1" smtClean="0"/>
              <a:t>Student´s</a:t>
            </a:r>
            <a:r>
              <a:rPr lang="es-ES" sz="2800" b="1" u="sng" dirty="0" smtClean="0"/>
              <a:t> </a:t>
            </a:r>
            <a:r>
              <a:rPr lang="es-ES" sz="2800" b="1" u="sng" dirty="0" err="1" smtClean="0"/>
              <a:t>goal</a:t>
            </a:r>
            <a:r>
              <a:rPr lang="es-ES" sz="2800" b="1" u="sng" dirty="0" smtClean="0"/>
              <a:t>:</a:t>
            </a:r>
          </a:p>
          <a:p>
            <a:pPr marL="0" indent="0">
              <a:buNone/>
            </a:pPr>
            <a:r>
              <a:rPr lang="es-ES" sz="7200" b="1" dirty="0" smtClean="0"/>
              <a:t>      </a:t>
            </a:r>
            <a:r>
              <a:rPr lang="es-ES" sz="8000" b="1" dirty="0" smtClean="0"/>
              <a:t>3 3 3 3</a:t>
            </a:r>
            <a:endParaRPr lang="es-ES" sz="8000" b="1" dirty="0"/>
          </a:p>
          <a:p>
            <a:pPr marL="0" indent="0">
              <a:buNone/>
            </a:pPr>
            <a:r>
              <a:rPr lang="es-ES" sz="1800" dirty="0" smtClean="0"/>
              <a:t> </a:t>
            </a:r>
            <a:endParaRPr lang="es-E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212976"/>
            <a:ext cx="2887178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Flecha arriba y abajo"/>
          <p:cNvSpPr/>
          <p:nvPr/>
        </p:nvSpPr>
        <p:spPr>
          <a:xfrm>
            <a:off x="2813046" y="3861048"/>
            <a:ext cx="576064" cy="792088"/>
          </a:xfrm>
          <a:prstGeom prst="up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999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54510"/>
            <a:ext cx="8502096" cy="6381328"/>
          </a:xfrm>
        </p:spPr>
      </p:pic>
    </p:spTree>
    <p:extLst>
      <p:ext uri="{BB962C8B-B14F-4D97-AF65-F5344CB8AC3E}">
        <p14:creationId xmlns:p14="http://schemas.microsoft.com/office/powerpoint/2010/main" val="4394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ENGLISH </a:t>
            </a:r>
            <a:r>
              <a:rPr lang="es-ES" dirty="0" smtClean="0"/>
              <a:t>COURSE </a:t>
            </a:r>
            <a:r>
              <a:rPr lang="es-ES" dirty="0" err="1" smtClean="0"/>
              <a:t>Description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- </a:t>
            </a:r>
            <a:r>
              <a:rPr lang="es-ES" dirty="0" err="1" smtClean="0"/>
              <a:t>Two-month</a:t>
            </a:r>
            <a:r>
              <a:rPr lang="es-ES" dirty="0" smtClean="0"/>
              <a:t> </a:t>
            </a:r>
            <a:r>
              <a:rPr lang="es-ES" dirty="0" err="1"/>
              <a:t>course</a:t>
            </a:r>
            <a:r>
              <a:rPr lang="es-ES" dirty="0"/>
              <a:t> , 3 </a:t>
            </a:r>
            <a:r>
              <a:rPr lang="es-ES" dirty="0" err="1"/>
              <a:t>courses</a:t>
            </a:r>
            <a:r>
              <a:rPr lang="es-ES" dirty="0"/>
              <a:t>/</a:t>
            </a:r>
            <a:r>
              <a:rPr lang="es-ES" dirty="0" err="1"/>
              <a:t>year</a:t>
            </a:r>
            <a:endParaRPr lang="es-ES" dirty="0"/>
          </a:p>
          <a:p>
            <a:pPr marL="0" indent="0">
              <a:buNone/>
            </a:pPr>
            <a:r>
              <a:rPr lang="es-ES" dirty="0" smtClean="0"/>
              <a:t>- </a:t>
            </a:r>
            <a:r>
              <a:rPr lang="es-ES" dirty="0"/>
              <a:t>200 </a:t>
            </a:r>
            <a:r>
              <a:rPr lang="es-ES" dirty="0" err="1"/>
              <a:t>hours</a:t>
            </a:r>
            <a:r>
              <a:rPr lang="es-ES" dirty="0"/>
              <a:t> in </a:t>
            </a:r>
            <a:r>
              <a:rPr lang="es-ES" dirty="0" err="1"/>
              <a:t>class</a:t>
            </a:r>
            <a:endParaRPr lang="es-ES" dirty="0"/>
          </a:p>
          <a:p>
            <a:pPr marL="0" indent="0">
              <a:buNone/>
            </a:pPr>
            <a:r>
              <a:rPr lang="es-ES" dirty="0" smtClean="0"/>
              <a:t>- </a:t>
            </a:r>
            <a:r>
              <a:rPr lang="es-ES" dirty="0"/>
              <a:t>120 </a:t>
            </a:r>
            <a:r>
              <a:rPr lang="es-ES" dirty="0" err="1"/>
              <a:t>hours</a:t>
            </a:r>
            <a:r>
              <a:rPr lang="es-ES" dirty="0"/>
              <a:t> </a:t>
            </a:r>
            <a:r>
              <a:rPr lang="es-ES" dirty="0" err="1"/>
              <a:t>selfstudy</a:t>
            </a:r>
            <a:r>
              <a:rPr lang="es-ES" dirty="0"/>
              <a:t>/</a:t>
            </a:r>
            <a:r>
              <a:rPr lang="es-ES" dirty="0" err="1"/>
              <a:t>homework</a:t>
            </a:r>
            <a:endParaRPr lang="es-ES" dirty="0"/>
          </a:p>
          <a:p>
            <a:pPr marL="0" indent="0">
              <a:buNone/>
            </a:pPr>
            <a:r>
              <a:rPr lang="es-ES" dirty="0" smtClean="0"/>
              <a:t>- </a:t>
            </a:r>
            <a:r>
              <a:rPr lang="es-ES" dirty="0" err="1"/>
              <a:t>Maximum</a:t>
            </a:r>
            <a:r>
              <a:rPr lang="es-ES" dirty="0"/>
              <a:t> of 20 </a:t>
            </a:r>
            <a:r>
              <a:rPr lang="es-ES" dirty="0" err="1"/>
              <a:t>students</a:t>
            </a:r>
            <a:r>
              <a:rPr lang="es-ES" dirty="0"/>
              <a:t> </a:t>
            </a:r>
            <a:r>
              <a:rPr lang="es-ES" dirty="0" err="1"/>
              <a:t>divided</a:t>
            </a:r>
            <a:r>
              <a:rPr lang="es-ES" dirty="0"/>
              <a:t> in 2 </a:t>
            </a:r>
            <a:r>
              <a:rPr lang="es-ES" dirty="0" err="1"/>
              <a:t>groups</a:t>
            </a:r>
            <a:r>
              <a:rPr lang="es-ES" dirty="0"/>
              <a:t> of ten</a:t>
            </a:r>
          </a:p>
          <a:p>
            <a:pPr marL="0" indent="0">
              <a:buNone/>
            </a:pPr>
            <a:r>
              <a:rPr lang="es-ES" dirty="0"/>
              <a:t> </a:t>
            </a:r>
          </a:p>
          <a:p>
            <a:pPr marL="0" indent="0">
              <a:buNone/>
            </a:pPr>
            <a:r>
              <a:rPr lang="es-ES" dirty="0" smtClean="0"/>
              <a:t>- Individual </a:t>
            </a:r>
            <a:r>
              <a:rPr lang="es-ES" dirty="0" err="1"/>
              <a:t>sessions</a:t>
            </a:r>
            <a:endParaRPr lang="es-ES" dirty="0"/>
          </a:p>
          <a:p>
            <a:pPr marL="0" indent="0">
              <a:buNone/>
            </a:pPr>
            <a:r>
              <a:rPr lang="es-ES" dirty="0" smtClean="0"/>
              <a:t>- </a:t>
            </a:r>
            <a:r>
              <a:rPr lang="es-ES" dirty="0" err="1" smtClean="0"/>
              <a:t>Reinforcement-sessions</a:t>
            </a:r>
            <a:r>
              <a:rPr lang="es-ES" dirty="0" smtClean="0"/>
              <a:t> </a:t>
            </a:r>
            <a:r>
              <a:rPr lang="es-ES" dirty="0"/>
              <a:t>in </a:t>
            </a:r>
            <a:r>
              <a:rPr lang="es-ES" dirty="0" err="1"/>
              <a:t>groups</a:t>
            </a:r>
            <a:r>
              <a:rPr lang="es-ES" dirty="0"/>
              <a:t> of 5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- </a:t>
            </a:r>
            <a:r>
              <a:rPr lang="es-ES" dirty="0" err="1" smtClean="0"/>
              <a:t>Special</a:t>
            </a:r>
            <a:r>
              <a:rPr lang="es-ES" dirty="0" smtClean="0"/>
              <a:t> tutorial </a:t>
            </a:r>
            <a:r>
              <a:rPr lang="es-ES" dirty="0" err="1" smtClean="0"/>
              <a:t>sessions</a:t>
            </a:r>
            <a:r>
              <a:rPr lang="es-ES" dirty="0" smtClean="0"/>
              <a:t> </a:t>
            </a:r>
            <a:r>
              <a:rPr lang="es-ES" dirty="0"/>
              <a:t>(</a:t>
            </a:r>
            <a:r>
              <a:rPr lang="es-ES" dirty="0" err="1"/>
              <a:t>linguistic</a:t>
            </a:r>
            <a:r>
              <a:rPr lang="es-ES" dirty="0"/>
              <a:t> and non </a:t>
            </a:r>
            <a:r>
              <a:rPr lang="es-ES" dirty="0" err="1" smtClean="0"/>
              <a:t>linguistic</a:t>
            </a:r>
            <a:r>
              <a:rPr lang="es-ES" dirty="0" smtClean="0"/>
              <a:t> to </a:t>
            </a:r>
            <a:r>
              <a:rPr lang="es-ES" dirty="0" err="1" smtClean="0"/>
              <a:t>address</a:t>
            </a:r>
            <a:r>
              <a:rPr lang="es-ES" dirty="0" smtClean="0"/>
              <a:t> </a:t>
            </a:r>
            <a:r>
              <a:rPr lang="es-ES" dirty="0" err="1" smtClean="0"/>
              <a:t>specific</a:t>
            </a:r>
            <a:r>
              <a:rPr lang="es-ES" dirty="0" smtClean="0"/>
              <a:t> </a:t>
            </a:r>
            <a:r>
              <a:rPr lang="es-ES" dirty="0" err="1" smtClean="0"/>
              <a:t>needs</a:t>
            </a:r>
            <a:r>
              <a:rPr lang="es-ES" dirty="0" smtClean="0"/>
              <a:t>)</a:t>
            </a:r>
            <a:endParaRPr lang="es-ES" dirty="0"/>
          </a:p>
          <a:p>
            <a:pPr marL="0" indent="0">
              <a:buNone/>
            </a:pPr>
            <a:endParaRPr lang="es-ES" sz="16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8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ENGLISH </a:t>
            </a:r>
            <a:r>
              <a:rPr lang="es-ES" dirty="0" smtClean="0"/>
              <a:t>COURSE </a:t>
            </a:r>
            <a:r>
              <a:rPr lang="es-ES" dirty="0" err="1" smtClean="0"/>
              <a:t>Special</a:t>
            </a:r>
            <a:r>
              <a:rPr lang="es-ES" dirty="0" smtClean="0"/>
              <a:t> </a:t>
            </a:r>
            <a:r>
              <a:rPr lang="es-ES" dirty="0" err="1" smtClean="0"/>
              <a:t>aspects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200" dirty="0" err="1"/>
              <a:t>Personalized</a:t>
            </a:r>
            <a:r>
              <a:rPr lang="es-ES" sz="3200" dirty="0"/>
              <a:t> </a:t>
            </a:r>
            <a:r>
              <a:rPr lang="es-ES" sz="3200" dirty="0" err="1"/>
              <a:t>attention</a:t>
            </a:r>
            <a:endParaRPr lang="es-ES" sz="3200" dirty="0"/>
          </a:p>
          <a:p>
            <a:pPr marL="0" indent="0">
              <a:buNone/>
            </a:pPr>
            <a:r>
              <a:rPr lang="es-ES" sz="3200" dirty="0"/>
              <a:t> </a:t>
            </a:r>
          </a:p>
          <a:p>
            <a:r>
              <a:rPr lang="es-ES" sz="3200" dirty="0" err="1"/>
              <a:t>Continuous</a:t>
            </a:r>
            <a:r>
              <a:rPr lang="es-ES" sz="3200" dirty="0"/>
              <a:t> </a:t>
            </a:r>
            <a:r>
              <a:rPr lang="es-ES" sz="3200" dirty="0" err="1"/>
              <a:t>feedback</a:t>
            </a:r>
            <a:r>
              <a:rPr lang="es-ES" sz="3200" dirty="0"/>
              <a:t> </a:t>
            </a:r>
          </a:p>
          <a:p>
            <a:r>
              <a:rPr lang="es-ES" sz="3200" dirty="0" err="1"/>
              <a:t>Weekly</a:t>
            </a:r>
            <a:r>
              <a:rPr lang="es-ES" sz="3200" dirty="0"/>
              <a:t> </a:t>
            </a:r>
            <a:r>
              <a:rPr lang="es-ES" sz="3200" dirty="0" err="1"/>
              <a:t>team</a:t>
            </a:r>
            <a:r>
              <a:rPr lang="es-ES" sz="3200" dirty="0"/>
              <a:t> </a:t>
            </a:r>
            <a:r>
              <a:rPr lang="es-ES" sz="3200" dirty="0" err="1" smtClean="0"/>
              <a:t>assessment</a:t>
            </a:r>
            <a:r>
              <a:rPr lang="es-ES" sz="3200" dirty="0" smtClean="0"/>
              <a:t> </a:t>
            </a:r>
            <a:r>
              <a:rPr lang="es-ES" sz="3200" dirty="0"/>
              <a:t>meeting</a:t>
            </a:r>
          </a:p>
          <a:p>
            <a:r>
              <a:rPr lang="es-ES" sz="3200" dirty="0"/>
              <a:t>Tools and </a:t>
            </a:r>
            <a:r>
              <a:rPr lang="es-ES" sz="3200" dirty="0" err="1"/>
              <a:t>strategies</a:t>
            </a:r>
            <a:r>
              <a:rPr lang="es-ES" sz="3200" dirty="0"/>
              <a:t> to </a:t>
            </a:r>
            <a:r>
              <a:rPr lang="es-ES" sz="3200" dirty="0" err="1"/>
              <a:t>succeed</a:t>
            </a:r>
            <a:r>
              <a:rPr lang="es-ES" sz="3200" dirty="0"/>
              <a:t> </a:t>
            </a:r>
            <a:r>
              <a:rPr lang="es-ES" sz="3200" dirty="0" err="1" smtClean="0"/>
              <a:t>on</a:t>
            </a:r>
            <a:r>
              <a:rPr lang="es-ES" sz="3200" dirty="0" smtClean="0"/>
              <a:t> </a:t>
            </a:r>
            <a:r>
              <a:rPr lang="es-ES" sz="3200" dirty="0" err="1"/>
              <a:t>the</a:t>
            </a:r>
            <a:r>
              <a:rPr lang="es-ES" sz="3200" dirty="0"/>
              <a:t> SLP test</a:t>
            </a:r>
          </a:p>
          <a:p>
            <a:r>
              <a:rPr lang="es-ES" sz="3200" dirty="0" err="1"/>
              <a:t>Only</a:t>
            </a:r>
            <a:r>
              <a:rPr lang="es-ES" sz="3200" dirty="0"/>
              <a:t> English </a:t>
            </a:r>
            <a:r>
              <a:rPr lang="es-ES" sz="3200" dirty="0" err="1"/>
              <a:t>is</a:t>
            </a:r>
            <a:r>
              <a:rPr lang="es-ES" sz="3200" dirty="0"/>
              <a:t> </a:t>
            </a:r>
            <a:r>
              <a:rPr lang="es-ES" sz="3200" dirty="0" err="1"/>
              <a:t>spoken</a:t>
            </a:r>
            <a:endParaRPr lang="es-ES" sz="32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459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MEASURING PROGRESS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76800"/>
          </a:xfrm>
        </p:spPr>
        <p:txBody>
          <a:bodyPr>
            <a:normAutofit fontScale="85000" lnSpcReduction="10000"/>
          </a:bodyPr>
          <a:lstStyle/>
          <a:p>
            <a:r>
              <a:rPr lang="es-ES" sz="3200" b="1" dirty="0" err="1"/>
              <a:t>Initial</a:t>
            </a:r>
            <a:r>
              <a:rPr lang="es-ES" sz="3200" b="1" dirty="0"/>
              <a:t> SLP test </a:t>
            </a:r>
            <a:r>
              <a:rPr lang="es-ES" sz="3200" dirty="0" err="1"/>
              <a:t>for</a:t>
            </a:r>
            <a:r>
              <a:rPr lang="es-ES" sz="3200" dirty="0"/>
              <a:t> 96 </a:t>
            </a:r>
            <a:r>
              <a:rPr lang="es-ES" sz="3200" dirty="0" err="1"/>
              <a:t>students</a:t>
            </a:r>
            <a:r>
              <a:rPr lang="es-ES" sz="3200" dirty="0"/>
              <a:t> </a:t>
            </a:r>
            <a:endParaRPr lang="es-ES" sz="3200" dirty="0" smtClean="0"/>
          </a:p>
          <a:p>
            <a:pPr marL="0" indent="0">
              <a:buNone/>
            </a:pPr>
            <a:r>
              <a:rPr lang="es-ES" sz="3200" dirty="0"/>
              <a:t> </a:t>
            </a:r>
            <a:r>
              <a:rPr lang="es-ES" sz="3200" dirty="0" smtClean="0"/>
              <a:t> </a:t>
            </a:r>
            <a:r>
              <a:rPr lang="es-ES" sz="3200" dirty="0" err="1" smtClean="0"/>
              <a:t>one</a:t>
            </a:r>
            <a:r>
              <a:rPr lang="es-ES" sz="3200" dirty="0" smtClean="0"/>
              <a:t> </a:t>
            </a:r>
            <a:r>
              <a:rPr lang="es-ES" sz="3200" dirty="0" err="1"/>
              <a:t>week</a:t>
            </a:r>
            <a:r>
              <a:rPr lang="es-ES" sz="3200" dirty="0"/>
              <a:t> </a:t>
            </a:r>
            <a:r>
              <a:rPr lang="es-ES" sz="3200" dirty="0" err="1"/>
              <a:t>before</a:t>
            </a:r>
            <a:r>
              <a:rPr lang="es-ES" sz="3200" dirty="0"/>
              <a:t> </a:t>
            </a:r>
            <a:r>
              <a:rPr lang="es-ES" sz="3200" dirty="0" err="1"/>
              <a:t>the</a:t>
            </a:r>
            <a:r>
              <a:rPr lang="es-ES" sz="3200" dirty="0"/>
              <a:t> </a:t>
            </a:r>
            <a:r>
              <a:rPr lang="es-ES" sz="3200" dirty="0" err="1"/>
              <a:t>course</a:t>
            </a:r>
            <a:r>
              <a:rPr lang="es-ES" sz="3200" dirty="0"/>
              <a:t> </a:t>
            </a:r>
            <a:r>
              <a:rPr lang="es-ES" sz="3200" dirty="0" err="1" smtClean="0"/>
              <a:t>starts</a:t>
            </a:r>
            <a:endParaRPr lang="es-ES" sz="3200" dirty="0" smtClean="0"/>
          </a:p>
          <a:p>
            <a:pPr marL="0" indent="0">
              <a:buNone/>
            </a:pPr>
            <a:r>
              <a:rPr lang="es-ES" sz="3200" dirty="0"/>
              <a:t> </a:t>
            </a:r>
            <a:endParaRPr lang="es-ES" sz="3200" dirty="0" smtClean="0"/>
          </a:p>
          <a:p>
            <a:pPr marL="0" indent="0">
              <a:buNone/>
            </a:pPr>
            <a:endParaRPr lang="es-ES" sz="3000" dirty="0" smtClean="0"/>
          </a:p>
          <a:p>
            <a:pPr marL="0" indent="0">
              <a:buNone/>
            </a:pPr>
            <a:r>
              <a:rPr lang="es-ES" sz="3000" dirty="0" err="1" smtClean="0"/>
              <a:t>Only</a:t>
            </a:r>
            <a:r>
              <a:rPr lang="es-ES" sz="3000" dirty="0" smtClean="0"/>
              <a:t> 20 </a:t>
            </a:r>
            <a:r>
              <a:rPr lang="es-ES" sz="3000" dirty="0" err="1" smtClean="0"/>
              <a:t>students</a:t>
            </a:r>
            <a:r>
              <a:rPr lang="es-ES" sz="3000" dirty="0" smtClean="0"/>
              <a:t> </a:t>
            </a:r>
            <a:r>
              <a:rPr lang="es-ES" sz="3000" dirty="0" err="1" smtClean="0"/>
              <a:t>take</a:t>
            </a:r>
            <a:r>
              <a:rPr lang="es-ES" sz="3000" dirty="0" smtClean="0"/>
              <a:t> </a:t>
            </a:r>
            <a:r>
              <a:rPr lang="es-ES" sz="3000" dirty="0" err="1"/>
              <a:t>the</a:t>
            </a:r>
            <a:r>
              <a:rPr lang="es-ES" sz="3000" dirty="0"/>
              <a:t> </a:t>
            </a:r>
            <a:r>
              <a:rPr lang="es-ES" sz="3000" dirty="0" err="1"/>
              <a:t>course</a:t>
            </a:r>
            <a:r>
              <a:rPr lang="es-ES" sz="3000" dirty="0"/>
              <a:t>:</a:t>
            </a:r>
          </a:p>
          <a:p>
            <a:pPr>
              <a:buFontTx/>
              <a:buChar char="-"/>
            </a:pPr>
            <a:r>
              <a:rPr lang="es-ES" sz="3000" dirty="0" err="1"/>
              <a:t>Army</a:t>
            </a:r>
            <a:r>
              <a:rPr lang="es-ES" sz="3000" dirty="0"/>
              <a:t> - </a:t>
            </a:r>
            <a:r>
              <a:rPr lang="es-ES" sz="3000" dirty="0" smtClean="0"/>
              <a:t>      </a:t>
            </a:r>
            <a:r>
              <a:rPr lang="es-ES" sz="3000" b="1" dirty="0" smtClean="0"/>
              <a:t>9</a:t>
            </a:r>
            <a:r>
              <a:rPr lang="es-ES" sz="3000" dirty="0" smtClean="0"/>
              <a:t> </a:t>
            </a:r>
            <a:r>
              <a:rPr lang="es-ES" sz="3000" dirty="0" err="1"/>
              <a:t>best</a:t>
            </a:r>
            <a:r>
              <a:rPr lang="es-ES" sz="3000" dirty="0"/>
              <a:t> </a:t>
            </a:r>
            <a:r>
              <a:rPr lang="es-ES" sz="3000" dirty="0" err="1"/>
              <a:t>ones</a:t>
            </a:r>
            <a:r>
              <a:rPr lang="es-ES" sz="3000" dirty="0"/>
              <a:t> </a:t>
            </a:r>
            <a:endParaRPr lang="es-ES" sz="3000" dirty="0" smtClean="0"/>
          </a:p>
          <a:p>
            <a:pPr>
              <a:buFontTx/>
              <a:buChar char="-"/>
            </a:pPr>
            <a:r>
              <a:rPr lang="es-ES" sz="3000" dirty="0" err="1" smtClean="0"/>
              <a:t>Navy</a:t>
            </a:r>
            <a:r>
              <a:rPr lang="es-ES" sz="3000" dirty="0" smtClean="0"/>
              <a:t> </a:t>
            </a:r>
            <a:r>
              <a:rPr lang="es-ES" sz="3000" dirty="0"/>
              <a:t>- </a:t>
            </a:r>
            <a:r>
              <a:rPr lang="es-ES" sz="3000" dirty="0" smtClean="0"/>
              <a:t>      </a:t>
            </a:r>
            <a:r>
              <a:rPr lang="es-ES" sz="3000" b="1" dirty="0" smtClean="0"/>
              <a:t>4</a:t>
            </a:r>
            <a:r>
              <a:rPr lang="es-ES" sz="3000" dirty="0" smtClean="0"/>
              <a:t> </a:t>
            </a:r>
          </a:p>
          <a:p>
            <a:pPr>
              <a:buFontTx/>
              <a:buChar char="-"/>
            </a:pPr>
            <a:r>
              <a:rPr lang="es-ES" sz="3000" dirty="0" smtClean="0"/>
              <a:t>Air </a:t>
            </a:r>
            <a:r>
              <a:rPr lang="es-ES" sz="3000" dirty="0" err="1"/>
              <a:t>Force</a:t>
            </a:r>
            <a:r>
              <a:rPr lang="es-ES" sz="3000" dirty="0"/>
              <a:t> - </a:t>
            </a:r>
            <a:r>
              <a:rPr lang="es-ES" sz="3000" b="1" dirty="0"/>
              <a:t>4</a:t>
            </a:r>
            <a:r>
              <a:rPr lang="es-ES" sz="3000" dirty="0"/>
              <a:t> </a:t>
            </a:r>
            <a:endParaRPr lang="es-ES" sz="3000" dirty="0" smtClean="0"/>
          </a:p>
          <a:p>
            <a:pPr>
              <a:buFontTx/>
              <a:buChar char="-"/>
            </a:pPr>
            <a:r>
              <a:rPr lang="es-ES" sz="3000" dirty="0" err="1" smtClean="0"/>
              <a:t>Common</a:t>
            </a:r>
            <a:r>
              <a:rPr lang="es-ES" sz="3000" dirty="0" smtClean="0"/>
              <a:t> </a:t>
            </a:r>
            <a:r>
              <a:rPr lang="es-ES" sz="3000" dirty="0" err="1" smtClean="0"/>
              <a:t>Services</a:t>
            </a:r>
            <a:r>
              <a:rPr lang="es-ES" sz="3000" dirty="0" smtClean="0"/>
              <a:t> (medical </a:t>
            </a:r>
            <a:r>
              <a:rPr lang="es-ES" sz="3000" dirty="0" err="1" smtClean="0"/>
              <a:t>branch</a:t>
            </a:r>
            <a:r>
              <a:rPr lang="es-ES" sz="3000" dirty="0"/>
              <a:t>, </a:t>
            </a:r>
            <a:r>
              <a:rPr lang="es-ES" sz="3000" dirty="0" err="1" smtClean="0"/>
              <a:t>lawyers</a:t>
            </a:r>
            <a:r>
              <a:rPr lang="es-ES" sz="3000" dirty="0" smtClean="0"/>
              <a:t> </a:t>
            </a:r>
            <a:r>
              <a:rPr lang="es-ES" sz="3000" dirty="0" err="1"/>
              <a:t>etc</a:t>
            </a:r>
            <a:r>
              <a:rPr lang="es-ES" sz="3000" dirty="0"/>
              <a:t>) - </a:t>
            </a:r>
            <a:r>
              <a:rPr lang="es-ES" sz="3000" b="1" dirty="0" smtClean="0"/>
              <a:t>3</a:t>
            </a:r>
            <a:endParaRPr lang="es-ES" sz="3000" b="1" dirty="0"/>
          </a:p>
          <a:p>
            <a:pPr marL="0" indent="0">
              <a:buNone/>
            </a:pPr>
            <a:r>
              <a:rPr lang="es-ES" sz="2200" dirty="0" smtClean="0"/>
              <a:t> </a:t>
            </a:r>
          </a:p>
          <a:p>
            <a:pPr marL="0" indent="0">
              <a:buNone/>
            </a:pPr>
            <a:r>
              <a:rPr lang="es-ES" dirty="0" smtClean="0"/>
              <a:t>  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852936"/>
            <a:ext cx="15621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801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MEASURING PROGRESS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sz="3500" u="sng" dirty="0" err="1" smtClean="0"/>
              <a:t>Requirements</a:t>
            </a:r>
            <a:r>
              <a:rPr lang="es-ES" sz="3500" dirty="0" smtClean="0"/>
              <a:t> </a:t>
            </a:r>
            <a:r>
              <a:rPr lang="es-ES" sz="3500" dirty="0"/>
              <a:t>to </a:t>
            </a:r>
            <a:r>
              <a:rPr lang="es-ES" sz="3500" dirty="0" err="1"/>
              <a:t>join</a:t>
            </a:r>
            <a:r>
              <a:rPr lang="es-ES" sz="3500" dirty="0"/>
              <a:t> </a:t>
            </a:r>
            <a:r>
              <a:rPr lang="es-ES" sz="3500" dirty="0" err="1"/>
              <a:t>the</a:t>
            </a:r>
            <a:r>
              <a:rPr lang="es-ES" sz="3500" dirty="0"/>
              <a:t> </a:t>
            </a:r>
            <a:r>
              <a:rPr lang="es-ES" sz="3500" dirty="0" err="1"/>
              <a:t>course</a:t>
            </a:r>
            <a:r>
              <a:rPr lang="es-ES" sz="3500" dirty="0"/>
              <a:t>:</a:t>
            </a:r>
          </a:p>
          <a:p>
            <a:pPr marL="0" indent="0">
              <a:buNone/>
            </a:pPr>
            <a:r>
              <a:rPr lang="es-ES" sz="3500" dirty="0"/>
              <a:t> </a:t>
            </a:r>
            <a:r>
              <a:rPr lang="es-ES" sz="3500" dirty="0" smtClean="0"/>
              <a:t>- 9 </a:t>
            </a:r>
            <a:r>
              <a:rPr lang="es-ES" sz="3500" dirty="0" err="1"/>
              <a:t>points</a:t>
            </a:r>
            <a:r>
              <a:rPr lang="es-ES" sz="3500" dirty="0"/>
              <a:t> </a:t>
            </a:r>
            <a:r>
              <a:rPr lang="es-ES" sz="3500" dirty="0" err="1"/>
              <a:t>minimum</a:t>
            </a:r>
            <a:r>
              <a:rPr lang="es-ES" sz="3500" dirty="0"/>
              <a:t> (</a:t>
            </a:r>
            <a:r>
              <a:rPr lang="es-ES" sz="3500" dirty="0" err="1"/>
              <a:t>e.g</a:t>
            </a:r>
            <a:r>
              <a:rPr lang="es-ES" sz="3500" dirty="0"/>
              <a:t>. 2 2 3 2) </a:t>
            </a:r>
          </a:p>
          <a:p>
            <a:pPr marL="0" indent="0">
              <a:buNone/>
            </a:pPr>
            <a:r>
              <a:rPr lang="es-ES" sz="3500" dirty="0"/>
              <a:t> </a:t>
            </a:r>
            <a:r>
              <a:rPr lang="es-ES" sz="3500" dirty="0" smtClean="0"/>
              <a:t>- 11.5 </a:t>
            </a:r>
            <a:r>
              <a:rPr lang="es-ES" sz="3500" dirty="0" err="1"/>
              <a:t>points</a:t>
            </a:r>
            <a:r>
              <a:rPr lang="es-ES" sz="3500" dirty="0"/>
              <a:t> </a:t>
            </a:r>
            <a:r>
              <a:rPr lang="es-ES" sz="3500" dirty="0" err="1"/>
              <a:t>maximum</a:t>
            </a:r>
            <a:r>
              <a:rPr lang="es-ES" sz="3500" dirty="0"/>
              <a:t> (</a:t>
            </a:r>
            <a:r>
              <a:rPr lang="es-ES" sz="3500" dirty="0" err="1"/>
              <a:t>e.g</a:t>
            </a:r>
            <a:r>
              <a:rPr lang="es-ES" sz="3500" dirty="0"/>
              <a:t>. 3 3 3 2+)</a:t>
            </a:r>
          </a:p>
          <a:p>
            <a:pPr marL="0" indent="0">
              <a:buNone/>
            </a:pPr>
            <a:r>
              <a:rPr lang="es-ES" sz="3500" dirty="0"/>
              <a:t> </a:t>
            </a:r>
            <a:r>
              <a:rPr lang="es-ES" sz="3500" dirty="0" smtClean="0"/>
              <a:t>- </a:t>
            </a:r>
            <a:r>
              <a:rPr lang="es-ES" sz="3500" dirty="0" err="1" smtClean="0"/>
              <a:t>Minimum</a:t>
            </a:r>
            <a:r>
              <a:rPr lang="es-ES" sz="3500" dirty="0" smtClean="0"/>
              <a:t> </a:t>
            </a:r>
            <a:r>
              <a:rPr lang="es-ES" sz="3500" dirty="0"/>
              <a:t>of </a:t>
            </a:r>
            <a:r>
              <a:rPr lang="es-ES" sz="3500" dirty="0" smtClean="0"/>
              <a:t>grade 2 </a:t>
            </a:r>
            <a:r>
              <a:rPr lang="es-ES" sz="3500" dirty="0"/>
              <a:t>in </a:t>
            </a:r>
            <a:r>
              <a:rPr lang="es-ES" sz="3500" dirty="0" err="1"/>
              <a:t>all</a:t>
            </a:r>
            <a:r>
              <a:rPr lang="es-ES" sz="3500" dirty="0"/>
              <a:t> </a:t>
            </a:r>
            <a:r>
              <a:rPr lang="es-ES" sz="3500" dirty="0" err="1"/>
              <a:t>skills</a:t>
            </a:r>
            <a:r>
              <a:rPr lang="es-ES" sz="3500" dirty="0"/>
              <a:t>  </a:t>
            </a:r>
            <a:endParaRPr lang="es-ES" sz="3500" dirty="0" smtClean="0"/>
          </a:p>
          <a:p>
            <a:pPr marL="0" indent="0">
              <a:buNone/>
            </a:pPr>
            <a:r>
              <a:rPr lang="es-ES" sz="3500" dirty="0" smtClean="0"/>
              <a:t> </a:t>
            </a:r>
            <a:endParaRPr lang="es-ES" sz="3500" dirty="0"/>
          </a:p>
          <a:p>
            <a:pPr marL="0" indent="0">
              <a:buNone/>
            </a:pPr>
            <a:r>
              <a:rPr lang="es-ES" sz="3500" u="sng" dirty="0" err="1"/>
              <a:t>Initial</a:t>
            </a:r>
            <a:r>
              <a:rPr lang="es-ES" sz="3500" u="sng" dirty="0"/>
              <a:t> </a:t>
            </a:r>
            <a:r>
              <a:rPr lang="es-ES" sz="3500" u="sng" dirty="0" err="1"/>
              <a:t>average</a:t>
            </a:r>
            <a:r>
              <a:rPr lang="es-ES" sz="3500" dirty="0"/>
              <a:t> SLP </a:t>
            </a:r>
            <a:r>
              <a:rPr lang="es-ES" sz="3500" dirty="0" err="1"/>
              <a:t>points</a:t>
            </a:r>
            <a:r>
              <a:rPr lang="es-ES" sz="3500" dirty="0"/>
              <a:t> </a:t>
            </a:r>
            <a:r>
              <a:rPr lang="es-ES" sz="3500" dirty="0" err="1"/>
              <a:t>last</a:t>
            </a:r>
            <a:r>
              <a:rPr lang="es-ES" sz="3500" dirty="0"/>
              <a:t> 3 </a:t>
            </a:r>
            <a:r>
              <a:rPr lang="es-ES" sz="3500" dirty="0" err="1"/>
              <a:t>years</a:t>
            </a:r>
            <a:r>
              <a:rPr lang="es-ES" sz="3500" dirty="0"/>
              <a:t>: 10.16 (e.g.3 2 3 2)</a:t>
            </a:r>
          </a:p>
          <a:p>
            <a:pPr marL="0" indent="0">
              <a:buNone/>
            </a:pPr>
            <a:endParaRPr lang="es-ES" sz="3500" dirty="0"/>
          </a:p>
          <a:p>
            <a:pPr marL="0" indent="0">
              <a:buNone/>
            </a:pPr>
            <a:endParaRPr lang="es-ES" sz="3500" dirty="0"/>
          </a:p>
          <a:p>
            <a:r>
              <a:rPr lang="es-ES" sz="3500" b="1" dirty="0"/>
              <a:t>Final </a:t>
            </a:r>
            <a:r>
              <a:rPr lang="es-ES" sz="3500" b="1" dirty="0" smtClean="0"/>
              <a:t>SLP test </a:t>
            </a:r>
            <a:r>
              <a:rPr lang="es-ES" sz="3500" dirty="0" smtClean="0"/>
              <a:t>at </a:t>
            </a:r>
            <a:r>
              <a:rPr lang="es-ES" sz="3500" dirty="0" err="1" smtClean="0"/>
              <a:t>the</a:t>
            </a:r>
            <a:r>
              <a:rPr lang="es-ES" sz="3500" dirty="0" smtClean="0"/>
              <a:t> </a:t>
            </a:r>
            <a:r>
              <a:rPr lang="es-ES" sz="3500" dirty="0" err="1" smtClean="0"/>
              <a:t>end</a:t>
            </a:r>
            <a:r>
              <a:rPr lang="es-ES" sz="3500" dirty="0" smtClean="0"/>
              <a:t> of </a:t>
            </a:r>
            <a:r>
              <a:rPr lang="es-ES" sz="3500" dirty="0" err="1" smtClean="0"/>
              <a:t>the</a:t>
            </a:r>
            <a:r>
              <a:rPr lang="es-ES" sz="3500" dirty="0" smtClean="0"/>
              <a:t> </a:t>
            </a:r>
            <a:r>
              <a:rPr lang="es-ES" sz="3500" dirty="0" err="1" smtClean="0"/>
              <a:t>course</a:t>
            </a:r>
            <a:endParaRPr lang="es-ES" sz="35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36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RESULTS: </a:t>
            </a:r>
            <a:r>
              <a:rPr lang="es-ES" dirty="0"/>
              <a:t>AVERAGE SLP POINTS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527561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6 Explosión 1"/>
          <p:cNvSpPr/>
          <p:nvPr/>
        </p:nvSpPr>
        <p:spPr>
          <a:xfrm>
            <a:off x="7308304" y="3212976"/>
            <a:ext cx="360040" cy="43204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55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224</TotalTime>
  <Words>573</Words>
  <Application>Microsoft Office PowerPoint</Application>
  <PresentationFormat>On-screen Show (4:3)</PresentationFormat>
  <Paragraphs>126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Claridad</vt:lpstr>
      <vt:lpstr>                                          Measuring progresS in the english language Courses</vt:lpstr>
      <vt:lpstr>Index</vt:lpstr>
      <vt:lpstr>ENGLISH COURSE Objectives</vt:lpstr>
      <vt:lpstr>PowerPoint Presentation</vt:lpstr>
      <vt:lpstr>ENGLISH COURSE Description</vt:lpstr>
      <vt:lpstr>ENGLISH COURSE Special aspects</vt:lpstr>
      <vt:lpstr>MEASURING PROGRESS</vt:lpstr>
      <vt:lpstr>MEASURING PROGRESS</vt:lpstr>
      <vt:lpstr>RESULTS: AVERAGE SLP POINTS</vt:lpstr>
      <vt:lpstr>COURSE AVERAGE IMPROVEMENT BY SKILLS</vt:lpstr>
      <vt:lpstr>CONCLUSIONS</vt:lpstr>
      <vt:lpstr>PowerPoint Presentation</vt:lpstr>
      <vt:lpstr>THANK YOU  FOR YOUR  ATTENTION</vt:lpstr>
      <vt:lpstr>IMPROVEMENT PER SKILLS 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progress  in the english language courses</dc:title>
  <dc:creator>LAGARES OVERGAAG ANA CARINA</dc:creator>
  <cp:lastModifiedBy>lietotajs</cp:lastModifiedBy>
  <cp:revision>40</cp:revision>
  <dcterms:created xsi:type="dcterms:W3CDTF">2016-05-11T14:53:41Z</dcterms:created>
  <dcterms:modified xsi:type="dcterms:W3CDTF">2016-05-24T12:35:44Z</dcterms:modified>
</cp:coreProperties>
</file>