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66273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EDG/DLF - 2019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72F7-1B2A-4E44-B0C6-B2A9482C2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88299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EDG/DLF - 2019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3C127-89BE-4122-ADED-B105A29BF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09370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C127-89BE-4122-ADED-B105A29BF85E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EDG/DLF - 2019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56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0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4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1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3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5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1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8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9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6762-7E70-4794-9BE8-6171C0616310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DE9-7D9A-4ADD-A831-3581A3C59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45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Military decision-maker and head of language classes: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two commanders on the same boat 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38737"/>
            <a:ext cx="36274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U:\12 - DLF\1 - ESPACE CHEF DE BUREAU\A - DOCUMENTATION GENERALE\LOGO Ecole de guer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8620"/>
            <a:ext cx="3221732" cy="13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87624" y="267001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(academic profile + starting </a:t>
            </a:r>
            <a:r>
              <a:rPr lang="en-US" sz="2400" dirty="0" smtClean="0"/>
              <a:t>level)</a:t>
            </a:r>
          </a:p>
          <a:p>
            <a:pPr algn="ctr"/>
            <a:r>
              <a:rPr lang="en-US" sz="2400" dirty="0" smtClean="0"/>
              <a:t>pedagogy used</a:t>
            </a:r>
            <a:endParaRPr lang="fr-FR" sz="2400" dirty="0"/>
          </a:p>
        </p:txBody>
      </p:sp>
      <p:sp>
        <p:nvSpPr>
          <p:cNvPr id="31" name="Rectangle 30"/>
          <p:cNvSpPr/>
          <p:nvPr/>
        </p:nvSpPr>
        <p:spPr>
          <a:xfrm>
            <a:off x="5444334" y="285762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= length </a:t>
            </a:r>
            <a:r>
              <a:rPr lang="en-US" sz="2400" dirty="0"/>
              <a:t>of training</a:t>
            </a:r>
            <a:endParaRPr lang="fr-FR" sz="2400" dirty="0"/>
          </a:p>
        </p:txBody>
      </p:sp>
      <p:cxnSp>
        <p:nvCxnSpPr>
          <p:cNvPr id="1024" name="Connecteur droit 1023"/>
          <p:cNvCxnSpPr/>
          <p:nvPr/>
        </p:nvCxnSpPr>
        <p:spPr>
          <a:xfrm>
            <a:off x="899592" y="3099385"/>
            <a:ext cx="4608512" cy="29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37702"/>
              </p:ext>
            </p:extLst>
          </p:nvPr>
        </p:nvGraphicFramePr>
        <p:xfrm>
          <a:off x="1331640" y="1196752"/>
          <a:ext cx="6336704" cy="4300817"/>
        </p:xfrm>
        <a:graphic>
          <a:graphicData uri="http://schemas.openxmlformats.org/drawingml/2006/table">
            <a:tbl>
              <a:tblPr firstRow="1" firstCol="1" bandRow="1"/>
              <a:tblGrid>
                <a:gridCol w="3007233"/>
                <a:gridCol w="3329471"/>
              </a:tblGrid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Officer 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Officer 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Asian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European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years old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 years old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continued higher education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school education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daily use of English 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(professional and academic)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survival English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(occasional professional)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Very recent French language learning in private lessons 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French learned at school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beginner French level 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intermediate French level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French practice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occasional French practice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5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055979"/>
              </p:ext>
            </p:extLst>
          </p:nvPr>
        </p:nvGraphicFramePr>
        <p:xfrm>
          <a:off x="1331640" y="1196752"/>
          <a:ext cx="6336704" cy="4300817"/>
        </p:xfrm>
        <a:graphic>
          <a:graphicData uri="http://schemas.openxmlformats.org/drawingml/2006/table">
            <a:tbl>
              <a:tblPr firstRow="1" firstCol="1" bandRow="1"/>
              <a:tblGrid>
                <a:gridCol w="3007233"/>
                <a:gridCol w="3329471"/>
              </a:tblGrid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Officer 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Officer 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Asian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European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years old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 years old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continued higher education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school education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daily use of English 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(professional and academic)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survival English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(occasional professional)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Very recent French language learning in private lessons 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French learned at school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beginner French level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intermediate French level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French practice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occasional French practice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6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04478"/>
              </p:ext>
            </p:extLst>
          </p:nvPr>
        </p:nvGraphicFramePr>
        <p:xfrm>
          <a:off x="1331640" y="1196752"/>
          <a:ext cx="6336704" cy="4300817"/>
        </p:xfrm>
        <a:graphic>
          <a:graphicData uri="http://schemas.openxmlformats.org/drawingml/2006/table">
            <a:tbl>
              <a:tblPr firstRow="1" firstCol="1" bandRow="1"/>
              <a:tblGrid>
                <a:gridCol w="3007233"/>
                <a:gridCol w="3329471"/>
              </a:tblGrid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Officer 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Officer 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Asian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European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years old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 years old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continued higher education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school education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daily use of English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(professional and academic)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survival English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(occasional professional)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Very recent French language learning in private lessons 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French learned at school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beginner French level </a:t>
                      </a:r>
                      <a:endParaRPr lang="fr-FR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intermediate French level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French practice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occasional French practice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5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5815374" y="3054112"/>
            <a:ext cx="1564938" cy="11713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45462" y="2442130"/>
            <a:ext cx="20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MILITARY HIERARCHY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948787" y="3625249"/>
            <a:ext cx="141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HEAD OF THE LANGUAGE CLASS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275856" y="1248985"/>
            <a:ext cx="2664293" cy="646331"/>
            <a:chOff x="2886443" y="1916832"/>
            <a:chExt cx="2909690" cy="646331"/>
          </a:xfrm>
        </p:grpSpPr>
        <p:sp>
          <p:nvSpPr>
            <p:cNvPr id="20" name="ZoneTexte 19"/>
            <p:cNvSpPr txBox="1"/>
            <p:nvPr/>
          </p:nvSpPr>
          <p:spPr>
            <a:xfrm>
              <a:off x="4380608" y="205533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  <a:sym typeface="Symbol"/>
                </a:rPr>
                <a:t>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886443" y="1916832"/>
              <a:ext cx="1548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err="1">
                  <a:solidFill>
                    <a:srgbClr val="FF0000"/>
                  </a:solidFill>
                </a:rPr>
                <a:t>l</a:t>
              </a:r>
              <a:r>
                <a:rPr lang="fr-FR" dirty="0" err="1" smtClean="0">
                  <a:solidFill>
                    <a:srgbClr val="FF0000"/>
                  </a:solidFill>
                </a:rPr>
                <a:t>inguistic</a:t>
              </a:r>
              <a:endParaRPr lang="fr-FR" dirty="0">
                <a:solidFill>
                  <a:srgbClr val="FF0000"/>
                </a:solidFill>
              </a:endParaRPr>
            </a:p>
            <a:p>
              <a:pPr algn="r"/>
              <a:r>
                <a:rPr lang="fr-FR" dirty="0" err="1" smtClean="0">
                  <a:solidFill>
                    <a:srgbClr val="FF0000"/>
                  </a:solidFill>
                </a:rPr>
                <a:t>competency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735913" y="1916832"/>
              <a:ext cx="1060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srgbClr val="FF0000"/>
                  </a:solidFill>
                  <a:sym typeface="Symbol"/>
                </a:rPr>
                <a:t>m</a:t>
              </a:r>
              <a:r>
                <a:rPr lang="fr-FR" dirty="0" err="1" smtClean="0">
                  <a:solidFill>
                    <a:srgbClr val="FF0000"/>
                  </a:solidFill>
                  <a:sym typeface="Symbol"/>
                </a:rPr>
                <a:t>ilitary</a:t>
              </a:r>
              <a:endParaRPr lang="fr-FR" dirty="0">
                <a:solidFill>
                  <a:srgbClr val="FF0000"/>
                </a:solidFill>
                <a:sym typeface="Symbol"/>
              </a:endParaRPr>
            </a:p>
            <a:p>
              <a:r>
                <a:rPr lang="fr-FR" dirty="0" err="1" smtClean="0">
                  <a:solidFill>
                    <a:srgbClr val="FF0000"/>
                  </a:solidFill>
                  <a:sym typeface="Symbol"/>
                </a:rPr>
                <a:t>learner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2411759" y="196906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SENDER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03747" y="319320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HELPER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24127" y="319320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OPPONENT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24127" y="19690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RECEIVER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67943" y="196906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067943" y="319320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SUBJECT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4067943" y="1969065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067943" y="3196753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644007" y="2473121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V="1">
            <a:off x="3696759" y="1901703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V="1">
            <a:off x="5549542" y="1901703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V="1">
            <a:off x="3720742" y="310948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 flipV="1">
            <a:off x="5549542" y="3129391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691679" y="348123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professor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796135" y="348123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poorly </a:t>
            </a:r>
            <a:r>
              <a:rPr lang="en-US" dirty="0">
                <a:solidFill>
                  <a:srgbClr val="FF0000"/>
                </a:solidFill>
              </a:rPr>
              <a:t>defined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3203848" y="2420888"/>
            <a:ext cx="5760640" cy="4032448"/>
            <a:chOff x="107504" y="404664"/>
            <a:chExt cx="4464496" cy="313464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89" t="28703" r="20108" b="13251"/>
            <a:stretch/>
          </p:blipFill>
          <p:spPr bwMode="auto">
            <a:xfrm>
              <a:off x="107504" y="404664"/>
              <a:ext cx="4464496" cy="3134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864243"/>
              <a:ext cx="1728192" cy="113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/>
          <a:stretch/>
        </p:blipFill>
        <p:spPr bwMode="auto">
          <a:xfrm>
            <a:off x="135858" y="180402"/>
            <a:ext cx="450815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5457198" y="1556792"/>
            <a:ext cx="1721432" cy="12319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5373707" y="3442307"/>
            <a:ext cx="1564938" cy="11713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477411" y="2272226"/>
            <a:ext cx="2052228" cy="1156774"/>
            <a:chOff x="1729439" y="2488250"/>
            <a:chExt cx="2052228" cy="1156774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1835696" y="2488250"/>
              <a:ext cx="1897068" cy="1156774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729439" y="2965961"/>
              <a:ext cx="20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MILITARY HIERARCHY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480736" y="3362866"/>
            <a:ext cx="1415300" cy="1770519"/>
            <a:chOff x="3732764" y="3722906"/>
            <a:chExt cx="1415300" cy="1770519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756747" y="3722906"/>
              <a:ext cx="1324744" cy="1770519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732764" y="4293096"/>
              <a:ext cx="141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HEAD OF THE LANGUAGE CLASS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807805" y="1556792"/>
            <a:ext cx="2664293" cy="1224136"/>
            <a:chOff x="2886443" y="1916832"/>
            <a:chExt cx="2909690" cy="1224136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2987824" y="1916832"/>
              <a:ext cx="2729670" cy="1224136"/>
            </a:xfrm>
            <a:prstGeom prst="roundRect">
              <a:avLst/>
            </a:prstGeom>
            <a:solidFill>
              <a:srgbClr val="FFFFCC">
                <a:alpha val="7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2886443" y="1916832"/>
              <a:ext cx="2909690" cy="646331"/>
              <a:chOff x="2886443" y="1916832"/>
              <a:chExt cx="2909690" cy="646331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4380608" y="205533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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2886443" y="1916832"/>
                <a:ext cx="15481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 err="1">
                    <a:solidFill>
                      <a:srgbClr val="FF0000"/>
                    </a:solidFill>
                  </a:rPr>
                  <a:t>l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inguistic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pPr algn="r"/>
                <a:r>
                  <a:rPr lang="fr-FR" dirty="0" err="1" smtClean="0">
                    <a:solidFill>
                      <a:srgbClr val="FF0000"/>
                    </a:solidFill>
                  </a:rPr>
                  <a:t>competency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4735913" y="1916832"/>
                <a:ext cx="10602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>
                    <a:solidFill>
                      <a:srgbClr val="FF0000"/>
                    </a:solidFill>
                    <a:sym typeface="Symbol"/>
                  </a:rPr>
                  <a:t>m</a:t>
                </a:r>
                <a:r>
                  <a:rPr lang="fr-FR" dirty="0" err="1" smtClean="0">
                    <a:solidFill>
                      <a:srgbClr val="FF0000"/>
                    </a:solidFill>
                    <a:sym typeface="Symbol"/>
                  </a:rPr>
                  <a:t>ilitary</a:t>
                </a:r>
                <a:endParaRPr lang="fr-FR" dirty="0">
                  <a:solidFill>
                    <a:srgbClr val="FF0000"/>
                  </a:solidFill>
                  <a:sym typeface="Symbol"/>
                </a:endParaRPr>
              </a:p>
              <a:p>
                <a:r>
                  <a:rPr lang="fr-FR" dirty="0" err="1" smtClean="0">
                    <a:solidFill>
                      <a:srgbClr val="FF0000"/>
                    </a:solidFill>
                    <a:sym typeface="Symbol"/>
                  </a:rPr>
                  <a:t>learner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" name="ZoneTexte 4"/>
          <p:cNvSpPr txBox="1"/>
          <p:nvPr/>
        </p:nvSpPr>
        <p:spPr>
          <a:xfrm>
            <a:off x="1943708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SENDER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35696" y="3501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HELPER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56076" y="3501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OPPONENT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56076" y="22768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RECEIVER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99892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599892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SUBJECT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3599892" y="2276872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599892" y="3504560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175956" y="2780928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V="1">
            <a:off x="3228708" y="220951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V="1">
            <a:off x="5081491" y="220951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V="1">
            <a:off x="3252691" y="3417289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 flipV="1">
            <a:off x="5081491" y="343719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223628" y="37890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professor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328084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poorly </a:t>
            </a:r>
            <a:r>
              <a:rPr lang="en-US" dirty="0">
                <a:solidFill>
                  <a:srgbClr val="FF0000"/>
                </a:solidFill>
              </a:rPr>
              <a:t>defined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419620" y="163664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inter-allied communication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ways of better identifying the aim of our 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contact with the professional future of the learners we </a:t>
            </a:r>
            <a:r>
              <a:rPr lang="en-US" sz="2800" dirty="0" smtClean="0"/>
              <a:t>train:</a:t>
            </a:r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brainstorming session where the former officers from the program compare what they learned during their training with their real needs during their </a:t>
            </a:r>
            <a:r>
              <a:rPr lang="en-US" sz="2000" dirty="0" smtClean="0"/>
              <a:t>schooling at the </a:t>
            </a:r>
            <a:r>
              <a:rPr lang="en-US" sz="2000" i="1" dirty="0" err="1" smtClean="0"/>
              <a:t>Ecole</a:t>
            </a:r>
            <a:r>
              <a:rPr lang="en-US" sz="2000" i="1" dirty="0" smtClean="0"/>
              <a:t> de guerre</a:t>
            </a:r>
            <a:endParaRPr lang="en-US" sz="2000" dirty="0" smtClean="0"/>
          </a:p>
          <a:p>
            <a:r>
              <a:rPr lang="fr-FR" sz="2800" dirty="0"/>
              <a:t>an </a:t>
            </a:r>
            <a:r>
              <a:rPr lang="fr-FR" sz="2800" dirty="0" err="1"/>
              <a:t>external</a:t>
            </a:r>
            <a:r>
              <a:rPr lang="fr-FR" sz="2800" dirty="0"/>
              <a:t> </a:t>
            </a:r>
            <a:r>
              <a:rPr lang="fr-FR" sz="2800" dirty="0" smtClean="0"/>
              <a:t>perspective:</a:t>
            </a:r>
          </a:p>
          <a:p>
            <a:pPr marL="0" indent="0">
              <a:buNone/>
            </a:pPr>
            <a:r>
              <a:rPr lang="en-US" sz="2000" dirty="0" smtClean="0"/>
              <a:t>Master </a:t>
            </a:r>
            <a:r>
              <a:rPr lang="en-US" sz="2000" dirty="0"/>
              <a:t>students </a:t>
            </a:r>
            <a:r>
              <a:rPr lang="en-US" sz="2000" dirty="0" smtClean="0"/>
              <a:t>each </a:t>
            </a:r>
            <a:r>
              <a:rPr lang="en-US" sz="2000" dirty="0"/>
              <a:t>year </a:t>
            </a:r>
            <a:r>
              <a:rPr lang="en-US" sz="2000" dirty="0" smtClean="0"/>
              <a:t>do </a:t>
            </a:r>
            <a:r>
              <a:rPr lang="en-US" sz="2000" dirty="0"/>
              <a:t>an internship study </a:t>
            </a:r>
            <a:r>
              <a:rPr lang="en-US" sz="2000" dirty="0" smtClean="0"/>
              <a:t>on adequacy </a:t>
            </a:r>
            <a:r>
              <a:rPr lang="en-US" sz="2000" dirty="0"/>
              <a:t>of the pedagogical methods, course content, and the general organization of the program with the real needs of the </a:t>
            </a:r>
            <a:r>
              <a:rPr lang="en-US" sz="2000" dirty="0" smtClean="0"/>
              <a:t>officers</a:t>
            </a:r>
          </a:p>
          <a:p>
            <a:r>
              <a:rPr lang="en-US" sz="2800" dirty="0"/>
              <a:t>the long </a:t>
            </a:r>
            <a:r>
              <a:rPr lang="en-US" sz="2800" dirty="0" smtClean="0"/>
              <a:t>term:</a:t>
            </a:r>
          </a:p>
          <a:p>
            <a:pPr marL="0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ontact with </a:t>
            </a:r>
            <a:r>
              <a:rPr lang="en-US" sz="2000" dirty="0"/>
              <a:t>officers who, in general 5 or 10 years after studying at the </a:t>
            </a:r>
            <a:r>
              <a:rPr lang="en-US" sz="2000" i="1" dirty="0" err="1" smtClean="0"/>
              <a:t>Ecole</a:t>
            </a:r>
            <a:r>
              <a:rPr lang="en-US" sz="2000" i="1" dirty="0" smtClean="0"/>
              <a:t> de guerre</a:t>
            </a:r>
            <a:r>
              <a:rPr lang="en-US" sz="2000" dirty="0" smtClean="0"/>
              <a:t>, </a:t>
            </a:r>
            <a:r>
              <a:rPr lang="en-US" sz="2000" dirty="0"/>
              <a:t>return to Paris as Defense </a:t>
            </a:r>
            <a:r>
              <a:rPr lang="en-US" sz="2000" dirty="0" smtClean="0"/>
              <a:t>Attaché</a:t>
            </a:r>
            <a:endParaRPr lang="en-US" sz="20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244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r="29114"/>
          <a:stretch/>
        </p:blipFill>
        <p:spPr bwMode="auto">
          <a:xfrm>
            <a:off x="123860" y="692696"/>
            <a:ext cx="416010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r="25621"/>
          <a:stretch/>
        </p:blipFill>
        <p:spPr bwMode="auto">
          <a:xfrm>
            <a:off x="4577985" y="421140"/>
            <a:ext cx="4242487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en arc 4"/>
          <p:cNvCxnSpPr/>
          <p:nvPr/>
        </p:nvCxnSpPr>
        <p:spPr>
          <a:xfrm flipV="1">
            <a:off x="3570290" y="2315928"/>
            <a:ext cx="4098054" cy="1689136"/>
          </a:xfrm>
          <a:prstGeom prst="curvedConnector3">
            <a:avLst>
              <a:gd name="adj1" fmla="val -76641"/>
            </a:avLst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663854" y="6206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upstream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969427" y="692696"/>
            <a:ext cx="145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downstream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50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95736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SENDER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87724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HELPER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08104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OPPONENT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08104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RECEIVER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851920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851920" y="38610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SUBJECT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3851920" y="2636912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51920" y="3864600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427984" y="3140968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V="1">
            <a:off x="3480736" y="256955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V="1">
            <a:off x="5333519" y="256955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V="1">
            <a:off x="3504719" y="3777329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 flipV="1">
            <a:off x="5333519" y="379723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462295" y="2353526"/>
            <a:ext cx="1931377" cy="9361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95736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SENDER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87724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HELPER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08104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OPPONENT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08104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RECEIVER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851920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851920" y="38610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SUBJECT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3851920" y="2636912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51920" y="3864600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427984" y="3140968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V="1">
            <a:off x="3480736" y="256955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V="1">
            <a:off x="5333519" y="256955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V="1">
            <a:off x="3504719" y="3777329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 flipV="1">
            <a:off x="5333519" y="379723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5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462295" y="2353526"/>
            <a:ext cx="1931377" cy="9361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95736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SENDER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87724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HELPER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08104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OPPONENT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08104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RECEIVER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851920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851920" y="38610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SUBJECT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3851920" y="2636912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51920" y="3864600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427984" y="3140968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V="1">
            <a:off x="3480736" y="256955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V="1">
            <a:off x="5333519" y="256955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V="1">
            <a:off x="3504719" y="3777329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 flipV="1">
            <a:off x="5333519" y="379723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/>
          <p:cNvGrpSpPr/>
          <p:nvPr/>
        </p:nvGrpSpPr>
        <p:grpSpPr>
          <a:xfrm>
            <a:off x="2807804" y="1702549"/>
            <a:ext cx="2988332" cy="646331"/>
            <a:chOff x="2807804" y="1916832"/>
            <a:chExt cx="2988332" cy="646331"/>
          </a:xfrm>
        </p:grpSpPr>
        <p:sp>
          <p:nvSpPr>
            <p:cNvPr id="20" name="ZoneTexte 19"/>
            <p:cNvSpPr txBox="1"/>
            <p:nvPr/>
          </p:nvSpPr>
          <p:spPr>
            <a:xfrm>
              <a:off x="4211960" y="205533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  <a:sym typeface="Symbol"/>
                </a:rPr>
                <a:t>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807804" y="1916832"/>
              <a:ext cx="1548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err="1" smtClean="0">
                  <a:solidFill>
                    <a:srgbClr val="FF0000"/>
                  </a:solidFill>
                </a:rPr>
                <a:t>Linguistic</a:t>
              </a:r>
              <a:endParaRPr lang="fr-FR" dirty="0">
                <a:solidFill>
                  <a:srgbClr val="FF0000"/>
                </a:solidFill>
              </a:endParaRPr>
            </a:p>
            <a:p>
              <a:pPr algn="r"/>
              <a:r>
                <a:rPr lang="fr-FR" dirty="0" err="1" smtClean="0">
                  <a:solidFill>
                    <a:srgbClr val="FF0000"/>
                  </a:solidFill>
                </a:rPr>
                <a:t>competency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499992" y="1916832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  <a:sym typeface="Symbol"/>
                </a:rPr>
                <a:t>Military</a:t>
              </a:r>
              <a:endParaRPr lang="fr-FR" dirty="0">
                <a:solidFill>
                  <a:srgbClr val="FF0000"/>
                </a:solidFill>
                <a:sym typeface="Symbol"/>
              </a:endParaRPr>
            </a:p>
            <a:p>
              <a:r>
                <a:rPr lang="fr-FR" dirty="0" err="1" smtClean="0">
                  <a:solidFill>
                    <a:srgbClr val="FF0000"/>
                  </a:solidFill>
                  <a:sym typeface="Symbol"/>
                </a:rPr>
                <a:t>learner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7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3756747" y="3722907"/>
            <a:ext cx="1324744" cy="652718"/>
          </a:xfrm>
          <a:prstGeom prst="roundRect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339752" y="2488250"/>
            <a:ext cx="888956" cy="652718"/>
          </a:xfrm>
          <a:prstGeom prst="roundRect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3462295" y="2353526"/>
            <a:ext cx="1931377" cy="9361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95736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SENDER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87724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HELPER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08104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OPPONENT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08104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RECEIVER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851920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851920" y="38610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SUBJECT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3851920" y="2636912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51920" y="3864600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427984" y="3140968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V="1">
            <a:off x="3480736" y="256955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V="1">
            <a:off x="5333519" y="256955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V="1">
            <a:off x="3504719" y="3777329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 flipV="1">
            <a:off x="5333519" y="379723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2807804" y="1702549"/>
            <a:ext cx="2988332" cy="646331"/>
            <a:chOff x="2807804" y="1916832"/>
            <a:chExt cx="2988332" cy="646331"/>
          </a:xfrm>
        </p:grpSpPr>
        <p:sp>
          <p:nvSpPr>
            <p:cNvPr id="22" name="ZoneTexte 21"/>
            <p:cNvSpPr txBox="1"/>
            <p:nvPr/>
          </p:nvSpPr>
          <p:spPr>
            <a:xfrm>
              <a:off x="4211960" y="205533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  <a:sym typeface="Symbol"/>
                </a:rPr>
                <a:t>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807804" y="1916832"/>
              <a:ext cx="1548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err="1" smtClean="0">
                  <a:solidFill>
                    <a:srgbClr val="FF0000"/>
                  </a:solidFill>
                </a:rPr>
                <a:t>Linguistic</a:t>
              </a:r>
              <a:endParaRPr lang="fr-FR" dirty="0">
                <a:solidFill>
                  <a:srgbClr val="FF0000"/>
                </a:solidFill>
              </a:endParaRPr>
            </a:p>
            <a:p>
              <a:pPr algn="r"/>
              <a:r>
                <a:rPr lang="fr-FR" dirty="0" err="1" smtClean="0">
                  <a:solidFill>
                    <a:srgbClr val="FF0000"/>
                  </a:solidFill>
                </a:rPr>
                <a:t>competency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499992" y="1916832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  <a:sym typeface="Symbol"/>
                </a:rPr>
                <a:t>Military</a:t>
              </a:r>
              <a:endParaRPr lang="fr-FR" dirty="0">
                <a:solidFill>
                  <a:srgbClr val="FF0000"/>
                </a:solidFill>
                <a:sym typeface="Symbol"/>
              </a:endParaRPr>
            </a:p>
            <a:p>
              <a:r>
                <a:rPr lang="fr-FR" dirty="0" err="1" smtClean="0">
                  <a:solidFill>
                    <a:srgbClr val="FF0000"/>
                  </a:solidFill>
                  <a:sym typeface="Symbol"/>
                </a:rPr>
                <a:t>learner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0" y="476672"/>
            <a:ext cx="888296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0" y="476672"/>
            <a:ext cx="888296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1196752"/>
            <a:ext cx="7776864" cy="424847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39752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SENDER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231740" y="35730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HELPER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652120" y="35730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OPPONENT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652120" y="2348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RECEIVER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95936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995936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SUBJECT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3995936" y="2348880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995936" y="3576568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572000" y="2852936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V="1">
            <a:off x="3624752" y="228151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V="1">
            <a:off x="5477535" y="228151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 flipV="1">
            <a:off x="3648735" y="3489297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 flipV="1">
            <a:off x="5477535" y="350920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131840" y="182699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PRINCESS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 FREEDOM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339752" y="25556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KING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95936" y="39237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KNIGHT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873455" y="2350338"/>
            <a:ext cx="2052228" cy="1156774"/>
            <a:chOff x="1729439" y="2488250"/>
            <a:chExt cx="2052228" cy="1156774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1835696" y="2488250"/>
              <a:ext cx="1897068" cy="1156774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729439" y="2965961"/>
              <a:ext cx="20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HEAD OF THE LANGUAGE CLASS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876780" y="3440978"/>
            <a:ext cx="1415300" cy="1002237"/>
            <a:chOff x="3732764" y="3722906"/>
            <a:chExt cx="1415300" cy="1002237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756747" y="3722906"/>
              <a:ext cx="1324744" cy="1002237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732764" y="4293096"/>
              <a:ext cx="141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PROFESSOR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203849" y="1634904"/>
            <a:ext cx="2664295" cy="1224136"/>
            <a:chOff x="2886443" y="1916832"/>
            <a:chExt cx="2909690" cy="1224136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2987824" y="1916832"/>
              <a:ext cx="2729668" cy="1224136"/>
            </a:xfrm>
            <a:prstGeom prst="roundRect">
              <a:avLst/>
            </a:prstGeom>
            <a:solidFill>
              <a:srgbClr val="FFFFCC">
                <a:alpha val="7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2886443" y="1916832"/>
              <a:ext cx="2909690" cy="646331"/>
              <a:chOff x="2886443" y="1916832"/>
              <a:chExt cx="2909690" cy="646331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4380608" y="205533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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2886443" y="1916832"/>
                <a:ext cx="15481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 err="1">
                    <a:solidFill>
                      <a:srgbClr val="FF0000"/>
                    </a:solidFill>
                  </a:rPr>
                  <a:t>l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inguistic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pPr algn="r"/>
                <a:r>
                  <a:rPr lang="fr-FR" dirty="0" err="1" smtClean="0">
                    <a:solidFill>
                      <a:srgbClr val="FF0000"/>
                    </a:solidFill>
                  </a:rPr>
                  <a:t>competency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4735913" y="1916832"/>
                <a:ext cx="10602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>
                    <a:solidFill>
                      <a:srgbClr val="FF0000"/>
                    </a:solidFill>
                    <a:sym typeface="Symbol"/>
                  </a:rPr>
                  <a:t>m</a:t>
                </a:r>
                <a:r>
                  <a:rPr lang="fr-FR" dirty="0" err="1" smtClean="0">
                    <a:solidFill>
                      <a:srgbClr val="FF0000"/>
                    </a:solidFill>
                    <a:sym typeface="Symbol"/>
                  </a:rPr>
                  <a:t>ilitary</a:t>
                </a:r>
                <a:endParaRPr lang="fr-FR" dirty="0">
                  <a:solidFill>
                    <a:srgbClr val="FF0000"/>
                  </a:solidFill>
                  <a:sym typeface="Symbol"/>
                </a:endParaRPr>
              </a:p>
              <a:p>
                <a:r>
                  <a:rPr lang="fr-FR" dirty="0" err="1" smtClean="0">
                    <a:solidFill>
                      <a:srgbClr val="FF0000"/>
                    </a:solidFill>
                    <a:sym typeface="Symbol"/>
                  </a:rPr>
                  <a:t>learner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" name="ZoneTexte 4"/>
          <p:cNvSpPr txBox="1"/>
          <p:nvPr/>
        </p:nvSpPr>
        <p:spPr>
          <a:xfrm>
            <a:off x="2339752" y="235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SENDER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31740" y="35791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HELPER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52120" y="35791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OPPONENT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652120" y="235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RECEIVER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95936" y="235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995936" y="35791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SUBJECT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3995936" y="2354984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995936" y="3582672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572000" y="2859040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V="1">
            <a:off x="3624752" y="228762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V="1">
            <a:off x="5477535" y="228762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V="1">
            <a:off x="3648735" y="3495401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 flipV="1">
            <a:off x="5477535" y="351531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619672" y="386715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mission &amp; pedagogical </a:t>
            </a:r>
            <a:r>
              <a:rPr lang="en-US" dirty="0">
                <a:solidFill>
                  <a:srgbClr val="FF0000"/>
                </a:solidFill>
              </a:rPr>
              <a:t>material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724128" y="38671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psycholinguistic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difficulties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19450" r="22341" b="21817"/>
          <a:stretch/>
        </p:blipFill>
        <p:spPr bwMode="auto">
          <a:xfrm>
            <a:off x="179512" y="262443"/>
            <a:ext cx="3462375" cy="20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2665543" y="2848290"/>
            <a:ext cx="2052228" cy="1156774"/>
            <a:chOff x="1729439" y="2488250"/>
            <a:chExt cx="2052228" cy="1156774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1835696" y="2488250"/>
              <a:ext cx="1897068" cy="1156774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729439" y="2965961"/>
              <a:ext cx="20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MILITARY HIERARCHY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668868" y="3938930"/>
            <a:ext cx="1415300" cy="1770519"/>
            <a:chOff x="3732764" y="3722906"/>
            <a:chExt cx="1415300" cy="1770519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756747" y="3722906"/>
              <a:ext cx="1324744" cy="1770519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732764" y="4293096"/>
              <a:ext cx="141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HEAD OF THE LANGUAGE CLASS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995937" y="2132856"/>
            <a:ext cx="2664293" cy="1224136"/>
            <a:chOff x="2886443" y="1916832"/>
            <a:chExt cx="2909690" cy="1224136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2987824" y="1916832"/>
              <a:ext cx="2729670" cy="1224136"/>
            </a:xfrm>
            <a:prstGeom prst="roundRect">
              <a:avLst/>
            </a:prstGeom>
            <a:solidFill>
              <a:srgbClr val="FFFFCC">
                <a:alpha val="7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2886443" y="1916832"/>
              <a:ext cx="2909690" cy="646331"/>
              <a:chOff x="2886443" y="1916832"/>
              <a:chExt cx="2909690" cy="646331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4380608" y="2055331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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2886443" y="1916832"/>
                <a:ext cx="15481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 err="1">
                    <a:solidFill>
                      <a:srgbClr val="FF0000"/>
                    </a:solidFill>
                  </a:rPr>
                  <a:t>l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inguistic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pPr algn="r"/>
                <a:r>
                  <a:rPr lang="fr-FR" dirty="0" err="1" smtClean="0">
                    <a:solidFill>
                      <a:srgbClr val="FF0000"/>
                    </a:solidFill>
                  </a:rPr>
                  <a:t>competency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4735913" y="1916832"/>
                <a:ext cx="10602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>
                    <a:solidFill>
                      <a:srgbClr val="FF0000"/>
                    </a:solidFill>
                    <a:sym typeface="Symbol"/>
                  </a:rPr>
                  <a:t>m</a:t>
                </a:r>
                <a:r>
                  <a:rPr lang="fr-FR" dirty="0" err="1" smtClean="0">
                    <a:solidFill>
                      <a:srgbClr val="FF0000"/>
                    </a:solidFill>
                    <a:sym typeface="Symbol"/>
                  </a:rPr>
                  <a:t>ilitary</a:t>
                </a:r>
                <a:endParaRPr lang="fr-FR" dirty="0">
                  <a:solidFill>
                    <a:srgbClr val="FF0000"/>
                  </a:solidFill>
                  <a:sym typeface="Symbol"/>
                </a:endParaRPr>
              </a:p>
              <a:p>
                <a:r>
                  <a:rPr lang="fr-FR" dirty="0" err="1" smtClean="0">
                    <a:solidFill>
                      <a:srgbClr val="FF0000"/>
                    </a:solidFill>
                    <a:sym typeface="Symbol"/>
                  </a:rPr>
                  <a:t>learner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" name="ZoneTexte 4"/>
          <p:cNvSpPr txBox="1"/>
          <p:nvPr/>
        </p:nvSpPr>
        <p:spPr>
          <a:xfrm>
            <a:off x="3131840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SENDER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023828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HELPER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444208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OPPONENT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44208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RECEIVER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788024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788024" y="40770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SUBJECT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4788024" y="2852936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788024" y="4080624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364088" y="3356992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V="1">
            <a:off x="4416840" y="2785574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V="1">
            <a:off x="6269623" y="2785574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V="1">
            <a:off x="4440823" y="3993353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 flipV="1">
            <a:off x="6269623" y="401326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411760" y="43651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professor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516216" y="43651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poorly </a:t>
            </a:r>
            <a:r>
              <a:rPr lang="en-US" dirty="0">
                <a:solidFill>
                  <a:srgbClr val="FF0000"/>
                </a:solidFill>
              </a:rPr>
              <a:t>defined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607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450</Words>
  <Application>Microsoft Office PowerPoint</Application>
  <PresentationFormat>Affichage à l'écran (4:3)</PresentationFormat>
  <Paragraphs>177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Military decision-maker and head of language classes: two commanders on the same boat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three ways of better identifying the aim of our work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decision-maker and head of language classes: two commanders on the same boat</dc:title>
  <dc:creator>Collin Mr</dc:creator>
  <cp:lastModifiedBy>Collin Mr</cp:lastModifiedBy>
  <cp:revision>17</cp:revision>
  <cp:lastPrinted>2019-05-24T15:42:54Z</cp:lastPrinted>
  <dcterms:created xsi:type="dcterms:W3CDTF">2019-05-21T15:10:18Z</dcterms:created>
  <dcterms:modified xsi:type="dcterms:W3CDTF">2019-05-24T15:54:22Z</dcterms:modified>
</cp:coreProperties>
</file>