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6"/>
    <p:sldMasterId id="2147483718" r:id="rId7"/>
    <p:sldMasterId id="2147483730" r:id="rId8"/>
    <p:sldMasterId id="2147483754" r:id="rId9"/>
  </p:sldMasterIdLst>
  <p:notesMasterIdLst>
    <p:notesMasterId r:id="rId40"/>
  </p:notesMasterIdLst>
  <p:handoutMasterIdLst>
    <p:handoutMasterId r:id="rId41"/>
  </p:handoutMasterIdLst>
  <p:sldIdLst>
    <p:sldId id="338" r:id="rId10"/>
    <p:sldId id="395" r:id="rId11"/>
    <p:sldId id="324" r:id="rId12"/>
    <p:sldId id="357" r:id="rId13"/>
    <p:sldId id="359" r:id="rId14"/>
    <p:sldId id="319" r:id="rId15"/>
    <p:sldId id="320" r:id="rId16"/>
    <p:sldId id="358" r:id="rId17"/>
    <p:sldId id="360" r:id="rId18"/>
    <p:sldId id="361" r:id="rId19"/>
    <p:sldId id="331" r:id="rId20"/>
    <p:sldId id="313" r:id="rId21"/>
    <p:sldId id="316" r:id="rId22"/>
    <p:sldId id="317" r:id="rId23"/>
    <p:sldId id="318" r:id="rId24"/>
    <p:sldId id="363" r:id="rId25"/>
    <p:sldId id="340" r:id="rId26"/>
    <p:sldId id="342" r:id="rId27"/>
    <p:sldId id="343" r:id="rId28"/>
    <p:sldId id="344" r:id="rId29"/>
    <p:sldId id="345" r:id="rId30"/>
    <p:sldId id="354" r:id="rId31"/>
    <p:sldId id="384" r:id="rId32"/>
    <p:sldId id="387" r:id="rId33"/>
    <p:sldId id="388" r:id="rId34"/>
    <p:sldId id="390" r:id="rId35"/>
    <p:sldId id="383" r:id="rId36"/>
    <p:sldId id="394" r:id="rId37"/>
    <p:sldId id="391" r:id="rId38"/>
    <p:sldId id="364" r:id="rId39"/>
  </p:sldIdLst>
  <p:sldSz cx="10693400" cy="7561263"/>
  <p:notesSz cx="6797675" cy="9874250"/>
  <p:defaultTextStyle>
    <a:defPPr>
      <a:defRPr lang="en-US"/>
    </a:defPPr>
    <a:lvl1pPr algn="l" defTabSz="1041517" rtl="0" fontAlgn="base">
      <a:spcBef>
        <a:spcPct val="0"/>
      </a:spcBef>
      <a:spcAft>
        <a:spcPct val="0"/>
      </a:spcAft>
      <a:defRPr sz="2100" kern="1200">
        <a:solidFill>
          <a:schemeClr val="tx1"/>
        </a:solidFill>
        <a:latin typeface="Arial" pitchFamily="34" charset="0"/>
        <a:ea typeface="+mn-ea"/>
        <a:cs typeface="Arial" pitchFamily="34" charset="0"/>
      </a:defRPr>
    </a:lvl1pPr>
    <a:lvl2pPr marL="519966" indent="-63410" algn="l" defTabSz="1041517" rtl="0" fontAlgn="base">
      <a:spcBef>
        <a:spcPct val="0"/>
      </a:spcBef>
      <a:spcAft>
        <a:spcPct val="0"/>
      </a:spcAft>
      <a:defRPr sz="2100" kern="1200">
        <a:solidFill>
          <a:schemeClr val="tx1"/>
        </a:solidFill>
        <a:latin typeface="Arial" pitchFamily="34" charset="0"/>
        <a:ea typeface="+mn-ea"/>
        <a:cs typeface="Arial" pitchFamily="34" charset="0"/>
      </a:defRPr>
    </a:lvl2pPr>
    <a:lvl3pPr marL="1041517" indent="-128405" algn="l" defTabSz="1041517" rtl="0" fontAlgn="base">
      <a:spcBef>
        <a:spcPct val="0"/>
      </a:spcBef>
      <a:spcAft>
        <a:spcPct val="0"/>
      </a:spcAft>
      <a:defRPr sz="2100" kern="1200">
        <a:solidFill>
          <a:schemeClr val="tx1"/>
        </a:solidFill>
        <a:latin typeface="Arial" pitchFamily="34" charset="0"/>
        <a:ea typeface="+mn-ea"/>
        <a:cs typeface="Arial" pitchFamily="34" charset="0"/>
      </a:defRPr>
    </a:lvl3pPr>
    <a:lvl4pPr marL="1561486" indent="-191818" algn="l" defTabSz="1041517" rtl="0" fontAlgn="base">
      <a:spcBef>
        <a:spcPct val="0"/>
      </a:spcBef>
      <a:spcAft>
        <a:spcPct val="0"/>
      </a:spcAft>
      <a:defRPr sz="2100" kern="1200">
        <a:solidFill>
          <a:schemeClr val="tx1"/>
        </a:solidFill>
        <a:latin typeface="Arial" pitchFamily="34" charset="0"/>
        <a:ea typeface="+mn-ea"/>
        <a:cs typeface="Arial" pitchFamily="34" charset="0"/>
      </a:defRPr>
    </a:lvl4pPr>
    <a:lvl5pPr marL="2083033" indent="-256811" algn="l" defTabSz="1041517" rtl="0" fontAlgn="base">
      <a:spcBef>
        <a:spcPct val="0"/>
      </a:spcBef>
      <a:spcAft>
        <a:spcPct val="0"/>
      </a:spcAft>
      <a:defRPr sz="2100" kern="1200">
        <a:solidFill>
          <a:schemeClr val="tx1"/>
        </a:solidFill>
        <a:latin typeface="Arial" pitchFamily="34" charset="0"/>
        <a:ea typeface="+mn-ea"/>
        <a:cs typeface="Arial" pitchFamily="34" charset="0"/>
      </a:defRPr>
    </a:lvl5pPr>
    <a:lvl6pPr marL="2282776" algn="l" defTabSz="913106" rtl="0" eaLnBrk="1" latinLnBrk="0" hangingPunct="1">
      <a:defRPr sz="2100" kern="1200">
        <a:solidFill>
          <a:schemeClr val="tx1"/>
        </a:solidFill>
        <a:latin typeface="Arial" pitchFamily="34" charset="0"/>
        <a:ea typeface="+mn-ea"/>
        <a:cs typeface="Arial" pitchFamily="34" charset="0"/>
      </a:defRPr>
    </a:lvl6pPr>
    <a:lvl7pPr marL="2739331" algn="l" defTabSz="913106" rtl="0" eaLnBrk="1" latinLnBrk="0" hangingPunct="1">
      <a:defRPr sz="2100" kern="1200">
        <a:solidFill>
          <a:schemeClr val="tx1"/>
        </a:solidFill>
        <a:latin typeface="Arial" pitchFamily="34" charset="0"/>
        <a:ea typeface="+mn-ea"/>
        <a:cs typeface="Arial" pitchFamily="34" charset="0"/>
      </a:defRPr>
    </a:lvl7pPr>
    <a:lvl8pPr marL="3195886" algn="l" defTabSz="913106" rtl="0" eaLnBrk="1" latinLnBrk="0" hangingPunct="1">
      <a:defRPr sz="2100" kern="1200">
        <a:solidFill>
          <a:schemeClr val="tx1"/>
        </a:solidFill>
        <a:latin typeface="Arial" pitchFamily="34" charset="0"/>
        <a:ea typeface="+mn-ea"/>
        <a:cs typeface="Arial" pitchFamily="34" charset="0"/>
      </a:defRPr>
    </a:lvl8pPr>
    <a:lvl9pPr marL="3652439" algn="l" defTabSz="913106" rtl="0" eaLnBrk="1" latinLnBrk="0" hangingPunct="1">
      <a:defRPr sz="2100"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71" autoAdjust="0"/>
  </p:normalViewPr>
  <p:slideViewPr>
    <p:cSldViewPr>
      <p:cViewPr>
        <p:scale>
          <a:sx n="96" d="100"/>
          <a:sy n="96" d="100"/>
        </p:scale>
        <p:origin x="-1476" y="-72"/>
      </p:cViewPr>
      <p:guideLst>
        <p:guide orient="horz" pos="2382"/>
        <p:guide pos="3368"/>
      </p:guideLst>
    </p:cSldViewPr>
  </p:slideViewPr>
  <p:notesTextViewPr>
    <p:cViewPr>
      <p:scale>
        <a:sx n="100" d="100"/>
        <a:sy n="100" d="100"/>
      </p:scale>
      <p:origin x="0" y="0"/>
    </p:cViewPr>
  </p:notesTextViewPr>
  <p:sorterViewPr>
    <p:cViewPr>
      <p:scale>
        <a:sx n="82" d="100"/>
        <a:sy n="82" d="100"/>
      </p:scale>
      <p:origin x="0" y="0"/>
    </p:cViewPr>
  </p:sorterViewPr>
  <p:notesViewPr>
    <p:cSldViewPr>
      <p:cViewPr>
        <p:scale>
          <a:sx n="100" d="100"/>
          <a:sy n="100" d="100"/>
        </p:scale>
        <p:origin x="-2034" y="-78"/>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4" Type="http://schemas.openxmlformats.org/officeDocument/2006/relationships/image" Target="../media/image57.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5" Type="http://schemas.openxmlformats.org/officeDocument/2006/relationships/image" Target="../media/image70.wmf"/><Relationship Id="rId4" Type="http://schemas.openxmlformats.org/officeDocument/2006/relationships/image" Target="../media/image6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4187"/>
          </a:xfrm>
          <a:prstGeom prst="rect">
            <a:avLst/>
          </a:prstGeom>
        </p:spPr>
        <p:txBody>
          <a:bodyPr vert="horz" lIns="91440" tIns="45720" rIns="91440" bIns="45720" rtlCol="0"/>
          <a:lstStyle>
            <a:lvl1pPr algn="l" defTabSz="1043056" fontAlgn="auto">
              <a:spcBef>
                <a:spcPts val="0"/>
              </a:spcBef>
              <a:spcAft>
                <a:spcPts val="0"/>
              </a:spcAft>
              <a:defRPr sz="1200">
                <a:latin typeface="+mn-lt"/>
                <a:cs typeface="+mn-cs"/>
              </a:defRPr>
            </a:lvl1pPr>
          </a:lstStyle>
          <a:p>
            <a:pPr>
              <a:defRPr/>
            </a:pPr>
            <a:r>
              <a:rPr lang="en-US" dirty="0"/>
              <a:t>NATO CLASSIFICATION</a:t>
            </a:r>
          </a:p>
        </p:txBody>
      </p:sp>
      <p:sp>
        <p:nvSpPr>
          <p:cNvPr id="3" name="Date Placeholder 2"/>
          <p:cNvSpPr>
            <a:spLocks noGrp="1"/>
          </p:cNvSpPr>
          <p:nvPr>
            <p:ph type="dt" sz="quarter" idx="1"/>
          </p:nvPr>
        </p:nvSpPr>
        <p:spPr>
          <a:xfrm>
            <a:off x="3849688" y="0"/>
            <a:ext cx="2946400" cy="494187"/>
          </a:xfrm>
          <a:prstGeom prst="rect">
            <a:avLst/>
          </a:prstGeom>
        </p:spPr>
        <p:txBody>
          <a:bodyPr vert="horz" lIns="91440" tIns="45720" rIns="91440" bIns="45720" rtlCol="0"/>
          <a:lstStyle>
            <a:lvl1pPr algn="r" defTabSz="1043056" fontAlgn="auto">
              <a:spcBef>
                <a:spcPts val="0"/>
              </a:spcBef>
              <a:spcAft>
                <a:spcPts val="0"/>
              </a:spcAft>
              <a:defRPr sz="1200">
                <a:latin typeface="+mn-lt"/>
                <a:cs typeface="+mn-cs"/>
              </a:defRPr>
            </a:lvl1pPr>
          </a:lstStyle>
          <a:p>
            <a:pPr>
              <a:defRPr/>
            </a:pPr>
            <a:fld id="{F3DEE35D-AFD4-4298-AE85-8F415546C7C0}" type="datetimeFigureOut">
              <a:rPr lang="en-US"/>
              <a:pPr>
                <a:defRPr/>
              </a:pPr>
              <a:t>5/3/2015</a:t>
            </a:fld>
            <a:endParaRPr lang="en-US" dirty="0"/>
          </a:p>
        </p:txBody>
      </p:sp>
      <p:sp>
        <p:nvSpPr>
          <p:cNvPr id="4" name="Footer Placeholder 3"/>
          <p:cNvSpPr>
            <a:spLocks noGrp="1"/>
          </p:cNvSpPr>
          <p:nvPr>
            <p:ph type="ftr" sz="quarter" idx="2"/>
          </p:nvPr>
        </p:nvSpPr>
        <p:spPr>
          <a:xfrm>
            <a:off x="0" y="9378485"/>
            <a:ext cx="2946400" cy="494187"/>
          </a:xfrm>
          <a:prstGeom prst="rect">
            <a:avLst/>
          </a:prstGeom>
        </p:spPr>
        <p:txBody>
          <a:bodyPr vert="horz" lIns="91440" tIns="45720" rIns="91440" bIns="45720" rtlCol="0" anchor="b"/>
          <a:lstStyle>
            <a:lvl1pPr algn="l" defTabSz="1043056" fontAlgn="auto">
              <a:spcBef>
                <a:spcPts val="0"/>
              </a:spcBef>
              <a:spcAft>
                <a:spcPts val="0"/>
              </a:spcAft>
              <a:defRPr sz="1200">
                <a:latin typeface="+mn-lt"/>
                <a:cs typeface="+mn-cs"/>
              </a:defRPr>
            </a:lvl1pPr>
          </a:lstStyle>
          <a:p>
            <a:pPr>
              <a:defRPr/>
            </a:pPr>
            <a:r>
              <a:rPr lang="en-US" dirty="0"/>
              <a:t>NATO CLASSIFICATION</a:t>
            </a:r>
          </a:p>
        </p:txBody>
      </p:sp>
      <p:sp>
        <p:nvSpPr>
          <p:cNvPr id="5" name="Slide Number Placeholder 4"/>
          <p:cNvSpPr>
            <a:spLocks noGrp="1"/>
          </p:cNvSpPr>
          <p:nvPr>
            <p:ph type="sldNum" sz="quarter" idx="3"/>
          </p:nvPr>
        </p:nvSpPr>
        <p:spPr>
          <a:xfrm>
            <a:off x="3849688" y="9378485"/>
            <a:ext cx="2946400" cy="494187"/>
          </a:xfrm>
          <a:prstGeom prst="rect">
            <a:avLst/>
          </a:prstGeom>
        </p:spPr>
        <p:txBody>
          <a:bodyPr vert="horz" lIns="91440" tIns="45720" rIns="91440" bIns="45720" rtlCol="0" anchor="b"/>
          <a:lstStyle>
            <a:lvl1pPr algn="r" defTabSz="1043056" fontAlgn="auto">
              <a:spcBef>
                <a:spcPts val="0"/>
              </a:spcBef>
              <a:spcAft>
                <a:spcPts val="0"/>
              </a:spcAft>
              <a:defRPr sz="1200">
                <a:latin typeface="+mn-lt"/>
                <a:cs typeface="+mn-cs"/>
              </a:defRPr>
            </a:lvl1pPr>
          </a:lstStyle>
          <a:p>
            <a:pPr>
              <a:defRPr/>
            </a:pPr>
            <a:fld id="{F6CE7A29-DCA8-4EC2-BA53-35F40AE3B27A}" type="slidenum">
              <a:rPr lang="en-US"/>
              <a:pPr>
                <a:defRPr/>
              </a:pPr>
              <a:t>‹#›</a:t>
            </a:fld>
            <a:endParaRPr lang="en-US" dirty="0"/>
          </a:p>
        </p:txBody>
      </p:sp>
    </p:spTree>
    <p:extLst>
      <p:ext uri="{BB962C8B-B14F-4D97-AF65-F5344CB8AC3E}">
        <p14:creationId xmlns:p14="http://schemas.microsoft.com/office/powerpoint/2010/main" val="2425121558"/>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4187"/>
          </a:xfrm>
          <a:prstGeom prst="rect">
            <a:avLst/>
          </a:prstGeom>
        </p:spPr>
        <p:txBody>
          <a:bodyPr vert="horz" lIns="91440" tIns="45720" rIns="91440" bIns="45720" rtlCol="0"/>
          <a:lstStyle>
            <a:lvl1pPr algn="l" defTabSz="1043056" fontAlgn="auto">
              <a:spcBef>
                <a:spcPts val="0"/>
              </a:spcBef>
              <a:spcAft>
                <a:spcPts val="0"/>
              </a:spcAft>
              <a:defRPr sz="1200">
                <a:latin typeface="+mn-lt"/>
                <a:cs typeface="+mn-cs"/>
              </a:defRPr>
            </a:lvl1pPr>
          </a:lstStyle>
          <a:p>
            <a:pPr>
              <a:defRPr/>
            </a:pPr>
            <a:r>
              <a:rPr lang="en-US" dirty="0"/>
              <a:t>NATO CLASSIFICATION</a:t>
            </a:r>
          </a:p>
        </p:txBody>
      </p:sp>
      <p:sp>
        <p:nvSpPr>
          <p:cNvPr id="3" name="Date Placeholder 2"/>
          <p:cNvSpPr>
            <a:spLocks noGrp="1"/>
          </p:cNvSpPr>
          <p:nvPr>
            <p:ph type="dt" idx="1"/>
          </p:nvPr>
        </p:nvSpPr>
        <p:spPr>
          <a:xfrm>
            <a:off x="3849688" y="0"/>
            <a:ext cx="2946400" cy="494187"/>
          </a:xfrm>
          <a:prstGeom prst="rect">
            <a:avLst/>
          </a:prstGeom>
        </p:spPr>
        <p:txBody>
          <a:bodyPr vert="horz" lIns="91440" tIns="45720" rIns="91440" bIns="45720" rtlCol="0"/>
          <a:lstStyle>
            <a:lvl1pPr algn="r" defTabSz="1043056" fontAlgn="auto">
              <a:spcBef>
                <a:spcPts val="0"/>
              </a:spcBef>
              <a:spcAft>
                <a:spcPts val="0"/>
              </a:spcAft>
              <a:defRPr sz="1200">
                <a:latin typeface="+mn-lt"/>
                <a:cs typeface="+mn-cs"/>
              </a:defRPr>
            </a:lvl1pPr>
          </a:lstStyle>
          <a:p>
            <a:pPr>
              <a:defRPr/>
            </a:pPr>
            <a:fld id="{F9E5DB55-B7FC-417E-A011-A4F641BC6CEF}" type="datetimeFigureOut">
              <a:rPr lang="en-US"/>
              <a:pPr>
                <a:defRPr/>
              </a:pPr>
              <a:t>5/3/2015</a:t>
            </a:fld>
            <a:endParaRPr lang="en-US" dirty="0"/>
          </a:p>
        </p:txBody>
      </p:sp>
      <p:sp>
        <p:nvSpPr>
          <p:cNvPr id="4" name="Slide Image Placeholder 3"/>
          <p:cNvSpPr>
            <a:spLocks noGrp="1" noRot="1" noChangeAspect="1"/>
          </p:cNvSpPr>
          <p:nvPr>
            <p:ph type="sldImg" idx="2"/>
          </p:nvPr>
        </p:nvSpPr>
        <p:spPr>
          <a:xfrm>
            <a:off x="781050" y="739775"/>
            <a:ext cx="5235575" cy="3703638"/>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79450" y="4690822"/>
            <a:ext cx="5438775" cy="4442939"/>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378485"/>
            <a:ext cx="2946400" cy="494187"/>
          </a:xfrm>
          <a:prstGeom prst="rect">
            <a:avLst/>
          </a:prstGeom>
        </p:spPr>
        <p:txBody>
          <a:bodyPr vert="horz" lIns="91440" tIns="45720" rIns="91440" bIns="45720" rtlCol="0" anchor="b"/>
          <a:lstStyle>
            <a:lvl1pPr algn="l" defTabSz="1043056" fontAlgn="auto">
              <a:spcBef>
                <a:spcPts val="0"/>
              </a:spcBef>
              <a:spcAft>
                <a:spcPts val="0"/>
              </a:spcAft>
              <a:defRPr sz="1200">
                <a:latin typeface="+mn-lt"/>
                <a:cs typeface="+mn-cs"/>
              </a:defRPr>
            </a:lvl1pPr>
          </a:lstStyle>
          <a:p>
            <a:pPr>
              <a:defRPr/>
            </a:pPr>
            <a:r>
              <a:rPr lang="en-US" dirty="0"/>
              <a:t>NATO CLASSIFICATION</a:t>
            </a:r>
          </a:p>
        </p:txBody>
      </p:sp>
      <p:sp>
        <p:nvSpPr>
          <p:cNvPr id="7" name="Slide Number Placeholder 6"/>
          <p:cNvSpPr>
            <a:spLocks noGrp="1"/>
          </p:cNvSpPr>
          <p:nvPr>
            <p:ph type="sldNum" sz="quarter" idx="5"/>
          </p:nvPr>
        </p:nvSpPr>
        <p:spPr>
          <a:xfrm>
            <a:off x="3849688" y="9378485"/>
            <a:ext cx="2946400" cy="494187"/>
          </a:xfrm>
          <a:prstGeom prst="rect">
            <a:avLst/>
          </a:prstGeom>
        </p:spPr>
        <p:txBody>
          <a:bodyPr vert="horz" lIns="91440" tIns="45720" rIns="91440" bIns="45720" rtlCol="0" anchor="b"/>
          <a:lstStyle>
            <a:lvl1pPr algn="r" defTabSz="1043056" fontAlgn="auto">
              <a:spcBef>
                <a:spcPts val="0"/>
              </a:spcBef>
              <a:spcAft>
                <a:spcPts val="0"/>
              </a:spcAft>
              <a:defRPr sz="1200">
                <a:latin typeface="+mn-lt"/>
                <a:cs typeface="+mn-cs"/>
              </a:defRPr>
            </a:lvl1pPr>
          </a:lstStyle>
          <a:p>
            <a:pPr>
              <a:defRPr/>
            </a:pPr>
            <a:fld id="{3D02D366-2104-41EC-A363-6B5D4E658493}" type="slidenum">
              <a:rPr lang="en-US"/>
              <a:pPr>
                <a:defRPr/>
              </a:pPr>
              <a:t>‹#›</a:t>
            </a:fld>
            <a:endParaRPr lang="en-US" dirty="0"/>
          </a:p>
        </p:txBody>
      </p:sp>
    </p:spTree>
    <p:extLst>
      <p:ext uri="{BB962C8B-B14F-4D97-AF65-F5344CB8AC3E}">
        <p14:creationId xmlns:p14="http://schemas.microsoft.com/office/powerpoint/2010/main" val="2839460366"/>
      </p:ext>
    </p:extLst>
  </p:cSld>
  <p:clrMap bg1="lt1" tx1="dk1" bg2="lt2" tx2="dk2" accent1="accent1" accent2="accent2" accent3="accent3" accent4="accent4" accent5="accent5" accent6="accent6" hlink="hlink" folHlink="folHlink"/>
  <p:hf sldNum="0" dt="0"/>
  <p:notesStyle>
    <a:lvl1pPr algn="l" defTabSz="1041517" rtl="0" eaLnBrk="0" fontAlgn="base" hangingPunct="0">
      <a:spcBef>
        <a:spcPct val="30000"/>
      </a:spcBef>
      <a:spcAft>
        <a:spcPct val="0"/>
      </a:spcAft>
      <a:defRPr sz="1400" kern="1200">
        <a:solidFill>
          <a:schemeClr val="tx1"/>
        </a:solidFill>
        <a:latin typeface="+mn-lt"/>
        <a:ea typeface="+mn-ea"/>
        <a:cs typeface="+mn-cs"/>
      </a:defRPr>
    </a:lvl1pPr>
    <a:lvl2pPr marL="519966" algn="l" defTabSz="1041517" rtl="0" eaLnBrk="0" fontAlgn="base" hangingPunct="0">
      <a:spcBef>
        <a:spcPct val="30000"/>
      </a:spcBef>
      <a:spcAft>
        <a:spcPct val="0"/>
      </a:spcAft>
      <a:defRPr sz="1400" kern="1200">
        <a:solidFill>
          <a:schemeClr val="tx1"/>
        </a:solidFill>
        <a:latin typeface="+mn-lt"/>
        <a:ea typeface="+mn-ea"/>
        <a:cs typeface="+mn-cs"/>
      </a:defRPr>
    </a:lvl2pPr>
    <a:lvl3pPr marL="1041517" algn="l" defTabSz="1041517" rtl="0" eaLnBrk="0" fontAlgn="base" hangingPunct="0">
      <a:spcBef>
        <a:spcPct val="30000"/>
      </a:spcBef>
      <a:spcAft>
        <a:spcPct val="0"/>
      </a:spcAft>
      <a:defRPr sz="1400" kern="1200">
        <a:solidFill>
          <a:schemeClr val="tx1"/>
        </a:solidFill>
        <a:latin typeface="+mn-lt"/>
        <a:ea typeface="+mn-ea"/>
        <a:cs typeface="+mn-cs"/>
      </a:defRPr>
    </a:lvl3pPr>
    <a:lvl4pPr marL="1561486" algn="l" defTabSz="1041517" rtl="0" eaLnBrk="0" fontAlgn="base" hangingPunct="0">
      <a:spcBef>
        <a:spcPct val="30000"/>
      </a:spcBef>
      <a:spcAft>
        <a:spcPct val="0"/>
      </a:spcAft>
      <a:defRPr sz="1400" kern="1200">
        <a:solidFill>
          <a:schemeClr val="tx1"/>
        </a:solidFill>
        <a:latin typeface="+mn-lt"/>
        <a:ea typeface="+mn-ea"/>
        <a:cs typeface="+mn-cs"/>
      </a:defRPr>
    </a:lvl4pPr>
    <a:lvl5pPr marL="2083033" algn="l" defTabSz="1041517" rtl="0" eaLnBrk="0" fontAlgn="base" hangingPunct="0">
      <a:spcBef>
        <a:spcPct val="30000"/>
      </a:spcBef>
      <a:spcAft>
        <a:spcPct val="0"/>
      </a:spcAft>
      <a:defRPr sz="1400" kern="1200">
        <a:solidFill>
          <a:schemeClr val="tx1"/>
        </a:solidFill>
        <a:latin typeface="+mn-lt"/>
        <a:ea typeface="+mn-ea"/>
        <a:cs typeface="+mn-cs"/>
      </a:defRPr>
    </a:lvl5pPr>
    <a:lvl6pPr marL="2603960" algn="l" defTabSz="1041585" rtl="0" eaLnBrk="1" latinLnBrk="0" hangingPunct="1">
      <a:defRPr sz="1400" kern="1200">
        <a:solidFill>
          <a:schemeClr val="tx1"/>
        </a:solidFill>
        <a:latin typeface="+mn-lt"/>
        <a:ea typeface="+mn-ea"/>
        <a:cs typeface="+mn-cs"/>
      </a:defRPr>
    </a:lvl6pPr>
    <a:lvl7pPr marL="3124755" algn="l" defTabSz="1041585" rtl="0" eaLnBrk="1" latinLnBrk="0" hangingPunct="1">
      <a:defRPr sz="1400" kern="1200">
        <a:solidFill>
          <a:schemeClr val="tx1"/>
        </a:solidFill>
        <a:latin typeface="+mn-lt"/>
        <a:ea typeface="+mn-ea"/>
        <a:cs typeface="+mn-cs"/>
      </a:defRPr>
    </a:lvl7pPr>
    <a:lvl8pPr marL="3645547" algn="l" defTabSz="1041585" rtl="0" eaLnBrk="1" latinLnBrk="0" hangingPunct="1">
      <a:defRPr sz="1400" kern="1200">
        <a:solidFill>
          <a:schemeClr val="tx1"/>
        </a:solidFill>
        <a:latin typeface="+mn-lt"/>
        <a:ea typeface="+mn-ea"/>
        <a:cs typeface="+mn-cs"/>
      </a:defRPr>
    </a:lvl8pPr>
    <a:lvl9pPr marL="4166337" algn="l" defTabSz="104158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bwMode="auto">
          <a:xfrm>
            <a:off x="1395413" y="712788"/>
            <a:ext cx="4191000" cy="2963862"/>
          </a:xfrm>
          <a:noFill/>
          <a:ln>
            <a:solidFill>
              <a:srgbClr val="000000"/>
            </a:solidFill>
            <a:miter lim="800000"/>
            <a:headEnd/>
            <a:tailEnd/>
          </a:ln>
        </p:spPr>
      </p:sp>
      <p:sp>
        <p:nvSpPr>
          <p:cNvPr id="24579" name="Notes Placeholder 3"/>
          <p:cNvSpPr>
            <a:spLocks noGrp="1"/>
          </p:cNvSpPr>
          <p:nvPr/>
        </p:nvSpPr>
        <p:spPr bwMode="auto">
          <a:xfrm>
            <a:off x="679450" y="4690822"/>
            <a:ext cx="5438775" cy="4442939"/>
          </a:xfrm>
          <a:prstGeom prst="rect">
            <a:avLst/>
          </a:prstGeom>
          <a:noFill/>
          <a:ln w="9525">
            <a:noFill/>
            <a:miter lim="800000"/>
            <a:headEnd/>
            <a:tailEnd/>
          </a:ln>
        </p:spPr>
        <p:txBody>
          <a:bodyPr/>
          <a:lstStyle/>
          <a:p>
            <a:pPr eaLnBrk="0" hangingPunct="0">
              <a:spcBef>
                <a:spcPct val="30000"/>
              </a:spcBef>
            </a:pPr>
            <a:endParaRPr lang="en-US" sz="1400">
              <a:latin typeface="Calibri" pitchFamily="34" charset="0"/>
            </a:endParaRPr>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xfrm>
            <a:off x="1654175" y="185738"/>
            <a:ext cx="3781425" cy="2674937"/>
          </a:xfrm>
          <a:prstGeom prst="rect">
            <a:avLst/>
          </a:prstGeom>
          <a:noFill/>
          <a:ln>
            <a:solidFill>
              <a:srgbClr val="000000"/>
            </a:solidFill>
            <a:miter lim="800000"/>
            <a:headEnd/>
            <a:tailEnd/>
          </a:ln>
        </p:spPr>
      </p:sp>
      <p:sp>
        <p:nvSpPr>
          <p:cNvPr id="24579" name="Rectangle 3"/>
          <p:cNvSpPr>
            <a:spLocks noGrp="1" noChangeArrowheads="1"/>
          </p:cNvSpPr>
          <p:nvPr>
            <p:ph type="body" idx="1"/>
          </p:nvPr>
        </p:nvSpPr>
        <p:spPr>
          <a:xfrm>
            <a:off x="392113" y="3140372"/>
            <a:ext cx="6013450" cy="6389684"/>
          </a:xfrm>
          <a:ln/>
        </p:spPr>
        <p:txBody>
          <a:bodyPr>
            <a:normAutofit fontScale="92500"/>
          </a:bodyPr>
          <a:lstStyle/>
          <a:p>
            <a:pPr algn="just" eaLnBrk="1" hangingPunct="1">
              <a:spcBef>
                <a:spcPct val="0"/>
              </a:spcBef>
              <a:buFont typeface="Arial" pitchFamily="34" charset="0"/>
              <a:buChar char="•"/>
              <a:defRPr/>
            </a:pPr>
            <a:r>
              <a:rPr lang="en-GB" altLang="fr-FR" sz="1100" dirty="0" smtClean="0">
                <a:solidFill>
                  <a:srgbClr val="000714"/>
                </a:solidFill>
                <a:latin typeface="Arial" pitchFamily="34" charset="0"/>
                <a:cs typeface="Arial" pitchFamily="34" charset="0"/>
              </a:rPr>
              <a:t> Officially commencing on Monday, 17 August 2009,  Operation Ocean Shield contributes to the international community’s efforts to deter, defend and disrupt pirate activities off the Horn of Africa. </a:t>
            </a:r>
          </a:p>
          <a:p>
            <a:pPr algn="just" eaLnBrk="1" hangingPunct="1">
              <a:spcBef>
                <a:spcPct val="0"/>
              </a:spcBef>
              <a:defRPr/>
            </a:pPr>
            <a:r>
              <a:rPr lang="en-GB" altLang="fr-FR" sz="1100" dirty="0" smtClean="0">
                <a:solidFill>
                  <a:srgbClr val="000714"/>
                </a:solidFill>
                <a:latin typeface="Arial" pitchFamily="34" charset="0"/>
                <a:cs typeface="Arial" pitchFamily="34" charset="0"/>
              </a:rPr>
              <a:t> </a:t>
            </a:r>
          </a:p>
          <a:p>
            <a:pPr algn="just" eaLnBrk="1" hangingPunct="1">
              <a:spcBef>
                <a:spcPct val="0"/>
              </a:spcBef>
              <a:buFont typeface="Arial" pitchFamily="34" charset="0"/>
              <a:buChar char="•"/>
              <a:defRPr/>
            </a:pPr>
            <a:r>
              <a:rPr lang="en-US" sz="1100" dirty="0" smtClean="0">
                <a:solidFill>
                  <a:srgbClr val="000714"/>
                </a:solidFill>
                <a:latin typeface="Arial" pitchFamily="34" charset="0"/>
                <a:cs typeface="Arial" pitchFamily="34" charset="0"/>
              </a:rPr>
              <a:t> General conditions ashore have improved slightly, but there is the potential for low level piracy to continue in the long term especially in the Southern Somalia were the State’s presence is minor. </a:t>
            </a:r>
          </a:p>
          <a:p>
            <a:pPr algn="just" eaLnBrk="1" hangingPunct="1">
              <a:spcBef>
                <a:spcPct val="0"/>
              </a:spcBef>
              <a:defRPr/>
            </a:pPr>
            <a:endParaRPr lang="en-US" sz="1100" dirty="0" smtClean="0">
              <a:solidFill>
                <a:srgbClr val="000714"/>
              </a:solidFill>
              <a:latin typeface="Arial" pitchFamily="34" charset="0"/>
              <a:cs typeface="Arial" pitchFamily="34" charset="0"/>
            </a:endParaRPr>
          </a:p>
          <a:p>
            <a:pPr algn="just" eaLnBrk="1" hangingPunct="1">
              <a:spcBef>
                <a:spcPct val="0"/>
              </a:spcBef>
              <a:buFont typeface="Arial" pitchFamily="34" charset="0"/>
              <a:buChar char="•"/>
              <a:defRPr/>
            </a:pPr>
            <a:r>
              <a:rPr lang="en-US" sz="1100" dirty="0" smtClean="0">
                <a:solidFill>
                  <a:srgbClr val="000714"/>
                </a:solidFill>
                <a:latin typeface="Arial" pitchFamily="34" charset="0"/>
                <a:cs typeface="Arial" pitchFamily="34" charset="0"/>
              </a:rPr>
              <a:t> Somali pirates retain the intent and capability to conduct acts of piracy.  Currently there are no Merchant Ships in the pirates’ hands, while, unfortunately, 30 seafarers are still detained  by them.</a:t>
            </a:r>
          </a:p>
          <a:p>
            <a:pPr algn="just" eaLnBrk="1" hangingPunct="1">
              <a:spcBef>
                <a:spcPct val="0"/>
              </a:spcBef>
              <a:defRPr/>
            </a:pPr>
            <a:endParaRPr lang="en-GB" altLang="fr-FR" sz="1100" dirty="0" smtClean="0">
              <a:solidFill>
                <a:srgbClr val="000714"/>
              </a:solidFill>
              <a:latin typeface="Arial" pitchFamily="34" charset="0"/>
              <a:cs typeface="Arial" pitchFamily="34" charset="0"/>
            </a:endParaRPr>
          </a:p>
          <a:p>
            <a:pPr algn="just" eaLnBrk="1" hangingPunct="1">
              <a:spcBef>
                <a:spcPct val="0"/>
              </a:spcBef>
              <a:defRPr/>
            </a:pPr>
            <a:r>
              <a:rPr lang="tr-TR" altLang="fr-FR" sz="1100" b="1" dirty="0" smtClean="0">
                <a:solidFill>
                  <a:srgbClr val="000714"/>
                </a:solidFill>
                <a:latin typeface="Arial" pitchFamily="34" charset="0"/>
                <a:cs typeface="Arial" pitchFamily="34" charset="0"/>
              </a:rPr>
              <a:t>Attacks and Pirating numbers on right side of the slide clearly show </a:t>
            </a:r>
            <a:r>
              <a:rPr lang="en-US" altLang="fr-FR" sz="1100" b="1" dirty="0" smtClean="0">
                <a:solidFill>
                  <a:srgbClr val="000714"/>
                </a:solidFill>
                <a:latin typeface="Arial" pitchFamily="34" charset="0"/>
                <a:cs typeface="Arial" pitchFamily="34" charset="0"/>
              </a:rPr>
              <a:t>the</a:t>
            </a:r>
            <a:r>
              <a:rPr lang="en-US" altLang="fr-FR" sz="1100" b="1" baseline="0" dirty="0" smtClean="0">
                <a:solidFill>
                  <a:srgbClr val="000714"/>
                </a:solidFill>
                <a:latin typeface="Arial" pitchFamily="34" charset="0"/>
                <a:cs typeface="Arial" pitchFamily="34" charset="0"/>
              </a:rPr>
              <a:t> effect</a:t>
            </a:r>
            <a:r>
              <a:rPr lang="tr-TR" altLang="fr-FR" sz="1100" b="1" dirty="0" smtClean="0">
                <a:solidFill>
                  <a:srgbClr val="000714"/>
                </a:solidFill>
                <a:latin typeface="Arial" pitchFamily="34" charset="0"/>
                <a:cs typeface="Arial" pitchFamily="34" charset="0"/>
              </a:rPr>
              <a:t> of the operations.</a:t>
            </a:r>
          </a:p>
          <a:p>
            <a:pPr algn="just" eaLnBrk="1" hangingPunct="1">
              <a:spcBef>
                <a:spcPct val="0"/>
              </a:spcBef>
              <a:defRPr/>
            </a:pPr>
            <a:endParaRPr lang="en-GB" altLang="fr-FR" sz="1100" dirty="0" smtClean="0">
              <a:solidFill>
                <a:srgbClr val="000714"/>
              </a:solidFill>
              <a:latin typeface="Arial" pitchFamily="34" charset="0"/>
              <a:cs typeface="Arial" pitchFamily="34" charset="0"/>
            </a:endParaRPr>
          </a:p>
          <a:p>
            <a:pPr algn="just" eaLnBrk="1" hangingPunct="1">
              <a:spcBef>
                <a:spcPct val="0"/>
              </a:spcBef>
              <a:buFont typeface="Arial" pitchFamily="34" charset="0"/>
              <a:buChar char="•"/>
              <a:defRPr/>
            </a:pPr>
            <a:r>
              <a:rPr lang="en-US" sz="1100" dirty="0" smtClean="0">
                <a:solidFill>
                  <a:srgbClr val="000714"/>
                </a:solidFill>
                <a:latin typeface="Arial" pitchFamily="34" charset="0"/>
                <a:cs typeface="Arial" pitchFamily="34" charset="0"/>
              </a:rPr>
              <a:t> The combined efforts of Operation Ocean Shield, EUNAVFOR Operation ATALANTA and the US-led Combined Maritime Force(CMF) are successful in the fight against piracy. The cooperation with independent deployers such us China, Japan and South Korea is still in place and effective.</a:t>
            </a:r>
          </a:p>
          <a:p>
            <a:pPr algn="just" eaLnBrk="1" hangingPunct="1">
              <a:spcBef>
                <a:spcPct val="0"/>
              </a:spcBef>
              <a:buFontTx/>
              <a:buChar char="•"/>
              <a:defRPr/>
            </a:pPr>
            <a:endParaRPr lang="en-US" sz="1100" dirty="0" smtClean="0">
              <a:solidFill>
                <a:srgbClr val="000714"/>
              </a:solidFill>
              <a:latin typeface="Arial" pitchFamily="34" charset="0"/>
              <a:cs typeface="Arial" pitchFamily="34" charset="0"/>
            </a:endParaRPr>
          </a:p>
          <a:p>
            <a:pPr marL="0" lvl="1" algn="just" eaLnBrk="1" hangingPunct="1">
              <a:spcBef>
                <a:spcPct val="0"/>
              </a:spcBef>
              <a:buFont typeface="Arial" pitchFamily="34" charset="0"/>
              <a:buChar char="•"/>
              <a:defRPr/>
            </a:pPr>
            <a:r>
              <a:rPr lang="en-GB" sz="1100" dirty="0" smtClean="0">
                <a:solidFill>
                  <a:srgbClr val="000714"/>
                </a:solidFill>
                <a:latin typeface="Arial" pitchFamily="34" charset="0"/>
                <a:cs typeface="Arial" pitchFamily="34" charset="0"/>
              </a:rPr>
              <a:t> NATO’ role is rather complementary to the one of EU.  While EU is one of the main actors in the Capability Building in Somalia (with EUCAP NESTOR), NATO is more seen by the regional countries as the “Military Authority”. At the same time NATO HQ, SHAPE and HQ MARCOM participate in and contribute to fora such as the Contact Group on Piracy off the Coast of Somalia (CGPCS) and its Working Groups; CTF 508 chairs the Shared Awareness and Deconfliction (SHADE) meetings on a rotational basis with EUNAVFOR and CMF. NATO Shipping Centre (NSC) in MARCOM, which serves as permanent merchant shipping information fusion centre, cooperates with and advises the Merchant Shipping community and other organisations such as the IMO and is highly regarded.</a:t>
            </a:r>
            <a:endParaRPr lang="en-US" sz="1100" dirty="0" smtClean="0">
              <a:solidFill>
                <a:srgbClr val="000714"/>
              </a:solidFill>
              <a:latin typeface="Arial" pitchFamily="34" charset="0"/>
              <a:cs typeface="Arial" pitchFamily="34" charset="0"/>
            </a:endParaRPr>
          </a:p>
          <a:p>
            <a:pPr algn="just" eaLnBrk="1" hangingPunct="1">
              <a:spcBef>
                <a:spcPct val="0"/>
              </a:spcBef>
              <a:buFontTx/>
              <a:buChar char="•"/>
              <a:defRPr/>
            </a:pPr>
            <a:endParaRPr lang="en-US" sz="1100" dirty="0" smtClean="0">
              <a:solidFill>
                <a:srgbClr val="000714"/>
              </a:solidFill>
              <a:latin typeface="Arial" pitchFamily="34" charset="0"/>
              <a:cs typeface="Arial" pitchFamily="34" charset="0"/>
            </a:endParaRPr>
          </a:p>
          <a:p>
            <a:pPr algn="just" eaLnBrk="1" hangingPunct="1">
              <a:spcBef>
                <a:spcPct val="0"/>
              </a:spcBef>
              <a:buFont typeface="Arial" pitchFamily="34" charset="0"/>
              <a:buChar char="•"/>
              <a:defRPr/>
            </a:pPr>
            <a:r>
              <a:rPr lang="en-US" sz="1100" dirty="0" smtClean="0">
                <a:solidFill>
                  <a:srgbClr val="000714"/>
                </a:solidFill>
                <a:latin typeface="Arial" pitchFamily="34" charset="0"/>
                <a:cs typeface="Arial" pitchFamily="34" charset="0"/>
              </a:rPr>
              <a:t> Since its inception, OOS’ mandate has been extended three times. O</a:t>
            </a:r>
            <a:r>
              <a:rPr lang="en-GB" altLang="fr-FR" sz="1100" dirty="0" smtClean="0">
                <a:solidFill>
                  <a:srgbClr val="000714"/>
                </a:solidFill>
                <a:latin typeface="Arial" pitchFamily="34" charset="0"/>
                <a:cs typeface="Arial" pitchFamily="34" charset="0"/>
              </a:rPr>
              <a:t>n 8 May 2014, the Council approved the extension of the mandate for OOS until end of Dec 2016. NATO will continue the operations with a focused presence during the inter-monsoon periods when sea conditions allow operating small boats in open water. The Standing NATO Maritime Groups, will in principle no longer be deployed in the operation.  At this moment OOS faces severe Force generation shortfalls for 2015. During the first inter-monsoon period, which starts</a:t>
            </a:r>
            <a:r>
              <a:rPr lang="en-GB" altLang="fr-FR" sz="1100" baseline="0" dirty="0" smtClean="0">
                <a:solidFill>
                  <a:srgbClr val="000714"/>
                </a:solidFill>
                <a:latin typeface="Arial" pitchFamily="34" charset="0"/>
                <a:cs typeface="Arial" pitchFamily="34" charset="0"/>
              </a:rPr>
              <a:t> mid-March, the force will consist of a DNK Maritime Patrol Aircraft and an AUS underway replenishment ship HAMS Success for a period of 7 days.</a:t>
            </a:r>
            <a:endParaRPr lang="en-GB" altLang="fr-FR" sz="1100" dirty="0" smtClean="0">
              <a:solidFill>
                <a:srgbClr val="000714"/>
              </a:solidFill>
              <a:latin typeface="Arial" pitchFamily="34" charset="0"/>
              <a:cs typeface="Arial" pitchFamily="34" charset="0"/>
            </a:endParaRPr>
          </a:p>
          <a:p>
            <a:pPr algn="just" eaLnBrk="1" hangingPunct="1">
              <a:spcBef>
                <a:spcPct val="0"/>
              </a:spcBef>
              <a:defRPr/>
            </a:pPr>
            <a:endParaRPr lang="en-GB" sz="1100" dirty="0" smtClean="0">
              <a:solidFill>
                <a:srgbClr val="000714"/>
              </a:solidFill>
              <a:latin typeface="Arial" pitchFamily="34" charset="0"/>
              <a:cs typeface="Arial" pitchFamily="34" charset="0"/>
            </a:endParaRPr>
          </a:p>
          <a:p>
            <a:pPr algn="just" eaLnBrk="1" hangingPunct="1">
              <a:spcBef>
                <a:spcPct val="0"/>
              </a:spcBef>
              <a:defRPr/>
            </a:pPr>
            <a:endParaRPr lang="en-GB" sz="1100" dirty="0" smtClean="0">
              <a:solidFill>
                <a:srgbClr val="000714"/>
              </a:solidFill>
              <a:latin typeface="Arial" pitchFamily="34" charset="0"/>
              <a:cs typeface="Arial" pitchFamily="34" charset="0"/>
            </a:endParaRPr>
          </a:p>
          <a:p>
            <a:pPr algn="just" eaLnBrk="1" hangingPunct="1">
              <a:spcBef>
                <a:spcPct val="0"/>
              </a:spcBef>
              <a:defRPr/>
            </a:pPr>
            <a:r>
              <a:rPr lang="en-GB" sz="1100" dirty="0" smtClean="0">
                <a:latin typeface="Arial" pitchFamily="34" charset="0"/>
                <a:cs typeface="Arial" pitchFamily="34" charset="0"/>
              </a:rPr>
              <a:t>[NEXT SLIDE PLEASE]</a:t>
            </a:r>
          </a:p>
          <a:p>
            <a:pPr eaLnBrk="1" hangingPunct="1">
              <a:spcBef>
                <a:spcPts val="300"/>
              </a:spcBef>
              <a:buFontTx/>
              <a:buChar char="•"/>
              <a:defRPr/>
            </a:pPr>
            <a:endParaRPr lang="en-US" sz="1100" dirty="0" smtClean="0">
              <a:latin typeface="Arial" pitchFamily="34" charset="0"/>
            </a:endParaRPr>
          </a:p>
        </p:txBody>
      </p:sp>
      <p:sp>
        <p:nvSpPr>
          <p:cNvPr id="22532" name="Rectangle 7"/>
          <p:cNvSpPr>
            <a:spLocks noGrp="1" noChangeArrowheads="1"/>
          </p:cNvSpPr>
          <p:nvPr>
            <p:ph type="sldNum" sz="quarter" idx="5"/>
          </p:nvPr>
        </p:nvSpPr>
        <p:spPr bwMode="auto">
          <a:xfrm>
            <a:off x="3651250" y="9114815"/>
            <a:ext cx="2946400" cy="494186"/>
          </a:xfrm>
          <a:prstGeom prst="rect">
            <a:avLst/>
          </a:prstGeom>
          <a:noFill/>
          <a:ln>
            <a:miter lim="800000"/>
            <a:headEnd/>
            <a:tailEnd/>
          </a:ln>
        </p:spPr>
        <p:txBody>
          <a:bodyPr wrap="square" numCol="1" anchorCtr="0" compatLnSpc="1">
            <a:prstTxWarp prst="textNoShape">
              <a:avLst/>
            </a:prstTxWarp>
          </a:bodyPr>
          <a:lstStyle/>
          <a:p>
            <a:pPr defTabSz="1042988" fontAlgn="base">
              <a:spcBef>
                <a:spcPct val="0"/>
              </a:spcBef>
              <a:spcAft>
                <a:spcPct val="0"/>
              </a:spcAft>
            </a:pPr>
            <a:fld id="{F9C45730-69E3-44AD-AC90-C35E4B907672}" type="slidenum">
              <a:rPr lang="en-US" smtClean="0">
                <a:latin typeface="Arial" pitchFamily="34" charset="0"/>
                <a:cs typeface="Arial" pitchFamily="34" charset="0"/>
              </a:rPr>
              <a:pPr defTabSz="1042988" fontAlgn="base">
                <a:spcBef>
                  <a:spcPct val="0"/>
                </a:spcBef>
                <a:spcAft>
                  <a:spcPct val="0"/>
                </a:spcAft>
              </a:pPr>
              <a:t>11</a:t>
            </a:fld>
            <a:endParaRPr lang="en-US" dirty="0"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2027238" y="104775"/>
            <a:ext cx="2614612" cy="1849438"/>
          </a:xfrm>
          <a:noFill/>
          <a:ln>
            <a:solidFill>
              <a:srgbClr val="000000"/>
            </a:solidFill>
            <a:miter lim="800000"/>
            <a:headEnd/>
            <a:tailEnd/>
          </a:ln>
        </p:spPr>
      </p:sp>
      <p:sp>
        <p:nvSpPr>
          <p:cNvPr id="20483" name="Notes Placeholder 2"/>
          <p:cNvSpPr>
            <a:spLocks noGrp="1"/>
          </p:cNvSpPr>
          <p:nvPr>
            <p:ph type="body" idx="1"/>
          </p:nvPr>
        </p:nvSpPr>
        <p:spPr bwMode="auto">
          <a:xfrm>
            <a:off x="187325" y="1970430"/>
            <a:ext cx="6351588" cy="7903821"/>
          </a:xfrm>
          <a:noFill/>
        </p:spPr>
        <p:txBody>
          <a:bodyPr wrap="square" lIns="92215" tIns="46107" rIns="92215" bIns="46107" numCol="1" anchor="t" anchorCtr="0" compatLnSpc="1">
            <a:prstTxWarp prst="textNoShape">
              <a:avLst/>
            </a:prstTxWarp>
            <a:normAutofit lnSpcReduction="10000"/>
          </a:bodyPr>
          <a:lstStyle/>
          <a:p>
            <a:pPr algn="just" eaLnBrk="1" hangingPunct="1">
              <a:spcBef>
                <a:spcPct val="0"/>
              </a:spcBef>
            </a:pPr>
            <a:r>
              <a:rPr lang="en-GB" sz="1100" b="1" dirty="0" smtClean="0">
                <a:latin typeface="Arial" pitchFamily="34" charset="0"/>
              </a:rPr>
              <a:t>Moving on to </a:t>
            </a:r>
            <a:r>
              <a:rPr lang="fr-BE" sz="1100" b="1" dirty="0" smtClean="0">
                <a:latin typeface="Arial" pitchFamily="34" charset="0"/>
              </a:rPr>
              <a:t>Air Policing</a:t>
            </a:r>
          </a:p>
          <a:p>
            <a:pPr algn="just" eaLnBrk="1" hangingPunct="1">
              <a:spcBef>
                <a:spcPct val="0"/>
              </a:spcBef>
            </a:pPr>
            <a:endParaRPr lang="en-GB" sz="1100" dirty="0" smtClean="0">
              <a:latin typeface="Arial" pitchFamily="34" charset="0"/>
              <a:cs typeface="Arial" pitchFamily="34" charset="0"/>
            </a:endParaRPr>
          </a:p>
          <a:p>
            <a:pPr algn="just"/>
            <a:r>
              <a:rPr lang="en-GB" sz="1400" b="0" kern="1200" dirty="0" smtClean="0">
                <a:solidFill>
                  <a:schemeClr val="tx1"/>
                </a:solidFill>
                <a:latin typeface="+mn-lt"/>
                <a:ea typeface="+mn-ea"/>
                <a:cs typeface="+mn-cs"/>
              </a:rPr>
              <a:t>NATO</a:t>
            </a:r>
            <a:r>
              <a:rPr lang="en-GB" sz="1400" b="0" kern="1200" baseline="0" dirty="0" smtClean="0">
                <a:solidFill>
                  <a:schemeClr val="tx1"/>
                </a:solidFill>
                <a:latin typeface="+mn-lt"/>
                <a:ea typeface="+mn-ea"/>
                <a:cs typeface="+mn-cs"/>
              </a:rPr>
              <a:t> </a:t>
            </a:r>
            <a:r>
              <a:rPr lang="en-GB" sz="1400" b="0" kern="1200" dirty="0" smtClean="0">
                <a:solidFill>
                  <a:schemeClr val="tx1"/>
                </a:solidFill>
                <a:latin typeface="+mn-lt"/>
                <a:ea typeface="+mn-ea"/>
                <a:cs typeface="+mn-cs"/>
              </a:rPr>
              <a:t>AP is a peacetime collective task aimed at preserving the integrity of the NATO Airspace part of Alliance Airspace on a continuous basis. In addition to that, it is an important demonstration of the collective political will and resolve of NATO nations.</a:t>
            </a:r>
          </a:p>
          <a:p>
            <a:pPr algn="just"/>
            <a:endParaRPr lang="en-US" sz="1400" b="0" kern="1200" dirty="0" smtClean="0">
              <a:solidFill>
                <a:schemeClr val="tx1"/>
              </a:solidFill>
              <a:latin typeface="+mn-lt"/>
              <a:ea typeface="+mn-ea"/>
              <a:cs typeface="+mn-cs"/>
            </a:endParaRPr>
          </a:p>
          <a:p>
            <a:pPr algn="just"/>
            <a:r>
              <a:rPr lang="en-GB" sz="1400" b="0" kern="1200" dirty="0" smtClean="0">
                <a:solidFill>
                  <a:schemeClr val="tx1"/>
                </a:solidFill>
                <a:latin typeface="+mn-lt"/>
                <a:ea typeface="+mn-ea"/>
                <a:cs typeface="+mn-cs"/>
              </a:rPr>
              <a:t>NATO AP should respond to all violations and infringements and suspicious behaviour using agreed AP procedures.</a:t>
            </a:r>
          </a:p>
          <a:p>
            <a:pPr algn="just"/>
            <a:r>
              <a:rPr lang="en-GB" sz="1400" b="0" kern="1200" dirty="0" smtClean="0">
                <a:solidFill>
                  <a:schemeClr val="tx1"/>
                </a:solidFill>
                <a:latin typeface="+mn-lt"/>
                <a:ea typeface="+mn-ea"/>
                <a:cs typeface="+mn-cs"/>
              </a:rPr>
              <a:t> </a:t>
            </a:r>
            <a:endParaRPr lang="en-US" sz="1400" b="0" kern="1200" dirty="0" smtClean="0">
              <a:solidFill>
                <a:schemeClr val="tx1"/>
              </a:solidFill>
              <a:latin typeface="+mn-lt"/>
              <a:ea typeface="+mn-ea"/>
              <a:cs typeface="+mn-cs"/>
            </a:endParaRPr>
          </a:p>
          <a:p>
            <a:pPr algn="just"/>
            <a:r>
              <a:rPr lang="en-US" sz="1400" b="0" kern="1200" dirty="0" smtClean="0">
                <a:solidFill>
                  <a:schemeClr val="tx1"/>
                </a:solidFill>
                <a:latin typeface="+mn-lt"/>
                <a:ea typeface="+mn-ea"/>
                <a:cs typeface="+mn-cs"/>
              </a:rPr>
              <a:t>The air policing task includes the ability to identify and intercept air vehicles within airspace of the member Nations</a:t>
            </a:r>
            <a:r>
              <a:rPr lang="en-US" sz="1400" b="0" kern="1200" baseline="0" dirty="0" smtClean="0">
                <a:solidFill>
                  <a:schemeClr val="tx1"/>
                </a:solidFill>
                <a:latin typeface="+mn-lt"/>
                <a:ea typeface="+mn-ea"/>
                <a:cs typeface="+mn-cs"/>
              </a:rPr>
              <a:t> </a:t>
            </a:r>
            <a:r>
              <a:rPr lang="en-US" sz="1400" b="0" kern="1200" dirty="0" smtClean="0">
                <a:solidFill>
                  <a:schemeClr val="tx1"/>
                </a:solidFill>
                <a:latin typeface="+mn-lt"/>
                <a:ea typeface="+mn-ea"/>
                <a:cs typeface="+mn-cs"/>
              </a:rPr>
              <a:t>and in the international airspace as applicable.  AP requires both  air surveillance ability to detect, track, identify and monitor aerial vehicles and sufficient all weather interceptors </a:t>
            </a:r>
            <a:r>
              <a:rPr lang="en-GB" sz="1400" b="0" kern="1200" dirty="0" smtClean="0">
                <a:solidFill>
                  <a:schemeClr val="tx1"/>
                </a:solidFill>
                <a:latin typeface="+mn-lt"/>
                <a:ea typeface="+mn-ea"/>
                <a:cs typeface="+mn-cs"/>
              </a:rPr>
              <a:t> </a:t>
            </a:r>
            <a:r>
              <a:rPr lang="en-US" sz="1400" b="0" kern="1200" dirty="0" smtClean="0">
                <a:solidFill>
                  <a:schemeClr val="tx1"/>
                </a:solidFill>
                <a:latin typeface="+mn-lt"/>
                <a:ea typeface="+mn-ea"/>
                <a:cs typeface="+mn-cs"/>
              </a:rPr>
              <a:t>available to intercept them if required. </a:t>
            </a:r>
          </a:p>
          <a:p>
            <a:pPr algn="just"/>
            <a:endParaRPr lang="en-GB" sz="1400" b="0" kern="1200" dirty="0" smtClean="0">
              <a:solidFill>
                <a:schemeClr val="tx1"/>
              </a:solidFill>
              <a:latin typeface="+mn-lt"/>
              <a:ea typeface="+mn-ea"/>
              <a:cs typeface="+mn-cs"/>
            </a:endParaRPr>
          </a:p>
          <a:p>
            <a:pPr algn="just"/>
            <a:r>
              <a:rPr lang="en-GB" sz="1400" b="0" kern="1200" dirty="0" smtClean="0">
                <a:solidFill>
                  <a:schemeClr val="tx1"/>
                </a:solidFill>
                <a:latin typeface="+mn-lt"/>
                <a:ea typeface="+mn-ea"/>
                <a:cs typeface="+mn-cs"/>
              </a:rPr>
              <a:t>NATO AP involves the use of the Air Surveillance (ASACS), Air C2 and appropriate </a:t>
            </a:r>
            <a:r>
              <a:rPr lang="en-GB" sz="1400" b="0" kern="1200" baseline="0" dirty="0" smtClean="0">
                <a:solidFill>
                  <a:schemeClr val="tx1"/>
                </a:solidFill>
                <a:latin typeface="+mn-lt"/>
                <a:ea typeface="+mn-ea"/>
                <a:cs typeface="+mn-cs"/>
              </a:rPr>
              <a:t> </a:t>
            </a:r>
            <a:r>
              <a:rPr lang="en-GB" sz="1400" b="0" kern="1200" dirty="0" smtClean="0">
                <a:solidFill>
                  <a:schemeClr val="tx1"/>
                </a:solidFill>
                <a:latin typeface="+mn-lt"/>
                <a:ea typeface="+mn-ea"/>
                <a:cs typeface="+mn-cs"/>
              </a:rPr>
              <a:t>Airborne Air Defence assets including </a:t>
            </a:r>
            <a:r>
              <a:rPr lang="en-US" sz="1400" b="0" kern="1200" dirty="0" smtClean="0">
                <a:solidFill>
                  <a:schemeClr val="tx1"/>
                </a:solidFill>
                <a:latin typeface="+mn-lt"/>
                <a:ea typeface="+mn-ea"/>
                <a:cs typeface="+mn-cs"/>
              </a:rPr>
              <a:t>all weather interceptors </a:t>
            </a:r>
            <a:r>
              <a:rPr lang="en-GB" sz="1400" b="0" kern="1200" dirty="0" smtClean="0">
                <a:solidFill>
                  <a:schemeClr val="tx1"/>
                </a:solidFill>
                <a:latin typeface="+mn-lt"/>
                <a:ea typeface="+mn-ea"/>
                <a:cs typeface="+mn-cs"/>
              </a:rPr>
              <a:t>for the purpose </a:t>
            </a:r>
            <a:r>
              <a:rPr lang="en-GB" sz="1400" kern="1200" dirty="0" smtClean="0">
                <a:solidFill>
                  <a:schemeClr val="tx1"/>
                </a:solidFill>
                <a:latin typeface="+mn-lt"/>
                <a:ea typeface="+mn-ea"/>
                <a:cs typeface="+mn-cs"/>
              </a:rPr>
              <a:t>of preserving the integrity of the NATO Airspace.</a:t>
            </a:r>
          </a:p>
          <a:p>
            <a:pPr algn="just"/>
            <a:r>
              <a:rPr lang="en-GB" sz="1400" kern="1200" baseline="30000" dirty="0" smtClean="0">
                <a:solidFill>
                  <a:schemeClr val="tx1"/>
                </a:solidFill>
                <a:latin typeface="+mn-lt"/>
                <a:ea typeface="+mn-ea"/>
                <a:cs typeface="+mn-cs"/>
              </a:rPr>
              <a:t> </a:t>
            </a:r>
            <a:endParaRPr lang="en-US" sz="1400" kern="1200" dirty="0" smtClean="0">
              <a:solidFill>
                <a:schemeClr val="tx1"/>
              </a:solidFill>
              <a:latin typeface="+mn-lt"/>
              <a:ea typeface="+mn-ea"/>
              <a:cs typeface="+mn-cs"/>
            </a:endParaRPr>
          </a:p>
          <a:p>
            <a:pPr algn="just"/>
            <a:r>
              <a:rPr lang="en-GB" sz="1400" kern="1200" dirty="0" smtClean="0">
                <a:solidFill>
                  <a:schemeClr val="tx1"/>
                </a:solidFill>
                <a:latin typeface="+mn-lt"/>
                <a:ea typeface="+mn-ea"/>
                <a:cs typeface="+mn-cs"/>
              </a:rPr>
              <a:t>Currently 19</a:t>
            </a:r>
            <a:r>
              <a:rPr lang="en-GB" sz="1400" kern="1200" baseline="0" dirty="0" smtClean="0">
                <a:solidFill>
                  <a:schemeClr val="tx1"/>
                </a:solidFill>
                <a:latin typeface="+mn-lt"/>
                <a:ea typeface="+mn-ea"/>
                <a:cs typeface="+mn-cs"/>
              </a:rPr>
              <a:t> Nations provide </a:t>
            </a:r>
            <a:r>
              <a:rPr lang="en-GB" sz="1400" kern="1200" dirty="0" smtClean="0">
                <a:solidFill>
                  <a:schemeClr val="tx1"/>
                </a:solidFill>
                <a:latin typeface="+mn-lt"/>
                <a:ea typeface="+mn-ea"/>
                <a:cs typeface="+mn-cs"/>
              </a:rPr>
              <a:t>Quick Reaction Alert (Interceptor)</a:t>
            </a:r>
            <a:r>
              <a:rPr lang="en-GB" sz="1400" kern="1200" baseline="0" dirty="0" smtClean="0">
                <a:solidFill>
                  <a:schemeClr val="tx1"/>
                </a:solidFill>
                <a:latin typeface="+mn-lt"/>
                <a:ea typeface="+mn-ea"/>
                <a:cs typeface="+mn-cs"/>
              </a:rPr>
              <a:t> </a:t>
            </a:r>
            <a:r>
              <a:rPr lang="en-GB" sz="1400" kern="1200" dirty="0" smtClean="0">
                <a:solidFill>
                  <a:schemeClr val="tx1"/>
                </a:solidFill>
                <a:latin typeface="+mn-lt"/>
                <a:ea typeface="+mn-ea"/>
                <a:cs typeface="+mn-cs"/>
              </a:rPr>
              <a:t>QRA(I) aircraft</a:t>
            </a:r>
            <a:r>
              <a:rPr lang="en-GB" sz="1400" kern="1200" baseline="0" dirty="0" smtClean="0">
                <a:solidFill>
                  <a:schemeClr val="tx1"/>
                </a:solidFill>
                <a:latin typeface="+mn-lt"/>
                <a:ea typeface="+mn-ea"/>
                <a:cs typeface="+mn-cs"/>
              </a:rPr>
              <a:t> while for members not possessing all required capabilities (such as Luxembourg, Slovenia, Albania, Estonia, Latvia, Lithuania and Iceland) specific arrangements are furnished either by the Alliance or on the basis of bi or multilateral agreement amongst relevant Allies.</a:t>
            </a:r>
          </a:p>
          <a:p>
            <a:pPr algn="just"/>
            <a:endParaRPr lang="en-GB" sz="1400" kern="1200" baseline="0" dirty="0" smtClean="0">
              <a:solidFill>
                <a:schemeClr val="tx1"/>
              </a:solidFill>
              <a:latin typeface="+mn-lt"/>
              <a:ea typeface="+mn-ea"/>
              <a:cs typeface="+mn-cs"/>
            </a:endParaRPr>
          </a:p>
          <a:p>
            <a:pPr algn="just"/>
            <a:r>
              <a:rPr lang="en-GB" sz="1400" kern="1200" baseline="0" dirty="0" smtClean="0">
                <a:solidFill>
                  <a:schemeClr val="tx1"/>
                </a:solidFill>
                <a:latin typeface="+mn-lt"/>
                <a:ea typeface="+mn-ea"/>
                <a:cs typeface="+mn-cs"/>
              </a:rPr>
              <a:t>NATO AP is conducted with national caveats inherent to every particular Nation, relevant mainly for use of weapons in the respective national airspace. When a RENEGADE aircraft is a subject of AP the particular Nation takes over the full responsibility to handle this type of threat.</a:t>
            </a:r>
          </a:p>
          <a:p>
            <a:pPr algn="just"/>
            <a:endParaRPr lang="en-GB" sz="1400" kern="1200" baseline="0" dirty="0" smtClean="0">
              <a:solidFill>
                <a:schemeClr val="tx1"/>
              </a:solidFill>
              <a:latin typeface="+mn-lt"/>
              <a:ea typeface="+mn-ea"/>
              <a:cs typeface="+mn-cs"/>
            </a:endParaRPr>
          </a:p>
          <a:p>
            <a:pPr algn="just"/>
            <a:r>
              <a:rPr lang="en-GB" sz="1400" b="1" kern="1200" baseline="0" dirty="0" smtClean="0">
                <a:solidFill>
                  <a:schemeClr val="tx1"/>
                </a:solidFill>
                <a:latin typeface="+mn-lt"/>
                <a:ea typeface="+mn-ea"/>
                <a:cs typeface="+mn-cs"/>
              </a:rPr>
              <a:t>Background: </a:t>
            </a:r>
            <a:r>
              <a:rPr lang="en-GB" sz="1400" kern="1200" baseline="0" dirty="0" smtClean="0">
                <a:solidFill>
                  <a:schemeClr val="tx1"/>
                </a:solidFill>
                <a:latin typeface="+mn-lt"/>
                <a:ea typeface="+mn-ea"/>
                <a:cs typeface="+mn-cs"/>
              </a:rPr>
              <a:t>Year 2014 is specific with NATO`s reaction to civil war in Ukraine and greater RUS assertiveness towards its neighbours. That NATO reaction included 3 times more deployments for the Baltic AP which resulted in an increase of A-scrambles for the Baltic AP mission by 300 % (more than 170 A-Scrambles in 2014) in comparison to previous years as a reaction of RUS military aviation flights. Greater NATO AP presence induced greater number of actual intercepts reiterating message of being able to safeguard airspace of the member Nations.  NATO AP flights were adequately complemented by training flights and also supported by NAEW&amp;C activities along Alliance`s eastern border.  </a:t>
            </a:r>
            <a:endParaRPr lang="en-US" sz="1400" kern="1200" dirty="0" smtClean="0">
              <a:solidFill>
                <a:schemeClr val="tx1"/>
              </a:solidFill>
              <a:latin typeface="+mn-lt"/>
              <a:ea typeface="+mn-ea"/>
              <a:cs typeface="+mn-cs"/>
            </a:endParaRPr>
          </a:p>
          <a:p>
            <a:pPr algn="just" eaLnBrk="1" hangingPunct="1">
              <a:spcBef>
                <a:spcPct val="0"/>
              </a:spcBef>
            </a:pPr>
            <a:endParaRPr lang="en-GB" sz="1100" dirty="0" smtClean="0">
              <a:latin typeface="Arial" pitchFamily="34" charset="0"/>
              <a:cs typeface="Arial" pitchFamily="34" charset="0"/>
            </a:endParaRPr>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042988" fontAlgn="base">
              <a:spcBef>
                <a:spcPct val="0"/>
              </a:spcBef>
              <a:spcAft>
                <a:spcPct val="0"/>
              </a:spcAft>
            </a:pPr>
            <a:fld id="{BB48841D-584E-49AE-8E77-AB9753CEB6A2}" type="slidenum">
              <a:rPr lang="en-US" smtClean="0">
                <a:latin typeface="Arial" pitchFamily="34" charset="0"/>
                <a:cs typeface="Arial" pitchFamily="34" charset="0"/>
              </a:rPr>
              <a:pPr defTabSz="1042988" fontAlgn="base">
                <a:spcBef>
                  <a:spcPct val="0"/>
                </a:spcBef>
                <a:spcAft>
                  <a:spcPct val="0"/>
                </a:spcAft>
              </a:pPr>
              <a:t>12</a:t>
            </a:fld>
            <a:endParaRPr lang="en-US" dirty="0"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2027238" y="104775"/>
            <a:ext cx="2614612" cy="1849438"/>
          </a:xfrm>
          <a:noFill/>
          <a:ln>
            <a:solidFill>
              <a:srgbClr val="000000"/>
            </a:solidFill>
            <a:miter lim="800000"/>
            <a:headEnd/>
            <a:tailEnd/>
          </a:ln>
        </p:spPr>
      </p:sp>
      <p:sp>
        <p:nvSpPr>
          <p:cNvPr id="20483" name="Notes Placeholder 2"/>
          <p:cNvSpPr>
            <a:spLocks noGrp="1"/>
          </p:cNvSpPr>
          <p:nvPr>
            <p:ph type="body" idx="1"/>
          </p:nvPr>
        </p:nvSpPr>
        <p:spPr bwMode="auto">
          <a:xfrm>
            <a:off x="187325" y="1970430"/>
            <a:ext cx="6351588" cy="7903821"/>
          </a:xfrm>
          <a:noFill/>
        </p:spPr>
        <p:txBody>
          <a:bodyPr wrap="square" lIns="92215" tIns="46107" rIns="92215" bIns="46107" numCol="1" anchor="t" anchorCtr="0" compatLnSpc="1">
            <a:prstTxWarp prst="textNoShape">
              <a:avLst/>
            </a:prstTxWarp>
            <a:normAutofit lnSpcReduction="10000"/>
          </a:bodyPr>
          <a:lstStyle/>
          <a:p>
            <a:pPr algn="just" eaLnBrk="1" hangingPunct="1">
              <a:spcBef>
                <a:spcPct val="0"/>
              </a:spcBef>
            </a:pPr>
            <a:r>
              <a:rPr lang="en-GB" sz="1100" b="1" dirty="0" smtClean="0">
                <a:latin typeface="Arial" pitchFamily="34" charset="0"/>
              </a:rPr>
              <a:t>Moving on to </a:t>
            </a:r>
            <a:r>
              <a:rPr lang="fr-BE" sz="1100" b="1" dirty="0" smtClean="0">
                <a:latin typeface="Arial" pitchFamily="34" charset="0"/>
              </a:rPr>
              <a:t>NATO support to</a:t>
            </a:r>
            <a:r>
              <a:rPr lang="fr-BE" sz="1100" b="1" baseline="0" dirty="0" smtClean="0">
                <a:latin typeface="Arial" pitchFamily="34" charset="0"/>
              </a:rPr>
              <a:t> TURKEY</a:t>
            </a:r>
          </a:p>
          <a:p>
            <a:pPr algn="just" eaLnBrk="1" hangingPunct="1">
              <a:spcBef>
                <a:spcPct val="0"/>
              </a:spcBef>
            </a:pPr>
            <a:endParaRPr lang="fr-BE" sz="1100" b="1" baseline="0" dirty="0" smtClean="0">
              <a:latin typeface="Arial" pitchFamily="34" charset="0"/>
              <a:cs typeface="Arial" pitchFamily="34" charset="0"/>
            </a:endParaRPr>
          </a:p>
          <a:p>
            <a:pPr algn="just"/>
            <a:r>
              <a:rPr lang="en-US" sz="1400" kern="1200" baseline="0" dirty="0" smtClean="0">
                <a:solidFill>
                  <a:schemeClr val="tx1"/>
                </a:solidFill>
                <a:latin typeface="+mn-lt"/>
                <a:ea typeface="+mn-ea"/>
                <a:cs typeface="+mn-cs"/>
              </a:rPr>
              <a:t>Following to Council's consultations on 26 June and 03 October 2012 in the light of the Syrian crisis, the Turkish Government requested within the framework of Article 4 of the North Atlantic Treaty the Alliance' to augment their air defence capabilities. On 21 November 2012, the Council discussed this request and subsequently NATO augmented Turkey's air defence capabilities within NATO Integrated Air Defence System in order to preserve, protect and enhance the ability to defend the population and territory of Turkey in accordance with the Standing Defence Plan 10901D Active Fence. </a:t>
            </a:r>
          </a:p>
          <a:p>
            <a:pPr algn="just"/>
            <a:endParaRPr lang="en-US" sz="1400" kern="1200" baseline="0" dirty="0" smtClean="0">
              <a:solidFill>
                <a:schemeClr val="tx1"/>
              </a:solidFill>
              <a:latin typeface="+mn-lt"/>
              <a:ea typeface="+mn-ea"/>
              <a:cs typeface="+mn-cs"/>
            </a:endParaRPr>
          </a:p>
          <a:p>
            <a:pPr algn="just"/>
            <a:r>
              <a:rPr lang="en-GB" sz="1400" kern="1200" dirty="0" smtClean="0">
                <a:solidFill>
                  <a:schemeClr val="tx1"/>
                </a:solidFill>
                <a:latin typeface="+mn-lt"/>
                <a:ea typeface="+mn-ea"/>
                <a:cs typeface="+mn-cs"/>
              </a:rPr>
              <a:t>The military situation inside Syria with regards to BM</a:t>
            </a:r>
            <a:r>
              <a:rPr lang="en-GB" sz="1400" kern="1200" baseline="0" dirty="0" smtClean="0">
                <a:solidFill>
                  <a:schemeClr val="tx1"/>
                </a:solidFill>
                <a:latin typeface="+mn-lt"/>
                <a:ea typeface="+mn-ea"/>
                <a:cs typeface="+mn-cs"/>
              </a:rPr>
              <a:t> </a:t>
            </a:r>
            <a:r>
              <a:rPr lang="en-GB" sz="1400" kern="1200" dirty="0" smtClean="0">
                <a:solidFill>
                  <a:schemeClr val="tx1"/>
                </a:solidFill>
                <a:latin typeface="+mn-lt"/>
                <a:ea typeface="+mn-ea"/>
                <a:cs typeface="+mn-cs"/>
              </a:rPr>
              <a:t>is largely unchanged over the last two years and will likely to continue into the foreseeable future. The threat to Turkey posed by Syrian Regime Ballistic Missiles (BM) is assessed to be low, but still credible. </a:t>
            </a:r>
            <a:endParaRPr lang="en-US" sz="1400" kern="1200" baseline="0" dirty="0" smtClean="0">
              <a:solidFill>
                <a:schemeClr val="tx1"/>
              </a:solidFill>
              <a:latin typeface="+mn-lt"/>
              <a:ea typeface="+mn-ea"/>
              <a:cs typeface="+mn-cs"/>
            </a:endParaRPr>
          </a:p>
          <a:p>
            <a:pPr algn="just"/>
            <a:endParaRPr lang="en-US" sz="1400" kern="1200" baseline="0" dirty="0" smtClean="0">
              <a:solidFill>
                <a:schemeClr val="tx1"/>
              </a:solidFill>
              <a:latin typeface="+mn-lt"/>
              <a:ea typeface="+mn-ea"/>
              <a:cs typeface="+mn-cs"/>
            </a:endParaRPr>
          </a:p>
          <a:p>
            <a:pPr algn="just"/>
            <a:r>
              <a:rPr lang="en-US" sz="1400" kern="1200" baseline="0" dirty="0" smtClean="0">
                <a:solidFill>
                  <a:schemeClr val="tx1"/>
                </a:solidFill>
                <a:latin typeface="+mn-lt"/>
                <a:ea typeface="+mn-ea"/>
                <a:cs typeface="+mn-cs"/>
              </a:rPr>
              <a:t>Three PATRIOT users nations are protecting the assigned assets (cities) which were selected in close coordination with the TUR authorities. The NLD will withdraw (so actually today/yesterday) their units and</a:t>
            </a:r>
            <a:r>
              <a:rPr lang="en-GB" sz="1400" kern="1200" baseline="0" dirty="0" smtClean="0">
                <a:solidFill>
                  <a:schemeClr val="tx1"/>
                </a:solidFill>
                <a:latin typeface="+mn-lt"/>
                <a:ea typeface="+mn-ea"/>
                <a:cs typeface="+mn-cs"/>
              </a:rPr>
              <a:t> they will be/are replace by the ESP PATRIOT so enabling NATO to continue NATO’s augmentation to TUR AD capabilities. </a:t>
            </a:r>
          </a:p>
          <a:p>
            <a:pPr algn="just"/>
            <a:endParaRPr lang="en-GB" sz="1400" kern="1200" baseline="0" dirty="0" smtClean="0">
              <a:solidFill>
                <a:schemeClr val="tx1"/>
              </a:solidFill>
              <a:latin typeface="+mn-lt"/>
              <a:ea typeface="+mn-ea"/>
              <a:cs typeface="+mn-cs"/>
            </a:endParaRPr>
          </a:p>
          <a:p>
            <a:pPr algn="just"/>
            <a:r>
              <a:rPr lang="en-GB" sz="1400" kern="1200" baseline="0" dirty="0" smtClean="0">
                <a:solidFill>
                  <a:schemeClr val="tx1"/>
                </a:solidFill>
                <a:latin typeface="+mn-lt"/>
                <a:ea typeface="+mn-ea"/>
                <a:cs typeface="+mn-cs"/>
              </a:rPr>
              <a:t>To conclude; Over the last two years, NATO is providing coverage over selected assets Turkey and it is foreseen to continue this effort for 2015. </a:t>
            </a:r>
            <a:endParaRPr lang="en-US" sz="1400" kern="1200" baseline="0" dirty="0" smtClean="0">
              <a:solidFill>
                <a:schemeClr val="tx1"/>
              </a:solidFill>
              <a:latin typeface="+mn-lt"/>
              <a:ea typeface="+mn-ea"/>
              <a:cs typeface="+mn-cs"/>
            </a:endParaRPr>
          </a:p>
          <a:p>
            <a:pPr algn="just" eaLnBrk="1" hangingPunct="1">
              <a:spcBef>
                <a:spcPct val="0"/>
              </a:spcBef>
            </a:pPr>
            <a:endParaRPr lang="en-GB" sz="1100" dirty="0" smtClean="0">
              <a:latin typeface="Arial" pitchFamily="34" charset="0"/>
              <a:cs typeface="Arial" pitchFamily="34" charset="0"/>
            </a:endParaRPr>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042988" fontAlgn="base">
              <a:spcBef>
                <a:spcPct val="0"/>
              </a:spcBef>
              <a:spcAft>
                <a:spcPct val="0"/>
              </a:spcAft>
            </a:pPr>
            <a:fld id="{BB48841D-584E-49AE-8E77-AB9753CEB6A2}" type="slidenum">
              <a:rPr lang="en-US" smtClean="0">
                <a:latin typeface="Arial" pitchFamily="34" charset="0"/>
                <a:cs typeface="Arial" pitchFamily="34" charset="0"/>
              </a:rPr>
              <a:pPr defTabSz="1042988" fontAlgn="base">
                <a:spcBef>
                  <a:spcPct val="0"/>
                </a:spcBef>
                <a:spcAft>
                  <a:spcPct val="0"/>
                </a:spcAft>
              </a:pPr>
              <a:t>13</a:t>
            </a:fld>
            <a:endParaRPr lang="en-US" dirty="0"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2027238" y="104775"/>
            <a:ext cx="2614612" cy="1849438"/>
          </a:xfrm>
          <a:noFill/>
          <a:ln>
            <a:solidFill>
              <a:srgbClr val="000000"/>
            </a:solidFill>
            <a:miter lim="800000"/>
            <a:headEnd/>
            <a:tailEnd/>
          </a:ln>
        </p:spPr>
      </p:sp>
      <p:sp>
        <p:nvSpPr>
          <p:cNvPr id="20483" name="Notes Placeholder 2"/>
          <p:cNvSpPr>
            <a:spLocks noGrp="1"/>
          </p:cNvSpPr>
          <p:nvPr>
            <p:ph type="body" idx="1"/>
          </p:nvPr>
        </p:nvSpPr>
        <p:spPr bwMode="auto">
          <a:xfrm>
            <a:off x="187325" y="1970430"/>
            <a:ext cx="6351588" cy="7903821"/>
          </a:xfrm>
          <a:noFill/>
        </p:spPr>
        <p:txBody>
          <a:bodyPr wrap="square" lIns="92215" tIns="46107" rIns="92215" bIns="46107" numCol="1" anchor="t" anchorCtr="0" compatLnSpc="1">
            <a:prstTxWarp prst="textNoShape">
              <a:avLst/>
            </a:prstTxWarp>
            <a:normAutofit lnSpcReduction="10000"/>
          </a:bodyPr>
          <a:lstStyle/>
          <a:p>
            <a:pPr algn="just" eaLnBrk="1" hangingPunct="1">
              <a:spcBef>
                <a:spcPct val="0"/>
              </a:spcBef>
            </a:pPr>
            <a:r>
              <a:rPr lang="en-GB" sz="1100" b="1" dirty="0" smtClean="0">
                <a:latin typeface="Arial" pitchFamily="34" charset="0"/>
              </a:rPr>
              <a:t>Moving on to </a:t>
            </a:r>
            <a:r>
              <a:rPr lang="fr-BE" sz="1100" b="1" dirty="0" smtClean="0">
                <a:latin typeface="Arial" pitchFamily="34" charset="0"/>
              </a:rPr>
              <a:t>NATO support to</a:t>
            </a:r>
            <a:r>
              <a:rPr lang="fr-BE" sz="1100" b="1" baseline="0" dirty="0" smtClean="0">
                <a:latin typeface="Arial" pitchFamily="34" charset="0"/>
              </a:rPr>
              <a:t> the AU</a:t>
            </a:r>
            <a:endParaRPr lang="en-GB" sz="1100" dirty="0" smtClean="0">
              <a:latin typeface="Arial" pitchFamily="34" charset="0"/>
              <a:cs typeface="Arial" pitchFamily="34" charset="0"/>
            </a:endParaRPr>
          </a:p>
          <a:p>
            <a:pPr algn="just" eaLnBrk="1" hangingPunct="1">
              <a:spcBef>
                <a:spcPct val="0"/>
              </a:spcBef>
            </a:pPr>
            <a:endParaRPr lang="en-GB" sz="1100" dirty="0" smtClean="0">
              <a:latin typeface="Arial" pitchFamily="34" charset="0"/>
              <a:cs typeface="Arial" pitchFamily="34" charset="0"/>
            </a:endParaRPr>
          </a:p>
          <a:p>
            <a:pPr algn="just" eaLnBrk="1" hangingPunct="1">
              <a:spcBef>
                <a:spcPct val="0"/>
              </a:spcBef>
            </a:pPr>
            <a:r>
              <a:rPr lang="en-US" sz="1100" dirty="0" smtClean="0">
                <a:latin typeface="Arial" pitchFamily="34" charset="0"/>
                <a:cs typeface="Arial" pitchFamily="34" charset="0"/>
              </a:rPr>
              <a:t>Since June 2005, NATO has provided a wide range of support to the African Union (AU).  NATO provided support to the AU Mission in Sudan (AMIS) until it was subsumed into the United Nations AU Mission in Darfur (UNAMID) in 2007.  </a:t>
            </a:r>
          </a:p>
          <a:p>
            <a:pPr algn="just" eaLnBrk="1" hangingPunct="1">
              <a:spcBef>
                <a:spcPct val="0"/>
              </a:spcBef>
            </a:pPr>
            <a:endParaRPr lang="en-US" sz="1100" dirty="0" smtClean="0">
              <a:latin typeface="Arial" pitchFamily="34" charset="0"/>
              <a:cs typeface="Arial" pitchFamily="34" charset="0"/>
            </a:endParaRPr>
          </a:p>
          <a:p>
            <a:pPr algn="just" eaLnBrk="1" hangingPunct="1">
              <a:spcBef>
                <a:spcPct val="0"/>
              </a:spcBef>
            </a:pPr>
            <a:r>
              <a:rPr lang="en-US" sz="1100" dirty="0" smtClean="0">
                <a:latin typeface="Arial" pitchFamily="34" charset="0"/>
                <a:cs typeface="Arial" pitchFamily="34" charset="0"/>
              </a:rPr>
              <a:t>This was appreciated by the AU at the time and interest in widening the scope of that support was recognized through the formal establishment of NATO's Senior Military Liaison Officer (SMLO).  </a:t>
            </a:r>
          </a:p>
          <a:p>
            <a:pPr algn="just" eaLnBrk="1" hangingPunct="1">
              <a:spcBef>
                <a:spcPct val="0"/>
              </a:spcBef>
            </a:pPr>
            <a:endParaRPr lang="en-US" sz="1100" dirty="0" smtClean="0">
              <a:latin typeface="Arial" pitchFamily="34" charset="0"/>
              <a:cs typeface="Arial" pitchFamily="34" charset="0"/>
            </a:endParaRPr>
          </a:p>
          <a:p>
            <a:pPr algn="just" eaLnBrk="1" hangingPunct="1">
              <a:spcBef>
                <a:spcPct val="0"/>
              </a:spcBef>
            </a:pPr>
            <a:r>
              <a:rPr lang="en-US" sz="1100" dirty="0" smtClean="0">
                <a:latin typeface="Arial" pitchFamily="34" charset="0"/>
                <a:cs typeface="Arial" pitchFamily="34" charset="0"/>
              </a:rPr>
              <a:t>Strategic direction and guidance for NATO's support since then is covered by a Strategic Military Mission Order (SMMO).  </a:t>
            </a:r>
          </a:p>
          <a:p>
            <a:pPr algn="just" eaLnBrk="1" hangingPunct="1">
              <a:spcBef>
                <a:spcPct val="0"/>
              </a:spcBef>
            </a:pPr>
            <a:endParaRPr lang="en-US" sz="1100" dirty="0" smtClean="0">
              <a:latin typeface="Arial" pitchFamily="34" charset="0"/>
              <a:cs typeface="Arial" pitchFamily="34" charset="0"/>
            </a:endParaRPr>
          </a:p>
          <a:p>
            <a:pPr algn="just" eaLnBrk="1" hangingPunct="1">
              <a:spcBef>
                <a:spcPct val="0"/>
              </a:spcBef>
            </a:pPr>
            <a:r>
              <a:rPr lang="en-US" sz="1100" dirty="0" smtClean="0">
                <a:latin typeface="Arial" pitchFamily="34" charset="0"/>
                <a:cs typeface="Arial" pitchFamily="34" charset="0"/>
              </a:rPr>
              <a:t>NATO support to the AU has been maintained with a NATO military team, initially from Joint Force Command (JFC) Lisbon, permanently deployed in Addis Ababa (Ethiopia - ETH) . The Team assisted the military staff of the AU, specifically the AU Mission in Somalia (AMISOM).  Since the new NATO Command Structure was introduced in 2012, JFC Naples has been manning the mission.  </a:t>
            </a:r>
          </a:p>
          <a:p>
            <a:pPr algn="just" eaLnBrk="1" hangingPunct="1">
              <a:spcBef>
                <a:spcPct val="0"/>
              </a:spcBef>
            </a:pPr>
            <a:endParaRPr lang="en-US" sz="1100" dirty="0" smtClean="0">
              <a:latin typeface="Arial" pitchFamily="34" charset="0"/>
              <a:cs typeface="Arial" pitchFamily="34" charset="0"/>
            </a:endParaRPr>
          </a:p>
          <a:p>
            <a:pPr algn="just" eaLnBrk="1" hangingPunct="1">
              <a:spcBef>
                <a:spcPct val="0"/>
              </a:spcBef>
            </a:pPr>
            <a:r>
              <a:rPr lang="en-US" sz="1100" dirty="0" smtClean="0">
                <a:latin typeface="Arial" pitchFamily="34" charset="0"/>
                <a:cs typeface="Arial" pitchFamily="34" charset="0"/>
              </a:rPr>
              <a:t>Currently, the NOR Embassy in Addis Ababa provides the diplomatic conduit for NATO activities supporting the AU.  Requests within the Council mandate are usually dealt with by ACO with NATO HQ being informed.  Requests outside the existing mandate are considered on a case-by-case basis by the Council. </a:t>
            </a:r>
          </a:p>
          <a:p>
            <a:pPr algn="just" eaLnBrk="1" hangingPunct="1">
              <a:spcBef>
                <a:spcPct val="0"/>
              </a:spcBef>
            </a:pPr>
            <a:endParaRPr lang="en-US" sz="1100" dirty="0" smtClean="0">
              <a:latin typeface="Arial" pitchFamily="34" charset="0"/>
              <a:cs typeface="Arial" pitchFamily="34" charset="0"/>
            </a:endParaRPr>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1042988" fontAlgn="base">
              <a:spcBef>
                <a:spcPct val="0"/>
              </a:spcBef>
              <a:spcAft>
                <a:spcPct val="0"/>
              </a:spcAft>
            </a:pPr>
            <a:fld id="{BB48841D-584E-49AE-8E77-AB9753CEB6A2}" type="slidenum">
              <a:rPr lang="en-US" smtClean="0">
                <a:latin typeface="Arial" pitchFamily="34" charset="0"/>
                <a:cs typeface="Arial" pitchFamily="34" charset="0"/>
              </a:rPr>
              <a:pPr defTabSz="1042988" fontAlgn="base">
                <a:spcBef>
                  <a:spcPct val="0"/>
                </a:spcBef>
                <a:spcAft>
                  <a:spcPct val="0"/>
                </a:spcAft>
              </a:pPr>
              <a:t>14</a:t>
            </a:fld>
            <a:endParaRPr lang="en-US" dirty="0"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39775"/>
            <a:ext cx="5235575" cy="3703638"/>
          </a:xfrm>
        </p:spPr>
      </p:sp>
      <p:sp>
        <p:nvSpPr>
          <p:cNvPr id="3" name="Notes Placeholder 2"/>
          <p:cNvSpPr>
            <a:spLocks noGrp="1"/>
          </p:cNvSpPr>
          <p:nvPr>
            <p:ph type="body" idx="1"/>
          </p:nvPr>
        </p:nvSpPr>
        <p:spPr/>
        <p:txBody>
          <a:bodyPr>
            <a:normAutofit/>
          </a:bodyPr>
          <a:lstStyle/>
          <a:p>
            <a:pPr algn="just">
              <a:defRPr/>
            </a:pPr>
            <a:r>
              <a:rPr lang="en-US" b="1" dirty="0" smtClean="0">
                <a:latin typeface="Arial" pitchFamily="34" charset="0"/>
                <a:cs typeface="Arial" pitchFamily="34" charset="0"/>
              </a:rPr>
              <a:t>NATO's mission</a:t>
            </a:r>
            <a:r>
              <a:rPr lang="en-US" dirty="0" smtClean="0">
                <a:latin typeface="Arial" pitchFamily="34" charset="0"/>
                <a:cs typeface="Arial" pitchFamily="34" charset="0"/>
              </a:rPr>
              <a:t> is to assist improving staff capacity within the AU military personnel in order that the AU can better conduct its missions, and in bringing the African Standby Force (ASF) to operational readiness, as well as facilitating appropriate logistical support.  </a:t>
            </a:r>
          </a:p>
          <a:p>
            <a:pPr>
              <a:defRPr/>
            </a:pPr>
            <a:endParaRPr lang="en-US" dirty="0" smtClean="0">
              <a:latin typeface="Arial" pitchFamily="34" charset="0"/>
              <a:cs typeface="Arial" pitchFamily="34" charset="0"/>
            </a:endParaRPr>
          </a:p>
          <a:p>
            <a:pPr algn="just">
              <a:defRPr/>
            </a:pPr>
            <a:r>
              <a:rPr lang="en-US" dirty="0" smtClean="0">
                <a:latin typeface="Arial" pitchFamily="34" charset="0"/>
                <a:cs typeface="Arial" pitchFamily="34" charset="0"/>
              </a:rPr>
              <a:t>There are currently two major areas of </a:t>
            </a:r>
            <a:r>
              <a:rPr lang="en-US" b="1" dirty="0" smtClean="0">
                <a:latin typeface="Arial" pitchFamily="34" charset="0"/>
                <a:cs typeface="Arial" pitchFamily="34" charset="0"/>
              </a:rPr>
              <a:t>NATO-AU military cooperation</a:t>
            </a:r>
            <a:r>
              <a:rPr lang="en-US" dirty="0" smtClean="0">
                <a:latin typeface="Arial" pitchFamily="34" charset="0"/>
                <a:cs typeface="Arial" pitchFamily="34" charset="0"/>
              </a:rPr>
              <a:t>:  </a:t>
            </a:r>
          </a:p>
          <a:p>
            <a:pPr algn="just">
              <a:defRPr/>
            </a:pPr>
            <a:r>
              <a:rPr lang="en-US" dirty="0" smtClean="0">
                <a:latin typeface="Arial" pitchFamily="34" charset="0"/>
                <a:cs typeface="Arial" pitchFamily="34" charset="0"/>
              </a:rPr>
              <a:t>The first is the assistance provided to the AU Mission in Somalia (AMISOM);  </a:t>
            </a:r>
          </a:p>
          <a:p>
            <a:pPr algn="just">
              <a:defRPr/>
            </a:pPr>
            <a:r>
              <a:rPr lang="en-US" dirty="0" smtClean="0">
                <a:latin typeface="Arial" pitchFamily="34" charset="0"/>
                <a:cs typeface="Arial" pitchFamily="34" charset="0"/>
              </a:rPr>
              <a:t>This comprises:  </a:t>
            </a:r>
          </a:p>
          <a:p>
            <a:pPr algn="just">
              <a:defRPr/>
            </a:pPr>
            <a:r>
              <a:rPr lang="en-US" dirty="0" smtClean="0">
                <a:latin typeface="Arial" pitchFamily="34" charset="0"/>
                <a:cs typeface="Arial" pitchFamily="34" charset="0"/>
              </a:rPr>
              <a:t>1) NATO is to provide strategic air and sea lift support to AU member states willing to deploy in Somalia under AMISOM.  </a:t>
            </a:r>
          </a:p>
          <a:p>
            <a:pPr algn="just">
              <a:defRPr/>
            </a:pPr>
            <a:r>
              <a:rPr lang="en-US" dirty="0" smtClean="0">
                <a:latin typeface="Arial" pitchFamily="34" charset="0"/>
                <a:cs typeface="Arial" pitchFamily="34" charset="0"/>
              </a:rPr>
              <a:t>2) NATO provides SMEs for Peace Support Operations Division (PSOD) that support AMISOM.  </a:t>
            </a:r>
          </a:p>
          <a:p>
            <a:pPr algn="just">
              <a:defRPr/>
            </a:pPr>
            <a:r>
              <a:rPr lang="en-US" dirty="0" smtClean="0">
                <a:latin typeface="Arial" pitchFamily="34" charset="0"/>
                <a:cs typeface="Arial" pitchFamily="34" charset="0"/>
              </a:rPr>
              <a:t>In addition, NATO is a member of the International Contact group on Somalia, and NATO interacts with other IOs.  </a:t>
            </a:r>
          </a:p>
          <a:p>
            <a:pPr algn="just">
              <a:defRPr/>
            </a:pPr>
            <a:endParaRPr lang="en-US" dirty="0" smtClean="0">
              <a:latin typeface="Arial" pitchFamily="34" charset="0"/>
              <a:cs typeface="Arial" pitchFamily="34" charset="0"/>
            </a:endParaRPr>
          </a:p>
          <a:p>
            <a:pPr algn="just">
              <a:defRPr/>
            </a:pPr>
            <a:r>
              <a:rPr lang="en-US" dirty="0" smtClean="0">
                <a:latin typeface="Arial" pitchFamily="34" charset="0"/>
                <a:cs typeface="Arial" pitchFamily="34" charset="0"/>
              </a:rPr>
              <a:t>The second action is supporting of the operational readiness of the African Standby Force (ASF);  </a:t>
            </a:r>
          </a:p>
          <a:p>
            <a:pPr algn="just">
              <a:defRPr/>
            </a:pPr>
            <a:r>
              <a:rPr lang="en-US" dirty="0" smtClean="0">
                <a:latin typeface="Arial" pitchFamily="34" charset="0"/>
                <a:cs typeface="Arial" pitchFamily="34" charset="0"/>
              </a:rPr>
              <a:t>Two types of support are provided:  </a:t>
            </a:r>
          </a:p>
          <a:p>
            <a:pPr algn="just">
              <a:defRPr/>
            </a:pPr>
            <a:r>
              <a:rPr lang="en-US" dirty="0" smtClean="0">
                <a:latin typeface="Arial" pitchFamily="34" charset="0"/>
                <a:cs typeface="Arial" pitchFamily="34" charset="0"/>
              </a:rPr>
              <a:t>1) Staff capacity building in which the SMEs provide assistance with a study on the assessment of the operational readiness of the ASF.  Both the SMEs are embedded in the Peace Support Operations Division (PSOD) of the Peace and Security Department (PSD). In addition, SMEs are provided on request to the AU. For example, SMEs supporting the planning of Exercise AMANI AFRICA II 2015.  NATO is also assisting the AU with the evaluation and assessment processes linked to the operational readiness of ASF Brigades, with the development of standardization rules and with training needs analysis programs.  </a:t>
            </a:r>
          </a:p>
          <a:p>
            <a:pPr algn="just">
              <a:defRPr/>
            </a:pPr>
            <a:r>
              <a:rPr lang="en-US" dirty="0" smtClean="0">
                <a:latin typeface="Arial" pitchFamily="34" charset="0"/>
                <a:cs typeface="Arial" pitchFamily="34" charset="0"/>
              </a:rPr>
              <a:t>2) The second focus of support is training: Training packages have been provided since 2009 to officers responsible for drafting ASF concepts. </a:t>
            </a:r>
          </a:p>
          <a:p>
            <a:pPr algn="just">
              <a:defRPr/>
            </a:pPr>
            <a:r>
              <a:rPr lang="en-US" dirty="0" smtClean="0">
                <a:latin typeface="Arial" pitchFamily="34" charset="0"/>
                <a:cs typeface="Arial" pitchFamily="34" charset="0"/>
              </a:rPr>
              <a:t>Access is granted for appropriate courses to the NATO Defence College (NDC) in Rome and NATO School Oberammergau (NSO).  On average 8-10 officers from the AU attend these courses per year.  </a:t>
            </a:r>
          </a:p>
          <a:p>
            <a:pPr marL="0" marR="0" indent="0" algn="just" defTabSz="1042988" rtl="0" eaLnBrk="0" fontAlgn="base" latinLnBrk="0" hangingPunct="0">
              <a:lnSpc>
                <a:spcPct val="100000"/>
              </a:lnSpc>
              <a:spcBef>
                <a:spcPct val="30000"/>
              </a:spcBef>
              <a:spcAft>
                <a:spcPct val="0"/>
              </a:spcAft>
              <a:buClrTx/>
              <a:buSzTx/>
              <a:buFontTx/>
              <a:buNone/>
              <a:tabLst/>
              <a:defRPr/>
            </a:pPr>
            <a:r>
              <a:rPr lang="en-US" sz="1400" dirty="0" smtClean="0">
                <a:latin typeface="Arial" pitchFamily="34" charset="0"/>
                <a:cs typeface="Arial" pitchFamily="34" charset="0"/>
              </a:rPr>
              <a:t>In this regard, another issue is about the development of the Mobile Education and Training Team (METT) concept in the AU.</a:t>
            </a:r>
            <a:r>
              <a:rPr lang="en-US" sz="1400" baseline="0" dirty="0" smtClean="0">
                <a:latin typeface="Arial" pitchFamily="34" charset="0"/>
                <a:cs typeface="Arial" pitchFamily="34" charset="0"/>
              </a:rPr>
              <a:t> D</a:t>
            </a:r>
            <a:r>
              <a:rPr lang="en-US" sz="1400" dirty="0" smtClean="0">
                <a:latin typeface="Arial" pitchFamily="34" charset="0"/>
                <a:cs typeface="Arial" pitchFamily="34" charset="0"/>
              </a:rPr>
              <a:t>elivering tailored Operational Planning Course (OPC) and Exercise Planning Course (EPC) in Addis Ababa were acknowledged by both NATO and the AU.  Even though these two courses were planned in 2014, other engagements and developments prevented the METTs to take place.  These</a:t>
            </a:r>
            <a:r>
              <a:rPr lang="en-US" sz="1400" baseline="0" dirty="0" smtClean="0">
                <a:latin typeface="Arial" pitchFamily="34" charset="0"/>
                <a:cs typeface="Arial" pitchFamily="34" charset="0"/>
              </a:rPr>
              <a:t> two METTs were currently planned in 2015 to be delivered by NSO.  It is assessed that the METTs </a:t>
            </a:r>
            <a:r>
              <a:rPr lang="en-US" sz="1400" dirty="0" smtClean="0">
                <a:latin typeface="Arial" pitchFamily="34" charset="0"/>
                <a:cs typeface="Arial" pitchFamily="34" charset="0"/>
              </a:rPr>
              <a:t>will provide a significant improvement to the delivery of training and staff capacity building to a wider audience.  </a:t>
            </a:r>
          </a:p>
          <a:p>
            <a:pPr algn="just">
              <a:defRPr/>
            </a:pPr>
            <a:endParaRPr lang="en-US" dirty="0" smtClean="0">
              <a:latin typeface="Arial" pitchFamily="34" charset="0"/>
              <a:cs typeface="Arial" pitchFamily="34" charset="0"/>
            </a:endParaRPr>
          </a:p>
          <a:p>
            <a:pPr algn="just">
              <a:defRPr/>
            </a:pPr>
            <a:r>
              <a:rPr lang="en-US" b="1" dirty="0" smtClean="0">
                <a:latin typeface="Arial" pitchFamily="34" charset="0"/>
                <a:cs typeface="Arial" pitchFamily="34" charset="0"/>
              </a:rPr>
              <a:t>[This</a:t>
            </a:r>
            <a:r>
              <a:rPr lang="en-US" b="1" baseline="0" dirty="0" smtClean="0">
                <a:latin typeface="Arial" pitchFamily="34" charset="0"/>
                <a:cs typeface="Arial" pitchFamily="34" charset="0"/>
              </a:rPr>
              <a:t> could be a good opportunity to thank to NSO for their valuable support to the NATO’s AU mission.]  </a:t>
            </a:r>
            <a:endParaRPr lang="en-US" b="1" dirty="0" smtClean="0">
              <a:latin typeface="Arial" pitchFamily="34" charset="0"/>
              <a:cs typeface="Arial" pitchFamily="34" charset="0"/>
            </a:endParaRPr>
          </a:p>
          <a:p>
            <a:pPr algn="just">
              <a:defRPr/>
            </a:pPr>
            <a:endParaRPr lang="en-US" dirty="0" smtClean="0">
              <a:latin typeface="Arial" pitchFamily="34" charset="0"/>
              <a:cs typeface="Arial" pitchFamily="34" charset="0"/>
            </a:endParaRPr>
          </a:p>
          <a:p>
            <a:pPr marL="0" marR="0" indent="0" algn="l" defTabSz="1043056"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As</a:t>
            </a:r>
            <a:r>
              <a:rPr lang="en-US" sz="1400" baseline="0" dirty="0" smtClean="0">
                <a:latin typeface="Arial" pitchFamily="34" charset="0"/>
                <a:cs typeface="Arial" pitchFamily="34" charset="0"/>
              </a:rPr>
              <a:t> a last point, </a:t>
            </a:r>
            <a:r>
              <a:rPr lang="en-US" sz="1400" dirty="0" smtClean="0">
                <a:latin typeface="Arial" pitchFamily="34" charset="0"/>
                <a:cs typeface="Arial" pitchFamily="34" charset="0"/>
              </a:rPr>
              <a:t>the Technical Agreement between NATO-AU on the status of the NATO Liaison Office was signed on 8 May 14.  This set the conditions for the subsequent negotiations with the Ethiopian Government (ETH) on privileges and immunities for the Senior Military Liaison Office and its staff.  Negotiations between NATO and ETH are ongoing.  </a:t>
            </a:r>
          </a:p>
          <a:p>
            <a:pPr marL="0" marR="0" indent="0" algn="l" defTabSz="1043056" rtl="0" eaLnBrk="1" fontAlgn="auto" latinLnBrk="0" hangingPunct="1">
              <a:lnSpc>
                <a:spcPct val="100000"/>
              </a:lnSpc>
              <a:spcBef>
                <a:spcPts val="0"/>
              </a:spcBef>
              <a:spcAft>
                <a:spcPts val="0"/>
              </a:spcAft>
              <a:buClrTx/>
              <a:buSzTx/>
              <a:buFontTx/>
              <a:buNone/>
              <a:tabLst/>
              <a:defRPr/>
            </a:pPr>
            <a:endParaRPr lang="en-US" sz="1400" dirty="0" smtClean="0">
              <a:latin typeface="Arial" pitchFamily="34" charset="0"/>
              <a:cs typeface="Arial" pitchFamily="34" charset="0"/>
            </a:endParaRPr>
          </a:p>
        </p:txBody>
      </p:sp>
      <p:sp>
        <p:nvSpPr>
          <p:cNvPr id="4" name="Header Placeholder 3"/>
          <p:cNvSpPr>
            <a:spLocks noGrp="1"/>
          </p:cNvSpPr>
          <p:nvPr>
            <p:ph type="hdr" sz="quarter" idx="10"/>
          </p:nvPr>
        </p:nvSpPr>
        <p:spPr/>
        <p:txBody>
          <a:bodyPr/>
          <a:lstStyle/>
          <a:p>
            <a:r>
              <a:rPr lang="en-US" dirty="0" smtClean="0"/>
              <a:t>NATO CLASSIFICATION</a:t>
            </a:r>
            <a:endParaRPr lang="en-US" dirty="0"/>
          </a:p>
        </p:txBody>
      </p:sp>
      <p:sp>
        <p:nvSpPr>
          <p:cNvPr id="5" name="Footer Placeholder 4"/>
          <p:cNvSpPr>
            <a:spLocks noGrp="1"/>
          </p:cNvSpPr>
          <p:nvPr>
            <p:ph type="ftr" sz="quarter" idx="11"/>
          </p:nvPr>
        </p:nvSpPr>
        <p:spPr/>
        <p:txBody>
          <a:bodyPr/>
          <a:lstStyle/>
          <a:p>
            <a:r>
              <a:rPr lang="en-US" dirty="0" smtClean="0"/>
              <a:t>NATO CLASSIFICATION</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781050" y="739775"/>
            <a:ext cx="5235575" cy="3703638"/>
          </a:xfrm>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lgn="just" defTabSz="1042049" eaLnBrk="1" hangingPunct="1">
              <a:spcBef>
                <a:spcPct val="0"/>
              </a:spcBef>
              <a:spcAft>
                <a:spcPts val="300"/>
              </a:spcAft>
              <a:defRPr/>
            </a:pPr>
            <a:r>
              <a:rPr lang="en-US" sz="1200" dirty="0" smtClean="0">
                <a:latin typeface="Arial" pitchFamily="34" charset="0"/>
                <a:cs typeface="Arial" pitchFamily="34" charset="0"/>
              </a:rPr>
              <a:t>The Readiness Action Plan (RAP) is one of the most significant outcomes of the Wales Summit. It adapts the Alliance posture to respond to the changes in the security environment in and near Europe. It responds to the challenges posed by Russia and their strategic implications, as well as to the risks and threats emanating from our Southern neighborhood, the Middle East and North Africa.</a:t>
            </a:r>
          </a:p>
          <a:p>
            <a:pPr algn="just" defTabSz="1042049" eaLnBrk="1" hangingPunct="1">
              <a:spcBef>
                <a:spcPct val="0"/>
              </a:spcBef>
              <a:spcAft>
                <a:spcPts val="300"/>
              </a:spcAft>
              <a:defRPr/>
            </a:pPr>
            <a:r>
              <a:rPr lang="en-GB" sz="1200" dirty="0" smtClean="0">
                <a:latin typeface="Arial" pitchFamily="34" charset="0"/>
                <a:cs typeface="Arial" pitchFamily="34" charset="0"/>
              </a:rPr>
              <a:t>The elements of the Plan include measures that address both the continuing need for assurance of Allies and the adaptation of the Alliance’s military strategic posture.</a:t>
            </a:r>
          </a:p>
          <a:p>
            <a:pPr algn="just" defTabSz="1042049" eaLnBrk="1" hangingPunct="1">
              <a:spcBef>
                <a:spcPct val="0"/>
              </a:spcBef>
              <a:spcAft>
                <a:spcPts val="300"/>
              </a:spcAft>
              <a:defRPr/>
            </a:pPr>
            <a:r>
              <a:rPr lang="en-GB" sz="1200" dirty="0" smtClean="0">
                <a:latin typeface="Arial" pitchFamily="34" charset="0"/>
                <a:cs typeface="Arial" pitchFamily="34" charset="0"/>
              </a:rPr>
              <a:t>Assurance measures include continuous air, land, and maritime presence and meaningful military activity in the eastern part of the Alliance, both on a rotational basis. They will provide the fundamental baseline requirement for assurance and deterrence.</a:t>
            </a:r>
          </a:p>
          <a:p>
            <a:pPr algn="just" defTabSz="1042049" eaLnBrk="1" hangingPunct="1">
              <a:spcBef>
                <a:spcPct val="0"/>
              </a:spcBef>
              <a:spcAft>
                <a:spcPts val="300"/>
              </a:spcAft>
              <a:defRPr/>
            </a:pPr>
            <a:r>
              <a:rPr lang="en-GB" sz="1200" dirty="0" smtClean="0">
                <a:latin typeface="Arial" pitchFamily="34" charset="0"/>
                <a:cs typeface="Arial" pitchFamily="34" charset="0"/>
              </a:rPr>
              <a:t>Adaptation include the intermediate and longer-term measures required to ensure that the Alliance can fully address the security challenges it might face.</a:t>
            </a:r>
          </a:p>
          <a:p>
            <a:pPr algn="just" defTabSz="1042049" eaLnBrk="1" hangingPunct="1">
              <a:spcBef>
                <a:spcPct val="0"/>
              </a:spcBef>
              <a:spcAft>
                <a:spcPts val="300"/>
              </a:spcAft>
              <a:defRPr/>
            </a:pPr>
            <a:endParaRPr lang="en-GB" sz="1400" dirty="0" smtClean="0">
              <a:latin typeface="Arial" pitchFamily="34" charset="0"/>
              <a:cs typeface="Arial" pitchFamily="34" charset="0"/>
            </a:endParaRPr>
          </a:p>
          <a:p>
            <a:pPr algn="just" defTabSz="1042049" eaLnBrk="1" hangingPunct="1">
              <a:spcBef>
                <a:spcPct val="0"/>
              </a:spcBef>
              <a:spcAft>
                <a:spcPts val="300"/>
              </a:spcAft>
              <a:defRPr/>
            </a:pPr>
            <a:r>
              <a:rPr lang="en-US" altLang="en-US" sz="1400" b="1" dirty="0" smtClean="0">
                <a:latin typeface="Arial" charset="0"/>
                <a:cs typeface="Arial" charset="0"/>
              </a:rPr>
              <a:t>[ NEXT SLIDE </a:t>
            </a:r>
            <a:r>
              <a:rPr lang="en-US" altLang="en-US" sz="1400" dirty="0" smtClean="0">
                <a:latin typeface="Arial" charset="0"/>
                <a:cs typeface="Arial" charset="0"/>
              </a:rPr>
              <a:t>]</a:t>
            </a:r>
          </a:p>
          <a:p>
            <a:pPr algn="just" defTabSz="1042049" eaLnBrk="1" hangingPunct="1">
              <a:spcBef>
                <a:spcPct val="0"/>
              </a:spcBef>
              <a:spcAft>
                <a:spcPts val="300"/>
              </a:spcAft>
              <a:defRPr/>
            </a:pPr>
            <a:endParaRPr lang="en-GB" sz="1400"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1322388" y="496888"/>
            <a:ext cx="4364037" cy="3087687"/>
          </a:xfrm>
          <a:noFill/>
          <a:ln>
            <a:solidFill>
              <a:srgbClr val="000000"/>
            </a:solidFill>
            <a:miter lim="800000"/>
            <a:headEnd/>
            <a:tailEnd/>
          </a:ln>
        </p:spPr>
      </p:sp>
      <p:sp>
        <p:nvSpPr>
          <p:cNvPr id="26627" name="Notes Placeholder 3"/>
          <p:cNvSpPr>
            <a:spLocks noGrp="1"/>
          </p:cNvSpPr>
          <p:nvPr/>
        </p:nvSpPr>
        <p:spPr bwMode="auto">
          <a:xfrm>
            <a:off x="679450" y="4690822"/>
            <a:ext cx="5438775" cy="4442939"/>
          </a:xfrm>
          <a:prstGeom prst="rect">
            <a:avLst/>
          </a:prstGeom>
          <a:noFill/>
          <a:ln w="9525">
            <a:noFill/>
            <a:miter lim="800000"/>
            <a:headEnd/>
            <a:tailEnd/>
          </a:ln>
        </p:spPr>
        <p:txBody>
          <a:bodyPr/>
          <a:lstStyle/>
          <a:p>
            <a:pPr eaLnBrk="0" hangingPunct="0">
              <a:spcBef>
                <a:spcPct val="30000"/>
              </a:spcBef>
            </a:pPr>
            <a:endParaRPr lang="en-US" sz="14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xfrm>
            <a:off x="2038350" y="355600"/>
            <a:ext cx="2938463" cy="2078038"/>
          </a:xfrm>
          <a:noFill/>
          <a:ln>
            <a:solidFill>
              <a:srgbClr val="000000"/>
            </a:solidFill>
            <a:miter lim="800000"/>
            <a:headEnd/>
            <a:tailEnd/>
          </a:ln>
        </p:spPr>
      </p:sp>
      <p:sp>
        <p:nvSpPr>
          <p:cNvPr id="33796"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defTabSz="1042988" fontAlgn="base">
              <a:spcBef>
                <a:spcPct val="0"/>
              </a:spcBef>
              <a:spcAft>
                <a:spcPct val="0"/>
              </a:spcAft>
              <a:defRPr/>
            </a:pPr>
            <a:r>
              <a:rPr lang="en-GB" smtClean="0"/>
              <a:t>NATO UNCLASSIFIED</a:t>
            </a:r>
          </a:p>
        </p:txBody>
      </p:sp>
      <p:sp>
        <p:nvSpPr>
          <p:cNvPr id="33797"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1042988" fontAlgn="base">
              <a:spcBef>
                <a:spcPct val="0"/>
              </a:spcBef>
              <a:spcAft>
                <a:spcPct val="0"/>
              </a:spcAft>
              <a:defRPr/>
            </a:pPr>
            <a:r>
              <a:rPr lang="en-GB" smtClean="0"/>
              <a:t>NATO UNCLASSIFIED</a:t>
            </a:r>
          </a:p>
        </p:txBody>
      </p:sp>
      <p:sp>
        <p:nvSpPr>
          <p:cNvPr id="28677" name="Notes Placeholder 5"/>
          <p:cNvSpPr>
            <a:spLocks noGrp="1"/>
          </p:cNvSpPr>
          <p:nvPr/>
        </p:nvSpPr>
        <p:spPr bwMode="auto">
          <a:xfrm>
            <a:off x="679450" y="4690822"/>
            <a:ext cx="5438775" cy="4442939"/>
          </a:xfrm>
          <a:prstGeom prst="rect">
            <a:avLst/>
          </a:prstGeom>
          <a:noFill/>
          <a:ln w="9525">
            <a:noFill/>
            <a:miter lim="800000"/>
            <a:headEnd/>
            <a:tailEnd/>
          </a:ln>
        </p:spPr>
        <p:txBody>
          <a:bodyPr/>
          <a:lstStyle/>
          <a:p>
            <a:pPr eaLnBrk="0" hangingPunct="0">
              <a:spcBef>
                <a:spcPct val="30000"/>
              </a:spcBef>
            </a:pPr>
            <a:endParaRPr lang="en-US" sz="140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1275" y="9380065"/>
            <a:ext cx="2946400" cy="494186"/>
          </a:xfrm>
          <a:prstGeom prst="rect">
            <a:avLst/>
          </a:prstGeom>
          <a:noFill/>
          <a:ln w="9525">
            <a:noFill/>
            <a:miter lim="800000"/>
            <a:headEnd/>
            <a:tailEnd/>
          </a:ln>
        </p:spPr>
        <p:txBody>
          <a:bodyPr anchor="b"/>
          <a:lstStyle/>
          <a:p>
            <a:pPr algn="r"/>
            <a:fld id="{5573A262-6F1F-4F39-A7B1-C20BDB50BCF8}" type="slidenum">
              <a:rPr lang="en-GB" sz="1200">
                <a:latin typeface="Times" pitchFamily="18" charset="0"/>
              </a:rPr>
              <a:pPr algn="r"/>
              <a:t>19</a:t>
            </a:fld>
            <a:endParaRPr lang="en-GB" sz="1200">
              <a:latin typeface="Times" pitchFamily="18" charset="0"/>
            </a:endParaRPr>
          </a:p>
        </p:txBody>
      </p:sp>
      <p:sp>
        <p:nvSpPr>
          <p:cNvPr id="29699" name="Rectangle 2"/>
          <p:cNvSpPr>
            <a:spLocks noGrp="1" noRot="1" noChangeAspect="1" noChangeArrowheads="1" noTextEdit="1"/>
          </p:cNvSpPr>
          <p:nvPr>
            <p:ph type="sldImg"/>
          </p:nvPr>
        </p:nvSpPr>
        <p:spPr bwMode="auto">
          <a:xfrm>
            <a:off x="1249363" y="496888"/>
            <a:ext cx="4370387" cy="3090862"/>
          </a:xfrm>
          <a:noFill/>
          <a:ln>
            <a:solidFill>
              <a:srgbClr val="000000"/>
            </a:solidFill>
            <a:miter lim="800000"/>
            <a:headEnd/>
            <a:tailEnd/>
          </a:ln>
        </p:spPr>
      </p:sp>
      <p:sp>
        <p:nvSpPr>
          <p:cNvPr id="29700" name="Notes Placeholder 4"/>
          <p:cNvSpPr>
            <a:spLocks noGrp="1"/>
          </p:cNvSpPr>
          <p:nvPr/>
        </p:nvSpPr>
        <p:spPr bwMode="auto">
          <a:xfrm>
            <a:off x="679450" y="4690822"/>
            <a:ext cx="5438775" cy="4442939"/>
          </a:xfrm>
          <a:prstGeom prst="rect">
            <a:avLst/>
          </a:prstGeom>
          <a:noFill/>
          <a:ln w="9525">
            <a:noFill/>
            <a:miter lim="800000"/>
            <a:headEnd/>
            <a:tailEnd/>
          </a:ln>
        </p:spPr>
        <p:txBody>
          <a:bodyPr/>
          <a:lstStyle/>
          <a:p>
            <a:pPr eaLnBrk="0" hangingPunct="0">
              <a:spcBef>
                <a:spcPct val="30000"/>
              </a:spcBef>
            </a:pPr>
            <a:endParaRPr lang="en-US" sz="14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51275" y="9380065"/>
            <a:ext cx="2946400" cy="494186"/>
          </a:xfrm>
          <a:prstGeom prst="rect">
            <a:avLst/>
          </a:prstGeom>
          <a:noFill/>
          <a:ln w="9525">
            <a:noFill/>
            <a:miter lim="800000"/>
            <a:headEnd/>
            <a:tailEnd/>
          </a:ln>
        </p:spPr>
        <p:txBody>
          <a:bodyPr anchor="b"/>
          <a:lstStyle/>
          <a:p>
            <a:pPr algn="r"/>
            <a:fld id="{45D066BB-2417-46FB-80A4-BE991225D899}" type="slidenum">
              <a:rPr lang="en-GB" sz="1200">
                <a:latin typeface="Times" pitchFamily="18" charset="0"/>
              </a:rPr>
              <a:pPr algn="r"/>
              <a:t>20</a:t>
            </a:fld>
            <a:endParaRPr lang="en-GB" sz="1200">
              <a:latin typeface="Times" pitchFamily="18" charset="0"/>
            </a:endParaRPr>
          </a:p>
        </p:txBody>
      </p:sp>
      <p:sp>
        <p:nvSpPr>
          <p:cNvPr id="30723" name="Rectangle 2"/>
          <p:cNvSpPr>
            <a:spLocks noGrp="1" noRot="1" noChangeAspect="1" noChangeArrowheads="1" noTextEdit="1"/>
          </p:cNvSpPr>
          <p:nvPr>
            <p:ph type="sldImg"/>
          </p:nvPr>
        </p:nvSpPr>
        <p:spPr bwMode="auto">
          <a:xfrm>
            <a:off x="1466850" y="568325"/>
            <a:ext cx="4098925" cy="2900363"/>
          </a:xfrm>
          <a:noFill/>
          <a:ln>
            <a:solidFill>
              <a:srgbClr val="000000"/>
            </a:solidFill>
            <a:miter lim="800000"/>
            <a:headEnd/>
            <a:tailEnd/>
          </a:ln>
        </p:spPr>
      </p:sp>
      <p:sp>
        <p:nvSpPr>
          <p:cNvPr id="30724" name="Notes Placeholder 4"/>
          <p:cNvSpPr>
            <a:spLocks noGrp="1"/>
          </p:cNvSpPr>
          <p:nvPr/>
        </p:nvSpPr>
        <p:spPr bwMode="auto">
          <a:xfrm>
            <a:off x="679450" y="4690822"/>
            <a:ext cx="5438775" cy="4442939"/>
          </a:xfrm>
          <a:prstGeom prst="rect">
            <a:avLst/>
          </a:prstGeom>
          <a:noFill/>
          <a:ln w="9525">
            <a:noFill/>
            <a:miter lim="800000"/>
            <a:headEnd/>
            <a:tailEnd/>
          </a:ln>
        </p:spPr>
        <p:txBody>
          <a:bodyPr/>
          <a:lstStyle/>
          <a:p>
            <a:pPr eaLnBrk="0" hangingPunct="0">
              <a:spcBef>
                <a:spcPct val="30000"/>
              </a:spcBef>
            </a:pPr>
            <a:endParaRPr lang="en-US" sz="1400">
              <a:latin typeface="Calibri" pitchFamily="34" charset="0"/>
            </a:endParaRPr>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739775"/>
            <a:ext cx="5235575" cy="3703638"/>
          </a:xfrm>
          <a:prstGeom prst="rect">
            <a:avLst/>
          </a:prstGeom>
        </p:spPr>
      </p:sp>
      <p:sp>
        <p:nvSpPr>
          <p:cNvPr id="3" name="Notes Placeholder 2"/>
          <p:cNvSpPr>
            <a:spLocks noGrp="1"/>
          </p:cNvSpPr>
          <p:nvPr>
            <p:ph type="body" idx="1"/>
          </p:nvPr>
        </p:nvSpPr>
        <p:spPr/>
        <p:txBody>
          <a:bodyPr>
            <a:normAutofit fontScale="70000" lnSpcReduction="20000"/>
          </a:bodyPr>
          <a:lstStyle/>
          <a:p>
            <a:pPr>
              <a:buFontTx/>
              <a:buChar char="•"/>
            </a:pPr>
            <a:r>
              <a:rPr lang="en-US" sz="1400" dirty="0" smtClean="0">
                <a:latin typeface="Arial" pitchFamily="34" charset="0"/>
                <a:cs typeface="Arial" pitchFamily="34" charset="0"/>
              </a:rPr>
              <a:t>Moving on now, it is worth noting  that the main role of the IMS is to support the Military Committee (MC), which is the senior military authority in NATO. The MC is responsible to the North Atlantic Council (NAC), NATO’s senior political authority, for the overall conduct of the military affairs of the Alliance.    The Military Committee is the NAC’s primary source of military advice and also interprets political guidance to NATO two strategic commands. </a:t>
            </a:r>
          </a:p>
          <a:p>
            <a:pPr>
              <a:buFontTx/>
              <a:buChar char="•"/>
            </a:pPr>
            <a:r>
              <a:rPr lang="en-US" sz="1400" dirty="0" smtClean="0">
                <a:latin typeface="Arial" pitchFamily="34" charset="0"/>
                <a:cs typeface="Arial" pitchFamily="34" charset="0"/>
              </a:rPr>
              <a:t>(MC 0057/4) The SCs carry out roles and missions assigned by Council, and directed by the MC. MC policies are authoritative for Allied military bodies and forces under command or control of the SCs. The SCs are responsible to the MC for the direction and conduct of all military matters of the Alliance within their command functions. The SCs provide military advice concerning their command responsibilities to the MC. Furthermore, the SCs are authorized to provide advice to Council on matters pertaining to their commands as required, keeping the MC informed. </a:t>
            </a:r>
          </a:p>
          <a:p>
            <a:pPr>
              <a:buFontTx/>
              <a:buChar char="•"/>
            </a:pPr>
            <a:r>
              <a:rPr lang="en-GB" sz="1400" dirty="0" smtClean="0">
                <a:latin typeface="Arial" pitchFamily="34" charset="0"/>
                <a:cs typeface="Arial" pitchFamily="34" charset="0"/>
              </a:rPr>
              <a:t>[NEXT SLIDE PLEASE]</a:t>
            </a: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 [</a:t>
            </a:r>
            <a:r>
              <a:rPr lang="en-US" sz="1400" i="1" dirty="0" smtClean="0">
                <a:latin typeface="Arial" pitchFamily="34" charset="0"/>
                <a:cs typeface="Arial" pitchFamily="34" charset="0"/>
              </a:rPr>
              <a:t>The extent to which the Military Committee matters in the decision making process is depend on the level of this decision. So, trying to cover the issue “what can the MC do?”, I would say, the Military Committee can make one of four decisions: </a:t>
            </a:r>
            <a:endParaRPr lang="en-US" sz="1400" dirty="0" smtClean="0">
              <a:latin typeface="Arial" pitchFamily="34" charset="0"/>
              <a:cs typeface="Arial" pitchFamily="34" charset="0"/>
            </a:endParaRPr>
          </a:p>
          <a:p>
            <a:r>
              <a:rPr lang="en-US" sz="1400" i="1" dirty="0" smtClean="0">
                <a:latin typeface="Arial" pitchFamily="34" charset="0"/>
                <a:cs typeface="Arial" pitchFamily="34" charset="0"/>
              </a:rPr>
              <a:t> Notation. Notation by the MC reflects the receipt of information on an issue. , Notation requires no further action by the MC, nor does it imply agreement. </a:t>
            </a:r>
            <a:endParaRPr lang="en-US" sz="1400" dirty="0" smtClean="0">
              <a:latin typeface="Arial" pitchFamily="34" charset="0"/>
              <a:cs typeface="Arial" pitchFamily="34" charset="0"/>
            </a:endParaRPr>
          </a:p>
          <a:p>
            <a:r>
              <a:rPr lang="en-US" sz="1400" i="1" dirty="0" smtClean="0">
                <a:latin typeface="Arial" pitchFamily="34" charset="0"/>
                <a:cs typeface="Arial" pitchFamily="34" charset="0"/>
              </a:rPr>
              <a:t> Agreement. Agreement by the Military Committee indicates its concurrence or assent by consensus. If one or more members have not joined consensus agreement, the MC cannot be deemed to have agreed.  </a:t>
            </a:r>
            <a:endParaRPr lang="en-US" sz="1400" dirty="0" smtClean="0">
              <a:latin typeface="Arial" pitchFamily="34" charset="0"/>
              <a:cs typeface="Arial" pitchFamily="34" charset="0"/>
            </a:endParaRPr>
          </a:p>
          <a:p>
            <a:r>
              <a:rPr lang="en-US" sz="1400" i="1" dirty="0" smtClean="0">
                <a:latin typeface="Arial" pitchFamily="34" charset="0"/>
                <a:cs typeface="Arial" pitchFamily="34" charset="0"/>
              </a:rPr>
              <a:t>  Approval. The Military Committee’s approval constitutes final and formal agreement on matters that are within its remit without reference to other authority. Such agreement will normally result in the issue or revision of an approved Military Committee document; or formal notification to a Strategic Commander or other subordinate authority, giving approval for follow-on action or activity.</a:t>
            </a:r>
            <a:endParaRPr lang="en-US" sz="1400" dirty="0" smtClean="0">
              <a:latin typeface="Arial" pitchFamily="34" charset="0"/>
              <a:cs typeface="Arial" pitchFamily="34" charset="0"/>
            </a:endParaRPr>
          </a:p>
          <a:p>
            <a:r>
              <a:rPr lang="en-US" sz="1400" i="1" dirty="0" smtClean="0">
                <a:latin typeface="Arial" pitchFamily="34" charset="0"/>
                <a:cs typeface="Arial" pitchFamily="34" charset="0"/>
              </a:rPr>
              <a:t> Endorsement. Endorsement represents the MC’s formal agreement, but where the matter requires subsequent political consideration, usually by the NAC.</a:t>
            </a:r>
            <a:r>
              <a:rPr lang="en-US" sz="1400" dirty="0" smtClean="0">
                <a:latin typeface="Arial" pitchFamily="34" charset="0"/>
                <a:cs typeface="Arial" pitchFamily="34" charset="0"/>
              </a:rPr>
              <a:t>]</a:t>
            </a:r>
          </a:p>
          <a:p>
            <a:r>
              <a:rPr lang="en-US" sz="1200" b="1" dirty="0" smtClean="0">
                <a:latin typeface="Arial" pitchFamily="34" charset="0"/>
                <a:cs typeface="Arial" pitchFamily="34" charset="0"/>
              </a:rPr>
              <a:t> </a:t>
            </a:r>
            <a:endParaRPr lang="en-US" dirty="0"/>
          </a:p>
        </p:txBody>
      </p:sp>
      <p:sp>
        <p:nvSpPr>
          <p:cNvPr id="5" name="Footer Placeholder 4"/>
          <p:cNvSpPr>
            <a:spLocks noGrp="1"/>
          </p:cNvSpPr>
          <p:nvPr>
            <p:ph type="ftr" sz="quarter" idx="11"/>
          </p:nvPr>
        </p:nvSpPr>
        <p:spPr>
          <a:xfrm>
            <a:off x="0" y="9378485"/>
            <a:ext cx="2946400" cy="494187"/>
          </a:xfrm>
          <a:prstGeom prst="rect">
            <a:avLst/>
          </a:prstGeom>
        </p:spPr>
        <p:txBody>
          <a:bodyPr/>
          <a:lstStyle/>
          <a:p>
            <a:pPr>
              <a:defRPr/>
            </a:pPr>
            <a:r>
              <a:rPr lang="en-US" dirty="0" smtClean="0"/>
              <a:t>NATO CLASSIFICATION</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1042988" fontAlgn="base">
              <a:spcBef>
                <a:spcPct val="0"/>
              </a:spcBef>
              <a:spcAft>
                <a:spcPct val="0"/>
              </a:spcAft>
              <a:defRPr/>
            </a:pPr>
            <a:fld id="{4C734082-03F7-4AED-A018-B88354C80454}" type="slidenum">
              <a:rPr lang="en-US" smtClean="0">
                <a:latin typeface="Times" pitchFamily="18" charset="0"/>
                <a:ea typeface="ＭＳ Ｐゴシック" pitchFamily="34" charset="-128"/>
              </a:rPr>
              <a:pPr defTabSz="1042988" fontAlgn="base">
                <a:spcBef>
                  <a:spcPct val="0"/>
                </a:spcBef>
                <a:spcAft>
                  <a:spcPct val="0"/>
                </a:spcAft>
                <a:defRPr/>
              </a:pPr>
              <a:t>21</a:t>
            </a:fld>
            <a:endParaRPr lang="en-US" smtClean="0">
              <a:latin typeface="Times" pitchFamily="18" charset="0"/>
              <a:ea typeface="ＭＳ Ｐゴシック" pitchFamily="34" charset="-128"/>
            </a:endParaRPr>
          </a:p>
        </p:txBody>
      </p:sp>
      <p:sp>
        <p:nvSpPr>
          <p:cNvPr id="31747" name="Rectangle 7"/>
          <p:cNvSpPr txBox="1">
            <a:spLocks noGrp="1" noChangeArrowheads="1"/>
          </p:cNvSpPr>
          <p:nvPr/>
        </p:nvSpPr>
        <p:spPr bwMode="auto">
          <a:xfrm>
            <a:off x="3849689" y="9380065"/>
            <a:ext cx="2947987" cy="494186"/>
          </a:xfrm>
          <a:prstGeom prst="rect">
            <a:avLst/>
          </a:prstGeom>
          <a:noFill/>
          <a:ln w="9525">
            <a:noFill/>
            <a:miter lim="800000"/>
            <a:headEnd/>
            <a:tailEnd/>
          </a:ln>
        </p:spPr>
        <p:txBody>
          <a:bodyPr lIns="93177" tIns="46589" rIns="93177" bIns="46589" anchor="b"/>
          <a:lstStyle/>
          <a:p>
            <a:pPr algn="r"/>
            <a:fld id="{02C75520-8256-4960-930C-35BA51FD8073}" type="slidenum">
              <a:rPr lang="en-GB" sz="1200">
                <a:latin typeface="Times" pitchFamily="18" charset="0"/>
              </a:rPr>
              <a:pPr algn="r"/>
              <a:t>21</a:t>
            </a:fld>
            <a:endParaRPr lang="en-GB" sz="1200">
              <a:latin typeface="Times" pitchFamily="18" charset="0"/>
            </a:endParaRPr>
          </a:p>
        </p:txBody>
      </p:sp>
      <p:sp>
        <p:nvSpPr>
          <p:cNvPr id="31748" name="Rectangle 2"/>
          <p:cNvSpPr>
            <a:spLocks noGrp="1" noRot="1" noChangeAspect="1" noChangeArrowheads="1" noTextEdit="1"/>
          </p:cNvSpPr>
          <p:nvPr>
            <p:ph type="sldImg"/>
          </p:nvPr>
        </p:nvSpPr>
        <p:spPr bwMode="auto">
          <a:xfrm>
            <a:off x="1108075" y="354013"/>
            <a:ext cx="4260850" cy="3014662"/>
          </a:xfrm>
          <a:noFill/>
          <a:ln>
            <a:solidFill>
              <a:srgbClr val="000000"/>
            </a:solidFill>
            <a:miter lim="800000"/>
            <a:headEnd/>
            <a:tailEnd/>
          </a:ln>
        </p:spPr>
      </p:sp>
      <p:sp>
        <p:nvSpPr>
          <p:cNvPr id="31749" name="Notes Placeholder 5"/>
          <p:cNvSpPr>
            <a:spLocks noGrp="1"/>
          </p:cNvSpPr>
          <p:nvPr/>
        </p:nvSpPr>
        <p:spPr bwMode="auto">
          <a:xfrm>
            <a:off x="679450" y="4690822"/>
            <a:ext cx="5438775" cy="4442939"/>
          </a:xfrm>
          <a:prstGeom prst="rect">
            <a:avLst/>
          </a:prstGeom>
          <a:noFill/>
          <a:ln w="9525">
            <a:noFill/>
            <a:miter lim="800000"/>
            <a:headEnd/>
            <a:tailEnd/>
          </a:ln>
        </p:spPr>
        <p:txBody>
          <a:bodyPr/>
          <a:lstStyle/>
          <a:p>
            <a:pPr eaLnBrk="0" hangingPunct="0">
              <a:spcBef>
                <a:spcPct val="30000"/>
              </a:spcBef>
            </a:pPr>
            <a:endParaRPr lang="en-US" sz="140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781050" y="739775"/>
            <a:ext cx="5235575" cy="3703638"/>
          </a:xfrm>
          <a:noFill/>
          <a:ln>
            <a:solidFill>
              <a:srgbClr val="000000"/>
            </a:solidFill>
            <a:miter lim="800000"/>
            <a:headEnd/>
            <a:tailEnd/>
          </a:ln>
        </p:spPr>
      </p:sp>
      <p:sp>
        <p:nvSpPr>
          <p:cNvPr id="40964"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1042988" fontAlgn="base">
              <a:spcBef>
                <a:spcPct val="0"/>
              </a:spcBef>
              <a:spcAft>
                <a:spcPct val="0"/>
              </a:spcAft>
              <a:defRPr/>
            </a:pPr>
            <a:r>
              <a:rPr lang="en-US" smtClean="0"/>
              <a:t>NATO </a:t>
            </a:r>
            <a:r>
              <a:rPr lang="en-GB" smtClean="0"/>
              <a:t>UNCLASSIFIED</a:t>
            </a:r>
            <a:endParaRPr lang="en-US" smtClean="0"/>
          </a:p>
        </p:txBody>
      </p:sp>
      <p:sp>
        <p:nvSpPr>
          <p:cNvPr id="40965"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defTabSz="1042988" fontAlgn="base">
              <a:spcBef>
                <a:spcPct val="0"/>
              </a:spcBef>
              <a:spcAft>
                <a:spcPct val="0"/>
              </a:spcAft>
              <a:defRPr/>
            </a:pPr>
            <a:r>
              <a:rPr lang="en-US" smtClean="0"/>
              <a:t>NATO </a:t>
            </a:r>
            <a:r>
              <a:rPr lang="en-GB" smtClean="0"/>
              <a:t>UNCLASSIFIED</a:t>
            </a:r>
            <a:endParaRPr lang="en-US" smtClean="0"/>
          </a:p>
        </p:txBody>
      </p:sp>
      <p:sp>
        <p:nvSpPr>
          <p:cNvPr id="2" name="Notes Placeholder 5"/>
          <p:cNvSpPr>
            <a:spLocks noGrp="1"/>
          </p:cNvSpPr>
          <p:nvPr/>
        </p:nvSpPr>
        <p:spPr bwMode="auto">
          <a:xfrm>
            <a:off x="679450" y="4690822"/>
            <a:ext cx="5438775" cy="4442939"/>
          </a:xfrm>
          <a:prstGeom prst="rect">
            <a:avLst/>
          </a:prstGeom>
          <a:noFill/>
          <a:ln w="9525">
            <a:noFill/>
            <a:miter lim="800000"/>
            <a:headEnd/>
            <a:tailEnd/>
          </a:ln>
        </p:spPr>
        <p:txBody>
          <a:bodyPr/>
          <a:lstStyle/>
          <a:p>
            <a:pPr eaLnBrk="0" hangingPunct="0">
              <a:spcBef>
                <a:spcPct val="30000"/>
              </a:spcBef>
            </a:pPr>
            <a:endParaRPr lang="en-US" sz="140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975AFCF-8B97-4F67-88A5-390D5A753781}" type="slidenum">
              <a:rPr lang="en-US" altLang="en-US">
                <a:solidFill>
                  <a:prstClr val="black"/>
                </a:solidFill>
              </a:rPr>
              <a:pPr eaLnBrk="1" hangingPunct="1"/>
              <a:t>23</a:t>
            </a:fld>
            <a:endParaRPr lang="en-US" altLang="en-US">
              <a:solidFill>
                <a:prstClr val="black"/>
              </a:solidFill>
            </a:endParaRPr>
          </a:p>
        </p:txBody>
      </p:sp>
      <p:sp>
        <p:nvSpPr>
          <p:cNvPr id="60419" name="Rectangle 2"/>
          <p:cNvSpPr>
            <a:spLocks noGrp="1" noRot="1" noChangeAspect="1" noTextEdit="1"/>
          </p:cNvSpPr>
          <p:nvPr>
            <p:ph type="sldImg"/>
          </p:nvPr>
        </p:nvSpPr>
        <p:spPr>
          <a:xfrm>
            <a:off x="781050" y="739775"/>
            <a:ext cx="5235575" cy="3703638"/>
          </a:xfrm>
          <a:ln/>
        </p:spPr>
      </p:sp>
      <p:sp>
        <p:nvSpPr>
          <p:cNvPr id="60420" name="Rectangle 3"/>
          <p:cNvSpPr>
            <a:spLocks noGrp="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7FB9CD7-D2D6-4713-9A15-8106C4637EBA}" type="slidenum">
              <a:rPr lang="en-US" altLang="en-US">
                <a:solidFill>
                  <a:prstClr val="black"/>
                </a:solidFill>
              </a:rPr>
              <a:pPr eaLnBrk="1" hangingPunct="1"/>
              <a:t>27</a:t>
            </a:fld>
            <a:endParaRPr lang="en-US" altLang="en-US">
              <a:solidFill>
                <a:prstClr val="black"/>
              </a:solidFill>
            </a:endParaRPr>
          </a:p>
        </p:txBody>
      </p:sp>
      <p:sp>
        <p:nvSpPr>
          <p:cNvPr id="59395" name="Rectangle 2"/>
          <p:cNvSpPr>
            <a:spLocks noGrp="1" noRot="1" noChangeAspect="1" noTextEdit="1"/>
          </p:cNvSpPr>
          <p:nvPr>
            <p:ph type="sldImg"/>
          </p:nvPr>
        </p:nvSpPr>
        <p:spPr>
          <a:xfrm>
            <a:off x="781050" y="739775"/>
            <a:ext cx="5235575" cy="3703638"/>
          </a:xfrm>
          <a:ln/>
        </p:spPr>
      </p:sp>
      <p:sp>
        <p:nvSpPr>
          <p:cNvPr id="59396" name="Rectangle 3"/>
          <p:cNvSpPr>
            <a:spLocks noGrp="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t>NATO CLASSIFICATION</a:t>
            </a:r>
            <a:endParaRPr lang="en-US" dirty="0"/>
          </a:p>
        </p:txBody>
      </p:sp>
      <p:sp>
        <p:nvSpPr>
          <p:cNvPr id="5" name="Footer Placeholder 4"/>
          <p:cNvSpPr>
            <a:spLocks noGrp="1"/>
          </p:cNvSpPr>
          <p:nvPr>
            <p:ph type="ftr" sz="quarter" idx="11"/>
          </p:nvPr>
        </p:nvSpPr>
        <p:spPr/>
        <p:txBody>
          <a:bodyPr/>
          <a:lstStyle/>
          <a:p>
            <a:pPr>
              <a:defRPr/>
            </a:pPr>
            <a:r>
              <a:rPr lang="en-US" smtClean="0"/>
              <a:t>NATO CLASSIFICATION</a:t>
            </a:r>
            <a:endParaRPr lang="en-US" dirty="0"/>
          </a:p>
        </p:txBody>
      </p:sp>
    </p:spTree>
    <p:extLst>
      <p:ext uri="{BB962C8B-B14F-4D97-AF65-F5344CB8AC3E}">
        <p14:creationId xmlns:p14="http://schemas.microsoft.com/office/powerpoint/2010/main" val="1252688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782638" y="741363"/>
            <a:ext cx="5232400" cy="3702050"/>
          </a:xfrm>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782638" y="741363"/>
            <a:ext cx="5232400" cy="3702050"/>
          </a:xfrm>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400" dirty="0" smtClean="0"/>
              <a:t>I will provide you first with an update on NATO’s </a:t>
            </a:r>
            <a:r>
              <a:rPr lang="en-GB" sz="1400" u="sng" dirty="0" smtClean="0"/>
              <a:t>ongoing</a:t>
            </a:r>
            <a:r>
              <a:rPr lang="en-GB" sz="1400" dirty="0" smtClean="0"/>
              <a:t> operations. Let us start with:</a:t>
            </a:r>
          </a:p>
          <a:p>
            <a:endParaRPr lang="en-US" sz="1400" dirty="0" smtClean="0"/>
          </a:p>
          <a:p>
            <a:r>
              <a:rPr lang="en-GB" sz="1400" b="1" u="sng" dirty="0" smtClean="0"/>
              <a:t>AFGHANISTAN</a:t>
            </a:r>
            <a:r>
              <a:rPr lang="en-GB" sz="1400" i="1" u="sng" dirty="0" smtClean="0"/>
              <a:t> </a:t>
            </a:r>
            <a:endParaRPr lang="en-US" sz="1400" dirty="0" smtClean="0"/>
          </a:p>
          <a:p>
            <a:endParaRPr lang="en-US" sz="1400" dirty="0" smtClean="0"/>
          </a:p>
          <a:p>
            <a:r>
              <a:rPr lang="en-US" sz="1400" b="1" dirty="0" smtClean="0"/>
              <a:t>[NEXT SLIDE PLEASE] </a:t>
            </a:r>
          </a:p>
          <a:p>
            <a:r>
              <a:rPr lang="en-US" sz="1400" dirty="0" smtClean="0"/>
              <a:t> </a:t>
            </a:r>
          </a:p>
          <a:p>
            <a:pPr eaLnBrk="1" hangingPunct="1">
              <a:spcBef>
                <a:spcPct val="0"/>
              </a:spcBef>
            </a:pPr>
            <a:endParaRPr lang="en-US" dirty="0" smtClean="0"/>
          </a:p>
        </p:txBody>
      </p:sp>
      <p:sp>
        <p:nvSpPr>
          <p:cNvPr id="30724"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1042049" fontAlgn="base">
              <a:spcBef>
                <a:spcPct val="0"/>
              </a:spcBef>
              <a:spcAft>
                <a:spcPct val="0"/>
              </a:spcAft>
              <a:defRPr/>
            </a:pPr>
            <a:r>
              <a:rPr lang="en-US" dirty="0" smtClean="0"/>
              <a:t>NATO CLASSIFICATION</a:t>
            </a:r>
          </a:p>
        </p:txBody>
      </p:sp>
      <p:sp>
        <p:nvSpPr>
          <p:cNvPr id="30725"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defTabSz="1042049" fontAlgn="base">
              <a:spcBef>
                <a:spcPct val="0"/>
              </a:spcBef>
              <a:spcAft>
                <a:spcPct val="0"/>
              </a:spcAft>
              <a:defRPr/>
            </a:pPr>
            <a:r>
              <a:rPr lang="en-US" dirty="0" smtClean="0"/>
              <a:t>NATO CLASSIFICATION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739775"/>
            <a:ext cx="5238750" cy="3705225"/>
          </a:xfrm>
        </p:spPr>
      </p:sp>
      <p:sp>
        <p:nvSpPr>
          <p:cNvPr id="3" name="Notes Placeholder 2"/>
          <p:cNvSpPr>
            <a:spLocks noGrp="1"/>
          </p:cNvSpPr>
          <p:nvPr>
            <p:ph type="body" idx="1"/>
          </p:nvPr>
        </p:nvSpPr>
        <p:spPr>
          <a:xfrm>
            <a:off x="662533" y="4579042"/>
            <a:ext cx="5438775" cy="4442939"/>
          </a:xfrm>
        </p:spPr>
        <p:txBody>
          <a:bodyPr anchor="t"/>
          <a:lstStyle/>
          <a:p>
            <a:pPr marL="180812" indent="-180812" algn="just" eaLnBrk="1" hangingPunct="1"/>
            <a:r>
              <a:rPr lang="en-US" altLang="en-US" sz="1100" dirty="0" smtClean="0">
                <a:latin typeface="Arial" charset="0"/>
                <a:cs typeface="Arial" charset="0"/>
              </a:rPr>
              <a:t>    This slide shows the nations that contribute to the RS mission: Together with the NATO Allies, fourteen non-NATO nations joined RS mission as Operational Partners. Total RS troop manning is currently around 12,800 troops, of which approximately 2,500 come from non-NATO nations. </a:t>
            </a:r>
            <a:r>
              <a:rPr lang="en-GB" altLang="en-US" sz="1100" dirty="0" smtClean="0">
                <a:latin typeface="Arial" charset="0"/>
                <a:cs typeface="Arial" charset="0"/>
              </a:rPr>
              <a:t>RS forces are divided into 5 Train, Advise and Assist Commands (TAAC) Capital, North, West, South and East.</a:t>
            </a:r>
          </a:p>
          <a:p>
            <a:pPr marL="180812" indent="-180812" algn="just" eaLnBrk="1" hangingPunct="1"/>
            <a:r>
              <a:rPr lang="en-US" altLang="en-US" b="1" dirty="0" smtClean="0">
                <a:latin typeface="Arial" charset="0"/>
                <a:cs typeface="Arial" charset="0"/>
              </a:rPr>
              <a:t>    [ NEXT SLIDE ]</a:t>
            </a:r>
          </a:p>
          <a:p>
            <a:endParaRPr lang="en-US" dirty="0"/>
          </a:p>
        </p:txBody>
      </p:sp>
    </p:spTree>
    <p:extLst>
      <p:ext uri="{BB962C8B-B14F-4D97-AF65-F5344CB8AC3E}">
        <p14:creationId xmlns:p14="http://schemas.microsoft.com/office/powerpoint/2010/main" val="330701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781050" y="739775"/>
            <a:ext cx="5235575" cy="3703638"/>
          </a:xfrm>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marL="0" marR="0" indent="0" algn="just" defTabSz="1043056" rtl="0" eaLnBrk="1" fontAlgn="auto" latinLnBrk="0" hangingPunct="1">
              <a:lnSpc>
                <a:spcPct val="120000"/>
              </a:lnSpc>
              <a:spcBef>
                <a:spcPct val="0"/>
              </a:spcBef>
              <a:spcAft>
                <a:spcPts val="0"/>
              </a:spcAft>
              <a:buClrTx/>
              <a:buSzTx/>
              <a:buFontTx/>
              <a:buNone/>
              <a:tabLst/>
              <a:defRPr/>
            </a:pPr>
            <a:r>
              <a:rPr lang="en-GB" dirty="0" smtClean="0">
                <a:latin typeface="Arial" pitchFamily="34" charset="0"/>
              </a:rPr>
              <a:t>Regarding Afghanistan,</a:t>
            </a:r>
            <a:r>
              <a:rPr lang="en-GB" baseline="0" dirty="0" smtClean="0">
                <a:latin typeface="Arial" pitchFamily="34" charset="0"/>
              </a:rPr>
              <a:t> I will provide you with some updates about the Security Situation, the Afghan National Security Forces and the new mission Resolute Support which has started on 1 January 2015.</a:t>
            </a:r>
            <a:endParaRPr lang="en-GB" dirty="0" smtClean="0">
              <a:latin typeface="Arial" pitchFamily="34" charset="0"/>
            </a:endParaRPr>
          </a:p>
          <a:p>
            <a:pPr algn="just" defTabSz="1043056" eaLnBrk="1" fontAlgn="auto" hangingPunct="1">
              <a:lnSpc>
                <a:spcPct val="120000"/>
              </a:lnSpc>
              <a:spcBef>
                <a:spcPct val="0"/>
              </a:spcBef>
              <a:spcAft>
                <a:spcPts val="0"/>
              </a:spcAft>
              <a:defRPr/>
            </a:pPr>
            <a:endParaRPr lang="en-GB" dirty="0" smtClean="0">
              <a:cs typeface="Arial" charset="0"/>
            </a:endParaRPr>
          </a:p>
          <a:p>
            <a:pPr algn="just" defTabSz="1043056" eaLnBrk="1" fontAlgn="auto" hangingPunct="1">
              <a:lnSpc>
                <a:spcPct val="120000"/>
              </a:lnSpc>
              <a:spcBef>
                <a:spcPct val="0"/>
              </a:spcBef>
              <a:spcAft>
                <a:spcPts val="0"/>
              </a:spcAft>
              <a:buFont typeface="Arial" pitchFamily="34" charset="0"/>
              <a:buChar char="•"/>
              <a:defRPr/>
            </a:pPr>
            <a:r>
              <a:rPr lang="en-US" dirty="0" smtClean="0">
                <a:cs typeface="Arial" charset="0"/>
              </a:rPr>
              <a:t>ISAF has been deployed since 2001 under the authority of the United Nations Security Council (UNSC), which </a:t>
            </a:r>
            <a:r>
              <a:rPr lang="en-GB" dirty="0" smtClean="0">
                <a:cs typeface="Arial" charset="0"/>
              </a:rPr>
              <a:t>authorised</a:t>
            </a:r>
            <a:r>
              <a:rPr lang="en-US" dirty="0" smtClean="0">
                <a:cs typeface="Arial" charset="0"/>
              </a:rPr>
              <a:t> the establishment of the force to assist the Afghan government in the maintenance of security in Kabul and its surrounding areas – in particular to enable the Afghan authorities as well as UN personnel to operate in a secure environment.</a:t>
            </a:r>
          </a:p>
          <a:p>
            <a:pPr algn="just" defTabSz="1043056" eaLnBrk="1" fontAlgn="auto" hangingPunct="1">
              <a:lnSpc>
                <a:spcPct val="120000"/>
              </a:lnSpc>
              <a:spcBef>
                <a:spcPct val="0"/>
              </a:spcBef>
              <a:spcAft>
                <a:spcPts val="0"/>
              </a:spcAft>
              <a:defRPr/>
            </a:pPr>
            <a:endParaRPr lang="en-US" dirty="0" smtClean="0">
              <a:cs typeface="Arial" charset="0"/>
            </a:endParaRPr>
          </a:p>
          <a:p>
            <a:pPr algn="just" defTabSz="1043056" eaLnBrk="1" fontAlgn="auto" hangingPunct="1">
              <a:lnSpc>
                <a:spcPct val="120000"/>
              </a:lnSpc>
              <a:spcBef>
                <a:spcPct val="0"/>
              </a:spcBef>
              <a:spcAft>
                <a:spcPts val="0"/>
              </a:spcAft>
              <a:buFont typeface="Arial" pitchFamily="34" charset="0"/>
              <a:buChar char="•"/>
              <a:defRPr/>
            </a:pPr>
            <a:r>
              <a:rPr lang="en-US" dirty="0" smtClean="0">
                <a:cs typeface="Arial" charset="0"/>
              </a:rPr>
              <a:t>On 11 August 2003, upon request of the UNSC and the Government of the Islamic Republic of Afghanistan, NATO took command of ISAF.</a:t>
            </a:r>
            <a:endParaRPr lang="en-GB" dirty="0" smtClean="0">
              <a:cs typeface="Arial" charset="0"/>
            </a:endParaRPr>
          </a:p>
          <a:p>
            <a:pPr algn="just" defTabSz="1043056" eaLnBrk="1" fontAlgn="auto" hangingPunct="1">
              <a:lnSpc>
                <a:spcPct val="120000"/>
              </a:lnSpc>
              <a:spcBef>
                <a:spcPct val="0"/>
              </a:spcBef>
              <a:spcAft>
                <a:spcPts val="0"/>
              </a:spcAft>
              <a:defRPr/>
            </a:pPr>
            <a:endParaRPr lang="en-US" dirty="0" smtClean="0">
              <a:cs typeface="Arial" charset="0"/>
            </a:endParaRPr>
          </a:p>
          <a:p>
            <a:pPr algn="just" defTabSz="1043056" eaLnBrk="1" fontAlgn="auto" hangingPunct="1">
              <a:lnSpc>
                <a:spcPct val="120000"/>
              </a:lnSpc>
              <a:spcBef>
                <a:spcPct val="0"/>
              </a:spcBef>
              <a:spcAft>
                <a:spcPts val="0"/>
              </a:spcAft>
              <a:buFont typeface="Arial" pitchFamily="34" charset="0"/>
              <a:buChar char="•"/>
              <a:defRPr/>
            </a:pPr>
            <a:r>
              <a:rPr lang="en-US" dirty="0" smtClean="0">
                <a:cs typeface="Arial" charset="0"/>
              </a:rPr>
              <a:t>In October 2003, the UNSC extended ISAF’s mandate to cover the whole of Afghanistan (UNSCR 1510), paving the way for an expansion of the mission across the country. </a:t>
            </a:r>
          </a:p>
          <a:p>
            <a:pPr algn="just" defTabSz="1043056" eaLnBrk="1" fontAlgn="auto" hangingPunct="1">
              <a:lnSpc>
                <a:spcPct val="120000"/>
              </a:lnSpc>
              <a:spcBef>
                <a:spcPct val="0"/>
              </a:spcBef>
              <a:spcAft>
                <a:spcPts val="0"/>
              </a:spcAft>
              <a:defRPr/>
            </a:pPr>
            <a:endParaRPr lang="en-US" dirty="0" smtClean="0">
              <a:cs typeface="Arial" charset="0"/>
            </a:endParaRPr>
          </a:p>
          <a:p>
            <a:pPr algn="just" defTabSz="1043056" eaLnBrk="1" fontAlgn="auto" hangingPunct="1">
              <a:lnSpc>
                <a:spcPct val="120000"/>
              </a:lnSpc>
              <a:spcBef>
                <a:spcPct val="0"/>
              </a:spcBef>
              <a:spcAft>
                <a:spcPts val="0"/>
              </a:spcAft>
              <a:buFont typeface="Arial" pitchFamily="34" charset="0"/>
              <a:buChar char="•"/>
              <a:defRPr/>
            </a:pPr>
            <a:r>
              <a:rPr lang="en-GB" dirty="0" smtClean="0">
                <a:cs typeface="Arial" charset="0"/>
              </a:rPr>
              <a:t>Over the course of the next 11 years, ISAF gradually transferred security responsibility to the ANSF and they are now ready to assume the lead for counter-insurgency and security across their country.</a:t>
            </a:r>
          </a:p>
          <a:p>
            <a:pPr algn="just" defTabSz="1043056" eaLnBrk="1" fontAlgn="auto" hangingPunct="1">
              <a:lnSpc>
                <a:spcPct val="120000"/>
              </a:lnSpc>
              <a:spcBef>
                <a:spcPct val="0"/>
              </a:spcBef>
              <a:spcAft>
                <a:spcPts val="0"/>
              </a:spcAft>
              <a:defRPr/>
            </a:pPr>
            <a:endParaRPr lang="en-GB" dirty="0" smtClean="0">
              <a:cs typeface="Arial" charset="0"/>
            </a:endParaRPr>
          </a:p>
          <a:p>
            <a:pPr algn="just" defTabSz="1043056" eaLnBrk="1" fontAlgn="auto" hangingPunct="1">
              <a:lnSpc>
                <a:spcPct val="120000"/>
              </a:lnSpc>
              <a:spcBef>
                <a:spcPct val="0"/>
              </a:spcBef>
              <a:spcAft>
                <a:spcPts val="0"/>
              </a:spcAft>
              <a:buFont typeface="Arial" pitchFamily="34" charset="0"/>
              <a:buChar char="•"/>
              <a:defRPr/>
            </a:pPr>
            <a:r>
              <a:rPr lang="en-GB" dirty="0" smtClean="0">
                <a:cs typeface="Arial" charset="0"/>
              </a:rPr>
              <a:t>The ISAF mission</a:t>
            </a:r>
            <a:r>
              <a:rPr lang="en-GB" baseline="0" dirty="0" smtClean="0">
                <a:cs typeface="Arial" charset="0"/>
              </a:rPr>
              <a:t> officially ended</a:t>
            </a:r>
            <a:r>
              <a:rPr lang="en-GB" dirty="0" smtClean="0">
                <a:cs typeface="Arial" charset="0"/>
              </a:rPr>
              <a:t> at the end of 2014, but NATOs’ engagement will continue with the RESOLUTE SUPPORT mission. This mission </a:t>
            </a:r>
            <a:r>
              <a:rPr lang="en-GB" baseline="0" dirty="0" smtClean="0">
                <a:cs typeface="Arial" charset="0"/>
              </a:rPr>
              <a:t>is</a:t>
            </a:r>
            <a:r>
              <a:rPr lang="en-GB" dirty="0" smtClean="0">
                <a:cs typeface="Arial" charset="0"/>
              </a:rPr>
              <a:t> non-combat mission with a limited-regional footprint focused on training, advising and assisting the ANSF and ASI (Afghan Security Institutions).  </a:t>
            </a:r>
          </a:p>
          <a:p>
            <a:pPr algn="just" defTabSz="1043056" eaLnBrk="1" fontAlgn="auto" hangingPunct="1">
              <a:lnSpc>
                <a:spcPct val="120000"/>
              </a:lnSpc>
              <a:spcBef>
                <a:spcPct val="0"/>
              </a:spcBef>
              <a:spcAft>
                <a:spcPts val="0"/>
              </a:spcAft>
              <a:defRPr/>
            </a:pPr>
            <a:endParaRPr lang="en-GB" dirty="0" smtClean="0">
              <a:latin typeface="Arial" pitchFamily="34" charset="0"/>
            </a:endParaRPr>
          </a:p>
          <a:p>
            <a:pPr algn="just" defTabSz="1043056" eaLnBrk="1" fontAlgn="auto" hangingPunct="1">
              <a:lnSpc>
                <a:spcPct val="120000"/>
              </a:lnSpc>
              <a:spcBef>
                <a:spcPct val="0"/>
              </a:spcBef>
              <a:spcAft>
                <a:spcPts val="0"/>
              </a:spcAft>
              <a:defRPr/>
            </a:pPr>
            <a:r>
              <a:rPr lang="en-GB" dirty="0" smtClean="0">
                <a:latin typeface="Arial" pitchFamily="34" charset="0"/>
              </a:rPr>
              <a:t>[NEXT SLIDE PLEASE]</a:t>
            </a:r>
          </a:p>
          <a:p>
            <a:pPr algn="just" defTabSz="1043056" eaLnBrk="1" fontAlgn="auto" hangingPunct="1">
              <a:lnSpc>
                <a:spcPct val="120000"/>
              </a:lnSpc>
              <a:spcBef>
                <a:spcPct val="0"/>
              </a:spcBef>
              <a:spcAft>
                <a:spcPts val="0"/>
              </a:spcAft>
              <a:defRPr/>
            </a:pPr>
            <a:endParaRPr lang="en-GB" dirty="0" smtClean="0">
              <a:cs typeface="Arial" charset="0"/>
            </a:endParaRPr>
          </a:p>
          <a:p>
            <a:pPr algn="just" defTabSz="1043056" eaLnBrk="1" fontAlgn="auto" hangingPunct="1">
              <a:lnSpc>
                <a:spcPct val="120000"/>
              </a:lnSpc>
              <a:spcBef>
                <a:spcPct val="0"/>
              </a:spcBef>
              <a:spcAft>
                <a:spcPts val="0"/>
              </a:spcAft>
              <a:defRPr/>
            </a:pPr>
            <a:endParaRPr lang="en-GB" dirty="0" smtClean="0">
              <a:cs typeface="Arial" charset="0"/>
            </a:endParaRPr>
          </a:p>
          <a:p>
            <a:pPr algn="just" defTabSz="1043056" eaLnBrk="1" fontAlgn="auto" hangingPunct="1">
              <a:lnSpc>
                <a:spcPct val="120000"/>
              </a:lnSpc>
              <a:spcBef>
                <a:spcPct val="0"/>
              </a:spcBef>
              <a:spcAft>
                <a:spcPts val="0"/>
              </a:spcAft>
              <a:defRPr/>
            </a:pPr>
            <a:endParaRPr lang="en-GB" dirty="0" smtClean="0">
              <a:cs typeface="Arial" charset="0"/>
            </a:endParaRPr>
          </a:p>
        </p:txBody>
      </p:sp>
      <p:sp>
        <p:nvSpPr>
          <p:cNvPr id="21508"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1042988" fontAlgn="base">
              <a:spcBef>
                <a:spcPct val="0"/>
              </a:spcBef>
              <a:spcAft>
                <a:spcPct val="0"/>
              </a:spcAft>
              <a:defRPr/>
            </a:pPr>
            <a:r>
              <a:rPr lang="en-US" dirty="0" smtClean="0"/>
              <a:t>NATO CLASSIFICATION</a:t>
            </a:r>
          </a:p>
        </p:txBody>
      </p:sp>
      <p:sp>
        <p:nvSpPr>
          <p:cNvPr id="21509"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defTabSz="1042988" fontAlgn="base">
              <a:spcBef>
                <a:spcPct val="0"/>
              </a:spcBef>
              <a:spcAft>
                <a:spcPct val="0"/>
              </a:spcAft>
              <a:defRPr/>
            </a:pPr>
            <a:r>
              <a:rPr lang="en-US" dirty="0" smtClean="0"/>
              <a:t>NATO CLASSIFICATION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1539875" y="271463"/>
            <a:ext cx="4376738" cy="3095625"/>
          </a:xfrm>
          <a:noFill/>
          <a:ln>
            <a:solidFill>
              <a:srgbClr val="000000"/>
            </a:solidFill>
            <a:miter lim="800000"/>
            <a:headEnd/>
            <a:tailEnd/>
          </a:ln>
        </p:spPr>
      </p:sp>
      <p:sp>
        <p:nvSpPr>
          <p:cNvPr id="18435" name="Notes Placeholder 2"/>
          <p:cNvSpPr>
            <a:spLocks noGrp="1"/>
          </p:cNvSpPr>
          <p:nvPr>
            <p:ph type="body" idx="1"/>
          </p:nvPr>
        </p:nvSpPr>
        <p:spPr bwMode="auto">
          <a:xfrm>
            <a:off x="258764" y="3482987"/>
            <a:ext cx="6351587" cy="5966548"/>
          </a:xfrm>
          <a:noFill/>
        </p:spPr>
        <p:txBody>
          <a:bodyPr wrap="square" numCol="1" anchor="t" anchorCtr="0" compatLnSpc="1">
            <a:prstTxWarp prst="textNoShape">
              <a:avLst/>
            </a:prstTxWarp>
          </a:bodyPr>
          <a:lstStyle/>
          <a:p>
            <a:pPr algn="just" eaLnBrk="1" hangingPunct="1">
              <a:spcBef>
                <a:spcPct val="0"/>
              </a:spcBef>
            </a:pPr>
            <a:r>
              <a:rPr lang="en-US" sz="1100" b="1" dirty="0" smtClean="0">
                <a:cs typeface="Arial" pitchFamily="34" charset="0"/>
              </a:rPr>
              <a:t>Security Situation</a:t>
            </a:r>
          </a:p>
          <a:p>
            <a:pPr algn="just" eaLnBrk="1" hangingPunct="1">
              <a:spcBef>
                <a:spcPct val="0"/>
              </a:spcBef>
              <a:buFontTx/>
              <a:buChar char="•"/>
            </a:pPr>
            <a:r>
              <a:rPr lang="en-US" sz="1100" dirty="0" smtClean="0">
                <a:cs typeface="Arial" pitchFamily="34" charset="0"/>
              </a:rPr>
              <a:t>The overall security situation within Afghanistan continues to improve. ISAF has left a sound legacy whereby the Afghan National Security Forces continue to mature and are successfully leading the security effort.  The Resolute Support mission will help the Afghans to build capacity.</a:t>
            </a:r>
          </a:p>
          <a:p>
            <a:pPr algn="just" eaLnBrk="1" hangingPunct="1">
              <a:spcBef>
                <a:spcPct val="0"/>
              </a:spcBef>
            </a:pPr>
            <a:r>
              <a:rPr lang="en-US" sz="1100" dirty="0" smtClean="0">
                <a:cs typeface="Arial" pitchFamily="34" charset="0"/>
              </a:rPr>
              <a:t>Peace talks between the GIRoA (Government Islamic Republic of Afg) and Taliban Senior Leadership (TBSL) are still stalled </a:t>
            </a:r>
            <a:r>
              <a:rPr lang="en-US" sz="1100" u="sng" dirty="0" smtClean="0">
                <a:cs typeface="Arial" pitchFamily="34" charset="0"/>
              </a:rPr>
              <a:t>and are assessed to be unlikely in the near future</a:t>
            </a:r>
            <a:r>
              <a:rPr lang="en-US" sz="1100" dirty="0" smtClean="0">
                <a:cs typeface="Arial" pitchFamily="34" charset="0"/>
              </a:rPr>
              <a:t>. Indeed, the Taliban rejected an offer from President</a:t>
            </a:r>
            <a:r>
              <a:rPr lang="en-US" sz="1100" baseline="0" dirty="0" smtClean="0">
                <a:cs typeface="Arial" pitchFamily="34" charset="0"/>
              </a:rPr>
              <a:t> Ghani to join his Government of National Unity.  </a:t>
            </a:r>
            <a:r>
              <a:rPr lang="en-US" sz="1100" dirty="0" smtClean="0">
                <a:cs typeface="Arial" pitchFamily="34" charset="0"/>
              </a:rPr>
              <a:t>The TBSL still remains openly opposed to start any peace initiatives with the current Afghan administration.</a:t>
            </a:r>
          </a:p>
          <a:p>
            <a:pPr eaLnBrk="1" hangingPunct="1">
              <a:spcBef>
                <a:spcPct val="0"/>
              </a:spcBef>
            </a:pPr>
            <a:endParaRPr lang="en-US" sz="1100" dirty="0" smtClean="0">
              <a:cs typeface="Arial" pitchFamily="34" charset="0"/>
            </a:endParaRPr>
          </a:p>
          <a:p>
            <a:pPr algn="just" eaLnBrk="1" hangingPunct="1">
              <a:spcBef>
                <a:spcPct val="0"/>
              </a:spcBef>
              <a:buFontTx/>
              <a:buChar char="•"/>
            </a:pPr>
            <a:r>
              <a:rPr lang="en-GB" sz="1100" dirty="0" smtClean="0">
                <a:cs typeface="Arial" pitchFamily="34" charset="0"/>
              </a:rPr>
              <a:t>The enemy will continue to try and undermine the new Government, conducting operations by all means available while trying to maximize the effect of its asymmetric tactics, such as the use of IEDs, insider threat, assassinations and high profile attacks.  The recent suicide attack, in PAKTIKA district</a:t>
            </a:r>
            <a:r>
              <a:rPr lang="en-GB" sz="1100" baseline="0" dirty="0" smtClean="0">
                <a:cs typeface="Arial" pitchFamily="34" charset="0"/>
              </a:rPr>
              <a:t> (KABUL province)</a:t>
            </a:r>
            <a:r>
              <a:rPr lang="en-GB" sz="1100" dirty="0" smtClean="0">
                <a:cs typeface="Arial" pitchFamily="34" charset="0"/>
              </a:rPr>
              <a:t>, during a volleyball</a:t>
            </a:r>
            <a:r>
              <a:rPr lang="en-GB" sz="1100" baseline="0" dirty="0" smtClean="0">
                <a:cs typeface="Arial" pitchFamily="34" charset="0"/>
              </a:rPr>
              <a:t> match, where 45 people were killed, is</a:t>
            </a:r>
            <a:r>
              <a:rPr lang="en-GB" sz="1100" dirty="0" smtClean="0">
                <a:cs typeface="Arial" pitchFamily="34" charset="0"/>
              </a:rPr>
              <a:t> clear demonstration of this</a:t>
            </a:r>
            <a:r>
              <a:rPr lang="en-GB" sz="1100" baseline="0" dirty="0" smtClean="0">
                <a:cs typeface="Arial" pitchFamily="34" charset="0"/>
              </a:rPr>
              <a:t> intent.</a:t>
            </a:r>
            <a:r>
              <a:rPr lang="en-GB" sz="1100" dirty="0" smtClean="0">
                <a:cs typeface="Arial" pitchFamily="34" charset="0"/>
              </a:rPr>
              <a:t> </a:t>
            </a:r>
          </a:p>
          <a:p>
            <a:pPr algn="just" eaLnBrk="1" hangingPunct="1">
              <a:spcBef>
                <a:spcPct val="0"/>
              </a:spcBef>
            </a:pPr>
            <a:r>
              <a:rPr lang="en-GB" sz="1100" dirty="0" smtClean="0">
                <a:cs typeface="Arial" pitchFamily="34" charset="0"/>
              </a:rPr>
              <a:t>However,</a:t>
            </a:r>
            <a:r>
              <a:rPr lang="en-GB" sz="1100" baseline="0" dirty="0" smtClean="0">
                <a:cs typeface="Arial" pitchFamily="34" charset="0"/>
              </a:rPr>
              <a:t> d</a:t>
            </a:r>
            <a:r>
              <a:rPr lang="en-GB" sz="1100" dirty="0" smtClean="0">
                <a:cs typeface="Arial" pitchFamily="34" charset="0"/>
              </a:rPr>
              <a:t>espite some recent attacks,  we assess that the Taliban insurgency is weakening and there is an increasing level of discord among senior Taliban leadership not seen since the onset of the conflict.  The Taliban insurgency is now less capable, less popular, and less of an existential threat to the Afghan government.</a:t>
            </a:r>
          </a:p>
          <a:p>
            <a:pPr eaLnBrk="1" hangingPunct="1">
              <a:spcBef>
                <a:spcPct val="0"/>
              </a:spcBef>
            </a:pPr>
            <a:endParaRPr lang="en-GB" sz="1100" b="1" dirty="0" smtClean="0">
              <a:cs typeface="Arial" pitchFamily="34" charset="0"/>
            </a:endParaRPr>
          </a:p>
          <a:p>
            <a:pPr eaLnBrk="1" hangingPunct="1">
              <a:spcBef>
                <a:spcPct val="0"/>
              </a:spcBef>
            </a:pPr>
            <a:r>
              <a:rPr lang="en-GB" sz="1100" b="1" dirty="0" smtClean="0">
                <a:cs typeface="Arial" pitchFamily="34" charset="0"/>
              </a:rPr>
              <a:t>Afghan</a:t>
            </a:r>
            <a:r>
              <a:rPr lang="en-GB" sz="1100" b="1" baseline="0" dirty="0" smtClean="0">
                <a:cs typeface="Arial" pitchFamily="34" charset="0"/>
              </a:rPr>
              <a:t> National Security Forces</a:t>
            </a:r>
          </a:p>
          <a:p>
            <a:pPr>
              <a:buFont typeface="Arial" pitchFamily="34" charset="0"/>
              <a:buChar char="•"/>
            </a:pPr>
            <a:r>
              <a:rPr lang="en-GB" sz="1100" b="0" kern="1200" dirty="0" smtClean="0">
                <a:solidFill>
                  <a:schemeClr val="tx1"/>
                </a:solidFill>
                <a:latin typeface="+mn-lt"/>
                <a:ea typeface="+mn-ea"/>
                <a:cs typeface="+mn-cs"/>
              </a:rPr>
              <a:t>The Afghan security forces have shown they are capable of assuming full security responsibility to protect their country. Currently, the ANSF lead 100% of conventional operations and 95% of special operations. We remain committed to train, advise and assist the Afghan security forces as part of Resolute Support.</a:t>
            </a:r>
          </a:p>
          <a:p>
            <a:pPr>
              <a:buFont typeface="Arial" pitchFamily="34" charset="0"/>
              <a:buNone/>
            </a:pPr>
            <a:endParaRPr lang="en-US" sz="1100" b="1" kern="1200" dirty="0" smtClean="0">
              <a:solidFill>
                <a:schemeClr val="tx1"/>
              </a:solidFill>
              <a:latin typeface="+mn-lt"/>
              <a:ea typeface="+mn-ea"/>
              <a:cs typeface="+mn-cs"/>
            </a:endParaRPr>
          </a:p>
          <a:p>
            <a:pPr lvl="0">
              <a:buFont typeface="Arial" pitchFamily="34" charset="0"/>
              <a:buChar char="•"/>
            </a:pPr>
            <a:r>
              <a:rPr lang="en-US" sz="1100" kern="1200" dirty="0" smtClean="0">
                <a:solidFill>
                  <a:schemeClr val="tx1"/>
                </a:solidFill>
                <a:latin typeface="+mn-lt"/>
                <a:ea typeface="+mn-ea"/>
                <a:cs typeface="+mn-cs"/>
              </a:rPr>
              <a:t>ANSF and Afghan Local Police (ALP) are demonstrating the ability to hold key population centers and lines of communication, despite localized increases in violence and persistent insurgent influence in the rural areas of southern and eastern Afghanistan. They prevented insurgents from disrupting two national-level elections and consistently protect the Afghan people from harm.</a:t>
            </a:r>
          </a:p>
          <a:p>
            <a:pPr eaLnBrk="1" hangingPunct="1">
              <a:spcBef>
                <a:spcPct val="0"/>
              </a:spcBef>
            </a:pPr>
            <a:endParaRPr lang="en-GB" sz="1000" dirty="0" smtClean="0">
              <a:cs typeface="Arial" pitchFamily="34" charset="0"/>
            </a:endParaRPr>
          </a:p>
          <a:p>
            <a:pPr eaLnBrk="1" hangingPunct="1">
              <a:spcBef>
                <a:spcPct val="0"/>
              </a:spcBef>
            </a:pPr>
            <a:endParaRPr lang="en-GB" sz="1000" dirty="0" smtClean="0">
              <a:cs typeface="Arial" pitchFamily="34" charset="0"/>
            </a:endParaRPr>
          </a:p>
          <a:p>
            <a:pPr eaLnBrk="1" hangingPunct="1">
              <a:spcBef>
                <a:spcPct val="0"/>
              </a:spcBef>
            </a:pPr>
            <a:r>
              <a:rPr lang="en-GB" sz="1000" dirty="0" smtClean="0">
                <a:latin typeface="Arial" pitchFamily="34" charset="0"/>
              </a:rPr>
              <a:t>[NEXT SLIDE PLEASE]</a:t>
            </a:r>
          </a:p>
          <a:p>
            <a:pPr eaLnBrk="1" hangingPunct="1">
              <a:spcBef>
                <a:spcPct val="0"/>
              </a:spcBef>
              <a:buFontTx/>
              <a:buChar char="•"/>
            </a:pPr>
            <a:endParaRPr lang="en-GB" sz="1000" dirty="0" smtClean="0">
              <a:cs typeface="Arial" pitchFamily="34" charset="0"/>
            </a:endParaRPr>
          </a:p>
          <a:p>
            <a:pPr eaLnBrk="1" hangingPunct="1">
              <a:spcBef>
                <a:spcPct val="0"/>
              </a:spcBef>
            </a:pPr>
            <a:endParaRPr lang="en-US" sz="1000" dirty="0" smtClean="0">
              <a:cs typeface="Arial" pitchFamily="34" charset="0"/>
            </a:endParaRPr>
          </a:p>
          <a:p>
            <a:pPr eaLnBrk="1" hangingPunct="1">
              <a:spcBef>
                <a:spcPct val="0"/>
              </a:spcBef>
            </a:pPr>
            <a:endParaRPr lang="en-US" sz="1000" dirty="0" smtClean="0"/>
          </a:p>
          <a:p>
            <a:pPr eaLnBrk="1" hangingPunct="1">
              <a:spcBef>
                <a:spcPct val="0"/>
              </a:spcBef>
            </a:pPr>
            <a:endParaRPr lang="en-GB" sz="1100" b="1" dirty="0" smtClean="0">
              <a:cs typeface="Arial" pitchFamily="34" charset="0"/>
            </a:endParaRPr>
          </a:p>
          <a:p>
            <a:pPr eaLnBrk="1" hangingPunct="1">
              <a:spcBef>
                <a:spcPct val="0"/>
              </a:spcBef>
            </a:pPr>
            <a:endParaRPr lang="en-GB" sz="1100" dirty="0" smtClean="0">
              <a:cs typeface="Arial" pitchFamily="34" charset="0"/>
            </a:endParaRPr>
          </a:p>
          <a:p>
            <a:pPr eaLnBrk="1" hangingPunct="1">
              <a:spcBef>
                <a:spcPct val="0"/>
              </a:spcBef>
            </a:pPr>
            <a:endParaRPr lang="en-GB" sz="1100" dirty="0" smtClean="0">
              <a:cs typeface="Arial" pitchFamily="34" charset="0"/>
            </a:endParaRPr>
          </a:p>
          <a:p>
            <a:pPr eaLnBrk="1" hangingPunct="1">
              <a:spcBef>
                <a:spcPct val="0"/>
              </a:spcBef>
            </a:pPr>
            <a:r>
              <a:rPr lang="en-GB" sz="1100" dirty="0" smtClean="0">
                <a:latin typeface="Arial" pitchFamily="34" charset="0"/>
              </a:rPr>
              <a:t>[NEXT SLIDE PLEASE]</a:t>
            </a:r>
          </a:p>
          <a:p>
            <a:pPr eaLnBrk="1" hangingPunct="1">
              <a:spcBef>
                <a:spcPct val="0"/>
              </a:spcBef>
              <a:buFontTx/>
              <a:buChar char="•"/>
            </a:pPr>
            <a:endParaRPr lang="en-GB" sz="1100" dirty="0" smtClean="0">
              <a:cs typeface="Arial" pitchFamily="34" charset="0"/>
            </a:endParaRPr>
          </a:p>
          <a:p>
            <a:pPr eaLnBrk="1" hangingPunct="1">
              <a:spcBef>
                <a:spcPct val="0"/>
              </a:spcBef>
            </a:pPr>
            <a:endParaRPr lang="en-US" sz="1100" dirty="0" smtClean="0">
              <a:cs typeface="Arial" pitchFamily="34" charset="0"/>
            </a:endParaRPr>
          </a:p>
          <a:p>
            <a:pPr eaLnBrk="1" hangingPunct="1">
              <a:spcBef>
                <a:spcPct val="0"/>
              </a:spcBef>
            </a:pPr>
            <a:endParaRPr lang="en-US" sz="1100" dirty="0" smtClean="0"/>
          </a:p>
        </p:txBody>
      </p:sp>
      <p:sp>
        <p:nvSpPr>
          <p:cNvPr id="22532"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defTabSz="1042988" fontAlgn="base">
              <a:spcBef>
                <a:spcPct val="0"/>
              </a:spcBef>
              <a:spcAft>
                <a:spcPct val="0"/>
              </a:spcAft>
              <a:defRPr/>
            </a:pPr>
            <a:r>
              <a:rPr lang="en-US" dirty="0" smtClean="0"/>
              <a:t>NATO CLASSIFICATION</a:t>
            </a:r>
          </a:p>
        </p:txBody>
      </p:sp>
      <p:sp>
        <p:nvSpPr>
          <p:cNvPr id="22533" name="Footer Placeholder 4"/>
          <p:cNvSpPr>
            <a:spLocks noGrp="1"/>
          </p:cNvSpPr>
          <p:nvPr>
            <p:ph type="ftr" sz="quarter" idx="4"/>
          </p:nvPr>
        </p:nvSpPr>
        <p:spPr bwMode="auto">
          <a:xfrm>
            <a:off x="1757363" y="9380065"/>
            <a:ext cx="2946400" cy="494186"/>
          </a:xfrm>
          <a:ln>
            <a:miter lim="800000"/>
            <a:headEnd/>
            <a:tailEnd/>
          </a:ln>
        </p:spPr>
        <p:txBody>
          <a:bodyPr wrap="square" numCol="1" anchorCtr="0" compatLnSpc="1">
            <a:prstTxWarp prst="textNoShape">
              <a:avLst/>
            </a:prstTxWarp>
          </a:bodyPr>
          <a:lstStyle/>
          <a:p>
            <a:pPr defTabSz="1042988" fontAlgn="base">
              <a:spcBef>
                <a:spcPct val="0"/>
              </a:spcBef>
              <a:spcAft>
                <a:spcPct val="0"/>
              </a:spcAft>
              <a:defRPr/>
            </a:pPr>
            <a:r>
              <a:rPr lang="en-US" dirty="0" smtClean="0"/>
              <a:t>NATO CLASSIFICATION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782638" y="139700"/>
            <a:ext cx="5232400" cy="3702050"/>
          </a:xfrm>
          <a:noFill/>
          <a:ln>
            <a:solidFill>
              <a:srgbClr val="000000"/>
            </a:solidFill>
            <a:miter lim="800000"/>
            <a:headEnd/>
            <a:tailEnd/>
          </a:ln>
        </p:spPr>
      </p:sp>
      <p:sp>
        <p:nvSpPr>
          <p:cNvPr id="19459" name="Notes Placeholder 2"/>
          <p:cNvSpPr>
            <a:spLocks noGrp="1"/>
          </p:cNvSpPr>
          <p:nvPr>
            <p:ph type="body" idx="1"/>
          </p:nvPr>
        </p:nvSpPr>
        <p:spPr bwMode="auto">
          <a:xfrm>
            <a:off x="230486" y="3862878"/>
            <a:ext cx="6336704" cy="5939756"/>
          </a:xfrm>
          <a:noFill/>
        </p:spPr>
        <p:txBody>
          <a:bodyPr wrap="square" numCol="1" anchor="t" anchorCtr="0" compatLnSpc="1">
            <a:prstTxWarp prst="textNoShape">
              <a:avLst/>
            </a:prstTxWarp>
            <a:noAutofit/>
          </a:bodyPr>
          <a:lstStyle/>
          <a:p>
            <a:pPr algn="just" eaLnBrk="1" hangingPunct="1">
              <a:spcBef>
                <a:spcPct val="0"/>
              </a:spcBef>
            </a:pPr>
            <a:r>
              <a:rPr lang="en-US" sz="1100" b="1" dirty="0" smtClean="0">
                <a:latin typeface="Arial" pitchFamily="34" charset="0"/>
                <a:cs typeface="Arial" pitchFamily="34" charset="0"/>
              </a:rPr>
              <a:t>RESOLUTE SUPPORT</a:t>
            </a:r>
          </a:p>
          <a:p>
            <a:pPr algn="just" defTabSz="1042117" eaLnBrk="1" fontAlgn="auto" hangingPunct="1">
              <a:lnSpc>
                <a:spcPct val="120000"/>
              </a:lnSpc>
              <a:spcBef>
                <a:spcPct val="0"/>
              </a:spcBef>
              <a:spcAft>
                <a:spcPts val="0"/>
              </a:spcAft>
              <a:defRPr/>
            </a:pPr>
            <a:r>
              <a:rPr lang="en-GB" sz="1100" dirty="0" smtClean="0">
                <a:latin typeface="Arial" pitchFamily="34" charset="0"/>
                <a:cs typeface="Arial" pitchFamily="34" charset="0"/>
              </a:rPr>
              <a:t>The ISAF mission officially ended at the end of the year after thirteen years of intense operations conducted “shoulder to shoulder” with the Afghan National Defence and Security Forces (ANDSF), but NATO engagement will continue with the </a:t>
            </a:r>
            <a:r>
              <a:rPr lang="en-GB" sz="1100" b="1" dirty="0" smtClean="0">
                <a:latin typeface="Arial" pitchFamily="34" charset="0"/>
                <a:cs typeface="Arial" pitchFamily="34" charset="0"/>
              </a:rPr>
              <a:t>RESOLUTE SUPPORT mission</a:t>
            </a:r>
            <a:r>
              <a:rPr lang="en-GB" sz="1100" dirty="0" smtClean="0">
                <a:latin typeface="Arial" pitchFamily="34" charset="0"/>
                <a:cs typeface="Arial" pitchFamily="34" charset="0"/>
              </a:rPr>
              <a:t>. Today, Afghans field an effective force 350,000-strong that has full responsibility for security within the country. The ANDSF performed well through the 2014 Fighting Season – preventing the Taliban from disrupting the national elections and providing the time and space required for the establishment of the newly appointed Afghan Unity Government. These efforts, and countless others, have made the ANDSF one of the most respected institutions in Afghanistan.  We are now at the fourth month of our new mission in Afghanistan, RS.  This mission represents the next step in the process of supporting Afghanistan. It is a NATO-led, non combat mission, albeit operated in a combat environment, with a limited-regional footprint focused on training, advising and assisting the ANDSF and ASI (Afghan Security Institutions). Fourteen partners are participating and Malaysia will join them soon. RS mission is to help the ANDSF to continue to develop the necessary mechanism and structures that will allow them to counter the threats and protect the population in a sustainable manner. RS delivers training, advising and assistance to the security ministries and at the higher levels of the Army and Police. The overall RS mission will support the development of the Afghan Security Institutions (ASI) and the ANDSF development.</a:t>
            </a:r>
          </a:p>
          <a:p>
            <a:pPr algn="just" defTabSz="1042117" eaLnBrk="1" fontAlgn="auto" hangingPunct="1">
              <a:lnSpc>
                <a:spcPct val="120000"/>
              </a:lnSpc>
              <a:spcBef>
                <a:spcPct val="0"/>
              </a:spcBef>
              <a:spcAft>
                <a:spcPts val="0"/>
              </a:spcAft>
              <a:defRPr/>
            </a:pPr>
            <a:r>
              <a:rPr lang="en-GB" sz="1000" b="1" dirty="0" smtClean="0">
                <a:latin typeface="Arial" pitchFamily="34" charset="0"/>
                <a:cs typeface="Arial" pitchFamily="34" charset="0"/>
              </a:rPr>
              <a:t>We are at a transition point, not an end point, in our relationship with Afghanistan: </a:t>
            </a:r>
            <a:r>
              <a:rPr lang="x-none" sz="1000" smtClean="0">
                <a:latin typeface="Arial" pitchFamily="34" charset="0"/>
                <a:cs typeface="Arial" pitchFamily="34" charset="0"/>
              </a:rPr>
              <a:t>2015 is a critical year for Afghanistan. Much work remains to close remaining gaps in ANSF capability. Under our NATO-led Resolute Support mission, </a:t>
            </a:r>
            <a:r>
              <a:rPr lang="en-US" sz="1000" smtClean="0">
                <a:latin typeface="Arial" pitchFamily="34" charset="0"/>
                <a:cs typeface="Arial" pitchFamily="34" charset="0"/>
              </a:rPr>
              <a:t>we made </a:t>
            </a:r>
            <a:r>
              <a:rPr lang="x-none" sz="1000" smtClean="0">
                <a:latin typeface="Arial" pitchFamily="34" charset="0"/>
                <a:cs typeface="Arial" pitchFamily="34" charset="0"/>
              </a:rPr>
              <a:t>a cognitive and physical shift to functionally-based security force assistance – a shift from helping the AN</a:t>
            </a:r>
            <a:r>
              <a:rPr lang="en-US" sz="1000" dirty="0" smtClean="0">
                <a:latin typeface="Arial" pitchFamily="34" charset="0"/>
                <a:cs typeface="Arial" pitchFamily="34" charset="0"/>
              </a:rPr>
              <a:t>D</a:t>
            </a:r>
            <a:r>
              <a:rPr lang="x-none" sz="1000" smtClean="0">
                <a:latin typeface="Arial" pitchFamily="34" charset="0"/>
                <a:cs typeface="Arial" pitchFamily="34" charset="0"/>
              </a:rPr>
              <a:t>SF learn to fight, to helping them sustain the fighting force. </a:t>
            </a:r>
            <a:endParaRPr lang="en-US" sz="1000" b="1" dirty="0" smtClean="0">
              <a:solidFill>
                <a:srgbClr val="0070C0"/>
              </a:solidFill>
              <a:latin typeface="Arial" pitchFamily="34" charset="0"/>
              <a:cs typeface="Arial" pitchFamily="34" charset="0"/>
            </a:endParaRPr>
          </a:p>
          <a:p>
            <a:pPr lvl="0" algn="just"/>
            <a:r>
              <a:rPr lang="x-none" sz="1000" smtClean="0">
                <a:latin typeface="Arial" pitchFamily="34" charset="0"/>
                <a:cs typeface="Arial" pitchFamily="34" charset="0"/>
              </a:rPr>
              <a:t>The Afghans must and will do their part – demonstrating the leadership, accountability, and transparency required to garner and maintain the trust of the international community whose support is critical to continued progress.</a:t>
            </a:r>
            <a:r>
              <a:rPr lang="en-US" sz="1000" dirty="0" smtClean="0">
                <a:latin typeface="Arial" pitchFamily="34" charset="0"/>
                <a:cs typeface="Arial" pitchFamily="34" charset="0"/>
              </a:rPr>
              <a:t>  </a:t>
            </a:r>
          </a:p>
          <a:p>
            <a:pPr lvl="0" algn="just"/>
            <a:r>
              <a:rPr lang="en-US" sz="1000" dirty="0" smtClean="0">
                <a:latin typeface="Arial" pitchFamily="34" charset="0"/>
                <a:cs typeface="Arial" pitchFamily="34" charset="0"/>
              </a:rPr>
              <a:t>They (ANDSF) are already stepping up to the mark and are maintaining security across the country.  The “possession” of  territory will come and go, but overall the Taliban are unable to gain and hold the ground sufficiently to have any real effect.   </a:t>
            </a:r>
          </a:p>
          <a:p>
            <a:pPr lvl="0" algn="just"/>
            <a:r>
              <a:rPr lang="en-US" sz="1000" b="1" dirty="0" smtClean="0">
                <a:latin typeface="Arial" pitchFamily="34" charset="0"/>
                <a:cs typeface="Arial" pitchFamily="34" charset="0"/>
              </a:rPr>
              <a:t>[ NEXT SLIDE PLEASE ]</a:t>
            </a:r>
          </a:p>
          <a:p>
            <a:pPr eaLnBrk="1" hangingPunct="1">
              <a:spcBef>
                <a:spcPct val="0"/>
              </a:spcBef>
            </a:pPr>
            <a:endParaRPr lang="en-US" sz="1000" b="1" dirty="0" smtClean="0">
              <a:latin typeface="Arial" pitchFamily="34" charset="0"/>
              <a:cs typeface="Arial" pitchFamily="34" charset="0"/>
            </a:endParaRPr>
          </a:p>
          <a:p>
            <a:pPr eaLnBrk="1" hangingPunct="1">
              <a:spcBef>
                <a:spcPct val="0"/>
              </a:spcBef>
            </a:pPr>
            <a:endParaRPr lang="en-US" sz="1000" dirty="0"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2027238" y="104775"/>
            <a:ext cx="2614612" cy="1849438"/>
          </a:xfrm>
          <a:noFill/>
          <a:ln>
            <a:solidFill>
              <a:srgbClr val="000000"/>
            </a:solidFill>
            <a:miter lim="800000"/>
            <a:headEnd/>
            <a:tailEnd/>
          </a:ln>
        </p:spPr>
      </p:sp>
      <p:sp>
        <p:nvSpPr>
          <p:cNvPr id="20483" name="Notes Placeholder 2"/>
          <p:cNvSpPr>
            <a:spLocks noGrp="1"/>
          </p:cNvSpPr>
          <p:nvPr>
            <p:ph type="body" idx="1"/>
          </p:nvPr>
        </p:nvSpPr>
        <p:spPr bwMode="auto">
          <a:xfrm>
            <a:off x="187325" y="1970430"/>
            <a:ext cx="6351588" cy="7903821"/>
          </a:xfrm>
          <a:noFill/>
        </p:spPr>
        <p:txBody>
          <a:bodyPr wrap="square" lIns="92132" tIns="46066" rIns="92132" bIns="46066" numCol="1" anchor="t" anchorCtr="0" compatLnSpc="1">
            <a:prstTxWarp prst="textNoShape">
              <a:avLst/>
            </a:prstTxWarp>
            <a:normAutofit/>
          </a:bodyPr>
          <a:lstStyle/>
          <a:p>
            <a:pPr algn="just" eaLnBrk="1" hangingPunct="1">
              <a:spcBef>
                <a:spcPct val="0"/>
              </a:spcBef>
            </a:pPr>
            <a:r>
              <a:rPr lang="en-GB" sz="1200" b="1" dirty="0" smtClean="0">
                <a:latin typeface="Arial" pitchFamily="34" charset="0"/>
              </a:rPr>
              <a:t>Moving on to the Balkans update:</a:t>
            </a:r>
            <a:endParaRPr lang="en-US" sz="1200" b="1" u="sng" dirty="0" smtClean="0">
              <a:latin typeface="Arial" pitchFamily="34" charset="0"/>
              <a:cs typeface="Arial" pitchFamily="34" charset="0"/>
            </a:endParaRPr>
          </a:p>
          <a:p>
            <a:pPr algn="just" eaLnBrk="1" hangingPunct="1">
              <a:spcBef>
                <a:spcPct val="0"/>
              </a:spcBef>
              <a:buFontTx/>
              <a:buChar char="•"/>
            </a:pPr>
            <a:r>
              <a:rPr lang="en-US" sz="1200" dirty="0" smtClean="0">
                <a:latin typeface="Arial" pitchFamily="34" charset="0"/>
                <a:cs typeface="Arial" pitchFamily="34" charset="0"/>
              </a:rPr>
              <a:t>  </a:t>
            </a:r>
            <a:r>
              <a:rPr lang="en-US" sz="1200" u="sng" dirty="0" smtClean="0">
                <a:latin typeface="Arial" pitchFamily="34" charset="0"/>
                <a:cs typeface="Arial" pitchFamily="34" charset="0"/>
              </a:rPr>
              <a:t>General</a:t>
            </a:r>
            <a:r>
              <a:rPr lang="en-US" sz="1200" dirty="0" smtClean="0">
                <a:latin typeface="Arial" pitchFamily="34" charset="0"/>
                <a:cs typeface="Arial" pitchFamily="34" charset="0"/>
              </a:rPr>
              <a:t>. KFOR continues its mission to provide a Safe and Secure Environment and Freedom of Movement. The situation in theatre remains calm in the south and reasonably stable in the northern part of Kosovo.  </a:t>
            </a:r>
            <a:r>
              <a:rPr lang="fr-BE" sz="1200" dirty="0" smtClean="0">
                <a:latin typeface="Arial" pitchFamily="34" charset="0"/>
                <a:cs typeface="Arial" pitchFamily="34" charset="0"/>
              </a:rPr>
              <a:t>As the </a:t>
            </a:r>
            <a:r>
              <a:rPr lang="en-GB" sz="1200" dirty="0" smtClean="0">
                <a:latin typeface="Arial" pitchFamily="34" charset="0"/>
                <a:cs typeface="Arial" pitchFamily="34" charset="0"/>
              </a:rPr>
              <a:t>political deadlock over the formation of new authorities in </a:t>
            </a:r>
            <a:r>
              <a:rPr lang="en-GB" sz="1200" dirty="0" err="1" smtClean="0">
                <a:latin typeface="Arial" pitchFamily="34" charset="0"/>
                <a:cs typeface="Arial" pitchFamily="34" charset="0"/>
              </a:rPr>
              <a:t>Pristina</a:t>
            </a:r>
            <a:r>
              <a:rPr lang="en-GB" sz="1200" dirty="0" smtClean="0">
                <a:latin typeface="Arial" pitchFamily="34" charset="0"/>
                <a:cs typeface="Arial" pitchFamily="34" charset="0"/>
              </a:rPr>
              <a:t> has been now resolved, the new institutions in Pristina will reengage with the implementation of the EU brokered agreement. </a:t>
            </a:r>
            <a:endParaRPr lang="en-US" sz="1200" dirty="0" smtClean="0">
              <a:latin typeface="Arial" pitchFamily="34" charset="0"/>
              <a:cs typeface="Arial" pitchFamily="34" charset="0"/>
            </a:endParaRPr>
          </a:p>
          <a:p>
            <a:pPr algn="just" eaLnBrk="1" hangingPunct="1">
              <a:spcBef>
                <a:spcPct val="0"/>
              </a:spcBef>
              <a:buFont typeface="Arial" pitchFamily="34" charset="0"/>
              <a:buChar char="•"/>
            </a:pPr>
            <a:r>
              <a:rPr lang="en-GB" sz="1200" u="sng" dirty="0" smtClean="0">
                <a:latin typeface="Arial" pitchFamily="34" charset="0"/>
                <a:cs typeface="Arial" pitchFamily="34" charset="0"/>
              </a:rPr>
              <a:t>Future Force Posture</a:t>
            </a:r>
            <a:r>
              <a:rPr lang="en-US" sz="1200" dirty="0" smtClean="0">
                <a:latin typeface="Arial" pitchFamily="34" charset="0"/>
                <a:cs typeface="Arial" pitchFamily="34" charset="0"/>
              </a:rPr>
              <a:t>. </a:t>
            </a:r>
            <a:r>
              <a:rPr lang="en-GB" sz="1200" dirty="0" smtClean="0">
                <a:latin typeface="Arial" pitchFamily="34" charset="0"/>
                <a:cs typeface="Arial" pitchFamily="34" charset="0"/>
              </a:rPr>
              <a:t>NATO is following a conditions-based roadmap for Kosovo and is conducting an ongoing assessments with a view to making a military recommendation to the Council to move to a new force posture.  In so doing, it is widely recognised that there will be a requirement to coordinate closely any NATO intent with all stakeholders in Kosovo.  </a:t>
            </a:r>
          </a:p>
          <a:p>
            <a:pPr algn="just" eaLnBrk="1" hangingPunct="1">
              <a:spcBef>
                <a:spcPct val="0"/>
              </a:spcBef>
              <a:buFontTx/>
              <a:buChar char="•"/>
            </a:pPr>
            <a:r>
              <a:rPr lang="en-US" sz="1200" dirty="0" smtClean="0">
                <a:latin typeface="Arial" pitchFamily="34" charset="0"/>
                <a:cs typeface="Arial" pitchFamily="34" charset="0"/>
              </a:rPr>
              <a:t> </a:t>
            </a:r>
            <a:r>
              <a:rPr lang="en-US" sz="1200" u="sng" dirty="0" smtClean="0">
                <a:latin typeface="Arial" pitchFamily="34" charset="0"/>
                <a:cs typeface="Arial" pitchFamily="34" charset="0"/>
              </a:rPr>
              <a:t>KSF</a:t>
            </a:r>
            <a:r>
              <a:rPr lang="en-US" sz="1200" dirty="0" smtClean="0">
                <a:latin typeface="Arial" pitchFamily="34" charset="0"/>
                <a:cs typeface="Arial" pitchFamily="34" charset="0"/>
              </a:rPr>
              <a:t>. Although the output of the Kosovo Strategic Security Sector Review and associated announcements regarding the formation of a Kosovo Army are of concern to some, it must be borne in mind that significant changes to the Kosovo constitution would be required. Furthermore, the economic situation in Kosovo and reliance of the KSF on external agencies and organizations for Capacity Building, Education and Training create significant barriers to the formation of an Army. NATO continues its support to the KSF through 2 teams: the NATO Advisory Team, which assists the civilian-led organization overseeing the KSF and through the NATO Liaison and Advisory Team (NLAT) which</a:t>
            </a:r>
            <a:r>
              <a:rPr lang="fr-BE" sz="1200" dirty="0" smtClean="0">
                <a:latin typeface="Arial" pitchFamily="34" charset="0"/>
                <a:cs typeface="Arial" pitchFamily="34" charset="0"/>
              </a:rPr>
              <a:t> </a:t>
            </a:r>
            <a:r>
              <a:rPr lang="en-GB" sz="1200" dirty="0" smtClean="0">
                <a:latin typeface="Arial" pitchFamily="34" charset="0"/>
                <a:cs typeface="Arial" pitchFamily="34" charset="0"/>
              </a:rPr>
              <a:t>provides advice and support at Brigade level and above</a:t>
            </a:r>
            <a:r>
              <a:rPr lang="en-US" sz="1200" dirty="0" smtClean="0">
                <a:latin typeface="Arial" pitchFamily="34" charset="0"/>
                <a:cs typeface="Arial" pitchFamily="34" charset="0"/>
              </a:rPr>
              <a:t> – but only within the KSF current mandate.</a:t>
            </a:r>
          </a:p>
          <a:p>
            <a:pPr algn="just" eaLnBrk="1" hangingPunct="1">
              <a:spcBef>
                <a:spcPct val="0"/>
              </a:spcBef>
              <a:buFontTx/>
              <a:buChar char="•"/>
            </a:pPr>
            <a:r>
              <a:rPr lang="en-US" sz="1200" dirty="0" smtClean="0">
                <a:latin typeface="Arial" pitchFamily="34" charset="0"/>
                <a:cs typeface="Arial" pitchFamily="34" charset="0"/>
              </a:rPr>
              <a:t>  </a:t>
            </a:r>
            <a:r>
              <a:rPr lang="en-US" sz="1200" u="sng" dirty="0" smtClean="0">
                <a:latin typeface="Arial" pitchFamily="34" charset="0"/>
                <a:cs typeface="Arial" pitchFamily="34" charset="0"/>
              </a:rPr>
              <a:t>Unfixing</a:t>
            </a:r>
            <a:r>
              <a:rPr lang="en-US" sz="1200" dirty="0" smtClean="0">
                <a:latin typeface="Arial" pitchFamily="34" charset="0"/>
                <a:cs typeface="Arial" pitchFamily="34" charset="0"/>
              </a:rPr>
              <a:t>. </a:t>
            </a:r>
            <a:r>
              <a:rPr lang="en-GB" sz="1200" dirty="0" smtClean="0">
                <a:latin typeface="Arial" pitchFamily="34" charset="0"/>
                <a:cs typeface="Arial" pitchFamily="34" charset="0"/>
              </a:rPr>
              <a:t>The final Property with Designated Special Status is still guarded by KFOR is the Decani Monastery. The resolution of a long standing land dispute between the Decani Municipality, the Monastery and a local business prevent from moving forward</a:t>
            </a:r>
            <a:r>
              <a:rPr lang="en-GB" sz="1200" smtClean="0">
                <a:latin typeface="Arial" pitchFamily="34" charset="0"/>
                <a:cs typeface="Arial" pitchFamily="34" charset="0"/>
              </a:rPr>
              <a:t>. </a:t>
            </a:r>
            <a:endParaRPr lang="en-GB" sz="1200" u="sng" dirty="0" smtClean="0">
              <a:latin typeface="Arial" pitchFamily="34" charset="0"/>
              <a:cs typeface="Arial" pitchFamily="34" charset="0"/>
            </a:endParaRPr>
          </a:p>
          <a:p>
            <a:pPr algn="just" eaLnBrk="1" hangingPunct="1">
              <a:spcBef>
                <a:spcPct val="0"/>
              </a:spcBef>
            </a:pPr>
            <a:r>
              <a:rPr lang="en-GB" sz="1200" b="1" dirty="0" smtClean="0">
                <a:latin typeface="Arial" pitchFamily="34" charset="0"/>
                <a:cs typeface="Arial" pitchFamily="34" charset="0"/>
              </a:rPr>
              <a:t>Turning to the wider Balkans now: </a:t>
            </a:r>
          </a:p>
          <a:p>
            <a:pPr algn="just" eaLnBrk="1" hangingPunct="1">
              <a:spcBef>
                <a:spcPct val="0"/>
              </a:spcBef>
              <a:buFontTx/>
              <a:buChar char="•"/>
            </a:pPr>
            <a:r>
              <a:rPr lang="en-US" sz="1200" dirty="0" smtClean="0">
                <a:latin typeface="Arial" pitchFamily="34" charset="0"/>
                <a:cs typeface="Arial" pitchFamily="34" charset="0"/>
              </a:rPr>
              <a:t> NATO maintains its Military Liaison Office in Belgrade whose role is to focus on the Security Sector Reform and to continue to work on implementing the practical aspects of the Transit agreement between NATO and Serbia. The role of the NATO Liaison Office in Skopje is to provide reports of political significance which support the defense reform process.</a:t>
            </a:r>
          </a:p>
          <a:p>
            <a:pPr algn="just" eaLnBrk="1" hangingPunct="1">
              <a:spcBef>
                <a:spcPct val="0"/>
              </a:spcBef>
              <a:buFontTx/>
              <a:buChar char="•"/>
            </a:pPr>
            <a:r>
              <a:rPr lang="en-US" sz="1200" dirty="0" smtClean="0">
                <a:latin typeface="Arial" pitchFamily="34" charset="0"/>
                <a:cs typeface="Arial" pitchFamily="34" charset="0"/>
              </a:rPr>
              <a:t>Regarding NHQ Sarajevo: The over the horizon reserve force for ALTHEA is double hatted with the Operational Reserve Force from KFOR. NHQ Sarajevo</a:t>
            </a:r>
            <a:r>
              <a:rPr lang="en-GB" sz="1200" dirty="0" smtClean="0">
                <a:latin typeface="Arial" pitchFamily="34" charset="0"/>
                <a:cs typeface="Arial" pitchFamily="34" charset="0"/>
              </a:rPr>
              <a:t> continues its role of providing </a:t>
            </a:r>
            <a:r>
              <a:rPr lang="en-US" sz="1200" dirty="0" smtClean="0">
                <a:latin typeface="Arial" pitchFamily="34" charset="0"/>
                <a:cs typeface="Arial" pitchFamily="34" charset="0"/>
              </a:rPr>
              <a:t>support t</a:t>
            </a:r>
            <a:r>
              <a:rPr lang="en-GB" sz="1200" dirty="0" smtClean="0">
                <a:latin typeface="Arial" pitchFamily="34" charset="0"/>
                <a:cs typeface="Arial" pitchFamily="34" charset="0"/>
              </a:rPr>
              <a:t>o Op ALTHEA under Berlin Plus arrangements.  This includes the provision of infrastructure such as Camp Butmir.</a:t>
            </a:r>
          </a:p>
          <a:p>
            <a:pPr algn="just" eaLnBrk="1" hangingPunct="1">
              <a:spcBef>
                <a:spcPct val="0"/>
              </a:spcBef>
              <a:buFontTx/>
              <a:buChar char="•"/>
            </a:pPr>
            <a:endParaRPr lang="en-GB" sz="1200" dirty="0" smtClean="0">
              <a:latin typeface="Arial" pitchFamily="34" charset="0"/>
              <a:cs typeface="Arial" pitchFamily="34" charset="0"/>
            </a:endParaRPr>
          </a:p>
          <a:p>
            <a:pPr algn="just" eaLnBrk="1" hangingPunct="1">
              <a:spcBef>
                <a:spcPct val="0"/>
              </a:spcBef>
              <a:buFontTx/>
              <a:buNone/>
            </a:pPr>
            <a:r>
              <a:rPr lang="en-GB" sz="1200" b="1" dirty="0" smtClean="0">
                <a:latin typeface="Arial" pitchFamily="34" charset="0"/>
                <a:cs typeface="Arial" pitchFamily="34" charset="0"/>
              </a:rPr>
              <a:t>[ NEXT SLIDE PLEASE ]</a:t>
            </a:r>
          </a:p>
          <a:p>
            <a:pPr algn="just" eaLnBrk="1" hangingPunct="1">
              <a:spcBef>
                <a:spcPct val="0"/>
              </a:spcBef>
            </a:pPr>
            <a:endParaRPr lang="en-GB" sz="1200" dirty="0"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3603626" y="8829040"/>
            <a:ext cx="2797175" cy="742069"/>
          </a:xfrm>
          <a:prstGeom prst="rect">
            <a:avLst/>
          </a:prstGeom>
          <a:noFill/>
          <a:ln w="9525">
            <a:noFill/>
            <a:miter lim="800000"/>
            <a:headEnd/>
            <a:tailEnd/>
          </a:ln>
        </p:spPr>
        <p:txBody>
          <a:bodyPr lIns="91322" tIns="45661" rIns="91322" bIns="45661" anchor="b"/>
          <a:lstStyle/>
          <a:p>
            <a:pPr algn="r"/>
            <a:endParaRPr lang="en-US" sz="1200" dirty="0">
              <a:solidFill>
                <a:srgbClr val="000000"/>
              </a:solidFill>
            </a:endParaRPr>
          </a:p>
        </p:txBody>
      </p:sp>
      <p:sp>
        <p:nvSpPr>
          <p:cNvPr id="21507" name="Rectangle 2"/>
          <p:cNvSpPr>
            <a:spLocks noGrp="1" noRot="1" noChangeAspect="1" noChangeArrowheads="1" noTextEdit="1"/>
          </p:cNvSpPr>
          <p:nvPr>
            <p:ph type="sldImg"/>
          </p:nvPr>
        </p:nvSpPr>
        <p:spPr bwMode="auto">
          <a:xfrm>
            <a:off x="2009775" y="88900"/>
            <a:ext cx="2841625" cy="2011363"/>
          </a:xfrm>
          <a:noFill/>
          <a:ln>
            <a:solidFill>
              <a:srgbClr val="000000"/>
            </a:solidFill>
            <a:miter lim="800000"/>
            <a:headEnd/>
            <a:tailEnd/>
          </a:ln>
        </p:spPr>
      </p:sp>
      <p:sp>
        <p:nvSpPr>
          <p:cNvPr id="22532" name="Footer Placeholder 5"/>
          <p:cNvSpPr>
            <a:spLocks noGrp="1"/>
          </p:cNvSpPr>
          <p:nvPr>
            <p:ph type="ftr" sz="quarter" idx="4"/>
          </p:nvPr>
        </p:nvSpPr>
        <p:spPr/>
        <p:txBody>
          <a:bodyPr/>
          <a:lstStyle/>
          <a:p>
            <a:pPr>
              <a:defRPr/>
            </a:pPr>
            <a:endParaRPr lang="en-US" dirty="0" smtClean="0">
              <a:solidFill>
                <a:srgbClr val="000000"/>
              </a:solidFill>
            </a:endParaRPr>
          </a:p>
        </p:txBody>
      </p:sp>
      <p:sp>
        <p:nvSpPr>
          <p:cNvPr id="7" name="Rectangle 3"/>
          <p:cNvSpPr>
            <a:spLocks noGrp="1" noChangeArrowheads="1"/>
          </p:cNvSpPr>
          <p:nvPr>
            <p:ph type="body" idx="3"/>
          </p:nvPr>
        </p:nvSpPr>
        <p:spPr>
          <a:xfrm>
            <a:off x="114300" y="1976745"/>
            <a:ext cx="6604000" cy="7127017"/>
          </a:xfrm>
        </p:spPr>
        <p:txBody>
          <a:bodyPr>
            <a:normAutofit/>
          </a:bodyPr>
          <a:lstStyle/>
          <a:p>
            <a:pPr marL="169657" indent="-169657" algn="just" eaLnBrk="1" fontAlgn="auto" hangingPunct="1">
              <a:spcBef>
                <a:spcPts val="0"/>
              </a:spcBef>
              <a:spcAft>
                <a:spcPts val="0"/>
              </a:spcAft>
              <a:buFont typeface="Arial" pitchFamily="34" charset="0"/>
              <a:buChar char="•"/>
              <a:defRPr/>
            </a:pPr>
            <a:endParaRPr lang="en-GB" dirty="0" smtClean="0">
              <a:latin typeface="Arial" pitchFamily="34" charset="0"/>
              <a:cs typeface="Arial" pitchFamily="34" charset="0"/>
            </a:endParaRPr>
          </a:p>
          <a:p>
            <a:pPr marL="169657" indent="-169657" algn="just" eaLnBrk="1" fontAlgn="auto" hangingPunct="1">
              <a:spcBef>
                <a:spcPts val="0"/>
              </a:spcBef>
              <a:spcAft>
                <a:spcPts val="0"/>
              </a:spcAft>
              <a:buFont typeface="Arial" pitchFamily="34" charset="0"/>
              <a:buChar char="•"/>
              <a:defRPr/>
            </a:pPr>
            <a:endParaRPr lang="en-GB" dirty="0" smtClean="0">
              <a:latin typeface="Arial" pitchFamily="34" charset="0"/>
              <a:cs typeface="Arial" pitchFamily="34" charset="0"/>
            </a:endParaRPr>
          </a:p>
          <a:p>
            <a:pPr marL="169657" indent="-169657" algn="just" eaLnBrk="1" fontAlgn="auto" hangingPunct="1">
              <a:spcBef>
                <a:spcPts val="0"/>
              </a:spcBef>
              <a:spcAft>
                <a:spcPts val="0"/>
              </a:spcAft>
              <a:buFont typeface="Arial" pitchFamily="34" charset="0"/>
              <a:buChar char="•"/>
              <a:defRPr/>
            </a:pPr>
            <a:r>
              <a:rPr lang="en-GB" sz="1200" dirty="0" smtClean="0">
                <a:latin typeface="Arial" pitchFamily="34" charset="0"/>
                <a:cs typeface="Arial" pitchFamily="34" charset="0"/>
              </a:rPr>
              <a:t>OAE </a:t>
            </a:r>
            <a:r>
              <a:rPr lang="en-GB" sz="1200" dirty="0">
                <a:latin typeface="Arial" pitchFamily="34" charset="0"/>
                <a:cs typeface="Arial" pitchFamily="34" charset="0"/>
              </a:rPr>
              <a:t>is NATO’s only current Article </a:t>
            </a:r>
            <a:r>
              <a:rPr lang="en-GB" sz="1200" dirty="0" smtClean="0">
                <a:latin typeface="Arial" pitchFamily="34" charset="0"/>
                <a:cs typeface="Arial" pitchFamily="34" charset="0"/>
              </a:rPr>
              <a:t>5 </a:t>
            </a:r>
            <a:r>
              <a:rPr lang="en-GB" sz="1200" dirty="0">
                <a:latin typeface="Arial" pitchFamily="34" charset="0"/>
                <a:cs typeface="Arial" pitchFamily="34" charset="0"/>
              </a:rPr>
              <a:t>operation</a:t>
            </a:r>
            <a:r>
              <a:rPr lang="tr-TR" sz="1200" dirty="0">
                <a:latin typeface="Arial" pitchFamily="34" charset="0"/>
                <a:cs typeface="Arial" pitchFamily="34" charset="0"/>
              </a:rPr>
              <a:t> which </a:t>
            </a:r>
            <a:r>
              <a:rPr lang="tr-TR" sz="1200" dirty="0" smtClean="0">
                <a:latin typeface="Arial" pitchFamily="34" charset="0"/>
                <a:cs typeface="Arial" pitchFamily="34" charset="0"/>
              </a:rPr>
              <a:t>start</a:t>
            </a:r>
            <a:r>
              <a:rPr lang="en-US" sz="1200" dirty="0" err="1" smtClean="0">
                <a:latin typeface="Arial" pitchFamily="34" charset="0"/>
                <a:cs typeface="Arial" pitchFamily="34" charset="0"/>
              </a:rPr>
              <a:t>ed</a:t>
            </a:r>
            <a:r>
              <a:rPr lang="tr-TR" sz="1200" dirty="0" smtClean="0">
                <a:latin typeface="Arial" pitchFamily="34" charset="0"/>
                <a:cs typeface="Arial" pitchFamily="34" charset="0"/>
              </a:rPr>
              <a:t> </a:t>
            </a:r>
            <a:r>
              <a:rPr lang="tr-TR" sz="1200" dirty="0">
                <a:latin typeface="Arial" pitchFamily="34" charset="0"/>
                <a:cs typeface="Arial" pitchFamily="34" charset="0"/>
              </a:rPr>
              <a:t>in </a:t>
            </a:r>
            <a:r>
              <a:rPr lang="tr-TR" sz="1200" dirty="0" smtClean="0">
                <a:latin typeface="Arial" pitchFamily="34" charset="0"/>
                <a:cs typeface="Arial" pitchFamily="34" charset="0"/>
              </a:rPr>
              <a:t>2001</a:t>
            </a:r>
            <a:r>
              <a:rPr lang="en-GB" sz="1200" dirty="0" smtClean="0">
                <a:latin typeface="Arial" pitchFamily="34" charset="0"/>
                <a:cs typeface="Arial" pitchFamily="34" charset="0"/>
              </a:rPr>
              <a:t>. </a:t>
            </a:r>
            <a:r>
              <a:rPr lang="en-GB" sz="1200" dirty="0">
                <a:latin typeface="Arial" pitchFamily="34" charset="0"/>
                <a:cs typeface="Arial" pitchFamily="34" charset="0"/>
              </a:rPr>
              <a:t>Its mission is to conduct maritime operations to demonstrate NATO's resolve to help deter, defend, disrupt and protect against terrorism in the Mediterranean</a:t>
            </a:r>
            <a:r>
              <a:rPr lang="tr-TR" sz="1200" dirty="0">
                <a:latin typeface="Arial" pitchFamily="34" charset="0"/>
                <a:cs typeface="Arial" pitchFamily="34" charset="0"/>
              </a:rPr>
              <a:t>.</a:t>
            </a:r>
          </a:p>
          <a:p>
            <a:pPr marL="169657" indent="-169657" algn="just" eaLnBrk="1" fontAlgn="auto" hangingPunct="1">
              <a:spcBef>
                <a:spcPts val="0"/>
              </a:spcBef>
              <a:spcAft>
                <a:spcPts val="0"/>
              </a:spcAft>
              <a:buFont typeface="Arial" pitchFamily="34" charset="0"/>
              <a:buChar char="•"/>
              <a:defRPr/>
            </a:pPr>
            <a:r>
              <a:rPr lang="en-US" sz="1200" dirty="0">
                <a:latin typeface="Arial" pitchFamily="34" charset="0"/>
                <a:cs typeface="Arial" pitchFamily="34" charset="0"/>
              </a:rPr>
              <a:t>MARCOM coordinates and conducts, with JFC </a:t>
            </a:r>
            <a:r>
              <a:rPr lang="en-US" sz="1200" dirty="0" smtClean="0">
                <a:latin typeface="Arial" pitchFamily="34" charset="0"/>
                <a:cs typeface="Arial" pitchFamily="34" charset="0"/>
              </a:rPr>
              <a:t>Naples’ </a:t>
            </a:r>
            <a:r>
              <a:rPr lang="en-US" sz="1200" dirty="0">
                <a:latin typeface="Arial" pitchFamily="34" charset="0"/>
                <a:cs typeface="Arial" pitchFamily="34" charset="0"/>
              </a:rPr>
              <a:t>support, the necessary military operations and supporting activities throughout the area of </a:t>
            </a:r>
            <a:r>
              <a:rPr lang="en-US" sz="1200" dirty="0" smtClean="0">
                <a:latin typeface="Arial" pitchFamily="34" charset="0"/>
                <a:cs typeface="Arial" pitchFamily="34" charset="0"/>
              </a:rPr>
              <a:t>operations, </a:t>
            </a:r>
            <a:r>
              <a:rPr lang="en-US" sz="1200" dirty="0">
                <a:latin typeface="Arial" pitchFamily="34" charset="0"/>
                <a:cs typeface="Arial" pitchFamily="34" charset="0"/>
              </a:rPr>
              <a:t>to achieve the required military campaign effects. OAE forces conduct surveillance and patrol in the </a:t>
            </a:r>
            <a:r>
              <a:rPr lang="en-GB" sz="1200" dirty="0">
                <a:latin typeface="Arial" pitchFamily="34" charset="0"/>
                <a:cs typeface="Arial" pitchFamily="34" charset="0"/>
              </a:rPr>
              <a:t>Mediterranean</a:t>
            </a:r>
            <a:r>
              <a:rPr lang="en-US" sz="1200" dirty="0">
                <a:latin typeface="Arial" pitchFamily="34" charset="0"/>
                <a:cs typeface="Arial" pitchFamily="34" charset="0"/>
              </a:rPr>
              <a:t> using surface ships, submarines, Maritime Patrol Aircraft. They identify ships that have suspect sailing practices, establish Contacts of Interest and conduct compliant boarding</a:t>
            </a:r>
            <a:r>
              <a:rPr lang="en-US" sz="1200" dirty="0" smtClean="0">
                <a:latin typeface="Arial" pitchFamily="34" charset="0"/>
                <a:cs typeface="Arial" pitchFamily="34" charset="0"/>
              </a:rPr>
              <a:t>.</a:t>
            </a:r>
          </a:p>
          <a:p>
            <a:pPr marL="169657" indent="-169657" algn="just" eaLnBrk="1" fontAlgn="auto" hangingPunct="1">
              <a:spcBef>
                <a:spcPts val="0"/>
              </a:spcBef>
              <a:spcAft>
                <a:spcPts val="0"/>
              </a:spcAft>
              <a:buFont typeface="Arial" pitchFamily="34" charset="0"/>
              <a:buChar char="•"/>
              <a:defRPr/>
            </a:pPr>
            <a:r>
              <a:rPr lang="en-GB" sz="1200" dirty="0" smtClean="0">
                <a:latin typeface="Arial" pitchFamily="34" charset="0"/>
                <a:cs typeface="Arial" pitchFamily="34" charset="0"/>
              </a:rPr>
              <a:t>In </a:t>
            </a:r>
            <a:r>
              <a:rPr lang="en-GB" sz="1200" dirty="0">
                <a:latin typeface="Arial" pitchFamily="34" charset="0"/>
                <a:cs typeface="Arial" pitchFamily="34" charset="0"/>
              </a:rPr>
              <a:t>2009 the North Atlantic Council decided to implement a transition from a platform-based to a network-based operation, using a combination of on-call units and surge operations instead of </a:t>
            </a:r>
            <a:r>
              <a:rPr lang="en-GB" sz="1200" dirty="0" smtClean="0">
                <a:latin typeface="Arial" pitchFamily="34" charset="0"/>
                <a:cs typeface="Arial" pitchFamily="34" charset="0"/>
              </a:rPr>
              <a:t>permanently deployed forces. In addition Alliance ships passing through the area of operations contribute to the Maritime Situational Awareness in associated support. Last but not least, MARCOM aims to expand the network through information exchange.</a:t>
            </a:r>
            <a:endParaRPr lang="en-US" sz="1200" dirty="0" smtClean="0">
              <a:latin typeface="Arial" pitchFamily="34" charset="0"/>
              <a:cs typeface="Arial" pitchFamily="34" charset="0"/>
            </a:endParaRPr>
          </a:p>
          <a:p>
            <a:pPr marL="169657" lvl="1" indent="-169657" algn="just" eaLnBrk="1" fontAlgn="auto" hangingPunct="1">
              <a:lnSpc>
                <a:spcPct val="90000"/>
              </a:lnSpc>
              <a:spcBef>
                <a:spcPct val="0"/>
              </a:spcBef>
              <a:spcAft>
                <a:spcPts val="0"/>
              </a:spcAft>
              <a:buFont typeface="Arial" pitchFamily="34" charset="0"/>
              <a:buChar char="•"/>
              <a:defRPr/>
            </a:pPr>
            <a:r>
              <a:rPr lang="en-GB" sz="1200" dirty="0" smtClean="0">
                <a:latin typeface="Arial" pitchFamily="34" charset="0"/>
                <a:cs typeface="Arial" pitchFamily="34" charset="0"/>
              </a:rPr>
              <a:t>In June 2004, Allies decided to accept offers from Ukraine to support the operation. So far, Ukraine has contributed to OAE 6 times.  Apart from Russia and Ukraine (March 2007), Israel (June 2007), Morocco  (October 2009), </a:t>
            </a:r>
            <a:r>
              <a:rPr lang="en-US" sz="1200" dirty="0" smtClean="0">
                <a:latin typeface="Arial" pitchFamily="34" charset="0"/>
                <a:cs typeface="Arial" pitchFamily="34" charset="0"/>
              </a:rPr>
              <a:t>Georgia (</a:t>
            </a:r>
            <a:r>
              <a:rPr lang="en-GB" sz="1200" dirty="0" smtClean="0">
                <a:latin typeface="Arial" pitchFamily="34" charset="0"/>
                <a:cs typeface="Arial" pitchFamily="34" charset="0"/>
              </a:rPr>
              <a:t>April 2010) signed a Tactical Memorandum of Understanding. </a:t>
            </a:r>
          </a:p>
          <a:p>
            <a:pPr marL="169657" indent="-169657" algn="just" eaLnBrk="1" fontAlgn="auto" hangingPunct="1">
              <a:lnSpc>
                <a:spcPct val="110000"/>
              </a:lnSpc>
              <a:spcBef>
                <a:spcPts val="0"/>
              </a:spcBef>
              <a:spcAft>
                <a:spcPts val="0"/>
              </a:spcAft>
              <a:buFont typeface="Arial" pitchFamily="34" charset="0"/>
              <a:buChar char="•"/>
              <a:defRPr/>
            </a:pPr>
            <a:r>
              <a:rPr lang="en-GB" sz="1200" dirty="0" smtClean="0">
                <a:latin typeface="Arial" pitchFamily="34" charset="0"/>
                <a:cs typeface="Arial" pitchFamily="34" charset="0"/>
              </a:rPr>
              <a:t>In April 2013, the NAC approved Strategic Options for the Future of OAE which recommends continuing its transition to a network-based operation</a:t>
            </a:r>
            <a:r>
              <a:rPr lang="tr-TR" sz="1200" dirty="0" smtClean="0">
                <a:latin typeface="Arial" pitchFamily="34" charset="0"/>
                <a:cs typeface="Arial" pitchFamily="34" charset="0"/>
              </a:rPr>
              <a:t> </a:t>
            </a:r>
            <a:r>
              <a:rPr lang="en-GB" sz="1200" dirty="0" smtClean="0">
                <a:latin typeface="Arial" pitchFamily="34" charset="0"/>
                <a:cs typeface="Arial" pitchFamily="34" charset="0"/>
              </a:rPr>
              <a:t>transforming gradually into a specific Maritime Security Operation (MSO) and developing a Strategic Communications Approach for OAE. </a:t>
            </a:r>
          </a:p>
          <a:p>
            <a:pPr marL="169657" indent="-169657" algn="just" eaLnBrk="1" fontAlgn="auto" hangingPunct="1">
              <a:lnSpc>
                <a:spcPct val="110000"/>
              </a:lnSpc>
              <a:spcBef>
                <a:spcPts val="0"/>
              </a:spcBef>
              <a:spcAft>
                <a:spcPts val="0"/>
              </a:spcAft>
              <a:buFont typeface="Arial" pitchFamily="34" charset="0"/>
              <a:buChar char="•"/>
              <a:defRPr/>
            </a:pPr>
            <a:r>
              <a:rPr lang="en-GB" sz="1200" dirty="0" smtClean="0">
                <a:latin typeface="Arial" pitchFamily="34" charset="0"/>
                <a:cs typeface="Arial" pitchFamily="34" charset="0"/>
              </a:rPr>
              <a:t>In accordance with the OAE Periodic Mission Review (PMR) 2014 the MC concluded that OAE should transition to a Maritime Security Operation conducting the current implied MSO tasks and providing a framework to execute additional MSO tasks as described in NATO’s Military Concept for Maritime Security Operations, thus increasing flexibility and versatility.  </a:t>
            </a:r>
          </a:p>
          <a:p>
            <a:pPr marL="169657" indent="-169657" algn="just" eaLnBrk="1" fontAlgn="auto" hangingPunct="1">
              <a:lnSpc>
                <a:spcPct val="110000"/>
              </a:lnSpc>
              <a:spcBef>
                <a:spcPts val="0"/>
              </a:spcBef>
              <a:spcAft>
                <a:spcPts val="0"/>
              </a:spcAft>
              <a:buFont typeface="Arial" pitchFamily="34" charset="0"/>
              <a:buChar char="•"/>
              <a:defRPr/>
            </a:pPr>
            <a:r>
              <a:rPr lang="en-GB" sz="1200" dirty="0" smtClean="0">
                <a:latin typeface="Arial" pitchFamily="34" charset="0"/>
                <a:cs typeface="Arial" pitchFamily="34" charset="0"/>
              </a:rPr>
              <a:t>Council decisions are still pending.</a:t>
            </a:r>
          </a:p>
          <a:p>
            <a:pPr marL="169657" indent="-169657" eaLnBrk="1" fontAlgn="auto" hangingPunct="1">
              <a:lnSpc>
                <a:spcPct val="110000"/>
              </a:lnSpc>
              <a:spcBef>
                <a:spcPts val="0"/>
              </a:spcBef>
              <a:spcAft>
                <a:spcPts val="0"/>
              </a:spcAft>
              <a:defRPr/>
            </a:pPr>
            <a:endParaRPr lang="tr-TR" altLang="fr-FR" sz="1200" dirty="0">
              <a:latin typeface="Arial" pitchFamily="34" charset="0"/>
              <a:cs typeface="Arial" pitchFamily="34" charset="0"/>
            </a:endParaRPr>
          </a:p>
          <a:p>
            <a:pPr marL="223637" indent="-223637" defTabSz="1042117" eaLnBrk="1" fontAlgn="auto" hangingPunct="1">
              <a:spcBef>
                <a:spcPts val="0"/>
              </a:spcBef>
              <a:spcAft>
                <a:spcPts val="0"/>
              </a:spcAft>
              <a:defRPr/>
            </a:pPr>
            <a:r>
              <a:rPr lang="en-GB" sz="1200" b="1" dirty="0" smtClean="0">
                <a:latin typeface="Arial" pitchFamily="34" charset="0"/>
              </a:rPr>
              <a:t>[ NEXT SLIDE PLEASE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8664" y="2348902"/>
            <a:ext cx="9883204" cy="1620771"/>
          </a:xfrm>
        </p:spPr>
        <p:txBody>
          <a:bodyPr>
            <a:normAutofit/>
          </a:bodyPr>
          <a:lstStyle>
            <a:lvl1pPr>
              <a:defRPr sz="4800">
                <a:solidFill>
                  <a:srgbClr val="0057C0"/>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93768" y="4284720"/>
            <a:ext cx="7485380" cy="1932323"/>
          </a:xfrm>
        </p:spPr>
        <p:txBody>
          <a:bodyPr/>
          <a:lstStyle>
            <a:lvl1pPr marL="0" indent="0" algn="ctr">
              <a:buNone/>
              <a:defRPr sz="3700">
                <a:solidFill>
                  <a:srgbClr val="0057C0"/>
                </a:solidFill>
                <a:latin typeface="Arial" pitchFamily="34" charset="0"/>
                <a:cs typeface="Arial" pitchFamily="34" charset="0"/>
              </a:defRPr>
            </a:lvl1pPr>
            <a:lvl2pPr marL="520792" indent="0" algn="ctr">
              <a:buNone/>
              <a:defRPr>
                <a:solidFill>
                  <a:schemeClr val="tx1">
                    <a:tint val="75000"/>
                  </a:schemeClr>
                </a:solidFill>
              </a:defRPr>
            </a:lvl2pPr>
            <a:lvl3pPr marL="1041585" indent="0" algn="ctr">
              <a:buNone/>
              <a:defRPr>
                <a:solidFill>
                  <a:schemeClr val="tx1">
                    <a:tint val="75000"/>
                  </a:schemeClr>
                </a:solidFill>
              </a:defRPr>
            </a:lvl3pPr>
            <a:lvl4pPr marL="1562376" indent="0" algn="ctr">
              <a:buNone/>
              <a:defRPr>
                <a:solidFill>
                  <a:schemeClr val="tx1">
                    <a:tint val="75000"/>
                  </a:schemeClr>
                </a:solidFill>
              </a:defRPr>
            </a:lvl4pPr>
            <a:lvl5pPr marL="2083170" indent="0" algn="ctr">
              <a:buNone/>
              <a:defRPr>
                <a:solidFill>
                  <a:schemeClr val="tx1">
                    <a:tint val="75000"/>
                  </a:schemeClr>
                </a:solidFill>
              </a:defRPr>
            </a:lvl5pPr>
            <a:lvl6pPr marL="2603960" indent="0" algn="ctr">
              <a:buNone/>
              <a:defRPr>
                <a:solidFill>
                  <a:schemeClr val="tx1">
                    <a:tint val="75000"/>
                  </a:schemeClr>
                </a:solidFill>
              </a:defRPr>
            </a:lvl6pPr>
            <a:lvl7pPr marL="3124755" indent="0" algn="ctr">
              <a:buNone/>
              <a:defRPr>
                <a:solidFill>
                  <a:schemeClr val="tx1">
                    <a:tint val="75000"/>
                  </a:schemeClr>
                </a:solidFill>
              </a:defRPr>
            </a:lvl7pPr>
            <a:lvl8pPr marL="3645547" indent="0" algn="ctr">
              <a:buNone/>
              <a:defRPr>
                <a:solidFill>
                  <a:schemeClr val="tx1">
                    <a:tint val="75000"/>
                  </a:schemeClr>
                </a:solidFill>
              </a:defRPr>
            </a:lvl8pPr>
            <a:lvl9pPr marL="4166337"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771525" y="7123121"/>
            <a:ext cx="2495550" cy="401637"/>
          </a:xfrm>
        </p:spPr>
        <p:txBody>
          <a:bodyPr/>
          <a:lstStyle>
            <a:lvl1pPr>
              <a:defRPr>
                <a:solidFill>
                  <a:srgbClr val="0057C0"/>
                </a:solidFill>
                <a:latin typeface="Arial" pitchFamily="34" charset="0"/>
                <a:cs typeface="Arial" pitchFamily="34" charset="0"/>
              </a:defRPr>
            </a:lvl1pPr>
          </a:lstStyle>
          <a:p>
            <a:pPr>
              <a:defRPr/>
            </a:pPr>
            <a:r>
              <a:rPr lang="en-US" dirty="0"/>
              <a:t>dd Month YYYY</a:t>
            </a:r>
          </a:p>
        </p:txBody>
      </p:sp>
      <p:sp>
        <p:nvSpPr>
          <p:cNvPr id="5" name="Footer Placeholder 4"/>
          <p:cNvSpPr>
            <a:spLocks noGrp="1"/>
          </p:cNvSpPr>
          <p:nvPr>
            <p:ph type="ftr" sz="quarter" idx="11"/>
          </p:nvPr>
        </p:nvSpPr>
        <p:spPr>
          <a:xfrm>
            <a:off x="4121150" y="7123121"/>
            <a:ext cx="3386138" cy="401637"/>
          </a:xfrm>
        </p:spPr>
        <p:txBody>
          <a:bodyPr/>
          <a:lstStyle>
            <a:lvl1pPr algn="ctr">
              <a:defRPr>
                <a:solidFill>
                  <a:srgbClr val="0057C0"/>
                </a:solidFill>
                <a:latin typeface="Arial" pitchFamily="34" charset="0"/>
                <a:cs typeface="Arial" pitchFamily="34" charset="0"/>
              </a:defRPr>
            </a:lvl1pPr>
          </a:lstStyle>
          <a:p>
            <a:pPr>
              <a:defRPr/>
            </a:pPr>
            <a:r>
              <a:rPr lang="en-US" dirty="0"/>
              <a:t>NATO CLASSIFICATION</a:t>
            </a:r>
          </a:p>
        </p:txBody>
      </p:sp>
      <p:sp>
        <p:nvSpPr>
          <p:cNvPr id="6" name="Slide Number Placeholder 5"/>
          <p:cNvSpPr>
            <a:spLocks noGrp="1"/>
          </p:cNvSpPr>
          <p:nvPr>
            <p:ph type="sldNum" sz="quarter" idx="12"/>
          </p:nvPr>
        </p:nvSpPr>
        <p:spPr>
          <a:xfrm>
            <a:off x="8180388" y="7123121"/>
            <a:ext cx="2495550" cy="401637"/>
          </a:xfrm>
        </p:spPr>
        <p:txBody>
          <a:bodyPr/>
          <a:lstStyle>
            <a:lvl1pPr>
              <a:defRPr>
                <a:solidFill>
                  <a:srgbClr val="0057C0"/>
                </a:solidFill>
                <a:latin typeface="Arial" pitchFamily="34" charset="0"/>
                <a:cs typeface="Arial" pitchFamily="34" charset="0"/>
              </a:defRPr>
            </a:lvl1pPr>
          </a:lstStyle>
          <a:p>
            <a:pPr>
              <a:defRPr/>
            </a:pPr>
            <a:fld id="{B8CA876B-25B1-4C64-8E2B-328549E8FA6C}"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670" y="302802"/>
            <a:ext cx="9624060" cy="126021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34670" y="1692533"/>
            <a:ext cx="4724775" cy="705367"/>
          </a:xfrm>
        </p:spPr>
        <p:txBody>
          <a:bodyPr anchor="b"/>
          <a:lstStyle>
            <a:lvl1pPr marL="0" indent="0">
              <a:buNone/>
              <a:defRPr sz="2700" b="1"/>
            </a:lvl1pPr>
            <a:lvl2pPr marL="521068" indent="0">
              <a:buNone/>
              <a:defRPr sz="2300" b="1"/>
            </a:lvl2pPr>
            <a:lvl3pPr marL="1042136" indent="0">
              <a:buNone/>
              <a:defRPr sz="2100" b="1"/>
            </a:lvl3pPr>
            <a:lvl4pPr marL="1563204" indent="0">
              <a:buNone/>
              <a:defRPr sz="1800" b="1"/>
            </a:lvl4pPr>
            <a:lvl5pPr marL="2084273" indent="0">
              <a:buNone/>
              <a:defRPr sz="1800" b="1"/>
            </a:lvl5pPr>
            <a:lvl6pPr marL="2605339" indent="0">
              <a:buNone/>
              <a:defRPr sz="1800" b="1"/>
            </a:lvl6pPr>
            <a:lvl7pPr marL="3126408" indent="0">
              <a:buNone/>
              <a:defRPr sz="1800" b="1"/>
            </a:lvl7pPr>
            <a:lvl8pPr marL="3647477" indent="0">
              <a:buNone/>
              <a:defRPr sz="1800" b="1"/>
            </a:lvl8pPr>
            <a:lvl9pPr marL="4168543"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432105" y="1692533"/>
            <a:ext cx="4726631" cy="705367"/>
          </a:xfrm>
        </p:spPr>
        <p:txBody>
          <a:bodyPr anchor="b"/>
          <a:lstStyle>
            <a:lvl1pPr marL="0" indent="0">
              <a:buNone/>
              <a:defRPr sz="2700" b="1"/>
            </a:lvl1pPr>
            <a:lvl2pPr marL="521068" indent="0">
              <a:buNone/>
              <a:defRPr sz="2300" b="1"/>
            </a:lvl2pPr>
            <a:lvl3pPr marL="1042136" indent="0">
              <a:buNone/>
              <a:defRPr sz="2100" b="1"/>
            </a:lvl3pPr>
            <a:lvl4pPr marL="1563204" indent="0">
              <a:buNone/>
              <a:defRPr sz="1800" b="1"/>
            </a:lvl4pPr>
            <a:lvl5pPr marL="2084273" indent="0">
              <a:buNone/>
              <a:defRPr sz="1800" b="1"/>
            </a:lvl5pPr>
            <a:lvl6pPr marL="2605339" indent="0">
              <a:buNone/>
              <a:defRPr sz="1800" b="1"/>
            </a:lvl6pPr>
            <a:lvl7pPr marL="3126408" indent="0">
              <a:buNone/>
              <a:defRPr sz="1800" b="1"/>
            </a:lvl7pPr>
            <a:lvl8pPr marL="3647477" indent="0">
              <a:buNone/>
              <a:defRPr sz="1800" b="1"/>
            </a:lvl8pPr>
            <a:lvl9pPr marL="4168543"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432105"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0450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72943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377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6" y="301050"/>
            <a:ext cx="3518055" cy="1281214"/>
          </a:xfrm>
        </p:spPr>
        <p:txBody>
          <a:bodyPr anchor="b"/>
          <a:lstStyle>
            <a:lvl1pPr algn="l">
              <a:defRPr sz="2300" b="1"/>
            </a:lvl1pPr>
          </a:lstStyle>
          <a:p>
            <a:r>
              <a:rPr lang="en-US" smtClean="0"/>
              <a:t>Click to edit Master title style</a:t>
            </a:r>
            <a:endParaRPr lang="en-US"/>
          </a:p>
        </p:txBody>
      </p:sp>
      <p:sp>
        <p:nvSpPr>
          <p:cNvPr id="3" name="Content Placeholder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4676" y="1582265"/>
            <a:ext cx="3518055" cy="5172114"/>
          </a:xfrm>
        </p:spPr>
        <p:txBody>
          <a:bodyPr/>
          <a:lstStyle>
            <a:lvl1pPr marL="0" indent="0">
              <a:buNone/>
              <a:defRPr sz="1600"/>
            </a:lvl1pPr>
            <a:lvl2pPr marL="521068" indent="0">
              <a:buNone/>
              <a:defRPr sz="1400"/>
            </a:lvl2pPr>
            <a:lvl3pPr marL="1042136" indent="0">
              <a:buNone/>
              <a:defRPr sz="1100"/>
            </a:lvl3pPr>
            <a:lvl4pPr marL="1563204" indent="0">
              <a:buNone/>
              <a:defRPr sz="1000"/>
            </a:lvl4pPr>
            <a:lvl5pPr marL="2084273" indent="0">
              <a:buNone/>
              <a:defRPr sz="1000"/>
            </a:lvl5pPr>
            <a:lvl6pPr marL="2605339" indent="0">
              <a:buNone/>
              <a:defRPr sz="1000"/>
            </a:lvl6pPr>
            <a:lvl7pPr marL="3126408" indent="0">
              <a:buNone/>
              <a:defRPr sz="1000"/>
            </a:lvl7pPr>
            <a:lvl8pPr marL="3647477" indent="0">
              <a:buNone/>
              <a:defRPr sz="1000"/>
            </a:lvl8pPr>
            <a:lvl9pPr marL="4168543" indent="0">
              <a:buNone/>
              <a:defRPr sz="1000"/>
            </a:lvl9pPr>
          </a:lstStyle>
          <a:p>
            <a:pPr lvl="0"/>
            <a:r>
              <a:rPr lang="en-US" smtClean="0"/>
              <a:t>Click to edit Master text styles</a:t>
            </a:r>
          </a:p>
        </p:txBody>
      </p:sp>
    </p:spTree>
    <p:extLst>
      <p:ext uri="{BB962C8B-B14F-4D97-AF65-F5344CB8AC3E}">
        <p14:creationId xmlns:p14="http://schemas.microsoft.com/office/powerpoint/2010/main" val="3123228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981" y="5292884"/>
            <a:ext cx="6416040" cy="624855"/>
          </a:xfrm>
        </p:spPr>
        <p:txBody>
          <a:bodyPr anchor="b"/>
          <a:lstStyle>
            <a:lvl1pPr algn="l">
              <a:defRPr sz="2300" b="1"/>
            </a:lvl1pPr>
          </a:lstStyle>
          <a:p>
            <a:r>
              <a:rPr lang="en-US" smtClean="0"/>
              <a:t>Click to edit Master title style</a:t>
            </a:r>
            <a:endParaRPr lang="en-US"/>
          </a:p>
        </p:txBody>
      </p:sp>
      <p:sp>
        <p:nvSpPr>
          <p:cNvPr id="3" name="Picture Placeholder 2"/>
          <p:cNvSpPr>
            <a:spLocks noGrp="1"/>
          </p:cNvSpPr>
          <p:nvPr>
            <p:ph type="pic" idx="1"/>
          </p:nvPr>
        </p:nvSpPr>
        <p:spPr>
          <a:xfrm>
            <a:off x="2095981" y="675613"/>
            <a:ext cx="6416040" cy="4536758"/>
          </a:xfrm>
        </p:spPr>
        <p:txBody>
          <a:bodyPr/>
          <a:lstStyle>
            <a:lvl1pPr marL="0" indent="0">
              <a:buNone/>
              <a:defRPr sz="3700"/>
            </a:lvl1pPr>
            <a:lvl2pPr marL="521068" indent="0">
              <a:buNone/>
              <a:defRPr sz="3200"/>
            </a:lvl2pPr>
            <a:lvl3pPr marL="1042136" indent="0">
              <a:buNone/>
              <a:defRPr sz="2700"/>
            </a:lvl3pPr>
            <a:lvl4pPr marL="1563204" indent="0">
              <a:buNone/>
              <a:defRPr sz="2300"/>
            </a:lvl4pPr>
            <a:lvl5pPr marL="2084273" indent="0">
              <a:buNone/>
              <a:defRPr sz="2300"/>
            </a:lvl5pPr>
            <a:lvl6pPr marL="2605339" indent="0">
              <a:buNone/>
              <a:defRPr sz="2300"/>
            </a:lvl6pPr>
            <a:lvl7pPr marL="3126408" indent="0">
              <a:buNone/>
              <a:defRPr sz="2300"/>
            </a:lvl7pPr>
            <a:lvl8pPr marL="3647477" indent="0">
              <a:buNone/>
              <a:defRPr sz="2300"/>
            </a:lvl8pPr>
            <a:lvl9pPr marL="4168543" indent="0">
              <a:buNone/>
              <a:defRPr sz="2300"/>
            </a:lvl9pPr>
          </a:lstStyle>
          <a:p>
            <a:pPr lvl="0"/>
            <a:endParaRPr lang="en-US" noProof="0" smtClean="0"/>
          </a:p>
        </p:txBody>
      </p:sp>
      <p:sp>
        <p:nvSpPr>
          <p:cNvPr id="4" name="Text Placeholder 3"/>
          <p:cNvSpPr>
            <a:spLocks noGrp="1"/>
          </p:cNvSpPr>
          <p:nvPr>
            <p:ph type="body" sz="half" idx="2"/>
          </p:nvPr>
        </p:nvSpPr>
        <p:spPr>
          <a:xfrm>
            <a:off x="2095981" y="5917739"/>
            <a:ext cx="6416040" cy="887398"/>
          </a:xfrm>
        </p:spPr>
        <p:txBody>
          <a:bodyPr/>
          <a:lstStyle>
            <a:lvl1pPr marL="0" indent="0">
              <a:buNone/>
              <a:defRPr sz="1600"/>
            </a:lvl1pPr>
            <a:lvl2pPr marL="521068" indent="0">
              <a:buNone/>
              <a:defRPr sz="1400"/>
            </a:lvl2pPr>
            <a:lvl3pPr marL="1042136" indent="0">
              <a:buNone/>
              <a:defRPr sz="1100"/>
            </a:lvl3pPr>
            <a:lvl4pPr marL="1563204" indent="0">
              <a:buNone/>
              <a:defRPr sz="1000"/>
            </a:lvl4pPr>
            <a:lvl5pPr marL="2084273" indent="0">
              <a:buNone/>
              <a:defRPr sz="1000"/>
            </a:lvl5pPr>
            <a:lvl6pPr marL="2605339" indent="0">
              <a:buNone/>
              <a:defRPr sz="1000"/>
            </a:lvl6pPr>
            <a:lvl7pPr marL="3126408" indent="0">
              <a:buNone/>
              <a:defRPr sz="1000"/>
            </a:lvl7pPr>
            <a:lvl8pPr marL="3647477" indent="0">
              <a:buNone/>
              <a:defRPr sz="1000"/>
            </a:lvl8pPr>
            <a:lvl9pPr marL="4168543" indent="0">
              <a:buNone/>
              <a:defRPr sz="1000"/>
            </a:lvl9pPr>
          </a:lstStyle>
          <a:p>
            <a:pPr lvl="0"/>
            <a:r>
              <a:rPr lang="en-US" smtClean="0"/>
              <a:t>Click to edit Master text styles</a:t>
            </a:r>
          </a:p>
        </p:txBody>
      </p:sp>
    </p:spTree>
    <p:extLst>
      <p:ext uri="{BB962C8B-B14F-4D97-AF65-F5344CB8AC3E}">
        <p14:creationId xmlns:p14="http://schemas.microsoft.com/office/powerpoint/2010/main" val="1837885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307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1350" y="416576"/>
            <a:ext cx="2302051" cy="630455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83345" y="416576"/>
            <a:ext cx="6729787" cy="630455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6561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2348899"/>
            <a:ext cx="9089390" cy="16207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604010" y="4284720"/>
            <a:ext cx="7485380" cy="1932323"/>
          </a:xfrm>
        </p:spPr>
        <p:txBody>
          <a:bodyPr/>
          <a:lstStyle>
            <a:lvl1pPr marL="0" indent="0" algn="ctr">
              <a:buNone/>
              <a:defRPr/>
            </a:lvl1pPr>
            <a:lvl2pPr marL="520976" indent="0" algn="ctr">
              <a:buNone/>
              <a:defRPr/>
            </a:lvl2pPr>
            <a:lvl3pPr marL="1041952" indent="0" algn="ctr">
              <a:buNone/>
              <a:defRPr/>
            </a:lvl3pPr>
            <a:lvl4pPr marL="1562928" indent="0" algn="ctr">
              <a:buNone/>
              <a:defRPr/>
            </a:lvl4pPr>
            <a:lvl5pPr marL="2083905" indent="0" algn="ctr">
              <a:buNone/>
              <a:defRPr/>
            </a:lvl5pPr>
            <a:lvl6pPr marL="2604880" indent="0" algn="ctr">
              <a:buNone/>
              <a:defRPr/>
            </a:lvl6pPr>
            <a:lvl7pPr marL="3125857" indent="0" algn="ctr">
              <a:buNone/>
              <a:defRPr/>
            </a:lvl7pPr>
            <a:lvl8pPr marL="3646834" indent="0" algn="ctr">
              <a:buNone/>
              <a:defRPr/>
            </a:lvl8pPr>
            <a:lvl9pPr marL="416780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D4A7CA6-E3D3-40EE-8049-0CB9337FEB4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58400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1DFE97F-ADAD-4BCE-8340-2A0D34F3BFC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90582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705" y="4858819"/>
            <a:ext cx="9089390" cy="1501751"/>
          </a:xfrm>
        </p:spPr>
        <p:txBody>
          <a:bodyPr anchor="t"/>
          <a:lstStyle>
            <a:lvl1pPr algn="l">
              <a:defRPr sz="4600" b="1" cap="all"/>
            </a:lvl1pPr>
          </a:lstStyle>
          <a:p>
            <a:r>
              <a:rPr lang="en-US" smtClean="0"/>
              <a:t>Click to edit Master title style</a:t>
            </a:r>
            <a:endParaRPr lang="en-US"/>
          </a:p>
        </p:txBody>
      </p:sp>
      <p:sp>
        <p:nvSpPr>
          <p:cNvPr id="3" name="Text Placeholder 2"/>
          <p:cNvSpPr>
            <a:spLocks noGrp="1"/>
          </p:cNvSpPr>
          <p:nvPr>
            <p:ph type="body" idx="1"/>
          </p:nvPr>
        </p:nvSpPr>
        <p:spPr>
          <a:xfrm>
            <a:off x="844705" y="3204786"/>
            <a:ext cx="9089390" cy="1654026"/>
          </a:xfrm>
        </p:spPr>
        <p:txBody>
          <a:bodyPr anchor="b"/>
          <a:lstStyle>
            <a:lvl1pPr marL="0" indent="0">
              <a:buNone/>
              <a:defRPr sz="2300"/>
            </a:lvl1pPr>
            <a:lvl2pPr marL="520976" indent="0">
              <a:buNone/>
              <a:defRPr sz="2100"/>
            </a:lvl2pPr>
            <a:lvl3pPr marL="1041952" indent="0">
              <a:buNone/>
              <a:defRPr sz="1800"/>
            </a:lvl3pPr>
            <a:lvl4pPr marL="1562928" indent="0">
              <a:buNone/>
              <a:defRPr sz="1600"/>
            </a:lvl4pPr>
            <a:lvl5pPr marL="2083905" indent="0">
              <a:buNone/>
              <a:defRPr sz="1600"/>
            </a:lvl5pPr>
            <a:lvl6pPr marL="2604880" indent="0">
              <a:buNone/>
              <a:defRPr sz="1600"/>
            </a:lvl6pPr>
            <a:lvl7pPr marL="3125857" indent="0">
              <a:buNone/>
              <a:defRPr sz="1600"/>
            </a:lvl7pPr>
            <a:lvl8pPr marL="3646834" indent="0">
              <a:buNone/>
              <a:defRPr sz="1600"/>
            </a:lvl8pPr>
            <a:lvl9pPr marL="4167808"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C97C3BD-FAE4-4DF7-B2B4-32C6259C126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4596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188" y="9"/>
            <a:ext cx="9955212" cy="1260351"/>
          </a:xfrm>
        </p:spPr>
        <p:txBody>
          <a:bodyPr>
            <a:normAutofit/>
          </a:bodyPr>
          <a:lstStyle>
            <a:lvl1pPr>
              <a:defRPr sz="4000">
                <a:solidFill>
                  <a:srgbClr val="0057C0"/>
                </a:solidFill>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835208" y="1764295"/>
            <a:ext cx="9624060" cy="4990084"/>
          </a:xfrm>
        </p:spPr>
        <p:txBody>
          <a:bodyPr>
            <a:normAutofit/>
          </a:bodyPr>
          <a:lstStyle>
            <a:lvl1pPr>
              <a:defRPr sz="2900">
                <a:solidFill>
                  <a:srgbClr val="0057C0"/>
                </a:solidFill>
                <a:latin typeface="Arial" pitchFamily="34" charset="0"/>
                <a:cs typeface="Arial" pitchFamily="34" charset="0"/>
              </a:defRPr>
            </a:lvl1pPr>
            <a:lvl2pPr>
              <a:defRPr sz="2900">
                <a:solidFill>
                  <a:srgbClr val="0057C0"/>
                </a:solidFill>
                <a:latin typeface="Arial" pitchFamily="34" charset="0"/>
                <a:cs typeface="Arial" pitchFamily="34" charset="0"/>
              </a:defRPr>
            </a:lvl2pPr>
            <a:lvl3pPr>
              <a:defRPr sz="2900">
                <a:solidFill>
                  <a:srgbClr val="0057C0"/>
                </a:solidFill>
                <a:latin typeface="Arial" pitchFamily="34" charset="0"/>
                <a:cs typeface="Arial" pitchFamily="34" charset="0"/>
              </a:defRPr>
            </a:lvl3pPr>
            <a:lvl4pPr>
              <a:defRPr sz="2900">
                <a:solidFill>
                  <a:srgbClr val="0057C0"/>
                </a:solidFill>
                <a:latin typeface="Arial" pitchFamily="34" charset="0"/>
                <a:cs typeface="Arial" pitchFamily="34" charset="0"/>
              </a:defRPr>
            </a:lvl4pPr>
            <a:lvl5pPr>
              <a:defRPr sz="2900">
                <a:solidFill>
                  <a:srgbClr val="0057C0"/>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79463" y="7123121"/>
            <a:ext cx="2493962" cy="401637"/>
          </a:xfrm>
        </p:spPr>
        <p:txBody>
          <a:bodyPr/>
          <a:lstStyle>
            <a:lvl1pPr>
              <a:defRPr sz="1400">
                <a:solidFill>
                  <a:srgbClr val="0057C0"/>
                </a:solidFill>
                <a:latin typeface="Arial" pitchFamily="34" charset="0"/>
                <a:cs typeface="Arial" pitchFamily="34" charset="0"/>
              </a:defRPr>
            </a:lvl1pPr>
          </a:lstStyle>
          <a:p>
            <a:pPr>
              <a:defRPr/>
            </a:pPr>
            <a:r>
              <a:rPr lang="en-US" dirty="0"/>
              <a:t>dd Month YYYY</a:t>
            </a:r>
          </a:p>
        </p:txBody>
      </p:sp>
      <p:sp>
        <p:nvSpPr>
          <p:cNvPr id="5" name="Footer Placeholder 4"/>
          <p:cNvSpPr>
            <a:spLocks noGrp="1"/>
          </p:cNvSpPr>
          <p:nvPr>
            <p:ph type="ftr" sz="quarter" idx="11"/>
          </p:nvPr>
        </p:nvSpPr>
        <p:spPr>
          <a:xfrm>
            <a:off x="4121150" y="7123121"/>
            <a:ext cx="3386138" cy="401637"/>
          </a:xfrm>
        </p:spPr>
        <p:txBody>
          <a:bodyPr/>
          <a:lstStyle>
            <a:lvl1pPr>
              <a:defRPr sz="1400">
                <a:solidFill>
                  <a:srgbClr val="0057C0"/>
                </a:solidFill>
                <a:latin typeface="Arial" pitchFamily="34" charset="0"/>
                <a:cs typeface="Arial" pitchFamily="34" charset="0"/>
              </a:defRPr>
            </a:lvl1pPr>
          </a:lstStyle>
          <a:p>
            <a:pPr>
              <a:defRPr/>
            </a:pPr>
            <a:r>
              <a:rPr lang="en-US" dirty="0"/>
              <a:t>NATO CLASSIFICATION</a:t>
            </a:r>
          </a:p>
        </p:txBody>
      </p:sp>
      <p:sp>
        <p:nvSpPr>
          <p:cNvPr id="6" name="Slide Number Placeholder 5"/>
          <p:cNvSpPr>
            <a:spLocks noGrp="1"/>
          </p:cNvSpPr>
          <p:nvPr>
            <p:ph type="sldNum" sz="quarter" idx="12"/>
          </p:nvPr>
        </p:nvSpPr>
        <p:spPr>
          <a:xfrm>
            <a:off x="8180388" y="7123121"/>
            <a:ext cx="2495550" cy="401637"/>
          </a:xfrm>
        </p:spPr>
        <p:txBody>
          <a:bodyPr/>
          <a:lstStyle>
            <a:lvl1pPr>
              <a:defRPr sz="1400">
                <a:solidFill>
                  <a:srgbClr val="0057C0"/>
                </a:solidFill>
                <a:latin typeface="Arial" pitchFamily="34" charset="0"/>
                <a:cs typeface="Arial" pitchFamily="34" charset="0"/>
              </a:defRPr>
            </a:lvl1pPr>
          </a:lstStyle>
          <a:p>
            <a:pPr>
              <a:defRPr/>
            </a:pPr>
            <a:fld id="{98B9ABC5-6CB1-4839-BDEF-392A4C46E00E}"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4670"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35812"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B02E10E2-0CE2-4880-8440-DE0397228FB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17494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34670" y="1692533"/>
            <a:ext cx="4724775" cy="705367"/>
          </a:xfrm>
        </p:spPr>
        <p:txBody>
          <a:bodyPr anchor="b"/>
          <a:lstStyle>
            <a:lvl1pPr marL="0" indent="0">
              <a:buNone/>
              <a:defRPr sz="2700" b="1"/>
            </a:lvl1pPr>
            <a:lvl2pPr marL="520976" indent="0">
              <a:buNone/>
              <a:defRPr sz="2300" b="1"/>
            </a:lvl2pPr>
            <a:lvl3pPr marL="1041952" indent="0">
              <a:buNone/>
              <a:defRPr sz="2100" b="1"/>
            </a:lvl3pPr>
            <a:lvl4pPr marL="1562928" indent="0">
              <a:buNone/>
              <a:defRPr sz="1800" b="1"/>
            </a:lvl4pPr>
            <a:lvl5pPr marL="2083905" indent="0">
              <a:buNone/>
              <a:defRPr sz="1800" b="1"/>
            </a:lvl5pPr>
            <a:lvl6pPr marL="2604880" indent="0">
              <a:buNone/>
              <a:defRPr sz="1800" b="1"/>
            </a:lvl6pPr>
            <a:lvl7pPr marL="3125857" indent="0">
              <a:buNone/>
              <a:defRPr sz="1800" b="1"/>
            </a:lvl7pPr>
            <a:lvl8pPr marL="3646834" indent="0">
              <a:buNone/>
              <a:defRPr sz="1800" b="1"/>
            </a:lvl8pPr>
            <a:lvl9pPr marL="416780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432106" y="1692533"/>
            <a:ext cx="4726631" cy="705367"/>
          </a:xfrm>
        </p:spPr>
        <p:txBody>
          <a:bodyPr anchor="b"/>
          <a:lstStyle>
            <a:lvl1pPr marL="0" indent="0">
              <a:buNone/>
              <a:defRPr sz="2700" b="1"/>
            </a:lvl1pPr>
            <a:lvl2pPr marL="520976" indent="0">
              <a:buNone/>
              <a:defRPr sz="2300" b="1"/>
            </a:lvl2pPr>
            <a:lvl3pPr marL="1041952" indent="0">
              <a:buNone/>
              <a:defRPr sz="2100" b="1"/>
            </a:lvl3pPr>
            <a:lvl4pPr marL="1562928" indent="0">
              <a:buNone/>
              <a:defRPr sz="1800" b="1"/>
            </a:lvl4pPr>
            <a:lvl5pPr marL="2083905" indent="0">
              <a:buNone/>
              <a:defRPr sz="1800" b="1"/>
            </a:lvl5pPr>
            <a:lvl6pPr marL="2604880" indent="0">
              <a:buNone/>
              <a:defRPr sz="1800" b="1"/>
            </a:lvl6pPr>
            <a:lvl7pPr marL="3125857" indent="0">
              <a:buNone/>
              <a:defRPr sz="1800" b="1"/>
            </a:lvl7pPr>
            <a:lvl8pPr marL="3646834" indent="0">
              <a:buNone/>
              <a:defRPr sz="1800" b="1"/>
            </a:lvl8pPr>
            <a:lvl9pPr marL="416780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432106"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A71DDD4B-4C72-490A-B12C-26EC2E50604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31922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E9873335-908F-4995-BCAF-9ED544E1D6E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25930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30F340A3-D9F0-49CF-B638-75F09956F3E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23100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8" y="301050"/>
            <a:ext cx="3518055" cy="1281214"/>
          </a:xfrm>
        </p:spPr>
        <p:txBody>
          <a:bodyPr anchor="b"/>
          <a:lstStyle>
            <a:lvl1pPr algn="l">
              <a:defRPr sz="2300" b="1"/>
            </a:lvl1pPr>
          </a:lstStyle>
          <a:p>
            <a:r>
              <a:rPr lang="en-US" smtClean="0"/>
              <a:t>Click to edit Master title style</a:t>
            </a:r>
            <a:endParaRPr lang="en-US"/>
          </a:p>
        </p:txBody>
      </p:sp>
      <p:sp>
        <p:nvSpPr>
          <p:cNvPr id="3" name="Content Placeholder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4678" y="1582265"/>
            <a:ext cx="3518055" cy="5172114"/>
          </a:xfrm>
        </p:spPr>
        <p:txBody>
          <a:bodyPr/>
          <a:lstStyle>
            <a:lvl1pPr marL="0" indent="0">
              <a:buNone/>
              <a:defRPr sz="1600"/>
            </a:lvl1pPr>
            <a:lvl2pPr marL="520976" indent="0">
              <a:buNone/>
              <a:defRPr sz="1400"/>
            </a:lvl2pPr>
            <a:lvl3pPr marL="1041952" indent="0">
              <a:buNone/>
              <a:defRPr sz="1100"/>
            </a:lvl3pPr>
            <a:lvl4pPr marL="1562928" indent="0">
              <a:buNone/>
              <a:defRPr sz="1000"/>
            </a:lvl4pPr>
            <a:lvl5pPr marL="2083905" indent="0">
              <a:buNone/>
              <a:defRPr sz="1000"/>
            </a:lvl5pPr>
            <a:lvl6pPr marL="2604880" indent="0">
              <a:buNone/>
              <a:defRPr sz="1000"/>
            </a:lvl6pPr>
            <a:lvl7pPr marL="3125857" indent="0">
              <a:buNone/>
              <a:defRPr sz="1000"/>
            </a:lvl7pPr>
            <a:lvl8pPr marL="3646834" indent="0">
              <a:buNone/>
              <a:defRPr sz="1000"/>
            </a:lvl8pPr>
            <a:lvl9pPr marL="4167808"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6DA37233-B7A9-4527-A9FC-64B8C130A7B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59110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981" y="5292884"/>
            <a:ext cx="6416040" cy="624855"/>
          </a:xfrm>
        </p:spPr>
        <p:txBody>
          <a:bodyPr anchor="b"/>
          <a:lstStyle>
            <a:lvl1pPr algn="l">
              <a:defRPr sz="2300" b="1"/>
            </a:lvl1pPr>
          </a:lstStyle>
          <a:p>
            <a:r>
              <a:rPr lang="en-US" smtClean="0"/>
              <a:t>Click to edit Master title style</a:t>
            </a:r>
            <a:endParaRPr lang="en-US"/>
          </a:p>
        </p:txBody>
      </p:sp>
      <p:sp>
        <p:nvSpPr>
          <p:cNvPr id="3" name="Picture Placeholder 2"/>
          <p:cNvSpPr>
            <a:spLocks noGrp="1"/>
          </p:cNvSpPr>
          <p:nvPr>
            <p:ph type="pic" idx="1"/>
          </p:nvPr>
        </p:nvSpPr>
        <p:spPr>
          <a:xfrm>
            <a:off x="2095981" y="675613"/>
            <a:ext cx="6416040" cy="4536758"/>
          </a:xfrm>
        </p:spPr>
        <p:txBody>
          <a:bodyPr/>
          <a:lstStyle>
            <a:lvl1pPr marL="0" indent="0">
              <a:buNone/>
              <a:defRPr sz="3700"/>
            </a:lvl1pPr>
            <a:lvl2pPr marL="520976" indent="0">
              <a:buNone/>
              <a:defRPr sz="3200"/>
            </a:lvl2pPr>
            <a:lvl3pPr marL="1041952" indent="0">
              <a:buNone/>
              <a:defRPr sz="2700"/>
            </a:lvl3pPr>
            <a:lvl4pPr marL="1562928" indent="0">
              <a:buNone/>
              <a:defRPr sz="2300"/>
            </a:lvl4pPr>
            <a:lvl5pPr marL="2083905" indent="0">
              <a:buNone/>
              <a:defRPr sz="2300"/>
            </a:lvl5pPr>
            <a:lvl6pPr marL="2604880" indent="0">
              <a:buNone/>
              <a:defRPr sz="2300"/>
            </a:lvl6pPr>
            <a:lvl7pPr marL="3125857" indent="0">
              <a:buNone/>
              <a:defRPr sz="2300"/>
            </a:lvl7pPr>
            <a:lvl8pPr marL="3646834" indent="0">
              <a:buNone/>
              <a:defRPr sz="2300"/>
            </a:lvl8pPr>
            <a:lvl9pPr marL="4167808" indent="0">
              <a:buNone/>
              <a:defRPr sz="2300"/>
            </a:lvl9pPr>
          </a:lstStyle>
          <a:p>
            <a:pPr lvl="0"/>
            <a:endParaRPr lang="en-US" noProof="0" smtClean="0"/>
          </a:p>
        </p:txBody>
      </p:sp>
      <p:sp>
        <p:nvSpPr>
          <p:cNvPr id="4" name="Text Placeholder 3"/>
          <p:cNvSpPr>
            <a:spLocks noGrp="1"/>
          </p:cNvSpPr>
          <p:nvPr>
            <p:ph type="body" sz="half" idx="2"/>
          </p:nvPr>
        </p:nvSpPr>
        <p:spPr>
          <a:xfrm>
            <a:off x="2095981" y="5917739"/>
            <a:ext cx="6416040" cy="887398"/>
          </a:xfrm>
        </p:spPr>
        <p:txBody>
          <a:bodyPr/>
          <a:lstStyle>
            <a:lvl1pPr marL="0" indent="0">
              <a:buNone/>
              <a:defRPr sz="1600"/>
            </a:lvl1pPr>
            <a:lvl2pPr marL="520976" indent="0">
              <a:buNone/>
              <a:defRPr sz="1400"/>
            </a:lvl2pPr>
            <a:lvl3pPr marL="1041952" indent="0">
              <a:buNone/>
              <a:defRPr sz="1100"/>
            </a:lvl3pPr>
            <a:lvl4pPr marL="1562928" indent="0">
              <a:buNone/>
              <a:defRPr sz="1000"/>
            </a:lvl4pPr>
            <a:lvl5pPr marL="2083905" indent="0">
              <a:buNone/>
              <a:defRPr sz="1000"/>
            </a:lvl5pPr>
            <a:lvl6pPr marL="2604880" indent="0">
              <a:buNone/>
              <a:defRPr sz="1000"/>
            </a:lvl6pPr>
            <a:lvl7pPr marL="3125857" indent="0">
              <a:buNone/>
              <a:defRPr sz="1000"/>
            </a:lvl7pPr>
            <a:lvl8pPr marL="3646834" indent="0">
              <a:buNone/>
              <a:defRPr sz="1000"/>
            </a:lvl8pPr>
            <a:lvl9pPr marL="4167808"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E5CAC2B5-F55A-45F7-A199-EAC37186F63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11718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6579B9B-312C-42C7-A005-CA6CE3F5AF0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83908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2715" y="302807"/>
            <a:ext cx="2406015" cy="64515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4670" y="302807"/>
            <a:ext cx="7039822" cy="64515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8D66E6E-6AED-45E7-B8C3-AA43F27C6A7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7620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2348900"/>
            <a:ext cx="9089390" cy="16207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604010" y="4284720"/>
            <a:ext cx="7485380" cy="1932323"/>
          </a:xfrm>
        </p:spPr>
        <p:txBody>
          <a:bodyPr/>
          <a:lstStyle>
            <a:lvl1pPr marL="0" indent="0" algn="ctr">
              <a:buNone/>
              <a:defRPr/>
            </a:lvl1pPr>
            <a:lvl2pPr marL="520884" indent="0" algn="ctr">
              <a:buNone/>
              <a:defRPr/>
            </a:lvl2pPr>
            <a:lvl3pPr marL="1041768" indent="0" algn="ctr">
              <a:buNone/>
              <a:defRPr/>
            </a:lvl3pPr>
            <a:lvl4pPr marL="1562652" indent="0" algn="ctr">
              <a:buNone/>
              <a:defRPr/>
            </a:lvl4pPr>
            <a:lvl5pPr marL="2083538" indent="0" algn="ctr">
              <a:buNone/>
              <a:defRPr/>
            </a:lvl5pPr>
            <a:lvl6pPr marL="2604420" indent="0" algn="ctr">
              <a:buNone/>
              <a:defRPr/>
            </a:lvl6pPr>
            <a:lvl7pPr marL="3125306" indent="0" algn="ctr">
              <a:buNone/>
              <a:defRPr/>
            </a:lvl7pPr>
            <a:lvl8pPr marL="3646191" indent="0" algn="ctr">
              <a:buNone/>
              <a:defRPr/>
            </a:lvl8pPr>
            <a:lvl9pPr marL="416707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B8025E-C81C-4752-9104-216BED9923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8738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648C07-8D4F-43FE-809A-2C025919B4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808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19"/>
          <p:cNvSpPr>
            <a:spLocks noGrp="1" noChangeArrowheads="1"/>
          </p:cNvSpPr>
          <p:nvPr>
            <p:ph type="ftr" sz="quarter" idx="10"/>
          </p:nvPr>
        </p:nvSpPr>
        <p:spPr/>
        <p:txBody>
          <a:bodyPr/>
          <a:lstStyle>
            <a:lvl1pPr>
              <a:defRPr/>
            </a:lvl1pPr>
          </a:lstStyle>
          <a:p>
            <a:pPr>
              <a:defRPr/>
            </a:pPr>
            <a:r>
              <a:rPr lang="en-US" dirty="0"/>
              <a:t>NATO UNCLASSIFIED  RELEASABLE TO EU</a:t>
            </a:r>
          </a:p>
        </p:txBody>
      </p:sp>
      <p:sp>
        <p:nvSpPr>
          <p:cNvPr id="3" name="Rectangle 120"/>
          <p:cNvSpPr>
            <a:spLocks noGrp="1" noChangeArrowheads="1"/>
          </p:cNvSpPr>
          <p:nvPr>
            <p:ph type="sldNum" sz="quarter" idx="11"/>
          </p:nvPr>
        </p:nvSpPr>
        <p:spPr/>
        <p:txBody>
          <a:bodyPr/>
          <a:lstStyle>
            <a:lvl1pPr>
              <a:defRPr/>
            </a:lvl1pPr>
          </a:lstStyle>
          <a:p>
            <a:pPr>
              <a:defRPr/>
            </a:pPr>
            <a:fld id="{219263D3-6CDB-4B0C-98BA-DBD171F54E10}" type="slidenum">
              <a:rPr lang="en-US"/>
              <a:pPr>
                <a:defRPr/>
              </a:pPr>
              <a:t>‹#›</a:t>
            </a:fld>
            <a:endParaRPr lang="en-US" dirty="0"/>
          </a:p>
        </p:txBody>
      </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705" y="4858820"/>
            <a:ext cx="9089390" cy="1501751"/>
          </a:xfrm>
        </p:spPr>
        <p:txBody>
          <a:bodyPr anchor="t"/>
          <a:lstStyle>
            <a:lvl1pPr algn="l">
              <a:defRPr sz="4600" b="1" cap="all"/>
            </a:lvl1pPr>
          </a:lstStyle>
          <a:p>
            <a:r>
              <a:rPr lang="en-US" smtClean="0"/>
              <a:t>Click to edit Master title style</a:t>
            </a:r>
            <a:endParaRPr lang="en-US"/>
          </a:p>
        </p:txBody>
      </p:sp>
      <p:sp>
        <p:nvSpPr>
          <p:cNvPr id="3" name="Text Placeholder 2"/>
          <p:cNvSpPr>
            <a:spLocks noGrp="1"/>
          </p:cNvSpPr>
          <p:nvPr>
            <p:ph type="body" idx="1"/>
          </p:nvPr>
        </p:nvSpPr>
        <p:spPr>
          <a:xfrm>
            <a:off x="844705" y="3204786"/>
            <a:ext cx="9089390" cy="1654026"/>
          </a:xfrm>
        </p:spPr>
        <p:txBody>
          <a:bodyPr anchor="b"/>
          <a:lstStyle>
            <a:lvl1pPr marL="0" indent="0">
              <a:buNone/>
              <a:defRPr sz="2300"/>
            </a:lvl1pPr>
            <a:lvl2pPr marL="520884" indent="0">
              <a:buNone/>
              <a:defRPr sz="2100"/>
            </a:lvl2pPr>
            <a:lvl3pPr marL="1041768" indent="0">
              <a:buNone/>
              <a:defRPr sz="1800"/>
            </a:lvl3pPr>
            <a:lvl4pPr marL="1562652" indent="0">
              <a:buNone/>
              <a:defRPr sz="1600"/>
            </a:lvl4pPr>
            <a:lvl5pPr marL="2083538" indent="0">
              <a:buNone/>
              <a:defRPr sz="1600"/>
            </a:lvl5pPr>
            <a:lvl6pPr marL="2604420" indent="0">
              <a:buNone/>
              <a:defRPr sz="1600"/>
            </a:lvl6pPr>
            <a:lvl7pPr marL="3125306" indent="0">
              <a:buNone/>
              <a:defRPr sz="1600"/>
            </a:lvl7pPr>
            <a:lvl8pPr marL="3646191" indent="0">
              <a:buNone/>
              <a:defRPr sz="1600"/>
            </a:lvl8pPr>
            <a:lvl9pPr marL="4167073"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982E24D-3A91-4EBA-AFF7-9919CDD79B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3068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6447" y="1260211"/>
            <a:ext cx="4901142" cy="5880982"/>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35812" y="1260211"/>
            <a:ext cx="4901142" cy="5880982"/>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70CE434-F8C9-46F2-BE45-E73C48A748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931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670" y="302802"/>
            <a:ext cx="9624060" cy="126021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34670" y="1692533"/>
            <a:ext cx="4724775" cy="705367"/>
          </a:xfrm>
        </p:spPr>
        <p:txBody>
          <a:bodyPr anchor="b"/>
          <a:lstStyle>
            <a:lvl1pPr marL="0" indent="0">
              <a:buNone/>
              <a:defRPr sz="2700" b="1"/>
            </a:lvl1pPr>
            <a:lvl2pPr marL="520884" indent="0">
              <a:buNone/>
              <a:defRPr sz="2300" b="1"/>
            </a:lvl2pPr>
            <a:lvl3pPr marL="1041768" indent="0">
              <a:buNone/>
              <a:defRPr sz="2100" b="1"/>
            </a:lvl3pPr>
            <a:lvl4pPr marL="1562652" indent="0">
              <a:buNone/>
              <a:defRPr sz="1800" b="1"/>
            </a:lvl4pPr>
            <a:lvl5pPr marL="2083538" indent="0">
              <a:buNone/>
              <a:defRPr sz="1800" b="1"/>
            </a:lvl5pPr>
            <a:lvl6pPr marL="2604420" indent="0">
              <a:buNone/>
              <a:defRPr sz="1800" b="1"/>
            </a:lvl6pPr>
            <a:lvl7pPr marL="3125306" indent="0">
              <a:buNone/>
              <a:defRPr sz="1800" b="1"/>
            </a:lvl7pPr>
            <a:lvl8pPr marL="3646191" indent="0">
              <a:buNone/>
              <a:defRPr sz="1800" b="1"/>
            </a:lvl8pPr>
            <a:lvl9pPr marL="4167073"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432108" y="1692533"/>
            <a:ext cx="4726631" cy="705367"/>
          </a:xfrm>
        </p:spPr>
        <p:txBody>
          <a:bodyPr anchor="b"/>
          <a:lstStyle>
            <a:lvl1pPr marL="0" indent="0">
              <a:buNone/>
              <a:defRPr sz="2700" b="1"/>
            </a:lvl1pPr>
            <a:lvl2pPr marL="520884" indent="0">
              <a:buNone/>
              <a:defRPr sz="2300" b="1"/>
            </a:lvl2pPr>
            <a:lvl3pPr marL="1041768" indent="0">
              <a:buNone/>
              <a:defRPr sz="2100" b="1"/>
            </a:lvl3pPr>
            <a:lvl4pPr marL="1562652" indent="0">
              <a:buNone/>
              <a:defRPr sz="1800" b="1"/>
            </a:lvl4pPr>
            <a:lvl5pPr marL="2083538" indent="0">
              <a:buNone/>
              <a:defRPr sz="1800" b="1"/>
            </a:lvl5pPr>
            <a:lvl6pPr marL="2604420" indent="0">
              <a:buNone/>
              <a:defRPr sz="1800" b="1"/>
            </a:lvl6pPr>
            <a:lvl7pPr marL="3125306" indent="0">
              <a:buNone/>
              <a:defRPr sz="1800" b="1"/>
            </a:lvl7pPr>
            <a:lvl8pPr marL="3646191" indent="0">
              <a:buNone/>
              <a:defRPr sz="1800" b="1"/>
            </a:lvl8pPr>
            <a:lvl9pPr marL="4167073"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432108"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E804F9A-F529-4CDF-AD0F-2A2BB90661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0086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ED7EB1-21E4-4B51-B165-F3FA54D7F0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1032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F42C896-FC87-4E52-9710-5806A3A729A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160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9" y="301050"/>
            <a:ext cx="3518055" cy="1281214"/>
          </a:xfrm>
        </p:spPr>
        <p:txBody>
          <a:bodyPr anchor="b"/>
          <a:lstStyle>
            <a:lvl1pPr algn="l">
              <a:defRPr sz="2300" b="1"/>
            </a:lvl1pPr>
          </a:lstStyle>
          <a:p>
            <a:r>
              <a:rPr lang="en-US" smtClean="0"/>
              <a:t>Click to edit Master title style</a:t>
            </a:r>
            <a:endParaRPr lang="en-US"/>
          </a:p>
        </p:txBody>
      </p:sp>
      <p:sp>
        <p:nvSpPr>
          <p:cNvPr id="3" name="Content Placeholder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4679" y="1582265"/>
            <a:ext cx="3518055" cy="5172114"/>
          </a:xfrm>
        </p:spPr>
        <p:txBody>
          <a:bodyPr/>
          <a:lstStyle>
            <a:lvl1pPr marL="0" indent="0">
              <a:buNone/>
              <a:defRPr sz="1600"/>
            </a:lvl1pPr>
            <a:lvl2pPr marL="520884" indent="0">
              <a:buNone/>
              <a:defRPr sz="1400"/>
            </a:lvl2pPr>
            <a:lvl3pPr marL="1041768" indent="0">
              <a:buNone/>
              <a:defRPr sz="1100"/>
            </a:lvl3pPr>
            <a:lvl4pPr marL="1562652" indent="0">
              <a:buNone/>
              <a:defRPr sz="1000"/>
            </a:lvl4pPr>
            <a:lvl5pPr marL="2083538" indent="0">
              <a:buNone/>
              <a:defRPr sz="1000"/>
            </a:lvl5pPr>
            <a:lvl6pPr marL="2604420" indent="0">
              <a:buNone/>
              <a:defRPr sz="1000"/>
            </a:lvl6pPr>
            <a:lvl7pPr marL="3125306" indent="0">
              <a:buNone/>
              <a:defRPr sz="1000"/>
            </a:lvl7pPr>
            <a:lvl8pPr marL="3646191" indent="0">
              <a:buNone/>
              <a:defRPr sz="1000"/>
            </a:lvl8pPr>
            <a:lvl9pPr marL="4167073"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35C98CE-1CB2-4357-801B-C3A6720855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452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981" y="5292884"/>
            <a:ext cx="6416040" cy="624855"/>
          </a:xfrm>
        </p:spPr>
        <p:txBody>
          <a:bodyPr anchor="b"/>
          <a:lstStyle>
            <a:lvl1pPr algn="l">
              <a:defRPr sz="2300" b="1"/>
            </a:lvl1pPr>
          </a:lstStyle>
          <a:p>
            <a:r>
              <a:rPr lang="en-US" smtClean="0"/>
              <a:t>Click to edit Master title style</a:t>
            </a:r>
            <a:endParaRPr lang="en-US"/>
          </a:p>
        </p:txBody>
      </p:sp>
      <p:sp>
        <p:nvSpPr>
          <p:cNvPr id="3" name="Picture Placeholder 2"/>
          <p:cNvSpPr>
            <a:spLocks noGrp="1"/>
          </p:cNvSpPr>
          <p:nvPr>
            <p:ph type="pic" idx="1"/>
          </p:nvPr>
        </p:nvSpPr>
        <p:spPr>
          <a:xfrm>
            <a:off x="2095981" y="675613"/>
            <a:ext cx="6416040" cy="4536758"/>
          </a:xfrm>
        </p:spPr>
        <p:txBody>
          <a:bodyPr/>
          <a:lstStyle>
            <a:lvl1pPr marL="0" indent="0">
              <a:buNone/>
              <a:defRPr sz="3700"/>
            </a:lvl1pPr>
            <a:lvl2pPr marL="520884" indent="0">
              <a:buNone/>
              <a:defRPr sz="3200"/>
            </a:lvl2pPr>
            <a:lvl3pPr marL="1041768" indent="0">
              <a:buNone/>
              <a:defRPr sz="2700"/>
            </a:lvl3pPr>
            <a:lvl4pPr marL="1562652" indent="0">
              <a:buNone/>
              <a:defRPr sz="2300"/>
            </a:lvl4pPr>
            <a:lvl5pPr marL="2083538" indent="0">
              <a:buNone/>
              <a:defRPr sz="2300"/>
            </a:lvl5pPr>
            <a:lvl6pPr marL="2604420" indent="0">
              <a:buNone/>
              <a:defRPr sz="2300"/>
            </a:lvl6pPr>
            <a:lvl7pPr marL="3125306" indent="0">
              <a:buNone/>
              <a:defRPr sz="2300"/>
            </a:lvl7pPr>
            <a:lvl8pPr marL="3646191" indent="0">
              <a:buNone/>
              <a:defRPr sz="2300"/>
            </a:lvl8pPr>
            <a:lvl9pPr marL="4167073" indent="0">
              <a:buNone/>
              <a:defRPr sz="2300"/>
            </a:lvl9pPr>
          </a:lstStyle>
          <a:p>
            <a:pPr lvl="0"/>
            <a:endParaRPr lang="en-US" noProof="0" smtClean="0"/>
          </a:p>
        </p:txBody>
      </p:sp>
      <p:sp>
        <p:nvSpPr>
          <p:cNvPr id="4" name="Text Placeholder 3"/>
          <p:cNvSpPr>
            <a:spLocks noGrp="1"/>
          </p:cNvSpPr>
          <p:nvPr>
            <p:ph type="body" sz="half" idx="2"/>
          </p:nvPr>
        </p:nvSpPr>
        <p:spPr>
          <a:xfrm>
            <a:off x="2095981" y="5917739"/>
            <a:ext cx="6416040" cy="887398"/>
          </a:xfrm>
        </p:spPr>
        <p:txBody>
          <a:bodyPr/>
          <a:lstStyle>
            <a:lvl1pPr marL="0" indent="0">
              <a:buNone/>
              <a:defRPr sz="1600"/>
            </a:lvl1pPr>
            <a:lvl2pPr marL="520884" indent="0">
              <a:buNone/>
              <a:defRPr sz="1400"/>
            </a:lvl2pPr>
            <a:lvl3pPr marL="1041768" indent="0">
              <a:buNone/>
              <a:defRPr sz="1100"/>
            </a:lvl3pPr>
            <a:lvl4pPr marL="1562652" indent="0">
              <a:buNone/>
              <a:defRPr sz="1000"/>
            </a:lvl4pPr>
            <a:lvl5pPr marL="2083538" indent="0">
              <a:buNone/>
              <a:defRPr sz="1000"/>
            </a:lvl5pPr>
            <a:lvl6pPr marL="2604420" indent="0">
              <a:buNone/>
              <a:defRPr sz="1000"/>
            </a:lvl6pPr>
            <a:lvl7pPr marL="3125306" indent="0">
              <a:buNone/>
              <a:defRPr sz="1000"/>
            </a:lvl7pPr>
            <a:lvl8pPr marL="3646191" indent="0">
              <a:buNone/>
              <a:defRPr sz="1000"/>
            </a:lvl8pPr>
            <a:lvl9pPr marL="4167073"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E71CE6-83A8-4BE8-8556-F6727A91B3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6184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041A33A-6138-4ED3-9D54-5C73C6114F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7661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1830" y="252042"/>
            <a:ext cx="2495127" cy="68891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6450" y="252042"/>
            <a:ext cx="7307157" cy="68891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3C0453-67EE-4104-80F5-0ADDEBF04D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092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Footer Placeholder 4"/>
          <p:cNvSpPr>
            <a:spLocks noGrp="1"/>
          </p:cNvSpPr>
          <p:nvPr userDrawn="1">
            <p:ph type="ftr" sz="quarter" idx="11"/>
          </p:nvPr>
        </p:nvSpPr>
        <p:spPr>
          <a:xfrm>
            <a:off x="4122564" y="7122489"/>
            <a:ext cx="3386243" cy="402567"/>
          </a:xfrm>
        </p:spPr>
        <p:txBody>
          <a:bodyPr/>
          <a:lstStyle/>
          <a:p>
            <a:r>
              <a:rPr lang="en-US" dirty="0" smtClean="0">
                <a:solidFill>
                  <a:srgbClr val="0057C0"/>
                </a:solidFill>
                <a:latin typeface="Arial" pitchFamily="34" charset="0"/>
                <a:cs typeface="Arial" pitchFamily="34" charset="0"/>
              </a:rPr>
              <a:t>NATO UNCLASSIFIED</a:t>
            </a:r>
            <a:endParaRPr lang="en-US" dirty="0">
              <a:solidFill>
                <a:srgbClr val="0057C0"/>
              </a:solidFill>
              <a:latin typeface="Arial" pitchFamily="34" charset="0"/>
              <a:cs typeface="Arial" pitchFamily="34" charset="0"/>
            </a:endParaRPr>
          </a:p>
        </p:txBody>
      </p:sp>
      <p:sp>
        <p:nvSpPr>
          <p:cNvPr id="11" name="Slide Number Placeholder 12"/>
          <p:cNvSpPr>
            <a:spLocks noGrp="1"/>
          </p:cNvSpPr>
          <p:nvPr userDrawn="1">
            <p:ph type="sldNum" sz="quarter" idx="12"/>
          </p:nvPr>
        </p:nvSpPr>
        <p:spPr>
          <a:xfrm>
            <a:off x="10311992" y="7122489"/>
            <a:ext cx="347534" cy="402567"/>
          </a:xfrm>
        </p:spPr>
        <p:txBody>
          <a:bodyPr/>
          <a:lstStyle/>
          <a:p>
            <a:fld id="{E298F490-DA1F-413B-81B6-66CA5CE798C3}" type="slidenum">
              <a:rPr lang="en-US" smtClean="0">
                <a:solidFill>
                  <a:srgbClr val="0057C0"/>
                </a:solidFill>
                <a:latin typeface="Arial" pitchFamily="34" charset="0"/>
              </a:rPr>
              <a:pPr/>
              <a:t>‹#›</a:t>
            </a:fld>
            <a:endParaRPr lang="en-US" dirty="0">
              <a:solidFill>
                <a:srgbClr val="0057C0"/>
              </a:solidFill>
              <a:latin typeface="Arial" pitchFamily="34" charset="0"/>
            </a:endParaRPr>
          </a:p>
        </p:txBody>
      </p:sp>
      <p:sp>
        <p:nvSpPr>
          <p:cNvPr id="12" name="Date Placeholder 6"/>
          <p:cNvSpPr>
            <a:spLocks noGrp="1"/>
          </p:cNvSpPr>
          <p:nvPr userDrawn="1">
            <p:ph type="dt" sz="half" idx="10"/>
          </p:nvPr>
        </p:nvSpPr>
        <p:spPr>
          <a:xfrm>
            <a:off x="778968" y="7122489"/>
            <a:ext cx="2495127" cy="402567"/>
          </a:xfrm>
        </p:spPr>
        <p:txBody>
          <a:bodyPr/>
          <a:lstStyle>
            <a:lvl1pPr>
              <a:defRPr>
                <a:solidFill>
                  <a:srgbClr val="0057C0"/>
                </a:solidFill>
                <a:latin typeface="Arial" panose="020B0604020202020204" pitchFamily="34" charset="0"/>
                <a:cs typeface="Arial" panose="020B0604020202020204" pitchFamily="34" charset="0"/>
              </a:defRPr>
            </a:lvl1pPr>
          </a:lstStyle>
          <a:p>
            <a:r>
              <a:rPr lang="en-US" dirty="0" smtClean="0"/>
              <a:t>05 May 2015</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670" y="302802"/>
            <a:ext cx="9624060" cy="1260211"/>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436863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2348898"/>
            <a:ext cx="9089390" cy="1620771"/>
          </a:xfrm>
        </p:spPr>
        <p:txBody>
          <a:bodyPr/>
          <a:lstStyle/>
          <a:p>
            <a:r>
              <a:rPr lang="en-US" smtClean="0"/>
              <a:t>Click to edit Master title style</a:t>
            </a:r>
            <a:endParaRPr lang="en-US"/>
          </a:p>
        </p:txBody>
      </p:sp>
      <p:sp>
        <p:nvSpPr>
          <p:cNvPr id="3" name="Subtitle 2"/>
          <p:cNvSpPr>
            <a:spLocks noGrp="1"/>
          </p:cNvSpPr>
          <p:nvPr>
            <p:ph type="subTitle" idx="1"/>
          </p:nvPr>
        </p:nvSpPr>
        <p:spPr>
          <a:xfrm>
            <a:off x="1604010" y="4284720"/>
            <a:ext cx="7485380" cy="1932323"/>
          </a:xfrm>
        </p:spPr>
        <p:txBody>
          <a:bodyPr/>
          <a:lstStyle>
            <a:lvl1pPr marL="0" indent="0" algn="ctr">
              <a:buNone/>
              <a:defRPr/>
            </a:lvl1pPr>
            <a:lvl2pPr marL="521068" indent="0" algn="ctr">
              <a:buNone/>
              <a:defRPr/>
            </a:lvl2pPr>
            <a:lvl3pPr marL="1042136" indent="0" algn="ctr">
              <a:buNone/>
              <a:defRPr/>
            </a:lvl3pPr>
            <a:lvl4pPr marL="1563204" indent="0" algn="ctr">
              <a:buNone/>
              <a:defRPr/>
            </a:lvl4pPr>
            <a:lvl5pPr marL="2084273" indent="0" algn="ctr">
              <a:buNone/>
              <a:defRPr/>
            </a:lvl5pPr>
            <a:lvl6pPr marL="2605339" indent="0" algn="ctr">
              <a:buNone/>
              <a:defRPr/>
            </a:lvl6pPr>
            <a:lvl7pPr marL="3126408" indent="0" algn="ctr">
              <a:buNone/>
              <a:defRPr/>
            </a:lvl7pPr>
            <a:lvl8pPr marL="3647477" indent="0" algn="ctr">
              <a:buNone/>
              <a:defRPr/>
            </a:lvl8pPr>
            <a:lvl9pPr marL="416854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51117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2088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705" y="4858818"/>
            <a:ext cx="9089390" cy="1501751"/>
          </a:xfrm>
        </p:spPr>
        <p:txBody>
          <a:bodyPr/>
          <a:lstStyle>
            <a:lvl1pPr algn="l">
              <a:defRPr sz="4600" b="1" cap="all"/>
            </a:lvl1pPr>
          </a:lstStyle>
          <a:p>
            <a:r>
              <a:rPr lang="en-US" smtClean="0"/>
              <a:t>Click to edit Master title style</a:t>
            </a:r>
            <a:endParaRPr lang="en-US"/>
          </a:p>
        </p:txBody>
      </p:sp>
      <p:sp>
        <p:nvSpPr>
          <p:cNvPr id="3" name="Text Placeholder 2"/>
          <p:cNvSpPr>
            <a:spLocks noGrp="1"/>
          </p:cNvSpPr>
          <p:nvPr>
            <p:ph type="body" idx="1"/>
          </p:nvPr>
        </p:nvSpPr>
        <p:spPr>
          <a:xfrm>
            <a:off x="844705" y="3204786"/>
            <a:ext cx="9089390" cy="1654026"/>
          </a:xfrm>
        </p:spPr>
        <p:txBody>
          <a:bodyPr anchor="b"/>
          <a:lstStyle>
            <a:lvl1pPr marL="0" indent="0">
              <a:buNone/>
              <a:defRPr sz="2300"/>
            </a:lvl1pPr>
            <a:lvl2pPr marL="521068" indent="0">
              <a:buNone/>
              <a:defRPr sz="2100"/>
            </a:lvl2pPr>
            <a:lvl3pPr marL="1042136" indent="0">
              <a:buNone/>
              <a:defRPr sz="1800"/>
            </a:lvl3pPr>
            <a:lvl4pPr marL="1563204" indent="0">
              <a:buNone/>
              <a:defRPr sz="1600"/>
            </a:lvl4pPr>
            <a:lvl5pPr marL="2084273" indent="0">
              <a:buNone/>
              <a:defRPr sz="1600"/>
            </a:lvl5pPr>
            <a:lvl6pPr marL="2605339" indent="0">
              <a:buNone/>
              <a:defRPr sz="1600"/>
            </a:lvl6pPr>
            <a:lvl7pPr marL="3126408" indent="0">
              <a:buNone/>
              <a:defRPr sz="1600"/>
            </a:lvl7pPr>
            <a:lvl8pPr marL="3647477" indent="0">
              <a:buNone/>
              <a:defRPr sz="1600"/>
            </a:lvl8pPr>
            <a:lvl9pPr marL="4168543" indent="0">
              <a:buNone/>
              <a:defRPr sz="1600"/>
            </a:lvl9pPr>
          </a:lstStyle>
          <a:p>
            <a:pPr lvl="0"/>
            <a:r>
              <a:rPr lang="en-US" smtClean="0"/>
              <a:t>Click to edit Master text styles</a:t>
            </a:r>
          </a:p>
        </p:txBody>
      </p:sp>
    </p:spTree>
    <p:extLst>
      <p:ext uri="{BB962C8B-B14F-4D97-AF65-F5344CB8AC3E}">
        <p14:creationId xmlns:p14="http://schemas.microsoft.com/office/powerpoint/2010/main" val="136933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83341" y="2184365"/>
            <a:ext cx="4455583" cy="4536758"/>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17145" y="2184365"/>
            <a:ext cx="4455583" cy="4536758"/>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38379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534997" y="303219"/>
            <a:ext cx="9623425" cy="1260475"/>
          </a:xfrm>
          <a:prstGeom prst="rect">
            <a:avLst/>
          </a:prstGeom>
          <a:noFill/>
          <a:ln w="9525">
            <a:noFill/>
            <a:miter lim="800000"/>
            <a:headEnd/>
            <a:tailEnd/>
          </a:ln>
        </p:spPr>
        <p:txBody>
          <a:bodyPr vert="horz" wrap="square" lIns="104160" tIns="52080" rIns="104160" bIns="5208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534997" y="1763713"/>
            <a:ext cx="9623425" cy="4991100"/>
          </a:xfrm>
          <a:prstGeom prst="rect">
            <a:avLst/>
          </a:prstGeom>
          <a:noFill/>
          <a:ln w="9525">
            <a:noFill/>
            <a:miter lim="800000"/>
            <a:headEnd/>
            <a:tailEnd/>
          </a:ln>
        </p:spPr>
        <p:txBody>
          <a:bodyPr vert="horz" wrap="square" lIns="104160" tIns="52080" rIns="104160" bIns="5208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34988" y="7008822"/>
            <a:ext cx="2495550" cy="401637"/>
          </a:xfrm>
          <a:prstGeom prst="rect">
            <a:avLst/>
          </a:prstGeom>
        </p:spPr>
        <p:txBody>
          <a:bodyPr vert="horz" lIns="104160" tIns="52080" rIns="104160" bIns="52080" rtlCol="0" anchor="ctr"/>
          <a:lstStyle>
            <a:lvl1pPr algn="l" defTabSz="1041585" fontAlgn="auto">
              <a:spcBef>
                <a:spcPts val="0"/>
              </a:spcBef>
              <a:spcAft>
                <a:spcPts val="0"/>
              </a:spcAft>
              <a:defRPr sz="1400">
                <a:solidFill>
                  <a:schemeClr val="tx1">
                    <a:tint val="75000"/>
                  </a:schemeClr>
                </a:solidFill>
                <a:latin typeface="+mn-lt"/>
                <a:cs typeface="+mn-cs"/>
              </a:defRPr>
            </a:lvl1pPr>
          </a:lstStyle>
          <a:p>
            <a:pPr>
              <a:defRPr/>
            </a:pPr>
            <a:r>
              <a:rPr lang="en-US" dirty="0"/>
              <a:t>DD Month YYYY</a:t>
            </a:r>
          </a:p>
        </p:txBody>
      </p:sp>
      <p:sp>
        <p:nvSpPr>
          <p:cNvPr id="5" name="Footer Placeholder 4"/>
          <p:cNvSpPr>
            <a:spLocks noGrp="1"/>
          </p:cNvSpPr>
          <p:nvPr>
            <p:ph type="ftr" sz="quarter" idx="3"/>
          </p:nvPr>
        </p:nvSpPr>
        <p:spPr>
          <a:xfrm>
            <a:off x="3652847" y="7008822"/>
            <a:ext cx="3387725" cy="401637"/>
          </a:xfrm>
          <a:prstGeom prst="rect">
            <a:avLst/>
          </a:prstGeom>
        </p:spPr>
        <p:txBody>
          <a:bodyPr vert="horz" lIns="104160" tIns="52080" rIns="104160" bIns="52080" rtlCol="0" anchor="ctr"/>
          <a:lstStyle>
            <a:lvl1pPr algn="ctr" defTabSz="1041585" fontAlgn="auto">
              <a:spcBef>
                <a:spcPts val="0"/>
              </a:spcBef>
              <a:spcAft>
                <a:spcPts val="0"/>
              </a:spcAft>
              <a:defRPr sz="1400">
                <a:solidFill>
                  <a:schemeClr val="tx1">
                    <a:tint val="75000"/>
                  </a:schemeClr>
                </a:solidFill>
                <a:latin typeface="+mn-lt"/>
                <a:cs typeface="+mn-cs"/>
              </a:defRPr>
            </a:lvl1pPr>
          </a:lstStyle>
          <a:p>
            <a:pPr>
              <a:defRPr/>
            </a:pPr>
            <a:r>
              <a:rPr lang="en-US" dirty="0"/>
              <a:t>NATO CLASSIFICATION</a:t>
            </a:r>
          </a:p>
        </p:txBody>
      </p:sp>
      <p:sp>
        <p:nvSpPr>
          <p:cNvPr id="6" name="Slide Number Placeholder 5"/>
          <p:cNvSpPr>
            <a:spLocks noGrp="1"/>
          </p:cNvSpPr>
          <p:nvPr>
            <p:ph type="sldNum" sz="quarter" idx="4"/>
          </p:nvPr>
        </p:nvSpPr>
        <p:spPr>
          <a:xfrm>
            <a:off x="7662863" y="7008822"/>
            <a:ext cx="2495550" cy="401637"/>
          </a:xfrm>
          <a:prstGeom prst="rect">
            <a:avLst/>
          </a:prstGeom>
        </p:spPr>
        <p:txBody>
          <a:bodyPr vert="horz" lIns="104160" tIns="52080" rIns="104160" bIns="52080" rtlCol="0" anchor="ctr"/>
          <a:lstStyle>
            <a:lvl1pPr algn="r" defTabSz="1041585" fontAlgn="auto">
              <a:spcBef>
                <a:spcPts val="0"/>
              </a:spcBef>
              <a:spcAft>
                <a:spcPts val="0"/>
              </a:spcAft>
              <a:defRPr sz="1400">
                <a:solidFill>
                  <a:schemeClr val="tx1">
                    <a:tint val="75000"/>
                  </a:schemeClr>
                </a:solidFill>
                <a:latin typeface="+mn-lt"/>
                <a:cs typeface="+mn-cs"/>
              </a:defRPr>
            </a:lvl1pPr>
          </a:lstStyle>
          <a:p>
            <a:pPr>
              <a:defRPr/>
            </a:pPr>
            <a:fld id="{9D3388E4-80A0-4AA4-B95D-5893A6674D91}" type="slidenum">
              <a:rPr lang="en-US"/>
              <a:pPr>
                <a:defRPr/>
              </a:pPr>
              <a:t>‹#›</a:t>
            </a:fld>
            <a:endParaRPr lang="en-US" dirty="0"/>
          </a:p>
        </p:txBody>
      </p:sp>
      <p:pic>
        <p:nvPicPr>
          <p:cNvPr id="2055" name="Content Placeholder 5" descr="LayoutFinal.jpg"/>
          <p:cNvPicPr>
            <a:picLocks noChangeAspect="1"/>
          </p:cNvPicPr>
          <p:nvPr userDrawn="1"/>
        </p:nvPicPr>
        <p:blipFill>
          <a:blip r:embed="rId7" cstate="print"/>
          <a:srcRect/>
          <a:stretch>
            <a:fillRect/>
          </a:stretch>
        </p:blipFill>
        <p:spPr bwMode="auto">
          <a:xfrm>
            <a:off x="0" y="0"/>
            <a:ext cx="10707688" cy="75612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hf hdr="0"/>
  <p:txStyles>
    <p:titleStyle>
      <a:lvl1pPr algn="ctr" defTabSz="1041517" rtl="0" eaLnBrk="0" fontAlgn="base" hangingPunct="0">
        <a:spcBef>
          <a:spcPct val="0"/>
        </a:spcBef>
        <a:spcAft>
          <a:spcPct val="0"/>
        </a:spcAft>
        <a:defRPr sz="5000" kern="1200">
          <a:solidFill>
            <a:schemeClr val="tx1"/>
          </a:solidFill>
          <a:latin typeface="+mj-lt"/>
          <a:ea typeface="+mj-ea"/>
          <a:cs typeface="+mj-cs"/>
        </a:defRPr>
      </a:lvl1pPr>
      <a:lvl2pPr algn="ctr" defTabSz="1041517" rtl="0" eaLnBrk="0" fontAlgn="base" hangingPunct="0">
        <a:spcBef>
          <a:spcPct val="0"/>
        </a:spcBef>
        <a:spcAft>
          <a:spcPct val="0"/>
        </a:spcAft>
        <a:defRPr sz="5000">
          <a:solidFill>
            <a:schemeClr val="tx1"/>
          </a:solidFill>
          <a:latin typeface="Calibri" pitchFamily="34" charset="0"/>
        </a:defRPr>
      </a:lvl2pPr>
      <a:lvl3pPr algn="ctr" defTabSz="1041517" rtl="0" eaLnBrk="0" fontAlgn="base" hangingPunct="0">
        <a:spcBef>
          <a:spcPct val="0"/>
        </a:spcBef>
        <a:spcAft>
          <a:spcPct val="0"/>
        </a:spcAft>
        <a:defRPr sz="5000">
          <a:solidFill>
            <a:schemeClr val="tx1"/>
          </a:solidFill>
          <a:latin typeface="Calibri" pitchFamily="34" charset="0"/>
        </a:defRPr>
      </a:lvl3pPr>
      <a:lvl4pPr algn="ctr" defTabSz="1041517" rtl="0" eaLnBrk="0" fontAlgn="base" hangingPunct="0">
        <a:spcBef>
          <a:spcPct val="0"/>
        </a:spcBef>
        <a:spcAft>
          <a:spcPct val="0"/>
        </a:spcAft>
        <a:defRPr sz="5000">
          <a:solidFill>
            <a:schemeClr val="tx1"/>
          </a:solidFill>
          <a:latin typeface="Calibri" pitchFamily="34" charset="0"/>
        </a:defRPr>
      </a:lvl4pPr>
      <a:lvl5pPr algn="ctr" defTabSz="1041517" rtl="0" eaLnBrk="0" fontAlgn="base" hangingPunct="0">
        <a:spcBef>
          <a:spcPct val="0"/>
        </a:spcBef>
        <a:spcAft>
          <a:spcPct val="0"/>
        </a:spcAft>
        <a:defRPr sz="5000">
          <a:solidFill>
            <a:schemeClr val="tx1"/>
          </a:solidFill>
          <a:latin typeface="Calibri" pitchFamily="34" charset="0"/>
        </a:defRPr>
      </a:lvl5pPr>
      <a:lvl6pPr marL="456555" algn="ctr" defTabSz="1041517" rtl="0" fontAlgn="base">
        <a:spcBef>
          <a:spcPct val="0"/>
        </a:spcBef>
        <a:spcAft>
          <a:spcPct val="0"/>
        </a:spcAft>
        <a:defRPr sz="5000">
          <a:solidFill>
            <a:schemeClr val="tx1"/>
          </a:solidFill>
          <a:latin typeface="Calibri" pitchFamily="34" charset="0"/>
        </a:defRPr>
      </a:lvl6pPr>
      <a:lvl7pPr marL="913106" algn="ctr" defTabSz="1041517" rtl="0" fontAlgn="base">
        <a:spcBef>
          <a:spcPct val="0"/>
        </a:spcBef>
        <a:spcAft>
          <a:spcPct val="0"/>
        </a:spcAft>
        <a:defRPr sz="5000">
          <a:solidFill>
            <a:schemeClr val="tx1"/>
          </a:solidFill>
          <a:latin typeface="Calibri" pitchFamily="34" charset="0"/>
        </a:defRPr>
      </a:lvl7pPr>
      <a:lvl8pPr marL="1369665" algn="ctr" defTabSz="1041517" rtl="0" fontAlgn="base">
        <a:spcBef>
          <a:spcPct val="0"/>
        </a:spcBef>
        <a:spcAft>
          <a:spcPct val="0"/>
        </a:spcAft>
        <a:defRPr sz="5000">
          <a:solidFill>
            <a:schemeClr val="tx1"/>
          </a:solidFill>
          <a:latin typeface="Calibri" pitchFamily="34" charset="0"/>
        </a:defRPr>
      </a:lvl8pPr>
      <a:lvl9pPr marL="1826218" algn="ctr" defTabSz="1041517" rtl="0" fontAlgn="base">
        <a:spcBef>
          <a:spcPct val="0"/>
        </a:spcBef>
        <a:spcAft>
          <a:spcPct val="0"/>
        </a:spcAft>
        <a:defRPr sz="5000">
          <a:solidFill>
            <a:schemeClr val="tx1"/>
          </a:solidFill>
          <a:latin typeface="Calibri" pitchFamily="34" charset="0"/>
        </a:defRPr>
      </a:lvl9pPr>
    </p:titleStyle>
    <p:bodyStyle>
      <a:lvl1pPr marL="389973" indent="-389973" algn="l" defTabSz="1041517" rtl="0" eaLnBrk="0" fontAlgn="base" hangingPunct="0">
        <a:spcBef>
          <a:spcPct val="20000"/>
        </a:spcBef>
        <a:spcAft>
          <a:spcPct val="0"/>
        </a:spcAft>
        <a:buFont typeface="Arial" pitchFamily="34" charset="0"/>
        <a:buChar char="•"/>
        <a:defRPr sz="3700" kern="1200">
          <a:solidFill>
            <a:schemeClr val="tx1"/>
          </a:solidFill>
          <a:latin typeface="+mn-lt"/>
          <a:ea typeface="+mn-ea"/>
          <a:cs typeface="+mn-cs"/>
        </a:defRPr>
      </a:lvl1pPr>
      <a:lvl2pPr marL="844944" indent="-324981" algn="l" defTabSz="1041517"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2pPr>
      <a:lvl3pPr marL="1301500" indent="-259983" algn="l" defTabSz="1041517"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3pPr>
      <a:lvl4pPr marL="1821464" indent="-259983" algn="l" defTabSz="1041517" rtl="0" eaLnBrk="0" fontAlgn="base" hangingPunct="0">
        <a:spcBef>
          <a:spcPct val="20000"/>
        </a:spcBef>
        <a:spcAft>
          <a:spcPct val="0"/>
        </a:spcAft>
        <a:buFont typeface="Arial" pitchFamily="34" charset="0"/>
        <a:buChar char="–"/>
        <a:defRPr sz="2300" kern="1200">
          <a:solidFill>
            <a:schemeClr val="tx1"/>
          </a:solidFill>
          <a:latin typeface="+mn-lt"/>
          <a:ea typeface="+mn-ea"/>
          <a:cs typeface="+mn-cs"/>
        </a:defRPr>
      </a:lvl4pPr>
      <a:lvl5pPr marL="2343016" indent="-259983" algn="l" defTabSz="1041517" rtl="0" eaLnBrk="0" fontAlgn="base" hangingPunct="0">
        <a:spcBef>
          <a:spcPct val="20000"/>
        </a:spcBef>
        <a:spcAft>
          <a:spcPct val="0"/>
        </a:spcAft>
        <a:buFont typeface="Arial" pitchFamily="34" charset="0"/>
        <a:buChar char="»"/>
        <a:defRPr sz="2300" kern="1200">
          <a:solidFill>
            <a:schemeClr val="tx1"/>
          </a:solidFill>
          <a:latin typeface="+mn-lt"/>
          <a:ea typeface="+mn-ea"/>
          <a:cs typeface="+mn-cs"/>
        </a:defRPr>
      </a:lvl5pPr>
      <a:lvl6pPr marL="2864357" indent="-260396" algn="l" defTabSz="1041585"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5149" indent="-260396" algn="l" defTabSz="1041585"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05944" indent="-260396" algn="l" defTabSz="1041585"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26735" indent="-260396" algn="l" defTabSz="1041585"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41585" rtl="0" eaLnBrk="1" latinLnBrk="0" hangingPunct="1">
        <a:defRPr sz="2100" kern="1200">
          <a:solidFill>
            <a:schemeClr val="tx1"/>
          </a:solidFill>
          <a:latin typeface="+mn-lt"/>
          <a:ea typeface="+mn-ea"/>
          <a:cs typeface="+mn-cs"/>
        </a:defRPr>
      </a:lvl1pPr>
      <a:lvl2pPr marL="520792" algn="l" defTabSz="1041585" rtl="0" eaLnBrk="1" latinLnBrk="0" hangingPunct="1">
        <a:defRPr sz="2100" kern="1200">
          <a:solidFill>
            <a:schemeClr val="tx1"/>
          </a:solidFill>
          <a:latin typeface="+mn-lt"/>
          <a:ea typeface="+mn-ea"/>
          <a:cs typeface="+mn-cs"/>
        </a:defRPr>
      </a:lvl2pPr>
      <a:lvl3pPr marL="1041585" algn="l" defTabSz="1041585" rtl="0" eaLnBrk="1" latinLnBrk="0" hangingPunct="1">
        <a:defRPr sz="2100" kern="1200">
          <a:solidFill>
            <a:schemeClr val="tx1"/>
          </a:solidFill>
          <a:latin typeface="+mn-lt"/>
          <a:ea typeface="+mn-ea"/>
          <a:cs typeface="+mn-cs"/>
        </a:defRPr>
      </a:lvl3pPr>
      <a:lvl4pPr marL="1562376" algn="l" defTabSz="1041585" rtl="0" eaLnBrk="1" latinLnBrk="0" hangingPunct="1">
        <a:defRPr sz="2100" kern="1200">
          <a:solidFill>
            <a:schemeClr val="tx1"/>
          </a:solidFill>
          <a:latin typeface="+mn-lt"/>
          <a:ea typeface="+mn-ea"/>
          <a:cs typeface="+mn-cs"/>
        </a:defRPr>
      </a:lvl4pPr>
      <a:lvl5pPr marL="2083170" algn="l" defTabSz="1041585" rtl="0" eaLnBrk="1" latinLnBrk="0" hangingPunct="1">
        <a:defRPr sz="2100" kern="1200">
          <a:solidFill>
            <a:schemeClr val="tx1"/>
          </a:solidFill>
          <a:latin typeface="+mn-lt"/>
          <a:ea typeface="+mn-ea"/>
          <a:cs typeface="+mn-cs"/>
        </a:defRPr>
      </a:lvl5pPr>
      <a:lvl6pPr marL="2603960" algn="l" defTabSz="1041585" rtl="0" eaLnBrk="1" latinLnBrk="0" hangingPunct="1">
        <a:defRPr sz="2100" kern="1200">
          <a:solidFill>
            <a:schemeClr val="tx1"/>
          </a:solidFill>
          <a:latin typeface="+mn-lt"/>
          <a:ea typeface="+mn-ea"/>
          <a:cs typeface="+mn-cs"/>
        </a:defRPr>
      </a:lvl6pPr>
      <a:lvl7pPr marL="3124755" algn="l" defTabSz="1041585" rtl="0" eaLnBrk="1" latinLnBrk="0" hangingPunct="1">
        <a:defRPr sz="2100" kern="1200">
          <a:solidFill>
            <a:schemeClr val="tx1"/>
          </a:solidFill>
          <a:latin typeface="+mn-lt"/>
          <a:ea typeface="+mn-ea"/>
          <a:cs typeface="+mn-cs"/>
        </a:defRPr>
      </a:lvl7pPr>
      <a:lvl8pPr marL="3645547" algn="l" defTabSz="1041585" rtl="0" eaLnBrk="1" latinLnBrk="0" hangingPunct="1">
        <a:defRPr sz="2100" kern="1200">
          <a:solidFill>
            <a:schemeClr val="tx1"/>
          </a:solidFill>
          <a:latin typeface="+mn-lt"/>
          <a:ea typeface="+mn-ea"/>
          <a:cs typeface="+mn-cs"/>
        </a:defRPr>
      </a:lvl8pPr>
      <a:lvl9pPr marL="4166337" algn="l" defTabSz="1041585"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871345" y="416570"/>
            <a:ext cx="8822055" cy="6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14" tIns="52107" rIns="104214" bIns="52107" numCol="1" anchor="t"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black">
          <a:xfrm>
            <a:off x="1483339" y="2184365"/>
            <a:ext cx="9089390" cy="453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14" tIns="52107" rIns="104214" bIns="5210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22341" name="Line 5"/>
          <p:cNvSpPr>
            <a:spLocks noChangeShapeType="1"/>
          </p:cNvSpPr>
          <p:nvPr/>
        </p:nvSpPr>
        <p:spPr bwMode="auto">
          <a:xfrm>
            <a:off x="0" y="1484248"/>
            <a:ext cx="10693400" cy="0"/>
          </a:xfrm>
          <a:prstGeom prst="line">
            <a:avLst/>
          </a:prstGeom>
          <a:noFill/>
          <a:ln w="76200">
            <a:solidFill>
              <a:schemeClr val="accent1"/>
            </a:solidFill>
            <a:round/>
            <a:headEnd/>
            <a:tailEnd/>
          </a:ln>
          <a:effectLst/>
        </p:spPr>
        <p:txBody>
          <a:bodyPr wrap="none" lIns="104214" tIns="52107" rIns="104214" bIns="52107" anchor="ctr"/>
          <a:lstStyle/>
          <a:p>
            <a:pPr algn="ctr" defTabSz="914239" eaLnBrk="0" hangingPunct="0">
              <a:defRPr/>
            </a:pPr>
            <a:endParaRPr lang="en-US" sz="2700" b="1">
              <a:solidFill>
                <a:srgbClr val="000000"/>
              </a:solidFill>
              <a:effectLst>
                <a:outerShdw blurRad="38100" dist="38100" dir="2700000" algn="tl">
                  <a:srgbClr val="000000">
                    <a:alpha val="43137"/>
                  </a:srgbClr>
                </a:outerShdw>
              </a:effectLst>
              <a:latin typeface="Arial" charset="0"/>
              <a:ea typeface="Arial" charset="0"/>
              <a:cs typeface="Arial" charset="0"/>
            </a:endParaRPr>
          </a:p>
        </p:txBody>
      </p:sp>
      <p:pic>
        <p:nvPicPr>
          <p:cNvPr id="6149"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108" y="98016"/>
            <a:ext cx="1501902" cy="128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descr="mcbh"/>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89390" y="98016"/>
            <a:ext cx="1524181" cy="128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80714"/>
      </p:ext>
    </p:extLst>
  </p:cSld>
  <p:clrMap bg1="dk2" tx1="lt1" bg2="dk1"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rtl="0" eaLnBrk="0" fontAlgn="base" hangingPunct="0">
        <a:spcBef>
          <a:spcPct val="0"/>
        </a:spcBef>
        <a:spcAft>
          <a:spcPct val="0"/>
        </a:spcAft>
        <a:defRPr kumimoji="1" sz="3700" b="1">
          <a:solidFill>
            <a:schemeClr val="bg1"/>
          </a:solidFill>
          <a:latin typeface="+mj-lt"/>
          <a:ea typeface="+mj-ea"/>
          <a:cs typeface="+mj-cs"/>
        </a:defRPr>
      </a:lvl1pPr>
      <a:lvl2pPr algn="l" rtl="0" eaLnBrk="0" fontAlgn="base" hangingPunct="0">
        <a:spcBef>
          <a:spcPct val="0"/>
        </a:spcBef>
        <a:spcAft>
          <a:spcPct val="0"/>
        </a:spcAft>
        <a:defRPr kumimoji="1" sz="3700" b="1">
          <a:solidFill>
            <a:schemeClr val="bg1"/>
          </a:solidFill>
          <a:latin typeface="Arial" charset="0"/>
          <a:cs typeface="Arial" charset="0"/>
        </a:defRPr>
      </a:lvl2pPr>
      <a:lvl3pPr algn="l" rtl="0" eaLnBrk="0" fontAlgn="base" hangingPunct="0">
        <a:spcBef>
          <a:spcPct val="0"/>
        </a:spcBef>
        <a:spcAft>
          <a:spcPct val="0"/>
        </a:spcAft>
        <a:defRPr kumimoji="1" sz="3700" b="1">
          <a:solidFill>
            <a:schemeClr val="bg1"/>
          </a:solidFill>
          <a:latin typeface="Arial" charset="0"/>
          <a:cs typeface="Arial" charset="0"/>
        </a:defRPr>
      </a:lvl3pPr>
      <a:lvl4pPr algn="l" rtl="0" eaLnBrk="0" fontAlgn="base" hangingPunct="0">
        <a:spcBef>
          <a:spcPct val="0"/>
        </a:spcBef>
        <a:spcAft>
          <a:spcPct val="0"/>
        </a:spcAft>
        <a:defRPr kumimoji="1" sz="3700" b="1">
          <a:solidFill>
            <a:schemeClr val="bg1"/>
          </a:solidFill>
          <a:latin typeface="Arial" charset="0"/>
          <a:cs typeface="Arial" charset="0"/>
        </a:defRPr>
      </a:lvl4pPr>
      <a:lvl5pPr algn="l" rtl="0" eaLnBrk="0" fontAlgn="base" hangingPunct="0">
        <a:spcBef>
          <a:spcPct val="0"/>
        </a:spcBef>
        <a:spcAft>
          <a:spcPct val="0"/>
        </a:spcAft>
        <a:defRPr kumimoji="1" sz="3700" b="1">
          <a:solidFill>
            <a:schemeClr val="bg1"/>
          </a:solidFill>
          <a:latin typeface="Arial" charset="0"/>
          <a:cs typeface="Arial" charset="0"/>
        </a:defRPr>
      </a:lvl5pPr>
      <a:lvl6pPr marL="521068" algn="l" rtl="0" eaLnBrk="0" fontAlgn="base" hangingPunct="0">
        <a:spcBef>
          <a:spcPct val="0"/>
        </a:spcBef>
        <a:spcAft>
          <a:spcPct val="0"/>
        </a:spcAft>
        <a:defRPr kumimoji="1" sz="3700" b="1">
          <a:solidFill>
            <a:schemeClr val="bg1"/>
          </a:solidFill>
          <a:latin typeface="Arial" charset="0"/>
          <a:cs typeface="Arial" charset="0"/>
        </a:defRPr>
      </a:lvl6pPr>
      <a:lvl7pPr marL="1042136" algn="l" rtl="0" eaLnBrk="0" fontAlgn="base" hangingPunct="0">
        <a:spcBef>
          <a:spcPct val="0"/>
        </a:spcBef>
        <a:spcAft>
          <a:spcPct val="0"/>
        </a:spcAft>
        <a:defRPr kumimoji="1" sz="3700" b="1">
          <a:solidFill>
            <a:schemeClr val="bg1"/>
          </a:solidFill>
          <a:latin typeface="Arial" charset="0"/>
          <a:cs typeface="Arial" charset="0"/>
        </a:defRPr>
      </a:lvl7pPr>
      <a:lvl8pPr marL="1563204" algn="l" rtl="0" eaLnBrk="0" fontAlgn="base" hangingPunct="0">
        <a:spcBef>
          <a:spcPct val="0"/>
        </a:spcBef>
        <a:spcAft>
          <a:spcPct val="0"/>
        </a:spcAft>
        <a:defRPr kumimoji="1" sz="3700" b="1">
          <a:solidFill>
            <a:schemeClr val="bg1"/>
          </a:solidFill>
          <a:latin typeface="Arial" charset="0"/>
          <a:cs typeface="Arial" charset="0"/>
        </a:defRPr>
      </a:lvl8pPr>
      <a:lvl9pPr marL="2084273" algn="l" rtl="0" eaLnBrk="0" fontAlgn="base" hangingPunct="0">
        <a:spcBef>
          <a:spcPct val="0"/>
        </a:spcBef>
        <a:spcAft>
          <a:spcPct val="0"/>
        </a:spcAft>
        <a:defRPr kumimoji="1" sz="3700" b="1">
          <a:solidFill>
            <a:schemeClr val="bg1"/>
          </a:solidFill>
          <a:latin typeface="Arial" charset="0"/>
          <a:cs typeface="Arial" charset="0"/>
        </a:defRPr>
      </a:lvl9pPr>
    </p:titleStyle>
    <p:bodyStyle>
      <a:lvl1pPr marL="390800" indent="-390800" algn="l" rtl="0" eaLnBrk="0" fontAlgn="base" hangingPunct="0">
        <a:spcBef>
          <a:spcPct val="20000"/>
        </a:spcBef>
        <a:spcAft>
          <a:spcPct val="0"/>
        </a:spcAft>
        <a:buChar char="•"/>
        <a:defRPr kumimoji="1" sz="3700" b="1">
          <a:solidFill>
            <a:schemeClr val="bg1"/>
          </a:solidFill>
          <a:latin typeface="+mn-lt"/>
          <a:ea typeface="+mn-ea"/>
          <a:cs typeface="+mn-cs"/>
        </a:defRPr>
      </a:lvl1pPr>
      <a:lvl2pPr marL="846736" indent="-325670" algn="l" rtl="0" eaLnBrk="0" fontAlgn="base" hangingPunct="0">
        <a:spcBef>
          <a:spcPct val="20000"/>
        </a:spcBef>
        <a:spcAft>
          <a:spcPct val="0"/>
        </a:spcAft>
        <a:buChar char="–"/>
        <a:defRPr kumimoji="1" sz="3200">
          <a:solidFill>
            <a:schemeClr val="bg1"/>
          </a:solidFill>
          <a:latin typeface="+mn-lt"/>
          <a:cs typeface="+mn-cs"/>
        </a:defRPr>
      </a:lvl2pPr>
      <a:lvl3pPr marL="1302670" indent="-260534" algn="l" rtl="0" eaLnBrk="0" fontAlgn="base" hangingPunct="0">
        <a:spcBef>
          <a:spcPct val="20000"/>
        </a:spcBef>
        <a:spcAft>
          <a:spcPct val="0"/>
        </a:spcAft>
        <a:buChar char="•"/>
        <a:defRPr kumimoji="1" sz="2700">
          <a:solidFill>
            <a:schemeClr val="bg1"/>
          </a:solidFill>
          <a:latin typeface="+mn-lt"/>
          <a:cs typeface="+mn-cs"/>
        </a:defRPr>
      </a:lvl3pPr>
      <a:lvl4pPr marL="1823739" indent="-260534" algn="l" rtl="0" eaLnBrk="0" fontAlgn="base" hangingPunct="0">
        <a:spcBef>
          <a:spcPct val="20000"/>
        </a:spcBef>
        <a:spcAft>
          <a:spcPct val="0"/>
        </a:spcAft>
        <a:buChar char="–"/>
        <a:defRPr kumimoji="1" sz="2300">
          <a:solidFill>
            <a:schemeClr val="bg1"/>
          </a:solidFill>
          <a:latin typeface="+mn-lt"/>
          <a:cs typeface="+mn-cs"/>
        </a:defRPr>
      </a:lvl4pPr>
      <a:lvl5pPr marL="2344806" indent="-260534" algn="l" rtl="0" eaLnBrk="0" fontAlgn="base" hangingPunct="0">
        <a:spcBef>
          <a:spcPct val="20000"/>
        </a:spcBef>
        <a:spcAft>
          <a:spcPct val="0"/>
        </a:spcAft>
        <a:buChar char="»"/>
        <a:defRPr kumimoji="1" sz="2300">
          <a:solidFill>
            <a:schemeClr val="bg1"/>
          </a:solidFill>
          <a:latin typeface="+mn-lt"/>
          <a:cs typeface="+mn-cs"/>
        </a:defRPr>
      </a:lvl5pPr>
      <a:lvl6pPr marL="2865875" indent="-260534" algn="l" rtl="0" eaLnBrk="0" fontAlgn="base" hangingPunct="0">
        <a:spcBef>
          <a:spcPct val="20000"/>
        </a:spcBef>
        <a:spcAft>
          <a:spcPct val="0"/>
        </a:spcAft>
        <a:buChar char="»"/>
        <a:defRPr kumimoji="1" sz="2300">
          <a:solidFill>
            <a:schemeClr val="bg1"/>
          </a:solidFill>
          <a:latin typeface="+mn-lt"/>
          <a:cs typeface="+mn-cs"/>
        </a:defRPr>
      </a:lvl6pPr>
      <a:lvl7pPr marL="3386941" indent="-260534" algn="l" rtl="0" eaLnBrk="0" fontAlgn="base" hangingPunct="0">
        <a:spcBef>
          <a:spcPct val="20000"/>
        </a:spcBef>
        <a:spcAft>
          <a:spcPct val="0"/>
        </a:spcAft>
        <a:buChar char="»"/>
        <a:defRPr kumimoji="1" sz="2300">
          <a:solidFill>
            <a:schemeClr val="bg1"/>
          </a:solidFill>
          <a:latin typeface="+mn-lt"/>
          <a:cs typeface="+mn-cs"/>
        </a:defRPr>
      </a:lvl7pPr>
      <a:lvl8pPr marL="3908011" indent="-260534" algn="l" rtl="0" eaLnBrk="0" fontAlgn="base" hangingPunct="0">
        <a:spcBef>
          <a:spcPct val="20000"/>
        </a:spcBef>
        <a:spcAft>
          <a:spcPct val="0"/>
        </a:spcAft>
        <a:buChar char="»"/>
        <a:defRPr kumimoji="1" sz="2300">
          <a:solidFill>
            <a:schemeClr val="bg1"/>
          </a:solidFill>
          <a:latin typeface="+mn-lt"/>
          <a:cs typeface="+mn-cs"/>
        </a:defRPr>
      </a:lvl8pPr>
      <a:lvl9pPr marL="4429079" indent="-260534" algn="l" rtl="0" eaLnBrk="0" fontAlgn="base" hangingPunct="0">
        <a:spcBef>
          <a:spcPct val="20000"/>
        </a:spcBef>
        <a:spcAft>
          <a:spcPct val="0"/>
        </a:spcAft>
        <a:buChar char="»"/>
        <a:defRPr kumimoji="1" sz="2300">
          <a:solidFill>
            <a:schemeClr val="bg1"/>
          </a:solidFill>
          <a:latin typeface="+mn-lt"/>
          <a:cs typeface="+mn-cs"/>
        </a:defRPr>
      </a:lvl9pPr>
    </p:bodyStyle>
    <p:otherStyle>
      <a:defPPr>
        <a:defRPr lang="en-US"/>
      </a:defPPr>
      <a:lvl1pPr marL="0" algn="l" defTabSz="1042136" rtl="0" eaLnBrk="1" latinLnBrk="0" hangingPunct="1">
        <a:defRPr sz="2100" kern="1200">
          <a:solidFill>
            <a:schemeClr val="tx1"/>
          </a:solidFill>
          <a:latin typeface="+mn-lt"/>
          <a:ea typeface="+mn-ea"/>
          <a:cs typeface="+mn-cs"/>
        </a:defRPr>
      </a:lvl1pPr>
      <a:lvl2pPr marL="521068" algn="l" defTabSz="1042136" rtl="0" eaLnBrk="1" latinLnBrk="0" hangingPunct="1">
        <a:defRPr sz="2100" kern="1200">
          <a:solidFill>
            <a:schemeClr val="tx1"/>
          </a:solidFill>
          <a:latin typeface="+mn-lt"/>
          <a:ea typeface="+mn-ea"/>
          <a:cs typeface="+mn-cs"/>
        </a:defRPr>
      </a:lvl2pPr>
      <a:lvl3pPr marL="1042136" algn="l" defTabSz="1042136" rtl="0" eaLnBrk="1" latinLnBrk="0" hangingPunct="1">
        <a:defRPr sz="2100" kern="1200">
          <a:solidFill>
            <a:schemeClr val="tx1"/>
          </a:solidFill>
          <a:latin typeface="+mn-lt"/>
          <a:ea typeface="+mn-ea"/>
          <a:cs typeface="+mn-cs"/>
        </a:defRPr>
      </a:lvl3pPr>
      <a:lvl4pPr marL="1563204" algn="l" defTabSz="1042136" rtl="0" eaLnBrk="1" latinLnBrk="0" hangingPunct="1">
        <a:defRPr sz="2100" kern="1200">
          <a:solidFill>
            <a:schemeClr val="tx1"/>
          </a:solidFill>
          <a:latin typeface="+mn-lt"/>
          <a:ea typeface="+mn-ea"/>
          <a:cs typeface="+mn-cs"/>
        </a:defRPr>
      </a:lvl4pPr>
      <a:lvl5pPr marL="2084273" algn="l" defTabSz="1042136" rtl="0" eaLnBrk="1" latinLnBrk="0" hangingPunct="1">
        <a:defRPr sz="2100" kern="1200">
          <a:solidFill>
            <a:schemeClr val="tx1"/>
          </a:solidFill>
          <a:latin typeface="+mn-lt"/>
          <a:ea typeface="+mn-ea"/>
          <a:cs typeface="+mn-cs"/>
        </a:defRPr>
      </a:lvl5pPr>
      <a:lvl6pPr marL="2605339" algn="l" defTabSz="1042136" rtl="0" eaLnBrk="1" latinLnBrk="0" hangingPunct="1">
        <a:defRPr sz="2100" kern="1200">
          <a:solidFill>
            <a:schemeClr val="tx1"/>
          </a:solidFill>
          <a:latin typeface="+mn-lt"/>
          <a:ea typeface="+mn-ea"/>
          <a:cs typeface="+mn-cs"/>
        </a:defRPr>
      </a:lvl6pPr>
      <a:lvl7pPr marL="3126408" algn="l" defTabSz="1042136" rtl="0" eaLnBrk="1" latinLnBrk="0" hangingPunct="1">
        <a:defRPr sz="2100" kern="1200">
          <a:solidFill>
            <a:schemeClr val="tx1"/>
          </a:solidFill>
          <a:latin typeface="+mn-lt"/>
          <a:ea typeface="+mn-ea"/>
          <a:cs typeface="+mn-cs"/>
        </a:defRPr>
      </a:lvl7pPr>
      <a:lvl8pPr marL="3647477" algn="l" defTabSz="1042136" rtl="0" eaLnBrk="1" latinLnBrk="0" hangingPunct="1">
        <a:defRPr sz="2100" kern="1200">
          <a:solidFill>
            <a:schemeClr val="tx1"/>
          </a:solidFill>
          <a:latin typeface="+mn-lt"/>
          <a:ea typeface="+mn-ea"/>
          <a:cs typeface="+mn-cs"/>
        </a:defRPr>
      </a:lvl8pPr>
      <a:lvl9pPr marL="4168543" algn="l" defTabSz="1042136"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4670" y="302802"/>
            <a:ext cx="9624060" cy="1260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196" tIns="52098" rIns="104196" bIns="5209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34670" y="1764295"/>
            <a:ext cx="9624060" cy="499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196" tIns="52098" rIns="104196" bIns="5209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534671" y="6885650"/>
            <a:ext cx="2495127" cy="52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196" tIns="52098" rIns="104196" bIns="52098" numCol="1" anchor="t" anchorCtr="0" compatLnSpc="1">
            <a:prstTxWarp prst="textNoShape">
              <a:avLst/>
            </a:prstTxWarp>
          </a:bodyPr>
          <a:lstStyle>
            <a:lvl1pPr>
              <a:defRPr sz="1600"/>
            </a:lvl1pPr>
          </a:lstStyle>
          <a:p>
            <a:pPr defTabSz="914239"/>
            <a:endParaRPr lang="en-US" altLang="en-US" smtClean="0">
              <a:solidFill>
                <a:srgbClr val="FFFFFF"/>
              </a:solidFill>
              <a:latin typeface="Arial" charset="0"/>
              <a:cs typeface="Arial" charset="0"/>
            </a:endParaRPr>
          </a:p>
        </p:txBody>
      </p:sp>
      <p:sp>
        <p:nvSpPr>
          <p:cNvPr id="1029" name="Rectangle 5"/>
          <p:cNvSpPr>
            <a:spLocks noGrp="1" noChangeArrowheads="1"/>
          </p:cNvSpPr>
          <p:nvPr>
            <p:ph type="ftr" sz="quarter" idx="3"/>
          </p:nvPr>
        </p:nvSpPr>
        <p:spPr bwMode="auto">
          <a:xfrm>
            <a:off x="3653582" y="6885650"/>
            <a:ext cx="3386243" cy="52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196" tIns="52098" rIns="104196" bIns="52098" numCol="1" anchor="t" anchorCtr="0" compatLnSpc="1">
            <a:prstTxWarp prst="textNoShape">
              <a:avLst/>
            </a:prstTxWarp>
          </a:bodyPr>
          <a:lstStyle>
            <a:lvl1pPr algn="ctr">
              <a:defRPr sz="1600"/>
            </a:lvl1pPr>
          </a:lstStyle>
          <a:p>
            <a:pPr defTabSz="914239"/>
            <a:endParaRPr lang="en-US" altLang="en-US" smtClean="0">
              <a:solidFill>
                <a:srgbClr val="FFFFFF"/>
              </a:solidFill>
              <a:latin typeface="Arial" charset="0"/>
              <a:cs typeface="Arial" charset="0"/>
            </a:endParaRPr>
          </a:p>
        </p:txBody>
      </p:sp>
      <p:sp>
        <p:nvSpPr>
          <p:cNvPr id="1030" name="Rectangle 6"/>
          <p:cNvSpPr>
            <a:spLocks noGrp="1" noChangeArrowheads="1"/>
          </p:cNvSpPr>
          <p:nvPr>
            <p:ph type="sldNum" sz="quarter" idx="4"/>
          </p:nvPr>
        </p:nvSpPr>
        <p:spPr bwMode="auto">
          <a:xfrm>
            <a:off x="7663603" y="6885650"/>
            <a:ext cx="2495127" cy="52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196" tIns="52098" rIns="104196" bIns="52098" numCol="1" anchor="t" anchorCtr="0" compatLnSpc="1">
            <a:prstTxWarp prst="textNoShape">
              <a:avLst/>
            </a:prstTxWarp>
          </a:bodyPr>
          <a:lstStyle>
            <a:lvl1pPr algn="r">
              <a:defRPr sz="1600"/>
            </a:lvl1pPr>
          </a:lstStyle>
          <a:p>
            <a:pPr defTabSz="914239"/>
            <a:fld id="{3E74DE7E-9ACA-480C-88A0-ADB6ED87D7A0}" type="slidenum">
              <a:rPr lang="en-US" altLang="en-US" smtClean="0">
                <a:solidFill>
                  <a:srgbClr val="FFFFFF"/>
                </a:solidFill>
                <a:latin typeface="Arial" charset="0"/>
                <a:cs typeface="Arial" charset="0"/>
              </a:rPr>
              <a:pPr defTabSz="914239"/>
              <a:t>‹#›</a:t>
            </a:fld>
            <a:endParaRPr lang="en-US" altLang="en-US" smtClean="0">
              <a:solidFill>
                <a:srgbClr val="FFFFFF"/>
              </a:solidFill>
              <a:latin typeface="Arial" charset="0"/>
              <a:cs typeface="Arial" charset="0"/>
            </a:endParaRPr>
          </a:p>
        </p:txBody>
      </p:sp>
    </p:spTree>
    <p:extLst>
      <p:ext uri="{BB962C8B-B14F-4D97-AF65-F5344CB8AC3E}">
        <p14:creationId xmlns:p14="http://schemas.microsoft.com/office/powerpoint/2010/main" val="1030680166"/>
      </p:ext>
    </p:extLst>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rtl="0" eaLnBrk="0" fontAlgn="base" hangingPunct="0">
        <a:spcBef>
          <a:spcPct val="0"/>
        </a:spcBef>
        <a:spcAft>
          <a:spcPct val="0"/>
        </a:spcAft>
        <a:defRPr sz="5000">
          <a:solidFill>
            <a:schemeClr val="tx2"/>
          </a:solidFill>
          <a:latin typeface="+mj-lt"/>
          <a:ea typeface="+mj-ea"/>
          <a:cs typeface="+mj-cs"/>
        </a:defRPr>
      </a:lvl1pPr>
      <a:lvl2pPr algn="ctr" rtl="0" eaLnBrk="0" fontAlgn="base" hangingPunct="0">
        <a:spcBef>
          <a:spcPct val="0"/>
        </a:spcBef>
        <a:spcAft>
          <a:spcPct val="0"/>
        </a:spcAft>
        <a:defRPr sz="5000">
          <a:solidFill>
            <a:schemeClr val="tx2"/>
          </a:solidFill>
          <a:latin typeface="Arial" charset="0"/>
          <a:cs typeface="Arial" charset="0"/>
        </a:defRPr>
      </a:lvl2pPr>
      <a:lvl3pPr algn="ctr" rtl="0" eaLnBrk="0" fontAlgn="base" hangingPunct="0">
        <a:spcBef>
          <a:spcPct val="0"/>
        </a:spcBef>
        <a:spcAft>
          <a:spcPct val="0"/>
        </a:spcAft>
        <a:defRPr sz="5000">
          <a:solidFill>
            <a:schemeClr val="tx2"/>
          </a:solidFill>
          <a:latin typeface="Arial" charset="0"/>
          <a:cs typeface="Arial" charset="0"/>
        </a:defRPr>
      </a:lvl3pPr>
      <a:lvl4pPr algn="ctr" rtl="0" eaLnBrk="0" fontAlgn="base" hangingPunct="0">
        <a:spcBef>
          <a:spcPct val="0"/>
        </a:spcBef>
        <a:spcAft>
          <a:spcPct val="0"/>
        </a:spcAft>
        <a:defRPr sz="5000">
          <a:solidFill>
            <a:schemeClr val="tx2"/>
          </a:solidFill>
          <a:latin typeface="Arial" charset="0"/>
          <a:cs typeface="Arial" charset="0"/>
        </a:defRPr>
      </a:lvl4pPr>
      <a:lvl5pPr algn="ctr" rtl="0" eaLnBrk="0" fontAlgn="base" hangingPunct="0">
        <a:spcBef>
          <a:spcPct val="0"/>
        </a:spcBef>
        <a:spcAft>
          <a:spcPct val="0"/>
        </a:spcAft>
        <a:defRPr sz="5000">
          <a:solidFill>
            <a:schemeClr val="tx2"/>
          </a:solidFill>
          <a:latin typeface="Arial" charset="0"/>
          <a:cs typeface="Arial" charset="0"/>
        </a:defRPr>
      </a:lvl5pPr>
      <a:lvl6pPr marL="520976" algn="ctr" rtl="0" fontAlgn="base">
        <a:spcBef>
          <a:spcPct val="0"/>
        </a:spcBef>
        <a:spcAft>
          <a:spcPct val="0"/>
        </a:spcAft>
        <a:defRPr sz="5000">
          <a:solidFill>
            <a:schemeClr val="tx2"/>
          </a:solidFill>
          <a:latin typeface="Arial" charset="0"/>
          <a:cs typeface="Arial" charset="0"/>
        </a:defRPr>
      </a:lvl6pPr>
      <a:lvl7pPr marL="1041952" algn="ctr" rtl="0" fontAlgn="base">
        <a:spcBef>
          <a:spcPct val="0"/>
        </a:spcBef>
        <a:spcAft>
          <a:spcPct val="0"/>
        </a:spcAft>
        <a:defRPr sz="5000">
          <a:solidFill>
            <a:schemeClr val="tx2"/>
          </a:solidFill>
          <a:latin typeface="Arial" charset="0"/>
          <a:cs typeface="Arial" charset="0"/>
        </a:defRPr>
      </a:lvl7pPr>
      <a:lvl8pPr marL="1562928" algn="ctr" rtl="0" fontAlgn="base">
        <a:spcBef>
          <a:spcPct val="0"/>
        </a:spcBef>
        <a:spcAft>
          <a:spcPct val="0"/>
        </a:spcAft>
        <a:defRPr sz="5000">
          <a:solidFill>
            <a:schemeClr val="tx2"/>
          </a:solidFill>
          <a:latin typeface="Arial" charset="0"/>
          <a:cs typeface="Arial" charset="0"/>
        </a:defRPr>
      </a:lvl8pPr>
      <a:lvl9pPr marL="2083905" algn="ctr" rtl="0" fontAlgn="base">
        <a:spcBef>
          <a:spcPct val="0"/>
        </a:spcBef>
        <a:spcAft>
          <a:spcPct val="0"/>
        </a:spcAft>
        <a:defRPr sz="5000">
          <a:solidFill>
            <a:schemeClr val="tx2"/>
          </a:solidFill>
          <a:latin typeface="Arial" charset="0"/>
          <a:cs typeface="Arial" charset="0"/>
        </a:defRPr>
      </a:lvl9pPr>
    </p:titleStyle>
    <p:bodyStyle>
      <a:lvl1pPr marL="390731" indent="-390731" algn="l" rtl="0" eaLnBrk="0" fontAlgn="base" hangingPunct="0">
        <a:spcBef>
          <a:spcPct val="20000"/>
        </a:spcBef>
        <a:spcAft>
          <a:spcPct val="0"/>
        </a:spcAft>
        <a:buChar char="•"/>
        <a:defRPr sz="3700">
          <a:solidFill>
            <a:schemeClr val="tx1"/>
          </a:solidFill>
          <a:latin typeface="+mn-lt"/>
          <a:ea typeface="+mn-ea"/>
          <a:cs typeface="+mn-cs"/>
        </a:defRPr>
      </a:lvl1pPr>
      <a:lvl2pPr marL="846586" indent="-325613" algn="l" rtl="0" eaLnBrk="0" fontAlgn="base" hangingPunct="0">
        <a:spcBef>
          <a:spcPct val="20000"/>
        </a:spcBef>
        <a:spcAft>
          <a:spcPct val="0"/>
        </a:spcAft>
        <a:buChar char="–"/>
        <a:defRPr sz="3200">
          <a:solidFill>
            <a:schemeClr val="tx1"/>
          </a:solidFill>
          <a:latin typeface="+mn-lt"/>
          <a:cs typeface="+mn-cs"/>
        </a:defRPr>
      </a:lvl2pPr>
      <a:lvl3pPr marL="1302440" indent="-260488" algn="l" rtl="0" eaLnBrk="0" fontAlgn="base" hangingPunct="0">
        <a:spcBef>
          <a:spcPct val="20000"/>
        </a:spcBef>
        <a:spcAft>
          <a:spcPct val="0"/>
        </a:spcAft>
        <a:buChar char="•"/>
        <a:defRPr sz="2700">
          <a:solidFill>
            <a:schemeClr val="tx1"/>
          </a:solidFill>
          <a:latin typeface="+mn-lt"/>
          <a:cs typeface="+mn-cs"/>
        </a:defRPr>
      </a:lvl3pPr>
      <a:lvl4pPr marL="1823417" indent="-260488" algn="l" rtl="0" eaLnBrk="0" fontAlgn="base" hangingPunct="0">
        <a:spcBef>
          <a:spcPct val="20000"/>
        </a:spcBef>
        <a:spcAft>
          <a:spcPct val="0"/>
        </a:spcAft>
        <a:buChar char="–"/>
        <a:defRPr sz="2300">
          <a:solidFill>
            <a:schemeClr val="tx1"/>
          </a:solidFill>
          <a:latin typeface="+mn-lt"/>
          <a:cs typeface="+mn-cs"/>
        </a:defRPr>
      </a:lvl4pPr>
      <a:lvl5pPr marL="2344392" indent="-260488" algn="l" rtl="0" eaLnBrk="0" fontAlgn="base" hangingPunct="0">
        <a:spcBef>
          <a:spcPct val="20000"/>
        </a:spcBef>
        <a:spcAft>
          <a:spcPct val="0"/>
        </a:spcAft>
        <a:buChar char="»"/>
        <a:defRPr sz="2300">
          <a:solidFill>
            <a:schemeClr val="tx1"/>
          </a:solidFill>
          <a:latin typeface="+mn-lt"/>
          <a:cs typeface="+mn-cs"/>
        </a:defRPr>
      </a:lvl5pPr>
      <a:lvl6pPr marL="2865369" indent="-260488" algn="l" rtl="0" fontAlgn="base">
        <a:spcBef>
          <a:spcPct val="20000"/>
        </a:spcBef>
        <a:spcAft>
          <a:spcPct val="0"/>
        </a:spcAft>
        <a:buChar char="»"/>
        <a:defRPr sz="2300">
          <a:solidFill>
            <a:schemeClr val="tx1"/>
          </a:solidFill>
          <a:latin typeface="+mn-lt"/>
          <a:cs typeface="+mn-cs"/>
        </a:defRPr>
      </a:lvl6pPr>
      <a:lvl7pPr marL="3386344" indent="-260488" algn="l" rtl="0" fontAlgn="base">
        <a:spcBef>
          <a:spcPct val="20000"/>
        </a:spcBef>
        <a:spcAft>
          <a:spcPct val="0"/>
        </a:spcAft>
        <a:buChar char="»"/>
        <a:defRPr sz="2300">
          <a:solidFill>
            <a:schemeClr val="tx1"/>
          </a:solidFill>
          <a:latin typeface="+mn-lt"/>
          <a:cs typeface="+mn-cs"/>
        </a:defRPr>
      </a:lvl7pPr>
      <a:lvl8pPr marL="3907322" indent="-260488" algn="l" rtl="0" fontAlgn="base">
        <a:spcBef>
          <a:spcPct val="20000"/>
        </a:spcBef>
        <a:spcAft>
          <a:spcPct val="0"/>
        </a:spcAft>
        <a:buChar char="»"/>
        <a:defRPr sz="2300">
          <a:solidFill>
            <a:schemeClr val="tx1"/>
          </a:solidFill>
          <a:latin typeface="+mn-lt"/>
          <a:cs typeface="+mn-cs"/>
        </a:defRPr>
      </a:lvl8pPr>
      <a:lvl9pPr marL="4428298" indent="-260488" algn="l" rtl="0" fontAlgn="base">
        <a:spcBef>
          <a:spcPct val="20000"/>
        </a:spcBef>
        <a:spcAft>
          <a:spcPct val="0"/>
        </a:spcAft>
        <a:buChar char="»"/>
        <a:defRPr sz="2300">
          <a:solidFill>
            <a:schemeClr val="tx1"/>
          </a:solidFill>
          <a:latin typeface="+mn-lt"/>
          <a:cs typeface="+mn-cs"/>
        </a:defRPr>
      </a:lvl9pPr>
    </p:bodyStyle>
    <p:otherStyle>
      <a:defPPr>
        <a:defRPr lang="en-US"/>
      </a:defPPr>
      <a:lvl1pPr marL="0" algn="l" defTabSz="1041952" rtl="0" eaLnBrk="1" latinLnBrk="0" hangingPunct="1">
        <a:defRPr sz="2100" kern="1200">
          <a:solidFill>
            <a:schemeClr val="tx1"/>
          </a:solidFill>
          <a:latin typeface="+mn-lt"/>
          <a:ea typeface="+mn-ea"/>
          <a:cs typeface="+mn-cs"/>
        </a:defRPr>
      </a:lvl1pPr>
      <a:lvl2pPr marL="520976" algn="l" defTabSz="1041952" rtl="0" eaLnBrk="1" latinLnBrk="0" hangingPunct="1">
        <a:defRPr sz="2100" kern="1200">
          <a:solidFill>
            <a:schemeClr val="tx1"/>
          </a:solidFill>
          <a:latin typeface="+mn-lt"/>
          <a:ea typeface="+mn-ea"/>
          <a:cs typeface="+mn-cs"/>
        </a:defRPr>
      </a:lvl2pPr>
      <a:lvl3pPr marL="1041952" algn="l" defTabSz="1041952" rtl="0" eaLnBrk="1" latinLnBrk="0" hangingPunct="1">
        <a:defRPr sz="2100" kern="1200">
          <a:solidFill>
            <a:schemeClr val="tx1"/>
          </a:solidFill>
          <a:latin typeface="+mn-lt"/>
          <a:ea typeface="+mn-ea"/>
          <a:cs typeface="+mn-cs"/>
        </a:defRPr>
      </a:lvl3pPr>
      <a:lvl4pPr marL="1562928" algn="l" defTabSz="1041952" rtl="0" eaLnBrk="1" latinLnBrk="0" hangingPunct="1">
        <a:defRPr sz="2100" kern="1200">
          <a:solidFill>
            <a:schemeClr val="tx1"/>
          </a:solidFill>
          <a:latin typeface="+mn-lt"/>
          <a:ea typeface="+mn-ea"/>
          <a:cs typeface="+mn-cs"/>
        </a:defRPr>
      </a:lvl4pPr>
      <a:lvl5pPr marL="2083905" algn="l" defTabSz="1041952" rtl="0" eaLnBrk="1" latinLnBrk="0" hangingPunct="1">
        <a:defRPr sz="2100" kern="1200">
          <a:solidFill>
            <a:schemeClr val="tx1"/>
          </a:solidFill>
          <a:latin typeface="+mn-lt"/>
          <a:ea typeface="+mn-ea"/>
          <a:cs typeface="+mn-cs"/>
        </a:defRPr>
      </a:lvl5pPr>
      <a:lvl6pPr marL="2604880" algn="l" defTabSz="1041952" rtl="0" eaLnBrk="1" latinLnBrk="0" hangingPunct="1">
        <a:defRPr sz="2100" kern="1200">
          <a:solidFill>
            <a:schemeClr val="tx1"/>
          </a:solidFill>
          <a:latin typeface="+mn-lt"/>
          <a:ea typeface="+mn-ea"/>
          <a:cs typeface="+mn-cs"/>
        </a:defRPr>
      </a:lvl6pPr>
      <a:lvl7pPr marL="3125857" algn="l" defTabSz="1041952" rtl="0" eaLnBrk="1" latinLnBrk="0" hangingPunct="1">
        <a:defRPr sz="2100" kern="1200">
          <a:solidFill>
            <a:schemeClr val="tx1"/>
          </a:solidFill>
          <a:latin typeface="+mn-lt"/>
          <a:ea typeface="+mn-ea"/>
          <a:cs typeface="+mn-cs"/>
        </a:defRPr>
      </a:lvl7pPr>
      <a:lvl8pPr marL="3646834" algn="l" defTabSz="1041952" rtl="0" eaLnBrk="1" latinLnBrk="0" hangingPunct="1">
        <a:defRPr sz="2100" kern="1200">
          <a:solidFill>
            <a:schemeClr val="tx1"/>
          </a:solidFill>
          <a:latin typeface="+mn-lt"/>
          <a:ea typeface="+mn-ea"/>
          <a:cs typeface="+mn-cs"/>
        </a:defRPr>
      </a:lvl8pPr>
      <a:lvl9pPr marL="4167808" algn="l" defTabSz="1041952"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8" descr="Background_wings_Dark copy"/>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0693400"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bwMode="auto">
          <a:xfrm>
            <a:off x="1514898" y="252042"/>
            <a:ext cx="7930938" cy="84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178" tIns="52089" rIns="104178" bIns="52089" numCol="1" anchor="ctr" anchorCtr="0" compatLnSpc="1">
            <a:prstTxWarp prst="textNoShape">
              <a:avLst/>
            </a:prstTxWarp>
          </a:bodyPr>
          <a:lstStyle/>
          <a:p>
            <a:pPr lvl="0"/>
            <a:r>
              <a:rPr lang="en-US" altLang="en-US" smtClean="0"/>
              <a:t>Click to edit Master title style</a:t>
            </a:r>
          </a:p>
        </p:txBody>
      </p:sp>
      <p:sp>
        <p:nvSpPr>
          <p:cNvPr id="8196" name="Rectangle 3"/>
          <p:cNvSpPr>
            <a:spLocks noGrp="1" noChangeArrowheads="1"/>
          </p:cNvSpPr>
          <p:nvPr>
            <p:ph type="body" idx="1"/>
          </p:nvPr>
        </p:nvSpPr>
        <p:spPr bwMode="auto">
          <a:xfrm>
            <a:off x="356450" y="1260211"/>
            <a:ext cx="9980507" cy="588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178" tIns="52089" rIns="104178" bIns="520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6004" name="Rectangle 4"/>
          <p:cNvSpPr>
            <a:spLocks noGrp="1" noChangeArrowheads="1"/>
          </p:cNvSpPr>
          <p:nvPr>
            <p:ph type="dt" sz="half" idx="2"/>
          </p:nvPr>
        </p:nvSpPr>
        <p:spPr bwMode="auto">
          <a:xfrm>
            <a:off x="1" y="7288217"/>
            <a:ext cx="2495127" cy="525088"/>
          </a:xfrm>
          <a:prstGeom prst="rect">
            <a:avLst/>
          </a:prstGeom>
          <a:noFill/>
          <a:ln w="9525">
            <a:noFill/>
            <a:miter lim="800000"/>
            <a:headEnd/>
            <a:tailEnd/>
          </a:ln>
          <a:effectLst/>
        </p:spPr>
        <p:txBody>
          <a:bodyPr vert="horz" wrap="square" lIns="104178" tIns="52089" rIns="104178" bIns="52089" numCol="1" anchor="t" anchorCtr="0" compatLnSpc="1">
            <a:prstTxWarp prst="textNoShape">
              <a:avLst/>
            </a:prstTxWarp>
          </a:bodyPr>
          <a:lstStyle>
            <a:lvl1pPr>
              <a:defRPr sz="1600"/>
            </a:lvl1pPr>
          </a:lstStyle>
          <a:p>
            <a:pPr defTabSz="914400"/>
            <a:endParaRPr lang="en-US" altLang="en-US" smtClean="0">
              <a:solidFill>
                <a:srgbClr val="000000"/>
              </a:solidFill>
              <a:latin typeface="Arial" charset="0"/>
              <a:cs typeface="Arial" charset="0"/>
            </a:endParaRPr>
          </a:p>
        </p:txBody>
      </p:sp>
      <p:sp>
        <p:nvSpPr>
          <p:cNvPr id="256005" name="Rectangle 5"/>
          <p:cNvSpPr>
            <a:spLocks noGrp="1" noChangeArrowheads="1"/>
          </p:cNvSpPr>
          <p:nvPr>
            <p:ph type="ftr" sz="quarter" idx="3"/>
          </p:nvPr>
        </p:nvSpPr>
        <p:spPr bwMode="auto">
          <a:xfrm>
            <a:off x="3653582" y="7288217"/>
            <a:ext cx="3386243" cy="525088"/>
          </a:xfrm>
          <a:prstGeom prst="rect">
            <a:avLst/>
          </a:prstGeom>
          <a:noFill/>
          <a:ln w="9525">
            <a:noFill/>
            <a:miter lim="800000"/>
            <a:headEnd/>
            <a:tailEnd/>
          </a:ln>
          <a:effectLst/>
        </p:spPr>
        <p:txBody>
          <a:bodyPr vert="horz" wrap="square" lIns="104178" tIns="52089" rIns="104178" bIns="52089" numCol="1" anchor="t" anchorCtr="0" compatLnSpc="1">
            <a:prstTxWarp prst="textNoShape">
              <a:avLst/>
            </a:prstTxWarp>
          </a:bodyPr>
          <a:lstStyle>
            <a:lvl1pPr algn="ctr">
              <a:defRPr sz="1600"/>
            </a:lvl1pPr>
          </a:lstStyle>
          <a:p>
            <a:pPr defTabSz="914400"/>
            <a:endParaRPr lang="en-US" altLang="en-US" smtClean="0">
              <a:solidFill>
                <a:srgbClr val="000000"/>
              </a:solidFill>
              <a:latin typeface="Arial" charset="0"/>
              <a:cs typeface="Arial" charset="0"/>
            </a:endParaRPr>
          </a:p>
        </p:txBody>
      </p:sp>
      <p:sp>
        <p:nvSpPr>
          <p:cNvPr id="256006" name="Rectangle 6"/>
          <p:cNvSpPr>
            <a:spLocks noGrp="1" noChangeArrowheads="1"/>
          </p:cNvSpPr>
          <p:nvPr>
            <p:ph type="sldNum" sz="quarter" idx="4"/>
          </p:nvPr>
        </p:nvSpPr>
        <p:spPr bwMode="auto">
          <a:xfrm>
            <a:off x="8287386" y="7288217"/>
            <a:ext cx="2495127" cy="525088"/>
          </a:xfrm>
          <a:prstGeom prst="rect">
            <a:avLst/>
          </a:prstGeom>
          <a:noFill/>
          <a:ln w="9525">
            <a:noFill/>
            <a:miter lim="800000"/>
            <a:headEnd/>
            <a:tailEnd/>
          </a:ln>
          <a:effectLst/>
        </p:spPr>
        <p:txBody>
          <a:bodyPr vert="horz" wrap="square" lIns="104178" tIns="52089" rIns="104178" bIns="52089" numCol="1" anchor="t" anchorCtr="0" compatLnSpc="1">
            <a:prstTxWarp prst="textNoShape">
              <a:avLst/>
            </a:prstTxWarp>
          </a:bodyPr>
          <a:lstStyle>
            <a:lvl1pPr algn="r">
              <a:defRPr sz="1600"/>
            </a:lvl1pPr>
          </a:lstStyle>
          <a:p>
            <a:pPr defTabSz="914400"/>
            <a:fld id="{01994C23-EE89-408C-BB2C-4BC5EBE4DBFB}" type="slidenum">
              <a:rPr lang="en-US" altLang="en-US" smtClean="0">
                <a:solidFill>
                  <a:srgbClr val="000000"/>
                </a:solidFill>
                <a:latin typeface="Arial" charset="0"/>
                <a:cs typeface="Arial" charset="0"/>
              </a:rPr>
              <a:pPr defTabSz="914400"/>
              <a:t>‹#›</a:t>
            </a:fld>
            <a:endParaRPr lang="en-US" altLang="en-US" smtClean="0">
              <a:solidFill>
                <a:srgbClr val="000000"/>
              </a:solidFill>
              <a:latin typeface="Arial" charset="0"/>
              <a:cs typeface="Arial" charset="0"/>
            </a:endParaRPr>
          </a:p>
        </p:txBody>
      </p:sp>
    </p:spTree>
    <p:extLst>
      <p:ext uri="{BB962C8B-B14F-4D97-AF65-F5344CB8AC3E}">
        <p14:creationId xmlns:p14="http://schemas.microsoft.com/office/powerpoint/2010/main" val="293822219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hdr="0" ftr="0" dt="0"/>
  <p:txStyles>
    <p:titleStyle>
      <a:lvl1pPr algn="ctr" rtl="0" eaLnBrk="0" fontAlgn="base" hangingPunct="0">
        <a:spcBef>
          <a:spcPct val="0"/>
        </a:spcBef>
        <a:spcAft>
          <a:spcPct val="0"/>
        </a:spcAft>
        <a:defRPr sz="4600" i="1">
          <a:solidFill>
            <a:srgbClr val="A48820"/>
          </a:solidFill>
          <a:latin typeface="+mj-lt"/>
          <a:ea typeface="+mj-ea"/>
          <a:cs typeface="+mj-cs"/>
        </a:defRPr>
      </a:lvl1pPr>
      <a:lvl2pPr algn="ctr" rtl="0" eaLnBrk="0" fontAlgn="base" hangingPunct="0">
        <a:spcBef>
          <a:spcPct val="0"/>
        </a:spcBef>
        <a:spcAft>
          <a:spcPct val="0"/>
        </a:spcAft>
        <a:defRPr sz="4600" i="1">
          <a:solidFill>
            <a:srgbClr val="A48820"/>
          </a:solidFill>
          <a:latin typeface="Arial" charset="0"/>
          <a:ea typeface="MS PGothic" pitchFamily="34" charset="-128"/>
          <a:cs typeface="Arial" charset="0"/>
        </a:defRPr>
      </a:lvl2pPr>
      <a:lvl3pPr algn="ctr" rtl="0" eaLnBrk="0" fontAlgn="base" hangingPunct="0">
        <a:spcBef>
          <a:spcPct val="0"/>
        </a:spcBef>
        <a:spcAft>
          <a:spcPct val="0"/>
        </a:spcAft>
        <a:defRPr sz="4600" i="1">
          <a:solidFill>
            <a:srgbClr val="A48820"/>
          </a:solidFill>
          <a:latin typeface="Arial" charset="0"/>
          <a:ea typeface="MS PGothic" pitchFamily="34" charset="-128"/>
          <a:cs typeface="Arial" charset="0"/>
        </a:defRPr>
      </a:lvl3pPr>
      <a:lvl4pPr algn="ctr" rtl="0" eaLnBrk="0" fontAlgn="base" hangingPunct="0">
        <a:spcBef>
          <a:spcPct val="0"/>
        </a:spcBef>
        <a:spcAft>
          <a:spcPct val="0"/>
        </a:spcAft>
        <a:defRPr sz="4600" i="1">
          <a:solidFill>
            <a:srgbClr val="A48820"/>
          </a:solidFill>
          <a:latin typeface="Arial" charset="0"/>
          <a:ea typeface="MS PGothic" pitchFamily="34" charset="-128"/>
          <a:cs typeface="Arial" charset="0"/>
        </a:defRPr>
      </a:lvl4pPr>
      <a:lvl5pPr algn="ctr" rtl="0" eaLnBrk="0" fontAlgn="base" hangingPunct="0">
        <a:spcBef>
          <a:spcPct val="0"/>
        </a:spcBef>
        <a:spcAft>
          <a:spcPct val="0"/>
        </a:spcAft>
        <a:defRPr sz="4600" i="1">
          <a:solidFill>
            <a:srgbClr val="A48820"/>
          </a:solidFill>
          <a:latin typeface="Arial" charset="0"/>
          <a:ea typeface="MS PGothic" pitchFamily="34" charset="-128"/>
          <a:cs typeface="Arial" charset="0"/>
        </a:defRPr>
      </a:lvl5pPr>
      <a:lvl6pPr marL="520884" algn="ctr" rtl="0" fontAlgn="base">
        <a:spcBef>
          <a:spcPct val="0"/>
        </a:spcBef>
        <a:spcAft>
          <a:spcPct val="0"/>
        </a:spcAft>
        <a:defRPr sz="4600" i="1">
          <a:solidFill>
            <a:srgbClr val="A48820"/>
          </a:solidFill>
          <a:latin typeface="Arial" charset="0"/>
          <a:ea typeface="MS PGothic" pitchFamily="34" charset="-128"/>
          <a:cs typeface="Arial" charset="0"/>
        </a:defRPr>
      </a:lvl6pPr>
      <a:lvl7pPr marL="1041768" algn="ctr" rtl="0" fontAlgn="base">
        <a:spcBef>
          <a:spcPct val="0"/>
        </a:spcBef>
        <a:spcAft>
          <a:spcPct val="0"/>
        </a:spcAft>
        <a:defRPr sz="4600" i="1">
          <a:solidFill>
            <a:srgbClr val="A48820"/>
          </a:solidFill>
          <a:latin typeface="Arial" charset="0"/>
          <a:ea typeface="MS PGothic" pitchFamily="34" charset="-128"/>
          <a:cs typeface="Arial" charset="0"/>
        </a:defRPr>
      </a:lvl7pPr>
      <a:lvl8pPr marL="1562652" algn="ctr" rtl="0" fontAlgn="base">
        <a:spcBef>
          <a:spcPct val="0"/>
        </a:spcBef>
        <a:spcAft>
          <a:spcPct val="0"/>
        </a:spcAft>
        <a:defRPr sz="4600" i="1">
          <a:solidFill>
            <a:srgbClr val="A48820"/>
          </a:solidFill>
          <a:latin typeface="Arial" charset="0"/>
          <a:ea typeface="MS PGothic" pitchFamily="34" charset="-128"/>
          <a:cs typeface="Arial" charset="0"/>
        </a:defRPr>
      </a:lvl8pPr>
      <a:lvl9pPr marL="2083538" algn="ctr" rtl="0" fontAlgn="base">
        <a:spcBef>
          <a:spcPct val="0"/>
        </a:spcBef>
        <a:spcAft>
          <a:spcPct val="0"/>
        </a:spcAft>
        <a:defRPr sz="4600" i="1">
          <a:solidFill>
            <a:srgbClr val="A48820"/>
          </a:solidFill>
          <a:latin typeface="Arial" charset="0"/>
          <a:ea typeface="MS PGothic" pitchFamily="34" charset="-128"/>
          <a:cs typeface="Arial" charset="0"/>
        </a:defRPr>
      </a:lvl9pPr>
    </p:titleStyle>
    <p:bodyStyle>
      <a:lvl1pPr marL="390662" indent="-390662" algn="l" rtl="0" eaLnBrk="0" fontAlgn="base" hangingPunct="0">
        <a:spcBef>
          <a:spcPct val="20000"/>
        </a:spcBef>
        <a:spcAft>
          <a:spcPct val="0"/>
        </a:spcAft>
        <a:buChar char="•"/>
        <a:defRPr sz="3700">
          <a:solidFill>
            <a:srgbClr val="F4E7AE"/>
          </a:solidFill>
          <a:latin typeface="+mn-lt"/>
          <a:ea typeface="+mn-ea"/>
          <a:cs typeface="+mn-cs"/>
        </a:defRPr>
      </a:lvl1pPr>
      <a:lvl2pPr marL="846437" indent="-325556" algn="l" rtl="0" eaLnBrk="0" fontAlgn="base" hangingPunct="0">
        <a:spcBef>
          <a:spcPct val="20000"/>
        </a:spcBef>
        <a:spcAft>
          <a:spcPct val="0"/>
        </a:spcAft>
        <a:buChar char="–"/>
        <a:defRPr sz="3400">
          <a:solidFill>
            <a:srgbClr val="F4E7AE"/>
          </a:solidFill>
          <a:latin typeface="+mn-lt"/>
          <a:ea typeface="+mn-ea"/>
          <a:cs typeface="+mn-cs"/>
        </a:defRPr>
      </a:lvl2pPr>
      <a:lvl3pPr marL="1302211" indent="-260442" algn="l" rtl="0" eaLnBrk="0" fontAlgn="base" hangingPunct="0">
        <a:spcBef>
          <a:spcPct val="20000"/>
        </a:spcBef>
        <a:spcAft>
          <a:spcPct val="0"/>
        </a:spcAft>
        <a:buChar char="•"/>
        <a:defRPr sz="3000">
          <a:solidFill>
            <a:srgbClr val="F4E7AE"/>
          </a:solidFill>
          <a:latin typeface="+mn-lt"/>
          <a:ea typeface="+mn-ea"/>
          <a:cs typeface="+mn-cs"/>
        </a:defRPr>
      </a:lvl3pPr>
      <a:lvl4pPr marL="1823095" indent="-260442" algn="l" rtl="0" eaLnBrk="0" fontAlgn="base" hangingPunct="0">
        <a:spcBef>
          <a:spcPct val="20000"/>
        </a:spcBef>
        <a:spcAft>
          <a:spcPct val="0"/>
        </a:spcAft>
        <a:buChar char="–"/>
        <a:defRPr sz="2700">
          <a:solidFill>
            <a:srgbClr val="F4E7AE"/>
          </a:solidFill>
          <a:latin typeface="+mn-lt"/>
          <a:ea typeface="+mn-ea"/>
          <a:cs typeface="+mn-cs"/>
        </a:defRPr>
      </a:lvl4pPr>
      <a:lvl5pPr marL="2343979" indent="-260442" algn="l" rtl="0" eaLnBrk="0" fontAlgn="base" hangingPunct="0">
        <a:spcBef>
          <a:spcPct val="20000"/>
        </a:spcBef>
        <a:spcAft>
          <a:spcPct val="0"/>
        </a:spcAft>
        <a:buChar char="»"/>
        <a:defRPr sz="2300">
          <a:solidFill>
            <a:srgbClr val="F4E7AE"/>
          </a:solidFill>
          <a:latin typeface="+mn-lt"/>
          <a:ea typeface="+mn-ea"/>
          <a:cs typeface="+mn-cs"/>
        </a:defRPr>
      </a:lvl5pPr>
      <a:lvl6pPr marL="2864863" indent="-260442" algn="l" rtl="0" fontAlgn="base">
        <a:spcBef>
          <a:spcPct val="20000"/>
        </a:spcBef>
        <a:spcAft>
          <a:spcPct val="0"/>
        </a:spcAft>
        <a:buChar char="»"/>
        <a:defRPr sz="2300">
          <a:solidFill>
            <a:srgbClr val="F4E7AE"/>
          </a:solidFill>
          <a:latin typeface="+mn-lt"/>
          <a:ea typeface="+mn-ea"/>
          <a:cs typeface="+mn-cs"/>
        </a:defRPr>
      </a:lvl6pPr>
      <a:lvl7pPr marL="3385747" indent="-260442" algn="l" rtl="0" fontAlgn="base">
        <a:spcBef>
          <a:spcPct val="20000"/>
        </a:spcBef>
        <a:spcAft>
          <a:spcPct val="0"/>
        </a:spcAft>
        <a:buChar char="»"/>
        <a:defRPr sz="2300">
          <a:solidFill>
            <a:srgbClr val="F4E7AE"/>
          </a:solidFill>
          <a:latin typeface="+mn-lt"/>
          <a:ea typeface="+mn-ea"/>
          <a:cs typeface="+mn-cs"/>
        </a:defRPr>
      </a:lvl7pPr>
      <a:lvl8pPr marL="3906633" indent="-260442" algn="l" rtl="0" fontAlgn="base">
        <a:spcBef>
          <a:spcPct val="20000"/>
        </a:spcBef>
        <a:spcAft>
          <a:spcPct val="0"/>
        </a:spcAft>
        <a:buChar char="»"/>
        <a:defRPr sz="2300">
          <a:solidFill>
            <a:srgbClr val="F4E7AE"/>
          </a:solidFill>
          <a:latin typeface="+mn-lt"/>
          <a:ea typeface="+mn-ea"/>
          <a:cs typeface="+mn-cs"/>
        </a:defRPr>
      </a:lvl8pPr>
      <a:lvl9pPr marL="4427516" indent="-260442" algn="l" rtl="0" fontAlgn="base">
        <a:spcBef>
          <a:spcPct val="20000"/>
        </a:spcBef>
        <a:spcAft>
          <a:spcPct val="0"/>
        </a:spcAft>
        <a:buChar char="»"/>
        <a:defRPr sz="2300">
          <a:solidFill>
            <a:srgbClr val="F4E7AE"/>
          </a:solidFill>
          <a:latin typeface="+mn-lt"/>
          <a:ea typeface="+mn-ea"/>
          <a:cs typeface="+mn-cs"/>
        </a:defRPr>
      </a:lvl9pPr>
    </p:bodyStyle>
    <p:otherStyle>
      <a:defPPr>
        <a:defRPr lang="en-US"/>
      </a:defPPr>
      <a:lvl1pPr marL="0" algn="l" defTabSz="1041768" rtl="0" eaLnBrk="1" latinLnBrk="0" hangingPunct="1">
        <a:defRPr sz="2100" kern="1200">
          <a:solidFill>
            <a:schemeClr val="tx1"/>
          </a:solidFill>
          <a:latin typeface="+mn-lt"/>
          <a:ea typeface="+mn-ea"/>
          <a:cs typeface="+mn-cs"/>
        </a:defRPr>
      </a:lvl1pPr>
      <a:lvl2pPr marL="520884" algn="l" defTabSz="1041768" rtl="0" eaLnBrk="1" latinLnBrk="0" hangingPunct="1">
        <a:defRPr sz="2100" kern="1200">
          <a:solidFill>
            <a:schemeClr val="tx1"/>
          </a:solidFill>
          <a:latin typeface="+mn-lt"/>
          <a:ea typeface="+mn-ea"/>
          <a:cs typeface="+mn-cs"/>
        </a:defRPr>
      </a:lvl2pPr>
      <a:lvl3pPr marL="1041768" algn="l" defTabSz="1041768" rtl="0" eaLnBrk="1" latinLnBrk="0" hangingPunct="1">
        <a:defRPr sz="2100" kern="1200">
          <a:solidFill>
            <a:schemeClr val="tx1"/>
          </a:solidFill>
          <a:latin typeface="+mn-lt"/>
          <a:ea typeface="+mn-ea"/>
          <a:cs typeface="+mn-cs"/>
        </a:defRPr>
      </a:lvl3pPr>
      <a:lvl4pPr marL="1562652" algn="l" defTabSz="1041768" rtl="0" eaLnBrk="1" latinLnBrk="0" hangingPunct="1">
        <a:defRPr sz="2100" kern="1200">
          <a:solidFill>
            <a:schemeClr val="tx1"/>
          </a:solidFill>
          <a:latin typeface="+mn-lt"/>
          <a:ea typeface="+mn-ea"/>
          <a:cs typeface="+mn-cs"/>
        </a:defRPr>
      </a:lvl4pPr>
      <a:lvl5pPr marL="2083538" algn="l" defTabSz="1041768" rtl="0" eaLnBrk="1" latinLnBrk="0" hangingPunct="1">
        <a:defRPr sz="2100" kern="1200">
          <a:solidFill>
            <a:schemeClr val="tx1"/>
          </a:solidFill>
          <a:latin typeface="+mn-lt"/>
          <a:ea typeface="+mn-ea"/>
          <a:cs typeface="+mn-cs"/>
        </a:defRPr>
      </a:lvl5pPr>
      <a:lvl6pPr marL="2604420" algn="l" defTabSz="1041768" rtl="0" eaLnBrk="1" latinLnBrk="0" hangingPunct="1">
        <a:defRPr sz="2100" kern="1200">
          <a:solidFill>
            <a:schemeClr val="tx1"/>
          </a:solidFill>
          <a:latin typeface="+mn-lt"/>
          <a:ea typeface="+mn-ea"/>
          <a:cs typeface="+mn-cs"/>
        </a:defRPr>
      </a:lvl6pPr>
      <a:lvl7pPr marL="3125306" algn="l" defTabSz="1041768" rtl="0" eaLnBrk="1" latinLnBrk="0" hangingPunct="1">
        <a:defRPr sz="2100" kern="1200">
          <a:solidFill>
            <a:schemeClr val="tx1"/>
          </a:solidFill>
          <a:latin typeface="+mn-lt"/>
          <a:ea typeface="+mn-ea"/>
          <a:cs typeface="+mn-cs"/>
        </a:defRPr>
      </a:lvl7pPr>
      <a:lvl8pPr marL="3646191" algn="l" defTabSz="1041768" rtl="0" eaLnBrk="1" latinLnBrk="0" hangingPunct="1">
        <a:defRPr sz="2100" kern="1200">
          <a:solidFill>
            <a:schemeClr val="tx1"/>
          </a:solidFill>
          <a:latin typeface="+mn-lt"/>
          <a:ea typeface="+mn-ea"/>
          <a:cs typeface="+mn-cs"/>
        </a:defRPr>
      </a:lvl8pPr>
      <a:lvl9pPr marL="4167073" algn="l" defTabSz="104176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ato.int/cps/en/natolive/?single=photos_62574.htm"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10.xml"/><Relationship Id="rId7" Type="http://schemas.openxmlformats.org/officeDocument/2006/relationships/image" Target="../media/image39.emf"/><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Microsoft_Excel_97-2003_Worksheet1.xls"/><Relationship Id="rId5" Type="http://schemas.openxmlformats.org/officeDocument/2006/relationships/oleObject" Target="../embeddings/oleObject2.bin"/><Relationship Id="rId4" Type="http://schemas.openxmlformats.org/officeDocument/2006/relationships/image" Target="../media/image40.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43.png"/><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8" Type="http://schemas.openxmlformats.org/officeDocument/2006/relationships/hyperlink" Target="http://workspace.shape.nato.int/wikipedia/commons/f/f8/Patriot_missile_launch_b.jpg" TargetMode="External"/><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www.cia.gov/cia/publications/factbook/flags/sz-flag.html" TargetMode="External"/><Relationship Id="rId13" Type="http://schemas.openxmlformats.org/officeDocument/2006/relationships/image" Target="../media/image54.png"/><Relationship Id="rId18" Type="http://schemas.openxmlformats.org/officeDocument/2006/relationships/image" Target="../media/image56.png"/><Relationship Id="rId3" Type="http://schemas.openxmlformats.org/officeDocument/2006/relationships/notesSlide" Target="../notesSlides/notesSlide17.xml"/><Relationship Id="rId7" Type="http://schemas.openxmlformats.org/officeDocument/2006/relationships/image" Target="../media/image61.png"/><Relationship Id="rId12" Type="http://schemas.openxmlformats.org/officeDocument/2006/relationships/oleObject" Target="../embeddings/oleObject4.bin"/><Relationship Id="rId17" Type="http://schemas.openxmlformats.org/officeDocument/2006/relationships/oleObject" Target="../embeddings/oleObject6.bin"/><Relationship Id="rId2" Type="http://schemas.openxmlformats.org/officeDocument/2006/relationships/slideLayout" Target="../slideLayouts/slideLayout2.xml"/><Relationship Id="rId16" Type="http://schemas.openxmlformats.org/officeDocument/2006/relationships/image" Target="../media/image55.png"/><Relationship Id="rId20" Type="http://schemas.openxmlformats.org/officeDocument/2006/relationships/image" Target="../media/image57.png"/><Relationship Id="rId1" Type="http://schemas.openxmlformats.org/officeDocument/2006/relationships/vmlDrawing" Target="../drawings/vmlDrawing4.v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png"/><Relationship Id="rId15" Type="http://schemas.openxmlformats.org/officeDocument/2006/relationships/oleObject" Target="../embeddings/oleObject5.bin"/><Relationship Id="rId10" Type="http://schemas.openxmlformats.org/officeDocument/2006/relationships/image" Target="../media/image63.png"/><Relationship Id="rId19" Type="http://schemas.openxmlformats.org/officeDocument/2006/relationships/oleObject" Target="../embeddings/oleObject7.bin"/><Relationship Id="rId4" Type="http://schemas.openxmlformats.org/officeDocument/2006/relationships/image" Target="../media/image58.jpeg"/><Relationship Id="rId9" Type="http://schemas.openxmlformats.org/officeDocument/2006/relationships/image" Target="../media/image62.png"/><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Microsoft_Word_97_-_2003_Document2.doc"/><Relationship Id="rId13" Type="http://schemas.openxmlformats.org/officeDocument/2006/relationships/image" Target="../media/image72.png"/><Relationship Id="rId18" Type="http://schemas.openxmlformats.org/officeDocument/2006/relationships/oleObject" Target="../embeddings/Microsoft_Word_97_-_2003_Document5.doc"/><Relationship Id="rId3" Type="http://schemas.openxmlformats.org/officeDocument/2006/relationships/notesSlide" Target="../notesSlides/notesSlide18.xml"/><Relationship Id="rId7" Type="http://schemas.openxmlformats.org/officeDocument/2006/relationships/oleObject" Target="../embeddings/oleObject9.bin"/><Relationship Id="rId12" Type="http://schemas.openxmlformats.org/officeDocument/2006/relationships/image" Target="../media/image68.wmf"/><Relationship Id="rId17" Type="http://schemas.openxmlformats.org/officeDocument/2006/relationships/oleObject" Target="../embeddings/oleObject12.bin"/><Relationship Id="rId2" Type="http://schemas.openxmlformats.org/officeDocument/2006/relationships/slideLayout" Target="../slideLayouts/slideLayout3.xml"/><Relationship Id="rId16" Type="http://schemas.openxmlformats.org/officeDocument/2006/relationships/image" Target="../media/image69.wmf"/><Relationship Id="rId20" Type="http://schemas.openxmlformats.org/officeDocument/2006/relationships/image" Target="../media/image73.png"/><Relationship Id="rId1" Type="http://schemas.openxmlformats.org/officeDocument/2006/relationships/vmlDrawing" Target="../drawings/vmlDrawing5.vml"/><Relationship Id="rId6" Type="http://schemas.openxmlformats.org/officeDocument/2006/relationships/image" Target="../media/image66.wmf"/><Relationship Id="rId11" Type="http://schemas.openxmlformats.org/officeDocument/2006/relationships/oleObject" Target="../embeddings/Microsoft_Word_97_-_2003_Document3.doc"/><Relationship Id="rId5" Type="http://schemas.openxmlformats.org/officeDocument/2006/relationships/oleObject" Target="../embeddings/oleObject8.bin"/><Relationship Id="rId15" Type="http://schemas.openxmlformats.org/officeDocument/2006/relationships/oleObject" Target="../embeddings/Microsoft_Word_97_-_2003_Document4.doc"/><Relationship Id="rId10" Type="http://schemas.openxmlformats.org/officeDocument/2006/relationships/oleObject" Target="../embeddings/oleObject10.bin"/><Relationship Id="rId19" Type="http://schemas.openxmlformats.org/officeDocument/2006/relationships/image" Target="../media/image70.wmf"/><Relationship Id="rId4" Type="http://schemas.openxmlformats.org/officeDocument/2006/relationships/image" Target="../media/image71.jpeg"/><Relationship Id="rId9" Type="http://schemas.openxmlformats.org/officeDocument/2006/relationships/image" Target="../media/image67.wmf"/><Relationship Id="rId1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oleObject" Target="../embeddings/oleObject13.bin"/><Relationship Id="rId3" Type="http://schemas.openxmlformats.org/officeDocument/2006/relationships/notesSlide" Target="../notesSlides/notesSlide20.xml"/><Relationship Id="rId7" Type="http://schemas.openxmlformats.org/officeDocument/2006/relationships/image" Target="../media/image83.png"/><Relationship Id="rId12" Type="http://schemas.openxmlformats.org/officeDocument/2006/relationships/image" Target="../media/image88.jpeg"/><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82.jpe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png"/><Relationship Id="rId14" Type="http://schemas.openxmlformats.org/officeDocument/2006/relationships/image" Target="../media/image7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notesSlide" Target="../notesSlides/notesSlide4.xml"/><Relationship Id="rId7" Type="http://schemas.openxmlformats.org/officeDocument/2006/relationships/image" Target="../media/image12.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slideLayout" Target="../slideLayouts/slideLayout5.xml"/><Relationship Id="rId16" Type="http://schemas.openxmlformats.org/officeDocument/2006/relationships/image" Target="../media/image23.png"/><Relationship Id="rId20" Type="http://schemas.openxmlformats.org/officeDocument/2006/relationships/image" Target="../media/image27.jpe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809625" y="6156895"/>
            <a:ext cx="9883775" cy="779462"/>
          </a:xfrm>
          <a:prstGeom prst="rect">
            <a:avLst/>
          </a:prstGeom>
          <a:noFill/>
          <a:ln w="9525">
            <a:noFill/>
            <a:miter lim="800000"/>
            <a:headEnd/>
            <a:tailEnd/>
          </a:ln>
        </p:spPr>
        <p:txBody>
          <a:bodyPr lIns="104160" tIns="52080" rIns="104160" bIns="52080"/>
          <a:lstStyle/>
          <a:p>
            <a:pPr marL="389973" indent="-389973" algn="ctr">
              <a:spcBef>
                <a:spcPct val="20000"/>
              </a:spcBef>
              <a:buSzPct val="60000"/>
            </a:pPr>
            <a:r>
              <a:rPr lang="en-GB" b="1" dirty="0" smtClean="0">
                <a:solidFill>
                  <a:srgbClr val="0057C0"/>
                </a:solidFill>
              </a:rPr>
              <a:t>Colonel Robert D. Loynd</a:t>
            </a:r>
          </a:p>
          <a:p>
            <a:pPr marL="389973" indent="-389973" algn="ctr">
              <a:spcBef>
                <a:spcPct val="20000"/>
              </a:spcBef>
              <a:buSzPct val="60000"/>
            </a:pPr>
            <a:r>
              <a:rPr lang="en-GB" sz="1800" b="1" dirty="0" smtClean="0">
                <a:solidFill>
                  <a:srgbClr val="0057C0"/>
                </a:solidFill>
              </a:rPr>
              <a:t>Executive Officer</a:t>
            </a:r>
          </a:p>
          <a:p>
            <a:pPr marL="389973" indent="-389973" algn="ctr">
              <a:spcBef>
                <a:spcPct val="20000"/>
              </a:spcBef>
              <a:buSzPct val="60000"/>
            </a:pPr>
            <a:r>
              <a:rPr lang="en-GB" sz="1800" b="1" dirty="0" smtClean="0">
                <a:solidFill>
                  <a:srgbClr val="0057C0"/>
                </a:solidFill>
              </a:rPr>
              <a:t>Operations Division</a:t>
            </a:r>
          </a:p>
          <a:p>
            <a:pPr marL="389973" indent="-389973" algn="ctr">
              <a:spcBef>
                <a:spcPct val="20000"/>
              </a:spcBef>
              <a:buSzPct val="60000"/>
            </a:pPr>
            <a:r>
              <a:rPr lang="en-GB" sz="1800" b="1" dirty="0" smtClean="0">
                <a:solidFill>
                  <a:srgbClr val="0057C0"/>
                </a:solidFill>
              </a:rPr>
              <a:t>NATO International Military Staff</a:t>
            </a:r>
            <a:endParaRPr lang="en-GB" sz="1800" b="1" dirty="0">
              <a:solidFill>
                <a:srgbClr val="0057C0"/>
              </a:solidFill>
            </a:endParaRPr>
          </a:p>
        </p:txBody>
      </p:sp>
      <p:pic>
        <p:nvPicPr>
          <p:cNvPr id="12292" name="Picture 4" descr="Flags of the 28 NATO member countries">
            <a:hlinkClick r:id="rId3" tooltip="show single view 100415a-HQ28-004 NATO Headquarters Brussels."/>
          </p:cNvPr>
          <p:cNvPicPr>
            <a:picLocks noChangeAspect="1" noChangeArrowheads="1"/>
          </p:cNvPicPr>
          <p:nvPr/>
        </p:nvPicPr>
        <p:blipFill>
          <a:blip r:embed="rId4" cstate="print">
            <a:lum bright="28000"/>
          </a:blip>
          <a:srcRect t="8112" b="9802"/>
          <a:stretch>
            <a:fillRect/>
          </a:stretch>
        </p:blipFill>
        <p:spPr bwMode="auto">
          <a:xfrm>
            <a:off x="738189" y="-95250"/>
            <a:ext cx="10029824" cy="6229349"/>
          </a:xfrm>
          <a:prstGeom prst="rect">
            <a:avLst/>
          </a:prstGeom>
          <a:noFill/>
          <a:ln w="9525">
            <a:noFill/>
            <a:miter lim="800000"/>
            <a:headEnd/>
            <a:tailEnd/>
          </a:ln>
        </p:spPr>
      </p:pic>
      <p:sp>
        <p:nvSpPr>
          <p:cNvPr id="12293" name="Rectangle 5"/>
          <p:cNvSpPr>
            <a:spLocks noChangeArrowheads="1"/>
          </p:cNvSpPr>
          <p:nvPr/>
        </p:nvSpPr>
        <p:spPr bwMode="auto">
          <a:xfrm>
            <a:off x="2301602" y="-252487"/>
            <a:ext cx="9021762" cy="2520950"/>
          </a:xfrm>
          <a:prstGeom prst="rect">
            <a:avLst/>
          </a:prstGeom>
          <a:noFill/>
          <a:ln w="9525">
            <a:noFill/>
            <a:miter lim="800000"/>
            <a:headEnd/>
            <a:tailEnd/>
          </a:ln>
        </p:spPr>
        <p:txBody>
          <a:bodyPr lIns="104160" tIns="52080" rIns="104160" bIns="52080" anchor="ctr"/>
          <a:lstStyle/>
          <a:p>
            <a:pPr algn="ctr"/>
            <a:r>
              <a:rPr lang="en-GB" sz="4400" b="1" i="1" u="sng" dirty="0">
                <a:solidFill>
                  <a:srgbClr val="0057C0"/>
                </a:solidFill>
              </a:rPr>
              <a:t>NATO </a:t>
            </a:r>
            <a:r>
              <a:rPr lang="en-GB" sz="4400" b="1" i="1" u="sng" dirty="0" smtClean="0">
                <a:solidFill>
                  <a:srgbClr val="0057C0"/>
                </a:solidFill>
              </a:rPr>
              <a:t>Current Operations</a:t>
            </a:r>
            <a:endParaRPr lang="en-GB" sz="4400" b="1" i="1" u="sng" dirty="0">
              <a:solidFill>
                <a:srgbClr val="0057C0"/>
              </a:solidFill>
            </a:endParaRPr>
          </a:p>
          <a:p>
            <a:pPr algn="ctr"/>
            <a:r>
              <a:rPr lang="en-GB" b="1" i="1" dirty="0">
                <a:solidFill>
                  <a:srgbClr val="0057C0"/>
                </a:solidFill>
                <a:latin typeface="Garamond CE MT Italic"/>
              </a:rPr>
              <a:t>					</a:t>
            </a:r>
          </a:p>
          <a:p>
            <a:pPr algn="ctr"/>
            <a:r>
              <a:rPr lang="en-GB" b="1" i="1" dirty="0">
                <a:solidFill>
                  <a:srgbClr val="000000"/>
                </a:solidFill>
                <a:latin typeface="Garamond CE MT Italic"/>
              </a:rPr>
              <a:t>			</a:t>
            </a:r>
            <a:endParaRPr lang="en-US" dirty="0">
              <a:solidFill>
                <a:srgbClr val="000000"/>
              </a:solidFill>
              <a:latin typeface="Calibri" pitchFamily="34" charset="0"/>
            </a:endParaRPr>
          </a:p>
        </p:txBody>
      </p:sp>
      <p:sp>
        <p:nvSpPr>
          <p:cNvPr id="12294" name="Rectangle 8"/>
          <p:cNvSpPr>
            <a:spLocks noChangeArrowheads="1"/>
          </p:cNvSpPr>
          <p:nvPr/>
        </p:nvSpPr>
        <p:spPr bwMode="auto">
          <a:xfrm>
            <a:off x="8535995" y="1993906"/>
            <a:ext cx="1530930" cy="369205"/>
          </a:xfrm>
          <a:prstGeom prst="rect">
            <a:avLst/>
          </a:prstGeom>
          <a:noFill/>
          <a:ln w="9525">
            <a:noFill/>
            <a:miter lim="800000"/>
            <a:headEnd/>
            <a:tailEnd/>
          </a:ln>
        </p:spPr>
        <p:txBody>
          <a:bodyPr wrap="none" lIns="91312" tIns="45657" rIns="91312" bIns="45657">
            <a:spAutoFit/>
          </a:bodyPr>
          <a:lstStyle/>
          <a:p>
            <a:r>
              <a:rPr lang="en-GB" sz="1800" b="1" i="1" dirty="0">
                <a:solidFill>
                  <a:srgbClr val="0057C0"/>
                </a:solidFill>
              </a:rPr>
              <a:t>04 May 2015</a:t>
            </a:r>
            <a:endParaRPr lang="en-GB" sz="1800" dirty="0">
              <a:solidFill>
                <a:srgbClr val="0057C0"/>
              </a:solidFill>
            </a:endParaRPr>
          </a:p>
        </p:txBody>
      </p:sp>
    </p:spTree>
    <p:extLst>
      <p:ext uri="{BB962C8B-B14F-4D97-AF65-F5344CB8AC3E}">
        <p14:creationId xmlns:p14="http://schemas.microsoft.com/office/powerpoint/2010/main" val="3386334811"/>
      </p:ext>
    </p:extLst>
  </p:cSld>
  <p:clrMapOvr>
    <a:masterClrMapping/>
  </p:clrMapOvr>
  <p:transition spd="slow" advTm="2636"/>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1" name="Picture 2" descr="untitled"/>
          <p:cNvPicPr>
            <a:picLocks noChangeAspect="1" noChangeArrowheads="1"/>
          </p:cNvPicPr>
          <p:nvPr/>
        </p:nvPicPr>
        <p:blipFill>
          <a:blip r:embed="rId3" cstate="print">
            <a:lum bright="-10000"/>
          </a:blip>
          <a:srcRect/>
          <a:stretch>
            <a:fillRect/>
          </a:stretch>
        </p:blipFill>
        <p:spPr bwMode="auto">
          <a:xfrm>
            <a:off x="738189" y="1103314"/>
            <a:ext cx="9934574" cy="5888038"/>
          </a:xfrm>
          <a:prstGeom prst="rect">
            <a:avLst/>
          </a:prstGeom>
          <a:noFill/>
          <a:ln w="57150">
            <a:noFill/>
            <a:miter lim="800000"/>
            <a:headEnd/>
            <a:tailEnd/>
          </a:ln>
        </p:spPr>
      </p:pic>
      <p:sp>
        <p:nvSpPr>
          <p:cNvPr id="12292" name="Rectangle 611"/>
          <p:cNvSpPr>
            <a:spLocks noChangeArrowheads="1"/>
          </p:cNvSpPr>
          <p:nvPr/>
        </p:nvSpPr>
        <p:spPr bwMode="auto">
          <a:xfrm>
            <a:off x="2359026" y="0"/>
            <a:ext cx="8334374" cy="1047750"/>
          </a:xfrm>
          <a:prstGeom prst="rect">
            <a:avLst/>
          </a:prstGeom>
          <a:noFill/>
          <a:ln w="9525">
            <a:noFill/>
            <a:miter lim="800000"/>
            <a:headEnd/>
            <a:tailEnd/>
          </a:ln>
        </p:spPr>
        <p:txBody>
          <a:bodyPr lIns="104153" tIns="52076" rIns="104153" bIns="52076" anchor="ctr"/>
          <a:lstStyle/>
          <a:p>
            <a:pPr algn="ctr">
              <a:buFont typeface="Wingdings" pitchFamily="2" charset="2"/>
              <a:buNone/>
            </a:pPr>
            <a:r>
              <a:rPr lang="en-GB" sz="3700" i="1" dirty="0">
                <a:solidFill>
                  <a:srgbClr val="FFFFFF"/>
                </a:solidFill>
                <a:latin typeface="Garamond CE MT Italic"/>
              </a:rPr>
              <a:t>Operation</a:t>
            </a:r>
            <a:r>
              <a:rPr lang="en-GB" sz="3700" i="1" dirty="0">
                <a:solidFill>
                  <a:srgbClr val="FFFF00"/>
                </a:solidFill>
                <a:latin typeface="Garamond CE MT Italic"/>
              </a:rPr>
              <a:t> </a:t>
            </a:r>
            <a:r>
              <a:rPr lang="en-GB" sz="3700" i="1" dirty="0">
                <a:solidFill>
                  <a:srgbClr val="FFFFFF"/>
                </a:solidFill>
                <a:latin typeface="Garamond CE MT Italic"/>
              </a:rPr>
              <a:t>ACTIVE ENDEAVOUR</a:t>
            </a:r>
            <a:endParaRPr lang="en-US" sz="3700" i="1" dirty="0">
              <a:solidFill>
                <a:srgbClr val="FFFFFF"/>
              </a:solidFill>
              <a:latin typeface="Garamond CE MT Italic"/>
            </a:endParaRPr>
          </a:p>
        </p:txBody>
      </p:sp>
      <p:sp>
        <p:nvSpPr>
          <p:cNvPr id="12293" name="Rectangle 12"/>
          <p:cNvSpPr>
            <a:spLocks noChangeArrowheads="1"/>
          </p:cNvSpPr>
          <p:nvPr/>
        </p:nvSpPr>
        <p:spPr bwMode="auto">
          <a:xfrm>
            <a:off x="5" y="-214164"/>
            <a:ext cx="210405" cy="428335"/>
          </a:xfrm>
          <a:prstGeom prst="rect">
            <a:avLst/>
          </a:prstGeom>
          <a:noFill/>
          <a:ln w="9525" algn="ctr">
            <a:noFill/>
            <a:miter lim="800000"/>
            <a:headEnd/>
            <a:tailEnd/>
          </a:ln>
        </p:spPr>
        <p:txBody>
          <a:bodyPr wrap="none" lIns="104153" tIns="52076" rIns="104153" bIns="52076" anchor="ctr">
            <a:spAutoFit/>
          </a:bodyPr>
          <a:lstStyle/>
          <a:p>
            <a:endParaRPr lang="en-US" dirty="0"/>
          </a:p>
        </p:txBody>
      </p:sp>
      <p:sp>
        <p:nvSpPr>
          <p:cNvPr id="12294" name="Rectangle 14"/>
          <p:cNvSpPr>
            <a:spLocks noChangeArrowheads="1"/>
          </p:cNvSpPr>
          <p:nvPr/>
        </p:nvSpPr>
        <p:spPr bwMode="auto">
          <a:xfrm>
            <a:off x="5" y="-214164"/>
            <a:ext cx="210405" cy="428335"/>
          </a:xfrm>
          <a:prstGeom prst="rect">
            <a:avLst/>
          </a:prstGeom>
          <a:noFill/>
          <a:ln w="9525" algn="ctr">
            <a:noFill/>
            <a:miter lim="800000"/>
            <a:headEnd/>
            <a:tailEnd/>
          </a:ln>
        </p:spPr>
        <p:txBody>
          <a:bodyPr wrap="none" lIns="104153" tIns="52076" rIns="104153" bIns="52076" anchor="ctr">
            <a:spAutoFit/>
          </a:bodyPr>
          <a:lstStyle/>
          <a:p>
            <a:endParaRPr lang="en-US" dirty="0"/>
          </a:p>
        </p:txBody>
      </p:sp>
      <p:grpSp>
        <p:nvGrpSpPr>
          <p:cNvPr id="2" name="Group 14"/>
          <p:cNvGrpSpPr>
            <a:grpSpLocks/>
          </p:cNvGrpSpPr>
          <p:nvPr/>
        </p:nvGrpSpPr>
        <p:grpSpPr bwMode="auto">
          <a:xfrm>
            <a:off x="1458919" y="2452688"/>
            <a:ext cx="9234486" cy="4238625"/>
            <a:chOff x="430213" y="2224088"/>
            <a:chExt cx="8713787" cy="3844925"/>
          </a:xfrm>
        </p:grpSpPr>
        <p:sp>
          <p:nvSpPr>
            <p:cNvPr id="12299" name="Oval 613"/>
            <p:cNvSpPr>
              <a:spLocks noChangeArrowheads="1"/>
            </p:cNvSpPr>
            <p:nvPr/>
          </p:nvSpPr>
          <p:spPr bwMode="auto">
            <a:xfrm>
              <a:off x="430213" y="2224088"/>
              <a:ext cx="8713787" cy="3844925"/>
            </a:xfrm>
            <a:prstGeom prst="ellipse">
              <a:avLst/>
            </a:prstGeom>
            <a:noFill/>
            <a:ln w="38100">
              <a:solidFill>
                <a:srgbClr val="EC3926"/>
              </a:solidFill>
              <a:round/>
              <a:headEnd/>
              <a:tailEnd/>
            </a:ln>
          </p:spPr>
          <p:txBody>
            <a:bodyPr wrap="none" anchor="ctr"/>
            <a:lstStyle/>
            <a:p>
              <a:endParaRPr lang="en-US" sz="2300" dirty="0">
                <a:solidFill>
                  <a:srgbClr val="000000"/>
                </a:solidFill>
              </a:endParaRPr>
            </a:p>
          </p:txBody>
        </p:sp>
        <p:pic>
          <p:nvPicPr>
            <p:cNvPr id="12300" name="Picture 20" descr="npo00005b"/>
            <p:cNvPicPr>
              <a:picLocks noChangeAspect="1" noChangeArrowheads="1"/>
            </p:cNvPicPr>
            <p:nvPr/>
          </p:nvPicPr>
          <p:blipFill>
            <a:blip r:embed="rId4" cstate="print"/>
            <a:srcRect/>
            <a:stretch>
              <a:fillRect/>
            </a:stretch>
          </p:blipFill>
          <p:spPr bwMode="auto">
            <a:xfrm>
              <a:off x="3983038" y="2451100"/>
              <a:ext cx="2438400" cy="1587500"/>
            </a:xfrm>
            <a:prstGeom prst="rect">
              <a:avLst/>
            </a:prstGeom>
            <a:noFill/>
            <a:ln w="9525" algn="ctr">
              <a:solidFill>
                <a:srgbClr val="FF0000"/>
              </a:solidFill>
              <a:miter lim="800000"/>
              <a:headEnd/>
              <a:tailEnd/>
            </a:ln>
          </p:spPr>
        </p:pic>
        <p:pic>
          <p:nvPicPr>
            <p:cNvPr id="12301" name="Picture 33" descr="npo00005d"/>
            <p:cNvPicPr>
              <a:picLocks noChangeAspect="1" noChangeArrowheads="1"/>
            </p:cNvPicPr>
            <p:nvPr/>
          </p:nvPicPr>
          <p:blipFill>
            <a:blip r:embed="rId5" cstate="print"/>
            <a:srcRect/>
            <a:stretch>
              <a:fillRect/>
            </a:stretch>
          </p:blipFill>
          <p:spPr bwMode="auto">
            <a:xfrm>
              <a:off x="1706563" y="2787650"/>
              <a:ext cx="2209800" cy="1455738"/>
            </a:xfrm>
            <a:prstGeom prst="rect">
              <a:avLst/>
            </a:prstGeom>
            <a:noFill/>
            <a:ln w="12700" algn="ctr">
              <a:solidFill>
                <a:srgbClr val="CC0000"/>
              </a:solidFill>
              <a:miter lim="800000"/>
              <a:headEnd/>
              <a:tailEnd/>
            </a:ln>
          </p:spPr>
        </p:pic>
        <p:pic>
          <p:nvPicPr>
            <p:cNvPr id="12302" name="Picture 34" descr="npo00005f"/>
            <p:cNvPicPr>
              <a:picLocks noChangeArrowheads="1"/>
            </p:cNvPicPr>
            <p:nvPr/>
          </p:nvPicPr>
          <p:blipFill>
            <a:blip r:embed="rId6" cstate="print"/>
            <a:srcRect/>
            <a:stretch>
              <a:fillRect/>
            </a:stretch>
          </p:blipFill>
          <p:spPr bwMode="auto">
            <a:xfrm>
              <a:off x="6521450" y="3343275"/>
              <a:ext cx="2209800" cy="1524000"/>
            </a:xfrm>
            <a:prstGeom prst="rect">
              <a:avLst/>
            </a:prstGeom>
            <a:noFill/>
            <a:ln w="12700" algn="ctr">
              <a:solidFill>
                <a:srgbClr val="CC0000"/>
              </a:solidFill>
              <a:miter lim="800000"/>
              <a:headEnd/>
              <a:tailEnd/>
            </a:ln>
          </p:spPr>
        </p:pic>
        <p:pic>
          <p:nvPicPr>
            <p:cNvPr id="12303" name="Picture 5" descr="stanav2"/>
            <p:cNvPicPr>
              <a:picLocks noChangeAspect="1" noChangeArrowheads="1"/>
            </p:cNvPicPr>
            <p:nvPr/>
          </p:nvPicPr>
          <p:blipFill>
            <a:blip r:embed="rId7" cstate="print"/>
            <a:srcRect/>
            <a:stretch>
              <a:fillRect/>
            </a:stretch>
          </p:blipFill>
          <p:spPr bwMode="auto">
            <a:xfrm>
              <a:off x="2562225" y="4325938"/>
              <a:ext cx="3810000" cy="1447800"/>
            </a:xfrm>
            <a:prstGeom prst="rect">
              <a:avLst/>
            </a:prstGeom>
            <a:noFill/>
            <a:ln w="9525" algn="ctr">
              <a:solidFill>
                <a:srgbClr val="FF0000"/>
              </a:solidFill>
              <a:miter lim="800000"/>
              <a:headEnd/>
              <a:tailEnd/>
            </a:ln>
          </p:spPr>
        </p:pic>
      </p:grpSp>
      <p:sp>
        <p:nvSpPr>
          <p:cNvPr id="12296" name="Footer Placeholder 3"/>
          <p:cNvSpPr>
            <a:spLocks noGrp="1"/>
          </p:cNvSpPr>
          <p:nvPr>
            <p:ph type="ftr" sz="quarter" idx="4294967295"/>
          </p:nvPr>
        </p:nvSpPr>
        <p:spPr bwMode="auto">
          <a:xfrm>
            <a:off x="3402016" y="7165007"/>
            <a:ext cx="4176712" cy="552450"/>
          </a:xfrm>
          <a:prstGeom prst="rect">
            <a:avLst/>
          </a:prstGeom>
          <a:noFill/>
          <a:ln>
            <a:miter lim="800000"/>
            <a:headEnd/>
            <a:tailEnd/>
          </a:ln>
        </p:spPr>
        <p:txBody>
          <a:bodyPr wrap="square" lIns="91306" tIns="45653" rIns="91306" bIns="45653" numCol="1" anchorCtr="0" compatLnSpc="1">
            <a:prstTxWarp prst="textNoShape">
              <a:avLst/>
            </a:prstTxWarp>
          </a:bodyPr>
          <a:lstStyle/>
          <a:p>
            <a:pPr algn="ctr"/>
            <a:r>
              <a:rPr lang="en-US" sz="1300" dirty="0">
                <a:solidFill>
                  <a:srgbClr val="0057C0"/>
                </a:solidFill>
                <a:latin typeface="Arial" pitchFamily="34" charset="0"/>
                <a:cs typeface="Arial" pitchFamily="34" charset="0"/>
              </a:rPr>
              <a:t>NATO UNCLASSIFIED</a:t>
            </a:r>
          </a:p>
        </p:txBody>
      </p:sp>
      <p:sp>
        <p:nvSpPr>
          <p:cNvPr id="12297" name="Rectangle 22"/>
          <p:cNvSpPr>
            <a:spLocks noChangeArrowheads="1"/>
          </p:cNvSpPr>
          <p:nvPr/>
        </p:nvSpPr>
        <p:spPr bwMode="auto">
          <a:xfrm>
            <a:off x="954090" y="0"/>
            <a:ext cx="9705975" cy="1047750"/>
          </a:xfrm>
          <a:prstGeom prst="rect">
            <a:avLst/>
          </a:prstGeom>
          <a:noFill/>
          <a:ln w="9525">
            <a:noFill/>
            <a:miter lim="800000"/>
            <a:headEnd/>
            <a:tailEnd/>
          </a:ln>
        </p:spPr>
        <p:txBody>
          <a:bodyPr lIns="104153" tIns="52076" rIns="104153" bIns="52076" anchor="ctr"/>
          <a:lstStyle/>
          <a:p>
            <a:pPr algn="ctr"/>
            <a:r>
              <a:rPr lang="en-GB" sz="4000" b="1" dirty="0">
                <a:solidFill>
                  <a:srgbClr val="0057C0"/>
                </a:solidFill>
              </a:rPr>
              <a:t>Operation Active Endeavour (OAE)</a:t>
            </a:r>
            <a:endParaRPr lang="en-US" sz="4000" b="1" dirty="0">
              <a:solidFill>
                <a:srgbClr val="0057C0"/>
              </a:solidFill>
            </a:endParaRPr>
          </a:p>
        </p:txBody>
      </p:sp>
      <p:sp>
        <p:nvSpPr>
          <p:cNvPr id="12298" name="Date Placeholder 6"/>
          <p:cNvSpPr txBox="1">
            <a:spLocks/>
          </p:cNvSpPr>
          <p:nvPr/>
        </p:nvSpPr>
        <p:spPr bwMode="auto">
          <a:xfrm>
            <a:off x="779464" y="7123122"/>
            <a:ext cx="2493962" cy="401637"/>
          </a:xfrm>
          <a:prstGeom prst="rect">
            <a:avLst/>
          </a:prstGeom>
          <a:noFill/>
          <a:ln w="9525">
            <a:noFill/>
            <a:miter lim="800000"/>
            <a:headEnd/>
            <a:tailEnd/>
          </a:ln>
        </p:spPr>
        <p:txBody>
          <a:bodyPr lIns="104153" tIns="52076" rIns="104153" bIns="52076" anchor="ctr"/>
          <a:lstStyle/>
          <a:p>
            <a:pPr lvl="0"/>
            <a:endParaRPr lang="en-US" sz="1400" dirty="0">
              <a:solidFill>
                <a:srgbClr val="0057C0"/>
              </a:solidFill>
            </a:endParaRPr>
          </a:p>
        </p:txBody>
      </p:sp>
      <p:sp>
        <p:nvSpPr>
          <p:cNvPr id="16" name="Date Placeholder 6"/>
          <p:cNvSpPr txBox="1">
            <a:spLocks/>
          </p:cNvSpPr>
          <p:nvPr/>
        </p:nvSpPr>
        <p:spPr bwMode="auto">
          <a:xfrm>
            <a:off x="738188" y="7189828"/>
            <a:ext cx="2493962" cy="401637"/>
          </a:xfrm>
          <a:prstGeom prst="rect">
            <a:avLst/>
          </a:prstGeom>
          <a:noFill/>
          <a:ln>
            <a:miter lim="800000"/>
            <a:headEnd/>
            <a:tailEnd/>
          </a:ln>
        </p:spPr>
        <p:txBody>
          <a:bodyPr wrap="square" lIns="99428" tIns="49720" rIns="99428" bIns="49720" numCol="1" anchorCtr="0" compatLnSpc="1">
            <a:prstTxWarp prst="textNoShape">
              <a:avLst/>
            </a:prstTxWarp>
          </a:bodyPr>
          <a:lstStyle/>
          <a:p>
            <a:pPr lvl="0">
              <a:defRPr/>
            </a:pPr>
            <a:r>
              <a:rPr lang="en-US" sz="1300" dirty="0">
                <a:solidFill>
                  <a:srgbClr val="0057C0"/>
                </a:solidFill>
              </a:rPr>
              <a:t>04 May 2015</a:t>
            </a:r>
          </a:p>
        </p:txBody>
      </p:sp>
      <p:sp>
        <p:nvSpPr>
          <p:cNvPr id="17" name="Slide Number Placeholder 4"/>
          <p:cNvSpPr txBox="1">
            <a:spLocks/>
          </p:cNvSpPr>
          <p:nvPr/>
        </p:nvSpPr>
        <p:spPr bwMode="auto">
          <a:xfrm>
            <a:off x="9955212" y="7153275"/>
            <a:ext cx="614362" cy="407988"/>
          </a:xfrm>
          <a:prstGeom prst="rect">
            <a:avLst/>
          </a:prstGeom>
          <a:noFill/>
          <a:ln>
            <a:miter lim="800000"/>
            <a:headEnd/>
            <a:tailEnd/>
          </a:ln>
        </p:spPr>
        <p:txBody>
          <a:bodyPr vert="horz" wrap="square" lIns="104153" tIns="52076" rIns="104153" bIns="52076" numCol="1" rtlCol="0" anchor="ctr" anchorCtr="0" compatLnSpc="1">
            <a:prstTxWarp prst="textNoShape">
              <a:avLst/>
            </a:prstTxWarp>
          </a:bodyPr>
          <a:lstStyle/>
          <a:p>
            <a:pPr algn="ctr" defTabSz="1041452">
              <a:defRPr/>
            </a:pPr>
            <a:fld id="{08962FDC-8DA6-4F4E-A01A-56707C607750}" type="slidenum">
              <a:rPr lang="en-US" sz="1400">
                <a:solidFill>
                  <a:srgbClr val="0057C0"/>
                </a:solidFill>
              </a:rPr>
              <a:pPr algn="ctr" defTabSz="1041452">
                <a:defRPr/>
              </a:pPr>
              <a:t>10</a:t>
            </a:fld>
            <a:endParaRPr lang="en-US" sz="1400" dirty="0">
              <a:solidFill>
                <a:srgbClr val="0057C0"/>
              </a:solidFill>
            </a:endParaRPr>
          </a:p>
        </p:txBody>
      </p:sp>
    </p:spTree>
    <p:extLst>
      <p:ext uri="{BB962C8B-B14F-4D97-AF65-F5344CB8AC3E}">
        <p14:creationId xmlns:p14="http://schemas.microsoft.com/office/powerpoint/2010/main" val="102560826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 Box 3"/>
          <p:cNvSpPr txBox="1">
            <a:spLocks noChangeArrowheads="1"/>
          </p:cNvSpPr>
          <p:nvPr/>
        </p:nvSpPr>
        <p:spPr bwMode="auto">
          <a:xfrm>
            <a:off x="666751" y="1194121"/>
            <a:ext cx="6011862" cy="5970886"/>
          </a:xfrm>
          <a:prstGeom prst="rect">
            <a:avLst/>
          </a:prstGeom>
          <a:noFill/>
          <a:ln w="9525">
            <a:noFill/>
            <a:miter lim="800000"/>
            <a:headEnd/>
            <a:tailEnd/>
          </a:ln>
        </p:spPr>
        <p:txBody>
          <a:bodyPr lIns="104160" tIns="52080" rIns="104160" bIns="52080">
            <a:spAutoFit/>
          </a:bodyPr>
          <a:lstStyle/>
          <a:p>
            <a:pPr marL="547236" indent="-342900">
              <a:lnSpc>
                <a:spcPct val="150000"/>
              </a:lnSpc>
              <a:spcAft>
                <a:spcPts val="684"/>
              </a:spcAft>
              <a:buFont typeface="Wingdings" panose="05000000000000000000" pitchFamily="2" charset="2"/>
              <a:buChar char="Ø"/>
              <a:defRPr/>
            </a:pPr>
            <a:r>
              <a:rPr lang="fr-BE" sz="2200" dirty="0" smtClean="0">
                <a:solidFill>
                  <a:srgbClr val="0057C0"/>
                </a:solidFill>
              </a:rPr>
              <a:t>30 </a:t>
            </a:r>
            <a:r>
              <a:rPr lang="fr-BE" sz="2200" dirty="0">
                <a:solidFill>
                  <a:srgbClr val="0057C0"/>
                </a:solidFill>
              </a:rPr>
              <a:t>prisoners still detained by </a:t>
            </a:r>
            <a:r>
              <a:rPr lang="fr-BE" sz="2200" dirty="0" smtClean="0">
                <a:solidFill>
                  <a:srgbClr val="0057C0"/>
                </a:solidFill>
              </a:rPr>
              <a:t>pirates</a:t>
            </a:r>
            <a:r>
              <a:rPr lang="fr-BE" sz="2200" dirty="0">
                <a:solidFill>
                  <a:srgbClr val="0057C0"/>
                </a:solidFill>
              </a:rPr>
              <a:t>, no </a:t>
            </a:r>
            <a:r>
              <a:rPr lang="fr-BE" sz="2200" dirty="0" err="1" smtClean="0">
                <a:solidFill>
                  <a:srgbClr val="0057C0"/>
                </a:solidFill>
              </a:rPr>
              <a:t>merchant</a:t>
            </a:r>
            <a:r>
              <a:rPr lang="fr-BE" sz="2200" dirty="0" smtClean="0">
                <a:solidFill>
                  <a:srgbClr val="0057C0"/>
                </a:solidFill>
              </a:rPr>
              <a:t> </a:t>
            </a:r>
            <a:r>
              <a:rPr lang="fr-BE" sz="2200" dirty="0" err="1" smtClean="0">
                <a:solidFill>
                  <a:srgbClr val="0057C0"/>
                </a:solidFill>
              </a:rPr>
              <a:t>vessels</a:t>
            </a:r>
            <a:endParaRPr lang="fr-BE" sz="2200" dirty="0">
              <a:solidFill>
                <a:srgbClr val="0057C0"/>
              </a:solidFill>
            </a:endParaRPr>
          </a:p>
          <a:p>
            <a:pPr marL="547236" indent="-342900">
              <a:lnSpc>
                <a:spcPct val="150000"/>
              </a:lnSpc>
              <a:spcAft>
                <a:spcPts val="684"/>
              </a:spcAft>
              <a:buFont typeface="Wingdings" panose="05000000000000000000" pitchFamily="2" charset="2"/>
              <a:buChar char="Ø"/>
              <a:defRPr/>
            </a:pPr>
            <a:r>
              <a:rPr lang="fr-BE" sz="2200" dirty="0" smtClean="0">
                <a:solidFill>
                  <a:srgbClr val="0057C0"/>
                </a:solidFill>
              </a:rPr>
              <a:t>The </a:t>
            </a:r>
            <a:r>
              <a:rPr lang="fr-BE" sz="2200" dirty="0">
                <a:solidFill>
                  <a:srgbClr val="0057C0"/>
                </a:solidFill>
              </a:rPr>
              <a:t>last </a:t>
            </a:r>
            <a:r>
              <a:rPr lang="fr-BE" sz="2200" dirty="0" err="1" smtClean="0">
                <a:solidFill>
                  <a:srgbClr val="0057C0"/>
                </a:solidFill>
              </a:rPr>
              <a:t>pirated</a:t>
            </a:r>
            <a:r>
              <a:rPr lang="fr-BE" sz="2200" dirty="0" smtClean="0">
                <a:solidFill>
                  <a:srgbClr val="0057C0"/>
                </a:solidFill>
              </a:rPr>
              <a:t>, </a:t>
            </a:r>
            <a:r>
              <a:rPr lang="fr-BE" sz="2200" dirty="0" err="1" smtClean="0">
                <a:solidFill>
                  <a:srgbClr val="0057C0"/>
                </a:solidFill>
              </a:rPr>
              <a:t>merchant</a:t>
            </a:r>
            <a:r>
              <a:rPr lang="fr-BE" sz="2200" dirty="0" smtClean="0">
                <a:solidFill>
                  <a:srgbClr val="0057C0"/>
                </a:solidFill>
              </a:rPr>
              <a:t> </a:t>
            </a:r>
            <a:r>
              <a:rPr lang="fr-BE" sz="2200" dirty="0" err="1" smtClean="0">
                <a:solidFill>
                  <a:srgbClr val="0057C0"/>
                </a:solidFill>
              </a:rPr>
              <a:t>vessel</a:t>
            </a:r>
            <a:r>
              <a:rPr lang="fr-BE" sz="2200" dirty="0" smtClean="0">
                <a:solidFill>
                  <a:srgbClr val="0057C0"/>
                </a:solidFill>
              </a:rPr>
              <a:t> </a:t>
            </a:r>
            <a:r>
              <a:rPr lang="fr-BE" sz="2200" dirty="0" err="1" smtClean="0">
                <a:solidFill>
                  <a:srgbClr val="0057C0"/>
                </a:solidFill>
              </a:rPr>
              <a:t>occured</a:t>
            </a:r>
            <a:r>
              <a:rPr lang="fr-BE" sz="2200" dirty="0" smtClean="0">
                <a:solidFill>
                  <a:srgbClr val="0057C0"/>
                </a:solidFill>
              </a:rPr>
              <a:t> in May 12</a:t>
            </a:r>
            <a:endParaRPr lang="fr-BE" sz="2200" dirty="0">
              <a:solidFill>
                <a:srgbClr val="0057C0"/>
              </a:solidFill>
            </a:endParaRPr>
          </a:p>
          <a:p>
            <a:pPr marL="547236" indent="-342900">
              <a:lnSpc>
                <a:spcPct val="150000"/>
              </a:lnSpc>
              <a:spcAft>
                <a:spcPts val="684"/>
              </a:spcAft>
              <a:buFont typeface="Wingdings" panose="05000000000000000000" pitchFamily="2" charset="2"/>
              <a:buChar char="Ø"/>
              <a:defRPr/>
            </a:pPr>
            <a:r>
              <a:rPr lang="fr-BE" sz="2200" dirty="0" err="1" smtClean="0">
                <a:solidFill>
                  <a:srgbClr val="0057C0"/>
                </a:solidFill>
              </a:rPr>
              <a:t>Attacks</a:t>
            </a:r>
            <a:r>
              <a:rPr lang="fr-BE" sz="2200" dirty="0" smtClean="0">
                <a:solidFill>
                  <a:srgbClr val="0057C0"/>
                </a:solidFill>
              </a:rPr>
              <a:t> </a:t>
            </a:r>
            <a:r>
              <a:rPr lang="fr-BE" sz="2200" dirty="0" err="1" smtClean="0">
                <a:solidFill>
                  <a:srgbClr val="0057C0"/>
                </a:solidFill>
              </a:rPr>
              <a:t>unsuccessful</a:t>
            </a:r>
            <a:r>
              <a:rPr lang="fr-BE" sz="2200" dirty="0" smtClean="0">
                <a:solidFill>
                  <a:srgbClr val="0057C0"/>
                </a:solidFill>
              </a:rPr>
              <a:t>, </a:t>
            </a:r>
            <a:r>
              <a:rPr lang="fr-BE" sz="2200" dirty="0" err="1" smtClean="0">
                <a:solidFill>
                  <a:srgbClr val="0057C0"/>
                </a:solidFill>
              </a:rPr>
              <a:t>largely</a:t>
            </a:r>
            <a:r>
              <a:rPr lang="fr-BE" sz="2200" dirty="0" smtClean="0">
                <a:solidFill>
                  <a:srgbClr val="0057C0"/>
                </a:solidFill>
              </a:rPr>
              <a:t> due to </a:t>
            </a:r>
            <a:r>
              <a:rPr lang="fr-BE" sz="2200" dirty="0" err="1" smtClean="0">
                <a:solidFill>
                  <a:srgbClr val="0057C0"/>
                </a:solidFill>
              </a:rPr>
              <a:t>Armed</a:t>
            </a:r>
            <a:r>
              <a:rPr lang="fr-BE" sz="2200" dirty="0" smtClean="0">
                <a:solidFill>
                  <a:srgbClr val="0057C0"/>
                </a:solidFill>
              </a:rPr>
              <a:t> </a:t>
            </a:r>
            <a:r>
              <a:rPr lang="fr-BE" sz="2200" dirty="0">
                <a:solidFill>
                  <a:srgbClr val="0057C0"/>
                </a:solidFill>
              </a:rPr>
              <a:t>Security Teams </a:t>
            </a:r>
            <a:r>
              <a:rPr lang="fr-BE" sz="2200" dirty="0" err="1">
                <a:solidFill>
                  <a:srgbClr val="0057C0"/>
                </a:solidFill>
              </a:rPr>
              <a:t>onboard</a:t>
            </a:r>
            <a:r>
              <a:rPr lang="fr-BE" sz="2200" dirty="0">
                <a:solidFill>
                  <a:srgbClr val="0057C0"/>
                </a:solidFill>
              </a:rPr>
              <a:t> </a:t>
            </a:r>
            <a:r>
              <a:rPr lang="fr-BE" sz="2200" dirty="0" smtClean="0">
                <a:solidFill>
                  <a:srgbClr val="0057C0"/>
                </a:solidFill>
              </a:rPr>
              <a:t>Merchant </a:t>
            </a:r>
            <a:r>
              <a:rPr lang="fr-BE" sz="2200" dirty="0" err="1" smtClean="0">
                <a:solidFill>
                  <a:srgbClr val="0057C0"/>
                </a:solidFill>
              </a:rPr>
              <a:t>Vessels</a:t>
            </a:r>
            <a:endParaRPr lang="fr-BE" sz="2200" dirty="0">
              <a:solidFill>
                <a:srgbClr val="0057C0"/>
              </a:solidFill>
            </a:endParaRPr>
          </a:p>
          <a:p>
            <a:pPr marL="547236" indent="-342900">
              <a:lnSpc>
                <a:spcPct val="150000"/>
              </a:lnSpc>
              <a:spcAft>
                <a:spcPts val="684"/>
              </a:spcAft>
              <a:buFont typeface="Wingdings" panose="05000000000000000000" pitchFamily="2" charset="2"/>
              <a:buChar char="Ø"/>
              <a:defRPr/>
            </a:pPr>
            <a:r>
              <a:rPr lang="en-US" sz="2200" dirty="0" smtClean="0">
                <a:solidFill>
                  <a:srgbClr val="0057C0"/>
                </a:solidFill>
              </a:rPr>
              <a:t>Conditions </a:t>
            </a:r>
            <a:r>
              <a:rPr lang="en-US" sz="2200" dirty="0">
                <a:solidFill>
                  <a:srgbClr val="0057C0"/>
                </a:solidFill>
              </a:rPr>
              <a:t>ashore have </a:t>
            </a:r>
            <a:r>
              <a:rPr lang="en-US" sz="2200" dirty="0" smtClean="0">
                <a:solidFill>
                  <a:srgbClr val="0057C0"/>
                </a:solidFill>
              </a:rPr>
              <a:t>slightly improved</a:t>
            </a:r>
            <a:endParaRPr lang="fr-BE" sz="2200" dirty="0">
              <a:solidFill>
                <a:srgbClr val="0057C0"/>
              </a:solidFill>
            </a:endParaRPr>
          </a:p>
          <a:p>
            <a:pPr marL="547236" indent="-342900">
              <a:lnSpc>
                <a:spcPct val="150000"/>
              </a:lnSpc>
              <a:spcAft>
                <a:spcPts val="684"/>
              </a:spcAft>
              <a:buFont typeface="Wingdings" panose="05000000000000000000" pitchFamily="2" charset="2"/>
              <a:buChar char="Ø"/>
              <a:defRPr/>
            </a:pPr>
            <a:r>
              <a:rPr lang="fr-BE" sz="2200" dirty="0" smtClean="0">
                <a:solidFill>
                  <a:srgbClr val="0057C0"/>
                </a:solidFill>
              </a:rPr>
              <a:t>OOS </a:t>
            </a:r>
            <a:r>
              <a:rPr lang="fr-BE" sz="2200" dirty="0">
                <a:solidFill>
                  <a:srgbClr val="0057C0"/>
                </a:solidFill>
              </a:rPr>
              <a:t>mandate until end </a:t>
            </a:r>
            <a:r>
              <a:rPr lang="fr-BE" sz="2200" dirty="0" smtClean="0">
                <a:solidFill>
                  <a:srgbClr val="0057C0"/>
                </a:solidFill>
              </a:rPr>
              <a:t>2016 - ‘</a:t>
            </a:r>
            <a:r>
              <a:rPr lang="fr-BE" sz="2200" dirty="0">
                <a:solidFill>
                  <a:srgbClr val="0057C0"/>
                </a:solidFill>
              </a:rPr>
              <a:t>focused presence’ </a:t>
            </a:r>
            <a:r>
              <a:rPr lang="fr-BE" sz="2200" dirty="0" err="1" smtClean="0">
                <a:solidFill>
                  <a:srgbClr val="0057C0"/>
                </a:solidFill>
              </a:rPr>
              <a:t>approach</a:t>
            </a:r>
            <a:endParaRPr lang="fr-BE" sz="2200" dirty="0">
              <a:solidFill>
                <a:srgbClr val="0057C0"/>
              </a:solidFill>
            </a:endParaRPr>
          </a:p>
          <a:p>
            <a:pPr marL="204336" algn="just">
              <a:lnSpc>
                <a:spcPct val="80000"/>
              </a:lnSpc>
              <a:spcBef>
                <a:spcPct val="20000"/>
              </a:spcBef>
              <a:defRPr/>
            </a:pPr>
            <a:endParaRPr lang="en-US" sz="2200" dirty="0">
              <a:solidFill>
                <a:srgbClr val="000000"/>
              </a:solidFill>
              <a:latin typeface="Arial" charset="0"/>
            </a:endParaRPr>
          </a:p>
        </p:txBody>
      </p:sp>
      <p:grpSp>
        <p:nvGrpSpPr>
          <p:cNvPr id="1030" name="Group 17"/>
          <p:cNvGrpSpPr>
            <a:grpSpLocks/>
          </p:cNvGrpSpPr>
          <p:nvPr/>
        </p:nvGrpSpPr>
        <p:grpSpPr bwMode="auto">
          <a:xfrm>
            <a:off x="6715128" y="1268413"/>
            <a:ext cx="3621088" cy="3563937"/>
            <a:chOff x="848" y="536"/>
            <a:chExt cx="2296" cy="2949"/>
          </a:xfrm>
        </p:grpSpPr>
        <p:pic>
          <p:nvPicPr>
            <p:cNvPr id="1036" name="Picture 2"/>
            <p:cNvPicPr>
              <a:picLocks noChangeAspect="1" noChangeArrowheads="1"/>
            </p:cNvPicPr>
            <p:nvPr/>
          </p:nvPicPr>
          <p:blipFill>
            <a:blip r:embed="rId4" cstate="print"/>
            <a:srcRect l="14722" r="45416" b="13797"/>
            <a:stretch>
              <a:fillRect/>
            </a:stretch>
          </p:blipFill>
          <p:spPr bwMode="auto">
            <a:xfrm>
              <a:off x="848" y="536"/>
              <a:ext cx="2296" cy="2949"/>
            </a:xfrm>
            <a:prstGeom prst="rect">
              <a:avLst/>
            </a:prstGeom>
            <a:noFill/>
            <a:ln w="9525">
              <a:noFill/>
              <a:miter lim="800000"/>
              <a:headEnd/>
              <a:tailEnd/>
            </a:ln>
          </p:spPr>
        </p:pic>
        <p:grpSp>
          <p:nvGrpSpPr>
            <p:cNvPr id="1037" name="Group 16"/>
            <p:cNvGrpSpPr>
              <a:grpSpLocks/>
            </p:cNvGrpSpPr>
            <p:nvPr/>
          </p:nvGrpSpPr>
          <p:grpSpPr bwMode="auto">
            <a:xfrm>
              <a:off x="1461" y="1000"/>
              <a:ext cx="1347" cy="2032"/>
              <a:chOff x="1461" y="1000"/>
              <a:chExt cx="1347" cy="2032"/>
            </a:xfrm>
          </p:grpSpPr>
          <p:sp>
            <p:nvSpPr>
              <p:cNvPr id="23" name="Freeform 14"/>
              <p:cNvSpPr>
                <a:spLocks/>
              </p:cNvSpPr>
              <p:nvPr/>
            </p:nvSpPr>
            <p:spPr bwMode="auto">
              <a:xfrm>
                <a:off x="1461" y="997"/>
                <a:ext cx="1347" cy="2032"/>
              </a:xfrm>
              <a:custGeom>
                <a:avLst/>
                <a:gdLst>
                  <a:gd name="T0" fmla="*/ 2147353334 w 1347"/>
                  <a:gd name="T1" fmla="*/ 2147353596 h 2032"/>
                  <a:gd name="T2" fmla="*/ 2147353334 w 1347"/>
                  <a:gd name="T3" fmla="*/ 2147353596 h 2032"/>
                  <a:gd name="T4" fmla="*/ 2147353334 w 1347"/>
                  <a:gd name="T5" fmla="*/ 2147353596 h 2032"/>
                  <a:gd name="T6" fmla="*/ 2147353334 w 1347"/>
                  <a:gd name="T7" fmla="*/ 2147353596 h 2032"/>
                  <a:gd name="T8" fmla="*/ 2147353334 w 1347"/>
                  <a:gd name="T9" fmla="*/ 2147353596 h 2032"/>
                  <a:gd name="T10" fmla="*/ 2147353334 w 1347"/>
                  <a:gd name="T11" fmla="*/ 2147353596 h 2032"/>
                  <a:gd name="T12" fmla="*/ 2147353334 w 1347"/>
                  <a:gd name="T13" fmla="*/ 2147353596 h 2032"/>
                  <a:gd name="T14" fmla="*/ 0 w 1347"/>
                  <a:gd name="T15" fmla="*/ 2147353596 h 2032"/>
                  <a:gd name="T16" fmla="*/ 2147353334 w 1347"/>
                  <a:gd name="T17" fmla="*/ 2147353596 h 2032"/>
                  <a:gd name="T18" fmla="*/ 2147353334 w 1347"/>
                  <a:gd name="T19" fmla="*/ 2147353596 h 2032"/>
                  <a:gd name="T20" fmla="*/ 2147353334 w 1347"/>
                  <a:gd name="T21" fmla="*/ 2147353596 h 2032"/>
                  <a:gd name="T22" fmla="*/ 2147353334 w 1347"/>
                  <a:gd name="T23" fmla="*/ 2147353596 h 2032"/>
                  <a:gd name="T24" fmla="*/ 2147353334 w 1347"/>
                  <a:gd name="T25" fmla="*/ 2147353596 h 2032"/>
                  <a:gd name="T26" fmla="*/ 2147353334 w 1347"/>
                  <a:gd name="T27" fmla="*/ 2147353596 h 2032"/>
                  <a:gd name="T28" fmla="*/ 2147353334 w 1347"/>
                  <a:gd name="T29" fmla="*/ 2147353596 h 2032"/>
                  <a:gd name="T30" fmla="*/ 2147353334 w 1347"/>
                  <a:gd name="T31" fmla="*/ 2147353596 h 2032"/>
                  <a:gd name="T32" fmla="*/ 2147353334 w 1347"/>
                  <a:gd name="T33" fmla="*/ 2147353596 h 2032"/>
                  <a:gd name="T34" fmla="*/ 2147353334 w 1347"/>
                  <a:gd name="T35" fmla="*/ 2147353596 h 2032"/>
                  <a:gd name="T36" fmla="*/ 2147353334 w 1347"/>
                  <a:gd name="T37" fmla="*/ 2147353596 h 2032"/>
                  <a:gd name="T38" fmla="*/ 2147353334 w 1347"/>
                  <a:gd name="T39" fmla="*/ 0 h 2032"/>
                  <a:gd name="T40" fmla="*/ 2147353334 w 1347"/>
                  <a:gd name="T41" fmla="*/ 2147353596 h 20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47"/>
                  <a:gd name="T64" fmla="*/ 0 h 2032"/>
                  <a:gd name="T65" fmla="*/ 1347 w 1347"/>
                  <a:gd name="T66" fmla="*/ 2032 h 203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47" h="2032">
                    <a:moveTo>
                      <a:pt x="1331" y="259"/>
                    </a:moveTo>
                    <a:lnTo>
                      <a:pt x="1347" y="698"/>
                    </a:lnTo>
                    <a:lnTo>
                      <a:pt x="1347" y="1040"/>
                    </a:lnTo>
                    <a:lnTo>
                      <a:pt x="1339" y="2032"/>
                    </a:lnTo>
                    <a:lnTo>
                      <a:pt x="11" y="2016"/>
                    </a:lnTo>
                    <a:lnTo>
                      <a:pt x="3" y="1707"/>
                    </a:lnTo>
                    <a:lnTo>
                      <a:pt x="11" y="1707"/>
                    </a:lnTo>
                    <a:lnTo>
                      <a:pt x="0" y="1470"/>
                    </a:lnTo>
                    <a:lnTo>
                      <a:pt x="67" y="1280"/>
                    </a:lnTo>
                    <a:lnTo>
                      <a:pt x="235" y="1136"/>
                    </a:lnTo>
                    <a:lnTo>
                      <a:pt x="443" y="896"/>
                    </a:lnTo>
                    <a:lnTo>
                      <a:pt x="499" y="624"/>
                    </a:lnTo>
                    <a:lnTo>
                      <a:pt x="387" y="624"/>
                    </a:lnTo>
                    <a:lnTo>
                      <a:pt x="179" y="696"/>
                    </a:lnTo>
                    <a:lnTo>
                      <a:pt x="91" y="536"/>
                    </a:lnTo>
                    <a:lnTo>
                      <a:pt x="199" y="600"/>
                    </a:lnTo>
                    <a:lnTo>
                      <a:pt x="331" y="548"/>
                    </a:lnTo>
                    <a:lnTo>
                      <a:pt x="547" y="456"/>
                    </a:lnTo>
                    <a:lnTo>
                      <a:pt x="883" y="227"/>
                    </a:lnTo>
                    <a:lnTo>
                      <a:pt x="843" y="0"/>
                    </a:lnTo>
                    <a:lnTo>
                      <a:pt x="1331" y="259"/>
                    </a:lnTo>
                    <a:close/>
                  </a:path>
                </a:pathLst>
              </a:custGeom>
              <a:solidFill>
                <a:srgbClr val="CCFFFF">
                  <a:alpha val="61960"/>
                </a:srgbClr>
              </a:solidFill>
              <a:ln w="38100">
                <a:solidFill>
                  <a:srgbClr val="3333FF"/>
                </a:solidFill>
                <a:prstDash val="dash"/>
                <a:round/>
                <a:headEnd/>
                <a:tailEnd/>
              </a:ln>
            </p:spPr>
            <p:txBody>
              <a:bodyPr wrap="none" anchor="ctr"/>
              <a:lstStyle/>
              <a:p>
                <a:pPr fontAlgn="auto">
                  <a:spcBef>
                    <a:spcPts val="0"/>
                  </a:spcBef>
                  <a:spcAft>
                    <a:spcPts val="0"/>
                  </a:spcAft>
                  <a:defRPr/>
                </a:pPr>
                <a:endParaRPr lang="en-US" kern="0" dirty="0">
                  <a:solidFill>
                    <a:sysClr val="windowText" lastClr="000000"/>
                  </a:solidFill>
                  <a:latin typeface="Arial" charset="0"/>
                  <a:cs typeface="Arial" charset="0"/>
                </a:endParaRPr>
              </a:p>
            </p:txBody>
          </p:sp>
          <p:sp>
            <p:nvSpPr>
              <p:cNvPr id="24" name="Line 5"/>
              <p:cNvSpPr>
                <a:spLocks noChangeShapeType="1"/>
              </p:cNvSpPr>
              <p:nvPr/>
            </p:nvSpPr>
            <p:spPr bwMode="auto">
              <a:xfrm flipV="1">
                <a:off x="1749" y="1404"/>
                <a:ext cx="428" cy="193"/>
              </a:xfrm>
              <a:prstGeom prst="line">
                <a:avLst/>
              </a:prstGeom>
              <a:noFill/>
              <a:ln w="25400">
                <a:solidFill>
                  <a:srgbClr val="FF0000"/>
                </a:solidFill>
                <a:round/>
                <a:headEnd/>
                <a:tailEnd type="triangle" w="med" len="med"/>
              </a:ln>
            </p:spPr>
            <p:txBody>
              <a:bodyPr wrap="none" anchor="ctr"/>
              <a:lstStyle/>
              <a:p>
                <a:pPr fontAlgn="auto">
                  <a:spcBef>
                    <a:spcPts val="0"/>
                  </a:spcBef>
                  <a:spcAft>
                    <a:spcPts val="0"/>
                  </a:spcAft>
                  <a:defRPr/>
                </a:pPr>
                <a:endParaRPr lang="en-US" kern="0" dirty="0">
                  <a:solidFill>
                    <a:sysClr val="windowText" lastClr="000000"/>
                  </a:solidFill>
                  <a:effectLst>
                    <a:outerShdw blurRad="38100" dist="38100" dir="2700000" algn="tl">
                      <a:srgbClr val="000000">
                        <a:alpha val="43137"/>
                      </a:srgbClr>
                    </a:outerShdw>
                  </a:effectLst>
                  <a:latin typeface="Arial" charset="0"/>
                  <a:cs typeface="Arial" charset="0"/>
                </a:endParaRPr>
              </a:p>
            </p:txBody>
          </p:sp>
          <p:sp>
            <p:nvSpPr>
              <p:cNvPr id="25" name="Line 6"/>
              <p:cNvSpPr>
                <a:spLocks noChangeShapeType="1"/>
              </p:cNvSpPr>
              <p:nvPr/>
            </p:nvSpPr>
            <p:spPr bwMode="auto">
              <a:xfrm flipH="1">
                <a:off x="1754" y="1446"/>
                <a:ext cx="427" cy="180"/>
              </a:xfrm>
              <a:prstGeom prst="line">
                <a:avLst/>
              </a:prstGeom>
              <a:noFill/>
              <a:ln w="25400">
                <a:solidFill>
                  <a:srgbClr val="339966"/>
                </a:solidFill>
                <a:round/>
                <a:headEnd/>
                <a:tailEnd type="triangle" w="med" len="med"/>
              </a:ln>
            </p:spPr>
            <p:txBody>
              <a:bodyPr wrap="none" anchor="ctr"/>
              <a:lstStyle/>
              <a:p>
                <a:pPr fontAlgn="auto">
                  <a:spcBef>
                    <a:spcPts val="0"/>
                  </a:spcBef>
                  <a:spcAft>
                    <a:spcPts val="0"/>
                  </a:spcAft>
                  <a:defRPr/>
                </a:pPr>
                <a:endParaRPr lang="en-US" kern="0" dirty="0">
                  <a:solidFill>
                    <a:sysClr val="windowText" lastClr="000000"/>
                  </a:solidFill>
                  <a:effectLst>
                    <a:outerShdw blurRad="38100" dist="38100" dir="2700000" algn="tl">
                      <a:srgbClr val="000000">
                        <a:alpha val="43137"/>
                      </a:srgbClr>
                    </a:outerShdw>
                  </a:effectLst>
                  <a:latin typeface="Arial" charset="0"/>
                  <a:cs typeface="Arial" charset="0"/>
                </a:endParaRPr>
              </a:p>
            </p:txBody>
          </p:sp>
        </p:grpSp>
      </p:grpSp>
      <p:graphicFrame>
        <p:nvGraphicFramePr>
          <p:cNvPr id="1026" name="Object 1"/>
          <p:cNvGraphicFramePr>
            <a:graphicFrameLocks/>
          </p:cNvGraphicFramePr>
          <p:nvPr/>
        </p:nvGraphicFramePr>
        <p:xfrm>
          <a:off x="6715125" y="4356100"/>
          <a:ext cx="3978275" cy="2859088"/>
        </p:xfrm>
        <a:graphic>
          <a:graphicData uri="http://schemas.openxmlformats.org/presentationml/2006/ole">
            <mc:AlternateContent xmlns:mc="http://schemas.openxmlformats.org/markup-compatibility/2006">
              <mc:Choice xmlns:v="urn:schemas-microsoft-com:vml" Requires="v">
                <p:oleObj spid="_x0000_s26643" name="Worksheet" r:id="rId6" imgW="3962520" imgH="3152685" progId="Excel.Sheet.8">
                  <p:embed/>
                </p:oleObj>
              </mc:Choice>
              <mc:Fallback>
                <p:oleObj name="Worksheet" r:id="rId6" imgW="3962520" imgH="3152685" progId="Excel.Shee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5125" y="4356100"/>
                        <a:ext cx="3978275" cy="2859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2" name="Picture 16" descr="Ocean%20Shield%20small.jpg"/>
          <p:cNvPicPr>
            <a:picLocks noChangeAspect="1"/>
          </p:cNvPicPr>
          <p:nvPr/>
        </p:nvPicPr>
        <p:blipFill>
          <a:blip r:embed="rId8" cstate="print"/>
          <a:srcRect/>
          <a:stretch>
            <a:fillRect/>
          </a:stretch>
        </p:blipFill>
        <p:spPr bwMode="auto">
          <a:xfrm>
            <a:off x="6715134" y="1981204"/>
            <a:ext cx="1050925" cy="862013"/>
          </a:xfrm>
          <a:prstGeom prst="rect">
            <a:avLst/>
          </a:prstGeom>
          <a:noFill/>
          <a:ln w="9525">
            <a:noFill/>
            <a:miter lim="800000"/>
            <a:headEnd/>
            <a:tailEnd/>
          </a:ln>
        </p:spPr>
      </p:pic>
      <p:pic>
        <p:nvPicPr>
          <p:cNvPr id="1033" name="Picture 1"/>
          <p:cNvPicPr>
            <a:picLocks noChangeAspect="1" noChangeArrowheads="1"/>
          </p:cNvPicPr>
          <p:nvPr/>
        </p:nvPicPr>
        <p:blipFill>
          <a:blip r:embed="rId9" cstate="print"/>
          <a:srcRect/>
          <a:stretch>
            <a:fillRect/>
          </a:stretch>
        </p:blipFill>
        <p:spPr bwMode="auto">
          <a:xfrm>
            <a:off x="6786566" y="3421063"/>
            <a:ext cx="963612" cy="958850"/>
          </a:xfrm>
          <a:prstGeom prst="rect">
            <a:avLst/>
          </a:prstGeom>
          <a:noFill/>
          <a:ln w="38100" algn="ctr">
            <a:solidFill>
              <a:srgbClr val="8585E0"/>
            </a:solidFill>
            <a:miter lim="800000"/>
            <a:headEnd/>
            <a:tailEnd/>
          </a:ln>
        </p:spPr>
      </p:pic>
      <p:sp>
        <p:nvSpPr>
          <p:cNvPr id="15" name="Title 1"/>
          <p:cNvSpPr txBox="1">
            <a:spLocks/>
          </p:cNvSpPr>
          <p:nvPr/>
        </p:nvSpPr>
        <p:spPr>
          <a:xfrm>
            <a:off x="738188" y="252413"/>
            <a:ext cx="9955212" cy="900112"/>
          </a:xfrm>
          <a:prstGeom prst="rect">
            <a:avLst/>
          </a:prstGeom>
        </p:spPr>
        <p:txBody>
          <a:bodyPr lIns="91312" tIns="45657" rIns="91312" bIns="45657"/>
          <a:lstStyle/>
          <a:p>
            <a:pPr algn="ctr">
              <a:defRPr/>
            </a:pPr>
            <a:r>
              <a:rPr lang="en-US" sz="3700" b="1" u="sng" dirty="0" smtClean="0">
                <a:solidFill>
                  <a:srgbClr val="0057C0"/>
                </a:solidFill>
              </a:rPr>
              <a:t>Operation Ocean Shield</a:t>
            </a:r>
            <a:r>
              <a:rPr lang="en-US" sz="3700" b="1" dirty="0" smtClean="0">
                <a:solidFill>
                  <a:srgbClr val="0057C0"/>
                </a:solidFill>
              </a:rPr>
              <a:t>:  Counter</a:t>
            </a:r>
            <a:r>
              <a:rPr lang="en-US" sz="3700" b="1" dirty="0" smtClean="0">
                <a:latin typeface="Arial" charset="0"/>
                <a:ea typeface="+mj-ea"/>
                <a:cs typeface="Arial" charset="0"/>
              </a:rPr>
              <a:t> </a:t>
            </a:r>
            <a:r>
              <a:rPr lang="en-US" sz="3700" b="1" dirty="0" smtClean="0">
                <a:solidFill>
                  <a:srgbClr val="0057C0"/>
                </a:solidFill>
              </a:rPr>
              <a:t>Piracy</a:t>
            </a:r>
            <a:endParaRPr lang="en-US" sz="3700" b="1" dirty="0">
              <a:solidFill>
                <a:srgbClr val="0057C0"/>
              </a:solidFill>
            </a:endParaRPr>
          </a:p>
        </p:txBody>
      </p:sp>
      <p:sp>
        <p:nvSpPr>
          <p:cNvPr id="19" name="Slide Number Placeholder 12"/>
          <p:cNvSpPr txBox="1">
            <a:spLocks/>
          </p:cNvSpPr>
          <p:nvPr/>
        </p:nvSpPr>
        <p:spPr bwMode="auto">
          <a:xfrm>
            <a:off x="10171246" y="7123121"/>
            <a:ext cx="488827" cy="401637"/>
          </a:xfrm>
          <a:prstGeom prst="rect">
            <a:avLst/>
          </a:prstGeom>
          <a:noFill/>
          <a:ln>
            <a:miter lim="800000"/>
            <a:headEnd/>
            <a:tailEnd/>
          </a:ln>
        </p:spPr>
        <p:txBody>
          <a:bodyPr vert="horz" wrap="square" lIns="104160" tIns="52080" rIns="104160" bIns="52080" numCol="1" rtlCol="0" anchor="ctr" anchorCtr="0" compatLnSpc="1">
            <a:prstTxWarp prst="textNoShape">
              <a:avLst/>
            </a:prstTxWarp>
          </a:bodyPr>
          <a:lstStyle/>
          <a:p>
            <a:pPr algn="r">
              <a:defRPr/>
            </a:pPr>
            <a:fld id="{ADBF480C-BAA4-41B5-8FF0-B31BD2047053}" type="slidenum">
              <a:rPr lang="en-US" sz="1400">
                <a:solidFill>
                  <a:srgbClr val="0057C0"/>
                </a:solidFill>
                <a:latin typeface="+mn-lt"/>
                <a:cs typeface="+mn-cs"/>
              </a:rPr>
              <a:pPr algn="r">
                <a:defRPr/>
              </a:pPr>
              <a:t>11</a:t>
            </a:fld>
            <a:endParaRPr lang="en-US" sz="1400" dirty="0">
              <a:solidFill>
                <a:srgbClr val="0057C0"/>
              </a:solidFill>
              <a:latin typeface="+mn-lt"/>
              <a:cs typeface="+mn-cs"/>
            </a:endParaRPr>
          </a:p>
        </p:txBody>
      </p:sp>
      <p:sp>
        <p:nvSpPr>
          <p:cNvPr id="16" name="TextBox 15"/>
          <p:cNvSpPr txBox="1"/>
          <p:nvPr/>
        </p:nvSpPr>
        <p:spPr>
          <a:xfrm>
            <a:off x="882207" y="7217272"/>
            <a:ext cx="6624736" cy="307649"/>
          </a:xfrm>
          <a:prstGeom prst="rect">
            <a:avLst/>
          </a:prstGeom>
          <a:noFill/>
        </p:spPr>
        <p:txBody>
          <a:bodyPr wrap="square" lIns="91312" tIns="45657" rIns="91312" bIns="45657" rtlCol="0">
            <a:spAutoFit/>
          </a:bodyPr>
          <a:lstStyle/>
          <a:p>
            <a:r>
              <a:rPr lang="en-US" sz="1300" dirty="0" smtClean="0">
                <a:solidFill>
                  <a:srgbClr val="0057C0"/>
                </a:solidFill>
              </a:rPr>
              <a:t>04 May 2015	</a:t>
            </a:r>
            <a:r>
              <a:rPr lang="en-US" sz="1400" dirty="0">
                <a:solidFill>
                  <a:schemeClr val="bg1">
                    <a:lumMod val="50000"/>
                  </a:schemeClr>
                </a:solidFill>
                <a:latin typeface="+mn-lt"/>
              </a:rPr>
              <a:t>		</a:t>
            </a:r>
            <a:r>
              <a:rPr lang="en-US" sz="1400" dirty="0" smtClean="0">
                <a:solidFill>
                  <a:schemeClr val="bg1">
                    <a:lumMod val="50000"/>
                  </a:schemeClr>
                </a:solidFill>
                <a:latin typeface="+mn-lt"/>
              </a:rPr>
              <a:t>                  </a:t>
            </a:r>
            <a:r>
              <a:rPr lang="en-US" sz="1300" dirty="0" smtClean="0">
                <a:solidFill>
                  <a:srgbClr val="0057C0"/>
                </a:solidFill>
              </a:rPr>
              <a:t>NATO </a:t>
            </a:r>
            <a:r>
              <a:rPr lang="en-US" sz="1300" dirty="0">
                <a:solidFill>
                  <a:srgbClr val="0057C0"/>
                </a:solidFill>
              </a:rPr>
              <a:t>UNCLASSIFIED</a:t>
            </a:r>
          </a:p>
        </p:txBody>
      </p:sp>
    </p:spTree>
    <p:extLst>
      <p:ext uri="{BB962C8B-B14F-4D97-AF65-F5344CB8AC3E}">
        <p14:creationId xmlns:p14="http://schemas.microsoft.com/office/powerpoint/2010/main" val="1360926679"/>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522164" y="1044580"/>
            <a:ext cx="6768751" cy="7255853"/>
          </a:xfrm>
          <a:prstGeom prst="rect">
            <a:avLst/>
          </a:prstGeom>
          <a:noFill/>
          <a:ln w="9525">
            <a:noFill/>
            <a:miter lim="800000"/>
            <a:headEnd/>
            <a:tailEnd/>
          </a:ln>
        </p:spPr>
        <p:txBody>
          <a:bodyPr wrap="square" lIns="104160" tIns="52080" rIns="104160" bIns="52080">
            <a:spAutoFit/>
          </a:bodyPr>
          <a:lstStyle/>
          <a:p>
            <a:pPr marL="547236" indent="-342900">
              <a:lnSpc>
                <a:spcPct val="150000"/>
              </a:lnSpc>
              <a:spcAft>
                <a:spcPts val="684"/>
              </a:spcAft>
              <a:buFont typeface="Wingdings" panose="05000000000000000000" pitchFamily="2" charset="2"/>
              <a:buChar char="Ø"/>
              <a:defRPr/>
            </a:pPr>
            <a:r>
              <a:rPr lang="en-GB" sz="2200" dirty="0" smtClean="0">
                <a:solidFill>
                  <a:srgbClr val="0057C0"/>
                </a:solidFill>
              </a:rPr>
              <a:t>NATO </a:t>
            </a:r>
            <a:r>
              <a:rPr lang="en-GB" sz="2200" dirty="0">
                <a:solidFill>
                  <a:srgbClr val="0057C0"/>
                </a:solidFill>
              </a:rPr>
              <a:t>peacetime </a:t>
            </a:r>
            <a:r>
              <a:rPr lang="en-GB" sz="2200" dirty="0" smtClean="0">
                <a:solidFill>
                  <a:srgbClr val="0057C0"/>
                </a:solidFill>
              </a:rPr>
              <a:t>mission 24/7</a:t>
            </a:r>
            <a:endParaRPr lang="en-GB" sz="2200" dirty="0">
              <a:solidFill>
                <a:srgbClr val="0057C0"/>
              </a:solidFill>
            </a:endParaRPr>
          </a:p>
          <a:p>
            <a:pPr marL="547236" indent="-342900">
              <a:lnSpc>
                <a:spcPct val="150000"/>
              </a:lnSpc>
              <a:spcAft>
                <a:spcPts val="684"/>
              </a:spcAft>
              <a:buFont typeface="Wingdings" panose="05000000000000000000" pitchFamily="2" charset="2"/>
              <a:buChar char="Ø"/>
              <a:defRPr/>
            </a:pPr>
            <a:r>
              <a:rPr lang="en-GB" sz="2200" dirty="0" smtClean="0">
                <a:solidFill>
                  <a:srgbClr val="0057C0"/>
                </a:solidFill>
              </a:rPr>
              <a:t>Task</a:t>
            </a:r>
            <a:r>
              <a:rPr lang="en-GB" sz="2200" dirty="0">
                <a:solidFill>
                  <a:srgbClr val="0057C0"/>
                </a:solidFill>
              </a:rPr>
              <a:t>: Preserve the integrity of NATO </a:t>
            </a:r>
            <a:r>
              <a:rPr lang="en-GB" sz="2200" dirty="0" smtClean="0">
                <a:solidFill>
                  <a:srgbClr val="0057C0"/>
                </a:solidFill>
              </a:rPr>
              <a:t>Airspace</a:t>
            </a:r>
            <a:endParaRPr lang="en-GB" sz="2200" dirty="0">
              <a:solidFill>
                <a:srgbClr val="0057C0"/>
              </a:solidFill>
            </a:endParaRPr>
          </a:p>
          <a:p>
            <a:pPr marL="547236" indent="-342900">
              <a:lnSpc>
                <a:spcPct val="150000"/>
              </a:lnSpc>
              <a:spcAft>
                <a:spcPts val="684"/>
              </a:spcAft>
              <a:buFont typeface="Wingdings" panose="05000000000000000000" pitchFamily="2" charset="2"/>
              <a:buChar char="Ø"/>
              <a:defRPr/>
            </a:pPr>
            <a:r>
              <a:rPr lang="en-GB" sz="2200" dirty="0" smtClean="0">
                <a:solidFill>
                  <a:srgbClr val="0057C0"/>
                </a:solidFill>
              </a:rPr>
              <a:t>Composition </a:t>
            </a:r>
            <a:r>
              <a:rPr lang="en-GB" sz="2200" dirty="0">
                <a:solidFill>
                  <a:srgbClr val="0057C0"/>
                </a:solidFill>
              </a:rPr>
              <a:t>– Air Surveillance and Control System (ASACS), Air C2 and appropriate Airborne Air Defence </a:t>
            </a:r>
            <a:r>
              <a:rPr lang="en-GB" sz="2200" dirty="0" smtClean="0">
                <a:solidFill>
                  <a:srgbClr val="0057C0"/>
                </a:solidFill>
              </a:rPr>
              <a:t>assets</a:t>
            </a:r>
            <a:endParaRPr lang="en-GB" sz="2200" dirty="0">
              <a:solidFill>
                <a:srgbClr val="0057C0"/>
              </a:solidFill>
            </a:endParaRPr>
          </a:p>
          <a:p>
            <a:pPr marL="547236" indent="-342900">
              <a:lnSpc>
                <a:spcPct val="150000"/>
              </a:lnSpc>
              <a:spcAft>
                <a:spcPts val="684"/>
              </a:spcAft>
              <a:buFont typeface="Wingdings" panose="05000000000000000000" pitchFamily="2" charset="2"/>
              <a:buChar char="Ø"/>
              <a:defRPr/>
            </a:pPr>
            <a:r>
              <a:rPr lang="en-GB" sz="2200" dirty="0" smtClean="0">
                <a:solidFill>
                  <a:srgbClr val="0057C0"/>
                </a:solidFill>
              </a:rPr>
              <a:t>19 </a:t>
            </a:r>
            <a:r>
              <a:rPr lang="en-GB" sz="2200" dirty="0">
                <a:solidFill>
                  <a:srgbClr val="0057C0"/>
                </a:solidFill>
              </a:rPr>
              <a:t>nations provide Quick Reaction Alert all weather interceptors (QRA(I)) </a:t>
            </a:r>
            <a:r>
              <a:rPr lang="en-GB" sz="2200" dirty="0" smtClean="0">
                <a:solidFill>
                  <a:srgbClr val="0057C0"/>
                </a:solidFill>
              </a:rPr>
              <a:t>simultaneously</a:t>
            </a:r>
            <a:endParaRPr lang="en-GB" sz="2200" dirty="0">
              <a:solidFill>
                <a:srgbClr val="0057C0"/>
              </a:solidFill>
            </a:endParaRPr>
          </a:p>
          <a:p>
            <a:pPr marL="547236" indent="-342900">
              <a:lnSpc>
                <a:spcPct val="150000"/>
              </a:lnSpc>
              <a:spcAft>
                <a:spcPts val="684"/>
              </a:spcAft>
              <a:buFont typeface="Wingdings" panose="05000000000000000000" pitchFamily="2" charset="2"/>
              <a:buChar char="Ø"/>
              <a:defRPr/>
            </a:pPr>
            <a:r>
              <a:rPr lang="en-GB" sz="2200" dirty="0" smtClean="0">
                <a:solidFill>
                  <a:srgbClr val="0057C0"/>
                </a:solidFill>
              </a:rPr>
              <a:t>RENEGADE </a:t>
            </a:r>
            <a:r>
              <a:rPr lang="en-GB" sz="2200" dirty="0">
                <a:solidFill>
                  <a:srgbClr val="0057C0"/>
                </a:solidFill>
              </a:rPr>
              <a:t>remains national </a:t>
            </a:r>
            <a:r>
              <a:rPr lang="en-GB" sz="2200" dirty="0" smtClean="0">
                <a:solidFill>
                  <a:srgbClr val="0057C0"/>
                </a:solidFill>
              </a:rPr>
              <a:t>responsibility</a:t>
            </a:r>
            <a:endParaRPr lang="en-GB" sz="2200" dirty="0">
              <a:solidFill>
                <a:srgbClr val="0057C0"/>
              </a:solidFill>
            </a:endParaRPr>
          </a:p>
          <a:p>
            <a:pPr marL="547236" indent="-342900">
              <a:lnSpc>
                <a:spcPct val="150000"/>
              </a:lnSpc>
              <a:spcAft>
                <a:spcPts val="684"/>
              </a:spcAft>
              <a:buFont typeface="Wingdings" panose="05000000000000000000" pitchFamily="2" charset="2"/>
              <a:buChar char="Ø"/>
              <a:defRPr/>
            </a:pPr>
            <a:r>
              <a:rPr lang="en-GB" sz="2200" dirty="0" smtClean="0">
                <a:solidFill>
                  <a:srgbClr val="0057C0"/>
                </a:solidFill>
              </a:rPr>
              <a:t>2014 </a:t>
            </a:r>
            <a:r>
              <a:rPr lang="en-GB" sz="2200" dirty="0">
                <a:solidFill>
                  <a:srgbClr val="0057C0"/>
                </a:solidFill>
              </a:rPr>
              <a:t>– greater presence along Alliance`s eastern border, as part of Assurance Measures</a:t>
            </a:r>
          </a:p>
          <a:p>
            <a:pPr marL="204336">
              <a:lnSpc>
                <a:spcPct val="150000"/>
              </a:lnSpc>
              <a:spcAft>
                <a:spcPts val="684"/>
              </a:spcAft>
              <a:defRPr/>
            </a:pPr>
            <a:endParaRPr lang="fr-BE" sz="2200" b="1" dirty="0">
              <a:solidFill>
                <a:srgbClr val="0057C0"/>
              </a:solidFill>
            </a:endParaRPr>
          </a:p>
          <a:p>
            <a:pPr marL="204336">
              <a:lnSpc>
                <a:spcPct val="150000"/>
              </a:lnSpc>
              <a:spcAft>
                <a:spcPts val="684"/>
              </a:spcAft>
              <a:buFont typeface="Wingdings" pitchFamily="2" charset="2"/>
              <a:buChar char="§"/>
              <a:defRPr/>
            </a:pPr>
            <a:endParaRPr lang="fr-BE" sz="2200" b="1" dirty="0">
              <a:solidFill>
                <a:srgbClr val="0057C0"/>
              </a:solidFill>
            </a:endParaRPr>
          </a:p>
          <a:p>
            <a:pPr marL="204336" algn="just">
              <a:lnSpc>
                <a:spcPct val="80000"/>
              </a:lnSpc>
              <a:spcBef>
                <a:spcPct val="20000"/>
              </a:spcBef>
              <a:defRPr/>
            </a:pPr>
            <a:endParaRPr lang="en-US" sz="2200" dirty="0">
              <a:solidFill>
                <a:srgbClr val="000000"/>
              </a:solidFill>
              <a:latin typeface="Arial" charset="0"/>
            </a:endParaRPr>
          </a:p>
        </p:txBody>
      </p:sp>
      <p:sp>
        <p:nvSpPr>
          <p:cNvPr id="11266" name="Slide Number Placeholder 4"/>
          <p:cNvSpPr>
            <a:spLocks noGrp="1"/>
          </p:cNvSpPr>
          <p:nvPr>
            <p:ph type="sldNum" sz="quarter" idx="12"/>
          </p:nvPr>
        </p:nvSpPr>
        <p:spPr bwMode="auto">
          <a:xfrm>
            <a:off x="9955215" y="7153275"/>
            <a:ext cx="614363" cy="407988"/>
          </a:xfrm>
          <a:noFill/>
          <a:ln>
            <a:miter lim="800000"/>
            <a:headEnd/>
            <a:tailEnd/>
          </a:ln>
        </p:spPr>
        <p:txBody>
          <a:bodyPr wrap="square" numCol="1" anchorCtr="0" compatLnSpc="1">
            <a:prstTxWarp prst="textNoShape">
              <a:avLst/>
            </a:prstTxWarp>
          </a:bodyPr>
          <a:lstStyle/>
          <a:p>
            <a:pPr algn="ctr" defTabSz="1041517" fontAlgn="base">
              <a:spcBef>
                <a:spcPct val="0"/>
              </a:spcBef>
              <a:spcAft>
                <a:spcPct val="0"/>
              </a:spcAft>
            </a:pPr>
            <a:fld id="{B7AB069B-83F3-4544-95D1-1757CF8028AB}" type="slidenum">
              <a:rPr lang="en-US" smtClean="0"/>
              <a:pPr algn="ctr" defTabSz="1041517" fontAlgn="base">
                <a:spcBef>
                  <a:spcPct val="0"/>
                </a:spcBef>
                <a:spcAft>
                  <a:spcPct val="0"/>
                </a:spcAft>
              </a:pPr>
              <a:t>12</a:t>
            </a:fld>
            <a:endParaRPr lang="en-US" dirty="0" smtClean="0"/>
          </a:p>
        </p:txBody>
      </p:sp>
      <p:sp>
        <p:nvSpPr>
          <p:cNvPr id="11272" name="Rectangle 33"/>
          <p:cNvSpPr>
            <a:spLocks noChangeArrowheads="1"/>
          </p:cNvSpPr>
          <p:nvPr/>
        </p:nvSpPr>
        <p:spPr bwMode="auto">
          <a:xfrm>
            <a:off x="1169988" y="252421"/>
            <a:ext cx="9145586" cy="661592"/>
          </a:xfrm>
          <a:prstGeom prst="rect">
            <a:avLst/>
          </a:prstGeom>
          <a:noFill/>
          <a:ln w="9525">
            <a:noFill/>
            <a:miter lim="800000"/>
            <a:headEnd/>
            <a:tailEnd/>
          </a:ln>
        </p:spPr>
        <p:txBody>
          <a:bodyPr lIns="91312" tIns="45657" rIns="91312" bIns="45657">
            <a:spAutoFit/>
          </a:bodyPr>
          <a:lstStyle/>
          <a:p>
            <a:pPr algn="ctr"/>
            <a:r>
              <a:rPr lang="en-GB" sz="3700" b="1" u="sng" dirty="0">
                <a:solidFill>
                  <a:srgbClr val="0057C0"/>
                </a:solidFill>
              </a:rPr>
              <a:t>AIR POLICING</a:t>
            </a:r>
          </a:p>
        </p:txBody>
      </p:sp>
      <p:sp>
        <p:nvSpPr>
          <p:cNvPr id="17" name="Footer Placeholder 4"/>
          <p:cNvSpPr>
            <a:spLocks noGrp="1"/>
          </p:cNvSpPr>
          <p:nvPr>
            <p:ph type="ftr" sz="quarter" idx="11"/>
          </p:nvPr>
        </p:nvSpPr>
        <p:spPr bwMode="auto">
          <a:xfrm>
            <a:off x="3546475" y="7123113"/>
            <a:ext cx="4103688" cy="438150"/>
          </a:xfrm>
          <a:noFill/>
          <a:ln>
            <a:miter lim="800000"/>
            <a:headEnd/>
            <a:tailEnd/>
          </a:ln>
        </p:spPr>
        <p:txBody>
          <a:bodyPr wrap="square" numCol="1" anchorCtr="0" compatLnSpc="1">
            <a:prstTxWarp prst="textNoShape">
              <a:avLst/>
            </a:prstTxWarp>
          </a:bodyPr>
          <a:lstStyle/>
          <a:p>
            <a:pPr defTabSz="1041517" fontAlgn="base">
              <a:spcBef>
                <a:spcPct val="0"/>
              </a:spcBef>
              <a:spcAft>
                <a:spcPct val="0"/>
              </a:spcAft>
            </a:pPr>
            <a:r>
              <a:rPr lang="en-US" dirty="0" smtClean="0"/>
              <a:t>NATO UNCLASSIFIED</a:t>
            </a:r>
          </a:p>
        </p:txBody>
      </p:sp>
      <p:sp>
        <p:nvSpPr>
          <p:cNvPr id="18" name="Date Placeholder 6"/>
          <p:cNvSpPr>
            <a:spLocks noGrp="1"/>
          </p:cNvSpPr>
          <p:nvPr>
            <p:ph type="dt" sz="quarter" idx="10"/>
          </p:nvPr>
        </p:nvSpPr>
        <p:spPr bwMode="auto">
          <a:xfrm>
            <a:off x="738188" y="7123121"/>
            <a:ext cx="2493962" cy="401637"/>
          </a:xfrm>
          <a:noFill/>
          <a:ln>
            <a:miter lim="800000"/>
            <a:headEnd/>
            <a:tailEnd/>
          </a:ln>
        </p:spPr>
        <p:txBody>
          <a:bodyPr wrap="square" numCol="1" anchorCtr="0" compatLnSpc="1">
            <a:prstTxWarp prst="textNoShape">
              <a:avLst/>
            </a:prstTxWarp>
          </a:bodyPr>
          <a:lstStyle/>
          <a:p>
            <a:pPr defTabSz="1041517" fontAlgn="base">
              <a:spcBef>
                <a:spcPct val="0"/>
              </a:spcBef>
              <a:spcAft>
                <a:spcPct val="0"/>
              </a:spcAft>
            </a:pPr>
            <a:r>
              <a:rPr lang="en-US" dirty="0" smtClean="0"/>
              <a:t>04 May 2015</a:t>
            </a:r>
          </a:p>
        </p:txBody>
      </p:sp>
      <p:graphicFrame>
        <p:nvGraphicFramePr>
          <p:cNvPr id="23554" name="Object 10"/>
          <p:cNvGraphicFramePr>
            <a:graphicFrameLocks noChangeAspect="1"/>
          </p:cNvGraphicFramePr>
          <p:nvPr/>
        </p:nvGraphicFramePr>
        <p:xfrm>
          <a:off x="6978885" y="1188349"/>
          <a:ext cx="3552394" cy="2664296"/>
        </p:xfrm>
        <a:graphic>
          <a:graphicData uri="http://schemas.openxmlformats.org/presentationml/2006/ole">
            <mc:AlternateContent xmlns:mc="http://schemas.openxmlformats.org/markup-compatibility/2006">
              <mc:Choice xmlns:v="urn:schemas-microsoft-com:vml" Requires="v">
                <p:oleObj spid="_x0000_s23571" name="Photo Editor Photo" r:id="rId4" imgW="6095238" imgH="4571429" progId="">
                  <p:embed/>
                </p:oleObj>
              </mc:Choice>
              <mc:Fallback>
                <p:oleObj name="Photo Editor Photo" r:id="rId4" imgW="6095238" imgH="4571429" progId="">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8885" y="1188349"/>
                        <a:ext cx="3552394" cy="2664296"/>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4"/>
          <p:cNvSpPr>
            <a:spLocks noGrp="1"/>
          </p:cNvSpPr>
          <p:nvPr>
            <p:ph type="sldNum" sz="quarter" idx="12"/>
          </p:nvPr>
        </p:nvSpPr>
        <p:spPr bwMode="auto">
          <a:xfrm>
            <a:off x="9955215" y="7153275"/>
            <a:ext cx="614363" cy="407988"/>
          </a:xfrm>
          <a:noFill/>
          <a:ln>
            <a:miter lim="800000"/>
            <a:headEnd/>
            <a:tailEnd/>
          </a:ln>
        </p:spPr>
        <p:txBody>
          <a:bodyPr wrap="square" numCol="1" anchorCtr="0" compatLnSpc="1">
            <a:prstTxWarp prst="textNoShape">
              <a:avLst/>
            </a:prstTxWarp>
          </a:bodyPr>
          <a:lstStyle/>
          <a:p>
            <a:pPr algn="ctr" defTabSz="1041517" fontAlgn="base">
              <a:spcBef>
                <a:spcPct val="0"/>
              </a:spcBef>
              <a:spcAft>
                <a:spcPct val="0"/>
              </a:spcAft>
            </a:pPr>
            <a:fld id="{B7AB069B-83F3-4544-95D1-1757CF8028AB}" type="slidenum">
              <a:rPr lang="en-US" smtClean="0"/>
              <a:pPr algn="ctr" defTabSz="1041517" fontAlgn="base">
                <a:spcBef>
                  <a:spcPct val="0"/>
                </a:spcBef>
                <a:spcAft>
                  <a:spcPct val="0"/>
                </a:spcAft>
              </a:pPr>
              <a:t>13</a:t>
            </a:fld>
            <a:endParaRPr lang="en-US" dirty="0" smtClean="0"/>
          </a:p>
        </p:txBody>
      </p:sp>
      <p:sp>
        <p:nvSpPr>
          <p:cNvPr id="14" name="TextBox 13"/>
          <p:cNvSpPr txBox="1"/>
          <p:nvPr/>
        </p:nvSpPr>
        <p:spPr>
          <a:xfrm>
            <a:off x="882207" y="1311028"/>
            <a:ext cx="8208912" cy="4747474"/>
          </a:xfrm>
          <a:prstGeom prst="rect">
            <a:avLst/>
          </a:prstGeom>
          <a:noFill/>
        </p:spPr>
        <p:txBody>
          <a:bodyPr wrap="square" lIns="104160" tIns="52080" rIns="104160" bIns="52080">
            <a:spAutoFit/>
          </a:bodyPr>
          <a:lstStyle/>
          <a:p>
            <a:pPr defTabSz="1041585" fontAlgn="auto">
              <a:lnSpc>
                <a:spcPts val="3194"/>
              </a:lnSpc>
              <a:spcBef>
                <a:spcPts val="0"/>
              </a:spcBef>
              <a:spcAft>
                <a:spcPts val="684"/>
              </a:spcAft>
              <a:defRPr/>
            </a:pPr>
            <a:r>
              <a:rPr lang="en-US" sz="2200" b="1" u="sng" dirty="0">
                <a:solidFill>
                  <a:srgbClr val="0057C0"/>
                </a:solidFill>
              </a:rPr>
              <a:t>2012: TUR request based on Art 4 of North Atlantic Treaty</a:t>
            </a:r>
          </a:p>
          <a:p>
            <a:pPr marL="342900" indent="-342900" defTabSz="1041585" fontAlgn="auto">
              <a:lnSpc>
                <a:spcPts val="3194"/>
              </a:lnSpc>
              <a:spcBef>
                <a:spcPts val="0"/>
              </a:spcBef>
              <a:spcAft>
                <a:spcPts val="684"/>
              </a:spcAft>
              <a:buFont typeface="Wingdings" panose="05000000000000000000" pitchFamily="2" charset="2"/>
              <a:buChar char="Ø"/>
              <a:defRPr/>
            </a:pPr>
            <a:r>
              <a:rPr lang="fr-BE" sz="2200" dirty="0" smtClean="0">
                <a:solidFill>
                  <a:srgbClr val="0057C0"/>
                </a:solidFill>
              </a:rPr>
              <a:t>Augmentation </a:t>
            </a:r>
            <a:r>
              <a:rPr lang="fr-BE" sz="2200" dirty="0">
                <a:solidFill>
                  <a:srgbClr val="0057C0"/>
                </a:solidFill>
              </a:rPr>
              <a:t>to TUR Air </a:t>
            </a:r>
            <a:r>
              <a:rPr lang="en-GB" sz="2200" dirty="0">
                <a:solidFill>
                  <a:srgbClr val="0057C0"/>
                </a:solidFill>
              </a:rPr>
              <a:t>Defence Capabilities </a:t>
            </a:r>
            <a:r>
              <a:rPr lang="en-US" sz="2200" dirty="0">
                <a:solidFill>
                  <a:srgbClr val="0057C0"/>
                </a:solidFill>
              </a:rPr>
              <a:t>to ‘preserve, protect and enhance’ the ability to defend the population and territory of Turkey</a:t>
            </a:r>
          </a:p>
          <a:p>
            <a:pPr marL="342900" indent="-342900" defTabSz="1041585" fontAlgn="auto">
              <a:lnSpc>
                <a:spcPts val="3194"/>
              </a:lnSpc>
              <a:spcBef>
                <a:spcPts val="0"/>
              </a:spcBef>
              <a:spcAft>
                <a:spcPts val="684"/>
              </a:spcAft>
              <a:buFont typeface="Wingdings" panose="05000000000000000000" pitchFamily="2" charset="2"/>
              <a:buChar char="Ø"/>
              <a:defRPr/>
            </a:pPr>
            <a:r>
              <a:rPr lang="en-US" sz="2200" dirty="0" smtClean="0">
                <a:solidFill>
                  <a:srgbClr val="0057C0"/>
                </a:solidFill>
              </a:rPr>
              <a:t>Crisis </a:t>
            </a:r>
            <a:r>
              <a:rPr lang="en-US" sz="2200" dirty="0">
                <a:solidFill>
                  <a:srgbClr val="0057C0"/>
                </a:solidFill>
              </a:rPr>
              <a:t>along NATO’s southeastern border and risks </a:t>
            </a:r>
            <a:r>
              <a:rPr lang="en-US" sz="2200" dirty="0" smtClean="0">
                <a:solidFill>
                  <a:srgbClr val="0057C0"/>
                </a:solidFill>
              </a:rPr>
              <a:t>threaten </a:t>
            </a:r>
            <a:r>
              <a:rPr lang="en-US" sz="2200" dirty="0">
                <a:solidFill>
                  <a:srgbClr val="0057C0"/>
                </a:solidFill>
              </a:rPr>
              <a:t>Alliance security </a:t>
            </a:r>
          </a:p>
          <a:p>
            <a:pPr marL="342900" indent="-342900" defTabSz="1041585" fontAlgn="auto">
              <a:lnSpc>
                <a:spcPts val="3194"/>
              </a:lnSpc>
              <a:spcBef>
                <a:spcPts val="0"/>
              </a:spcBef>
              <a:spcAft>
                <a:spcPts val="684"/>
              </a:spcAft>
              <a:buFont typeface="Wingdings" panose="05000000000000000000" pitchFamily="2" charset="2"/>
              <a:buChar char="Ø"/>
              <a:defRPr/>
            </a:pPr>
            <a:r>
              <a:rPr lang="en-US" sz="2200" dirty="0" smtClean="0">
                <a:solidFill>
                  <a:srgbClr val="0057C0"/>
                </a:solidFill>
              </a:rPr>
              <a:t>NATO </a:t>
            </a:r>
            <a:r>
              <a:rPr lang="en-US" sz="2200" dirty="0">
                <a:solidFill>
                  <a:srgbClr val="0057C0"/>
                </a:solidFill>
              </a:rPr>
              <a:t>Standing </a:t>
            </a:r>
            <a:r>
              <a:rPr lang="en-GB" sz="2200" dirty="0">
                <a:solidFill>
                  <a:srgbClr val="0057C0"/>
                </a:solidFill>
              </a:rPr>
              <a:t>Defence</a:t>
            </a:r>
            <a:r>
              <a:rPr lang="en-US" sz="2200" dirty="0">
                <a:solidFill>
                  <a:srgbClr val="0057C0"/>
                </a:solidFill>
              </a:rPr>
              <a:t> Plan 109010D “Active Fence”</a:t>
            </a:r>
          </a:p>
          <a:p>
            <a:pPr marL="342900" indent="-342900" defTabSz="1041585" fontAlgn="auto">
              <a:lnSpc>
                <a:spcPts val="3194"/>
              </a:lnSpc>
              <a:spcBef>
                <a:spcPts val="0"/>
              </a:spcBef>
              <a:spcAft>
                <a:spcPts val="684"/>
              </a:spcAft>
              <a:buFont typeface="Wingdings" panose="05000000000000000000" pitchFamily="2" charset="2"/>
              <a:buChar char="Ø"/>
              <a:defRPr/>
            </a:pPr>
            <a:r>
              <a:rPr lang="en-US" sz="2200" dirty="0" smtClean="0">
                <a:solidFill>
                  <a:srgbClr val="0057C0"/>
                </a:solidFill>
              </a:rPr>
              <a:t>Four nations have provided </a:t>
            </a:r>
            <a:r>
              <a:rPr lang="en-US" sz="2200" dirty="0">
                <a:solidFill>
                  <a:srgbClr val="0057C0"/>
                </a:solidFill>
              </a:rPr>
              <a:t>augmentation: </a:t>
            </a:r>
          </a:p>
          <a:p>
            <a:pPr marL="862863" lvl="1" indent="-342900" defTabSz="1041585" fontAlgn="auto">
              <a:lnSpc>
                <a:spcPts val="3194"/>
              </a:lnSpc>
              <a:spcBef>
                <a:spcPts val="0"/>
              </a:spcBef>
              <a:spcAft>
                <a:spcPts val="684"/>
              </a:spcAft>
              <a:buFont typeface="Arial" panose="020B0604020202020204" pitchFamily="34" charset="0"/>
              <a:buChar char="•"/>
              <a:defRPr/>
            </a:pPr>
            <a:r>
              <a:rPr lang="en-US" sz="2200" dirty="0" smtClean="0">
                <a:solidFill>
                  <a:srgbClr val="0057C0"/>
                </a:solidFill>
              </a:rPr>
              <a:t>NLD</a:t>
            </a:r>
            <a:r>
              <a:rPr lang="en-US" sz="2200" dirty="0">
                <a:solidFill>
                  <a:srgbClr val="0057C0"/>
                </a:solidFill>
              </a:rPr>
              <a:t>, USA, </a:t>
            </a:r>
            <a:r>
              <a:rPr lang="en-US" sz="2200" dirty="0" smtClean="0">
                <a:solidFill>
                  <a:srgbClr val="0057C0"/>
                </a:solidFill>
              </a:rPr>
              <a:t>DEU, ESP PATRIOT </a:t>
            </a:r>
            <a:r>
              <a:rPr lang="en-US" sz="2200" dirty="0">
                <a:solidFill>
                  <a:srgbClr val="0057C0"/>
                </a:solidFill>
              </a:rPr>
              <a:t>units</a:t>
            </a:r>
          </a:p>
          <a:p>
            <a:pPr marL="342900" indent="-342900" defTabSz="1041585" fontAlgn="auto">
              <a:lnSpc>
                <a:spcPts val="3194"/>
              </a:lnSpc>
              <a:spcBef>
                <a:spcPts val="0"/>
              </a:spcBef>
              <a:spcAft>
                <a:spcPts val="684"/>
              </a:spcAft>
              <a:buFont typeface="Wingdings" panose="05000000000000000000" pitchFamily="2" charset="2"/>
              <a:buChar char="Ø"/>
              <a:defRPr/>
            </a:pPr>
            <a:r>
              <a:rPr lang="en-GB" sz="2200" dirty="0" smtClean="0">
                <a:solidFill>
                  <a:srgbClr val="0057C0"/>
                </a:solidFill>
              </a:rPr>
              <a:t>Protection </a:t>
            </a:r>
            <a:r>
              <a:rPr lang="en-GB" sz="2200" dirty="0">
                <a:solidFill>
                  <a:srgbClr val="0057C0"/>
                </a:solidFill>
              </a:rPr>
              <a:t>provided from early 2013 until today</a:t>
            </a:r>
          </a:p>
        </p:txBody>
      </p:sp>
      <p:sp>
        <p:nvSpPr>
          <p:cNvPr id="11272" name="Rectangle 33"/>
          <p:cNvSpPr>
            <a:spLocks noChangeArrowheads="1"/>
          </p:cNvSpPr>
          <p:nvPr/>
        </p:nvSpPr>
        <p:spPr bwMode="auto">
          <a:xfrm>
            <a:off x="1169988" y="252421"/>
            <a:ext cx="9145586" cy="661592"/>
          </a:xfrm>
          <a:prstGeom prst="rect">
            <a:avLst/>
          </a:prstGeom>
          <a:noFill/>
          <a:ln w="9525">
            <a:noFill/>
            <a:miter lim="800000"/>
            <a:headEnd/>
            <a:tailEnd/>
          </a:ln>
        </p:spPr>
        <p:txBody>
          <a:bodyPr lIns="91312" tIns="45657" rIns="91312" bIns="45657">
            <a:spAutoFit/>
          </a:bodyPr>
          <a:lstStyle/>
          <a:p>
            <a:pPr algn="ctr"/>
            <a:r>
              <a:rPr lang="en-GB" sz="3700" b="1" u="sng" dirty="0">
                <a:solidFill>
                  <a:srgbClr val="0057C0"/>
                </a:solidFill>
              </a:rPr>
              <a:t>NATO Support to TURKEY</a:t>
            </a:r>
          </a:p>
        </p:txBody>
      </p:sp>
      <p:sp>
        <p:nvSpPr>
          <p:cNvPr id="17" name="Footer Placeholder 4"/>
          <p:cNvSpPr>
            <a:spLocks noGrp="1"/>
          </p:cNvSpPr>
          <p:nvPr>
            <p:ph type="ftr" sz="quarter" idx="11"/>
          </p:nvPr>
        </p:nvSpPr>
        <p:spPr bwMode="auto">
          <a:xfrm>
            <a:off x="3546475" y="7123113"/>
            <a:ext cx="4103688" cy="438150"/>
          </a:xfrm>
          <a:noFill/>
          <a:ln>
            <a:miter lim="800000"/>
            <a:headEnd/>
            <a:tailEnd/>
          </a:ln>
        </p:spPr>
        <p:txBody>
          <a:bodyPr wrap="square" numCol="1" anchorCtr="0" compatLnSpc="1">
            <a:prstTxWarp prst="textNoShape">
              <a:avLst/>
            </a:prstTxWarp>
          </a:bodyPr>
          <a:lstStyle/>
          <a:p>
            <a:pPr defTabSz="1041517" fontAlgn="base">
              <a:spcBef>
                <a:spcPct val="0"/>
              </a:spcBef>
              <a:spcAft>
                <a:spcPct val="0"/>
              </a:spcAft>
            </a:pPr>
            <a:r>
              <a:rPr lang="en-US" dirty="0" smtClean="0"/>
              <a:t>NATO UNCLASSIFIED</a:t>
            </a:r>
          </a:p>
        </p:txBody>
      </p:sp>
      <p:sp>
        <p:nvSpPr>
          <p:cNvPr id="18" name="Date Placeholder 6"/>
          <p:cNvSpPr>
            <a:spLocks noGrp="1"/>
          </p:cNvSpPr>
          <p:nvPr>
            <p:ph type="dt" sz="quarter" idx="10"/>
          </p:nvPr>
        </p:nvSpPr>
        <p:spPr bwMode="auto">
          <a:xfrm>
            <a:off x="738188" y="7123121"/>
            <a:ext cx="2493962" cy="401637"/>
          </a:xfrm>
          <a:noFill/>
          <a:ln>
            <a:miter lim="800000"/>
            <a:headEnd/>
            <a:tailEnd/>
          </a:ln>
        </p:spPr>
        <p:txBody>
          <a:bodyPr wrap="square" numCol="1" anchorCtr="0" compatLnSpc="1">
            <a:prstTxWarp prst="textNoShape">
              <a:avLst/>
            </a:prstTxWarp>
          </a:bodyPr>
          <a:lstStyle/>
          <a:p>
            <a:pPr defTabSz="1041517" fontAlgn="base">
              <a:spcBef>
                <a:spcPct val="0"/>
              </a:spcBef>
              <a:spcAft>
                <a:spcPct val="0"/>
              </a:spcAft>
            </a:pPr>
            <a:r>
              <a:rPr lang="en-US" dirty="0" smtClean="0"/>
              <a:t>04 May 2015</a:t>
            </a:r>
          </a:p>
        </p:txBody>
      </p:sp>
      <p:grpSp>
        <p:nvGrpSpPr>
          <p:cNvPr id="2" name="Group 30"/>
          <p:cNvGrpSpPr/>
          <p:nvPr/>
        </p:nvGrpSpPr>
        <p:grpSpPr>
          <a:xfrm>
            <a:off x="7146900" y="4284688"/>
            <a:ext cx="3336032" cy="2770287"/>
            <a:chOff x="768350" y="1011238"/>
            <a:chExt cx="7626350" cy="5827712"/>
          </a:xfrm>
        </p:grpSpPr>
        <p:sp>
          <p:nvSpPr>
            <p:cNvPr id="9" name="Freeform 12"/>
            <p:cNvSpPr>
              <a:spLocks/>
            </p:cNvSpPr>
            <p:nvPr/>
          </p:nvSpPr>
          <p:spPr bwMode="auto">
            <a:xfrm>
              <a:off x="3494088" y="3273425"/>
              <a:ext cx="881062" cy="1200150"/>
            </a:xfrm>
            <a:custGeom>
              <a:avLst/>
              <a:gdLst>
                <a:gd name="T0" fmla="*/ 0 w 293"/>
                <a:gd name="T1" fmla="*/ 2147483647 h 399"/>
                <a:gd name="T2" fmla="*/ 2147483647 w 293"/>
                <a:gd name="T3" fmla="*/ 2147483647 h 399"/>
                <a:gd name="T4" fmla="*/ 2147483647 w 293"/>
                <a:gd name="T5" fmla="*/ 2147483647 h 399"/>
                <a:gd name="T6" fmla="*/ 2147483647 w 293"/>
                <a:gd name="T7" fmla="*/ 2147483647 h 399"/>
                <a:gd name="T8" fmla="*/ 2147483647 w 293"/>
                <a:gd name="T9" fmla="*/ 2147483647 h 399"/>
                <a:gd name="T10" fmla="*/ 2147483647 w 293"/>
                <a:gd name="T11" fmla="*/ 2147483647 h 399"/>
                <a:gd name="T12" fmla="*/ 2147483647 w 293"/>
                <a:gd name="T13" fmla="*/ 2147483647 h 399"/>
                <a:gd name="T14" fmla="*/ 2147483647 w 293"/>
                <a:gd name="T15" fmla="*/ 2147483647 h 399"/>
                <a:gd name="T16" fmla="*/ 2147483647 w 293"/>
                <a:gd name="T17" fmla="*/ 2147483647 h 399"/>
                <a:gd name="T18" fmla="*/ 2147483647 w 293"/>
                <a:gd name="T19" fmla="*/ 2147483647 h 399"/>
                <a:gd name="T20" fmla="*/ 2147483647 w 293"/>
                <a:gd name="T21" fmla="*/ 2147483647 h 399"/>
                <a:gd name="T22" fmla="*/ 2147483647 w 293"/>
                <a:gd name="T23" fmla="*/ 2147483647 h 399"/>
                <a:gd name="T24" fmla="*/ 2147483647 w 293"/>
                <a:gd name="T25" fmla="*/ 2147483647 h 399"/>
                <a:gd name="T26" fmla="*/ 2147483647 w 293"/>
                <a:gd name="T27" fmla="*/ 0 h 399"/>
                <a:gd name="T28" fmla="*/ 2147483647 w 293"/>
                <a:gd name="T29" fmla="*/ 0 h 399"/>
                <a:gd name="T30" fmla="*/ 2147483647 w 293"/>
                <a:gd name="T31" fmla="*/ 2147483647 h 399"/>
                <a:gd name="T32" fmla="*/ 2147483647 w 293"/>
                <a:gd name="T33" fmla="*/ 2147483647 h 399"/>
                <a:gd name="T34" fmla="*/ 2147483647 w 293"/>
                <a:gd name="T35" fmla="*/ 2147483647 h 399"/>
                <a:gd name="T36" fmla="*/ 2147483647 w 293"/>
                <a:gd name="T37" fmla="*/ 2147483647 h 399"/>
                <a:gd name="T38" fmla="*/ 0 w 293"/>
                <a:gd name="T39" fmla="*/ 2147483647 h 3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3"/>
                <a:gd name="T61" fmla="*/ 0 h 399"/>
                <a:gd name="T62" fmla="*/ 293 w 293"/>
                <a:gd name="T63" fmla="*/ 399 h 3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3" h="399">
                  <a:moveTo>
                    <a:pt x="0" y="327"/>
                  </a:moveTo>
                  <a:lnTo>
                    <a:pt x="6" y="311"/>
                  </a:lnTo>
                  <a:lnTo>
                    <a:pt x="6" y="287"/>
                  </a:lnTo>
                  <a:lnTo>
                    <a:pt x="18" y="281"/>
                  </a:lnTo>
                  <a:lnTo>
                    <a:pt x="29" y="254"/>
                  </a:lnTo>
                  <a:lnTo>
                    <a:pt x="47" y="239"/>
                  </a:lnTo>
                  <a:lnTo>
                    <a:pt x="54" y="209"/>
                  </a:lnTo>
                  <a:lnTo>
                    <a:pt x="69" y="177"/>
                  </a:lnTo>
                  <a:lnTo>
                    <a:pt x="89" y="170"/>
                  </a:lnTo>
                  <a:lnTo>
                    <a:pt x="92" y="110"/>
                  </a:lnTo>
                  <a:lnTo>
                    <a:pt x="114" y="90"/>
                  </a:lnTo>
                  <a:lnTo>
                    <a:pt x="131" y="59"/>
                  </a:lnTo>
                  <a:lnTo>
                    <a:pt x="156" y="47"/>
                  </a:lnTo>
                  <a:lnTo>
                    <a:pt x="153" y="0"/>
                  </a:lnTo>
                  <a:lnTo>
                    <a:pt x="246" y="0"/>
                  </a:lnTo>
                  <a:lnTo>
                    <a:pt x="293" y="122"/>
                  </a:lnTo>
                  <a:lnTo>
                    <a:pt x="135" y="296"/>
                  </a:lnTo>
                  <a:lnTo>
                    <a:pt x="90" y="294"/>
                  </a:lnTo>
                  <a:lnTo>
                    <a:pt x="75" y="399"/>
                  </a:lnTo>
                  <a:lnTo>
                    <a:pt x="0" y="327"/>
                  </a:lnTo>
                  <a:close/>
                </a:path>
              </a:pathLst>
            </a:custGeom>
            <a:solidFill>
              <a:srgbClr val="EEE9D3"/>
            </a:solidFill>
            <a:ln w="19050" cmpd="sng">
              <a:solidFill>
                <a:srgbClr val="FFFFFF"/>
              </a:solidFill>
              <a:round/>
              <a:headEnd/>
              <a:tailEnd/>
            </a:ln>
          </p:spPr>
          <p:txBody>
            <a:bodyPr/>
            <a:lstStyle/>
            <a:p>
              <a:endParaRPr lang="en-US" sz="1800" dirty="0"/>
            </a:p>
          </p:txBody>
        </p:sp>
        <p:sp>
          <p:nvSpPr>
            <p:cNvPr id="10" name="Freeform 32"/>
            <p:cNvSpPr>
              <a:spLocks/>
            </p:cNvSpPr>
            <p:nvPr/>
          </p:nvSpPr>
          <p:spPr bwMode="auto">
            <a:xfrm>
              <a:off x="3136900" y="4767263"/>
              <a:ext cx="5257800" cy="2071687"/>
            </a:xfrm>
            <a:custGeom>
              <a:avLst/>
              <a:gdLst>
                <a:gd name="T0" fmla="*/ 0 w 1752"/>
                <a:gd name="T1" fmla="*/ 2147483647 h 687"/>
                <a:gd name="T2" fmla="*/ 2147483647 w 1752"/>
                <a:gd name="T3" fmla="*/ 2147483647 h 687"/>
                <a:gd name="T4" fmla="*/ 2147483647 w 1752"/>
                <a:gd name="T5" fmla="*/ 2147483647 h 687"/>
                <a:gd name="T6" fmla="*/ 2147483647 w 1752"/>
                <a:gd name="T7" fmla="*/ 2147483647 h 687"/>
                <a:gd name="T8" fmla="*/ 2147483647 w 1752"/>
                <a:gd name="T9" fmla="*/ 0 h 687"/>
                <a:gd name="T10" fmla="*/ 2147483647 w 1752"/>
                <a:gd name="T11" fmla="*/ 2147483647 h 687"/>
                <a:gd name="T12" fmla="*/ 2147483647 w 1752"/>
                <a:gd name="T13" fmla="*/ 2147483647 h 687"/>
                <a:gd name="T14" fmla="*/ 2147483647 w 1752"/>
                <a:gd name="T15" fmla="*/ 2147483647 h 687"/>
                <a:gd name="T16" fmla="*/ 0 w 1752"/>
                <a:gd name="T17" fmla="*/ 2147483647 h 6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52"/>
                <a:gd name="T28" fmla="*/ 0 h 687"/>
                <a:gd name="T29" fmla="*/ 1752 w 1752"/>
                <a:gd name="T30" fmla="*/ 687 h 6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52" h="687">
                  <a:moveTo>
                    <a:pt x="0" y="687"/>
                  </a:moveTo>
                  <a:lnTo>
                    <a:pt x="48" y="510"/>
                  </a:lnTo>
                  <a:lnTo>
                    <a:pt x="336" y="348"/>
                  </a:lnTo>
                  <a:lnTo>
                    <a:pt x="378" y="96"/>
                  </a:lnTo>
                  <a:lnTo>
                    <a:pt x="819" y="0"/>
                  </a:lnTo>
                  <a:lnTo>
                    <a:pt x="1491" y="276"/>
                  </a:lnTo>
                  <a:lnTo>
                    <a:pt x="1752" y="573"/>
                  </a:lnTo>
                  <a:lnTo>
                    <a:pt x="1752" y="687"/>
                  </a:lnTo>
                  <a:lnTo>
                    <a:pt x="0" y="687"/>
                  </a:lnTo>
                  <a:close/>
                </a:path>
              </a:pathLst>
            </a:custGeom>
            <a:solidFill>
              <a:srgbClr val="EEE9D3"/>
            </a:solidFill>
            <a:ln w="19050" cmpd="sng">
              <a:solidFill>
                <a:srgbClr val="FFFFFF"/>
              </a:solidFill>
              <a:round/>
              <a:headEnd/>
              <a:tailEnd/>
            </a:ln>
          </p:spPr>
          <p:txBody>
            <a:bodyPr/>
            <a:lstStyle/>
            <a:p>
              <a:endParaRPr lang="en-US" sz="1800" dirty="0"/>
            </a:p>
          </p:txBody>
        </p:sp>
        <p:sp>
          <p:nvSpPr>
            <p:cNvPr id="11" name="Freeform 34"/>
            <p:cNvSpPr>
              <a:spLocks/>
            </p:cNvSpPr>
            <p:nvPr/>
          </p:nvSpPr>
          <p:spPr bwMode="auto">
            <a:xfrm>
              <a:off x="4846638" y="1454150"/>
              <a:ext cx="3548062" cy="5053013"/>
            </a:xfrm>
            <a:custGeom>
              <a:avLst/>
              <a:gdLst>
                <a:gd name="T0" fmla="*/ 2147483647 w 1182"/>
                <a:gd name="T1" fmla="*/ 2147483647 h 1674"/>
                <a:gd name="T2" fmla="*/ 2147483647 w 1182"/>
                <a:gd name="T3" fmla="*/ 0 h 1674"/>
                <a:gd name="T4" fmla="*/ 2147483647 w 1182"/>
                <a:gd name="T5" fmla="*/ 2147483647 h 1674"/>
                <a:gd name="T6" fmla="*/ 0 w 1182"/>
                <a:gd name="T7" fmla="*/ 2147483647 h 1674"/>
                <a:gd name="T8" fmla="*/ 2147483647 w 1182"/>
                <a:gd name="T9" fmla="*/ 2147483647 h 1674"/>
                <a:gd name="T10" fmla="*/ 2147483647 w 1182"/>
                <a:gd name="T11" fmla="*/ 2147483647 h 1674"/>
                <a:gd name="T12" fmla="*/ 2147483647 w 1182"/>
                <a:gd name="T13" fmla="*/ 2147483647 h 1674"/>
                <a:gd name="T14" fmla="*/ 2147483647 w 1182"/>
                <a:gd name="T15" fmla="*/ 2147483647 h 1674"/>
                <a:gd name="T16" fmla="*/ 2147483647 w 1182"/>
                <a:gd name="T17" fmla="*/ 2147483647 h 1674"/>
                <a:gd name="T18" fmla="*/ 2147483647 w 1182"/>
                <a:gd name="T19" fmla="*/ 2147483647 h 1674"/>
                <a:gd name="T20" fmla="*/ 2147483647 w 1182"/>
                <a:gd name="T21" fmla="*/ 2147483647 h 1674"/>
                <a:gd name="T22" fmla="*/ 2147483647 w 1182"/>
                <a:gd name="T23" fmla="*/ 2147483647 h 1674"/>
                <a:gd name="T24" fmla="*/ 2147483647 w 1182"/>
                <a:gd name="T25" fmla="*/ 2147483647 h 1674"/>
                <a:gd name="T26" fmla="*/ 2147483647 w 1182"/>
                <a:gd name="T27" fmla="*/ 2147483647 h 16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2"/>
                <a:gd name="T43" fmla="*/ 0 h 1674"/>
                <a:gd name="T44" fmla="*/ 1182 w 1182"/>
                <a:gd name="T45" fmla="*/ 1674 h 16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2" h="1674">
                  <a:moveTo>
                    <a:pt x="1182" y="162"/>
                  </a:moveTo>
                  <a:lnTo>
                    <a:pt x="780" y="0"/>
                  </a:lnTo>
                  <a:lnTo>
                    <a:pt x="507" y="327"/>
                  </a:lnTo>
                  <a:lnTo>
                    <a:pt x="0" y="945"/>
                  </a:lnTo>
                  <a:lnTo>
                    <a:pt x="135" y="1164"/>
                  </a:lnTo>
                  <a:lnTo>
                    <a:pt x="252" y="1158"/>
                  </a:lnTo>
                  <a:lnTo>
                    <a:pt x="663" y="1299"/>
                  </a:lnTo>
                  <a:lnTo>
                    <a:pt x="855" y="1413"/>
                  </a:lnTo>
                  <a:lnTo>
                    <a:pt x="870" y="1461"/>
                  </a:lnTo>
                  <a:lnTo>
                    <a:pt x="933" y="1470"/>
                  </a:lnTo>
                  <a:lnTo>
                    <a:pt x="930" y="1569"/>
                  </a:lnTo>
                  <a:lnTo>
                    <a:pt x="1101" y="1662"/>
                  </a:lnTo>
                  <a:lnTo>
                    <a:pt x="1182" y="1674"/>
                  </a:lnTo>
                  <a:lnTo>
                    <a:pt x="1182" y="162"/>
                  </a:lnTo>
                  <a:close/>
                </a:path>
              </a:pathLst>
            </a:custGeom>
            <a:solidFill>
              <a:srgbClr val="EEE9D3"/>
            </a:solidFill>
            <a:ln w="19050" cmpd="sng">
              <a:solidFill>
                <a:srgbClr val="FFFFFF"/>
              </a:solidFill>
              <a:round/>
              <a:headEnd/>
              <a:tailEnd/>
            </a:ln>
          </p:spPr>
          <p:txBody>
            <a:bodyPr/>
            <a:lstStyle/>
            <a:p>
              <a:endParaRPr lang="en-US" sz="1800" dirty="0"/>
            </a:p>
          </p:txBody>
        </p:sp>
        <p:sp>
          <p:nvSpPr>
            <p:cNvPr id="12" name="Freeform 31"/>
            <p:cNvSpPr>
              <a:spLocks/>
            </p:cNvSpPr>
            <p:nvPr/>
          </p:nvSpPr>
          <p:spPr bwMode="auto">
            <a:xfrm>
              <a:off x="768350" y="4967288"/>
              <a:ext cx="2484438" cy="1871662"/>
            </a:xfrm>
            <a:custGeom>
              <a:avLst/>
              <a:gdLst>
                <a:gd name="T0" fmla="*/ 0 w 828"/>
                <a:gd name="T1" fmla="*/ 2147483647 h 621"/>
                <a:gd name="T2" fmla="*/ 0 w 828"/>
                <a:gd name="T3" fmla="*/ 2147483647 h 621"/>
                <a:gd name="T4" fmla="*/ 2147483647 w 828"/>
                <a:gd name="T5" fmla="*/ 2147483647 h 621"/>
                <a:gd name="T6" fmla="*/ 2147483647 w 828"/>
                <a:gd name="T7" fmla="*/ 2147483647 h 621"/>
                <a:gd name="T8" fmla="*/ 2147483647 w 828"/>
                <a:gd name="T9" fmla="*/ 2147483647 h 621"/>
                <a:gd name="T10" fmla="*/ 2147483647 w 828"/>
                <a:gd name="T11" fmla="*/ 2147483647 h 621"/>
                <a:gd name="T12" fmla="*/ 2147483647 w 828"/>
                <a:gd name="T13" fmla="*/ 2147483647 h 621"/>
                <a:gd name="T14" fmla="*/ 2147483647 w 828"/>
                <a:gd name="T15" fmla="*/ 2147483647 h 621"/>
                <a:gd name="T16" fmla="*/ 2147483647 w 828"/>
                <a:gd name="T17" fmla="*/ 2147483647 h 621"/>
                <a:gd name="T18" fmla="*/ 2147483647 w 828"/>
                <a:gd name="T19" fmla="*/ 2147483647 h 621"/>
                <a:gd name="T20" fmla="*/ 2147483647 w 828"/>
                <a:gd name="T21" fmla="*/ 2147483647 h 621"/>
                <a:gd name="T22" fmla="*/ 2147483647 w 828"/>
                <a:gd name="T23" fmla="*/ 2147483647 h 621"/>
                <a:gd name="T24" fmla="*/ 2147483647 w 828"/>
                <a:gd name="T25" fmla="*/ 2147483647 h 621"/>
                <a:gd name="T26" fmla="*/ 2147483647 w 828"/>
                <a:gd name="T27" fmla="*/ 2147483647 h 621"/>
                <a:gd name="T28" fmla="*/ 2147483647 w 828"/>
                <a:gd name="T29" fmla="*/ 2147483647 h 621"/>
                <a:gd name="T30" fmla="*/ 2147483647 w 828"/>
                <a:gd name="T31" fmla="*/ 2147483647 h 621"/>
                <a:gd name="T32" fmla="*/ 2147483647 w 828"/>
                <a:gd name="T33" fmla="*/ 2147483647 h 621"/>
                <a:gd name="T34" fmla="*/ 2147483647 w 828"/>
                <a:gd name="T35" fmla="*/ 2147483647 h 621"/>
                <a:gd name="T36" fmla="*/ 2147483647 w 828"/>
                <a:gd name="T37" fmla="*/ 2147483647 h 621"/>
                <a:gd name="T38" fmla="*/ 2147483647 w 828"/>
                <a:gd name="T39" fmla="*/ 2147483647 h 621"/>
                <a:gd name="T40" fmla="*/ 2147483647 w 828"/>
                <a:gd name="T41" fmla="*/ 2147483647 h 621"/>
                <a:gd name="T42" fmla="*/ 2147483647 w 828"/>
                <a:gd name="T43" fmla="*/ 2147483647 h 621"/>
                <a:gd name="T44" fmla="*/ 2147483647 w 828"/>
                <a:gd name="T45" fmla="*/ 2147483647 h 621"/>
                <a:gd name="T46" fmla="*/ 2147483647 w 828"/>
                <a:gd name="T47" fmla="*/ 2147483647 h 621"/>
                <a:gd name="T48" fmla="*/ 2147483647 w 828"/>
                <a:gd name="T49" fmla="*/ 0 h 621"/>
                <a:gd name="T50" fmla="*/ 2147483647 w 828"/>
                <a:gd name="T51" fmla="*/ 2147483647 h 621"/>
                <a:gd name="T52" fmla="*/ 2147483647 w 828"/>
                <a:gd name="T53" fmla="*/ 2147483647 h 621"/>
                <a:gd name="T54" fmla="*/ 2147483647 w 828"/>
                <a:gd name="T55" fmla="*/ 2147483647 h 621"/>
                <a:gd name="T56" fmla="*/ 2147483647 w 828"/>
                <a:gd name="T57" fmla="*/ 2147483647 h 621"/>
                <a:gd name="T58" fmla="*/ 2147483647 w 828"/>
                <a:gd name="T59" fmla="*/ 2147483647 h 621"/>
                <a:gd name="T60" fmla="*/ 2147483647 w 828"/>
                <a:gd name="T61" fmla="*/ 2147483647 h 621"/>
                <a:gd name="T62" fmla="*/ 2147483647 w 828"/>
                <a:gd name="T63" fmla="*/ 2147483647 h 621"/>
                <a:gd name="T64" fmla="*/ 2147483647 w 828"/>
                <a:gd name="T65" fmla="*/ 2147483647 h 621"/>
                <a:gd name="T66" fmla="*/ 2147483647 w 828"/>
                <a:gd name="T67" fmla="*/ 2147483647 h 621"/>
                <a:gd name="T68" fmla="*/ 2147483647 w 828"/>
                <a:gd name="T69" fmla="*/ 2147483647 h 621"/>
                <a:gd name="T70" fmla="*/ 0 w 828"/>
                <a:gd name="T71" fmla="*/ 2147483647 h 6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8"/>
                <a:gd name="T109" fmla="*/ 0 h 621"/>
                <a:gd name="T110" fmla="*/ 828 w 828"/>
                <a:gd name="T111" fmla="*/ 621 h 6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8" h="621">
                  <a:moveTo>
                    <a:pt x="0" y="75"/>
                  </a:moveTo>
                  <a:lnTo>
                    <a:pt x="0" y="621"/>
                  </a:lnTo>
                  <a:lnTo>
                    <a:pt x="783" y="621"/>
                  </a:lnTo>
                  <a:lnTo>
                    <a:pt x="828" y="450"/>
                  </a:lnTo>
                  <a:lnTo>
                    <a:pt x="804" y="132"/>
                  </a:lnTo>
                  <a:lnTo>
                    <a:pt x="717" y="105"/>
                  </a:lnTo>
                  <a:lnTo>
                    <a:pt x="657" y="132"/>
                  </a:lnTo>
                  <a:lnTo>
                    <a:pt x="630" y="129"/>
                  </a:lnTo>
                  <a:lnTo>
                    <a:pt x="609" y="114"/>
                  </a:lnTo>
                  <a:lnTo>
                    <a:pt x="567" y="93"/>
                  </a:lnTo>
                  <a:lnTo>
                    <a:pt x="522" y="108"/>
                  </a:lnTo>
                  <a:lnTo>
                    <a:pt x="501" y="126"/>
                  </a:lnTo>
                  <a:lnTo>
                    <a:pt x="465" y="126"/>
                  </a:lnTo>
                  <a:lnTo>
                    <a:pt x="435" y="102"/>
                  </a:lnTo>
                  <a:lnTo>
                    <a:pt x="414" y="81"/>
                  </a:lnTo>
                  <a:lnTo>
                    <a:pt x="405" y="117"/>
                  </a:lnTo>
                  <a:lnTo>
                    <a:pt x="384" y="126"/>
                  </a:lnTo>
                  <a:lnTo>
                    <a:pt x="366" y="126"/>
                  </a:lnTo>
                  <a:lnTo>
                    <a:pt x="372" y="105"/>
                  </a:lnTo>
                  <a:lnTo>
                    <a:pt x="345" y="81"/>
                  </a:lnTo>
                  <a:lnTo>
                    <a:pt x="324" y="72"/>
                  </a:lnTo>
                  <a:lnTo>
                    <a:pt x="351" y="30"/>
                  </a:lnTo>
                  <a:lnTo>
                    <a:pt x="309" y="45"/>
                  </a:lnTo>
                  <a:lnTo>
                    <a:pt x="285" y="27"/>
                  </a:lnTo>
                  <a:lnTo>
                    <a:pt x="216" y="0"/>
                  </a:lnTo>
                  <a:lnTo>
                    <a:pt x="147" y="18"/>
                  </a:lnTo>
                  <a:lnTo>
                    <a:pt x="219" y="15"/>
                  </a:lnTo>
                  <a:lnTo>
                    <a:pt x="198" y="39"/>
                  </a:lnTo>
                  <a:lnTo>
                    <a:pt x="168" y="42"/>
                  </a:lnTo>
                  <a:lnTo>
                    <a:pt x="129" y="33"/>
                  </a:lnTo>
                  <a:lnTo>
                    <a:pt x="141" y="18"/>
                  </a:lnTo>
                  <a:lnTo>
                    <a:pt x="93" y="15"/>
                  </a:lnTo>
                  <a:lnTo>
                    <a:pt x="84" y="33"/>
                  </a:lnTo>
                  <a:lnTo>
                    <a:pt x="69" y="51"/>
                  </a:lnTo>
                  <a:lnTo>
                    <a:pt x="48" y="60"/>
                  </a:lnTo>
                  <a:lnTo>
                    <a:pt x="0" y="75"/>
                  </a:lnTo>
                  <a:close/>
                </a:path>
              </a:pathLst>
            </a:custGeom>
            <a:solidFill>
              <a:srgbClr val="EEE9D3"/>
            </a:solidFill>
            <a:ln w="19050" cmpd="sng">
              <a:solidFill>
                <a:srgbClr val="FFFFFF"/>
              </a:solidFill>
              <a:round/>
              <a:headEnd/>
              <a:tailEnd/>
            </a:ln>
          </p:spPr>
          <p:txBody>
            <a:bodyPr/>
            <a:lstStyle/>
            <a:p>
              <a:endParaRPr lang="en-US" sz="1800" dirty="0"/>
            </a:p>
          </p:txBody>
        </p:sp>
        <p:sp>
          <p:nvSpPr>
            <p:cNvPr id="13" name="Freeform 14"/>
            <p:cNvSpPr>
              <a:spLocks/>
            </p:cNvSpPr>
            <p:nvPr/>
          </p:nvSpPr>
          <p:spPr bwMode="auto">
            <a:xfrm>
              <a:off x="2201863" y="2687638"/>
              <a:ext cx="1139825" cy="650875"/>
            </a:xfrm>
            <a:custGeom>
              <a:avLst/>
              <a:gdLst>
                <a:gd name="T0" fmla="*/ 0 w 381"/>
                <a:gd name="T1" fmla="*/ 2147483647 h 216"/>
                <a:gd name="T2" fmla="*/ 2147483647 w 381"/>
                <a:gd name="T3" fmla="*/ 2147483647 h 216"/>
                <a:gd name="T4" fmla="*/ 2147483647 w 381"/>
                <a:gd name="T5" fmla="*/ 2147483647 h 216"/>
                <a:gd name="T6" fmla="*/ 2147483647 w 381"/>
                <a:gd name="T7" fmla="*/ 2147483647 h 216"/>
                <a:gd name="T8" fmla="*/ 2147483647 w 381"/>
                <a:gd name="T9" fmla="*/ 2147483647 h 216"/>
                <a:gd name="T10" fmla="*/ 2147483647 w 381"/>
                <a:gd name="T11" fmla="*/ 2147483647 h 216"/>
                <a:gd name="T12" fmla="*/ 2147483647 w 381"/>
                <a:gd name="T13" fmla="*/ 2147483647 h 216"/>
                <a:gd name="T14" fmla="*/ 2147483647 w 381"/>
                <a:gd name="T15" fmla="*/ 2147483647 h 216"/>
                <a:gd name="T16" fmla="*/ 2147483647 w 381"/>
                <a:gd name="T17" fmla="*/ 2147483647 h 216"/>
                <a:gd name="T18" fmla="*/ 2147483647 w 381"/>
                <a:gd name="T19" fmla="*/ 2147483647 h 216"/>
                <a:gd name="T20" fmla="*/ 2147483647 w 381"/>
                <a:gd name="T21" fmla="*/ 2147483647 h 216"/>
                <a:gd name="T22" fmla="*/ 2147483647 w 381"/>
                <a:gd name="T23" fmla="*/ 2147483647 h 216"/>
                <a:gd name="T24" fmla="*/ 2147483647 w 381"/>
                <a:gd name="T25" fmla="*/ 0 h 216"/>
                <a:gd name="T26" fmla="*/ 2147483647 w 381"/>
                <a:gd name="T27" fmla="*/ 2147483647 h 216"/>
                <a:gd name="T28" fmla="*/ 2147483647 w 381"/>
                <a:gd name="T29" fmla="*/ 2147483647 h 216"/>
                <a:gd name="T30" fmla="*/ 2147483647 w 381"/>
                <a:gd name="T31" fmla="*/ 2147483647 h 216"/>
                <a:gd name="T32" fmla="*/ 2147483647 w 381"/>
                <a:gd name="T33" fmla="*/ 2147483647 h 216"/>
                <a:gd name="T34" fmla="*/ 2147483647 w 381"/>
                <a:gd name="T35" fmla="*/ 2147483647 h 216"/>
                <a:gd name="T36" fmla="*/ 2147483647 w 381"/>
                <a:gd name="T37" fmla="*/ 2147483647 h 216"/>
                <a:gd name="T38" fmla="*/ 2147483647 w 381"/>
                <a:gd name="T39" fmla="*/ 2147483647 h 216"/>
                <a:gd name="T40" fmla="*/ 2147483647 w 381"/>
                <a:gd name="T41" fmla="*/ 2147483647 h 216"/>
                <a:gd name="T42" fmla="*/ 2147483647 w 381"/>
                <a:gd name="T43" fmla="*/ 2147483647 h 216"/>
                <a:gd name="T44" fmla="*/ 2147483647 w 381"/>
                <a:gd name="T45" fmla="*/ 2147483647 h 216"/>
                <a:gd name="T46" fmla="*/ 2147483647 w 381"/>
                <a:gd name="T47" fmla="*/ 2147483647 h 216"/>
                <a:gd name="T48" fmla="*/ 2147483647 w 381"/>
                <a:gd name="T49" fmla="*/ 2147483647 h 216"/>
                <a:gd name="T50" fmla="*/ 2147483647 w 381"/>
                <a:gd name="T51" fmla="*/ 2147483647 h 216"/>
                <a:gd name="T52" fmla="*/ 2147483647 w 381"/>
                <a:gd name="T53" fmla="*/ 2147483647 h 216"/>
                <a:gd name="T54" fmla="*/ 2147483647 w 381"/>
                <a:gd name="T55" fmla="*/ 2147483647 h 216"/>
                <a:gd name="T56" fmla="*/ 2147483647 w 381"/>
                <a:gd name="T57" fmla="*/ 2147483647 h 216"/>
                <a:gd name="T58" fmla="*/ 2147483647 w 381"/>
                <a:gd name="T59" fmla="*/ 2147483647 h 216"/>
                <a:gd name="T60" fmla="*/ 2147483647 w 381"/>
                <a:gd name="T61" fmla="*/ 2147483647 h 216"/>
                <a:gd name="T62" fmla="*/ 2147483647 w 381"/>
                <a:gd name="T63" fmla="*/ 2147483647 h 216"/>
                <a:gd name="T64" fmla="*/ 2147483647 w 381"/>
                <a:gd name="T65" fmla="*/ 2147483647 h 216"/>
                <a:gd name="T66" fmla="*/ 2147483647 w 381"/>
                <a:gd name="T67" fmla="*/ 2147483647 h 216"/>
                <a:gd name="T68" fmla="*/ 2147483647 w 381"/>
                <a:gd name="T69" fmla="*/ 2147483647 h 216"/>
                <a:gd name="T70" fmla="*/ 2147483647 w 381"/>
                <a:gd name="T71" fmla="*/ 2147483647 h 216"/>
                <a:gd name="T72" fmla="*/ 2147483647 w 381"/>
                <a:gd name="T73" fmla="*/ 2147483647 h 216"/>
                <a:gd name="T74" fmla="*/ 2147483647 w 381"/>
                <a:gd name="T75" fmla="*/ 2147483647 h 216"/>
                <a:gd name="T76" fmla="*/ 2147483647 w 381"/>
                <a:gd name="T77" fmla="*/ 2147483647 h 216"/>
                <a:gd name="T78" fmla="*/ 2147483647 w 381"/>
                <a:gd name="T79" fmla="*/ 2147483647 h 216"/>
                <a:gd name="T80" fmla="*/ 2147483647 w 381"/>
                <a:gd name="T81" fmla="*/ 2147483647 h 216"/>
                <a:gd name="T82" fmla="*/ 2147483647 w 381"/>
                <a:gd name="T83" fmla="*/ 2147483647 h 216"/>
                <a:gd name="T84" fmla="*/ 2147483647 w 381"/>
                <a:gd name="T85" fmla="*/ 2147483647 h 216"/>
                <a:gd name="T86" fmla="*/ 2147483647 w 381"/>
                <a:gd name="T87" fmla="*/ 2147483647 h 216"/>
                <a:gd name="T88" fmla="*/ 2147483647 w 381"/>
                <a:gd name="T89" fmla="*/ 2147483647 h 216"/>
                <a:gd name="T90" fmla="*/ 2147483647 w 381"/>
                <a:gd name="T91" fmla="*/ 2147483647 h 216"/>
                <a:gd name="T92" fmla="*/ 2147483647 w 381"/>
                <a:gd name="T93" fmla="*/ 2147483647 h 216"/>
                <a:gd name="T94" fmla="*/ 0 w 381"/>
                <a:gd name="T95" fmla="*/ 2147483647 h 2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81"/>
                <a:gd name="T145" fmla="*/ 0 h 216"/>
                <a:gd name="T146" fmla="*/ 381 w 381"/>
                <a:gd name="T147" fmla="*/ 216 h 2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81" h="216">
                  <a:moveTo>
                    <a:pt x="0" y="90"/>
                  </a:moveTo>
                  <a:lnTo>
                    <a:pt x="21" y="110"/>
                  </a:lnTo>
                  <a:lnTo>
                    <a:pt x="50" y="80"/>
                  </a:lnTo>
                  <a:lnTo>
                    <a:pt x="99" y="90"/>
                  </a:lnTo>
                  <a:lnTo>
                    <a:pt x="119" y="48"/>
                  </a:lnTo>
                  <a:lnTo>
                    <a:pt x="174" y="62"/>
                  </a:lnTo>
                  <a:lnTo>
                    <a:pt x="225" y="65"/>
                  </a:lnTo>
                  <a:lnTo>
                    <a:pt x="266" y="53"/>
                  </a:lnTo>
                  <a:lnTo>
                    <a:pt x="299" y="42"/>
                  </a:lnTo>
                  <a:lnTo>
                    <a:pt x="309" y="24"/>
                  </a:lnTo>
                  <a:lnTo>
                    <a:pt x="326" y="27"/>
                  </a:lnTo>
                  <a:lnTo>
                    <a:pt x="377" y="14"/>
                  </a:lnTo>
                  <a:lnTo>
                    <a:pt x="381" y="0"/>
                  </a:lnTo>
                  <a:lnTo>
                    <a:pt x="377" y="18"/>
                  </a:lnTo>
                  <a:lnTo>
                    <a:pt x="362" y="33"/>
                  </a:lnTo>
                  <a:lnTo>
                    <a:pt x="351" y="39"/>
                  </a:lnTo>
                  <a:lnTo>
                    <a:pt x="336" y="48"/>
                  </a:lnTo>
                  <a:lnTo>
                    <a:pt x="315" y="50"/>
                  </a:lnTo>
                  <a:lnTo>
                    <a:pt x="302" y="62"/>
                  </a:lnTo>
                  <a:lnTo>
                    <a:pt x="300" y="78"/>
                  </a:lnTo>
                  <a:lnTo>
                    <a:pt x="278" y="69"/>
                  </a:lnTo>
                  <a:lnTo>
                    <a:pt x="267" y="86"/>
                  </a:lnTo>
                  <a:lnTo>
                    <a:pt x="261" y="102"/>
                  </a:lnTo>
                  <a:lnTo>
                    <a:pt x="281" y="120"/>
                  </a:lnTo>
                  <a:lnTo>
                    <a:pt x="288" y="134"/>
                  </a:lnTo>
                  <a:lnTo>
                    <a:pt x="290" y="153"/>
                  </a:lnTo>
                  <a:lnTo>
                    <a:pt x="279" y="143"/>
                  </a:lnTo>
                  <a:lnTo>
                    <a:pt x="267" y="147"/>
                  </a:lnTo>
                  <a:lnTo>
                    <a:pt x="243" y="149"/>
                  </a:lnTo>
                  <a:lnTo>
                    <a:pt x="228" y="134"/>
                  </a:lnTo>
                  <a:lnTo>
                    <a:pt x="212" y="146"/>
                  </a:lnTo>
                  <a:lnTo>
                    <a:pt x="200" y="167"/>
                  </a:lnTo>
                  <a:lnTo>
                    <a:pt x="179" y="174"/>
                  </a:lnTo>
                  <a:lnTo>
                    <a:pt x="165" y="182"/>
                  </a:lnTo>
                  <a:lnTo>
                    <a:pt x="150" y="186"/>
                  </a:lnTo>
                  <a:lnTo>
                    <a:pt x="128" y="185"/>
                  </a:lnTo>
                  <a:lnTo>
                    <a:pt x="116" y="195"/>
                  </a:lnTo>
                  <a:lnTo>
                    <a:pt x="119" y="207"/>
                  </a:lnTo>
                  <a:lnTo>
                    <a:pt x="111" y="216"/>
                  </a:lnTo>
                  <a:lnTo>
                    <a:pt x="99" y="203"/>
                  </a:lnTo>
                  <a:lnTo>
                    <a:pt x="90" y="189"/>
                  </a:lnTo>
                  <a:lnTo>
                    <a:pt x="57" y="189"/>
                  </a:lnTo>
                  <a:lnTo>
                    <a:pt x="44" y="176"/>
                  </a:lnTo>
                  <a:lnTo>
                    <a:pt x="23" y="165"/>
                  </a:lnTo>
                  <a:lnTo>
                    <a:pt x="15" y="158"/>
                  </a:lnTo>
                  <a:lnTo>
                    <a:pt x="3" y="146"/>
                  </a:lnTo>
                  <a:lnTo>
                    <a:pt x="2" y="131"/>
                  </a:lnTo>
                  <a:lnTo>
                    <a:pt x="0" y="90"/>
                  </a:lnTo>
                  <a:close/>
                </a:path>
              </a:pathLst>
            </a:custGeom>
            <a:solidFill>
              <a:srgbClr val="EEE9D3"/>
            </a:solidFill>
            <a:ln w="19050" cmpd="sng">
              <a:solidFill>
                <a:srgbClr val="FFFFFF"/>
              </a:solidFill>
              <a:round/>
              <a:headEnd/>
              <a:tailEnd/>
            </a:ln>
          </p:spPr>
          <p:txBody>
            <a:bodyPr/>
            <a:lstStyle/>
            <a:p>
              <a:endParaRPr lang="en-US" sz="1800" dirty="0"/>
            </a:p>
          </p:txBody>
        </p:sp>
        <p:sp>
          <p:nvSpPr>
            <p:cNvPr id="15" name="Freeform 22"/>
            <p:cNvSpPr>
              <a:spLocks/>
            </p:cNvSpPr>
            <p:nvPr/>
          </p:nvSpPr>
          <p:spPr bwMode="auto">
            <a:xfrm>
              <a:off x="2409825" y="2941638"/>
              <a:ext cx="574675" cy="115887"/>
            </a:xfrm>
            <a:custGeom>
              <a:avLst/>
              <a:gdLst>
                <a:gd name="T0" fmla="*/ 0 w 191"/>
                <a:gd name="T1" fmla="*/ 0 h 39"/>
                <a:gd name="T2" fmla="*/ 2147483647 w 191"/>
                <a:gd name="T3" fmla="*/ 2147483647 h 39"/>
                <a:gd name="T4" fmla="*/ 2147483647 w 191"/>
                <a:gd name="T5" fmla="*/ 2147483647 h 39"/>
                <a:gd name="T6" fmla="*/ 2147483647 w 191"/>
                <a:gd name="T7" fmla="*/ 2147483647 h 39"/>
                <a:gd name="T8" fmla="*/ 2147483647 w 191"/>
                <a:gd name="T9" fmla="*/ 2147483647 h 39"/>
                <a:gd name="T10" fmla="*/ 2147483647 w 191"/>
                <a:gd name="T11" fmla="*/ 2147483647 h 39"/>
                <a:gd name="T12" fmla="*/ 2147483647 w 191"/>
                <a:gd name="T13" fmla="*/ 2147483647 h 39"/>
                <a:gd name="T14" fmla="*/ 2147483647 w 191"/>
                <a:gd name="T15" fmla="*/ 2147483647 h 39"/>
                <a:gd name="T16" fmla="*/ 2147483647 w 191"/>
                <a:gd name="T17" fmla="*/ 2147483647 h 39"/>
                <a:gd name="T18" fmla="*/ 2147483647 w 191"/>
                <a:gd name="T19" fmla="*/ 2147483647 h 39"/>
                <a:gd name="T20" fmla="*/ 2147483647 w 191"/>
                <a:gd name="T21" fmla="*/ 2147483647 h 39"/>
                <a:gd name="T22" fmla="*/ 2147483647 w 191"/>
                <a:gd name="T23" fmla="*/ 2147483647 h 39"/>
                <a:gd name="T24" fmla="*/ 2147483647 w 191"/>
                <a:gd name="T25" fmla="*/ 2147483647 h 39"/>
                <a:gd name="T26" fmla="*/ 2147483647 w 191"/>
                <a:gd name="T27" fmla="*/ 2147483647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1"/>
                <a:gd name="T43" fmla="*/ 0 h 39"/>
                <a:gd name="T44" fmla="*/ 191 w 191"/>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1" h="39">
                  <a:moveTo>
                    <a:pt x="0" y="0"/>
                  </a:moveTo>
                  <a:lnTo>
                    <a:pt x="3" y="21"/>
                  </a:lnTo>
                  <a:lnTo>
                    <a:pt x="32" y="33"/>
                  </a:lnTo>
                  <a:lnTo>
                    <a:pt x="51" y="35"/>
                  </a:lnTo>
                  <a:lnTo>
                    <a:pt x="68" y="32"/>
                  </a:lnTo>
                  <a:lnTo>
                    <a:pt x="66" y="14"/>
                  </a:lnTo>
                  <a:lnTo>
                    <a:pt x="80" y="2"/>
                  </a:lnTo>
                  <a:lnTo>
                    <a:pt x="116" y="9"/>
                  </a:lnTo>
                  <a:lnTo>
                    <a:pt x="128" y="17"/>
                  </a:lnTo>
                  <a:lnTo>
                    <a:pt x="123" y="27"/>
                  </a:lnTo>
                  <a:lnTo>
                    <a:pt x="129" y="38"/>
                  </a:lnTo>
                  <a:lnTo>
                    <a:pt x="152" y="39"/>
                  </a:lnTo>
                  <a:lnTo>
                    <a:pt x="168" y="35"/>
                  </a:lnTo>
                  <a:lnTo>
                    <a:pt x="191" y="24"/>
                  </a:lnTo>
                </a:path>
              </a:pathLst>
            </a:custGeom>
            <a:noFill/>
            <a:ln w="19050" cap="flat" cmpd="sng">
              <a:solidFill>
                <a:srgbClr val="FFFFFF"/>
              </a:solidFill>
              <a:prstDash val="solid"/>
              <a:round/>
              <a:headEnd/>
              <a:tailEnd/>
            </a:ln>
          </p:spPr>
          <p:txBody>
            <a:bodyPr/>
            <a:lstStyle/>
            <a:p>
              <a:endParaRPr lang="en-US" sz="1800" dirty="0"/>
            </a:p>
          </p:txBody>
        </p:sp>
        <p:sp>
          <p:nvSpPr>
            <p:cNvPr id="16" name="Freeform 9"/>
            <p:cNvSpPr>
              <a:spLocks/>
            </p:cNvSpPr>
            <p:nvPr/>
          </p:nvSpPr>
          <p:spPr bwMode="auto">
            <a:xfrm>
              <a:off x="1984375" y="5970588"/>
              <a:ext cx="446088" cy="868362"/>
            </a:xfrm>
            <a:custGeom>
              <a:avLst/>
              <a:gdLst>
                <a:gd name="T0" fmla="*/ 2147483647 w 149"/>
                <a:gd name="T1" fmla="*/ 2147483647 h 289"/>
                <a:gd name="T2" fmla="*/ 2147483647 w 149"/>
                <a:gd name="T3" fmla="*/ 2147483647 h 289"/>
                <a:gd name="T4" fmla="*/ 2147483647 w 149"/>
                <a:gd name="T5" fmla="*/ 2147483647 h 289"/>
                <a:gd name="T6" fmla="*/ 2147483647 w 149"/>
                <a:gd name="T7" fmla="*/ 2147483647 h 289"/>
                <a:gd name="T8" fmla="*/ 2147483647 w 149"/>
                <a:gd name="T9" fmla="*/ 2147483647 h 289"/>
                <a:gd name="T10" fmla="*/ 2147483647 w 149"/>
                <a:gd name="T11" fmla="*/ 2147483647 h 289"/>
                <a:gd name="T12" fmla="*/ 2147483647 w 149"/>
                <a:gd name="T13" fmla="*/ 2147483647 h 289"/>
                <a:gd name="T14" fmla="*/ 0 w 149"/>
                <a:gd name="T15" fmla="*/ 2147483647 h 289"/>
                <a:gd name="T16" fmla="*/ 2147483647 w 149"/>
                <a:gd name="T17" fmla="*/ 2147483647 h 289"/>
                <a:gd name="T18" fmla="*/ 2147483647 w 149"/>
                <a:gd name="T19" fmla="*/ 0 h 289"/>
                <a:gd name="T20" fmla="*/ 2147483647 w 149"/>
                <a:gd name="T21" fmla="*/ 2147483647 h 289"/>
                <a:gd name="T22" fmla="*/ 2147483647 w 149"/>
                <a:gd name="T23" fmla="*/ 2147483647 h 289"/>
                <a:gd name="T24" fmla="*/ 2147483647 w 149"/>
                <a:gd name="T25" fmla="*/ 2147483647 h 289"/>
                <a:gd name="T26" fmla="*/ 2147483647 w 149"/>
                <a:gd name="T27" fmla="*/ 2147483647 h 289"/>
                <a:gd name="T28" fmla="*/ 2147483647 w 149"/>
                <a:gd name="T29" fmla="*/ 2147483647 h 289"/>
                <a:gd name="T30" fmla="*/ 2147483647 w 149"/>
                <a:gd name="T31" fmla="*/ 2147483647 h 289"/>
                <a:gd name="T32" fmla="*/ 2147483647 w 149"/>
                <a:gd name="T33" fmla="*/ 2147483647 h 289"/>
                <a:gd name="T34" fmla="*/ 2147483647 w 149"/>
                <a:gd name="T35" fmla="*/ 2147483647 h 289"/>
                <a:gd name="T36" fmla="*/ 2147483647 w 149"/>
                <a:gd name="T37" fmla="*/ 2147483647 h 289"/>
                <a:gd name="T38" fmla="*/ 2147483647 w 149"/>
                <a:gd name="T39" fmla="*/ 2147483647 h 2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9"/>
                <a:gd name="T61" fmla="*/ 0 h 289"/>
                <a:gd name="T62" fmla="*/ 149 w 149"/>
                <a:gd name="T63" fmla="*/ 289 h 2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9" h="289">
                  <a:moveTo>
                    <a:pt x="81" y="289"/>
                  </a:moveTo>
                  <a:lnTo>
                    <a:pt x="66" y="259"/>
                  </a:lnTo>
                  <a:lnTo>
                    <a:pt x="57" y="223"/>
                  </a:lnTo>
                  <a:lnTo>
                    <a:pt x="30" y="190"/>
                  </a:lnTo>
                  <a:lnTo>
                    <a:pt x="39" y="166"/>
                  </a:lnTo>
                  <a:lnTo>
                    <a:pt x="36" y="118"/>
                  </a:lnTo>
                  <a:lnTo>
                    <a:pt x="9" y="88"/>
                  </a:lnTo>
                  <a:lnTo>
                    <a:pt x="0" y="57"/>
                  </a:lnTo>
                  <a:lnTo>
                    <a:pt x="21" y="19"/>
                  </a:lnTo>
                  <a:lnTo>
                    <a:pt x="42" y="0"/>
                  </a:lnTo>
                  <a:lnTo>
                    <a:pt x="54" y="28"/>
                  </a:lnTo>
                  <a:lnTo>
                    <a:pt x="44" y="45"/>
                  </a:lnTo>
                  <a:lnTo>
                    <a:pt x="65" y="57"/>
                  </a:lnTo>
                  <a:lnTo>
                    <a:pt x="62" y="100"/>
                  </a:lnTo>
                  <a:lnTo>
                    <a:pt x="95" y="147"/>
                  </a:lnTo>
                  <a:lnTo>
                    <a:pt x="117" y="187"/>
                  </a:lnTo>
                  <a:lnTo>
                    <a:pt x="143" y="214"/>
                  </a:lnTo>
                  <a:lnTo>
                    <a:pt x="131" y="256"/>
                  </a:lnTo>
                  <a:lnTo>
                    <a:pt x="149" y="289"/>
                  </a:lnTo>
                  <a:lnTo>
                    <a:pt x="81" y="289"/>
                  </a:lnTo>
                  <a:close/>
                </a:path>
              </a:pathLst>
            </a:custGeom>
            <a:solidFill>
              <a:srgbClr val="DCE6F2"/>
            </a:solidFill>
            <a:ln w="19050" cmpd="sng">
              <a:solidFill>
                <a:srgbClr val="FFFFFF"/>
              </a:solidFill>
              <a:round/>
              <a:headEnd/>
              <a:tailEnd/>
            </a:ln>
          </p:spPr>
          <p:txBody>
            <a:bodyPr/>
            <a:lstStyle/>
            <a:p>
              <a:endParaRPr lang="en-US" sz="1800" dirty="0"/>
            </a:p>
          </p:txBody>
        </p:sp>
        <p:sp>
          <p:nvSpPr>
            <p:cNvPr id="19" name="Freeform 17"/>
            <p:cNvSpPr>
              <a:spLocks/>
            </p:cNvSpPr>
            <p:nvPr/>
          </p:nvSpPr>
          <p:spPr bwMode="auto">
            <a:xfrm>
              <a:off x="3541713" y="5026025"/>
              <a:ext cx="149225" cy="400050"/>
            </a:xfrm>
            <a:custGeom>
              <a:avLst/>
              <a:gdLst>
                <a:gd name="T0" fmla="*/ 2147483647 w 50"/>
                <a:gd name="T1" fmla="*/ 0 h 132"/>
                <a:gd name="T2" fmla="*/ 2147483647 w 50"/>
                <a:gd name="T3" fmla="*/ 2147483647 h 132"/>
                <a:gd name="T4" fmla="*/ 2147483647 w 50"/>
                <a:gd name="T5" fmla="*/ 2147483647 h 132"/>
                <a:gd name="T6" fmla="*/ 2147483647 w 50"/>
                <a:gd name="T7" fmla="*/ 2147483647 h 132"/>
                <a:gd name="T8" fmla="*/ 2147483647 w 50"/>
                <a:gd name="T9" fmla="*/ 2147483647 h 132"/>
                <a:gd name="T10" fmla="*/ 0 w 50"/>
                <a:gd name="T11" fmla="*/ 2147483647 h 132"/>
                <a:gd name="T12" fmla="*/ 2147483647 w 50"/>
                <a:gd name="T13" fmla="*/ 2147483647 h 132"/>
                <a:gd name="T14" fmla="*/ 2147483647 w 50"/>
                <a:gd name="T15" fmla="*/ 2147483647 h 132"/>
                <a:gd name="T16" fmla="*/ 2147483647 w 50"/>
                <a:gd name="T17" fmla="*/ 2147483647 h 132"/>
                <a:gd name="T18" fmla="*/ 2147483647 w 50"/>
                <a:gd name="T19" fmla="*/ 2147483647 h 132"/>
                <a:gd name="T20" fmla="*/ 2147483647 w 50"/>
                <a:gd name="T21" fmla="*/ 2147483647 h 132"/>
                <a:gd name="T22" fmla="*/ 2147483647 w 50"/>
                <a:gd name="T23" fmla="*/ 2147483647 h 132"/>
                <a:gd name="T24" fmla="*/ 2147483647 w 50"/>
                <a:gd name="T25" fmla="*/ 2147483647 h 132"/>
                <a:gd name="T26" fmla="*/ 2147483647 w 50"/>
                <a:gd name="T27" fmla="*/ 2147483647 h 132"/>
                <a:gd name="T28" fmla="*/ 2147483647 w 50"/>
                <a:gd name="T29" fmla="*/ 2147483647 h 132"/>
                <a:gd name="T30" fmla="*/ 2147483647 w 50"/>
                <a:gd name="T31" fmla="*/ 2147483647 h 132"/>
                <a:gd name="T32" fmla="*/ 2147483647 w 50"/>
                <a:gd name="T33" fmla="*/ 0 h 1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
                <a:gd name="T52" fmla="*/ 0 h 132"/>
                <a:gd name="T53" fmla="*/ 50 w 50"/>
                <a:gd name="T54" fmla="*/ 132 h 1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 h="132">
                  <a:moveTo>
                    <a:pt x="32" y="0"/>
                  </a:moveTo>
                  <a:lnTo>
                    <a:pt x="15" y="24"/>
                  </a:lnTo>
                  <a:lnTo>
                    <a:pt x="12" y="54"/>
                  </a:lnTo>
                  <a:lnTo>
                    <a:pt x="9" y="81"/>
                  </a:lnTo>
                  <a:lnTo>
                    <a:pt x="8" y="97"/>
                  </a:lnTo>
                  <a:lnTo>
                    <a:pt x="0" y="117"/>
                  </a:lnTo>
                  <a:lnTo>
                    <a:pt x="8" y="132"/>
                  </a:lnTo>
                  <a:lnTo>
                    <a:pt x="26" y="127"/>
                  </a:lnTo>
                  <a:lnTo>
                    <a:pt x="27" y="108"/>
                  </a:lnTo>
                  <a:lnTo>
                    <a:pt x="18" y="99"/>
                  </a:lnTo>
                  <a:lnTo>
                    <a:pt x="18" y="85"/>
                  </a:lnTo>
                  <a:lnTo>
                    <a:pt x="32" y="85"/>
                  </a:lnTo>
                  <a:lnTo>
                    <a:pt x="41" y="70"/>
                  </a:lnTo>
                  <a:lnTo>
                    <a:pt x="44" y="34"/>
                  </a:lnTo>
                  <a:lnTo>
                    <a:pt x="50" y="24"/>
                  </a:lnTo>
                  <a:lnTo>
                    <a:pt x="45" y="4"/>
                  </a:lnTo>
                  <a:lnTo>
                    <a:pt x="32" y="0"/>
                  </a:lnTo>
                  <a:close/>
                </a:path>
              </a:pathLst>
            </a:custGeom>
            <a:solidFill>
              <a:srgbClr val="BDE9FF"/>
            </a:solidFill>
            <a:ln w="9525">
              <a:solidFill>
                <a:srgbClr val="FFFFFF"/>
              </a:solidFill>
              <a:round/>
              <a:headEnd/>
              <a:tailEnd/>
            </a:ln>
          </p:spPr>
          <p:txBody>
            <a:bodyPr/>
            <a:lstStyle/>
            <a:p>
              <a:endParaRPr lang="en-US" sz="1800" dirty="0"/>
            </a:p>
          </p:txBody>
        </p:sp>
        <p:sp>
          <p:nvSpPr>
            <p:cNvPr id="20" name="Freeform 18"/>
            <p:cNvSpPr>
              <a:spLocks/>
            </p:cNvSpPr>
            <p:nvPr/>
          </p:nvSpPr>
          <p:spPr bwMode="auto">
            <a:xfrm>
              <a:off x="3694113" y="4392613"/>
              <a:ext cx="73025" cy="111125"/>
            </a:xfrm>
            <a:custGeom>
              <a:avLst/>
              <a:gdLst>
                <a:gd name="T0" fmla="*/ 2147483647 w 24"/>
                <a:gd name="T1" fmla="*/ 0 h 37"/>
                <a:gd name="T2" fmla="*/ 0 w 24"/>
                <a:gd name="T3" fmla="*/ 2147483647 h 37"/>
                <a:gd name="T4" fmla="*/ 2147483647 w 24"/>
                <a:gd name="T5" fmla="*/ 2147483647 h 37"/>
                <a:gd name="T6" fmla="*/ 0 w 24"/>
                <a:gd name="T7" fmla="*/ 2147483647 h 37"/>
                <a:gd name="T8" fmla="*/ 2147483647 w 24"/>
                <a:gd name="T9" fmla="*/ 2147483647 h 37"/>
                <a:gd name="T10" fmla="*/ 2147483647 w 24"/>
                <a:gd name="T11" fmla="*/ 2147483647 h 37"/>
                <a:gd name="T12" fmla="*/ 2147483647 w 24"/>
                <a:gd name="T13" fmla="*/ 0 h 37"/>
                <a:gd name="T14" fmla="*/ 0 60000 65536"/>
                <a:gd name="T15" fmla="*/ 0 60000 65536"/>
                <a:gd name="T16" fmla="*/ 0 60000 65536"/>
                <a:gd name="T17" fmla="*/ 0 60000 65536"/>
                <a:gd name="T18" fmla="*/ 0 60000 65536"/>
                <a:gd name="T19" fmla="*/ 0 60000 65536"/>
                <a:gd name="T20" fmla="*/ 0 60000 65536"/>
                <a:gd name="T21" fmla="*/ 0 w 24"/>
                <a:gd name="T22" fmla="*/ 0 h 37"/>
                <a:gd name="T23" fmla="*/ 24 w 2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7">
                  <a:moveTo>
                    <a:pt x="6" y="0"/>
                  </a:moveTo>
                  <a:lnTo>
                    <a:pt x="0" y="10"/>
                  </a:lnTo>
                  <a:lnTo>
                    <a:pt x="3" y="24"/>
                  </a:lnTo>
                  <a:lnTo>
                    <a:pt x="0" y="37"/>
                  </a:lnTo>
                  <a:lnTo>
                    <a:pt x="18" y="30"/>
                  </a:lnTo>
                  <a:lnTo>
                    <a:pt x="24" y="18"/>
                  </a:lnTo>
                  <a:lnTo>
                    <a:pt x="6" y="0"/>
                  </a:lnTo>
                  <a:close/>
                </a:path>
              </a:pathLst>
            </a:custGeom>
            <a:solidFill>
              <a:schemeClr val="accent1"/>
            </a:solidFill>
            <a:ln w="9525">
              <a:solidFill>
                <a:srgbClr val="FFFFFF"/>
              </a:solidFill>
              <a:round/>
              <a:headEnd/>
              <a:tailEnd/>
            </a:ln>
          </p:spPr>
          <p:txBody>
            <a:bodyPr/>
            <a:lstStyle/>
            <a:p>
              <a:endParaRPr lang="en-US" sz="1800" dirty="0"/>
            </a:p>
          </p:txBody>
        </p:sp>
        <p:sp>
          <p:nvSpPr>
            <p:cNvPr id="21" name="Freeform 35"/>
            <p:cNvSpPr>
              <a:spLocks/>
            </p:cNvSpPr>
            <p:nvPr/>
          </p:nvSpPr>
          <p:spPr bwMode="auto">
            <a:xfrm>
              <a:off x="3252788" y="4146550"/>
              <a:ext cx="2046287" cy="2411413"/>
            </a:xfrm>
            <a:custGeom>
              <a:avLst/>
              <a:gdLst>
                <a:gd name="T0" fmla="*/ 2147483647 w 681"/>
                <a:gd name="T1" fmla="*/ 2147483647 h 799"/>
                <a:gd name="T2" fmla="*/ 2147483647 w 681"/>
                <a:gd name="T3" fmla="*/ 2147483647 h 799"/>
                <a:gd name="T4" fmla="*/ 2147483647 w 681"/>
                <a:gd name="T5" fmla="*/ 2147483647 h 799"/>
                <a:gd name="T6" fmla="*/ 0 w 681"/>
                <a:gd name="T7" fmla="*/ 2147483647 h 799"/>
                <a:gd name="T8" fmla="*/ 2147483647 w 681"/>
                <a:gd name="T9" fmla="*/ 2147483647 h 799"/>
                <a:gd name="T10" fmla="*/ 2147483647 w 681"/>
                <a:gd name="T11" fmla="*/ 2147483647 h 799"/>
                <a:gd name="T12" fmla="*/ 2147483647 w 681"/>
                <a:gd name="T13" fmla="*/ 2147483647 h 799"/>
                <a:gd name="T14" fmla="*/ 2147483647 w 681"/>
                <a:gd name="T15" fmla="*/ 2147483647 h 799"/>
                <a:gd name="T16" fmla="*/ 2147483647 w 681"/>
                <a:gd name="T17" fmla="*/ 2147483647 h 799"/>
                <a:gd name="T18" fmla="*/ 2147483647 w 681"/>
                <a:gd name="T19" fmla="*/ 2147483647 h 799"/>
                <a:gd name="T20" fmla="*/ 2147483647 w 681"/>
                <a:gd name="T21" fmla="*/ 2147483647 h 799"/>
                <a:gd name="T22" fmla="*/ 2147483647 w 681"/>
                <a:gd name="T23" fmla="*/ 2147483647 h 799"/>
                <a:gd name="T24" fmla="*/ 2147483647 w 681"/>
                <a:gd name="T25" fmla="*/ 2147483647 h 799"/>
                <a:gd name="T26" fmla="*/ 2147483647 w 681"/>
                <a:gd name="T27" fmla="*/ 2147483647 h 799"/>
                <a:gd name="T28" fmla="*/ 2147483647 w 681"/>
                <a:gd name="T29" fmla="*/ 2147483647 h 799"/>
                <a:gd name="T30" fmla="*/ 2147483647 w 681"/>
                <a:gd name="T31" fmla="*/ 2147483647 h 799"/>
                <a:gd name="T32" fmla="*/ 2147483647 w 681"/>
                <a:gd name="T33" fmla="*/ 2147483647 h 799"/>
                <a:gd name="T34" fmla="*/ 2147483647 w 681"/>
                <a:gd name="T35" fmla="*/ 2147483647 h 799"/>
                <a:gd name="T36" fmla="*/ 2147483647 w 681"/>
                <a:gd name="T37" fmla="*/ 2147483647 h 799"/>
                <a:gd name="T38" fmla="*/ 2147483647 w 681"/>
                <a:gd name="T39" fmla="*/ 2147483647 h 799"/>
                <a:gd name="T40" fmla="*/ 2147483647 w 681"/>
                <a:gd name="T41" fmla="*/ 0 h 799"/>
                <a:gd name="T42" fmla="*/ 2147483647 w 681"/>
                <a:gd name="T43" fmla="*/ 2147483647 h 7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1"/>
                <a:gd name="T67" fmla="*/ 0 h 799"/>
                <a:gd name="T68" fmla="*/ 681 w 681"/>
                <a:gd name="T69" fmla="*/ 799 h 7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1" h="799">
                  <a:moveTo>
                    <a:pt x="201" y="76"/>
                  </a:moveTo>
                  <a:lnTo>
                    <a:pt x="92" y="133"/>
                  </a:lnTo>
                  <a:lnTo>
                    <a:pt x="14" y="711"/>
                  </a:lnTo>
                  <a:lnTo>
                    <a:pt x="0" y="756"/>
                  </a:lnTo>
                  <a:lnTo>
                    <a:pt x="39" y="759"/>
                  </a:lnTo>
                  <a:lnTo>
                    <a:pt x="197" y="799"/>
                  </a:lnTo>
                  <a:lnTo>
                    <a:pt x="279" y="735"/>
                  </a:lnTo>
                  <a:lnTo>
                    <a:pt x="318" y="672"/>
                  </a:lnTo>
                  <a:lnTo>
                    <a:pt x="417" y="657"/>
                  </a:lnTo>
                  <a:lnTo>
                    <a:pt x="458" y="579"/>
                  </a:lnTo>
                  <a:lnTo>
                    <a:pt x="515" y="543"/>
                  </a:lnTo>
                  <a:lnTo>
                    <a:pt x="389" y="343"/>
                  </a:lnTo>
                  <a:lnTo>
                    <a:pt x="596" y="301"/>
                  </a:lnTo>
                  <a:lnTo>
                    <a:pt x="665" y="265"/>
                  </a:lnTo>
                  <a:lnTo>
                    <a:pt x="663" y="244"/>
                  </a:lnTo>
                  <a:lnTo>
                    <a:pt x="681" y="231"/>
                  </a:lnTo>
                  <a:lnTo>
                    <a:pt x="677" y="213"/>
                  </a:lnTo>
                  <a:lnTo>
                    <a:pt x="641" y="220"/>
                  </a:lnTo>
                  <a:lnTo>
                    <a:pt x="641" y="195"/>
                  </a:lnTo>
                  <a:lnTo>
                    <a:pt x="657" y="189"/>
                  </a:lnTo>
                  <a:lnTo>
                    <a:pt x="630" y="0"/>
                  </a:lnTo>
                  <a:lnTo>
                    <a:pt x="201" y="76"/>
                  </a:lnTo>
                  <a:close/>
                </a:path>
              </a:pathLst>
            </a:custGeom>
            <a:solidFill>
              <a:srgbClr val="EEE9D3"/>
            </a:solidFill>
            <a:ln w="19050" cmpd="sng">
              <a:solidFill>
                <a:srgbClr val="FFFFFF"/>
              </a:solidFill>
              <a:round/>
              <a:headEnd/>
              <a:tailEnd/>
            </a:ln>
          </p:spPr>
          <p:txBody>
            <a:bodyPr/>
            <a:lstStyle/>
            <a:p>
              <a:endParaRPr lang="en-US" sz="1800" dirty="0"/>
            </a:p>
          </p:txBody>
        </p:sp>
        <p:sp>
          <p:nvSpPr>
            <p:cNvPr id="22" name="Freeform 19"/>
            <p:cNvSpPr>
              <a:spLocks/>
            </p:cNvSpPr>
            <p:nvPr/>
          </p:nvSpPr>
          <p:spPr bwMode="auto">
            <a:xfrm>
              <a:off x="2933700" y="5149850"/>
              <a:ext cx="177800" cy="174625"/>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0 h 59"/>
                <a:gd name="T12" fmla="*/ 2147483647 w 58"/>
                <a:gd name="T13" fmla="*/ 2147483647 h 59"/>
                <a:gd name="T14" fmla="*/ 0 w 58"/>
                <a:gd name="T15" fmla="*/ 2147483647 h 59"/>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59"/>
                <a:gd name="T26" fmla="*/ 58 w 58"/>
                <a:gd name="T27" fmla="*/ 59 h 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59">
                  <a:moveTo>
                    <a:pt x="0" y="41"/>
                  </a:moveTo>
                  <a:lnTo>
                    <a:pt x="9" y="59"/>
                  </a:lnTo>
                  <a:lnTo>
                    <a:pt x="27" y="47"/>
                  </a:lnTo>
                  <a:lnTo>
                    <a:pt x="33" y="32"/>
                  </a:lnTo>
                  <a:lnTo>
                    <a:pt x="58" y="17"/>
                  </a:lnTo>
                  <a:lnTo>
                    <a:pt x="48" y="0"/>
                  </a:lnTo>
                  <a:lnTo>
                    <a:pt x="19" y="23"/>
                  </a:lnTo>
                  <a:lnTo>
                    <a:pt x="0" y="41"/>
                  </a:lnTo>
                  <a:close/>
                </a:path>
              </a:pathLst>
            </a:custGeom>
            <a:solidFill>
              <a:srgbClr val="F6D6F4"/>
            </a:solidFill>
            <a:ln w="9525">
              <a:solidFill>
                <a:srgbClr val="FFFFFF"/>
              </a:solidFill>
              <a:round/>
              <a:headEnd/>
              <a:tailEnd/>
            </a:ln>
          </p:spPr>
          <p:txBody>
            <a:bodyPr/>
            <a:lstStyle/>
            <a:p>
              <a:endParaRPr lang="en-US" sz="1800" dirty="0"/>
            </a:p>
          </p:txBody>
        </p:sp>
        <p:sp>
          <p:nvSpPr>
            <p:cNvPr id="23" name="Freeform 13"/>
            <p:cNvSpPr>
              <a:spLocks/>
            </p:cNvSpPr>
            <p:nvPr/>
          </p:nvSpPr>
          <p:spPr bwMode="auto">
            <a:xfrm>
              <a:off x="3736975" y="1887538"/>
              <a:ext cx="3322638" cy="2854325"/>
            </a:xfrm>
            <a:custGeom>
              <a:avLst/>
              <a:gdLst>
                <a:gd name="T0" fmla="*/ 0 w 1107"/>
                <a:gd name="T1" fmla="*/ 2147483647 h 945"/>
                <a:gd name="T2" fmla="*/ 2147483647 w 1107"/>
                <a:gd name="T3" fmla="*/ 2147483647 h 945"/>
                <a:gd name="T4" fmla="*/ 2147483647 w 1107"/>
                <a:gd name="T5" fmla="*/ 2147483647 h 945"/>
                <a:gd name="T6" fmla="*/ 2147483647 w 1107"/>
                <a:gd name="T7" fmla="*/ 2147483647 h 945"/>
                <a:gd name="T8" fmla="*/ 2147483647 w 1107"/>
                <a:gd name="T9" fmla="*/ 2147483647 h 945"/>
                <a:gd name="T10" fmla="*/ 2147483647 w 1107"/>
                <a:gd name="T11" fmla="*/ 2147483647 h 945"/>
                <a:gd name="T12" fmla="*/ 2147483647 w 1107"/>
                <a:gd name="T13" fmla="*/ 2147483647 h 945"/>
                <a:gd name="T14" fmla="*/ 2147483647 w 1107"/>
                <a:gd name="T15" fmla="*/ 2147483647 h 945"/>
                <a:gd name="T16" fmla="*/ 2147483647 w 1107"/>
                <a:gd name="T17" fmla="*/ 2147483647 h 945"/>
                <a:gd name="T18" fmla="*/ 2147483647 w 1107"/>
                <a:gd name="T19" fmla="*/ 2147483647 h 945"/>
                <a:gd name="T20" fmla="*/ 2147483647 w 1107"/>
                <a:gd name="T21" fmla="*/ 2147483647 h 945"/>
                <a:gd name="T22" fmla="*/ 2147483647 w 1107"/>
                <a:gd name="T23" fmla="*/ 0 h 945"/>
                <a:gd name="T24" fmla="*/ 2147483647 w 1107"/>
                <a:gd name="T25" fmla="*/ 2147483647 h 945"/>
                <a:gd name="T26" fmla="*/ 2147483647 w 1107"/>
                <a:gd name="T27" fmla="*/ 2147483647 h 945"/>
                <a:gd name="T28" fmla="*/ 2147483647 w 1107"/>
                <a:gd name="T29" fmla="*/ 2147483647 h 945"/>
                <a:gd name="T30" fmla="*/ 2147483647 w 1107"/>
                <a:gd name="T31" fmla="*/ 2147483647 h 945"/>
                <a:gd name="T32" fmla="*/ 2147483647 w 1107"/>
                <a:gd name="T33" fmla="*/ 2147483647 h 945"/>
                <a:gd name="T34" fmla="*/ 2147483647 w 1107"/>
                <a:gd name="T35" fmla="*/ 2147483647 h 945"/>
                <a:gd name="T36" fmla="*/ 2147483647 w 1107"/>
                <a:gd name="T37" fmla="*/ 2147483647 h 945"/>
                <a:gd name="T38" fmla="*/ 2147483647 w 1107"/>
                <a:gd name="T39" fmla="*/ 2147483647 h 945"/>
                <a:gd name="T40" fmla="*/ 2147483647 w 1107"/>
                <a:gd name="T41" fmla="*/ 2147483647 h 945"/>
                <a:gd name="T42" fmla="*/ 2147483647 w 1107"/>
                <a:gd name="T43" fmla="*/ 2147483647 h 945"/>
                <a:gd name="T44" fmla="*/ 2147483647 w 1107"/>
                <a:gd name="T45" fmla="*/ 2147483647 h 945"/>
                <a:gd name="T46" fmla="*/ 2147483647 w 1107"/>
                <a:gd name="T47" fmla="*/ 2147483647 h 945"/>
                <a:gd name="T48" fmla="*/ 2147483647 w 1107"/>
                <a:gd name="T49" fmla="*/ 2147483647 h 945"/>
                <a:gd name="T50" fmla="*/ 2147483647 w 1107"/>
                <a:gd name="T51" fmla="*/ 2147483647 h 945"/>
                <a:gd name="T52" fmla="*/ 2147483647 w 1107"/>
                <a:gd name="T53" fmla="*/ 2147483647 h 945"/>
                <a:gd name="T54" fmla="*/ 2147483647 w 1107"/>
                <a:gd name="T55" fmla="*/ 2147483647 h 945"/>
                <a:gd name="T56" fmla="*/ 2147483647 w 1107"/>
                <a:gd name="T57" fmla="*/ 2147483647 h 945"/>
                <a:gd name="T58" fmla="*/ 2147483647 w 1107"/>
                <a:gd name="T59" fmla="*/ 2147483647 h 945"/>
                <a:gd name="T60" fmla="*/ 2147483647 w 1107"/>
                <a:gd name="T61" fmla="*/ 2147483647 h 945"/>
                <a:gd name="T62" fmla="*/ 2147483647 w 1107"/>
                <a:gd name="T63" fmla="*/ 2147483647 h 945"/>
                <a:gd name="T64" fmla="*/ 2147483647 w 1107"/>
                <a:gd name="T65" fmla="*/ 2147483647 h 945"/>
                <a:gd name="T66" fmla="*/ 2147483647 w 1107"/>
                <a:gd name="T67" fmla="*/ 2147483647 h 945"/>
                <a:gd name="T68" fmla="*/ 2147483647 w 1107"/>
                <a:gd name="T69" fmla="*/ 2147483647 h 945"/>
                <a:gd name="T70" fmla="*/ 2147483647 w 1107"/>
                <a:gd name="T71" fmla="*/ 2147483647 h 945"/>
                <a:gd name="T72" fmla="*/ 2147483647 w 1107"/>
                <a:gd name="T73" fmla="*/ 2147483647 h 945"/>
                <a:gd name="T74" fmla="*/ 2147483647 w 1107"/>
                <a:gd name="T75" fmla="*/ 2147483647 h 945"/>
                <a:gd name="T76" fmla="*/ 2147483647 w 1107"/>
                <a:gd name="T77" fmla="*/ 2147483647 h 945"/>
                <a:gd name="T78" fmla="*/ 2147483647 w 1107"/>
                <a:gd name="T79" fmla="*/ 2147483647 h 945"/>
                <a:gd name="T80" fmla="*/ 2147483647 w 1107"/>
                <a:gd name="T81" fmla="*/ 2147483647 h 945"/>
                <a:gd name="T82" fmla="*/ 2147483647 w 1107"/>
                <a:gd name="T83" fmla="*/ 2147483647 h 945"/>
                <a:gd name="T84" fmla="*/ 2147483647 w 1107"/>
                <a:gd name="T85" fmla="*/ 2147483647 h 945"/>
                <a:gd name="T86" fmla="*/ 2147483647 w 1107"/>
                <a:gd name="T87" fmla="*/ 2147483647 h 945"/>
                <a:gd name="T88" fmla="*/ 2147483647 w 1107"/>
                <a:gd name="T89" fmla="*/ 2147483647 h 945"/>
                <a:gd name="T90" fmla="*/ 2147483647 w 1107"/>
                <a:gd name="T91" fmla="*/ 2147483647 h 945"/>
                <a:gd name="T92" fmla="*/ 2147483647 w 1107"/>
                <a:gd name="T93" fmla="*/ 2147483647 h 9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07"/>
                <a:gd name="T142" fmla="*/ 0 h 945"/>
                <a:gd name="T143" fmla="*/ 1107 w 1107"/>
                <a:gd name="T144" fmla="*/ 945 h 9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07" h="945">
                  <a:moveTo>
                    <a:pt x="2" y="752"/>
                  </a:moveTo>
                  <a:lnTo>
                    <a:pt x="0" y="861"/>
                  </a:lnTo>
                  <a:lnTo>
                    <a:pt x="33" y="849"/>
                  </a:lnTo>
                  <a:lnTo>
                    <a:pt x="54" y="867"/>
                  </a:lnTo>
                  <a:lnTo>
                    <a:pt x="81" y="903"/>
                  </a:lnTo>
                  <a:lnTo>
                    <a:pt x="101" y="902"/>
                  </a:lnTo>
                  <a:lnTo>
                    <a:pt x="128" y="930"/>
                  </a:lnTo>
                  <a:lnTo>
                    <a:pt x="200" y="945"/>
                  </a:lnTo>
                  <a:lnTo>
                    <a:pt x="851" y="546"/>
                  </a:lnTo>
                  <a:lnTo>
                    <a:pt x="878" y="491"/>
                  </a:lnTo>
                  <a:lnTo>
                    <a:pt x="920" y="467"/>
                  </a:lnTo>
                  <a:lnTo>
                    <a:pt x="924" y="362"/>
                  </a:lnTo>
                  <a:lnTo>
                    <a:pt x="921" y="336"/>
                  </a:lnTo>
                  <a:lnTo>
                    <a:pt x="932" y="279"/>
                  </a:lnTo>
                  <a:lnTo>
                    <a:pt x="939" y="263"/>
                  </a:lnTo>
                  <a:lnTo>
                    <a:pt x="927" y="242"/>
                  </a:lnTo>
                  <a:lnTo>
                    <a:pt x="927" y="191"/>
                  </a:lnTo>
                  <a:lnTo>
                    <a:pt x="935" y="168"/>
                  </a:lnTo>
                  <a:lnTo>
                    <a:pt x="957" y="144"/>
                  </a:lnTo>
                  <a:lnTo>
                    <a:pt x="1007" y="134"/>
                  </a:lnTo>
                  <a:lnTo>
                    <a:pt x="1107" y="57"/>
                  </a:lnTo>
                  <a:lnTo>
                    <a:pt x="1089" y="39"/>
                  </a:lnTo>
                  <a:lnTo>
                    <a:pt x="1095" y="17"/>
                  </a:lnTo>
                  <a:lnTo>
                    <a:pt x="1077" y="0"/>
                  </a:lnTo>
                  <a:lnTo>
                    <a:pt x="996" y="42"/>
                  </a:lnTo>
                  <a:lnTo>
                    <a:pt x="972" y="45"/>
                  </a:lnTo>
                  <a:lnTo>
                    <a:pt x="933" y="50"/>
                  </a:lnTo>
                  <a:lnTo>
                    <a:pt x="873" y="44"/>
                  </a:lnTo>
                  <a:lnTo>
                    <a:pt x="825" y="35"/>
                  </a:lnTo>
                  <a:lnTo>
                    <a:pt x="780" y="42"/>
                  </a:lnTo>
                  <a:lnTo>
                    <a:pt x="747" y="50"/>
                  </a:lnTo>
                  <a:lnTo>
                    <a:pt x="660" y="90"/>
                  </a:lnTo>
                  <a:lnTo>
                    <a:pt x="620" y="104"/>
                  </a:lnTo>
                  <a:lnTo>
                    <a:pt x="602" y="107"/>
                  </a:lnTo>
                  <a:lnTo>
                    <a:pt x="576" y="104"/>
                  </a:lnTo>
                  <a:lnTo>
                    <a:pt x="542" y="95"/>
                  </a:lnTo>
                  <a:lnTo>
                    <a:pt x="501" y="72"/>
                  </a:lnTo>
                  <a:lnTo>
                    <a:pt x="476" y="72"/>
                  </a:lnTo>
                  <a:lnTo>
                    <a:pt x="435" y="75"/>
                  </a:lnTo>
                  <a:lnTo>
                    <a:pt x="392" y="108"/>
                  </a:lnTo>
                  <a:lnTo>
                    <a:pt x="323" y="116"/>
                  </a:lnTo>
                  <a:lnTo>
                    <a:pt x="287" y="110"/>
                  </a:lnTo>
                  <a:lnTo>
                    <a:pt x="276" y="104"/>
                  </a:lnTo>
                  <a:lnTo>
                    <a:pt x="278" y="78"/>
                  </a:lnTo>
                  <a:lnTo>
                    <a:pt x="257" y="77"/>
                  </a:lnTo>
                  <a:lnTo>
                    <a:pt x="243" y="68"/>
                  </a:lnTo>
                  <a:lnTo>
                    <a:pt x="225" y="72"/>
                  </a:lnTo>
                  <a:lnTo>
                    <a:pt x="216" y="89"/>
                  </a:lnTo>
                  <a:lnTo>
                    <a:pt x="210" y="104"/>
                  </a:lnTo>
                  <a:lnTo>
                    <a:pt x="206" y="131"/>
                  </a:lnTo>
                  <a:lnTo>
                    <a:pt x="203" y="156"/>
                  </a:lnTo>
                  <a:lnTo>
                    <a:pt x="174" y="176"/>
                  </a:lnTo>
                  <a:lnTo>
                    <a:pt x="167" y="189"/>
                  </a:lnTo>
                  <a:lnTo>
                    <a:pt x="158" y="207"/>
                  </a:lnTo>
                  <a:lnTo>
                    <a:pt x="144" y="206"/>
                  </a:lnTo>
                  <a:lnTo>
                    <a:pt x="131" y="215"/>
                  </a:lnTo>
                  <a:lnTo>
                    <a:pt x="123" y="230"/>
                  </a:lnTo>
                  <a:lnTo>
                    <a:pt x="122" y="245"/>
                  </a:lnTo>
                  <a:lnTo>
                    <a:pt x="107" y="245"/>
                  </a:lnTo>
                  <a:lnTo>
                    <a:pt x="86" y="236"/>
                  </a:lnTo>
                  <a:lnTo>
                    <a:pt x="68" y="251"/>
                  </a:lnTo>
                  <a:lnTo>
                    <a:pt x="53" y="264"/>
                  </a:lnTo>
                  <a:lnTo>
                    <a:pt x="57" y="275"/>
                  </a:lnTo>
                  <a:lnTo>
                    <a:pt x="48" y="293"/>
                  </a:lnTo>
                  <a:lnTo>
                    <a:pt x="38" y="311"/>
                  </a:lnTo>
                  <a:lnTo>
                    <a:pt x="62" y="341"/>
                  </a:lnTo>
                  <a:lnTo>
                    <a:pt x="57" y="362"/>
                  </a:lnTo>
                  <a:lnTo>
                    <a:pt x="69" y="393"/>
                  </a:lnTo>
                  <a:lnTo>
                    <a:pt x="53" y="414"/>
                  </a:lnTo>
                  <a:lnTo>
                    <a:pt x="53" y="443"/>
                  </a:lnTo>
                  <a:lnTo>
                    <a:pt x="66" y="470"/>
                  </a:lnTo>
                  <a:lnTo>
                    <a:pt x="72" y="489"/>
                  </a:lnTo>
                  <a:lnTo>
                    <a:pt x="86" y="488"/>
                  </a:lnTo>
                  <a:lnTo>
                    <a:pt x="105" y="491"/>
                  </a:lnTo>
                  <a:lnTo>
                    <a:pt x="120" y="488"/>
                  </a:lnTo>
                  <a:lnTo>
                    <a:pt x="137" y="477"/>
                  </a:lnTo>
                  <a:lnTo>
                    <a:pt x="152" y="492"/>
                  </a:lnTo>
                  <a:lnTo>
                    <a:pt x="155" y="504"/>
                  </a:lnTo>
                  <a:lnTo>
                    <a:pt x="132" y="516"/>
                  </a:lnTo>
                  <a:lnTo>
                    <a:pt x="159" y="522"/>
                  </a:lnTo>
                  <a:lnTo>
                    <a:pt x="179" y="576"/>
                  </a:lnTo>
                  <a:lnTo>
                    <a:pt x="173" y="591"/>
                  </a:lnTo>
                  <a:lnTo>
                    <a:pt x="123" y="626"/>
                  </a:lnTo>
                  <a:lnTo>
                    <a:pt x="140" y="650"/>
                  </a:lnTo>
                  <a:lnTo>
                    <a:pt x="128" y="663"/>
                  </a:lnTo>
                  <a:lnTo>
                    <a:pt x="114" y="645"/>
                  </a:lnTo>
                  <a:lnTo>
                    <a:pt x="87" y="653"/>
                  </a:lnTo>
                  <a:lnTo>
                    <a:pt x="65" y="680"/>
                  </a:lnTo>
                  <a:lnTo>
                    <a:pt x="80" y="702"/>
                  </a:lnTo>
                  <a:lnTo>
                    <a:pt x="72" y="710"/>
                  </a:lnTo>
                  <a:lnTo>
                    <a:pt x="60" y="713"/>
                  </a:lnTo>
                  <a:lnTo>
                    <a:pt x="44" y="720"/>
                  </a:lnTo>
                  <a:lnTo>
                    <a:pt x="41" y="735"/>
                  </a:lnTo>
                  <a:lnTo>
                    <a:pt x="15" y="749"/>
                  </a:lnTo>
                  <a:lnTo>
                    <a:pt x="2" y="752"/>
                  </a:lnTo>
                  <a:close/>
                </a:path>
              </a:pathLst>
            </a:custGeom>
            <a:solidFill>
              <a:schemeClr val="tx1"/>
            </a:solidFill>
            <a:ln w="19050" cmpd="sng">
              <a:solidFill>
                <a:srgbClr val="FFFFFF"/>
              </a:solidFill>
              <a:round/>
              <a:headEnd/>
              <a:tailEnd/>
            </a:ln>
          </p:spPr>
          <p:txBody>
            <a:bodyPr/>
            <a:lstStyle/>
            <a:p>
              <a:endParaRPr lang="en-US" sz="1800" dirty="0"/>
            </a:p>
          </p:txBody>
        </p:sp>
        <p:sp>
          <p:nvSpPr>
            <p:cNvPr id="24" name="Freeform 10"/>
            <p:cNvSpPr>
              <a:spLocks/>
            </p:cNvSpPr>
            <p:nvPr/>
          </p:nvSpPr>
          <p:spPr bwMode="auto">
            <a:xfrm>
              <a:off x="3060700" y="6294438"/>
              <a:ext cx="238125" cy="544512"/>
            </a:xfrm>
            <a:custGeom>
              <a:avLst/>
              <a:gdLst>
                <a:gd name="T0" fmla="*/ 0 w 78"/>
                <a:gd name="T1" fmla="*/ 2147483647 h 181"/>
                <a:gd name="T2" fmla="*/ 2147483647 w 78"/>
                <a:gd name="T3" fmla="*/ 2147483647 h 181"/>
                <a:gd name="T4" fmla="*/ 2147483647 w 78"/>
                <a:gd name="T5" fmla="*/ 2147483647 h 181"/>
                <a:gd name="T6" fmla="*/ 2147483647 w 78"/>
                <a:gd name="T7" fmla="*/ 2147483647 h 181"/>
                <a:gd name="T8" fmla="*/ 2147483647 w 78"/>
                <a:gd name="T9" fmla="*/ 2147483647 h 181"/>
                <a:gd name="T10" fmla="*/ 2147483647 w 78"/>
                <a:gd name="T11" fmla="*/ 2147483647 h 181"/>
                <a:gd name="T12" fmla="*/ 2147483647 w 78"/>
                <a:gd name="T13" fmla="*/ 0 h 181"/>
                <a:gd name="T14" fmla="*/ 2147483647 w 78"/>
                <a:gd name="T15" fmla="*/ 2147483647 h 181"/>
                <a:gd name="T16" fmla="*/ 2147483647 w 78"/>
                <a:gd name="T17" fmla="*/ 2147483647 h 181"/>
                <a:gd name="T18" fmla="*/ 2147483647 w 78"/>
                <a:gd name="T19" fmla="*/ 2147483647 h 181"/>
                <a:gd name="T20" fmla="*/ 2147483647 w 78"/>
                <a:gd name="T21" fmla="*/ 2147483647 h 181"/>
                <a:gd name="T22" fmla="*/ 2147483647 w 78"/>
                <a:gd name="T23" fmla="*/ 2147483647 h 181"/>
                <a:gd name="T24" fmla="*/ 2147483647 w 78"/>
                <a:gd name="T25" fmla="*/ 2147483647 h 181"/>
                <a:gd name="T26" fmla="*/ 2147483647 w 78"/>
                <a:gd name="T27" fmla="*/ 2147483647 h 181"/>
                <a:gd name="T28" fmla="*/ 0 w 78"/>
                <a:gd name="T29" fmla="*/ 2147483647 h 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181"/>
                <a:gd name="T47" fmla="*/ 78 w 78"/>
                <a:gd name="T48" fmla="*/ 181 h 1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181">
                  <a:moveTo>
                    <a:pt x="0" y="180"/>
                  </a:moveTo>
                  <a:lnTo>
                    <a:pt x="16" y="130"/>
                  </a:lnTo>
                  <a:lnTo>
                    <a:pt x="31" y="99"/>
                  </a:lnTo>
                  <a:lnTo>
                    <a:pt x="33" y="72"/>
                  </a:lnTo>
                  <a:lnTo>
                    <a:pt x="39" y="64"/>
                  </a:lnTo>
                  <a:lnTo>
                    <a:pt x="37" y="51"/>
                  </a:lnTo>
                  <a:lnTo>
                    <a:pt x="78" y="0"/>
                  </a:lnTo>
                  <a:lnTo>
                    <a:pt x="75" y="49"/>
                  </a:lnTo>
                  <a:lnTo>
                    <a:pt x="61" y="76"/>
                  </a:lnTo>
                  <a:lnTo>
                    <a:pt x="63" y="106"/>
                  </a:lnTo>
                  <a:lnTo>
                    <a:pt x="45" y="124"/>
                  </a:lnTo>
                  <a:lnTo>
                    <a:pt x="52" y="144"/>
                  </a:lnTo>
                  <a:lnTo>
                    <a:pt x="46" y="160"/>
                  </a:lnTo>
                  <a:lnTo>
                    <a:pt x="42" y="181"/>
                  </a:lnTo>
                  <a:lnTo>
                    <a:pt x="0" y="180"/>
                  </a:lnTo>
                  <a:close/>
                </a:path>
              </a:pathLst>
            </a:custGeom>
            <a:solidFill>
              <a:srgbClr val="DCE6F2"/>
            </a:solidFill>
            <a:ln w="19050" cmpd="sng">
              <a:solidFill>
                <a:srgbClr val="FFFFFF"/>
              </a:solidFill>
              <a:round/>
              <a:headEnd/>
              <a:tailEnd/>
            </a:ln>
          </p:spPr>
          <p:txBody>
            <a:bodyPr/>
            <a:lstStyle/>
            <a:p>
              <a:endParaRPr lang="en-US" sz="1800" dirty="0"/>
            </a:p>
          </p:txBody>
        </p:sp>
        <p:sp>
          <p:nvSpPr>
            <p:cNvPr id="25" name="ZoneTexte 3"/>
            <p:cNvSpPr txBox="1">
              <a:spLocks noChangeArrowheads="1"/>
            </p:cNvSpPr>
            <p:nvPr/>
          </p:nvSpPr>
          <p:spPr bwMode="auto">
            <a:xfrm>
              <a:off x="4050431" y="2959099"/>
              <a:ext cx="1841657" cy="874062"/>
            </a:xfrm>
            <a:prstGeom prst="rect">
              <a:avLst/>
            </a:prstGeom>
            <a:noFill/>
            <a:ln w="19050">
              <a:solidFill>
                <a:schemeClr val="tx1"/>
              </a:solidFill>
              <a:miter lim="800000"/>
              <a:headEnd/>
              <a:tailEnd/>
            </a:ln>
          </p:spPr>
          <p:txBody>
            <a:bodyPr wrap="none">
              <a:spAutoFit/>
            </a:bodyPr>
            <a:lstStyle/>
            <a:p>
              <a:pPr algn="ctr"/>
              <a:r>
                <a:rPr lang="en-GB" dirty="0">
                  <a:solidFill>
                    <a:srgbClr val="FFFFFF"/>
                  </a:solidFill>
                  <a:latin typeface="Calibri" pitchFamily="34" charset="0"/>
                  <a:ea typeface="MS PGothic" pitchFamily="34" charset="-128"/>
                </a:rPr>
                <a:t>SYRIA</a:t>
              </a:r>
            </a:p>
          </p:txBody>
        </p:sp>
        <p:pic>
          <p:nvPicPr>
            <p:cNvPr id="26" name="Image 3"/>
            <p:cNvPicPr>
              <a:picLocks noChangeAspect="1"/>
            </p:cNvPicPr>
            <p:nvPr/>
          </p:nvPicPr>
          <p:blipFill>
            <a:blip r:embed="rId3" cstate="print"/>
            <a:srcRect/>
            <a:stretch>
              <a:fillRect/>
            </a:stretch>
          </p:blipFill>
          <p:spPr bwMode="auto">
            <a:xfrm>
              <a:off x="3422650" y="3348038"/>
              <a:ext cx="442913" cy="295275"/>
            </a:xfrm>
            <a:prstGeom prst="rect">
              <a:avLst/>
            </a:prstGeom>
            <a:noFill/>
            <a:ln w="9525">
              <a:noFill/>
              <a:miter lim="800000"/>
              <a:headEnd/>
              <a:tailEnd/>
            </a:ln>
          </p:spPr>
        </p:pic>
        <p:pic>
          <p:nvPicPr>
            <p:cNvPr id="27" name="Image 4"/>
            <p:cNvPicPr>
              <a:picLocks noChangeAspect="1"/>
            </p:cNvPicPr>
            <p:nvPr/>
          </p:nvPicPr>
          <p:blipFill>
            <a:blip r:embed="rId4" cstate="print"/>
            <a:srcRect/>
            <a:stretch>
              <a:fillRect/>
            </a:stretch>
          </p:blipFill>
          <p:spPr bwMode="auto">
            <a:xfrm>
              <a:off x="3930650" y="4938713"/>
              <a:ext cx="444500" cy="295275"/>
            </a:xfrm>
            <a:prstGeom prst="rect">
              <a:avLst/>
            </a:prstGeom>
            <a:noFill/>
            <a:ln w="9525">
              <a:noFill/>
              <a:miter lim="800000"/>
              <a:headEnd/>
              <a:tailEnd/>
            </a:ln>
          </p:spPr>
        </p:pic>
        <p:pic>
          <p:nvPicPr>
            <p:cNvPr id="28" name="Image 5"/>
            <p:cNvPicPr>
              <a:picLocks noChangeAspect="1"/>
            </p:cNvPicPr>
            <p:nvPr/>
          </p:nvPicPr>
          <p:blipFill>
            <a:blip r:embed="rId5" cstate="print"/>
            <a:srcRect/>
            <a:stretch>
              <a:fillRect/>
            </a:stretch>
          </p:blipFill>
          <p:spPr bwMode="auto">
            <a:xfrm>
              <a:off x="7462838" y="2794000"/>
              <a:ext cx="444500" cy="295275"/>
            </a:xfrm>
            <a:prstGeom prst="rect">
              <a:avLst/>
            </a:prstGeom>
            <a:noFill/>
            <a:ln w="9525">
              <a:noFill/>
              <a:miter lim="800000"/>
              <a:headEnd/>
              <a:tailEnd/>
            </a:ln>
          </p:spPr>
        </p:pic>
        <p:pic>
          <p:nvPicPr>
            <p:cNvPr id="29" name="Image 2"/>
            <p:cNvPicPr>
              <a:picLocks noChangeAspect="1"/>
            </p:cNvPicPr>
            <p:nvPr/>
          </p:nvPicPr>
          <p:blipFill>
            <a:blip r:embed="rId6" cstate="print"/>
            <a:srcRect/>
            <a:stretch>
              <a:fillRect/>
            </a:stretch>
          </p:blipFill>
          <p:spPr bwMode="auto">
            <a:xfrm>
              <a:off x="4054475" y="1011238"/>
              <a:ext cx="442913" cy="295275"/>
            </a:xfrm>
            <a:prstGeom prst="rect">
              <a:avLst/>
            </a:prstGeom>
            <a:noFill/>
            <a:ln w="9525">
              <a:noFill/>
              <a:miter lim="800000"/>
              <a:headEnd/>
              <a:tailEnd/>
            </a:ln>
          </p:spPr>
        </p:pic>
        <p:pic>
          <p:nvPicPr>
            <p:cNvPr id="30" name="Image 12" descr=" Drapeau Syrie.gif"/>
            <p:cNvPicPr>
              <a:picLocks noChangeAspect="1"/>
            </p:cNvPicPr>
            <p:nvPr/>
          </p:nvPicPr>
          <p:blipFill>
            <a:blip r:embed="rId7" cstate="print"/>
            <a:srcRect/>
            <a:stretch>
              <a:fillRect/>
            </a:stretch>
          </p:blipFill>
          <p:spPr bwMode="auto">
            <a:xfrm>
              <a:off x="5521325" y="3065463"/>
              <a:ext cx="458788" cy="309562"/>
            </a:xfrm>
            <a:prstGeom prst="rect">
              <a:avLst/>
            </a:prstGeom>
            <a:noFill/>
            <a:ln w="9525">
              <a:solidFill>
                <a:schemeClr val="bg1"/>
              </a:solidFill>
              <a:miter lim="800000"/>
              <a:headEnd/>
              <a:tailEnd/>
            </a:ln>
          </p:spPr>
        </p:pic>
      </p:grpSp>
      <p:pic>
        <p:nvPicPr>
          <p:cNvPr id="32" name="Picture 2" descr="File:Patriot missile launch b.jpg">
            <a:hlinkClick r:id="rId8"/>
          </p:cNvPr>
          <p:cNvPicPr>
            <a:picLocks noChangeAspect="1" noChangeArrowheads="1"/>
          </p:cNvPicPr>
          <p:nvPr/>
        </p:nvPicPr>
        <p:blipFill>
          <a:blip r:embed="rId9" cstate="print"/>
          <a:srcRect/>
          <a:stretch>
            <a:fillRect/>
          </a:stretch>
        </p:blipFill>
        <p:spPr bwMode="auto">
          <a:xfrm>
            <a:off x="8947102" y="2772519"/>
            <a:ext cx="1170236" cy="1480938"/>
          </a:xfrm>
          <a:prstGeom prst="rect">
            <a:avLst/>
          </a:prstGeom>
          <a:noFill/>
          <a:ln w="254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4"/>
          <p:cNvSpPr>
            <a:spLocks noGrp="1"/>
          </p:cNvSpPr>
          <p:nvPr>
            <p:ph type="sldNum" sz="quarter" idx="12"/>
          </p:nvPr>
        </p:nvSpPr>
        <p:spPr bwMode="auto">
          <a:xfrm>
            <a:off x="9955215" y="7153275"/>
            <a:ext cx="614363" cy="407988"/>
          </a:xfrm>
          <a:noFill/>
          <a:ln>
            <a:miter lim="800000"/>
            <a:headEnd/>
            <a:tailEnd/>
          </a:ln>
        </p:spPr>
        <p:txBody>
          <a:bodyPr wrap="square" numCol="1" anchorCtr="0" compatLnSpc="1">
            <a:prstTxWarp prst="textNoShape">
              <a:avLst/>
            </a:prstTxWarp>
          </a:bodyPr>
          <a:lstStyle/>
          <a:p>
            <a:pPr algn="ctr" defTabSz="1041517" fontAlgn="base">
              <a:spcBef>
                <a:spcPct val="0"/>
              </a:spcBef>
              <a:spcAft>
                <a:spcPct val="0"/>
              </a:spcAft>
            </a:pPr>
            <a:fld id="{B7AB069B-83F3-4544-95D1-1757CF8028AB}" type="slidenum">
              <a:rPr lang="en-US" smtClean="0"/>
              <a:pPr algn="ctr" defTabSz="1041517" fontAlgn="base">
                <a:spcBef>
                  <a:spcPct val="0"/>
                </a:spcBef>
                <a:spcAft>
                  <a:spcPct val="0"/>
                </a:spcAft>
              </a:pPr>
              <a:t>14</a:t>
            </a:fld>
            <a:endParaRPr lang="en-US" dirty="0" smtClean="0"/>
          </a:p>
        </p:txBody>
      </p:sp>
      <p:sp>
        <p:nvSpPr>
          <p:cNvPr id="11272" name="Rectangle 33"/>
          <p:cNvSpPr>
            <a:spLocks noChangeArrowheads="1"/>
          </p:cNvSpPr>
          <p:nvPr/>
        </p:nvSpPr>
        <p:spPr bwMode="auto">
          <a:xfrm>
            <a:off x="1169988" y="252421"/>
            <a:ext cx="9145586" cy="661592"/>
          </a:xfrm>
          <a:prstGeom prst="rect">
            <a:avLst/>
          </a:prstGeom>
          <a:noFill/>
          <a:ln w="9525">
            <a:noFill/>
            <a:miter lim="800000"/>
            <a:headEnd/>
            <a:tailEnd/>
          </a:ln>
        </p:spPr>
        <p:txBody>
          <a:bodyPr lIns="91312" tIns="45657" rIns="91312" bIns="45657">
            <a:spAutoFit/>
          </a:bodyPr>
          <a:lstStyle/>
          <a:p>
            <a:pPr algn="ctr"/>
            <a:r>
              <a:rPr lang="en-GB" sz="3700" b="1" u="sng" dirty="0">
                <a:solidFill>
                  <a:srgbClr val="0057C0"/>
                </a:solidFill>
              </a:rPr>
              <a:t>NATO Support to the AFRICAN UNION</a:t>
            </a:r>
          </a:p>
        </p:txBody>
      </p:sp>
      <p:sp>
        <p:nvSpPr>
          <p:cNvPr id="17" name="Footer Placeholder 4"/>
          <p:cNvSpPr>
            <a:spLocks noGrp="1"/>
          </p:cNvSpPr>
          <p:nvPr>
            <p:ph type="ftr" sz="quarter" idx="11"/>
          </p:nvPr>
        </p:nvSpPr>
        <p:spPr bwMode="auto">
          <a:xfrm>
            <a:off x="3546475" y="7123113"/>
            <a:ext cx="4103688" cy="438150"/>
          </a:xfrm>
          <a:noFill/>
          <a:ln>
            <a:miter lim="800000"/>
            <a:headEnd/>
            <a:tailEnd/>
          </a:ln>
        </p:spPr>
        <p:txBody>
          <a:bodyPr wrap="square" numCol="1" anchorCtr="0" compatLnSpc="1">
            <a:prstTxWarp prst="textNoShape">
              <a:avLst/>
            </a:prstTxWarp>
          </a:bodyPr>
          <a:lstStyle/>
          <a:p>
            <a:pPr defTabSz="1041517" fontAlgn="base">
              <a:spcBef>
                <a:spcPct val="0"/>
              </a:spcBef>
              <a:spcAft>
                <a:spcPct val="0"/>
              </a:spcAft>
            </a:pPr>
            <a:r>
              <a:rPr lang="en-US" dirty="0" smtClean="0"/>
              <a:t>NATO UNCLASSIFIED</a:t>
            </a:r>
          </a:p>
        </p:txBody>
      </p:sp>
      <p:sp>
        <p:nvSpPr>
          <p:cNvPr id="18" name="Date Placeholder 6"/>
          <p:cNvSpPr>
            <a:spLocks noGrp="1"/>
          </p:cNvSpPr>
          <p:nvPr>
            <p:ph type="dt" sz="quarter" idx="10"/>
          </p:nvPr>
        </p:nvSpPr>
        <p:spPr bwMode="auto">
          <a:xfrm>
            <a:off x="738188" y="7123121"/>
            <a:ext cx="2493962" cy="401637"/>
          </a:xfrm>
          <a:noFill/>
          <a:ln>
            <a:miter lim="800000"/>
            <a:headEnd/>
            <a:tailEnd/>
          </a:ln>
        </p:spPr>
        <p:txBody>
          <a:bodyPr wrap="square" numCol="1" anchorCtr="0" compatLnSpc="1">
            <a:prstTxWarp prst="textNoShape">
              <a:avLst/>
            </a:prstTxWarp>
          </a:bodyPr>
          <a:lstStyle/>
          <a:p>
            <a:pPr defTabSz="1041517" fontAlgn="base">
              <a:spcBef>
                <a:spcPct val="0"/>
              </a:spcBef>
              <a:spcAft>
                <a:spcPct val="0"/>
              </a:spcAft>
            </a:pPr>
            <a:r>
              <a:rPr lang="en-US" dirty="0" smtClean="0"/>
              <a:t>04 May 2015</a:t>
            </a:r>
          </a:p>
        </p:txBody>
      </p:sp>
      <p:sp>
        <p:nvSpPr>
          <p:cNvPr id="7" name="TextBox 3"/>
          <p:cNvSpPr txBox="1">
            <a:spLocks noChangeArrowheads="1"/>
          </p:cNvSpPr>
          <p:nvPr/>
        </p:nvSpPr>
        <p:spPr bwMode="auto">
          <a:xfrm>
            <a:off x="778664" y="1150619"/>
            <a:ext cx="9883204" cy="5893794"/>
          </a:xfrm>
          <a:prstGeom prst="rect">
            <a:avLst/>
          </a:prstGeom>
          <a:noFill/>
          <a:ln w="9525">
            <a:noFill/>
            <a:miter lim="800000"/>
            <a:headEnd/>
            <a:tailEnd/>
          </a:ln>
        </p:spPr>
        <p:txBody>
          <a:bodyPr wrap="square" lIns="91312" tIns="45657" rIns="91312" bIns="45657">
            <a:spAutoFit/>
          </a:bodyPr>
          <a:lstStyle/>
          <a:p>
            <a:pPr marL="357327" indent="-457200" algn="just">
              <a:buFont typeface="Wingdings" panose="05000000000000000000" pitchFamily="2" charset="2"/>
              <a:buChar char="Ø"/>
            </a:pPr>
            <a:r>
              <a:rPr lang="en-US" sz="2800" dirty="0" smtClean="0">
                <a:solidFill>
                  <a:srgbClr val="0057C0"/>
                </a:solidFill>
              </a:rPr>
              <a:t>In </a:t>
            </a:r>
            <a:r>
              <a:rPr lang="en-US" sz="2800" dirty="0">
                <a:solidFill>
                  <a:srgbClr val="0057C0"/>
                </a:solidFill>
              </a:rPr>
              <a:t>2005, NATO support to the African Union (AU) Mission in Sudan (AMIS) until late 2007  </a:t>
            </a:r>
          </a:p>
          <a:p>
            <a:pPr marL="357327" indent="-457200" algn="just">
              <a:buFont typeface="Wingdings" panose="05000000000000000000" pitchFamily="2" charset="2"/>
              <a:buChar char="Ø"/>
            </a:pPr>
            <a:endParaRPr lang="en-US" sz="2800" dirty="0">
              <a:solidFill>
                <a:srgbClr val="0057C0"/>
              </a:solidFill>
            </a:endParaRPr>
          </a:p>
          <a:p>
            <a:pPr marL="357327" indent="-457200" algn="just">
              <a:buFont typeface="Wingdings" panose="05000000000000000000" pitchFamily="2" charset="2"/>
              <a:buChar char="Ø"/>
            </a:pPr>
            <a:r>
              <a:rPr lang="en-US" sz="2800" dirty="0">
                <a:solidFill>
                  <a:srgbClr val="0057C0"/>
                </a:solidFill>
              </a:rPr>
              <a:t>AU appreciation and widening the scope by establishing NATO's Senior Military Liaison Officer (SMLO</a:t>
            </a:r>
            <a:r>
              <a:rPr lang="en-US" sz="2800" dirty="0" smtClean="0">
                <a:solidFill>
                  <a:srgbClr val="0057C0"/>
                </a:solidFill>
              </a:rPr>
              <a:t>)  </a:t>
            </a:r>
            <a:endParaRPr lang="en-US" sz="2800" dirty="0">
              <a:solidFill>
                <a:srgbClr val="0057C0"/>
              </a:solidFill>
            </a:endParaRPr>
          </a:p>
          <a:p>
            <a:pPr marL="357327" indent="-457200" algn="just">
              <a:buFont typeface="Wingdings" panose="05000000000000000000" pitchFamily="2" charset="2"/>
              <a:buChar char="Ø"/>
            </a:pPr>
            <a:endParaRPr lang="en-US" sz="2800" dirty="0">
              <a:solidFill>
                <a:srgbClr val="0057C0"/>
              </a:solidFill>
            </a:endParaRPr>
          </a:p>
          <a:p>
            <a:pPr marL="357327" indent="-457200" algn="just">
              <a:buFont typeface="Wingdings" panose="05000000000000000000" pitchFamily="2" charset="2"/>
              <a:buChar char="Ø"/>
            </a:pPr>
            <a:r>
              <a:rPr lang="en-US" sz="2800" dirty="0">
                <a:solidFill>
                  <a:srgbClr val="0057C0"/>
                </a:solidFill>
              </a:rPr>
              <a:t>Strategic direction and guidance covered by SMMO  </a:t>
            </a:r>
          </a:p>
          <a:p>
            <a:pPr marL="357327" indent="-457200" algn="just">
              <a:buFont typeface="Wingdings" panose="05000000000000000000" pitchFamily="2" charset="2"/>
              <a:buChar char="Ø"/>
            </a:pPr>
            <a:endParaRPr lang="en-US" sz="2800" dirty="0">
              <a:solidFill>
                <a:srgbClr val="0057C0"/>
              </a:solidFill>
            </a:endParaRPr>
          </a:p>
          <a:p>
            <a:pPr marL="357327" indent="-457200" algn="just">
              <a:buFont typeface="Wingdings" panose="05000000000000000000" pitchFamily="2" charset="2"/>
              <a:buChar char="Ø"/>
            </a:pPr>
            <a:r>
              <a:rPr lang="en-US" sz="2800" dirty="0" smtClean="0">
                <a:solidFill>
                  <a:srgbClr val="0057C0"/>
                </a:solidFill>
              </a:rPr>
              <a:t>NATO </a:t>
            </a:r>
            <a:r>
              <a:rPr lang="en-US" sz="2800" dirty="0">
                <a:solidFill>
                  <a:srgbClr val="0057C0"/>
                </a:solidFill>
              </a:rPr>
              <a:t>support maintained with a NATO military team in Addis Ababa (Ethiopia) manned by JFC Naples  </a:t>
            </a:r>
          </a:p>
          <a:p>
            <a:pPr marL="357327" indent="-457200" algn="just">
              <a:buFont typeface="Wingdings" panose="05000000000000000000" pitchFamily="2" charset="2"/>
              <a:buChar char="Ø"/>
            </a:pPr>
            <a:endParaRPr lang="en-US" sz="2800" dirty="0">
              <a:solidFill>
                <a:srgbClr val="0057C0"/>
              </a:solidFill>
            </a:endParaRPr>
          </a:p>
          <a:p>
            <a:pPr marL="357327" indent="-457200" algn="just">
              <a:buFont typeface="Wingdings" panose="05000000000000000000" pitchFamily="2" charset="2"/>
              <a:buChar char="Ø"/>
            </a:pPr>
            <a:r>
              <a:rPr lang="en-US" sz="2800" dirty="0">
                <a:solidFill>
                  <a:srgbClr val="0057C0"/>
                </a:solidFill>
              </a:rPr>
              <a:t>The NOR Embassy in Addis Ababa provides the diplomatic conduit for NATO activities supporting the </a:t>
            </a:r>
            <a:r>
              <a:rPr lang="en-US" sz="2800" dirty="0" smtClean="0">
                <a:solidFill>
                  <a:srgbClr val="0057C0"/>
                </a:solidFill>
              </a:rPr>
              <a:t>AU  </a:t>
            </a:r>
            <a:endParaRPr lang="en-US" sz="2800" dirty="0">
              <a:solidFill>
                <a:srgbClr val="0057C0"/>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p:cNvSpPr txBox="1">
            <a:spLocks noChangeArrowheads="1"/>
          </p:cNvSpPr>
          <p:nvPr/>
        </p:nvSpPr>
        <p:spPr bwMode="auto">
          <a:xfrm>
            <a:off x="1170236" y="1116344"/>
            <a:ext cx="9032532" cy="5632311"/>
          </a:xfrm>
          <a:prstGeom prst="rect">
            <a:avLst/>
          </a:prstGeom>
          <a:noFill/>
          <a:ln w="9525">
            <a:noFill/>
            <a:miter lim="800000"/>
            <a:headEnd/>
            <a:tailEnd/>
          </a:ln>
        </p:spPr>
        <p:txBody>
          <a:bodyPr wrap="square" lIns="91312" tIns="45657" rIns="91312" bIns="45657">
            <a:spAutoFit/>
          </a:bodyPr>
          <a:lstStyle/>
          <a:p>
            <a:pPr marL="243027" indent="-342900" algn="just">
              <a:buFont typeface="Arial" panose="020B0604020202020204" pitchFamily="34" charset="0"/>
              <a:buChar char="•"/>
            </a:pPr>
            <a:r>
              <a:rPr lang="en-US" sz="2400" b="1" dirty="0">
                <a:solidFill>
                  <a:srgbClr val="0057C0"/>
                </a:solidFill>
              </a:rPr>
              <a:t>NATO's </a:t>
            </a:r>
            <a:r>
              <a:rPr lang="en-US" sz="2400" b="1" dirty="0" smtClean="0">
                <a:solidFill>
                  <a:srgbClr val="0057C0"/>
                </a:solidFill>
              </a:rPr>
              <a:t>mission:  </a:t>
            </a:r>
            <a:r>
              <a:rPr lang="en-US" sz="2400" dirty="0" smtClean="0">
                <a:solidFill>
                  <a:srgbClr val="0057C0"/>
                </a:solidFill>
              </a:rPr>
              <a:t>Assist staff capabilities within </a:t>
            </a:r>
            <a:r>
              <a:rPr lang="en-US" sz="2400" dirty="0">
                <a:solidFill>
                  <a:srgbClr val="0057C0"/>
                </a:solidFill>
              </a:rPr>
              <a:t>the AU military </a:t>
            </a:r>
            <a:r>
              <a:rPr lang="en-US" sz="2400" dirty="0" smtClean="0">
                <a:solidFill>
                  <a:srgbClr val="0057C0"/>
                </a:solidFill>
              </a:rPr>
              <a:t>in </a:t>
            </a:r>
            <a:r>
              <a:rPr lang="en-US" sz="2400" dirty="0">
                <a:solidFill>
                  <a:srgbClr val="0057C0"/>
                </a:solidFill>
              </a:rPr>
              <a:t>order that the AU can better conduct its </a:t>
            </a:r>
            <a:r>
              <a:rPr lang="en-US" sz="2400" dirty="0" smtClean="0">
                <a:solidFill>
                  <a:srgbClr val="0057C0"/>
                </a:solidFill>
              </a:rPr>
              <a:t>missions; help bring the </a:t>
            </a:r>
            <a:r>
              <a:rPr lang="en-US" sz="2400" dirty="0">
                <a:solidFill>
                  <a:srgbClr val="0057C0"/>
                </a:solidFill>
              </a:rPr>
              <a:t>ASF to operational </a:t>
            </a:r>
            <a:r>
              <a:rPr lang="en-US" sz="2400" dirty="0" smtClean="0">
                <a:solidFill>
                  <a:srgbClr val="0057C0"/>
                </a:solidFill>
              </a:rPr>
              <a:t>readiness; facilitate logistical </a:t>
            </a:r>
            <a:r>
              <a:rPr lang="en-US" sz="2400" dirty="0">
                <a:solidFill>
                  <a:srgbClr val="0057C0"/>
                </a:solidFill>
              </a:rPr>
              <a:t>support.  </a:t>
            </a:r>
          </a:p>
          <a:p>
            <a:pPr marL="187060" indent="-286933" algn="just">
              <a:buFont typeface="Wingdings" pitchFamily="2" charset="2"/>
              <a:buChar char="§"/>
            </a:pPr>
            <a:endParaRPr lang="en-US" sz="2400" dirty="0">
              <a:solidFill>
                <a:srgbClr val="0057C0"/>
              </a:solidFill>
            </a:endParaRPr>
          </a:p>
          <a:p>
            <a:pPr marL="243027" indent="-342900" algn="just">
              <a:buFont typeface="Arial" panose="020B0604020202020204" pitchFamily="34" charset="0"/>
              <a:buChar char="•"/>
            </a:pPr>
            <a:r>
              <a:rPr lang="en-US" sz="2400" b="1" dirty="0">
                <a:solidFill>
                  <a:srgbClr val="0057C0"/>
                </a:solidFill>
              </a:rPr>
              <a:t>NATO-AU military cooperation areas:</a:t>
            </a:r>
          </a:p>
          <a:p>
            <a:pPr marL="762993" lvl="3" indent="-342900" algn="just">
              <a:buFont typeface="Wingdings" panose="05000000000000000000" pitchFamily="2" charset="2"/>
              <a:buChar char="Ø"/>
            </a:pPr>
            <a:r>
              <a:rPr lang="en-US" sz="2400" dirty="0">
                <a:solidFill>
                  <a:srgbClr val="0057C0"/>
                </a:solidFill>
              </a:rPr>
              <a:t>Assistance to the AU Mission in Somalia (AMISOM):</a:t>
            </a:r>
          </a:p>
          <a:p>
            <a:pPr marL="1284545" lvl="2" indent="-342900" algn="just">
              <a:buFont typeface="Wingdings" panose="05000000000000000000" pitchFamily="2" charset="2"/>
              <a:buChar char="§"/>
            </a:pPr>
            <a:r>
              <a:rPr lang="en-US" sz="2400" dirty="0">
                <a:solidFill>
                  <a:srgbClr val="0057C0"/>
                </a:solidFill>
              </a:rPr>
              <a:t>Strategic air and sea lift, </a:t>
            </a:r>
          </a:p>
          <a:p>
            <a:pPr marL="1284545" lvl="2" indent="-342900" algn="just">
              <a:buFont typeface="Wingdings" panose="05000000000000000000" pitchFamily="2" charset="2"/>
              <a:buChar char="§"/>
            </a:pPr>
            <a:r>
              <a:rPr lang="en-US" sz="2400" dirty="0">
                <a:solidFill>
                  <a:srgbClr val="0057C0"/>
                </a:solidFill>
              </a:rPr>
              <a:t>SMEs </a:t>
            </a:r>
          </a:p>
          <a:p>
            <a:pPr marL="762993" lvl="1" indent="-342900" algn="just">
              <a:buFont typeface="Wingdings" panose="05000000000000000000" pitchFamily="2" charset="2"/>
              <a:buChar char="Ø"/>
            </a:pPr>
            <a:r>
              <a:rPr lang="en-US" sz="2400" dirty="0">
                <a:solidFill>
                  <a:srgbClr val="0057C0"/>
                </a:solidFill>
              </a:rPr>
              <a:t>Supporting the operational readiness of ASF:</a:t>
            </a:r>
          </a:p>
          <a:p>
            <a:pPr marL="1284545" lvl="2" indent="-342900" algn="just">
              <a:buFont typeface="Wingdings" panose="05000000000000000000" pitchFamily="2" charset="2"/>
              <a:buChar char="§"/>
            </a:pPr>
            <a:r>
              <a:rPr lang="en-US" sz="2400" dirty="0">
                <a:solidFill>
                  <a:srgbClr val="0057C0"/>
                </a:solidFill>
              </a:rPr>
              <a:t>Staff capacity building, </a:t>
            </a:r>
          </a:p>
          <a:p>
            <a:pPr marL="1284545" lvl="2" indent="-342900" algn="just">
              <a:buFont typeface="Wingdings" panose="05000000000000000000" pitchFamily="2" charset="2"/>
              <a:buChar char="§"/>
            </a:pPr>
            <a:r>
              <a:rPr lang="en-US" sz="2400" dirty="0">
                <a:solidFill>
                  <a:srgbClr val="0057C0"/>
                </a:solidFill>
              </a:rPr>
              <a:t>Facilitate education and training, METTs*</a:t>
            </a:r>
          </a:p>
          <a:p>
            <a:pPr algn="just">
              <a:tabLst>
                <a:tab pos="361439" algn="l"/>
              </a:tabLst>
            </a:pPr>
            <a:r>
              <a:rPr lang="en-US" sz="2400" b="1" dirty="0">
                <a:solidFill>
                  <a:srgbClr val="0057C0"/>
                </a:solidFill>
              </a:rPr>
              <a:t>*	</a:t>
            </a:r>
            <a:r>
              <a:rPr lang="en-US" i="1" dirty="0">
                <a:solidFill>
                  <a:srgbClr val="0057C0"/>
                </a:solidFill>
              </a:rPr>
              <a:t>NSO and NDC provide courses for 8-10 AU officers per year. </a:t>
            </a:r>
            <a:endParaRPr lang="en-US" sz="2400" i="1" dirty="0">
              <a:solidFill>
                <a:srgbClr val="0057C0"/>
              </a:solidFill>
            </a:endParaRPr>
          </a:p>
          <a:p>
            <a:pPr algn="just">
              <a:tabLst>
                <a:tab pos="361439" algn="l"/>
              </a:tabLst>
            </a:pPr>
            <a:endParaRPr lang="en-US" sz="2400" b="1" dirty="0">
              <a:solidFill>
                <a:srgbClr val="0057C0"/>
              </a:solidFill>
            </a:endParaRPr>
          </a:p>
          <a:p>
            <a:pPr marL="342900" indent="-342900" algn="just">
              <a:buFont typeface="Arial" panose="020B0604020202020204" pitchFamily="34" charset="0"/>
              <a:buChar char="•"/>
              <a:tabLst>
                <a:tab pos="361439" algn="l"/>
              </a:tabLst>
            </a:pPr>
            <a:r>
              <a:rPr lang="en-US" sz="2400" b="1" dirty="0">
                <a:solidFill>
                  <a:srgbClr val="0057C0"/>
                </a:solidFill>
              </a:rPr>
              <a:t>	NATO-AU Technical Agreement </a:t>
            </a:r>
            <a:r>
              <a:rPr lang="en-US" sz="2400" dirty="0">
                <a:solidFill>
                  <a:srgbClr val="0057C0"/>
                </a:solidFill>
              </a:rPr>
              <a:t>signed on 8 May 14.  </a:t>
            </a:r>
            <a:endParaRPr lang="en-US" sz="2400" b="1" dirty="0">
              <a:solidFill>
                <a:srgbClr val="0057C0"/>
              </a:solidFill>
            </a:endParaRPr>
          </a:p>
        </p:txBody>
      </p:sp>
      <p:sp>
        <p:nvSpPr>
          <p:cNvPr id="7" name="Rectangle 33"/>
          <p:cNvSpPr>
            <a:spLocks noChangeArrowheads="1"/>
          </p:cNvSpPr>
          <p:nvPr/>
        </p:nvSpPr>
        <p:spPr bwMode="auto">
          <a:xfrm>
            <a:off x="1169988" y="252421"/>
            <a:ext cx="9145586" cy="661592"/>
          </a:xfrm>
          <a:prstGeom prst="rect">
            <a:avLst/>
          </a:prstGeom>
          <a:noFill/>
          <a:ln w="9525">
            <a:noFill/>
            <a:miter lim="800000"/>
            <a:headEnd/>
            <a:tailEnd/>
          </a:ln>
        </p:spPr>
        <p:txBody>
          <a:bodyPr lIns="91312" tIns="45657" rIns="91312" bIns="45657">
            <a:spAutoFit/>
          </a:bodyPr>
          <a:lstStyle/>
          <a:p>
            <a:pPr algn="ctr"/>
            <a:r>
              <a:rPr lang="en-GB" sz="3700" b="1" u="sng" dirty="0">
                <a:solidFill>
                  <a:srgbClr val="0057C0"/>
                </a:solidFill>
              </a:rPr>
              <a:t>NATO Support to the AFRICAN UNION</a:t>
            </a:r>
          </a:p>
        </p:txBody>
      </p:sp>
      <p:sp>
        <p:nvSpPr>
          <p:cNvPr id="8" name="Slide Number Placeholder 4"/>
          <p:cNvSpPr>
            <a:spLocks noGrp="1"/>
          </p:cNvSpPr>
          <p:nvPr>
            <p:ph type="sldNum" sz="quarter" idx="12"/>
          </p:nvPr>
        </p:nvSpPr>
        <p:spPr bwMode="auto">
          <a:xfrm>
            <a:off x="9955213" y="7153275"/>
            <a:ext cx="614362" cy="407988"/>
          </a:xfrm>
          <a:noFill/>
          <a:ln>
            <a:miter lim="800000"/>
            <a:headEnd/>
            <a:tailEnd/>
          </a:ln>
        </p:spPr>
        <p:txBody>
          <a:bodyPr wrap="square" numCol="1" anchorCtr="0" compatLnSpc="1">
            <a:prstTxWarp prst="textNoShape">
              <a:avLst/>
            </a:prstTxWarp>
          </a:bodyPr>
          <a:lstStyle/>
          <a:p>
            <a:pPr algn="ctr" defTabSz="1041517" fontAlgn="base">
              <a:spcBef>
                <a:spcPct val="0"/>
              </a:spcBef>
              <a:spcAft>
                <a:spcPct val="0"/>
              </a:spcAft>
            </a:pPr>
            <a:fld id="{08962FDC-8DA6-4F4E-A01A-56707C607750}" type="slidenum">
              <a:rPr lang="en-US" smtClean="0">
                <a:solidFill>
                  <a:srgbClr val="0057C0"/>
                </a:solidFill>
                <a:latin typeface="Arial" panose="020B0604020202020204" pitchFamily="34" charset="0"/>
                <a:cs typeface="Arial" panose="020B0604020202020204" pitchFamily="34" charset="0"/>
              </a:rPr>
              <a:pPr algn="ctr" defTabSz="1041517" fontAlgn="base">
                <a:spcBef>
                  <a:spcPct val="0"/>
                </a:spcBef>
                <a:spcAft>
                  <a:spcPct val="0"/>
                </a:spcAft>
              </a:pPr>
              <a:t>15</a:t>
            </a:fld>
            <a:endParaRPr lang="en-US" dirty="0" smtClean="0">
              <a:solidFill>
                <a:srgbClr val="0057C0"/>
              </a:solidFill>
              <a:latin typeface="Arial" panose="020B0604020202020204" pitchFamily="34" charset="0"/>
              <a:cs typeface="Arial" panose="020B0604020202020204" pitchFamily="34" charset="0"/>
            </a:endParaRPr>
          </a:p>
        </p:txBody>
      </p:sp>
      <p:sp>
        <p:nvSpPr>
          <p:cNvPr id="10" name="Date Placeholder 6"/>
          <p:cNvSpPr>
            <a:spLocks noGrp="1"/>
          </p:cNvSpPr>
          <p:nvPr>
            <p:ph type="dt" sz="quarter" idx="10"/>
          </p:nvPr>
        </p:nvSpPr>
        <p:spPr bwMode="auto">
          <a:xfrm>
            <a:off x="954213" y="7051897"/>
            <a:ext cx="1944215" cy="401142"/>
          </a:xfrm>
          <a:noFill/>
          <a:ln>
            <a:miter lim="800000"/>
            <a:headEnd/>
            <a:tailEnd/>
          </a:ln>
        </p:spPr>
        <p:txBody>
          <a:bodyPr wrap="square" numCol="1" anchorCtr="0" compatLnSpc="1">
            <a:prstTxWarp prst="textNoShape">
              <a:avLst/>
            </a:prstTxWarp>
          </a:bodyPr>
          <a:lstStyle/>
          <a:p>
            <a:pPr defTabSz="1041517" fontAlgn="base">
              <a:spcBef>
                <a:spcPct val="0"/>
              </a:spcBef>
              <a:spcAft>
                <a:spcPct val="0"/>
              </a:spcAft>
            </a:pPr>
            <a:r>
              <a:rPr lang="en-US" dirty="0" smtClean="0">
                <a:solidFill>
                  <a:srgbClr val="0057C0"/>
                </a:solidFill>
                <a:latin typeface="Arial" pitchFamily="34" charset="0"/>
                <a:cs typeface="Arial" pitchFamily="34" charset="0"/>
              </a:rPr>
              <a:t>04 May 2015</a:t>
            </a:r>
          </a:p>
        </p:txBody>
      </p:sp>
      <p:sp>
        <p:nvSpPr>
          <p:cNvPr id="11" name="Footer Placeholder 4"/>
          <p:cNvSpPr>
            <a:spLocks noGrp="1"/>
          </p:cNvSpPr>
          <p:nvPr>
            <p:ph type="ftr" sz="quarter" idx="11"/>
          </p:nvPr>
        </p:nvSpPr>
        <p:spPr bwMode="auto">
          <a:xfrm>
            <a:off x="3546501" y="7014889"/>
            <a:ext cx="4103688" cy="438150"/>
          </a:xfrm>
          <a:noFill/>
          <a:ln>
            <a:miter lim="800000"/>
            <a:headEnd/>
            <a:tailEnd/>
          </a:ln>
        </p:spPr>
        <p:txBody>
          <a:bodyPr wrap="square" numCol="1" anchorCtr="0" compatLnSpc="1">
            <a:prstTxWarp prst="textNoShape">
              <a:avLst/>
            </a:prstTxWarp>
          </a:bodyPr>
          <a:lstStyle/>
          <a:p>
            <a:pPr defTabSz="1041517" fontAlgn="base">
              <a:spcBef>
                <a:spcPct val="0"/>
              </a:spcBef>
              <a:spcAft>
                <a:spcPct val="0"/>
              </a:spcAft>
            </a:pPr>
            <a:r>
              <a:rPr lang="en-US" dirty="0" smtClean="0">
                <a:solidFill>
                  <a:srgbClr val="0057C0"/>
                </a:solidFill>
                <a:latin typeface="Arial" pitchFamily="34" charset="0"/>
                <a:cs typeface="Arial" pitchFamily="34" charset="0"/>
              </a:rPr>
              <a:t>NATO</a:t>
            </a:r>
            <a:r>
              <a:rPr lang="en-US" dirty="0" smtClean="0">
                <a:solidFill>
                  <a:schemeClr val="accent1">
                    <a:lumMod val="60000"/>
                    <a:lumOff val="40000"/>
                  </a:schemeClr>
                </a:solidFill>
                <a:latin typeface="Arial" pitchFamily="34" charset="0"/>
                <a:cs typeface="Arial" pitchFamily="34" charset="0"/>
              </a:rPr>
              <a:t> </a:t>
            </a:r>
            <a:r>
              <a:rPr lang="en-US" dirty="0" smtClean="0">
                <a:solidFill>
                  <a:srgbClr val="0057C0"/>
                </a:solidFill>
                <a:latin typeface="Arial" pitchFamily="34" charset="0"/>
                <a:cs typeface="Arial" pitchFamily="34" charset="0"/>
              </a:rPr>
              <a:t>UNCLASSIFIED</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Date Placeholder 6"/>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defTabSz="1041452" fontAlgn="base">
              <a:spcBef>
                <a:spcPct val="0"/>
              </a:spcBef>
              <a:spcAft>
                <a:spcPct val="0"/>
              </a:spcAft>
            </a:pPr>
            <a:r>
              <a:rPr lang="en-US" dirty="0" smtClean="0"/>
              <a:t>4 February 2015</a:t>
            </a:r>
          </a:p>
        </p:txBody>
      </p:sp>
      <p:pic>
        <p:nvPicPr>
          <p:cNvPr id="10" name="Picture 2" descr="Picture2"/>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738188" y="612279"/>
            <a:ext cx="9955212" cy="6948984"/>
          </a:xfrm>
        </p:spPr>
      </p:pic>
      <p:sp>
        <p:nvSpPr>
          <p:cNvPr id="11" name="Slide Number Placeholder 5"/>
          <p:cNvSpPr txBox="1">
            <a:spLocks noGrp="1"/>
          </p:cNvSpPr>
          <p:nvPr/>
        </p:nvSpPr>
        <p:spPr bwMode="auto">
          <a:xfrm>
            <a:off x="7291110" y="6259461"/>
            <a:ext cx="2255391" cy="558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6" tIns="45653" rIns="91306" bIns="45653"/>
          <a:lstStyle>
            <a:lvl1pPr algn="l" eaLnBrk="0" hangingPunct="0">
              <a:spcBef>
                <a:spcPct val="20000"/>
              </a:spcBef>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F76212B-B778-4560-BF7B-41CBD3541E76}" type="slidenum">
              <a:rPr lang="en-US" altLang="en-US" sz="1400">
                <a:solidFill>
                  <a:srgbClr val="000000"/>
                </a:solidFill>
              </a:rPr>
              <a:pPr algn="r" eaLnBrk="1" hangingPunct="1">
                <a:spcBef>
                  <a:spcPct val="0"/>
                </a:spcBef>
                <a:buFontTx/>
                <a:buNone/>
              </a:pPr>
              <a:t>16</a:t>
            </a:fld>
            <a:endParaRPr lang="en-US" altLang="en-US" sz="1400" dirty="0">
              <a:solidFill>
                <a:srgbClr val="000000"/>
              </a:solidFill>
            </a:endParaRPr>
          </a:p>
        </p:txBody>
      </p:sp>
      <p:sp>
        <p:nvSpPr>
          <p:cNvPr id="21" name="Rectangle 20"/>
          <p:cNvSpPr/>
          <p:nvPr/>
        </p:nvSpPr>
        <p:spPr>
          <a:xfrm>
            <a:off x="1602284" y="7"/>
            <a:ext cx="8064896" cy="661584"/>
          </a:xfrm>
          <a:prstGeom prst="rect">
            <a:avLst/>
          </a:prstGeom>
        </p:spPr>
        <p:txBody>
          <a:bodyPr wrap="square" lIns="91306" tIns="45653" rIns="91306" bIns="45653">
            <a:spAutoFit/>
          </a:bodyPr>
          <a:lstStyle/>
          <a:p>
            <a:pPr algn="ctr"/>
            <a:r>
              <a:rPr lang="en-US" altLang="en-US" sz="3700" b="1" dirty="0">
                <a:solidFill>
                  <a:srgbClr val="0070C0"/>
                </a:solidFill>
              </a:rPr>
              <a:t>READINESS ACTION </a:t>
            </a:r>
            <a:r>
              <a:rPr lang="en-US" altLang="en-US" sz="3700" b="1" dirty="0" smtClean="0">
                <a:solidFill>
                  <a:srgbClr val="0070C0"/>
                </a:solidFill>
              </a:rPr>
              <a:t>PLAN (RAP)</a:t>
            </a:r>
            <a:endParaRPr lang="en-US" sz="3700" b="1" dirty="0">
              <a:solidFill>
                <a:srgbClr val="0070C0"/>
              </a:solidFill>
            </a:endParaRPr>
          </a:p>
        </p:txBody>
      </p:sp>
      <p:sp>
        <p:nvSpPr>
          <p:cNvPr id="22" name="Footer Placeholder 4"/>
          <p:cNvSpPr>
            <a:spLocks noGrp="1"/>
          </p:cNvSpPr>
          <p:nvPr>
            <p:ph type="ftr" sz="quarter" idx="11"/>
          </p:nvPr>
        </p:nvSpPr>
        <p:spPr bwMode="auto">
          <a:xfrm>
            <a:off x="4122566" y="7195427"/>
            <a:ext cx="3386136" cy="401637"/>
          </a:xfrm>
          <a:noFill/>
          <a:ln>
            <a:miter lim="800000"/>
            <a:headEnd/>
            <a:tailEnd/>
          </a:ln>
        </p:spPr>
        <p:txBody>
          <a:bodyPr wrap="square" numCol="1" anchorCtr="0" compatLnSpc="1">
            <a:prstTxWarp prst="textNoShape">
              <a:avLst/>
            </a:prstTxWarp>
          </a:bodyPr>
          <a:lstStyle/>
          <a:p>
            <a:pPr defTabSz="1041452" fontAlgn="base">
              <a:spcBef>
                <a:spcPct val="0"/>
              </a:spcBef>
              <a:spcAft>
                <a:spcPct val="0"/>
              </a:spcAft>
            </a:pPr>
            <a:r>
              <a:rPr lang="en-US" dirty="0">
                <a:latin typeface="Arial" charset="0"/>
                <a:cs typeface="Arial" charset="0"/>
              </a:rPr>
              <a:t>NATO </a:t>
            </a:r>
            <a:r>
              <a:rPr lang="en-US" dirty="0" smtClean="0">
                <a:latin typeface="Arial" charset="0"/>
                <a:cs typeface="Arial" charset="0"/>
              </a:rPr>
              <a:t>UNCLASSIFIED</a:t>
            </a:r>
            <a:endParaRPr lang="en-US" dirty="0">
              <a:latin typeface="Arial" charset="0"/>
              <a:cs typeface="Arial" charset="0"/>
            </a:endParaRPr>
          </a:p>
        </p:txBody>
      </p:sp>
      <p:sp>
        <p:nvSpPr>
          <p:cNvPr id="23" name="Date Placeholder 6"/>
          <p:cNvSpPr txBox="1">
            <a:spLocks/>
          </p:cNvSpPr>
          <p:nvPr/>
        </p:nvSpPr>
        <p:spPr bwMode="auto">
          <a:xfrm>
            <a:off x="779464" y="7195427"/>
            <a:ext cx="2493962" cy="401637"/>
          </a:xfrm>
          <a:prstGeom prst="rect">
            <a:avLst/>
          </a:prstGeom>
          <a:noFill/>
          <a:ln>
            <a:miter lim="800000"/>
            <a:headEnd/>
            <a:tailEnd/>
          </a:ln>
        </p:spPr>
        <p:txBody>
          <a:bodyPr vert="horz" wrap="square" lIns="104153" tIns="52076" rIns="104153" bIns="52076" numCol="1" rtlCol="0" anchor="ctr" anchorCtr="0" compatLnSpc="1">
            <a:prstTxWarp prst="textNoShape">
              <a:avLst/>
            </a:prstTxWarp>
          </a:bodyPr>
          <a:lstStyle/>
          <a:p>
            <a:pPr>
              <a:defRPr/>
            </a:pPr>
            <a:r>
              <a:rPr lang="en-US" sz="1400" dirty="0">
                <a:solidFill>
                  <a:srgbClr val="0057C0"/>
                </a:solidFill>
                <a:latin typeface="Arial" charset="0"/>
                <a:cs typeface="Arial" charset="0"/>
              </a:rPr>
              <a:t>04 May 2015</a:t>
            </a:r>
          </a:p>
        </p:txBody>
      </p:sp>
      <p:sp>
        <p:nvSpPr>
          <p:cNvPr id="24" name="Slide Number Placeholder 4"/>
          <p:cNvSpPr txBox="1">
            <a:spLocks/>
          </p:cNvSpPr>
          <p:nvPr/>
        </p:nvSpPr>
        <p:spPr bwMode="auto">
          <a:xfrm>
            <a:off x="10171236" y="7153275"/>
            <a:ext cx="614362" cy="407988"/>
          </a:xfrm>
          <a:prstGeom prst="rect">
            <a:avLst/>
          </a:prstGeom>
          <a:noFill/>
          <a:ln>
            <a:miter lim="800000"/>
            <a:headEnd/>
            <a:tailEnd/>
          </a:ln>
        </p:spPr>
        <p:txBody>
          <a:bodyPr vert="horz" wrap="square" lIns="104153" tIns="52076" rIns="104153" bIns="52076" numCol="1" rtlCol="0" anchor="ctr" anchorCtr="0" compatLnSpc="1">
            <a:prstTxWarp prst="textNoShape">
              <a:avLst/>
            </a:prstTxWarp>
          </a:bodyPr>
          <a:lstStyle/>
          <a:p>
            <a:pPr algn="ctr" defTabSz="1041452">
              <a:defRPr/>
            </a:pPr>
            <a:fld id="{08962FDC-8DA6-4F4E-A01A-56707C607750}" type="slidenum">
              <a:rPr lang="en-US" sz="1400">
                <a:solidFill>
                  <a:srgbClr val="0057C0"/>
                </a:solidFill>
              </a:rPr>
              <a:pPr algn="ctr" defTabSz="1041452">
                <a:defRPr/>
              </a:pPr>
              <a:t>16</a:t>
            </a:fld>
            <a:endParaRPr lang="en-US" sz="1400" dirty="0">
              <a:solidFill>
                <a:srgbClr val="0057C0"/>
              </a:solidFill>
            </a:endParaRPr>
          </a:p>
        </p:txBody>
      </p:sp>
      <p:grpSp>
        <p:nvGrpSpPr>
          <p:cNvPr id="4" name="Group 30"/>
          <p:cNvGrpSpPr/>
          <p:nvPr/>
        </p:nvGrpSpPr>
        <p:grpSpPr>
          <a:xfrm>
            <a:off x="2315163" y="763730"/>
            <a:ext cx="8395025" cy="3739298"/>
            <a:chOff x="1781557" y="1061917"/>
            <a:chExt cx="7416824" cy="2788900"/>
          </a:xfrm>
        </p:grpSpPr>
        <p:sp>
          <p:nvSpPr>
            <p:cNvPr id="32" name="Rounded Rectangle 31"/>
            <p:cNvSpPr/>
            <p:nvPr/>
          </p:nvSpPr>
          <p:spPr>
            <a:xfrm>
              <a:off x="4116878" y="1061917"/>
              <a:ext cx="1667667" cy="783278"/>
            </a:xfrm>
            <a:prstGeom prst="roundRect">
              <a:avLst/>
            </a:prstGeom>
            <a:solidFill>
              <a:schemeClr val="tx2">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anchor="ctr"/>
            <a:lstStyle/>
            <a:p>
              <a:pPr algn="ctr" fontAlgn="auto">
                <a:spcBef>
                  <a:spcPts val="0"/>
                </a:spcBef>
                <a:spcAft>
                  <a:spcPts val="0"/>
                </a:spcAft>
                <a:defRPr/>
              </a:pPr>
              <a:r>
                <a:rPr lang="en-US" sz="3200" b="1" dirty="0">
                  <a:latin typeface="Arial" pitchFamily="34" charset="0"/>
                  <a:cs typeface="Arial" pitchFamily="34" charset="0"/>
                </a:rPr>
                <a:t>RAP</a:t>
              </a:r>
              <a:endParaRPr lang="en-US" sz="2400" b="1" dirty="0">
                <a:latin typeface="Arial" pitchFamily="34" charset="0"/>
                <a:cs typeface="Arial" pitchFamily="34" charset="0"/>
              </a:endParaRPr>
            </a:p>
          </p:txBody>
        </p:sp>
        <p:sp>
          <p:nvSpPr>
            <p:cNvPr id="33" name="Rectangle 32"/>
            <p:cNvSpPr/>
            <p:nvPr/>
          </p:nvSpPr>
          <p:spPr>
            <a:xfrm>
              <a:off x="1781557" y="2434092"/>
              <a:ext cx="1667667" cy="78327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anchor="ctr"/>
            <a:lstStyle/>
            <a:p>
              <a:pPr algn="ctr" fontAlgn="auto">
                <a:spcBef>
                  <a:spcPts val="0"/>
                </a:spcBef>
                <a:spcAft>
                  <a:spcPts val="0"/>
                </a:spcAft>
                <a:defRPr/>
              </a:pPr>
              <a:r>
                <a:rPr lang="en-US" b="1" dirty="0">
                  <a:solidFill>
                    <a:schemeClr val="tx1"/>
                  </a:solidFill>
                </a:rPr>
                <a:t>Assurance Measures</a:t>
              </a:r>
            </a:p>
          </p:txBody>
        </p:sp>
        <p:sp>
          <p:nvSpPr>
            <p:cNvPr id="34" name="Rectangle 33"/>
            <p:cNvSpPr/>
            <p:nvPr/>
          </p:nvSpPr>
          <p:spPr>
            <a:xfrm>
              <a:off x="6382734" y="2434092"/>
              <a:ext cx="1737132" cy="78327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83969" tIns="41985" rIns="83969" bIns="41985" anchor="ctr"/>
            <a:lstStyle/>
            <a:p>
              <a:pPr algn="ctr" fontAlgn="auto">
                <a:spcBef>
                  <a:spcPts val="0"/>
                </a:spcBef>
                <a:spcAft>
                  <a:spcPts val="0"/>
                </a:spcAft>
                <a:defRPr/>
              </a:pPr>
              <a:r>
                <a:rPr lang="en-US" b="1" dirty="0">
                  <a:solidFill>
                    <a:schemeClr val="tx1"/>
                  </a:solidFill>
                </a:rPr>
                <a:t>Adaptation Measures</a:t>
              </a:r>
            </a:p>
          </p:txBody>
        </p:sp>
        <p:cxnSp>
          <p:nvCxnSpPr>
            <p:cNvPr id="35" name="Elbow Connector 34"/>
            <p:cNvCxnSpPr>
              <a:stCxn id="32" idx="2"/>
              <a:endCxn id="33" idx="0"/>
            </p:cNvCxnSpPr>
            <p:nvPr/>
          </p:nvCxnSpPr>
          <p:spPr>
            <a:xfrm rot="5400000">
              <a:off x="3488602" y="971983"/>
              <a:ext cx="588898" cy="2335322"/>
            </a:xfrm>
            <a:prstGeom prst="bentConnector3">
              <a:avLst>
                <a:gd name="adj1" fmla="val 50000"/>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32" idx="2"/>
              <a:endCxn id="34" idx="0"/>
            </p:cNvCxnSpPr>
            <p:nvPr/>
          </p:nvCxnSpPr>
          <p:spPr>
            <a:xfrm rot="16200000" flipH="1">
              <a:off x="5806558" y="989349"/>
              <a:ext cx="588897" cy="2300589"/>
            </a:xfrm>
            <a:prstGeom prst="bentConnector3">
              <a:avLst>
                <a:gd name="adj1" fmla="val 50000"/>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TextBox 108"/>
            <p:cNvSpPr txBox="1">
              <a:spLocks noChangeArrowheads="1"/>
            </p:cNvSpPr>
            <p:nvPr/>
          </p:nvSpPr>
          <p:spPr bwMode="auto">
            <a:xfrm>
              <a:off x="5309949" y="3305521"/>
              <a:ext cx="3888432" cy="545296"/>
            </a:xfrm>
            <a:prstGeom prst="rect">
              <a:avLst/>
            </a:prstGeom>
            <a:noFill/>
            <a:ln w="9525">
              <a:noFill/>
              <a:miter lim="800000"/>
              <a:headEnd/>
              <a:tailEnd/>
            </a:ln>
          </p:spPr>
          <p:txBody>
            <a:bodyPr wrap="square" lIns="83969" tIns="41985" rIns="83969" bIns="41985">
              <a:spAutoFit/>
            </a:bodyPr>
            <a:lstStyle/>
            <a:p>
              <a:pPr algn="ctr"/>
              <a:r>
                <a:rPr lang="fr-BE" b="1" dirty="0"/>
                <a:t>INTERMEDIATE + LONGER TERM</a:t>
              </a:r>
              <a:endParaRPr lang="en-US" b="1" dirty="0"/>
            </a:p>
          </p:txBody>
        </p:sp>
      </p:grpSp>
      <p:sp>
        <p:nvSpPr>
          <p:cNvPr id="38" name="TextBox 37"/>
          <p:cNvSpPr txBox="1"/>
          <p:nvPr/>
        </p:nvSpPr>
        <p:spPr>
          <a:xfrm>
            <a:off x="1964409" y="3701244"/>
            <a:ext cx="2449512" cy="415363"/>
          </a:xfrm>
          <a:prstGeom prst="rect">
            <a:avLst/>
          </a:prstGeom>
          <a:noFill/>
        </p:spPr>
        <p:txBody>
          <a:bodyPr lIns="91306" tIns="45653" rIns="91306" bIns="45653">
            <a:spAutoFit/>
          </a:bodyPr>
          <a:lstStyle/>
          <a:p>
            <a:pPr algn="ctr">
              <a:defRPr/>
            </a:pPr>
            <a:r>
              <a:rPr lang="fr-BE" b="1" dirty="0">
                <a:solidFill>
                  <a:srgbClr val="FF0000"/>
                </a:solidFill>
                <a:effectLst>
                  <a:outerShdw blurRad="38100" dist="38100" dir="2700000" algn="tl">
                    <a:srgbClr val="000000">
                      <a:alpha val="43137"/>
                    </a:srgbClr>
                  </a:outerShdw>
                </a:effectLst>
              </a:rPr>
              <a:t>IMMEDIATE</a:t>
            </a:r>
            <a:endParaRPr lang="en-US" b="1" dirty="0">
              <a:solidFill>
                <a:srgbClr val="FF0000"/>
              </a:solidFill>
              <a:effectLst>
                <a:outerShdw blurRad="38100" dist="38100" dir="2700000" algn="tl">
                  <a:srgbClr val="000000">
                    <a:alpha val="43137"/>
                  </a:srgbClr>
                </a:outerShdw>
              </a:effectLst>
            </a:endParaRPr>
          </a:p>
        </p:txBody>
      </p:sp>
      <p:pic>
        <p:nvPicPr>
          <p:cNvPr id="41" name="Picture 22" descr="Lower Layer.jpg"/>
          <p:cNvPicPr>
            <a:picLocks noChangeAspect="1"/>
          </p:cNvPicPr>
          <p:nvPr/>
        </p:nvPicPr>
        <p:blipFill>
          <a:blip r:embed="rId4" cstate="print">
            <a:lum contrast="-20000"/>
          </a:blip>
          <a:srcRect/>
          <a:stretch>
            <a:fillRect/>
          </a:stretch>
        </p:blipFill>
        <p:spPr bwMode="auto">
          <a:xfrm>
            <a:off x="4258456" y="5069387"/>
            <a:ext cx="1476903" cy="994607"/>
          </a:xfrm>
          <a:prstGeom prst="rect">
            <a:avLst/>
          </a:prstGeom>
          <a:ln>
            <a:solidFill>
              <a:srgbClr val="FF0000"/>
            </a:solid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42" name="Picture 5" descr="C:\Users\moppor\AppData\Local\Microsoft\Windows\Temporary Internet Files\Content.Outlook\83Z6PQQG\army 1.jpg"/>
          <p:cNvPicPr>
            <a:picLocks noChangeAspect="1" noChangeArrowheads="1"/>
          </p:cNvPicPr>
          <p:nvPr/>
        </p:nvPicPr>
        <p:blipFill>
          <a:blip r:embed="rId5" cstate="print"/>
          <a:srcRect/>
          <a:stretch>
            <a:fillRect/>
          </a:stretch>
        </p:blipFill>
        <p:spPr bwMode="auto">
          <a:xfrm>
            <a:off x="2470627" y="4256994"/>
            <a:ext cx="1632366" cy="1110739"/>
          </a:xfrm>
          <a:prstGeom prst="roundRect">
            <a:avLst>
              <a:gd name="adj" fmla="val 8594"/>
            </a:avLst>
          </a:prstGeom>
          <a:solidFill>
            <a:srgbClr val="FFFFFF">
              <a:shade val="85000"/>
            </a:srgbClr>
          </a:solidFill>
          <a:ln>
            <a:solidFill>
              <a:srgbClr val="FF0000"/>
            </a:solidFill>
          </a:ln>
          <a:effectLst>
            <a:reflection blurRad="12700" stA="38000" endPos="28000" dist="5000" dir="5400000" sy="-100000" algn="bl" rotWithShape="0"/>
          </a:effectLst>
        </p:spPr>
      </p:pic>
      <p:pic>
        <p:nvPicPr>
          <p:cNvPr id="43" name="Picture 5" descr="untitled3.png"/>
          <p:cNvPicPr>
            <a:picLocks noChangeAspect="1"/>
          </p:cNvPicPr>
          <p:nvPr/>
        </p:nvPicPr>
        <p:blipFill>
          <a:blip r:embed="rId6" cstate="print"/>
          <a:srcRect/>
          <a:stretch>
            <a:fillRect/>
          </a:stretch>
        </p:blipFill>
        <p:spPr bwMode="auto">
          <a:xfrm>
            <a:off x="760538" y="5055253"/>
            <a:ext cx="1597703" cy="1040467"/>
          </a:xfrm>
          <a:prstGeom prst="rect">
            <a:avLst/>
          </a:prstGeom>
          <a:noFill/>
          <a:ln w="9525">
            <a:solidFill>
              <a:srgbClr val="FF0000"/>
            </a:solidFill>
            <a:miter lim="800000"/>
            <a:headEnd/>
            <a:tailEnd/>
          </a:ln>
        </p:spPr>
      </p:pic>
      <p:pic>
        <p:nvPicPr>
          <p:cNvPr id="44" name="Picture 20" descr="npo00005b"/>
          <p:cNvPicPr>
            <a:picLocks noChangeAspect="1" noChangeArrowheads="1"/>
          </p:cNvPicPr>
          <p:nvPr/>
        </p:nvPicPr>
        <p:blipFill>
          <a:blip r:embed="rId7" cstate="print"/>
          <a:srcRect/>
          <a:stretch>
            <a:fillRect/>
          </a:stretch>
        </p:blipFill>
        <p:spPr bwMode="auto">
          <a:xfrm>
            <a:off x="2456729" y="6000187"/>
            <a:ext cx="1646273" cy="1114915"/>
          </a:xfrm>
          <a:prstGeom prst="rect">
            <a:avLst/>
          </a:prstGeom>
          <a:noFill/>
          <a:ln w="9525" algn="ctr">
            <a:solidFill>
              <a:srgbClr val="FF0000"/>
            </a:solidFill>
            <a:miter lim="800000"/>
            <a:headEnd/>
            <a:tailEnd/>
          </a:ln>
        </p:spPr>
      </p:pic>
    </p:spTree>
    <p:extLst>
      <p:ext uri="{BB962C8B-B14F-4D97-AF65-F5344CB8AC3E}">
        <p14:creationId xmlns:p14="http://schemas.microsoft.com/office/powerpoint/2010/main" val="36334661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738188" y="0"/>
            <a:ext cx="9955212" cy="1260475"/>
          </a:xfrm>
        </p:spPr>
        <p:txBody>
          <a:bodyPr/>
          <a:lstStyle/>
          <a:p>
            <a:pPr eaLnBrk="1" hangingPunct="1"/>
            <a:r>
              <a:rPr lang="fr-BE" b="1" u="sng" dirty="0" smtClean="0">
                <a:ea typeface="ＭＳ Ｐゴシック" pitchFamily="34" charset="-128"/>
              </a:rPr>
              <a:t>NATO </a:t>
            </a:r>
            <a:r>
              <a:rPr lang="fr-BE" b="1" u="sng" dirty="0" err="1" smtClean="0">
                <a:ea typeface="ＭＳ Ｐゴシック" pitchFamily="34" charset="-128"/>
              </a:rPr>
              <a:t>Partnerships</a:t>
            </a:r>
            <a:endParaRPr lang="fr-FR" b="1" u="sng" dirty="0" smtClean="0">
              <a:ea typeface="ＭＳ Ｐゴシック" pitchFamily="34" charset="-128"/>
            </a:endParaRPr>
          </a:p>
        </p:txBody>
      </p:sp>
      <p:sp>
        <p:nvSpPr>
          <p:cNvPr id="14339" name="Rectangle 1027"/>
          <p:cNvSpPr>
            <a:spLocks noGrp="1" noChangeArrowheads="1"/>
          </p:cNvSpPr>
          <p:nvPr>
            <p:ph type="body" idx="1"/>
          </p:nvPr>
        </p:nvSpPr>
        <p:spPr>
          <a:xfrm>
            <a:off x="738188" y="1260476"/>
            <a:ext cx="9704387" cy="5688012"/>
          </a:xfrm>
        </p:spPr>
        <p:txBody>
          <a:bodyPr>
            <a:normAutofit fontScale="92500"/>
          </a:bodyPr>
          <a:lstStyle/>
          <a:p>
            <a:pPr eaLnBrk="1" hangingPunct="1">
              <a:spcBef>
                <a:spcPct val="0"/>
              </a:spcBef>
              <a:buFont typeface="Arial" pitchFamily="34" charset="0"/>
              <a:buNone/>
              <a:defRPr/>
            </a:pPr>
            <a:r>
              <a:rPr lang="en-GB" sz="3000" dirty="0"/>
              <a:t>“Cooperative Security” – one of NATO’s core task</a:t>
            </a:r>
          </a:p>
          <a:p>
            <a:pPr eaLnBrk="1" hangingPunct="1">
              <a:spcBef>
                <a:spcPct val="0"/>
              </a:spcBef>
              <a:buFont typeface="Arial" pitchFamily="34" charset="0"/>
              <a:buNone/>
              <a:defRPr/>
            </a:pPr>
            <a:endParaRPr lang="en-GB" dirty="0" smtClean="0">
              <a:ea typeface="ＭＳ Ｐゴシック" pitchFamily="34" charset="-128"/>
            </a:endParaRPr>
          </a:p>
          <a:p>
            <a:pPr eaLnBrk="1" hangingPunct="1">
              <a:spcBef>
                <a:spcPct val="0"/>
              </a:spcBef>
              <a:buFont typeface="Arial" pitchFamily="34" charset="0"/>
              <a:buNone/>
              <a:defRPr/>
            </a:pPr>
            <a:r>
              <a:rPr lang="en-GB" sz="3000" dirty="0">
                <a:ea typeface="ＭＳ Ｐゴシック" pitchFamily="34" charset="-128"/>
              </a:rPr>
              <a:t>NATO’s Partnerships </a:t>
            </a:r>
            <a:r>
              <a:rPr lang="en-GB" sz="3000" dirty="0" smtClean="0">
                <a:ea typeface="ＭＳ Ｐゴシック" pitchFamily="34" charset="-128"/>
              </a:rPr>
              <a:t>Objectives:</a:t>
            </a:r>
            <a:endParaRPr lang="en-US" sz="3000" dirty="0">
              <a:ea typeface="ＭＳ Ｐゴシック" pitchFamily="34" charset="-128"/>
            </a:endParaRPr>
          </a:p>
          <a:p>
            <a:pPr eaLnBrk="1" hangingPunct="1">
              <a:spcBef>
                <a:spcPct val="0"/>
              </a:spcBef>
              <a:defRPr/>
            </a:pPr>
            <a:r>
              <a:rPr lang="en-GB" u="sng" dirty="0" smtClean="0"/>
              <a:t>Enhance</a:t>
            </a:r>
            <a:r>
              <a:rPr lang="en-GB" dirty="0" smtClean="0"/>
              <a:t> Euro-Atlantic and international security</a:t>
            </a:r>
          </a:p>
          <a:p>
            <a:pPr eaLnBrk="1" hangingPunct="1">
              <a:spcBef>
                <a:spcPct val="0"/>
              </a:spcBef>
              <a:defRPr/>
            </a:pPr>
            <a:r>
              <a:rPr lang="en-GB" u="sng" dirty="0" smtClean="0"/>
              <a:t>Promote</a:t>
            </a:r>
            <a:r>
              <a:rPr lang="en-GB" dirty="0" smtClean="0"/>
              <a:t> regional security and </a:t>
            </a:r>
            <a:r>
              <a:rPr lang="en-GB" u="sng" dirty="0" smtClean="0"/>
              <a:t>cooperation</a:t>
            </a:r>
            <a:r>
              <a:rPr lang="en-GB" dirty="0" smtClean="0"/>
              <a:t> </a:t>
            </a:r>
          </a:p>
          <a:p>
            <a:pPr eaLnBrk="1" hangingPunct="1">
              <a:spcBef>
                <a:spcPct val="0"/>
              </a:spcBef>
              <a:defRPr/>
            </a:pPr>
            <a:r>
              <a:rPr lang="en-GB" u="sng" dirty="0" smtClean="0"/>
              <a:t>Facilitate</a:t>
            </a:r>
            <a:r>
              <a:rPr lang="en-GB" dirty="0" smtClean="0"/>
              <a:t> mutually beneficial cooperation on issues of common interest</a:t>
            </a:r>
          </a:p>
          <a:p>
            <a:pPr eaLnBrk="1" hangingPunct="1">
              <a:spcBef>
                <a:spcPct val="0"/>
              </a:spcBef>
              <a:defRPr/>
            </a:pPr>
            <a:r>
              <a:rPr lang="en-GB" dirty="0" smtClean="0"/>
              <a:t>Prepare interested eligible nations for NATO membership </a:t>
            </a:r>
          </a:p>
          <a:p>
            <a:pPr eaLnBrk="1" hangingPunct="1">
              <a:spcBef>
                <a:spcPct val="0"/>
              </a:spcBef>
              <a:defRPr/>
            </a:pPr>
            <a:r>
              <a:rPr lang="en-GB" dirty="0" smtClean="0"/>
              <a:t>Promote </a:t>
            </a:r>
            <a:r>
              <a:rPr lang="en-GB" u="sng" dirty="0" smtClean="0"/>
              <a:t>democratic values and reforms </a:t>
            </a:r>
          </a:p>
          <a:p>
            <a:pPr eaLnBrk="1" hangingPunct="1">
              <a:spcBef>
                <a:spcPct val="0"/>
              </a:spcBef>
              <a:defRPr/>
            </a:pPr>
            <a:r>
              <a:rPr lang="en-GB" dirty="0" smtClean="0"/>
              <a:t>Enhance support for NATO-led operations and missions </a:t>
            </a:r>
          </a:p>
          <a:p>
            <a:pPr eaLnBrk="1" hangingPunct="1">
              <a:spcBef>
                <a:spcPct val="0"/>
              </a:spcBef>
              <a:defRPr/>
            </a:pPr>
            <a:r>
              <a:rPr lang="en-GB" dirty="0" smtClean="0"/>
              <a:t>Enhance awareness of security developments</a:t>
            </a:r>
          </a:p>
          <a:p>
            <a:pPr eaLnBrk="1" hangingPunct="1">
              <a:spcBef>
                <a:spcPct val="0"/>
              </a:spcBef>
              <a:defRPr/>
            </a:pPr>
            <a:r>
              <a:rPr lang="en-GB" u="sng" dirty="0" smtClean="0"/>
              <a:t>Build confidence</a:t>
            </a:r>
            <a:r>
              <a:rPr lang="en-GB" dirty="0" smtClean="0"/>
              <a:t> and achieve better mutual understanding including about NATO's role and activities</a:t>
            </a:r>
          </a:p>
          <a:p>
            <a:pPr lvl="1" eaLnBrk="1" hangingPunct="1">
              <a:spcBef>
                <a:spcPct val="0"/>
              </a:spcBef>
              <a:defRPr/>
            </a:pPr>
            <a:endParaRPr lang="en-GB" dirty="0" smtClean="0"/>
          </a:p>
        </p:txBody>
      </p:sp>
    </p:spTree>
    <p:extLst>
      <p:ext uri="{BB962C8B-B14F-4D97-AF65-F5344CB8AC3E}">
        <p14:creationId xmlns:p14="http://schemas.microsoft.com/office/powerpoint/2010/main" val="1349426202"/>
      </p:ext>
    </p:extLst>
  </p:cSld>
  <p:clrMapOvr>
    <a:masterClrMapping/>
  </p:clrMapOvr>
  <p:transition advTm="102851"/>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lide Number Placeholder 4"/>
          <p:cNvSpPr txBox="1">
            <a:spLocks noGrp="1"/>
          </p:cNvSpPr>
          <p:nvPr/>
        </p:nvSpPr>
        <p:spPr bwMode="auto">
          <a:xfrm>
            <a:off x="8340725" y="7153276"/>
            <a:ext cx="2228850" cy="306388"/>
          </a:xfrm>
          <a:prstGeom prst="rect">
            <a:avLst/>
          </a:prstGeom>
          <a:noFill/>
          <a:ln w="9525">
            <a:noFill/>
            <a:miter lim="800000"/>
            <a:headEnd/>
            <a:tailEnd/>
          </a:ln>
        </p:spPr>
        <p:txBody>
          <a:bodyPr lIns="104160" tIns="52080" rIns="104160" bIns="52080"/>
          <a:lstStyle/>
          <a:p>
            <a:pPr algn="r"/>
            <a:fld id="{3C092181-D6D7-448D-A501-28DD0ECFE978}" type="slidenum">
              <a:rPr lang="en-GB" sz="1400">
                <a:solidFill>
                  <a:srgbClr val="FEFEFE"/>
                </a:solidFill>
                <a:latin typeface="Arial Unicode MS" pitchFamily="34" charset="-128"/>
              </a:rPr>
              <a:pPr algn="r"/>
              <a:t>18</a:t>
            </a:fld>
            <a:endParaRPr lang="en-GB" sz="1400">
              <a:solidFill>
                <a:srgbClr val="FEFEFE"/>
              </a:solidFill>
              <a:latin typeface="Arial Unicode MS" pitchFamily="34" charset="-128"/>
            </a:endParaRPr>
          </a:p>
        </p:txBody>
      </p:sp>
      <p:sp>
        <p:nvSpPr>
          <p:cNvPr id="1031" name="Rectangle 4"/>
          <p:cNvSpPr>
            <a:spLocks noChangeArrowheads="1"/>
          </p:cNvSpPr>
          <p:nvPr/>
        </p:nvSpPr>
        <p:spPr bwMode="auto">
          <a:xfrm>
            <a:off x="2" y="-214166"/>
            <a:ext cx="210419" cy="428343"/>
          </a:xfrm>
          <a:prstGeom prst="rect">
            <a:avLst/>
          </a:prstGeom>
          <a:noFill/>
          <a:ln w="9525">
            <a:noFill/>
            <a:miter lim="800000"/>
            <a:headEnd/>
            <a:tailEnd/>
          </a:ln>
        </p:spPr>
        <p:txBody>
          <a:bodyPr wrap="none" lIns="104160" tIns="52080" rIns="104160" bIns="52080" anchor="ctr">
            <a:spAutoFit/>
          </a:bodyPr>
          <a:lstStyle/>
          <a:p>
            <a:endParaRPr lang="en-US">
              <a:latin typeface="Calibri" pitchFamily="34" charset="0"/>
            </a:endParaRPr>
          </a:p>
        </p:txBody>
      </p:sp>
      <p:sp>
        <p:nvSpPr>
          <p:cNvPr id="1032" name="Rectangle 5"/>
          <p:cNvSpPr>
            <a:spLocks noChangeArrowheads="1"/>
          </p:cNvSpPr>
          <p:nvPr/>
        </p:nvSpPr>
        <p:spPr bwMode="auto">
          <a:xfrm>
            <a:off x="2" y="3456136"/>
            <a:ext cx="210419" cy="428343"/>
          </a:xfrm>
          <a:prstGeom prst="rect">
            <a:avLst/>
          </a:prstGeom>
          <a:noFill/>
          <a:ln w="9525">
            <a:noFill/>
            <a:miter lim="800000"/>
            <a:headEnd/>
            <a:tailEnd/>
          </a:ln>
        </p:spPr>
        <p:txBody>
          <a:bodyPr wrap="none" lIns="104160" tIns="52080" rIns="104160" bIns="52080" anchor="ctr">
            <a:spAutoFit/>
          </a:bodyPr>
          <a:lstStyle/>
          <a:p>
            <a:endParaRPr lang="en-US">
              <a:latin typeface="Calibri" pitchFamily="34" charset="0"/>
            </a:endParaRPr>
          </a:p>
        </p:txBody>
      </p:sp>
      <p:sp>
        <p:nvSpPr>
          <p:cNvPr id="1033" name="Rectangle 6"/>
          <p:cNvSpPr>
            <a:spLocks noChangeArrowheads="1"/>
          </p:cNvSpPr>
          <p:nvPr/>
        </p:nvSpPr>
        <p:spPr bwMode="auto">
          <a:xfrm>
            <a:off x="2" y="-214166"/>
            <a:ext cx="210419" cy="428343"/>
          </a:xfrm>
          <a:prstGeom prst="rect">
            <a:avLst/>
          </a:prstGeom>
          <a:noFill/>
          <a:ln w="9525">
            <a:noFill/>
            <a:miter lim="800000"/>
            <a:headEnd/>
            <a:tailEnd/>
          </a:ln>
        </p:spPr>
        <p:txBody>
          <a:bodyPr wrap="none" lIns="104160" tIns="52080" rIns="104160" bIns="52080" anchor="ctr">
            <a:spAutoFit/>
          </a:bodyPr>
          <a:lstStyle/>
          <a:p>
            <a:endParaRPr lang="en-US">
              <a:latin typeface="Calibri" pitchFamily="34" charset="0"/>
            </a:endParaRPr>
          </a:p>
        </p:txBody>
      </p:sp>
      <p:sp>
        <p:nvSpPr>
          <p:cNvPr id="1034" name="Rectangle 7"/>
          <p:cNvSpPr>
            <a:spLocks noChangeArrowheads="1"/>
          </p:cNvSpPr>
          <p:nvPr/>
        </p:nvSpPr>
        <p:spPr bwMode="auto">
          <a:xfrm>
            <a:off x="2" y="3460899"/>
            <a:ext cx="210419" cy="428343"/>
          </a:xfrm>
          <a:prstGeom prst="rect">
            <a:avLst/>
          </a:prstGeom>
          <a:noFill/>
          <a:ln w="9525">
            <a:noFill/>
            <a:miter lim="800000"/>
            <a:headEnd/>
            <a:tailEnd/>
          </a:ln>
        </p:spPr>
        <p:txBody>
          <a:bodyPr wrap="none" lIns="104160" tIns="52080" rIns="104160" bIns="52080" anchor="ctr">
            <a:spAutoFit/>
          </a:bodyPr>
          <a:lstStyle/>
          <a:p>
            <a:endParaRPr lang="en-US">
              <a:latin typeface="Calibri" pitchFamily="34" charset="0"/>
            </a:endParaRPr>
          </a:p>
        </p:txBody>
      </p:sp>
      <p:sp>
        <p:nvSpPr>
          <p:cNvPr id="1035" name="Rectangle 8"/>
          <p:cNvSpPr>
            <a:spLocks noChangeArrowheads="1"/>
          </p:cNvSpPr>
          <p:nvPr/>
        </p:nvSpPr>
        <p:spPr bwMode="auto">
          <a:xfrm>
            <a:off x="2" y="3460899"/>
            <a:ext cx="210419" cy="428343"/>
          </a:xfrm>
          <a:prstGeom prst="rect">
            <a:avLst/>
          </a:prstGeom>
          <a:noFill/>
          <a:ln w="9525">
            <a:noFill/>
            <a:miter lim="800000"/>
            <a:headEnd/>
            <a:tailEnd/>
          </a:ln>
        </p:spPr>
        <p:txBody>
          <a:bodyPr wrap="none" lIns="104160" tIns="52080" rIns="104160" bIns="52080" anchor="ctr">
            <a:spAutoFit/>
          </a:bodyPr>
          <a:lstStyle/>
          <a:p>
            <a:endParaRPr lang="en-US">
              <a:latin typeface="Calibri" pitchFamily="34" charset="0"/>
            </a:endParaRPr>
          </a:p>
        </p:txBody>
      </p:sp>
      <p:pic>
        <p:nvPicPr>
          <p:cNvPr id="1036" name="Picture 10" descr="Briefmap"/>
          <p:cNvPicPr>
            <a:picLocks noChangeAspect="1" noChangeArrowheads="1"/>
          </p:cNvPicPr>
          <p:nvPr/>
        </p:nvPicPr>
        <p:blipFill>
          <a:blip r:embed="rId4" cstate="print"/>
          <a:srcRect t="24725" r="7275" b="8093"/>
          <a:stretch>
            <a:fillRect/>
          </a:stretch>
        </p:blipFill>
        <p:spPr bwMode="auto">
          <a:xfrm>
            <a:off x="0" y="1092201"/>
            <a:ext cx="10693400" cy="5478462"/>
          </a:xfrm>
          <a:prstGeom prst="rect">
            <a:avLst/>
          </a:prstGeom>
          <a:gradFill rotWithShape="1">
            <a:gsLst>
              <a:gs pos="0">
                <a:srgbClr val="339966">
                  <a:alpha val="39998"/>
                </a:srgbClr>
              </a:gs>
              <a:gs pos="100000">
                <a:srgbClr val="18472F">
                  <a:alpha val="40999"/>
                </a:srgbClr>
              </a:gs>
            </a:gsLst>
            <a:lin ang="5400000" scaled="1"/>
          </a:gradFill>
          <a:ln w="9525">
            <a:noFill/>
            <a:miter lim="800000"/>
            <a:headEnd/>
            <a:tailEnd/>
          </a:ln>
        </p:spPr>
      </p:pic>
      <p:grpSp>
        <p:nvGrpSpPr>
          <p:cNvPr id="1037" name="Group 11"/>
          <p:cNvGrpSpPr>
            <a:grpSpLocks/>
          </p:cNvGrpSpPr>
          <p:nvPr/>
        </p:nvGrpSpPr>
        <p:grpSpPr bwMode="auto">
          <a:xfrm>
            <a:off x="4367222" y="1649422"/>
            <a:ext cx="406399" cy="238125"/>
            <a:chOff x="1850" y="1390"/>
            <a:chExt cx="219" cy="136"/>
          </a:xfrm>
        </p:grpSpPr>
        <p:sp>
          <p:nvSpPr>
            <p:cNvPr id="1261" name="Freeform 12"/>
            <p:cNvSpPr>
              <a:spLocks/>
            </p:cNvSpPr>
            <p:nvPr/>
          </p:nvSpPr>
          <p:spPr bwMode="auto">
            <a:xfrm>
              <a:off x="1850" y="1390"/>
              <a:ext cx="216" cy="132"/>
            </a:xfrm>
            <a:custGeom>
              <a:avLst/>
              <a:gdLst>
                <a:gd name="T0" fmla="*/ 0 w 216"/>
                <a:gd name="T1" fmla="*/ 0 h 132"/>
                <a:gd name="T2" fmla="*/ 215 w 216"/>
                <a:gd name="T3" fmla="*/ 0 h 132"/>
                <a:gd name="T4" fmla="*/ 215 w 216"/>
                <a:gd name="T5" fmla="*/ 131 h 132"/>
                <a:gd name="T6" fmla="*/ 0 w 216"/>
                <a:gd name="T7" fmla="*/ 131 h 132"/>
                <a:gd name="T8" fmla="*/ 0 w 216"/>
                <a:gd name="T9" fmla="*/ 0 h 132"/>
                <a:gd name="T10" fmla="*/ 0 60000 65536"/>
                <a:gd name="T11" fmla="*/ 0 60000 65536"/>
                <a:gd name="T12" fmla="*/ 0 60000 65536"/>
                <a:gd name="T13" fmla="*/ 0 60000 65536"/>
                <a:gd name="T14" fmla="*/ 0 60000 65536"/>
                <a:gd name="T15" fmla="*/ 0 w 216"/>
                <a:gd name="T16" fmla="*/ 0 h 132"/>
                <a:gd name="T17" fmla="*/ 216 w 216"/>
                <a:gd name="T18" fmla="*/ 132 h 132"/>
              </a:gdLst>
              <a:ahLst/>
              <a:cxnLst>
                <a:cxn ang="T10">
                  <a:pos x="T0" y="T1"/>
                </a:cxn>
                <a:cxn ang="T11">
                  <a:pos x="T2" y="T3"/>
                </a:cxn>
                <a:cxn ang="T12">
                  <a:pos x="T4" y="T5"/>
                </a:cxn>
                <a:cxn ang="T13">
                  <a:pos x="T6" y="T7"/>
                </a:cxn>
                <a:cxn ang="T14">
                  <a:pos x="T8" y="T9"/>
                </a:cxn>
              </a:cxnLst>
              <a:rect l="T15" t="T16" r="T17" b="T18"/>
              <a:pathLst>
                <a:path w="216" h="132">
                  <a:moveTo>
                    <a:pt x="0" y="0"/>
                  </a:moveTo>
                  <a:lnTo>
                    <a:pt x="215" y="0"/>
                  </a:lnTo>
                  <a:lnTo>
                    <a:pt x="215" y="131"/>
                  </a:lnTo>
                  <a:lnTo>
                    <a:pt x="0" y="131"/>
                  </a:lnTo>
                  <a:lnTo>
                    <a:pt x="0" y="0"/>
                  </a:lnTo>
                </a:path>
              </a:pathLst>
            </a:custGeom>
            <a:solidFill>
              <a:srgbClr val="FFFFFF"/>
            </a:solidFill>
            <a:ln w="9525" cap="rnd">
              <a:noFill/>
              <a:round/>
              <a:headEnd/>
              <a:tailEnd/>
            </a:ln>
          </p:spPr>
          <p:txBody>
            <a:bodyPr/>
            <a:lstStyle/>
            <a:p>
              <a:endParaRPr lang="en-US"/>
            </a:p>
          </p:txBody>
        </p:sp>
        <p:sp>
          <p:nvSpPr>
            <p:cNvPr id="1262" name="Freeform 13"/>
            <p:cNvSpPr>
              <a:spLocks/>
            </p:cNvSpPr>
            <p:nvPr/>
          </p:nvSpPr>
          <p:spPr bwMode="auto">
            <a:xfrm>
              <a:off x="1850" y="1391"/>
              <a:ext cx="216" cy="133"/>
            </a:xfrm>
            <a:custGeom>
              <a:avLst/>
              <a:gdLst>
                <a:gd name="T0" fmla="*/ 58 w 216"/>
                <a:gd name="T1" fmla="*/ 0 h 133"/>
                <a:gd name="T2" fmla="*/ 58 w 216"/>
                <a:gd name="T3" fmla="*/ 51 h 133"/>
                <a:gd name="T4" fmla="*/ 0 w 216"/>
                <a:gd name="T5" fmla="*/ 51 h 133"/>
                <a:gd name="T6" fmla="*/ 0 w 216"/>
                <a:gd name="T7" fmla="*/ 80 h 133"/>
                <a:gd name="T8" fmla="*/ 58 w 216"/>
                <a:gd name="T9" fmla="*/ 80 h 133"/>
                <a:gd name="T10" fmla="*/ 58 w 216"/>
                <a:gd name="T11" fmla="*/ 132 h 133"/>
                <a:gd name="T12" fmla="*/ 90 w 216"/>
                <a:gd name="T13" fmla="*/ 132 h 133"/>
                <a:gd name="T14" fmla="*/ 90 w 216"/>
                <a:gd name="T15" fmla="*/ 80 h 133"/>
                <a:gd name="T16" fmla="*/ 215 w 216"/>
                <a:gd name="T17" fmla="*/ 80 h 133"/>
                <a:gd name="T18" fmla="*/ 215 w 216"/>
                <a:gd name="T19" fmla="*/ 51 h 133"/>
                <a:gd name="T20" fmla="*/ 90 w 216"/>
                <a:gd name="T21" fmla="*/ 51 h 133"/>
                <a:gd name="T22" fmla="*/ 90 w 216"/>
                <a:gd name="T23" fmla="*/ 0 h 133"/>
                <a:gd name="T24" fmla="*/ 58 w 216"/>
                <a:gd name="T25" fmla="*/ 0 h 1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
                <a:gd name="T40" fmla="*/ 0 h 133"/>
                <a:gd name="T41" fmla="*/ 216 w 216"/>
                <a:gd name="T42" fmla="*/ 133 h 1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 h="133">
                  <a:moveTo>
                    <a:pt x="58" y="0"/>
                  </a:moveTo>
                  <a:lnTo>
                    <a:pt x="58" y="51"/>
                  </a:lnTo>
                  <a:lnTo>
                    <a:pt x="0" y="51"/>
                  </a:lnTo>
                  <a:lnTo>
                    <a:pt x="0" y="80"/>
                  </a:lnTo>
                  <a:lnTo>
                    <a:pt x="58" y="80"/>
                  </a:lnTo>
                  <a:lnTo>
                    <a:pt x="58" y="132"/>
                  </a:lnTo>
                  <a:lnTo>
                    <a:pt x="90" y="132"/>
                  </a:lnTo>
                  <a:lnTo>
                    <a:pt x="90" y="80"/>
                  </a:lnTo>
                  <a:lnTo>
                    <a:pt x="215" y="80"/>
                  </a:lnTo>
                  <a:lnTo>
                    <a:pt x="215" y="51"/>
                  </a:lnTo>
                  <a:lnTo>
                    <a:pt x="90" y="51"/>
                  </a:lnTo>
                  <a:lnTo>
                    <a:pt x="90" y="0"/>
                  </a:lnTo>
                  <a:lnTo>
                    <a:pt x="58" y="0"/>
                  </a:lnTo>
                </a:path>
              </a:pathLst>
            </a:custGeom>
            <a:solidFill>
              <a:srgbClr val="083DE8"/>
            </a:solidFill>
            <a:ln w="9525" cap="rnd">
              <a:noFill/>
              <a:round/>
              <a:headEnd/>
              <a:tailEnd/>
            </a:ln>
          </p:spPr>
          <p:txBody>
            <a:bodyPr/>
            <a:lstStyle/>
            <a:p>
              <a:endParaRPr lang="en-US"/>
            </a:p>
          </p:txBody>
        </p:sp>
        <p:sp>
          <p:nvSpPr>
            <p:cNvPr id="1263" name="Freeform 14"/>
            <p:cNvSpPr>
              <a:spLocks/>
            </p:cNvSpPr>
            <p:nvPr/>
          </p:nvSpPr>
          <p:spPr bwMode="auto">
            <a:xfrm>
              <a:off x="1850" y="1391"/>
              <a:ext cx="219" cy="135"/>
            </a:xfrm>
            <a:custGeom>
              <a:avLst/>
              <a:gdLst>
                <a:gd name="T0" fmla="*/ 0 w 219"/>
                <a:gd name="T1" fmla="*/ 0 h 135"/>
                <a:gd name="T2" fmla="*/ 218 w 219"/>
                <a:gd name="T3" fmla="*/ 0 h 135"/>
                <a:gd name="T4" fmla="*/ 218 w 219"/>
                <a:gd name="T5" fmla="*/ 134 h 135"/>
                <a:gd name="T6" fmla="*/ 0 w 219"/>
                <a:gd name="T7" fmla="*/ 134 h 135"/>
                <a:gd name="T8" fmla="*/ 0 w 219"/>
                <a:gd name="T9" fmla="*/ 0 h 135"/>
                <a:gd name="T10" fmla="*/ 0 60000 65536"/>
                <a:gd name="T11" fmla="*/ 0 60000 65536"/>
                <a:gd name="T12" fmla="*/ 0 60000 65536"/>
                <a:gd name="T13" fmla="*/ 0 60000 65536"/>
                <a:gd name="T14" fmla="*/ 0 60000 65536"/>
                <a:gd name="T15" fmla="*/ 0 w 219"/>
                <a:gd name="T16" fmla="*/ 0 h 135"/>
                <a:gd name="T17" fmla="*/ 219 w 219"/>
                <a:gd name="T18" fmla="*/ 135 h 135"/>
              </a:gdLst>
              <a:ahLst/>
              <a:cxnLst>
                <a:cxn ang="T10">
                  <a:pos x="T0" y="T1"/>
                </a:cxn>
                <a:cxn ang="T11">
                  <a:pos x="T2" y="T3"/>
                </a:cxn>
                <a:cxn ang="T12">
                  <a:pos x="T4" y="T5"/>
                </a:cxn>
                <a:cxn ang="T13">
                  <a:pos x="T6" y="T7"/>
                </a:cxn>
                <a:cxn ang="T14">
                  <a:pos x="T8" y="T9"/>
                </a:cxn>
              </a:cxnLst>
              <a:rect l="T15" t="T16" r="T17" b="T18"/>
              <a:pathLst>
                <a:path w="219" h="135">
                  <a:moveTo>
                    <a:pt x="0" y="0"/>
                  </a:moveTo>
                  <a:lnTo>
                    <a:pt x="218" y="0"/>
                  </a:lnTo>
                  <a:lnTo>
                    <a:pt x="218" y="134"/>
                  </a:lnTo>
                  <a:lnTo>
                    <a:pt x="0" y="134"/>
                  </a:lnTo>
                  <a:lnTo>
                    <a:pt x="0" y="0"/>
                  </a:lnTo>
                </a:path>
              </a:pathLst>
            </a:custGeom>
            <a:noFill/>
            <a:ln w="12700" cap="rnd">
              <a:solidFill>
                <a:srgbClr val="000000"/>
              </a:solidFill>
              <a:round/>
              <a:headEnd/>
              <a:tailEnd/>
            </a:ln>
          </p:spPr>
          <p:txBody>
            <a:bodyPr/>
            <a:lstStyle/>
            <a:p>
              <a:endParaRPr lang="en-US"/>
            </a:p>
          </p:txBody>
        </p:sp>
      </p:grpSp>
      <p:grpSp>
        <p:nvGrpSpPr>
          <p:cNvPr id="1038" name="Group 15"/>
          <p:cNvGrpSpPr>
            <a:grpSpLocks/>
          </p:cNvGrpSpPr>
          <p:nvPr/>
        </p:nvGrpSpPr>
        <p:grpSpPr bwMode="auto">
          <a:xfrm>
            <a:off x="3163888" y="1733550"/>
            <a:ext cx="414337" cy="236538"/>
            <a:chOff x="1471" y="1611"/>
            <a:chExt cx="223" cy="136"/>
          </a:xfrm>
        </p:grpSpPr>
        <p:sp>
          <p:nvSpPr>
            <p:cNvPr id="1258" name="Freeform 16"/>
            <p:cNvSpPr>
              <a:spLocks/>
            </p:cNvSpPr>
            <p:nvPr/>
          </p:nvSpPr>
          <p:spPr bwMode="auto">
            <a:xfrm>
              <a:off x="1471" y="1611"/>
              <a:ext cx="221" cy="134"/>
            </a:xfrm>
            <a:custGeom>
              <a:avLst/>
              <a:gdLst>
                <a:gd name="T0" fmla="*/ 0 w 221"/>
                <a:gd name="T1" fmla="*/ 0 h 134"/>
                <a:gd name="T2" fmla="*/ 220 w 221"/>
                <a:gd name="T3" fmla="*/ 0 h 134"/>
                <a:gd name="T4" fmla="*/ 220 w 221"/>
                <a:gd name="T5" fmla="*/ 133 h 134"/>
                <a:gd name="T6" fmla="*/ 0 w 221"/>
                <a:gd name="T7" fmla="*/ 133 h 134"/>
                <a:gd name="T8" fmla="*/ 0 w 221"/>
                <a:gd name="T9" fmla="*/ 0 h 134"/>
                <a:gd name="T10" fmla="*/ 0 60000 65536"/>
                <a:gd name="T11" fmla="*/ 0 60000 65536"/>
                <a:gd name="T12" fmla="*/ 0 60000 65536"/>
                <a:gd name="T13" fmla="*/ 0 60000 65536"/>
                <a:gd name="T14" fmla="*/ 0 60000 65536"/>
                <a:gd name="T15" fmla="*/ 0 w 221"/>
                <a:gd name="T16" fmla="*/ 0 h 134"/>
                <a:gd name="T17" fmla="*/ 221 w 221"/>
                <a:gd name="T18" fmla="*/ 134 h 134"/>
              </a:gdLst>
              <a:ahLst/>
              <a:cxnLst>
                <a:cxn ang="T10">
                  <a:pos x="T0" y="T1"/>
                </a:cxn>
                <a:cxn ang="T11">
                  <a:pos x="T2" y="T3"/>
                </a:cxn>
                <a:cxn ang="T12">
                  <a:pos x="T4" y="T5"/>
                </a:cxn>
                <a:cxn ang="T13">
                  <a:pos x="T6" y="T7"/>
                </a:cxn>
                <a:cxn ang="T14">
                  <a:pos x="T8" y="T9"/>
                </a:cxn>
              </a:cxnLst>
              <a:rect l="T15" t="T16" r="T17" b="T18"/>
              <a:pathLst>
                <a:path w="221" h="134">
                  <a:moveTo>
                    <a:pt x="0" y="0"/>
                  </a:moveTo>
                  <a:lnTo>
                    <a:pt x="220" y="0"/>
                  </a:lnTo>
                  <a:lnTo>
                    <a:pt x="220" y="133"/>
                  </a:lnTo>
                  <a:lnTo>
                    <a:pt x="0" y="133"/>
                  </a:lnTo>
                  <a:lnTo>
                    <a:pt x="0" y="0"/>
                  </a:lnTo>
                </a:path>
              </a:pathLst>
            </a:custGeom>
            <a:solidFill>
              <a:srgbClr val="618FFD"/>
            </a:solidFill>
            <a:ln w="9525" cap="rnd">
              <a:noFill/>
              <a:round/>
              <a:headEnd/>
              <a:tailEnd/>
            </a:ln>
          </p:spPr>
          <p:txBody>
            <a:bodyPr/>
            <a:lstStyle/>
            <a:p>
              <a:endParaRPr lang="en-US"/>
            </a:p>
          </p:txBody>
        </p:sp>
        <p:sp>
          <p:nvSpPr>
            <p:cNvPr id="1259" name="Freeform 17"/>
            <p:cNvSpPr>
              <a:spLocks/>
            </p:cNvSpPr>
            <p:nvPr/>
          </p:nvSpPr>
          <p:spPr bwMode="auto">
            <a:xfrm>
              <a:off x="1471" y="1611"/>
              <a:ext cx="221" cy="134"/>
            </a:xfrm>
            <a:custGeom>
              <a:avLst/>
              <a:gdLst>
                <a:gd name="T0" fmla="*/ 52 w 221"/>
                <a:gd name="T1" fmla="*/ 0 h 134"/>
                <a:gd name="T2" fmla="*/ 52 w 221"/>
                <a:gd name="T3" fmla="*/ 52 h 134"/>
                <a:gd name="T4" fmla="*/ 0 w 221"/>
                <a:gd name="T5" fmla="*/ 52 h 134"/>
                <a:gd name="T6" fmla="*/ 0 w 221"/>
                <a:gd name="T7" fmla="*/ 81 h 134"/>
                <a:gd name="T8" fmla="*/ 52 w 221"/>
                <a:gd name="T9" fmla="*/ 81 h 134"/>
                <a:gd name="T10" fmla="*/ 52 w 221"/>
                <a:gd name="T11" fmla="*/ 133 h 134"/>
                <a:gd name="T12" fmla="*/ 88 w 221"/>
                <a:gd name="T13" fmla="*/ 133 h 134"/>
                <a:gd name="T14" fmla="*/ 88 w 221"/>
                <a:gd name="T15" fmla="*/ 81 h 134"/>
                <a:gd name="T16" fmla="*/ 220 w 221"/>
                <a:gd name="T17" fmla="*/ 81 h 134"/>
                <a:gd name="T18" fmla="*/ 220 w 221"/>
                <a:gd name="T19" fmla="*/ 52 h 134"/>
                <a:gd name="T20" fmla="*/ 88 w 221"/>
                <a:gd name="T21" fmla="*/ 52 h 134"/>
                <a:gd name="T22" fmla="*/ 88 w 221"/>
                <a:gd name="T23" fmla="*/ 0 h 134"/>
                <a:gd name="T24" fmla="*/ 52 w 221"/>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1"/>
                <a:gd name="T40" fmla="*/ 0 h 134"/>
                <a:gd name="T41" fmla="*/ 221 w 221"/>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1" h="134">
                  <a:moveTo>
                    <a:pt x="52" y="0"/>
                  </a:moveTo>
                  <a:lnTo>
                    <a:pt x="52" y="52"/>
                  </a:lnTo>
                  <a:lnTo>
                    <a:pt x="0" y="52"/>
                  </a:lnTo>
                  <a:lnTo>
                    <a:pt x="0" y="81"/>
                  </a:lnTo>
                  <a:lnTo>
                    <a:pt x="52" y="81"/>
                  </a:lnTo>
                  <a:lnTo>
                    <a:pt x="52" y="133"/>
                  </a:lnTo>
                  <a:lnTo>
                    <a:pt x="88" y="133"/>
                  </a:lnTo>
                  <a:lnTo>
                    <a:pt x="88" y="81"/>
                  </a:lnTo>
                  <a:lnTo>
                    <a:pt x="220" y="81"/>
                  </a:lnTo>
                  <a:lnTo>
                    <a:pt x="220" y="52"/>
                  </a:lnTo>
                  <a:lnTo>
                    <a:pt x="88" y="52"/>
                  </a:lnTo>
                  <a:lnTo>
                    <a:pt x="88" y="0"/>
                  </a:lnTo>
                  <a:lnTo>
                    <a:pt x="52" y="0"/>
                  </a:lnTo>
                </a:path>
              </a:pathLst>
            </a:custGeom>
            <a:solidFill>
              <a:srgbClr val="FCFF03"/>
            </a:solidFill>
            <a:ln w="9525" cap="rnd">
              <a:noFill/>
              <a:round/>
              <a:headEnd/>
              <a:tailEnd/>
            </a:ln>
          </p:spPr>
          <p:txBody>
            <a:bodyPr/>
            <a:lstStyle/>
            <a:p>
              <a:endParaRPr lang="en-US"/>
            </a:p>
          </p:txBody>
        </p:sp>
        <p:sp>
          <p:nvSpPr>
            <p:cNvPr id="1260" name="Freeform 18"/>
            <p:cNvSpPr>
              <a:spLocks/>
            </p:cNvSpPr>
            <p:nvPr/>
          </p:nvSpPr>
          <p:spPr bwMode="auto">
            <a:xfrm>
              <a:off x="1471" y="1611"/>
              <a:ext cx="223" cy="136"/>
            </a:xfrm>
            <a:custGeom>
              <a:avLst/>
              <a:gdLst>
                <a:gd name="T0" fmla="*/ 0 w 223"/>
                <a:gd name="T1" fmla="*/ 0 h 136"/>
                <a:gd name="T2" fmla="*/ 222 w 223"/>
                <a:gd name="T3" fmla="*/ 0 h 136"/>
                <a:gd name="T4" fmla="*/ 222 w 223"/>
                <a:gd name="T5" fmla="*/ 135 h 136"/>
                <a:gd name="T6" fmla="*/ 0 w 223"/>
                <a:gd name="T7" fmla="*/ 135 h 136"/>
                <a:gd name="T8" fmla="*/ 0 w 223"/>
                <a:gd name="T9" fmla="*/ 0 h 136"/>
                <a:gd name="T10" fmla="*/ 0 60000 65536"/>
                <a:gd name="T11" fmla="*/ 0 60000 65536"/>
                <a:gd name="T12" fmla="*/ 0 60000 65536"/>
                <a:gd name="T13" fmla="*/ 0 60000 65536"/>
                <a:gd name="T14" fmla="*/ 0 60000 65536"/>
                <a:gd name="T15" fmla="*/ 0 w 223"/>
                <a:gd name="T16" fmla="*/ 0 h 136"/>
                <a:gd name="T17" fmla="*/ 223 w 223"/>
                <a:gd name="T18" fmla="*/ 136 h 136"/>
              </a:gdLst>
              <a:ahLst/>
              <a:cxnLst>
                <a:cxn ang="T10">
                  <a:pos x="T0" y="T1"/>
                </a:cxn>
                <a:cxn ang="T11">
                  <a:pos x="T2" y="T3"/>
                </a:cxn>
                <a:cxn ang="T12">
                  <a:pos x="T4" y="T5"/>
                </a:cxn>
                <a:cxn ang="T13">
                  <a:pos x="T6" y="T7"/>
                </a:cxn>
                <a:cxn ang="T14">
                  <a:pos x="T8" y="T9"/>
                </a:cxn>
              </a:cxnLst>
              <a:rect l="T15" t="T16" r="T17" b="T18"/>
              <a:pathLst>
                <a:path w="223" h="136">
                  <a:moveTo>
                    <a:pt x="0" y="0"/>
                  </a:moveTo>
                  <a:lnTo>
                    <a:pt x="222" y="0"/>
                  </a:lnTo>
                  <a:lnTo>
                    <a:pt x="222" y="135"/>
                  </a:lnTo>
                  <a:lnTo>
                    <a:pt x="0" y="135"/>
                  </a:lnTo>
                  <a:lnTo>
                    <a:pt x="0" y="0"/>
                  </a:lnTo>
                </a:path>
              </a:pathLst>
            </a:custGeom>
            <a:noFill/>
            <a:ln w="12700" cap="rnd">
              <a:solidFill>
                <a:srgbClr val="000000"/>
              </a:solidFill>
              <a:round/>
              <a:headEnd/>
              <a:tailEnd/>
            </a:ln>
          </p:spPr>
          <p:txBody>
            <a:bodyPr/>
            <a:lstStyle/>
            <a:p>
              <a:endParaRPr lang="en-US"/>
            </a:p>
          </p:txBody>
        </p:sp>
      </p:grpSp>
      <p:grpSp>
        <p:nvGrpSpPr>
          <p:cNvPr id="1039" name="Group 19"/>
          <p:cNvGrpSpPr>
            <a:grpSpLocks/>
          </p:cNvGrpSpPr>
          <p:nvPr/>
        </p:nvGrpSpPr>
        <p:grpSpPr bwMode="auto">
          <a:xfrm>
            <a:off x="4811722" y="2668597"/>
            <a:ext cx="411161" cy="236537"/>
            <a:chOff x="2450" y="2053"/>
            <a:chExt cx="221" cy="135"/>
          </a:xfrm>
        </p:grpSpPr>
        <p:sp>
          <p:nvSpPr>
            <p:cNvPr id="1254" name="Freeform 20"/>
            <p:cNvSpPr>
              <a:spLocks/>
            </p:cNvSpPr>
            <p:nvPr/>
          </p:nvSpPr>
          <p:spPr bwMode="auto">
            <a:xfrm>
              <a:off x="2450" y="2132"/>
              <a:ext cx="219" cy="54"/>
            </a:xfrm>
            <a:custGeom>
              <a:avLst/>
              <a:gdLst>
                <a:gd name="T0" fmla="*/ 218 w 219"/>
                <a:gd name="T1" fmla="*/ 0 h 54"/>
                <a:gd name="T2" fmla="*/ 218 w 219"/>
                <a:gd name="T3" fmla="*/ 53 h 54"/>
                <a:gd name="T4" fmla="*/ 0 w 219"/>
                <a:gd name="T5" fmla="*/ 53 h 54"/>
                <a:gd name="T6" fmla="*/ 0 w 219"/>
                <a:gd name="T7" fmla="*/ 0 h 54"/>
                <a:gd name="T8" fmla="*/ 218 w 219"/>
                <a:gd name="T9" fmla="*/ 0 h 54"/>
                <a:gd name="T10" fmla="*/ 0 60000 65536"/>
                <a:gd name="T11" fmla="*/ 0 60000 65536"/>
                <a:gd name="T12" fmla="*/ 0 60000 65536"/>
                <a:gd name="T13" fmla="*/ 0 60000 65536"/>
                <a:gd name="T14" fmla="*/ 0 60000 65536"/>
                <a:gd name="T15" fmla="*/ 0 w 219"/>
                <a:gd name="T16" fmla="*/ 0 h 54"/>
                <a:gd name="T17" fmla="*/ 219 w 219"/>
                <a:gd name="T18" fmla="*/ 54 h 54"/>
              </a:gdLst>
              <a:ahLst/>
              <a:cxnLst>
                <a:cxn ang="T10">
                  <a:pos x="T0" y="T1"/>
                </a:cxn>
                <a:cxn ang="T11">
                  <a:pos x="T2" y="T3"/>
                </a:cxn>
                <a:cxn ang="T12">
                  <a:pos x="T4" y="T5"/>
                </a:cxn>
                <a:cxn ang="T13">
                  <a:pos x="T6" y="T7"/>
                </a:cxn>
                <a:cxn ang="T14">
                  <a:pos x="T8" y="T9"/>
                </a:cxn>
              </a:cxnLst>
              <a:rect l="T15" t="T16" r="T17" b="T18"/>
              <a:pathLst>
                <a:path w="219" h="54">
                  <a:moveTo>
                    <a:pt x="218" y="0"/>
                  </a:moveTo>
                  <a:lnTo>
                    <a:pt x="218" y="53"/>
                  </a:lnTo>
                  <a:lnTo>
                    <a:pt x="0" y="53"/>
                  </a:lnTo>
                  <a:lnTo>
                    <a:pt x="0" y="0"/>
                  </a:lnTo>
                  <a:lnTo>
                    <a:pt x="218" y="0"/>
                  </a:lnTo>
                </a:path>
              </a:pathLst>
            </a:custGeom>
            <a:solidFill>
              <a:srgbClr val="FF0303"/>
            </a:solidFill>
            <a:ln w="9525" cap="rnd">
              <a:noFill/>
              <a:round/>
              <a:headEnd/>
              <a:tailEnd/>
            </a:ln>
          </p:spPr>
          <p:txBody>
            <a:bodyPr/>
            <a:lstStyle/>
            <a:p>
              <a:endParaRPr lang="en-US"/>
            </a:p>
          </p:txBody>
        </p:sp>
        <p:sp>
          <p:nvSpPr>
            <p:cNvPr id="1255" name="Freeform 21"/>
            <p:cNvSpPr>
              <a:spLocks/>
            </p:cNvSpPr>
            <p:nvPr/>
          </p:nvSpPr>
          <p:spPr bwMode="auto">
            <a:xfrm>
              <a:off x="2450" y="2053"/>
              <a:ext cx="219" cy="48"/>
            </a:xfrm>
            <a:custGeom>
              <a:avLst/>
              <a:gdLst>
                <a:gd name="T0" fmla="*/ 218 w 219"/>
                <a:gd name="T1" fmla="*/ 0 h 48"/>
                <a:gd name="T2" fmla="*/ 218 w 219"/>
                <a:gd name="T3" fmla="*/ 47 h 48"/>
                <a:gd name="T4" fmla="*/ 0 w 219"/>
                <a:gd name="T5" fmla="*/ 47 h 48"/>
                <a:gd name="T6" fmla="*/ 0 w 219"/>
                <a:gd name="T7" fmla="*/ 0 h 48"/>
                <a:gd name="T8" fmla="*/ 218 w 219"/>
                <a:gd name="T9" fmla="*/ 0 h 48"/>
                <a:gd name="T10" fmla="*/ 0 60000 65536"/>
                <a:gd name="T11" fmla="*/ 0 60000 65536"/>
                <a:gd name="T12" fmla="*/ 0 60000 65536"/>
                <a:gd name="T13" fmla="*/ 0 60000 65536"/>
                <a:gd name="T14" fmla="*/ 0 60000 65536"/>
                <a:gd name="T15" fmla="*/ 0 w 219"/>
                <a:gd name="T16" fmla="*/ 0 h 48"/>
                <a:gd name="T17" fmla="*/ 219 w 219"/>
                <a:gd name="T18" fmla="*/ 48 h 48"/>
              </a:gdLst>
              <a:ahLst/>
              <a:cxnLst>
                <a:cxn ang="T10">
                  <a:pos x="T0" y="T1"/>
                </a:cxn>
                <a:cxn ang="T11">
                  <a:pos x="T2" y="T3"/>
                </a:cxn>
                <a:cxn ang="T12">
                  <a:pos x="T4" y="T5"/>
                </a:cxn>
                <a:cxn ang="T13">
                  <a:pos x="T6" y="T7"/>
                </a:cxn>
                <a:cxn ang="T14">
                  <a:pos x="T8" y="T9"/>
                </a:cxn>
              </a:cxnLst>
              <a:rect l="T15" t="T16" r="T17" b="T18"/>
              <a:pathLst>
                <a:path w="219" h="48">
                  <a:moveTo>
                    <a:pt x="218" y="0"/>
                  </a:moveTo>
                  <a:lnTo>
                    <a:pt x="218" y="47"/>
                  </a:lnTo>
                  <a:lnTo>
                    <a:pt x="0" y="47"/>
                  </a:lnTo>
                  <a:lnTo>
                    <a:pt x="0" y="0"/>
                  </a:lnTo>
                  <a:lnTo>
                    <a:pt x="218" y="0"/>
                  </a:lnTo>
                </a:path>
              </a:pathLst>
            </a:custGeom>
            <a:solidFill>
              <a:srgbClr val="FFFFFF"/>
            </a:solidFill>
            <a:ln w="9525" cap="rnd">
              <a:noFill/>
              <a:round/>
              <a:headEnd/>
              <a:tailEnd/>
            </a:ln>
          </p:spPr>
          <p:txBody>
            <a:bodyPr/>
            <a:lstStyle/>
            <a:p>
              <a:endParaRPr lang="en-US"/>
            </a:p>
          </p:txBody>
        </p:sp>
        <p:sp>
          <p:nvSpPr>
            <p:cNvPr id="1256" name="Freeform 22"/>
            <p:cNvSpPr>
              <a:spLocks/>
            </p:cNvSpPr>
            <p:nvPr/>
          </p:nvSpPr>
          <p:spPr bwMode="auto">
            <a:xfrm>
              <a:off x="2450" y="2097"/>
              <a:ext cx="219" cy="45"/>
            </a:xfrm>
            <a:custGeom>
              <a:avLst/>
              <a:gdLst>
                <a:gd name="T0" fmla="*/ 218 w 219"/>
                <a:gd name="T1" fmla="*/ 0 h 45"/>
                <a:gd name="T2" fmla="*/ 218 w 219"/>
                <a:gd name="T3" fmla="*/ 44 h 45"/>
                <a:gd name="T4" fmla="*/ 0 w 219"/>
                <a:gd name="T5" fmla="*/ 44 h 45"/>
                <a:gd name="T6" fmla="*/ 0 w 219"/>
                <a:gd name="T7" fmla="*/ 0 h 45"/>
                <a:gd name="T8" fmla="*/ 218 w 219"/>
                <a:gd name="T9" fmla="*/ 0 h 45"/>
                <a:gd name="T10" fmla="*/ 0 60000 65536"/>
                <a:gd name="T11" fmla="*/ 0 60000 65536"/>
                <a:gd name="T12" fmla="*/ 0 60000 65536"/>
                <a:gd name="T13" fmla="*/ 0 60000 65536"/>
                <a:gd name="T14" fmla="*/ 0 60000 65536"/>
                <a:gd name="T15" fmla="*/ 0 w 219"/>
                <a:gd name="T16" fmla="*/ 0 h 45"/>
                <a:gd name="T17" fmla="*/ 219 w 219"/>
                <a:gd name="T18" fmla="*/ 45 h 45"/>
              </a:gdLst>
              <a:ahLst/>
              <a:cxnLst>
                <a:cxn ang="T10">
                  <a:pos x="T0" y="T1"/>
                </a:cxn>
                <a:cxn ang="T11">
                  <a:pos x="T2" y="T3"/>
                </a:cxn>
                <a:cxn ang="T12">
                  <a:pos x="T4" y="T5"/>
                </a:cxn>
                <a:cxn ang="T13">
                  <a:pos x="T6" y="T7"/>
                </a:cxn>
                <a:cxn ang="T14">
                  <a:pos x="T8" y="T9"/>
                </a:cxn>
              </a:cxnLst>
              <a:rect l="T15" t="T16" r="T17" b="T18"/>
              <a:pathLst>
                <a:path w="219" h="45">
                  <a:moveTo>
                    <a:pt x="218" y="0"/>
                  </a:moveTo>
                  <a:lnTo>
                    <a:pt x="218" y="44"/>
                  </a:lnTo>
                  <a:lnTo>
                    <a:pt x="0" y="44"/>
                  </a:lnTo>
                  <a:lnTo>
                    <a:pt x="0" y="0"/>
                  </a:lnTo>
                  <a:lnTo>
                    <a:pt x="218" y="0"/>
                  </a:lnTo>
                </a:path>
              </a:pathLst>
            </a:custGeom>
            <a:solidFill>
              <a:srgbClr val="3568FC"/>
            </a:solidFill>
            <a:ln w="9525" cap="rnd">
              <a:noFill/>
              <a:round/>
              <a:headEnd/>
              <a:tailEnd/>
            </a:ln>
          </p:spPr>
          <p:txBody>
            <a:bodyPr/>
            <a:lstStyle/>
            <a:p>
              <a:endParaRPr lang="en-US"/>
            </a:p>
          </p:txBody>
        </p:sp>
        <p:sp>
          <p:nvSpPr>
            <p:cNvPr id="1257" name="Freeform 23"/>
            <p:cNvSpPr>
              <a:spLocks/>
            </p:cNvSpPr>
            <p:nvPr/>
          </p:nvSpPr>
          <p:spPr bwMode="auto">
            <a:xfrm>
              <a:off x="2450" y="2053"/>
              <a:ext cx="221" cy="135"/>
            </a:xfrm>
            <a:custGeom>
              <a:avLst/>
              <a:gdLst>
                <a:gd name="T0" fmla="*/ 0 w 221"/>
                <a:gd name="T1" fmla="*/ 0 h 135"/>
                <a:gd name="T2" fmla="*/ 220 w 221"/>
                <a:gd name="T3" fmla="*/ 0 h 135"/>
                <a:gd name="T4" fmla="*/ 220 w 221"/>
                <a:gd name="T5" fmla="*/ 134 h 135"/>
                <a:gd name="T6" fmla="*/ 0 w 221"/>
                <a:gd name="T7" fmla="*/ 134 h 135"/>
                <a:gd name="T8" fmla="*/ 0 w 221"/>
                <a:gd name="T9" fmla="*/ 0 h 135"/>
                <a:gd name="T10" fmla="*/ 0 60000 65536"/>
                <a:gd name="T11" fmla="*/ 0 60000 65536"/>
                <a:gd name="T12" fmla="*/ 0 60000 65536"/>
                <a:gd name="T13" fmla="*/ 0 60000 65536"/>
                <a:gd name="T14" fmla="*/ 0 60000 65536"/>
                <a:gd name="T15" fmla="*/ 0 w 221"/>
                <a:gd name="T16" fmla="*/ 0 h 135"/>
                <a:gd name="T17" fmla="*/ 221 w 221"/>
                <a:gd name="T18" fmla="*/ 135 h 135"/>
              </a:gdLst>
              <a:ahLst/>
              <a:cxnLst>
                <a:cxn ang="T10">
                  <a:pos x="T0" y="T1"/>
                </a:cxn>
                <a:cxn ang="T11">
                  <a:pos x="T2" y="T3"/>
                </a:cxn>
                <a:cxn ang="T12">
                  <a:pos x="T4" y="T5"/>
                </a:cxn>
                <a:cxn ang="T13">
                  <a:pos x="T6" y="T7"/>
                </a:cxn>
                <a:cxn ang="T14">
                  <a:pos x="T8" y="T9"/>
                </a:cxn>
              </a:cxnLst>
              <a:rect l="T15" t="T16" r="T17" b="T18"/>
              <a:pathLst>
                <a:path w="221" h="135">
                  <a:moveTo>
                    <a:pt x="0" y="0"/>
                  </a:moveTo>
                  <a:lnTo>
                    <a:pt x="220" y="0"/>
                  </a:lnTo>
                  <a:lnTo>
                    <a:pt x="220" y="134"/>
                  </a:lnTo>
                  <a:lnTo>
                    <a:pt x="0" y="134"/>
                  </a:lnTo>
                  <a:lnTo>
                    <a:pt x="0" y="0"/>
                  </a:lnTo>
                </a:path>
              </a:pathLst>
            </a:custGeom>
            <a:noFill/>
            <a:ln w="12700" cap="rnd">
              <a:solidFill>
                <a:srgbClr val="000000"/>
              </a:solidFill>
              <a:round/>
              <a:headEnd/>
              <a:tailEnd/>
            </a:ln>
          </p:spPr>
          <p:txBody>
            <a:bodyPr/>
            <a:lstStyle/>
            <a:p>
              <a:endParaRPr lang="en-US"/>
            </a:p>
          </p:txBody>
        </p:sp>
      </p:grpSp>
      <p:grpSp>
        <p:nvGrpSpPr>
          <p:cNvPr id="1040" name="Group 24"/>
          <p:cNvGrpSpPr>
            <a:grpSpLocks/>
          </p:cNvGrpSpPr>
          <p:nvPr/>
        </p:nvGrpSpPr>
        <p:grpSpPr bwMode="auto">
          <a:xfrm>
            <a:off x="9617084" y="5649913"/>
            <a:ext cx="377825" cy="184149"/>
            <a:chOff x="4664" y="2959"/>
            <a:chExt cx="219" cy="135"/>
          </a:xfrm>
        </p:grpSpPr>
        <p:pic>
          <p:nvPicPr>
            <p:cNvPr id="1252" name="Picture 25"/>
            <p:cNvPicPr>
              <a:picLocks noChangeArrowheads="1"/>
            </p:cNvPicPr>
            <p:nvPr/>
          </p:nvPicPr>
          <p:blipFill>
            <a:blip r:embed="rId5" cstate="print"/>
            <a:srcRect/>
            <a:stretch>
              <a:fillRect/>
            </a:stretch>
          </p:blipFill>
          <p:spPr bwMode="auto">
            <a:xfrm>
              <a:off x="4666" y="2961"/>
              <a:ext cx="214" cy="130"/>
            </a:xfrm>
            <a:prstGeom prst="rect">
              <a:avLst/>
            </a:prstGeom>
            <a:noFill/>
            <a:ln w="9525">
              <a:noFill/>
              <a:miter lim="800000"/>
              <a:headEnd/>
              <a:tailEnd/>
            </a:ln>
          </p:spPr>
        </p:pic>
        <p:sp>
          <p:nvSpPr>
            <p:cNvPr id="1253" name="Freeform 26"/>
            <p:cNvSpPr>
              <a:spLocks/>
            </p:cNvSpPr>
            <p:nvPr/>
          </p:nvSpPr>
          <p:spPr bwMode="auto">
            <a:xfrm>
              <a:off x="4664" y="2959"/>
              <a:ext cx="219" cy="135"/>
            </a:xfrm>
            <a:custGeom>
              <a:avLst/>
              <a:gdLst>
                <a:gd name="T0" fmla="*/ 218 w 219"/>
                <a:gd name="T1" fmla="*/ 0 h 135"/>
                <a:gd name="T2" fmla="*/ 0 w 219"/>
                <a:gd name="T3" fmla="*/ 0 h 135"/>
                <a:gd name="T4" fmla="*/ 0 w 219"/>
                <a:gd name="T5" fmla="*/ 134 h 135"/>
                <a:gd name="T6" fmla="*/ 218 w 219"/>
                <a:gd name="T7" fmla="*/ 134 h 135"/>
                <a:gd name="T8" fmla="*/ 218 w 219"/>
                <a:gd name="T9" fmla="*/ 0 h 135"/>
                <a:gd name="T10" fmla="*/ 0 60000 65536"/>
                <a:gd name="T11" fmla="*/ 0 60000 65536"/>
                <a:gd name="T12" fmla="*/ 0 60000 65536"/>
                <a:gd name="T13" fmla="*/ 0 60000 65536"/>
                <a:gd name="T14" fmla="*/ 0 60000 65536"/>
                <a:gd name="T15" fmla="*/ 0 w 219"/>
                <a:gd name="T16" fmla="*/ 0 h 135"/>
                <a:gd name="T17" fmla="*/ 219 w 219"/>
                <a:gd name="T18" fmla="*/ 135 h 135"/>
              </a:gdLst>
              <a:ahLst/>
              <a:cxnLst>
                <a:cxn ang="T10">
                  <a:pos x="T0" y="T1"/>
                </a:cxn>
                <a:cxn ang="T11">
                  <a:pos x="T2" y="T3"/>
                </a:cxn>
                <a:cxn ang="T12">
                  <a:pos x="T4" y="T5"/>
                </a:cxn>
                <a:cxn ang="T13">
                  <a:pos x="T6" y="T7"/>
                </a:cxn>
                <a:cxn ang="T14">
                  <a:pos x="T8" y="T9"/>
                </a:cxn>
              </a:cxnLst>
              <a:rect l="T15" t="T16" r="T17" b="T18"/>
              <a:pathLst>
                <a:path w="219" h="135">
                  <a:moveTo>
                    <a:pt x="218" y="0"/>
                  </a:moveTo>
                  <a:lnTo>
                    <a:pt x="0" y="0"/>
                  </a:lnTo>
                  <a:lnTo>
                    <a:pt x="0" y="134"/>
                  </a:lnTo>
                  <a:lnTo>
                    <a:pt x="218" y="134"/>
                  </a:lnTo>
                  <a:lnTo>
                    <a:pt x="218" y="0"/>
                  </a:lnTo>
                </a:path>
              </a:pathLst>
            </a:custGeom>
            <a:noFill/>
            <a:ln w="12700" cap="rnd">
              <a:solidFill>
                <a:srgbClr val="000000"/>
              </a:solidFill>
              <a:round/>
              <a:headEnd/>
              <a:tailEnd/>
            </a:ln>
          </p:spPr>
          <p:txBody>
            <a:bodyPr/>
            <a:lstStyle/>
            <a:p>
              <a:endParaRPr lang="en-US"/>
            </a:p>
          </p:txBody>
        </p:sp>
      </p:grpSp>
      <p:pic>
        <p:nvPicPr>
          <p:cNvPr id="1041" name="Picture 27" descr="TAJK001"/>
          <p:cNvPicPr>
            <a:picLocks noChangeAspect="1" noChangeArrowheads="1"/>
          </p:cNvPicPr>
          <p:nvPr/>
        </p:nvPicPr>
        <p:blipFill>
          <a:blip r:embed="rId6" cstate="print"/>
          <a:srcRect/>
          <a:stretch>
            <a:fillRect/>
          </a:stretch>
        </p:blipFill>
        <p:spPr bwMode="auto">
          <a:xfrm>
            <a:off x="9182100" y="6149983"/>
            <a:ext cx="479425" cy="227013"/>
          </a:xfrm>
          <a:prstGeom prst="rect">
            <a:avLst/>
          </a:prstGeom>
          <a:noFill/>
          <a:ln w="9525">
            <a:noFill/>
            <a:miter lim="800000"/>
            <a:headEnd/>
            <a:tailEnd/>
          </a:ln>
        </p:spPr>
      </p:pic>
      <p:grpSp>
        <p:nvGrpSpPr>
          <p:cNvPr id="1042" name="Group 28"/>
          <p:cNvGrpSpPr>
            <a:grpSpLocks/>
          </p:cNvGrpSpPr>
          <p:nvPr/>
        </p:nvGrpSpPr>
        <p:grpSpPr bwMode="auto">
          <a:xfrm>
            <a:off x="8996372" y="4892675"/>
            <a:ext cx="406399" cy="234950"/>
            <a:chOff x="4306" y="2551"/>
            <a:chExt cx="219" cy="135"/>
          </a:xfrm>
        </p:grpSpPr>
        <p:sp>
          <p:nvSpPr>
            <p:cNvPr id="1203" name="Freeform 29"/>
            <p:cNvSpPr>
              <a:spLocks/>
            </p:cNvSpPr>
            <p:nvPr/>
          </p:nvSpPr>
          <p:spPr bwMode="auto">
            <a:xfrm>
              <a:off x="4306" y="2551"/>
              <a:ext cx="216" cy="134"/>
            </a:xfrm>
            <a:custGeom>
              <a:avLst/>
              <a:gdLst>
                <a:gd name="T0" fmla="*/ 215 w 216"/>
                <a:gd name="T1" fmla="*/ 0 h 134"/>
                <a:gd name="T2" fmla="*/ 0 w 216"/>
                <a:gd name="T3" fmla="*/ 0 h 134"/>
                <a:gd name="T4" fmla="*/ 0 w 216"/>
                <a:gd name="T5" fmla="*/ 133 h 134"/>
                <a:gd name="T6" fmla="*/ 215 w 216"/>
                <a:gd name="T7" fmla="*/ 133 h 134"/>
                <a:gd name="T8" fmla="*/ 215 w 216"/>
                <a:gd name="T9" fmla="*/ 0 h 134"/>
                <a:gd name="T10" fmla="*/ 0 60000 65536"/>
                <a:gd name="T11" fmla="*/ 0 60000 65536"/>
                <a:gd name="T12" fmla="*/ 0 60000 65536"/>
                <a:gd name="T13" fmla="*/ 0 60000 65536"/>
                <a:gd name="T14" fmla="*/ 0 60000 65536"/>
                <a:gd name="T15" fmla="*/ 0 w 216"/>
                <a:gd name="T16" fmla="*/ 0 h 134"/>
                <a:gd name="T17" fmla="*/ 216 w 216"/>
                <a:gd name="T18" fmla="*/ 134 h 134"/>
              </a:gdLst>
              <a:ahLst/>
              <a:cxnLst>
                <a:cxn ang="T10">
                  <a:pos x="T0" y="T1"/>
                </a:cxn>
                <a:cxn ang="T11">
                  <a:pos x="T2" y="T3"/>
                </a:cxn>
                <a:cxn ang="T12">
                  <a:pos x="T4" y="T5"/>
                </a:cxn>
                <a:cxn ang="T13">
                  <a:pos x="T6" y="T7"/>
                </a:cxn>
                <a:cxn ang="T14">
                  <a:pos x="T8" y="T9"/>
                </a:cxn>
              </a:cxnLst>
              <a:rect l="T15" t="T16" r="T17" b="T18"/>
              <a:pathLst>
                <a:path w="216" h="134">
                  <a:moveTo>
                    <a:pt x="215" y="0"/>
                  </a:moveTo>
                  <a:lnTo>
                    <a:pt x="0" y="0"/>
                  </a:lnTo>
                  <a:lnTo>
                    <a:pt x="0" y="133"/>
                  </a:lnTo>
                  <a:lnTo>
                    <a:pt x="215" y="133"/>
                  </a:lnTo>
                  <a:lnTo>
                    <a:pt x="215" y="0"/>
                  </a:lnTo>
                </a:path>
              </a:pathLst>
            </a:custGeom>
            <a:solidFill>
              <a:srgbClr val="3568FC"/>
            </a:solidFill>
            <a:ln w="9525" cap="rnd">
              <a:noFill/>
              <a:round/>
              <a:headEnd/>
              <a:tailEnd/>
            </a:ln>
          </p:spPr>
          <p:txBody>
            <a:bodyPr/>
            <a:lstStyle/>
            <a:p>
              <a:endParaRPr lang="en-US"/>
            </a:p>
          </p:txBody>
        </p:sp>
        <p:grpSp>
          <p:nvGrpSpPr>
            <p:cNvPr id="1204" name="Group 30"/>
            <p:cNvGrpSpPr>
              <a:grpSpLocks/>
            </p:cNvGrpSpPr>
            <p:nvPr/>
          </p:nvGrpSpPr>
          <p:grpSpPr bwMode="auto">
            <a:xfrm>
              <a:off x="4316" y="2556"/>
              <a:ext cx="28" cy="129"/>
              <a:chOff x="4316" y="2556"/>
              <a:chExt cx="28" cy="129"/>
            </a:xfrm>
          </p:grpSpPr>
          <p:sp>
            <p:nvSpPr>
              <p:cNvPr id="1240" name="Freeform 31"/>
              <p:cNvSpPr>
                <a:spLocks/>
              </p:cNvSpPr>
              <p:nvPr/>
            </p:nvSpPr>
            <p:spPr bwMode="auto">
              <a:xfrm>
                <a:off x="4316" y="2556"/>
                <a:ext cx="17" cy="17"/>
              </a:xfrm>
              <a:custGeom>
                <a:avLst/>
                <a:gdLst>
                  <a:gd name="T0" fmla="*/ 12 w 17"/>
                  <a:gd name="T1" fmla="*/ 16 h 17"/>
                  <a:gd name="T2" fmla="*/ 16 w 17"/>
                  <a:gd name="T3" fmla="*/ 7 h 17"/>
                  <a:gd name="T4" fmla="*/ 15 w 17"/>
                  <a:gd name="T5" fmla="*/ 6 h 17"/>
                  <a:gd name="T6" fmla="*/ 12 w 17"/>
                  <a:gd name="T7" fmla="*/ 4 h 17"/>
                  <a:gd name="T8" fmla="*/ 11 w 17"/>
                  <a:gd name="T9" fmla="*/ 2 h 17"/>
                  <a:gd name="T10" fmla="*/ 12 w 17"/>
                  <a:gd name="T11" fmla="*/ 1 h 17"/>
                  <a:gd name="T12" fmla="*/ 15 w 17"/>
                  <a:gd name="T13" fmla="*/ 2 h 17"/>
                  <a:gd name="T14" fmla="*/ 16 w 17"/>
                  <a:gd name="T15" fmla="*/ 2 h 17"/>
                  <a:gd name="T16" fmla="*/ 15 w 17"/>
                  <a:gd name="T17" fmla="*/ 0 h 17"/>
                  <a:gd name="T18" fmla="*/ 14 w 17"/>
                  <a:gd name="T19" fmla="*/ 0 h 17"/>
                  <a:gd name="T20" fmla="*/ 12 w 17"/>
                  <a:gd name="T21" fmla="*/ 0 h 17"/>
                  <a:gd name="T22" fmla="*/ 10 w 17"/>
                  <a:gd name="T23" fmla="*/ 0 h 17"/>
                  <a:gd name="T24" fmla="*/ 10 w 17"/>
                  <a:gd name="T25" fmla="*/ 1 h 17"/>
                  <a:gd name="T26" fmla="*/ 9 w 17"/>
                  <a:gd name="T27" fmla="*/ 1 h 17"/>
                  <a:gd name="T28" fmla="*/ 8 w 17"/>
                  <a:gd name="T29" fmla="*/ 1 h 17"/>
                  <a:gd name="T30" fmla="*/ 8 w 17"/>
                  <a:gd name="T31" fmla="*/ 3 h 17"/>
                  <a:gd name="T32" fmla="*/ 9 w 17"/>
                  <a:gd name="T33" fmla="*/ 3 h 17"/>
                  <a:gd name="T34" fmla="*/ 10 w 17"/>
                  <a:gd name="T35" fmla="*/ 4 h 17"/>
                  <a:gd name="T36" fmla="*/ 10 w 17"/>
                  <a:gd name="T37" fmla="*/ 6 h 17"/>
                  <a:gd name="T38" fmla="*/ 10 w 17"/>
                  <a:gd name="T39" fmla="*/ 6 h 17"/>
                  <a:gd name="T40" fmla="*/ 11 w 17"/>
                  <a:gd name="T41" fmla="*/ 6 h 17"/>
                  <a:gd name="T42" fmla="*/ 12 w 17"/>
                  <a:gd name="T43" fmla="*/ 9 h 17"/>
                  <a:gd name="T44" fmla="*/ 12 w 17"/>
                  <a:gd name="T45" fmla="*/ 11 h 17"/>
                  <a:gd name="T46" fmla="*/ 11 w 17"/>
                  <a:gd name="T47" fmla="*/ 13 h 17"/>
                  <a:gd name="T48" fmla="*/ 8 w 17"/>
                  <a:gd name="T49" fmla="*/ 13 h 17"/>
                  <a:gd name="T50" fmla="*/ 5 w 17"/>
                  <a:gd name="T51" fmla="*/ 13 h 17"/>
                  <a:gd name="T52" fmla="*/ 5 w 17"/>
                  <a:gd name="T53" fmla="*/ 13 h 17"/>
                  <a:gd name="T54" fmla="*/ 4 w 17"/>
                  <a:gd name="T55" fmla="*/ 12 h 17"/>
                  <a:gd name="T56" fmla="*/ 4 w 17"/>
                  <a:gd name="T57" fmla="*/ 9 h 17"/>
                  <a:gd name="T58" fmla="*/ 4 w 17"/>
                  <a:gd name="T59" fmla="*/ 8 h 17"/>
                  <a:gd name="T60" fmla="*/ 5 w 17"/>
                  <a:gd name="T61" fmla="*/ 7 h 17"/>
                  <a:gd name="T62" fmla="*/ 5 w 17"/>
                  <a:gd name="T63" fmla="*/ 6 h 17"/>
                  <a:gd name="T64" fmla="*/ 8 w 17"/>
                  <a:gd name="T65" fmla="*/ 7 h 17"/>
                  <a:gd name="T66" fmla="*/ 10 w 17"/>
                  <a:gd name="T67" fmla="*/ 7 h 17"/>
                  <a:gd name="T68" fmla="*/ 10 w 17"/>
                  <a:gd name="T69" fmla="*/ 6 h 17"/>
                  <a:gd name="T70" fmla="*/ 10 w 17"/>
                  <a:gd name="T71" fmla="*/ 6 h 17"/>
                  <a:gd name="T72" fmla="*/ 9 w 17"/>
                  <a:gd name="T73" fmla="*/ 5 h 17"/>
                  <a:gd name="T74" fmla="*/ 7 w 17"/>
                  <a:gd name="T75" fmla="*/ 4 h 17"/>
                  <a:gd name="T76" fmla="*/ 5 w 17"/>
                  <a:gd name="T77" fmla="*/ 4 h 17"/>
                  <a:gd name="T78" fmla="*/ 5 w 17"/>
                  <a:gd name="T79" fmla="*/ 4 h 17"/>
                  <a:gd name="T80" fmla="*/ 5 w 17"/>
                  <a:gd name="T81" fmla="*/ 3 h 17"/>
                  <a:gd name="T82" fmla="*/ 5 w 17"/>
                  <a:gd name="T83" fmla="*/ 2 h 17"/>
                  <a:gd name="T84" fmla="*/ 4 w 17"/>
                  <a:gd name="T85" fmla="*/ 1 h 17"/>
                  <a:gd name="T86" fmla="*/ 4 w 17"/>
                  <a:gd name="T87" fmla="*/ 1 h 17"/>
                  <a:gd name="T88" fmla="*/ 3 w 17"/>
                  <a:gd name="T89" fmla="*/ 1 h 17"/>
                  <a:gd name="T90" fmla="*/ 0 w 17"/>
                  <a:gd name="T91" fmla="*/ 0 h 17"/>
                  <a:gd name="T92" fmla="*/ 0 w 17"/>
                  <a:gd name="T93" fmla="*/ 1 h 17"/>
                  <a:gd name="T94" fmla="*/ 0 w 17"/>
                  <a:gd name="T95" fmla="*/ 1 h 17"/>
                  <a:gd name="T96" fmla="*/ 0 w 17"/>
                  <a:gd name="T97" fmla="*/ 2 h 17"/>
                  <a:gd name="T98" fmla="*/ 0 w 17"/>
                  <a:gd name="T99" fmla="*/ 3 h 17"/>
                  <a:gd name="T100" fmla="*/ 0 w 17"/>
                  <a:gd name="T101" fmla="*/ 4 h 17"/>
                  <a:gd name="T102" fmla="*/ 0 w 17"/>
                  <a:gd name="T103" fmla="*/ 6 h 17"/>
                  <a:gd name="T104" fmla="*/ 0 w 17"/>
                  <a:gd name="T105" fmla="*/ 7 h 17"/>
                  <a:gd name="T106" fmla="*/ 0 w 17"/>
                  <a:gd name="T107" fmla="*/ 9 h 17"/>
                  <a:gd name="T108" fmla="*/ 0 w 17"/>
                  <a:gd name="T109" fmla="*/ 11 h 17"/>
                  <a:gd name="T110" fmla="*/ 0 w 17"/>
                  <a:gd name="T111" fmla="*/ 13 h 17"/>
                  <a:gd name="T112" fmla="*/ 0 w 17"/>
                  <a:gd name="T113" fmla="*/ 14 h 17"/>
                  <a:gd name="T114" fmla="*/ 0 w 17"/>
                  <a:gd name="T115" fmla="*/ 15 h 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
                  <a:gd name="T175" fmla="*/ 0 h 17"/>
                  <a:gd name="T176" fmla="*/ 17 w 17"/>
                  <a:gd name="T177" fmla="*/ 17 h 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 h="17">
                    <a:moveTo>
                      <a:pt x="0" y="16"/>
                    </a:moveTo>
                    <a:lnTo>
                      <a:pt x="12" y="16"/>
                    </a:lnTo>
                    <a:lnTo>
                      <a:pt x="16" y="14"/>
                    </a:lnTo>
                    <a:lnTo>
                      <a:pt x="16" y="7"/>
                    </a:lnTo>
                    <a:lnTo>
                      <a:pt x="16" y="6"/>
                    </a:lnTo>
                    <a:lnTo>
                      <a:pt x="15" y="6"/>
                    </a:lnTo>
                    <a:lnTo>
                      <a:pt x="12" y="4"/>
                    </a:lnTo>
                    <a:lnTo>
                      <a:pt x="11" y="3"/>
                    </a:lnTo>
                    <a:lnTo>
                      <a:pt x="11" y="2"/>
                    </a:lnTo>
                    <a:lnTo>
                      <a:pt x="12" y="1"/>
                    </a:lnTo>
                    <a:lnTo>
                      <a:pt x="14" y="1"/>
                    </a:lnTo>
                    <a:lnTo>
                      <a:pt x="15" y="2"/>
                    </a:lnTo>
                    <a:lnTo>
                      <a:pt x="16" y="2"/>
                    </a:lnTo>
                    <a:lnTo>
                      <a:pt x="16" y="1"/>
                    </a:lnTo>
                    <a:lnTo>
                      <a:pt x="15" y="0"/>
                    </a:lnTo>
                    <a:lnTo>
                      <a:pt x="14" y="0"/>
                    </a:lnTo>
                    <a:lnTo>
                      <a:pt x="12" y="0"/>
                    </a:lnTo>
                    <a:lnTo>
                      <a:pt x="11" y="0"/>
                    </a:lnTo>
                    <a:lnTo>
                      <a:pt x="10" y="0"/>
                    </a:lnTo>
                    <a:lnTo>
                      <a:pt x="10" y="1"/>
                    </a:lnTo>
                    <a:lnTo>
                      <a:pt x="9" y="1"/>
                    </a:lnTo>
                    <a:lnTo>
                      <a:pt x="8" y="1"/>
                    </a:lnTo>
                    <a:lnTo>
                      <a:pt x="8" y="2"/>
                    </a:lnTo>
                    <a:lnTo>
                      <a:pt x="8" y="3"/>
                    </a:lnTo>
                    <a:lnTo>
                      <a:pt x="9" y="3"/>
                    </a:lnTo>
                    <a:lnTo>
                      <a:pt x="9" y="4"/>
                    </a:lnTo>
                    <a:lnTo>
                      <a:pt x="10" y="4"/>
                    </a:lnTo>
                    <a:lnTo>
                      <a:pt x="10" y="5"/>
                    </a:lnTo>
                    <a:lnTo>
                      <a:pt x="10" y="6"/>
                    </a:lnTo>
                    <a:lnTo>
                      <a:pt x="11" y="6"/>
                    </a:lnTo>
                    <a:lnTo>
                      <a:pt x="11" y="8"/>
                    </a:lnTo>
                    <a:lnTo>
                      <a:pt x="12" y="9"/>
                    </a:lnTo>
                    <a:lnTo>
                      <a:pt x="12" y="11"/>
                    </a:lnTo>
                    <a:lnTo>
                      <a:pt x="11" y="12"/>
                    </a:lnTo>
                    <a:lnTo>
                      <a:pt x="11" y="13"/>
                    </a:lnTo>
                    <a:lnTo>
                      <a:pt x="10" y="13"/>
                    </a:lnTo>
                    <a:lnTo>
                      <a:pt x="8" y="13"/>
                    </a:lnTo>
                    <a:lnTo>
                      <a:pt x="6" y="13"/>
                    </a:lnTo>
                    <a:lnTo>
                      <a:pt x="5" y="13"/>
                    </a:lnTo>
                    <a:lnTo>
                      <a:pt x="5" y="12"/>
                    </a:lnTo>
                    <a:lnTo>
                      <a:pt x="4" y="12"/>
                    </a:lnTo>
                    <a:lnTo>
                      <a:pt x="4" y="11"/>
                    </a:lnTo>
                    <a:lnTo>
                      <a:pt x="4" y="9"/>
                    </a:lnTo>
                    <a:lnTo>
                      <a:pt x="4" y="8"/>
                    </a:lnTo>
                    <a:lnTo>
                      <a:pt x="5" y="8"/>
                    </a:lnTo>
                    <a:lnTo>
                      <a:pt x="5" y="7"/>
                    </a:lnTo>
                    <a:lnTo>
                      <a:pt x="5" y="6"/>
                    </a:lnTo>
                    <a:lnTo>
                      <a:pt x="6" y="6"/>
                    </a:lnTo>
                    <a:lnTo>
                      <a:pt x="8" y="7"/>
                    </a:lnTo>
                    <a:lnTo>
                      <a:pt x="9" y="7"/>
                    </a:lnTo>
                    <a:lnTo>
                      <a:pt x="10" y="7"/>
                    </a:lnTo>
                    <a:lnTo>
                      <a:pt x="10" y="6"/>
                    </a:lnTo>
                    <a:lnTo>
                      <a:pt x="9" y="6"/>
                    </a:lnTo>
                    <a:lnTo>
                      <a:pt x="9" y="5"/>
                    </a:lnTo>
                    <a:lnTo>
                      <a:pt x="8" y="5"/>
                    </a:lnTo>
                    <a:lnTo>
                      <a:pt x="7" y="4"/>
                    </a:lnTo>
                    <a:lnTo>
                      <a:pt x="6" y="4"/>
                    </a:lnTo>
                    <a:lnTo>
                      <a:pt x="5" y="4"/>
                    </a:lnTo>
                    <a:lnTo>
                      <a:pt x="5" y="3"/>
                    </a:lnTo>
                    <a:lnTo>
                      <a:pt x="5" y="2"/>
                    </a:lnTo>
                    <a:lnTo>
                      <a:pt x="4" y="2"/>
                    </a:lnTo>
                    <a:lnTo>
                      <a:pt x="4" y="1"/>
                    </a:lnTo>
                    <a:lnTo>
                      <a:pt x="3" y="1"/>
                    </a:lnTo>
                    <a:lnTo>
                      <a:pt x="1" y="0"/>
                    </a:lnTo>
                    <a:lnTo>
                      <a:pt x="0" y="0"/>
                    </a:lnTo>
                    <a:lnTo>
                      <a:pt x="0" y="1"/>
                    </a:lnTo>
                    <a:lnTo>
                      <a:pt x="0" y="2"/>
                    </a:lnTo>
                    <a:lnTo>
                      <a:pt x="0" y="3"/>
                    </a:lnTo>
                    <a:lnTo>
                      <a:pt x="0" y="4"/>
                    </a:lnTo>
                    <a:lnTo>
                      <a:pt x="0" y="6"/>
                    </a:lnTo>
                    <a:lnTo>
                      <a:pt x="0" y="7"/>
                    </a:lnTo>
                    <a:lnTo>
                      <a:pt x="0" y="8"/>
                    </a:lnTo>
                    <a:lnTo>
                      <a:pt x="0" y="9"/>
                    </a:lnTo>
                    <a:lnTo>
                      <a:pt x="0" y="11"/>
                    </a:lnTo>
                    <a:lnTo>
                      <a:pt x="0" y="12"/>
                    </a:lnTo>
                    <a:lnTo>
                      <a:pt x="0" y="13"/>
                    </a:lnTo>
                    <a:lnTo>
                      <a:pt x="0" y="14"/>
                    </a:lnTo>
                    <a:lnTo>
                      <a:pt x="0" y="15"/>
                    </a:lnTo>
                    <a:lnTo>
                      <a:pt x="0" y="16"/>
                    </a:lnTo>
                  </a:path>
                </a:pathLst>
              </a:custGeom>
              <a:solidFill>
                <a:srgbClr val="FCFF03"/>
              </a:solidFill>
              <a:ln w="9525" cap="rnd">
                <a:noFill/>
                <a:round/>
                <a:headEnd/>
                <a:tailEnd/>
              </a:ln>
            </p:spPr>
            <p:txBody>
              <a:bodyPr/>
              <a:lstStyle/>
              <a:p>
                <a:endParaRPr lang="en-US"/>
              </a:p>
            </p:txBody>
          </p:sp>
          <p:sp>
            <p:nvSpPr>
              <p:cNvPr id="1241" name="Freeform 32"/>
              <p:cNvSpPr>
                <a:spLocks/>
              </p:cNvSpPr>
              <p:nvPr/>
            </p:nvSpPr>
            <p:spPr bwMode="auto">
              <a:xfrm>
                <a:off x="4327" y="2557"/>
                <a:ext cx="17" cy="17"/>
              </a:xfrm>
              <a:custGeom>
                <a:avLst/>
                <a:gdLst>
                  <a:gd name="T0" fmla="*/ 3 w 17"/>
                  <a:gd name="T1" fmla="*/ 16 h 17"/>
                  <a:gd name="T2" fmla="*/ 0 w 17"/>
                  <a:gd name="T3" fmla="*/ 7 h 17"/>
                  <a:gd name="T4" fmla="*/ 0 w 17"/>
                  <a:gd name="T5" fmla="*/ 7 h 17"/>
                  <a:gd name="T6" fmla="*/ 4 w 17"/>
                  <a:gd name="T7" fmla="*/ 3 h 17"/>
                  <a:gd name="T8" fmla="*/ 3 w 17"/>
                  <a:gd name="T9" fmla="*/ 1 h 17"/>
                  <a:gd name="T10" fmla="*/ 1 w 17"/>
                  <a:gd name="T11" fmla="*/ 1 h 17"/>
                  <a:gd name="T12" fmla="*/ 0 w 17"/>
                  <a:gd name="T13" fmla="*/ 2 h 17"/>
                  <a:gd name="T14" fmla="*/ 0 w 17"/>
                  <a:gd name="T15" fmla="*/ 1 h 17"/>
                  <a:gd name="T16" fmla="*/ 1 w 17"/>
                  <a:gd name="T17" fmla="*/ 0 h 17"/>
                  <a:gd name="T18" fmla="*/ 2 w 17"/>
                  <a:gd name="T19" fmla="*/ 0 h 17"/>
                  <a:gd name="T20" fmla="*/ 4 w 17"/>
                  <a:gd name="T21" fmla="*/ 0 h 17"/>
                  <a:gd name="T22" fmla="*/ 5 w 17"/>
                  <a:gd name="T23" fmla="*/ 0 h 17"/>
                  <a:gd name="T24" fmla="*/ 7 w 17"/>
                  <a:gd name="T25" fmla="*/ 1 h 17"/>
                  <a:gd name="T26" fmla="*/ 8 w 17"/>
                  <a:gd name="T27" fmla="*/ 1 h 17"/>
                  <a:gd name="T28" fmla="*/ 7 w 17"/>
                  <a:gd name="T29" fmla="*/ 3 h 17"/>
                  <a:gd name="T30" fmla="*/ 7 w 17"/>
                  <a:gd name="T31" fmla="*/ 4 h 17"/>
                  <a:gd name="T32" fmla="*/ 5 w 17"/>
                  <a:gd name="T33" fmla="*/ 5 h 17"/>
                  <a:gd name="T34" fmla="*/ 4 w 17"/>
                  <a:gd name="T35" fmla="*/ 5 h 17"/>
                  <a:gd name="T36" fmla="*/ 4 w 17"/>
                  <a:gd name="T37" fmla="*/ 6 h 17"/>
                  <a:gd name="T38" fmla="*/ 3 w 17"/>
                  <a:gd name="T39" fmla="*/ 8 h 17"/>
                  <a:gd name="T40" fmla="*/ 2 w 17"/>
                  <a:gd name="T41" fmla="*/ 10 h 17"/>
                  <a:gd name="T42" fmla="*/ 3 w 17"/>
                  <a:gd name="T43" fmla="*/ 12 h 17"/>
                  <a:gd name="T44" fmla="*/ 5 w 17"/>
                  <a:gd name="T45" fmla="*/ 13 h 17"/>
                  <a:gd name="T46" fmla="*/ 8 w 17"/>
                  <a:gd name="T47" fmla="*/ 13 h 17"/>
                  <a:gd name="T48" fmla="*/ 11 w 17"/>
                  <a:gd name="T49" fmla="*/ 13 h 17"/>
                  <a:gd name="T50" fmla="*/ 12 w 17"/>
                  <a:gd name="T51" fmla="*/ 12 h 17"/>
                  <a:gd name="T52" fmla="*/ 12 w 17"/>
                  <a:gd name="T53" fmla="*/ 10 h 17"/>
                  <a:gd name="T54" fmla="*/ 12 w 17"/>
                  <a:gd name="T55" fmla="*/ 8 h 17"/>
                  <a:gd name="T56" fmla="*/ 10 w 17"/>
                  <a:gd name="T57" fmla="*/ 7 h 17"/>
                  <a:gd name="T58" fmla="*/ 8 w 17"/>
                  <a:gd name="T59" fmla="*/ 7 h 17"/>
                  <a:gd name="T60" fmla="*/ 8 w 17"/>
                  <a:gd name="T61" fmla="*/ 7 h 17"/>
                  <a:gd name="T62" fmla="*/ 6 w 17"/>
                  <a:gd name="T63" fmla="*/ 7 h 17"/>
                  <a:gd name="T64" fmla="*/ 5 w 17"/>
                  <a:gd name="T65" fmla="*/ 7 h 17"/>
                  <a:gd name="T66" fmla="*/ 6 w 17"/>
                  <a:gd name="T67" fmla="*/ 6 h 17"/>
                  <a:gd name="T68" fmla="*/ 7 w 17"/>
                  <a:gd name="T69" fmla="*/ 5 h 17"/>
                  <a:gd name="T70" fmla="*/ 8 w 17"/>
                  <a:gd name="T71" fmla="*/ 5 h 17"/>
                  <a:gd name="T72" fmla="*/ 10 w 17"/>
                  <a:gd name="T73" fmla="*/ 5 h 17"/>
                  <a:gd name="T74" fmla="*/ 11 w 17"/>
                  <a:gd name="T75" fmla="*/ 4 h 17"/>
                  <a:gd name="T76" fmla="*/ 11 w 17"/>
                  <a:gd name="T77" fmla="*/ 3 h 17"/>
                  <a:gd name="T78" fmla="*/ 12 w 17"/>
                  <a:gd name="T79" fmla="*/ 2 h 17"/>
                  <a:gd name="T80" fmla="*/ 12 w 17"/>
                  <a:gd name="T81" fmla="*/ 1 h 17"/>
                  <a:gd name="T82" fmla="*/ 12 w 17"/>
                  <a:gd name="T83" fmla="*/ 1 h 17"/>
                  <a:gd name="T84" fmla="*/ 14 w 17"/>
                  <a:gd name="T85" fmla="*/ 0 h 17"/>
                  <a:gd name="T86" fmla="*/ 16 w 17"/>
                  <a:gd name="T87" fmla="*/ 0 h 17"/>
                  <a:gd name="T88" fmla="*/ 16 w 17"/>
                  <a:gd name="T89" fmla="*/ 1 h 17"/>
                  <a:gd name="T90" fmla="*/ 14 w 17"/>
                  <a:gd name="T91" fmla="*/ 1 h 17"/>
                  <a:gd name="T92" fmla="*/ 14 w 17"/>
                  <a:gd name="T93" fmla="*/ 3 h 17"/>
                  <a:gd name="T94" fmla="*/ 14 w 17"/>
                  <a:gd name="T95" fmla="*/ 4 h 17"/>
                  <a:gd name="T96" fmla="*/ 14 w 17"/>
                  <a:gd name="T97" fmla="*/ 5 h 17"/>
                  <a:gd name="T98" fmla="*/ 16 w 17"/>
                  <a:gd name="T99" fmla="*/ 7 h 17"/>
                  <a:gd name="T100" fmla="*/ 16 w 17"/>
                  <a:gd name="T101" fmla="*/ 8 h 17"/>
                  <a:gd name="T102" fmla="*/ 16 w 17"/>
                  <a:gd name="T103" fmla="*/ 10 h 17"/>
                  <a:gd name="T104" fmla="*/ 16 w 17"/>
                  <a:gd name="T105" fmla="*/ 12 h 17"/>
                  <a:gd name="T106" fmla="*/ 14 w 17"/>
                  <a:gd name="T107" fmla="*/ 14 h 17"/>
                  <a:gd name="T108" fmla="*/ 16 w 17"/>
                  <a:gd name="T109" fmla="*/ 14 h 17"/>
                  <a:gd name="T110" fmla="*/ 16 w 17"/>
                  <a:gd name="T111" fmla="*/ 16 h 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
                  <a:gd name="T169" fmla="*/ 0 h 17"/>
                  <a:gd name="T170" fmla="*/ 17 w 17"/>
                  <a:gd name="T171" fmla="*/ 17 h 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 h="17">
                    <a:moveTo>
                      <a:pt x="16" y="16"/>
                    </a:moveTo>
                    <a:lnTo>
                      <a:pt x="3" y="16"/>
                    </a:lnTo>
                    <a:lnTo>
                      <a:pt x="0" y="14"/>
                    </a:lnTo>
                    <a:lnTo>
                      <a:pt x="0" y="7"/>
                    </a:lnTo>
                    <a:lnTo>
                      <a:pt x="2" y="5"/>
                    </a:lnTo>
                    <a:lnTo>
                      <a:pt x="4" y="3"/>
                    </a:lnTo>
                    <a:lnTo>
                      <a:pt x="4" y="2"/>
                    </a:lnTo>
                    <a:lnTo>
                      <a:pt x="3" y="1"/>
                    </a:lnTo>
                    <a:lnTo>
                      <a:pt x="2" y="1"/>
                    </a:lnTo>
                    <a:lnTo>
                      <a:pt x="1" y="1"/>
                    </a:lnTo>
                    <a:lnTo>
                      <a:pt x="1" y="2"/>
                    </a:lnTo>
                    <a:lnTo>
                      <a:pt x="0" y="2"/>
                    </a:lnTo>
                    <a:lnTo>
                      <a:pt x="0" y="1"/>
                    </a:lnTo>
                    <a:lnTo>
                      <a:pt x="0" y="0"/>
                    </a:lnTo>
                    <a:lnTo>
                      <a:pt x="1" y="0"/>
                    </a:lnTo>
                    <a:lnTo>
                      <a:pt x="2" y="0"/>
                    </a:lnTo>
                    <a:lnTo>
                      <a:pt x="3" y="0"/>
                    </a:lnTo>
                    <a:lnTo>
                      <a:pt x="4" y="0"/>
                    </a:lnTo>
                    <a:lnTo>
                      <a:pt x="5" y="0"/>
                    </a:lnTo>
                    <a:lnTo>
                      <a:pt x="6" y="1"/>
                    </a:lnTo>
                    <a:lnTo>
                      <a:pt x="7" y="1"/>
                    </a:lnTo>
                    <a:lnTo>
                      <a:pt x="8" y="1"/>
                    </a:lnTo>
                    <a:lnTo>
                      <a:pt x="8" y="2"/>
                    </a:lnTo>
                    <a:lnTo>
                      <a:pt x="7" y="3"/>
                    </a:lnTo>
                    <a:lnTo>
                      <a:pt x="7" y="4"/>
                    </a:lnTo>
                    <a:lnTo>
                      <a:pt x="6" y="5"/>
                    </a:lnTo>
                    <a:lnTo>
                      <a:pt x="5" y="5"/>
                    </a:lnTo>
                    <a:lnTo>
                      <a:pt x="4" y="5"/>
                    </a:lnTo>
                    <a:lnTo>
                      <a:pt x="4" y="6"/>
                    </a:lnTo>
                    <a:lnTo>
                      <a:pt x="4" y="7"/>
                    </a:lnTo>
                    <a:lnTo>
                      <a:pt x="3" y="8"/>
                    </a:lnTo>
                    <a:lnTo>
                      <a:pt x="2" y="8"/>
                    </a:lnTo>
                    <a:lnTo>
                      <a:pt x="2" y="10"/>
                    </a:lnTo>
                    <a:lnTo>
                      <a:pt x="2" y="11"/>
                    </a:lnTo>
                    <a:lnTo>
                      <a:pt x="3" y="12"/>
                    </a:lnTo>
                    <a:lnTo>
                      <a:pt x="4" y="13"/>
                    </a:lnTo>
                    <a:lnTo>
                      <a:pt x="5" y="13"/>
                    </a:lnTo>
                    <a:lnTo>
                      <a:pt x="8" y="13"/>
                    </a:lnTo>
                    <a:lnTo>
                      <a:pt x="10" y="13"/>
                    </a:lnTo>
                    <a:lnTo>
                      <a:pt x="11" y="13"/>
                    </a:lnTo>
                    <a:lnTo>
                      <a:pt x="11" y="12"/>
                    </a:lnTo>
                    <a:lnTo>
                      <a:pt x="12" y="12"/>
                    </a:lnTo>
                    <a:lnTo>
                      <a:pt x="12" y="11"/>
                    </a:lnTo>
                    <a:lnTo>
                      <a:pt x="12" y="10"/>
                    </a:lnTo>
                    <a:lnTo>
                      <a:pt x="12" y="9"/>
                    </a:lnTo>
                    <a:lnTo>
                      <a:pt x="12" y="8"/>
                    </a:lnTo>
                    <a:lnTo>
                      <a:pt x="11" y="8"/>
                    </a:lnTo>
                    <a:lnTo>
                      <a:pt x="10" y="7"/>
                    </a:lnTo>
                    <a:lnTo>
                      <a:pt x="8" y="7"/>
                    </a:lnTo>
                    <a:lnTo>
                      <a:pt x="7" y="7"/>
                    </a:lnTo>
                    <a:lnTo>
                      <a:pt x="6" y="7"/>
                    </a:lnTo>
                    <a:lnTo>
                      <a:pt x="5" y="7"/>
                    </a:lnTo>
                    <a:lnTo>
                      <a:pt x="6" y="7"/>
                    </a:lnTo>
                    <a:lnTo>
                      <a:pt x="6" y="6"/>
                    </a:lnTo>
                    <a:lnTo>
                      <a:pt x="7" y="5"/>
                    </a:lnTo>
                    <a:lnTo>
                      <a:pt x="8" y="5"/>
                    </a:lnTo>
                    <a:lnTo>
                      <a:pt x="10" y="5"/>
                    </a:lnTo>
                    <a:lnTo>
                      <a:pt x="11" y="5"/>
                    </a:lnTo>
                    <a:lnTo>
                      <a:pt x="11" y="4"/>
                    </a:lnTo>
                    <a:lnTo>
                      <a:pt x="11" y="3"/>
                    </a:lnTo>
                    <a:lnTo>
                      <a:pt x="11" y="2"/>
                    </a:lnTo>
                    <a:lnTo>
                      <a:pt x="12" y="2"/>
                    </a:lnTo>
                    <a:lnTo>
                      <a:pt x="12" y="1"/>
                    </a:lnTo>
                    <a:lnTo>
                      <a:pt x="13" y="1"/>
                    </a:lnTo>
                    <a:lnTo>
                      <a:pt x="14" y="0"/>
                    </a:lnTo>
                    <a:lnTo>
                      <a:pt x="16" y="0"/>
                    </a:lnTo>
                    <a:lnTo>
                      <a:pt x="16" y="1"/>
                    </a:lnTo>
                    <a:lnTo>
                      <a:pt x="14" y="1"/>
                    </a:lnTo>
                    <a:lnTo>
                      <a:pt x="14" y="2"/>
                    </a:lnTo>
                    <a:lnTo>
                      <a:pt x="14" y="3"/>
                    </a:lnTo>
                    <a:lnTo>
                      <a:pt x="14" y="4"/>
                    </a:lnTo>
                    <a:lnTo>
                      <a:pt x="14" y="5"/>
                    </a:lnTo>
                    <a:lnTo>
                      <a:pt x="14" y="6"/>
                    </a:lnTo>
                    <a:lnTo>
                      <a:pt x="16" y="7"/>
                    </a:lnTo>
                    <a:lnTo>
                      <a:pt x="16" y="8"/>
                    </a:lnTo>
                    <a:lnTo>
                      <a:pt x="16" y="10"/>
                    </a:lnTo>
                    <a:lnTo>
                      <a:pt x="16" y="11"/>
                    </a:lnTo>
                    <a:lnTo>
                      <a:pt x="16" y="12"/>
                    </a:lnTo>
                    <a:lnTo>
                      <a:pt x="16" y="13"/>
                    </a:lnTo>
                    <a:lnTo>
                      <a:pt x="14" y="14"/>
                    </a:lnTo>
                    <a:lnTo>
                      <a:pt x="16" y="14"/>
                    </a:lnTo>
                    <a:lnTo>
                      <a:pt x="16" y="15"/>
                    </a:lnTo>
                    <a:lnTo>
                      <a:pt x="16" y="16"/>
                    </a:lnTo>
                  </a:path>
                </a:pathLst>
              </a:custGeom>
              <a:solidFill>
                <a:srgbClr val="FCFF03"/>
              </a:solidFill>
              <a:ln w="9525" cap="rnd">
                <a:noFill/>
                <a:round/>
                <a:headEnd/>
                <a:tailEnd/>
              </a:ln>
            </p:spPr>
            <p:txBody>
              <a:bodyPr/>
              <a:lstStyle/>
              <a:p>
                <a:endParaRPr lang="en-US"/>
              </a:p>
            </p:txBody>
          </p:sp>
          <p:sp>
            <p:nvSpPr>
              <p:cNvPr id="1242" name="Freeform 33"/>
              <p:cNvSpPr>
                <a:spLocks/>
              </p:cNvSpPr>
              <p:nvPr/>
            </p:nvSpPr>
            <p:spPr bwMode="auto">
              <a:xfrm>
                <a:off x="4327" y="2668"/>
                <a:ext cx="17" cy="17"/>
              </a:xfrm>
              <a:custGeom>
                <a:avLst/>
                <a:gdLst>
                  <a:gd name="T0" fmla="*/ 3 w 17"/>
                  <a:gd name="T1" fmla="*/ 0 h 17"/>
                  <a:gd name="T2" fmla="*/ 0 w 17"/>
                  <a:gd name="T3" fmla="*/ 8 h 17"/>
                  <a:gd name="T4" fmla="*/ 0 w 17"/>
                  <a:gd name="T5" fmla="*/ 9 h 17"/>
                  <a:gd name="T6" fmla="*/ 2 w 17"/>
                  <a:gd name="T7" fmla="*/ 10 h 17"/>
                  <a:gd name="T8" fmla="*/ 4 w 17"/>
                  <a:gd name="T9" fmla="*/ 13 h 17"/>
                  <a:gd name="T10" fmla="*/ 2 w 17"/>
                  <a:gd name="T11" fmla="*/ 13 h 17"/>
                  <a:gd name="T12" fmla="*/ 1 w 17"/>
                  <a:gd name="T13" fmla="*/ 13 h 17"/>
                  <a:gd name="T14" fmla="*/ 0 w 17"/>
                  <a:gd name="T15" fmla="*/ 12 h 17"/>
                  <a:gd name="T16" fmla="*/ 0 w 17"/>
                  <a:gd name="T17" fmla="*/ 14 h 17"/>
                  <a:gd name="T18" fmla="*/ 1 w 17"/>
                  <a:gd name="T19" fmla="*/ 15 h 17"/>
                  <a:gd name="T20" fmla="*/ 3 w 17"/>
                  <a:gd name="T21" fmla="*/ 16 h 17"/>
                  <a:gd name="T22" fmla="*/ 4 w 17"/>
                  <a:gd name="T23" fmla="*/ 15 h 17"/>
                  <a:gd name="T24" fmla="*/ 6 w 17"/>
                  <a:gd name="T25" fmla="*/ 14 h 17"/>
                  <a:gd name="T26" fmla="*/ 7 w 17"/>
                  <a:gd name="T27" fmla="*/ 13 h 17"/>
                  <a:gd name="T28" fmla="*/ 7 w 17"/>
                  <a:gd name="T29" fmla="*/ 12 h 17"/>
                  <a:gd name="T30" fmla="*/ 7 w 17"/>
                  <a:gd name="T31" fmla="*/ 11 h 17"/>
                  <a:gd name="T32" fmla="*/ 5 w 17"/>
                  <a:gd name="T33" fmla="*/ 10 h 17"/>
                  <a:gd name="T34" fmla="*/ 4 w 17"/>
                  <a:gd name="T35" fmla="*/ 9 h 17"/>
                  <a:gd name="T36" fmla="*/ 3 w 17"/>
                  <a:gd name="T37" fmla="*/ 8 h 17"/>
                  <a:gd name="T38" fmla="*/ 2 w 17"/>
                  <a:gd name="T39" fmla="*/ 4 h 17"/>
                  <a:gd name="T40" fmla="*/ 3 w 17"/>
                  <a:gd name="T41" fmla="*/ 2 h 17"/>
                  <a:gd name="T42" fmla="*/ 5 w 17"/>
                  <a:gd name="T43" fmla="*/ 2 h 17"/>
                  <a:gd name="T44" fmla="*/ 8 w 17"/>
                  <a:gd name="T45" fmla="*/ 1 h 17"/>
                  <a:gd name="T46" fmla="*/ 10 w 17"/>
                  <a:gd name="T47" fmla="*/ 2 h 17"/>
                  <a:gd name="T48" fmla="*/ 12 w 17"/>
                  <a:gd name="T49" fmla="*/ 3 h 17"/>
                  <a:gd name="T50" fmla="*/ 12 w 17"/>
                  <a:gd name="T51" fmla="*/ 4 h 17"/>
                  <a:gd name="T52" fmla="*/ 12 w 17"/>
                  <a:gd name="T53" fmla="*/ 6 h 17"/>
                  <a:gd name="T54" fmla="*/ 11 w 17"/>
                  <a:gd name="T55" fmla="*/ 6 h 17"/>
                  <a:gd name="T56" fmla="*/ 8 w 17"/>
                  <a:gd name="T57" fmla="*/ 8 h 17"/>
                  <a:gd name="T58" fmla="*/ 7 w 17"/>
                  <a:gd name="T59" fmla="*/ 8 h 17"/>
                  <a:gd name="T60" fmla="*/ 5 w 17"/>
                  <a:gd name="T61" fmla="*/ 8 h 17"/>
                  <a:gd name="T62" fmla="*/ 6 w 17"/>
                  <a:gd name="T63" fmla="*/ 9 h 17"/>
                  <a:gd name="T64" fmla="*/ 8 w 17"/>
                  <a:gd name="T65" fmla="*/ 10 h 17"/>
                  <a:gd name="T66" fmla="*/ 8 w 17"/>
                  <a:gd name="T67" fmla="*/ 10 h 17"/>
                  <a:gd name="T68" fmla="*/ 11 w 17"/>
                  <a:gd name="T69" fmla="*/ 11 h 17"/>
                  <a:gd name="T70" fmla="*/ 11 w 17"/>
                  <a:gd name="T71" fmla="*/ 12 h 17"/>
                  <a:gd name="T72" fmla="*/ 12 w 17"/>
                  <a:gd name="T73" fmla="*/ 13 h 17"/>
                  <a:gd name="T74" fmla="*/ 12 w 17"/>
                  <a:gd name="T75" fmla="*/ 14 h 17"/>
                  <a:gd name="T76" fmla="*/ 13 w 17"/>
                  <a:gd name="T77" fmla="*/ 14 h 17"/>
                  <a:gd name="T78" fmla="*/ 14 w 17"/>
                  <a:gd name="T79" fmla="*/ 15 h 17"/>
                  <a:gd name="T80" fmla="*/ 16 w 17"/>
                  <a:gd name="T81" fmla="*/ 15 h 17"/>
                  <a:gd name="T82" fmla="*/ 16 w 17"/>
                  <a:gd name="T83" fmla="*/ 14 h 17"/>
                  <a:gd name="T84" fmla="*/ 14 w 17"/>
                  <a:gd name="T85" fmla="*/ 13 h 17"/>
                  <a:gd name="T86" fmla="*/ 14 w 17"/>
                  <a:gd name="T87" fmla="*/ 11 h 17"/>
                  <a:gd name="T88" fmla="*/ 14 w 17"/>
                  <a:gd name="T89" fmla="*/ 10 h 17"/>
                  <a:gd name="T90" fmla="*/ 16 w 17"/>
                  <a:gd name="T91" fmla="*/ 9 h 17"/>
                  <a:gd name="T92" fmla="*/ 16 w 17"/>
                  <a:gd name="T93" fmla="*/ 8 h 17"/>
                  <a:gd name="T94" fmla="*/ 16 w 17"/>
                  <a:gd name="T95" fmla="*/ 6 h 17"/>
                  <a:gd name="T96" fmla="*/ 16 w 17"/>
                  <a:gd name="T97" fmla="*/ 4 h 17"/>
                  <a:gd name="T98" fmla="*/ 16 w 17"/>
                  <a:gd name="T99" fmla="*/ 2 h 17"/>
                  <a:gd name="T100" fmla="*/ 14 w 17"/>
                  <a:gd name="T101" fmla="*/ 1 h 17"/>
                  <a:gd name="T102" fmla="*/ 16 w 17"/>
                  <a:gd name="T103" fmla="*/ 0 h 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
                  <a:gd name="T157" fmla="*/ 0 h 17"/>
                  <a:gd name="T158" fmla="*/ 17 w 17"/>
                  <a:gd name="T159" fmla="*/ 17 h 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 h="17">
                    <a:moveTo>
                      <a:pt x="16" y="0"/>
                    </a:moveTo>
                    <a:lnTo>
                      <a:pt x="3" y="0"/>
                    </a:lnTo>
                    <a:lnTo>
                      <a:pt x="0" y="1"/>
                    </a:lnTo>
                    <a:lnTo>
                      <a:pt x="0" y="8"/>
                    </a:lnTo>
                    <a:lnTo>
                      <a:pt x="0" y="9"/>
                    </a:lnTo>
                    <a:lnTo>
                      <a:pt x="1" y="9"/>
                    </a:lnTo>
                    <a:lnTo>
                      <a:pt x="2" y="10"/>
                    </a:lnTo>
                    <a:lnTo>
                      <a:pt x="4" y="12"/>
                    </a:lnTo>
                    <a:lnTo>
                      <a:pt x="4" y="13"/>
                    </a:lnTo>
                    <a:lnTo>
                      <a:pt x="3" y="13"/>
                    </a:lnTo>
                    <a:lnTo>
                      <a:pt x="2" y="13"/>
                    </a:lnTo>
                    <a:lnTo>
                      <a:pt x="1" y="13"/>
                    </a:lnTo>
                    <a:lnTo>
                      <a:pt x="0" y="12"/>
                    </a:lnTo>
                    <a:lnTo>
                      <a:pt x="0" y="14"/>
                    </a:lnTo>
                    <a:lnTo>
                      <a:pt x="1" y="15"/>
                    </a:lnTo>
                    <a:lnTo>
                      <a:pt x="2" y="16"/>
                    </a:lnTo>
                    <a:lnTo>
                      <a:pt x="3" y="16"/>
                    </a:lnTo>
                    <a:lnTo>
                      <a:pt x="4" y="15"/>
                    </a:lnTo>
                    <a:lnTo>
                      <a:pt x="5" y="14"/>
                    </a:lnTo>
                    <a:lnTo>
                      <a:pt x="6" y="14"/>
                    </a:lnTo>
                    <a:lnTo>
                      <a:pt x="7" y="14"/>
                    </a:lnTo>
                    <a:lnTo>
                      <a:pt x="7" y="13"/>
                    </a:lnTo>
                    <a:lnTo>
                      <a:pt x="8" y="13"/>
                    </a:lnTo>
                    <a:lnTo>
                      <a:pt x="7" y="12"/>
                    </a:lnTo>
                    <a:lnTo>
                      <a:pt x="7" y="11"/>
                    </a:lnTo>
                    <a:lnTo>
                      <a:pt x="6" y="10"/>
                    </a:lnTo>
                    <a:lnTo>
                      <a:pt x="5" y="10"/>
                    </a:lnTo>
                    <a:lnTo>
                      <a:pt x="5" y="9"/>
                    </a:lnTo>
                    <a:lnTo>
                      <a:pt x="4" y="9"/>
                    </a:lnTo>
                    <a:lnTo>
                      <a:pt x="3" y="8"/>
                    </a:lnTo>
                    <a:lnTo>
                      <a:pt x="2" y="6"/>
                    </a:lnTo>
                    <a:lnTo>
                      <a:pt x="2" y="4"/>
                    </a:lnTo>
                    <a:lnTo>
                      <a:pt x="3" y="2"/>
                    </a:lnTo>
                    <a:lnTo>
                      <a:pt x="4" y="2"/>
                    </a:lnTo>
                    <a:lnTo>
                      <a:pt x="5" y="2"/>
                    </a:lnTo>
                    <a:lnTo>
                      <a:pt x="8" y="1"/>
                    </a:lnTo>
                    <a:lnTo>
                      <a:pt x="10" y="2"/>
                    </a:lnTo>
                    <a:lnTo>
                      <a:pt x="11" y="2"/>
                    </a:lnTo>
                    <a:lnTo>
                      <a:pt x="12" y="3"/>
                    </a:lnTo>
                    <a:lnTo>
                      <a:pt x="12" y="4"/>
                    </a:lnTo>
                    <a:lnTo>
                      <a:pt x="12" y="6"/>
                    </a:lnTo>
                    <a:lnTo>
                      <a:pt x="11" y="6"/>
                    </a:lnTo>
                    <a:lnTo>
                      <a:pt x="10" y="8"/>
                    </a:lnTo>
                    <a:lnTo>
                      <a:pt x="8" y="8"/>
                    </a:lnTo>
                    <a:lnTo>
                      <a:pt x="7" y="8"/>
                    </a:lnTo>
                    <a:lnTo>
                      <a:pt x="6" y="8"/>
                    </a:lnTo>
                    <a:lnTo>
                      <a:pt x="5" y="8"/>
                    </a:lnTo>
                    <a:lnTo>
                      <a:pt x="5" y="9"/>
                    </a:lnTo>
                    <a:lnTo>
                      <a:pt x="6" y="9"/>
                    </a:lnTo>
                    <a:lnTo>
                      <a:pt x="7" y="9"/>
                    </a:lnTo>
                    <a:lnTo>
                      <a:pt x="8" y="10"/>
                    </a:lnTo>
                    <a:lnTo>
                      <a:pt x="10" y="10"/>
                    </a:lnTo>
                    <a:lnTo>
                      <a:pt x="11" y="11"/>
                    </a:lnTo>
                    <a:lnTo>
                      <a:pt x="11" y="12"/>
                    </a:lnTo>
                    <a:lnTo>
                      <a:pt x="11" y="13"/>
                    </a:lnTo>
                    <a:lnTo>
                      <a:pt x="12" y="13"/>
                    </a:lnTo>
                    <a:lnTo>
                      <a:pt x="12" y="14"/>
                    </a:lnTo>
                    <a:lnTo>
                      <a:pt x="13" y="14"/>
                    </a:lnTo>
                    <a:lnTo>
                      <a:pt x="14" y="14"/>
                    </a:lnTo>
                    <a:lnTo>
                      <a:pt x="14" y="15"/>
                    </a:lnTo>
                    <a:lnTo>
                      <a:pt x="16" y="15"/>
                    </a:lnTo>
                    <a:lnTo>
                      <a:pt x="16" y="14"/>
                    </a:lnTo>
                    <a:lnTo>
                      <a:pt x="14" y="13"/>
                    </a:lnTo>
                    <a:lnTo>
                      <a:pt x="14" y="12"/>
                    </a:lnTo>
                    <a:lnTo>
                      <a:pt x="14" y="11"/>
                    </a:lnTo>
                    <a:lnTo>
                      <a:pt x="14" y="10"/>
                    </a:lnTo>
                    <a:lnTo>
                      <a:pt x="14" y="9"/>
                    </a:lnTo>
                    <a:lnTo>
                      <a:pt x="16" y="9"/>
                    </a:lnTo>
                    <a:lnTo>
                      <a:pt x="16" y="8"/>
                    </a:lnTo>
                    <a:lnTo>
                      <a:pt x="16" y="6"/>
                    </a:lnTo>
                    <a:lnTo>
                      <a:pt x="16" y="4"/>
                    </a:lnTo>
                    <a:lnTo>
                      <a:pt x="16" y="2"/>
                    </a:lnTo>
                    <a:lnTo>
                      <a:pt x="14" y="1"/>
                    </a:lnTo>
                    <a:lnTo>
                      <a:pt x="16" y="0"/>
                    </a:lnTo>
                  </a:path>
                </a:pathLst>
              </a:custGeom>
              <a:solidFill>
                <a:srgbClr val="FCFF03"/>
              </a:solidFill>
              <a:ln w="9525" cap="rnd">
                <a:noFill/>
                <a:round/>
                <a:headEnd/>
                <a:tailEnd/>
              </a:ln>
            </p:spPr>
            <p:txBody>
              <a:bodyPr/>
              <a:lstStyle/>
              <a:p>
                <a:endParaRPr lang="en-US"/>
              </a:p>
            </p:txBody>
          </p:sp>
          <p:sp>
            <p:nvSpPr>
              <p:cNvPr id="1243" name="Freeform 34"/>
              <p:cNvSpPr>
                <a:spLocks/>
              </p:cNvSpPr>
              <p:nvPr/>
            </p:nvSpPr>
            <p:spPr bwMode="auto">
              <a:xfrm>
                <a:off x="4317" y="2668"/>
                <a:ext cx="17" cy="17"/>
              </a:xfrm>
              <a:custGeom>
                <a:avLst/>
                <a:gdLst>
                  <a:gd name="T0" fmla="*/ 12 w 17"/>
                  <a:gd name="T1" fmla="*/ 0 h 17"/>
                  <a:gd name="T2" fmla="*/ 16 w 17"/>
                  <a:gd name="T3" fmla="*/ 8 h 17"/>
                  <a:gd name="T4" fmla="*/ 15 w 17"/>
                  <a:gd name="T5" fmla="*/ 9 h 17"/>
                  <a:gd name="T6" fmla="*/ 13 w 17"/>
                  <a:gd name="T7" fmla="*/ 10 h 17"/>
                  <a:gd name="T8" fmla="*/ 11 w 17"/>
                  <a:gd name="T9" fmla="*/ 13 h 17"/>
                  <a:gd name="T10" fmla="*/ 13 w 17"/>
                  <a:gd name="T11" fmla="*/ 13 h 17"/>
                  <a:gd name="T12" fmla="*/ 15 w 17"/>
                  <a:gd name="T13" fmla="*/ 13 h 17"/>
                  <a:gd name="T14" fmla="*/ 16 w 17"/>
                  <a:gd name="T15" fmla="*/ 12 h 17"/>
                  <a:gd name="T16" fmla="*/ 15 w 17"/>
                  <a:gd name="T17" fmla="*/ 14 h 17"/>
                  <a:gd name="T18" fmla="*/ 14 w 17"/>
                  <a:gd name="T19" fmla="*/ 15 h 17"/>
                  <a:gd name="T20" fmla="*/ 12 w 17"/>
                  <a:gd name="T21" fmla="*/ 16 h 17"/>
                  <a:gd name="T22" fmla="*/ 10 w 17"/>
                  <a:gd name="T23" fmla="*/ 15 h 17"/>
                  <a:gd name="T24" fmla="*/ 9 w 17"/>
                  <a:gd name="T25" fmla="*/ 14 h 17"/>
                  <a:gd name="T26" fmla="*/ 8 w 17"/>
                  <a:gd name="T27" fmla="*/ 13 h 17"/>
                  <a:gd name="T28" fmla="*/ 8 w 17"/>
                  <a:gd name="T29" fmla="*/ 13 h 17"/>
                  <a:gd name="T30" fmla="*/ 8 w 17"/>
                  <a:gd name="T31" fmla="*/ 11 h 17"/>
                  <a:gd name="T32" fmla="*/ 9 w 17"/>
                  <a:gd name="T33" fmla="*/ 10 h 17"/>
                  <a:gd name="T34" fmla="*/ 10 w 17"/>
                  <a:gd name="T35" fmla="*/ 9 h 17"/>
                  <a:gd name="T36" fmla="*/ 11 w 17"/>
                  <a:gd name="T37" fmla="*/ 9 h 17"/>
                  <a:gd name="T38" fmla="*/ 12 w 17"/>
                  <a:gd name="T39" fmla="*/ 6 h 17"/>
                  <a:gd name="T40" fmla="*/ 12 w 17"/>
                  <a:gd name="T41" fmla="*/ 4 h 17"/>
                  <a:gd name="T42" fmla="*/ 10 w 17"/>
                  <a:gd name="T43" fmla="*/ 2 h 17"/>
                  <a:gd name="T44" fmla="*/ 7 w 17"/>
                  <a:gd name="T45" fmla="*/ 1 h 17"/>
                  <a:gd name="T46" fmla="*/ 5 w 17"/>
                  <a:gd name="T47" fmla="*/ 2 h 17"/>
                  <a:gd name="T48" fmla="*/ 4 w 17"/>
                  <a:gd name="T49" fmla="*/ 3 h 17"/>
                  <a:gd name="T50" fmla="*/ 4 w 17"/>
                  <a:gd name="T51" fmla="*/ 4 h 17"/>
                  <a:gd name="T52" fmla="*/ 4 w 17"/>
                  <a:gd name="T53" fmla="*/ 6 h 17"/>
                  <a:gd name="T54" fmla="*/ 5 w 17"/>
                  <a:gd name="T55" fmla="*/ 6 h 17"/>
                  <a:gd name="T56" fmla="*/ 5 w 17"/>
                  <a:gd name="T57" fmla="*/ 8 h 17"/>
                  <a:gd name="T58" fmla="*/ 7 w 17"/>
                  <a:gd name="T59" fmla="*/ 8 h 17"/>
                  <a:gd name="T60" fmla="*/ 8 w 17"/>
                  <a:gd name="T61" fmla="*/ 8 h 17"/>
                  <a:gd name="T62" fmla="*/ 9 w 17"/>
                  <a:gd name="T63" fmla="*/ 8 h 17"/>
                  <a:gd name="T64" fmla="*/ 10 w 17"/>
                  <a:gd name="T65" fmla="*/ 9 h 17"/>
                  <a:gd name="T66" fmla="*/ 8 w 17"/>
                  <a:gd name="T67" fmla="*/ 9 h 17"/>
                  <a:gd name="T68" fmla="*/ 7 w 17"/>
                  <a:gd name="T69" fmla="*/ 10 h 17"/>
                  <a:gd name="T70" fmla="*/ 6 w 17"/>
                  <a:gd name="T71" fmla="*/ 10 h 17"/>
                  <a:gd name="T72" fmla="*/ 5 w 17"/>
                  <a:gd name="T73" fmla="*/ 11 h 17"/>
                  <a:gd name="T74" fmla="*/ 5 w 17"/>
                  <a:gd name="T75" fmla="*/ 12 h 17"/>
                  <a:gd name="T76" fmla="*/ 4 w 17"/>
                  <a:gd name="T77" fmla="*/ 13 h 17"/>
                  <a:gd name="T78" fmla="*/ 4 w 17"/>
                  <a:gd name="T79" fmla="*/ 14 h 17"/>
                  <a:gd name="T80" fmla="*/ 2 w 17"/>
                  <a:gd name="T81" fmla="*/ 14 h 17"/>
                  <a:gd name="T82" fmla="*/ 1 w 17"/>
                  <a:gd name="T83" fmla="*/ 15 h 17"/>
                  <a:gd name="T84" fmla="*/ 0 w 17"/>
                  <a:gd name="T85" fmla="*/ 15 h 17"/>
                  <a:gd name="T86" fmla="*/ 0 w 17"/>
                  <a:gd name="T87" fmla="*/ 14 h 17"/>
                  <a:gd name="T88" fmla="*/ 0 w 17"/>
                  <a:gd name="T89" fmla="*/ 13 h 17"/>
                  <a:gd name="T90" fmla="*/ 0 w 17"/>
                  <a:gd name="T91" fmla="*/ 11 h 17"/>
                  <a:gd name="T92" fmla="*/ 0 w 17"/>
                  <a:gd name="T93" fmla="*/ 10 h 17"/>
                  <a:gd name="T94" fmla="*/ 0 w 17"/>
                  <a:gd name="T95" fmla="*/ 9 h 17"/>
                  <a:gd name="T96" fmla="*/ 0 w 17"/>
                  <a:gd name="T97" fmla="*/ 8 h 17"/>
                  <a:gd name="T98" fmla="*/ 0 w 17"/>
                  <a:gd name="T99" fmla="*/ 6 h 17"/>
                  <a:gd name="T100" fmla="*/ 0 w 17"/>
                  <a:gd name="T101" fmla="*/ 4 h 17"/>
                  <a:gd name="T102" fmla="*/ 0 w 17"/>
                  <a:gd name="T103" fmla="*/ 2 h 17"/>
                  <a:gd name="T104" fmla="*/ 0 w 17"/>
                  <a:gd name="T105" fmla="*/ 1 h 17"/>
                  <a:gd name="T106" fmla="*/ 0 w 17"/>
                  <a:gd name="T107" fmla="*/ 0 h 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
                  <a:gd name="T163" fmla="*/ 0 h 17"/>
                  <a:gd name="T164" fmla="*/ 17 w 17"/>
                  <a:gd name="T165" fmla="*/ 17 h 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 h="17">
                    <a:moveTo>
                      <a:pt x="0" y="0"/>
                    </a:moveTo>
                    <a:lnTo>
                      <a:pt x="12" y="0"/>
                    </a:lnTo>
                    <a:lnTo>
                      <a:pt x="16" y="1"/>
                    </a:lnTo>
                    <a:lnTo>
                      <a:pt x="16" y="8"/>
                    </a:lnTo>
                    <a:lnTo>
                      <a:pt x="15" y="8"/>
                    </a:lnTo>
                    <a:lnTo>
                      <a:pt x="15" y="9"/>
                    </a:lnTo>
                    <a:lnTo>
                      <a:pt x="13" y="10"/>
                    </a:lnTo>
                    <a:lnTo>
                      <a:pt x="11" y="12"/>
                    </a:lnTo>
                    <a:lnTo>
                      <a:pt x="11" y="13"/>
                    </a:lnTo>
                    <a:lnTo>
                      <a:pt x="12" y="13"/>
                    </a:lnTo>
                    <a:lnTo>
                      <a:pt x="13" y="13"/>
                    </a:lnTo>
                    <a:lnTo>
                      <a:pt x="14" y="13"/>
                    </a:lnTo>
                    <a:lnTo>
                      <a:pt x="15" y="13"/>
                    </a:lnTo>
                    <a:lnTo>
                      <a:pt x="15" y="12"/>
                    </a:lnTo>
                    <a:lnTo>
                      <a:pt x="16" y="12"/>
                    </a:lnTo>
                    <a:lnTo>
                      <a:pt x="16" y="14"/>
                    </a:lnTo>
                    <a:lnTo>
                      <a:pt x="15" y="14"/>
                    </a:lnTo>
                    <a:lnTo>
                      <a:pt x="15" y="15"/>
                    </a:lnTo>
                    <a:lnTo>
                      <a:pt x="14" y="15"/>
                    </a:lnTo>
                    <a:lnTo>
                      <a:pt x="13" y="16"/>
                    </a:lnTo>
                    <a:lnTo>
                      <a:pt x="12" y="16"/>
                    </a:lnTo>
                    <a:lnTo>
                      <a:pt x="11" y="15"/>
                    </a:lnTo>
                    <a:lnTo>
                      <a:pt x="10" y="15"/>
                    </a:lnTo>
                    <a:lnTo>
                      <a:pt x="10" y="14"/>
                    </a:lnTo>
                    <a:lnTo>
                      <a:pt x="9" y="14"/>
                    </a:lnTo>
                    <a:lnTo>
                      <a:pt x="8" y="14"/>
                    </a:lnTo>
                    <a:lnTo>
                      <a:pt x="8" y="13"/>
                    </a:lnTo>
                    <a:lnTo>
                      <a:pt x="8" y="12"/>
                    </a:lnTo>
                    <a:lnTo>
                      <a:pt x="8" y="11"/>
                    </a:lnTo>
                    <a:lnTo>
                      <a:pt x="9" y="10"/>
                    </a:lnTo>
                    <a:lnTo>
                      <a:pt x="10" y="10"/>
                    </a:lnTo>
                    <a:lnTo>
                      <a:pt x="10" y="9"/>
                    </a:lnTo>
                    <a:lnTo>
                      <a:pt x="11" y="9"/>
                    </a:lnTo>
                    <a:lnTo>
                      <a:pt x="11" y="8"/>
                    </a:lnTo>
                    <a:lnTo>
                      <a:pt x="12" y="6"/>
                    </a:lnTo>
                    <a:lnTo>
                      <a:pt x="13" y="4"/>
                    </a:lnTo>
                    <a:lnTo>
                      <a:pt x="12" y="4"/>
                    </a:lnTo>
                    <a:lnTo>
                      <a:pt x="11" y="2"/>
                    </a:lnTo>
                    <a:lnTo>
                      <a:pt x="10" y="2"/>
                    </a:lnTo>
                    <a:lnTo>
                      <a:pt x="8" y="1"/>
                    </a:lnTo>
                    <a:lnTo>
                      <a:pt x="7" y="1"/>
                    </a:lnTo>
                    <a:lnTo>
                      <a:pt x="6" y="2"/>
                    </a:lnTo>
                    <a:lnTo>
                      <a:pt x="5" y="2"/>
                    </a:lnTo>
                    <a:lnTo>
                      <a:pt x="4" y="3"/>
                    </a:lnTo>
                    <a:lnTo>
                      <a:pt x="4" y="4"/>
                    </a:lnTo>
                    <a:lnTo>
                      <a:pt x="4" y="6"/>
                    </a:lnTo>
                    <a:lnTo>
                      <a:pt x="5" y="6"/>
                    </a:lnTo>
                    <a:lnTo>
                      <a:pt x="5" y="8"/>
                    </a:lnTo>
                    <a:lnTo>
                      <a:pt x="6" y="8"/>
                    </a:lnTo>
                    <a:lnTo>
                      <a:pt x="7" y="8"/>
                    </a:lnTo>
                    <a:lnTo>
                      <a:pt x="8" y="8"/>
                    </a:lnTo>
                    <a:lnTo>
                      <a:pt x="9" y="8"/>
                    </a:lnTo>
                    <a:lnTo>
                      <a:pt x="10" y="8"/>
                    </a:lnTo>
                    <a:lnTo>
                      <a:pt x="10" y="9"/>
                    </a:lnTo>
                    <a:lnTo>
                      <a:pt x="9" y="9"/>
                    </a:lnTo>
                    <a:lnTo>
                      <a:pt x="8" y="9"/>
                    </a:lnTo>
                    <a:lnTo>
                      <a:pt x="8" y="10"/>
                    </a:lnTo>
                    <a:lnTo>
                      <a:pt x="7" y="10"/>
                    </a:lnTo>
                    <a:lnTo>
                      <a:pt x="6" y="10"/>
                    </a:lnTo>
                    <a:lnTo>
                      <a:pt x="5" y="10"/>
                    </a:lnTo>
                    <a:lnTo>
                      <a:pt x="5" y="11"/>
                    </a:lnTo>
                    <a:lnTo>
                      <a:pt x="5" y="12"/>
                    </a:lnTo>
                    <a:lnTo>
                      <a:pt x="5" y="13"/>
                    </a:lnTo>
                    <a:lnTo>
                      <a:pt x="4" y="13"/>
                    </a:lnTo>
                    <a:lnTo>
                      <a:pt x="4" y="14"/>
                    </a:lnTo>
                    <a:lnTo>
                      <a:pt x="3" y="14"/>
                    </a:lnTo>
                    <a:lnTo>
                      <a:pt x="2" y="14"/>
                    </a:lnTo>
                    <a:lnTo>
                      <a:pt x="1" y="14"/>
                    </a:lnTo>
                    <a:lnTo>
                      <a:pt x="1" y="15"/>
                    </a:lnTo>
                    <a:lnTo>
                      <a:pt x="0" y="15"/>
                    </a:lnTo>
                    <a:lnTo>
                      <a:pt x="0" y="14"/>
                    </a:lnTo>
                    <a:lnTo>
                      <a:pt x="0" y="13"/>
                    </a:lnTo>
                    <a:lnTo>
                      <a:pt x="0" y="12"/>
                    </a:lnTo>
                    <a:lnTo>
                      <a:pt x="0" y="11"/>
                    </a:lnTo>
                    <a:lnTo>
                      <a:pt x="0" y="10"/>
                    </a:lnTo>
                    <a:lnTo>
                      <a:pt x="0" y="9"/>
                    </a:lnTo>
                    <a:lnTo>
                      <a:pt x="0" y="8"/>
                    </a:lnTo>
                    <a:lnTo>
                      <a:pt x="0" y="6"/>
                    </a:lnTo>
                    <a:lnTo>
                      <a:pt x="0" y="4"/>
                    </a:lnTo>
                    <a:lnTo>
                      <a:pt x="0" y="2"/>
                    </a:lnTo>
                    <a:lnTo>
                      <a:pt x="0" y="1"/>
                    </a:lnTo>
                    <a:lnTo>
                      <a:pt x="0" y="0"/>
                    </a:lnTo>
                  </a:path>
                </a:pathLst>
              </a:custGeom>
              <a:solidFill>
                <a:srgbClr val="FCFF03"/>
              </a:solidFill>
              <a:ln w="9525" cap="rnd">
                <a:noFill/>
                <a:round/>
                <a:headEnd/>
                <a:tailEnd/>
              </a:ln>
            </p:spPr>
            <p:txBody>
              <a:bodyPr/>
              <a:lstStyle/>
              <a:p>
                <a:endParaRPr lang="en-US"/>
              </a:p>
            </p:txBody>
          </p:sp>
          <p:sp>
            <p:nvSpPr>
              <p:cNvPr id="1244" name="Freeform 35"/>
              <p:cNvSpPr>
                <a:spLocks/>
              </p:cNvSpPr>
              <p:nvPr/>
            </p:nvSpPr>
            <p:spPr bwMode="auto">
              <a:xfrm>
                <a:off x="4317" y="2570"/>
                <a:ext cx="17" cy="25"/>
              </a:xfrm>
              <a:custGeom>
                <a:avLst/>
                <a:gdLst>
                  <a:gd name="T0" fmla="*/ 0 w 17"/>
                  <a:gd name="T1" fmla="*/ 0 h 25"/>
                  <a:gd name="T2" fmla="*/ 0 w 17"/>
                  <a:gd name="T3" fmla="*/ 2 h 25"/>
                  <a:gd name="T4" fmla="*/ 0 w 17"/>
                  <a:gd name="T5" fmla="*/ 3 h 25"/>
                  <a:gd name="T6" fmla="*/ 0 w 17"/>
                  <a:gd name="T7" fmla="*/ 6 h 25"/>
                  <a:gd name="T8" fmla="*/ 0 w 17"/>
                  <a:gd name="T9" fmla="*/ 7 h 25"/>
                  <a:gd name="T10" fmla="*/ 0 w 17"/>
                  <a:gd name="T11" fmla="*/ 9 h 25"/>
                  <a:gd name="T12" fmla="*/ 0 w 17"/>
                  <a:gd name="T13" fmla="*/ 12 h 25"/>
                  <a:gd name="T14" fmla="*/ 0 w 17"/>
                  <a:gd name="T15" fmla="*/ 13 h 25"/>
                  <a:gd name="T16" fmla="*/ 3 w 17"/>
                  <a:gd name="T17" fmla="*/ 12 h 25"/>
                  <a:gd name="T18" fmla="*/ 5 w 17"/>
                  <a:gd name="T19" fmla="*/ 11 h 25"/>
                  <a:gd name="T20" fmla="*/ 5 w 17"/>
                  <a:gd name="T21" fmla="*/ 9 h 25"/>
                  <a:gd name="T22" fmla="*/ 7 w 17"/>
                  <a:gd name="T23" fmla="*/ 8 h 25"/>
                  <a:gd name="T24" fmla="*/ 9 w 17"/>
                  <a:gd name="T25" fmla="*/ 7 h 25"/>
                  <a:gd name="T26" fmla="*/ 9 w 17"/>
                  <a:gd name="T27" fmla="*/ 6 h 25"/>
                  <a:gd name="T28" fmla="*/ 6 w 17"/>
                  <a:gd name="T29" fmla="*/ 6 h 25"/>
                  <a:gd name="T30" fmla="*/ 4 w 17"/>
                  <a:gd name="T31" fmla="*/ 6 h 25"/>
                  <a:gd name="T32" fmla="*/ 4 w 17"/>
                  <a:gd name="T33" fmla="*/ 3 h 25"/>
                  <a:gd name="T34" fmla="*/ 5 w 17"/>
                  <a:gd name="T35" fmla="*/ 2 h 25"/>
                  <a:gd name="T36" fmla="*/ 8 w 17"/>
                  <a:gd name="T37" fmla="*/ 2 h 25"/>
                  <a:gd name="T38" fmla="*/ 10 w 17"/>
                  <a:gd name="T39" fmla="*/ 2 h 25"/>
                  <a:gd name="T40" fmla="*/ 12 w 17"/>
                  <a:gd name="T41" fmla="*/ 3 h 25"/>
                  <a:gd name="T42" fmla="*/ 13 w 17"/>
                  <a:gd name="T43" fmla="*/ 5 h 25"/>
                  <a:gd name="T44" fmla="*/ 11 w 17"/>
                  <a:gd name="T45" fmla="*/ 6 h 25"/>
                  <a:gd name="T46" fmla="*/ 8 w 17"/>
                  <a:gd name="T47" fmla="*/ 9 h 25"/>
                  <a:gd name="T48" fmla="*/ 5 w 17"/>
                  <a:gd name="T49" fmla="*/ 13 h 25"/>
                  <a:gd name="T50" fmla="*/ 1 w 17"/>
                  <a:gd name="T51" fmla="*/ 16 h 25"/>
                  <a:gd name="T52" fmla="*/ 0 w 17"/>
                  <a:gd name="T53" fmla="*/ 18 h 25"/>
                  <a:gd name="T54" fmla="*/ 0 w 17"/>
                  <a:gd name="T55" fmla="*/ 20 h 25"/>
                  <a:gd name="T56" fmla="*/ 2 w 17"/>
                  <a:gd name="T57" fmla="*/ 22 h 25"/>
                  <a:gd name="T58" fmla="*/ 5 w 17"/>
                  <a:gd name="T59" fmla="*/ 24 h 25"/>
                  <a:gd name="T60" fmla="*/ 15 w 17"/>
                  <a:gd name="T61" fmla="*/ 8 h 25"/>
                  <a:gd name="T62" fmla="*/ 15 w 17"/>
                  <a:gd name="T63" fmla="*/ 9 h 25"/>
                  <a:gd name="T64" fmla="*/ 14 w 17"/>
                  <a:gd name="T65" fmla="*/ 11 h 25"/>
                  <a:gd name="T66" fmla="*/ 11 w 17"/>
                  <a:gd name="T67" fmla="*/ 12 h 25"/>
                  <a:gd name="T68" fmla="*/ 13 w 17"/>
                  <a:gd name="T69" fmla="*/ 13 h 25"/>
                  <a:gd name="T70" fmla="*/ 15 w 17"/>
                  <a:gd name="T71" fmla="*/ 14 h 25"/>
                  <a:gd name="T72" fmla="*/ 12 w 17"/>
                  <a:gd name="T73" fmla="*/ 15 h 25"/>
                  <a:gd name="T74" fmla="*/ 9 w 17"/>
                  <a:gd name="T75" fmla="*/ 15 h 25"/>
                  <a:gd name="T76" fmla="*/ 7 w 17"/>
                  <a:gd name="T77" fmla="*/ 17 h 25"/>
                  <a:gd name="T78" fmla="*/ 10 w 17"/>
                  <a:gd name="T79" fmla="*/ 17 h 25"/>
                  <a:gd name="T80" fmla="*/ 12 w 17"/>
                  <a:gd name="T81" fmla="*/ 18 h 25"/>
                  <a:gd name="T82" fmla="*/ 13 w 17"/>
                  <a:gd name="T83" fmla="*/ 19 h 25"/>
                  <a:gd name="T84" fmla="*/ 11 w 17"/>
                  <a:gd name="T85" fmla="*/ 21 h 25"/>
                  <a:gd name="T86" fmla="*/ 5 w 17"/>
                  <a:gd name="T87" fmla="*/ 21 h 25"/>
                  <a:gd name="T88" fmla="*/ 4 w 17"/>
                  <a:gd name="T89" fmla="*/ 18 h 25"/>
                  <a:gd name="T90" fmla="*/ 5 w 17"/>
                  <a:gd name="T91" fmla="*/ 16 h 25"/>
                  <a:gd name="T92" fmla="*/ 8 w 17"/>
                  <a:gd name="T93" fmla="*/ 14 h 25"/>
                  <a:gd name="T94" fmla="*/ 11 w 17"/>
                  <a:gd name="T95" fmla="*/ 11 h 25"/>
                  <a:gd name="T96" fmla="*/ 14 w 17"/>
                  <a:gd name="T97" fmla="*/ 8 h 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
                  <a:gd name="T148" fmla="*/ 0 h 25"/>
                  <a:gd name="T149" fmla="*/ 17 w 17"/>
                  <a:gd name="T150" fmla="*/ 25 h 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 h="25">
                    <a:moveTo>
                      <a:pt x="16" y="6"/>
                    </a:moveTo>
                    <a:lnTo>
                      <a:pt x="16" y="2"/>
                    </a:lnTo>
                    <a:lnTo>
                      <a:pt x="12" y="0"/>
                    </a:lnTo>
                    <a:lnTo>
                      <a:pt x="0" y="0"/>
                    </a:lnTo>
                    <a:lnTo>
                      <a:pt x="0" y="1"/>
                    </a:lnTo>
                    <a:lnTo>
                      <a:pt x="0" y="2"/>
                    </a:lnTo>
                    <a:lnTo>
                      <a:pt x="0" y="3"/>
                    </a:lnTo>
                    <a:lnTo>
                      <a:pt x="0" y="4"/>
                    </a:lnTo>
                    <a:lnTo>
                      <a:pt x="0" y="5"/>
                    </a:lnTo>
                    <a:lnTo>
                      <a:pt x="0" y="6"/>
                    </a:lnTo>
                    <a:lnTo>
                      <a:pt x="0" y="7"/>
                    </a:lnTo>
                    <a:lnTo>
                      <a:pt x="0" y="8"/>
                    </a:lnTo>
                    <a:lnTo>
                      <a:pt x="0" y="9"/>
                    </a:lnTo>
                    <a:lnTo>
                      <a:pt x="0" y="10"/>
                    </a:lnTo>
                    <a:lnTo>
                      <a:pt x="0" y="11"/>
                    </a:lnTo>
                    <a:lnTo>
                      <a:pt x="0" y="12"/>
                    </a:lnTo>
                    <a:lnTo>
                      <a:pt x="0" y="13"/>
                    </a:lnTo>
                    <a:lnTo>
                      <a:pt x="1" y="13"/>
                    </a:lnTo>
                    <a:lnTo>
                      <a:pt x="2" y="13"/>
                    </a:lnTo>
                    <a:lnTo>
                      <a:pt x="2" y="12"/>
                    </a:lnTo>
                    <a:lnTo>
                      <a:pt x="3" y="12"/>
                    </a:lnTo>
                    <a:lnTo>
                      <a:pt x="4" y="12"/>
                    </a:lnTo>
                    <a:lnTo>
                      <a:pt x="4" y="11"/>
                    </a:lnTo>
                    <a:lnTo>
                      <a:pt x="5" y="11"/>
                    </a:lnTo>
                    <a:lnTo>
                      <a:pt x="5" y="10"/>
                    </a:lnTo>
                    <a:lnTo>
                      <a:pt x="5" y="9"/>
                    </a:lnTo>
                    <a:lnTo>
                      <a:pt x="6" y="9"/>
                    </a:lnTo>
                    <a:lnTo>
                      <a:pt x="6" y="8"/>
                    </a:lnTo>
                    <a:lnTo>
                      <a:pt x="7" y="8"/>
                    </a:lnTo>
                    <a:lnTo>
                      <a:pt x="8" y="8"/>
                    </a:lnTo>
                    <a:lnTo>
                      <a:pt x="9" y="7"/>
                    </a:lnTo>
                    <a:lnTo>
                      <a:pt x="10" y="7"/>
                    </a:lnTo>
                    <a:lnTo>
                      <a:pt x="10" y="6"/>
                    </a:lnTo>
                    <a:lnTo>
                      <a:pt x="9" y="6"/>
                    </a:lnTo>
                    <a:lnTo>
                      <a:pt x="8" y="6"/>
                    </a:lnTo>
                    <a:lnTo>
                      <a:pt x="7" y="6"/>
                    </a:lnTo>
                    <a:lnTo>
                      <a:pt x="6" y="6"/>
                    </a:lnTo>
                    <a:lnTo>
                      <a:pt x="5" y="6"/>
                    </a:lnTo>
                    <a:lnTo>
                      <a:pt x="4" y="6"/>
                    </a:lnTo>
                    <a:lnTo>
                      <a:pt x="4" y="5"/>
                    </a:lnTo>
                    <a:lnTo>
                      <a:pt x="4" y="4"/>
                    </a:lnTo>
                    <a:lnTo>
                      <a:pt x="4" y="3"/>
                    </a:lnTo>
                    <a:lnTo>
                      <a:pt x="5" y="3"/>
                    </a:lnTo>
                    <a:lnTo>
                      <a:pt x="5" y="2"/>
                    </a:lnTo>
                    <a:lnTo>
                      <a:pt x="6" y="2"/>
                    </a:lnTo>
                    <a:lnTo>
                      <a:pt x="7" y="2"/>
                    </a:lnTo>
                    <a:lnTo>
                      <a:pt x="8" y="2"/>
                    </a:lnTo>
                    <a:lnTo>
                      <a:pt x="9" y="2"/>
                    </a:lnTo>
                    <a:lnTo>
                      <a:pt x="10" y="2"/>
                    </a:lnTo>
                    <a:lnTo>
                      <a:pt x="11" y="2"/>
                    </a:lnTo>
                    <a:lnTo>
                      <a:pt x="11" y="3"/>
                    </a:lnTo>
                    <a:lnTo>
                      <a:pt x="12" y="3"/>
                    </a:lnTo>
                    <a:lnTo>
                      <a:pt x="13" y="4"/>
                    </a:lnTo>
                    <a:lnTo>
                      <a:pt x="13" y="5"/>
                    </a:lnTo>
                    <a:lnTo>
                      <a:pt x="12" y="6"/>
                    </a:lnTo>
                    <a:lnTo>
                      <a:pt x="11" y="6"/>
                    </a:lnTo>
                    <a:lnTo>
                      <a:pt x="11" y="7"/>
                    </a:lnTo>
                    <a:lnTo>
                      <a:pt x="10" y="8"/>
                    </a:lnTo>
                    <a:lnTo>
                      <a:pt x="9" y="9"/>
                    </a:lnTo>
                    <a:lnTo>
                      <a:pt x="8" y="9"/>
                    </a:lnTo>
                    <a:lnTo>
                      <a:pt x="8" y="10"/>
                    </a:lnTo>
                    <a:lnTo>
                      <a:pt x="7" y="11"/>
                    </a:lnTo>
                    <a:lnTo>
                      <a:pt x="6" y="12"/>
                    </a:lnTo>
                    <a:lnTo>
                      <a:pt x="5" y="13"/>
                    </a:lnTo>
                    <a:lnTo>
                      <a:pt x="4" y="14"/>
                    </a:lnTo>
                    <a:lnTo>
                      <a:pt x="4" y="15"/>
                    </a:lnTo>
                    <a:lnTo>
                      <a:pt x="2" y="16"/>
                    </a:lnTo>
                    <a:lnTo>
                      <a:pt x="1" y="16"/>
                    </a:lnTo>
                    <a:lnTo>
                      <a:pt x="0" y="17"/>
                    </a:lnTo>
                    <a:lnTo>
                      <a:pt x="0" y="18"/>
                    </a:lnTo>
                    <a:lnTo>
                      <a:pt x="0" y="19"/>
                    </a:lnTo>
                    <a:lnTo>
                      <a:pt x="0" y="20"/>
                    </a:lnTo>
                    <a:lnTo>
                      <a:pt x="0" y="21"/>
                    </a:lnTo>
                    <a:lnTo>
                      <a:pt x="1" y="22"/>
                    </a:lnTo>
                    <a:lnTo>
                      <a:pt x="2" y="22"/>
                    </a:lnTo>
                    <a:lnTo>
                      <a:pt x="3" y="22"/>
                    </a:lnTo>
                    <a:lnTo>
                      <a:pt x="4" y="23"/>
                    </a:lnTo>
                    <a:lnTo>
                      <a:pt x="5" y="23"/>
                    </a:lnTo>
                    <a:lnTo>
                      <a:pt x="5" y="24"/>
                    </a:lnTo>
                    <a:lnTo>
                      <a:pt x="11" y="23"/>
                    </a:lnTo>
                    <a:lnTo>
                      <a:pt x="16" y="21"/>
                    </a:lnTo>
                    <a:lnTo>
                      <a:pt x="16" y="8"/>
                    </a:lnTo>
                    <a:lnTo>
                      <a:pt x="15" y="8"/>
                    </a:lnTo>
                    <a:lnTo>
                      <a:pt x="15" y="9"/>
                    </a:lnTo>
                    <a:lnTo>
                      <a:pt x="15" y="10"/>
                    </a:lnTo>
                    <a:lnTo>
                      <a:pt x="15" y="11"/>
                    </a:lnTo>
                    <a:lnTo>
                      <a:pt x="14" y="11"/>
                    </a:lnTo>
                    <a:lnTo>
                      <a:pt x="13" y="11"/>
                    </a:lnTo>
                    <a:lnTo>
                      <a:pt x="12" y="11"/>
                    </a:lnTo>
                    <a:lnTo>
                      <a:pt x="11" y="12"/>
                    </a:lnTo>
                    <a:lnTo>
                      <a:pt x="11" y="13"/>
                    </a:lnTo>
                    <a:lnTo>
                      <a:pt x="12" y="13"/>
                    </a:lnTo>
                    <a:lnTo>
                      <a:pt x="13" y="13"/>
                    </a:lnTo>
                    <a:lnTo>
                      <a:pt x="14" y="13"/>
                    </a:lnTo>
                    <a:lnTo>
                      <a:pt x="15" y="13"/>
                    </a:lnTo>
                    <a:lnTo>
                      <a:pt x="15" y="14"/>
                    </a:lnTo>
                    <a:lnTo>
                      <a:pt x="15" y="15"/>
                    </a:lnTo>
                    <a:lnTo>
                      <a:pt x="14" y="15"/>
                    </a:lnTo>
                    <a:lnTo>
                      <a:pt x="13" y="15"/>
                    </a:lnTo>
                    <a:lnTo>
                      <a:pt x="12" y="15"/>
                    </a:lnTo>
                    <a:lnTo>
                      <a:pt x="11" y="15"/>
                    </a:lnTo>
                    <a:lnTo>
                      <a:pt x="10" y="15"/>
                    </a:lnTo>
                    <a:lnTo>
                      <a:pt x="9" y="15"/>
                    </a:lnTo>
                    <a:lnTo>
                      <a:pt x="8" y="15"/>
                    </a:lnTo>
                    <a:lnTo>
                      <a:pt x="8" y="16"/>
                    </a:lnTo>
                    <a:lnTo>
                      <a:pt x="7" y="16"/>
                    </a:lnTo>
                    <a:lnTo>
                      <a:pt x="7" y="17"/>
                    </a:lnTo>
                    <a:lnTo>
                      <a:pt x="8" y="17"/>
                    </a:lnTo>
                    <a:lnTo>
                      <a:pt x="9" y="17"/>
                    </a:lnTo>
                    <a:lnTo>
                      <a:pt x="10" y="17"/>
                    </a:lnTo>
                    <a:lnTo>
                      <a:pt x="11" y="17"/>
                    </a:lnTo>
                    <a:lnTo>
                      <a:pt x="12" y="17"/>
                    </a:lnTo>
                    <a:lnTo>
                      <a:pt x="12" y="18"/>
                    </a:lnTo>
                    <a:lnTo>
                      <a:pt x="13" y="18"/>
                    </a:lnTo>
                    <a:lnTo>
                      <a:pt x="13" y="19"/>
                    </a:lnTo>
                    <a:lnTo>
                      <a:pt x="13" y="20"/>
                    </a:lnTo>
                    <a:lnTo>
                      <a:pt x="12" y="20"/>
                    </a:lnTo>
                    <a:lnTo>
                      <a:pt x="11" y="21"/>
                    </a:lnTo>
                    <a:lnTo>
                      <a:pt x="10" y="21"/>
                    </a:lnTo>
                    <a:lnTo>
                      <a:pt x="8" y="21"/>
                    </a:lnTo>
                    <a:lnTo>
                      <a:pt x="7" y="21"/>
                    </a:lnTo>
                    <a:lnTo>
                      <a:pt x="5" y="21"/>
                    </a:lnTo>
                    <a:lnTo>
                      <a:pt x="4" y="20"/>
                    </a:lnTo>
                    <a:lnTo>
                      <a:pt x="4" y="18"/>
                    </a:lnTo>
                    <a:lnTo>
                      <a:pt x="5" y="17"/>
                    </a:lnTo>
                    <a:lnTo>
                      <a:pt x="5" y="16"/>
                    </a:lnTo>
                    <a:lnTo>
                      <a:pt x="6" y="16"/>
                    </a:lnTo>
                    <a:lnTo>
                      <a:pt x="7" y="15"/>
                    </a:lnTo>
                    <a:lnTo>
                      <a:pt x="8" y="14"/>
                    </a:lnTo>
                    <a:lnTo>
                      <a:pt x="9" y="13"/>
                    </a:lnTo>
                    <a:lnTo>
                      <a:pt x="10" y="12"/>
                    </a:lnTo>
                    <a:lnTo>
                      <a:pt x="10" y="11"/>
                    </a:lnTo>
                    <a:lnTo>
                      <a:pt x="11" y="11"/>
                    </a:lnTo>
                    <a:lnTo>
                      <a:pt x="11" y="10"/>
                    </a:lnTo>
                    <a:lnTo>
                      <a:pt x="12" y="9"/>
                    </a:lnTo>
                    <a:lnTo>
                      <a:pt x="13" y="8"/>
                    </a:lnTo>
                    <a:lnTo>
                      <a:pt x="14" y="8"/>
                    </a:lnTo>
                    <a:lnTo>
                      <a:pt x="15" y="7"/>
                    </a:lnTo>
                    <a:lnTo>
                      <a:pt x="16" y="6"/>
                    </a:lnTo>
                  </a:path>
                </a:pathLst>
              </a:custGeom>
              <a:solidFill>
                <a:srgbClr val="FCFF03"/>
              </a:solidFill>
              <a:ln w="9525" cap="rnd">
                <a:noFill/>
                <a:round/>
                <a:headEnd/>
                <a:tailEnd/>
              </a:ln>
            </p:spPr>
            <p:txBody>
              <a:bodyPr/>
              <a:lstStyle/>
              <a:p>
                <a:endParaRPr lang="en-US"/>
              </a:p>
            </p:txBody>
          </p:sp>
          <p:sp>
            <p:nvSpPr>
              <p:cNvPr id="1245" name="Freeform 36"/>
              <p:cNvSpPr>
                <a:spLocks/>
              </p:cNvSpPr>
              <p:nvPr/>
            </p:nvSpPr>
            <p:spPr bwMode="auto">
              <a:xfrm>
                <a:off x="4327" y="2570"/>
                <a:ext cx="17" cy="25"/>
              </a:xfrm>
              <a:custGeom>
                <a:avLst/>
                <a:gdLst>
                  <a:gd name="T0" fmla="*/ 16 w 17"/>
                  <a:gd name="T1" fmla="*/ 0 h 25"/>
                  <a:gd name="T2" fmla="*/ 14 w 17"/>
                  <a:gd name="T3" fmla="*/ 2 h 25"/>
                  <a:gd name="T4" fmla="*/ 16 w 17"/>
                  <a:gd name="T5" fmla="*/ 4 h 25"/>
                  <a:gd name="T6" fmla="*/ 16 w 17"/>
                  <a:gd name="T7" fmla="*/ 6 h 25"/>
                  <a:gd name="T8" fmla="*/ 14 w 17"/>
                  <a:gd name="T9" fmla="*/ 8 h 25"/>
                  <a:gd name="T10" fmla="*/ 14 w 17"/>
                  <a:gd name="T11" fmla="*/ 10 h 25"/>
                  <a:gd name="T12" fmla="*/ 16 w 17"/>
                  <a:gd name="T13" fmla="*/ 12 h 25"/>
                  <a:gd name="T14" fmla="*/ 14 w 17"/>
                  <a:gd name="T15" fmla="*/ 13 h 25"/>
                  <a:gd name="T16" fmla="*/ 12 w 17"/>
                  <a:gd name="T17" fmla="*/ 12 h 25"/>
                  <a:gd name="T18" fmla="*/ 11 w 17"/>
                  <a:gd name="T19" fmla="*/ 10 h 25"/>
                  <a:gd name="T20" fmla="*/ 10 w 17"/>
                  <a:gd name="T21" fmla="*/ 8 h 25"/>
                  <a:gd name="T22" fmla="*/ 7 w 17"/>
                  <a:gd name="T23" fmla="*/ 8 h 25"/>
                  <a:gd name="T24" fmla="*/ 5 w 17"/>
                  <a:gd name="T25" fmla="*/ 6 h 25"/>
                  <a:gd name="T26" fmla="*/ 8 w 17"/>
                  <a:gd name="T27" fmla="*/ 6 h 25"/>
                  <a:gd name="T28" fmla="*/ 12 w 17"/>
                  <a:gd name="T29" fmla="*/ 6 h 25"/>
                  <a:gd name="T30" fmla="*/ 12 w 17"/>
                  <a:gd name="T31" fmla="*/ 3 h 25"/>
                  <a:gd name="T32" fmla="*/ 10 w 17"/>
                  <a:gd name="T33" fmla="*/ 2 h 25"/>
                  <a:gd name="T34" fmla="*/ 7 w 17"/>
                  <a:gd name="T35" fmla="*/ 2 h 25"/>
                  <a:gd name="T36" fmla="*/ 4 w 17"/>
                  <a:gd name="T37" fmla="*/ 2 h 25"/>
                  <a:gd name="T38" fmla="*/ 2 w 17"/>
                  <a:gd name="T39" fmla="*/ 3 h 25"/>
                  <a:gd name="T40" fmla="*/ 2 w 17"/>
                  <a:gd name="T41" fmla="*/ 5 h 25"/>
                  <a:gd name="T42" fmla="*/ 4 w 17"/>
                  <a:gd name="T43" fmla="*/ 6 h 25"/>
                  <a:gd name="T44" fmla="*/ 7 w 17"/>
                  <a:gd name="T45" fmla="*/ 9 h 25"/>
                  <a:gd name="T46" fmla="*/ 11 w 17"/>
                  <a:gd name="T47" fmla="*/ 13 h 25"/>
                  <a:gd name="T48" fmla="*/ 14 w 17"/>
                  <a:gd name="T49" fmla="*/ 16 h 25"/>
                  <a:gd name="T50" fmla="*/ 16 w 17"/>
                  <a:gd name="T51" fmla="*/ 18 h 25"/>
                  <a:gd name="T52" fmla="*/ 16 w 17"/>
                  <a:gd name="T53" fmla="*/ 20 h 25"/>
                  <a:gd name="T54" fmla="*/ 13 w 17"/>
                  <a:gd name="T55" fmla="*/ 22 h 25"/>
                  <a:gd name="T56" fmla="*/ 11 w 17"/>
                  <a:gd name="T57" fmla="*/ 24 h 25"/>
                  <a:gd name="T58" fmla="*/ 0 w 17"/>
                  <a:gd name="T59" fmla="*/ 8 h 25"/>
                  <a:gd name="T60" fmla="*/ 1 w 17"/>
                  <a:gd name="T61" fmla="*/ 9 h 25"/>
                  <a:gd name="T62" fmla="*/ 1 w 17"/>
                  <a:gd name="T63" fmla="*/ 11 h 25"/>
                  <a:gd name="T64" fmla="*/ 4 w 17"/>
                  <a:gd name="T65" fmla="*/ 12 h 25"/>
                  <a:gd name="T66" fmla="*/ 3 w 17"/>
                  <a:gd name="T67" fmla="*/ 13 h 25"/>
                  <a:gd name="T68" fmla="*/ 1 w 17"/>
                  <a:gd name="T69" fmla="*/ 14 h 25"/>
                  <a:gd name="T70" fmla="*/ 2 w 17"/>
                  <a:gd name="T71" fmla="*/ 15 h 25"/>
                  <a:gd name="T72" fmla="*/ 5 w 17"/>
                  <a:gd name="T73" fmla="*/ 15 h 25"/>
                  <a:gd name="T74" fmla="*/ 7 w 17"/>
                  <a:gd name="T75" fmla="*/ 16 h 25"/>
                  <a:gd name="T76" fmla="*/ 8 w 17"/>
                  <a:gd name="T77" fmla="*/ 17 h 25"/>
                  <a:gd name="T78" fmla="*/ 4 w 17"/>
                  <a:gd name="T79" fmla="*/ 17 h 25"/>
                  <a:gd name="T80" fmla="*/ 2 w 17"/>
                  <a:gd name="T81" fmla="*/ 18 h 25"/>
                  <a:gd name="T82" fmla="*/ 2 w 17"/>
                  <a:gd name="T83" fmla="*/ 19 h 25"/>
                  <a:gd name="T84" fmla="*/ 5 w 17"/>
                  <a:gd name="T85" fmla="*/ 21 h 25"/>
                  <a:gd name="T86" fmla="*/ 11 w 17"/>
                  <a:gd name="T87" fmla="*/ 20 h 25"/>
                  <a:gd name="T88" fmla="*/ 12 w 17"/>
                  <a:gd name="T89" fmla="*/ 18 h 25"/>
                  <a:gd name="T90" fmla="*/ 8 w 17"/>
                  <a:gd name="T91" fmla="*/ 16 h 25"/>
                  <a:gd name="T92" fmla="*/ 6 w 17"/>
                  <a:gd name="T93" fmla="*/ 13 h 25"/>
                  <a:gd name="T94" fmla="*/ 4 w 17"/>
                  <a:gd name="T95" fmla="*/ 10 h 25"/>
                  <a:gd name="T96" fmla="*/ 1 w 17"/>
                  <a:gd name="T97" fmla="*/ 7 h 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
                  <a:gd name="T148" fmla="*/ 0 h 25"/>
                  <a:gd name="T149" fmla="*/ 17 w 17"/>
                  <a:gd name="T150" fmla="*/ 25 h 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 h="25">
                    <a:moveTo>
                      <a:pt x="0" y="6"/>
                    </a:moveTo>
                    <a:lnTo>
                      <a:pt x="0" y="2"/>
                    </a:lnTo>
                    <a:lnTo>
                      <a:pt x="3" y="0"/>
                    </a:lnTo>
                    <a:lnTo>
                      <a:pt x="16" y="0"/>
                    </a:lnTo>
                    <a:lnTo>
                      <a:pt x="16" y="1"/>
                    </a:lnTo>
                    <a:lnTo>
                      <a:pt x="14" y="1"/>
                    </a:lnTo>
                    <a:lnTo>
                      <a:pt x="14" y="2"/>
                    </a:lnTo>
                    <a:lnTo>
                      <a:pt x="16" y="2"/>
                    </a:lnTo>
                    <a:lnTo>
                      <a:pt x="16" y="3"/>
                    </a:lnTo>
                    <a:lnTo>
                      <a:pt x="16" y="4"/>
                    </a:lnTo>
                    <a:lnTo>
                      <a:pt x="16" y="5"/>
                    </a:lnTo>
                    <a:lnTo>
                      <a:pt x="16" y="6"/>
                    </a:lnTo>
                    <a:lnTo>
                      <a:pt x="16" y="7"/>
                    </a:lnTo>
                    <a:lnTo>
                      <a:pt x="14" y="7"/>
                    </a:lnTo>
                    <a:lnTo>
                      <a:pt x="14" y="8"/>
                    </a:lnTo>
                    <a:lnTo>
                      <a:pt x="14" y="9"/>
                    </a:lnTo>
                    <a:lnTo>
                      <a:pt x="14" y="10"/>
                    </a:lnTo>
                    <a:lnTo>
                      <a:pt x="14" y="11"/>
                    </a:lnTo>
                    <a:lnTo>
                      <a:pt x="16" y="11"/>
                    </a:lnTo>
                    <a:lnTo>
                      <a:pt x="16" y="12"/>
                    </a:lnTo>
                    <a:lnTo>
                      <a:pt x="16" y="13"/>
                    </a:lnTo>
                    <a:lnTo>
                      <a:pt x="14" y="13"/>
                    </a:lnTo>
                    <a:lnTo>
                      <a:pt x="13" y="13"/>
                    </a:lnTo>
                    <a:lnTo>
                      <a:pt x="13" y="12"/>
                    </a:lnTo>
                    <a:lnTo>
                      <a:pt x="12" y="12"/>
                    </a:lnTo>
                    <a:lnTo>
                      <a:pt x="12" y="11"/>
                    </a:lnTo>
                    <a:lnTo>
                      <a:pt x="11" y="11"/>
                    </a:lnTo>
                    <a:lnTo>
                      <a:pt x="11" y="10"/>
                    </a:lnTo>
                    <a:lnTo>
                      <a:pt x="11" y="9"/>
                    </a:lnTo>
                    <a:lnTo>
                      <a:pt x="10" y="9"/>
                    </a:lnTo>
                    <a:lnTo>
                      <a:pt x="10" y="8"/>
                    </a:lnTo>
                    <a:lnTo>
                      <a:pt x="8" y="8"/>
                    </a:lnTo>
                    <a:lnTo>
                      <a:pt x="7" y="8"/>
                    </a:lnTo>
                    <a:lnTo>
                      <a:pt x="6" y="7"/>
                    </a:lnTo>
                    <a:lnTo>
                      <a:pt x="5" y="7"/>
                    </a:lnTo>
                    <a:lnTo>
                      <a:pt x="5" y="6"/>
                    </a:lnTo>
                    <a:lnTo>
                      <a:pt x="6" y="6"/>
                    </a:lnTo>
                    <a:lnTo>
                      <a:pt x="7" y="6"/>
                    </a:lnTo>
                    <a:lnTo>
                      <a:pt x="8" y="6"/>
                    </a:lnTo>
                    <a:lnTo>
                      <a:pt x="10" y="6"/>
                    </a:lnTo>
                    <a:lnTo>
                      <a:pt x="11" y="6"/>
                    </a:lnTo>
                    <a:lnTo>
                      <a:pt x="12" y="6"/>
                    </a:lnTo>
                    <a:lnTo>
                      <a:pt x="12" y="5"/>
                    </a:lnTo>
                    <a:lnTo>
                      <a:pt x="12" y="4"/>
                    </a:lnTo>
                    <a:lnTo>
                      <a:pt x="12" y="3"/>
                    </a:lnTo>
                    <a:lnTo>
                      <a:pt x="11" y="3"/>
                    </a:lnTo>
                    <a:lnTo>
                      <a:pt x="11" y="2"/>
                    </a:lnTo>
                    <a:lnTo>
                      <a:pt x="10" y="2"/>
                    </a:lnTo>
                    <a:lnTo>
                      <a:pt x="8" y="2"/>
                    </a:lnTo>
                    <a:lnTo>
                      <a:pt x="7" y="2"/>
                    </a:lnTo>
                    <a:lnTo>
                      <a:pt x="6" y="2"/>
                    </a:lnTo>
                    <a:lnTo>
                      <a:pt x="5" y="2"/>
                    </a:lnTo>
                    <a:lnTo>
                      <a:pt x="4" y="2"/>
                    </a:lnTo>
                    <a:lnTo>
                      <a:pt x="4" y="3"/>
                    </a:lnTo>
                    <a:lnTo>
                      <a:pt x="3" y="3"/>
                    </a:lnTo>
                    <a:lnTo>
                      <a:pt x="2" y="3"/>
                    </a:lnTo>
                    <a:lnTo>
                      <a:pt x="2" y="4"/>
                    </a:lnTo>
                    <a:lnTo>
                      <a:pt x="2" y="5"/>
                    </a:lnTo>
                    <a:lnTo>
                      <a:pt x="2" y="6"/>
                    </a:lnTo>
                    <a:lnTo>
                      <a:pt x="3" y="6"/>
                    </a:lnTo>
                    <a:lnTo>
                      <a:pt x="4" y="6"/>
                    </a:lnTo>
                    <a:lnTo>
                      <a:pt x="4" y="7"/>
                    </a:lnTo>
                    <a:lnTo>
                      <a:pt x="4" y="8"/>
                    </a:lnTo>
                    <a:lnTo>
                      <a:pt x="6" y="9"/>
                    </a:lnTo>
                    <a:lnTo>
                      <a:pt x="7" y="9"/>
                    </a:lnTo>
                    <a:lnTo>
                      <a:pt x="8" y="10"/>
                    </a:lnTo>
                    <a:lnTo>
                      <a:pt x="8" y="11"/>
                    </a:lnTo>
                    <a:lnTo>
                      <a:pt x="10" y="12"/>
                    </a:lnTo>
                    <a:lnTo>
                      <a:pt x="11" y="13"/>
                    </a:lnTo>
                    <a:lnTo>
                      <a:pt x="12" y="14"/>
                    </a:lnTo>
                    <a:lnTo>
                      <a:pt x="12" y="15"/>
                    </a:lnTo>
                    <a:lnTo>
                      <a:pt x="12" y="16"/>
                    </a:lnTo>
                    <a:lnTo>
                      <a:pt x="14" y="16"/>
                    </a:lnTo>
                    <a:lnTo>
                      <a:pt x="14" y="17"/>
                    </a:lnTo>
                    <a:lnTo>
                      <a:pt x="14" y="18"/>
                    </a:lnTo>
                    <a:lnTo>
                      <a:pt x="16" y="18"/>
                    </a:lnTo>
                    <a:lnTo>
                      <a:pt x="16" y="19"/>
                    </a:lnTo>
                    <a:lnTo>
                      <a:pt x="16" y="20"/>
                    </a:lnTo>
                    <a:lnTo>
                      <a:pt x="14" y="21"/>
                    </a:lnTo>
                    <a:lnTo>
                      <a:pt x="14" y="22"/>
                    </a:lnTo>
                    <a:lnTo>
                      <a:pt x="13" y="22"/>
                    </a:lnTo>
                    <a:lnTo>
                      <a:pt x="12" y="22"/>
                    </a:lnTo>
                    <a:lnTo>
                      <a:pt x="12" y="23"/>
                    </a:lnTo>
                    <a:lnTo>
                      <a:pt x="11" y="23"/>
                    </a:lnTo>
                    <a:lnTo>
                      <a:pt x="11" y="24"/>
                    </a:lnTo>
                    <a:lnTo>
                      <a:pt x="4" y="23"/>
                    </a:lnTo>
                    <a:lnTo>
                      <a:pt x="0" y="21"/>
                    </a:lnTo>
                    <a:lnTo>
                      <a:pt x="0" y="8"/>
                    </a:lnTo>
                    <a:lnTo>
                      <a:pt x="1" y="8"/>
                    </a:lnTo>
                    <a:lnTo>
                      <a:pt x="1" y="9"/>
                    </a:lnTo>
                    <a:lnTo>
                      <a:pt x="1" y="10"/>
                    </a:lnTo>
                    <a:lnTo>
                      <a:pt x="1" y="11"/>
                    </a:lnTo>
                    <a:lnTo>
                      <a:pt x="2" y="11"/>
                    </a:lnTo>
                    <a:lnTo>
                      <a:pt x="3" y="11"/>
                    </a:lnTo>
                    <a:lnTo>
                      <a:pt x="3" y="12"/>
                    </a:lnTo>
                    <a:lnTo>
                      <a:pt x="4" y="12"/>
                    </a:lnTo>
                    <a:lnTo>
                      <a:pt x="4" y="13"/>
                    </a:lnTo>
                    <a:lnTo>
                      <a:pt x="3" y="13"/>
                    </a:lnTo>
                    <a:lnTo>
                      <a:pt x="2" y="13"/>
                    </a:lnTo>
                    <a:lnTo>
                      <a:pt x="1" y="13"/>
                    </a:lnTo>
                    <a:lnTo>
                      <a:pt x="1" y="14"/>
                    </a:lnTo>
                    <a:lnTo>
                      <a:pt x="1" y="15"/>
                    </a:lnTo>
                    <a:lnTo>
                      <a:pt x="2" y="15"/>
                    </a:lnTo>
                    <a:lnTo>
                      <a:pt x="3" y="15"/>
                    </a:lnTo>
                    <a:lnTo>
                      <a:pt x="4" y="15"/>
                    </a:lnTo>
                    <a:lnTo>
                      <a:pt x="5" y="15"/>
                    </a:lnTo>
                    <a:lnTo>
                      <a:pt x="6" y="15"/>
                    </a:lnTo>
                    <a:lnTo>
                      <a:pt x="7" y="15"/>
                    </a:lnTo>
                    <a:lnTo>
                      <a:pt x="7" y="16"/>
                    </a:lnTo>
                    <a:lnTo>
                      <a:pt x="8" y="16"/>
                    </a:lnTo>
                    <a:lnTo>
                      <a:pt x="8" y="17"/>
                    </a:lnTo>
                    <a:lnTo>
                      <a:pt x="7" y="17"/>
                    </a:lnTo>
                    <a:lnTo>
                      <a:pt x="6" y="17"/>
                    </a:lnTo>
                    <a:lnTo>
                      <a:pt x="5" y="17"/>
                    </a:lnTo>
                    <a:lnTo>
                      <a:pt x="4" y="17"/>
                    </a:lnTo>
                    <a:lnTo>
                      <a:pt x="3" y="17"/>
                    </a:lnTo>
                    <a:lnTo>
                      <a:pt x="3" y="18"/>
                    </a:lnTo>
                    <a:lnTo>
                      <a:pt x="2" y="18"/>
                    </a:lnTo>
                    <a:lnTo>
                      <a:pt x="2" y="19"/>
                    </a:lnTo>
                    <a:lnTo>
                      <a:pt x="2" y="20"/>
                    </a:lnTo>
                    <a:lnTo>
                      <a:pt x="3" y="20"/>
                    </a:lnTo>
                    <a:lnTo>
                      <a:pt x="4" y="21"/>
                    </a:lnTo>
                    <a:lnTo>
                      <a:pt x="5" y="21"/>
                    </a:lnTo>
                    <a:lnTo>
                      <a:pt x="7" y="21"/>
                    </a:lnTo>
                    <a:lnTo>
                      <a:pt x="8" y="21"/>
                    </a:lnTo>
                    <a:lnTo>
                      <a:pt x="10" y="21"/>
                    </a:lnTo>
                    <a:lnTo>
                      <a:pt x="11" y="20"/>
                    </a:lnTo>
                    <a:lnTo>
                      <a:pt x="12" y="20"/>
                    </a:lnTo>
                    <a:lnTo>
                      <a:pt x="12" y="18"/>
                    </a:lnTo>
                    <a:lnTo>
                      <a:pt x="11" y="17"/>
                    </a:lnTo>
                    <a:lnTo>
                      <a:pt x="10" y="17"/>
                    </a:lnTo>
                    <a:lnTo>
                      <a:pt x="10" y="16"/>
                    </a:lnTo>
                    <a:lnTo>
                      <a:pt x="8" y="16"/>
                    </a:lnTo>
                    <a:lnTo>
                      <a:pt x="8" y="15"/>
                    </a:lnTo>
                    <a:lnTo>
                      <a:pt x="8" y="14"/>
                    </a:lnTo>
                    <a:lnTo>
                      <a:pt x="7" y="14"/>
                    </a:lnTo>
                    <a:lnTo>
                      <a:pt x="6" y="13"/>
                    </a:lnTo>
                    <a:lnTo>
                      <a:pt x="5" y="12"/>
                    </a:lnTo>
                    <a:lnTo>
                      <a:pt x="4" y="11"/>
                    </a:lnTo>
                    <a:lnTo>
                      <a:pt x="4" y="10"/>
                    </a:lnTo>
                    <a:lnTo>
                      <a:pt x="3" y="9"/>
                    </a:lnTo>
                    <a:lnTo>
                      <a:pt x="2" y="8"/>
                    </a:lnTo>
                    <a:lnTo>
                      <a:pt x="1" y="8"/>
                    </a:lnTo>
                    <a:lnTo>
                      <a:pt x="1" y="7"/>
                    </a:lnTo>
                    <a:lnTo>
                      <a:pt x="0" y="7"/>
                    </a:lnTo>
                    <a:lnTo>
                      <a:pt x="0" y="6"/>
                    </a:lnTo>
                  </a:path>
                </a:pathLst>
              </a:custGeom>
              <a:solidFill>
                <a:srgbClr val="FCFF03"/>
              </a:solidFill>
              <a:ln w="9525" cap="rnd">
                <a:noFill/>
                <a:round/>
                <a:headEnd/>
                <a:tailEnd/>
              </a:ln>
            </p:spPr>
            <p:txBody>
              <a:bodyPr/>
              <a:lstStyle/>
              <a:p>
                <a:endParaRPr lang="en-US"/>
              </a:p>
            </p:txBody>
          </p:sp>
          <p:sp>
            <p:nvSpPr>
              <p:cNvPr id="1246" name="Freeform 37"/>
              <p:cNvSpPr>
                <a:spLocks/>
              </p:cNvSpPr>
              <p:nvPr/>
            </p:nvSpPr>
            <p:spPr bwMode="auto">
              <a:xfrm>
                <a:off x="4327" y="2595"/>
                <a:ext cx="17" cy="24"/>
              </a:xfrm>
              <a:custGeom>
                <a:avLst/>
                <a:gdLst>
                  <a:gd name="T0" fmla="*/ 16 w 17"/>
                  <a:gd name="T1" fmla="*/ 23 h 24"/>
                  <a:gd name="T2" fmla="*/ 16 w 17"/>
                  <a:gd name="T3" fmla="*/ 21 h 24"/>
                  <a:gd name="T4" fmla="*/ 16 w 17"/>
                  <a:gd name="T5" fmla="*/ 18 h 24"/>
                  <a:gd name="T6" fmla="*/ 16 w 17"/>
                  <a:gd name="T7" fmla="*/ 16 h 24"/>
                  <a:gd name="T8" fmla="*/ 14 w 17"/>
                  <a:gd name="T9" fmla="*/ 14 h 24"/>
                  <a:gd name="T10" fmla="*/ 14 w 17"/>
                  <a:gd name="T11" fmla="*/ 13 h 24"/>
                  <a:gd name="T12" fmla="*/ 16 w 17"/>
                  <a:gd name="T13" fmla="*/ 10 h 24"/>
                  <a:gd name="T14" fmla="*/ 12 w 17"/>
                  <a:gd name="T15" fmla="*/ 10 h 24"/>
                  <a:gd name="T16" fmla="*/ 11 w 17"/>
                  <a:gd name="T17" fmla="*/ 13 h 24"/>
                  <a:gd name="T18" fmla="*/ 10 w 17"/>
                  <a:gd name="T19" fmla="*/ 14 h 24"/>
                  <a:gd name="T20" fmla="*/ 7 w 17"/>
                  <a:gd name="T21" fmla="*/ 15 h 24"/>
                  <a:gd name="T22" fmla="*/ 5 w 17"/>
                  <a:gd name="T23" fmla="*/ 16 h 24"/>
                  <a:gd name="T24" fmla="*/ 8 w 17"/>
                  <a:gd name="T25" fmla="*/ 16 h 24"/>
                  <a:gd name="T26" fmla="*/ 12 w 17"/>
                  <a:gd name="T27" fmla="*/ 17 h 24"/>
                  <a:gd name="T28" fmla="*/ 12 w 17"/>
                  <a:gd name="T29" fmla="*/ 20 h 24"/>
                  <a:gd name="T30" fmla="*/ 10 w 17"/>
                  <a:gd name="T31" fmla="*/ 21 h 24"/>
                  <a:gd name="T32" fmla="*/ 7 w 17"/>
                  <a:gd name="T33" fmla="*/ 21 h 24"/>
                  <a:gd name="T34" fmla="*/ 4 w 17"/>
                  <a:gd name="T35" fmla="*/ 21 h 24"/>
                  <a:gd name="T36" fmla="*/ 2 w 17"/>
                  <a:gd name="T37" fmla="*/ 20 h 24"/>
                  <a:gd name="T38" fmla="*/ 2 w 17"/>
                  <a:gd name="T39" fmla="*/ 18 h 24"/>
                  <a:gd name="T40" fmla="*/ 3 w 17"/>
                  <a:gd name="T41" fmla="*/ 16 h 24"/>
                  <a:gd name="T42" fmla="*/ 6 w 17"/>
                  <a:gd name="T43" fmla="*/ 14 h 24"/>
                  <a:gd name="T44" fmla="*/ 10 w 17"/>
                  <a:gd name="T45" fmla="*/ 10 h 24"/>
                  <a:gd name="T46" fmla="*/ 12 w 17"/>
                  <a:gd name="T47" fmla="*/ 7 h 24"/>
                  <a:gd name="T48" fmla="*/ 16 w 17"/>
                  <a:gd name="T49" fmla="*/ 5 h 24"/>
                  <a:gd name="T50" fmla="*/ 14 w 17"/>
                  <a:gd name="T51" fmla="*/ 2 h 24"/>
                  <a:gd name="T52" fmla="*/ 12 w 17"/>
                  <a:gd name="T53" fmla="*/ 0 h 24"/>
                  <a:gd name="T54" fmla="*/ 0 w 17"/>
                  <a:gd name="T55" fmla="*/ 2 h 24"/>
                  <a:gd name="T56" fmla="*/ 1 w 17"/>
                  <a:gd name="T57" fmla="*/ 14 h 24"/>
                  <a:gd name="T58" fmla="*/ 1 w 17"/>
                  <a:gd name="T59" fmla="*/ 11 h 24"/>
                  <a:gd name="T60" fmla="*/ 4 w 17"/>
                  <a:gd name="T61" fmla="*/ 10 h 24"/>
                  <a:gd name="T62" fmla="*/ 1 w 17"/>
                  <a:gd name="T63" fmla="*/ 10 h 24"/>
                  <a:gd name="T64" fmla="*/ 1 w 17"/>
                  <a:gd name="T65" fmla="*/ 8 h 24"/>
                  <a:gd name="T66" fmla="*/ 4 w 17"/>
                  <a:gd name="T67" fmla="*/ 8 h 24"/>
                  <a:gd name="T68" fmla="*/ 6 w 17"/>
                  <a:gd name="T69" fmla="*/ 8 h 24"/>
                  <a:gd name="T70" fmla="*/ 8 w 17"/>
                  <a:gd name="T71" fmla="*/ 7 h 24"/>
                  <a:gd name="T72" fmla="*/ 8 w 17"/>
                  <a:gd name="T73" fmla="*/ 6 h 24"/>
                  <a:gd name="T74" fmla="*/ 5 w 17"/>
                  <a:gd name="T75" fmla="*/ 6 h 24"/>
                  <a:gd name="T76" fmla="*/ 3 w 17"/>
                  <a:gd name="T77" fmla="*/ 6 h 24"/>
                  <a:gd name="T78" fmla="*/ 2 w 17"/>
                  <a:gd name="T79" fmla="*/ 4 h 24"/>
                  <a:gd name="T80" fmla="*/ 4 w 17"/>
                  <a:gd name="T81" fmla="*/ 2 h 24"/>
                  <a:gd name="T82" fmla="*/ 10 w 17"/>
                  <a:gd name="T83" fmla="*/ 2 h 24"/>
                  <a:gd name="T84" fmla="*/ 12 w 17"/>
                  <a:gd name="T85" fmla="*/ 4 h 24"/>
                  <a:gd name="T86" fmla="*/ 10 w 17"/>
                  <a:gd name="T87" fmla="*/ 6 h 24"/>
                  <a:gd name="T88" fmla="*/ 8 w 17"/>
                  <a:gd name="T89" fmla="*/ 8 h 24"/>
                  <a:gd name="T90" fmla="*/ 4 w 17"/>
                  <a:gd name="T91" fmla="*/ 11 h 24"/>
                  <a:gd name="T92" fmla="*/ 2 w 17"/>
                  <a:gd name="T93" fmla="*/ 14 h 24"/>
                  <a:gd name="T94" fmla="*/ 0 w 17"/>
                  <a:gd name="T95" fmla="*/ 16 h 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
                  <a:gd name="T145" fmla="*/ 0 h 24"/>
                  <a:gd name="T146" fmla="*/ 17 w 17"/>
                  <a:gd name="T147" fmla="*/ 24 h 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 h="24">
                    <a:moveTo>
                      <a:pt x="0" y="16"/>
                    </a:moveTo>
                    <a:lnTo>
                      <a:pt x="0" y="21"/>
                    </a:lnTo>
                    <a:lnTo>
                      <a:pt x="3" y="23"/>
                    </a:lnTo>
                    <a:lnTo>
                      <a:pt x="16" y="23"/>
                    </a:lnTo>
                    <a:lnTo>
                      <a:pt x="16" y="22"/>
                    </a:lnTo>
                    <a:lnTo>
                      <a:pt x="14" y="22"/>
                    </a:lnTo>
                    <a:lnTo>
                      <a:pt x="14" y="21"/>
                    </a:lnTo>
                    <a:lnTo>
                      <a:pt x="16" y="21"/>
                    </a:lnTo>
                    <a:lnTo>
                      <a:pt x="16" y="20"/>
                    </a:lnTo>
                    <a:lnTo>
                      <a:pt x="16" y="19"/>
                    </a:lnTo>
                    <a:lnTo>
                      <a:pt x="16" y="18"/>
                    </a:lnTo>
                    <a:lnTo>
                      <a:pt x="16" y="17"/>
                    </a:lnTo>
                    <a:lnTo>
                      <a:pt x="16" y="16"/>
                    </a:lnTo>
                    <a:lnTo>
                      <a:pt x="16" y="15"/>
                    </a:lnTo>
                    <a:lnTo>
                      <a:pt x="14" y="15"/>
                    </a:lnTo>
                    <a:lnTo>
                      <a:pt x="14" y="14"/>
                    </a:lnTo>
                    <a:lnTo>
                      <a:pt x="14" y="13"/>
                    </a:lnTo>
                    <a:lnTo>
                      <a:pt x="14" y="12"/>
                    </a:lnTo>
                    <a:lnTo>
                      <a:pt x="14" y="11"/>
                    </a:lnTo>
                    <a:lnTo>
                      <a:pt x="16" y="11"/>
                    </a:lnTo>
                    <a:lnTo>
                      <a:pt x="16" y="10"/>
                    </a:lnTo>
                    <a:lnTo>
                      <a:pt x="14" y="10"/>
                    </a:lnTo>
                    <a:lnTo>
                      <a:pt x="13" y="10"/>
                    </a:lnTo>
                    <a:lnTo>
                      <a:pt x="12" y="10"/>
                    </a:lnTo>
                    <a:lnTo>
                      <a:pt x="12" y="11"/>
                    </a:lnTo>
                    <a:lnTo>
                      <a:pt x="11" y="12"/>
                    </a:lnTo>
                    <a:lnTo>
                      <a:pt x="11" y="13"/>
                    </a:lnTo>
                    <a:lnTo>
                      <a:pt x="11" y="14"/>
                    </a:lnTo>
                    <a:lnTo>
                      <a:pt x="10" y="14"/>
                    </a:lnTo>
                    <a:lnTo>
                      <a:pt x="8" y="14"/>
                    </a:lnTo>
                    <a:lnTo>
                      <a:pt x="7" y="15"/>
                    </a:lnTo>
                    <a:lnTo>
                      <a:pt x="6" y="15"/>
                    </a:lnTo>
                    <a:lnTo>
                      <a:pt x="5" y="15"/>
                    </a:lnTo>
                    <a:lnTo>
                      <a:pt x="5" y="16"/>
                    </a:lnTo>
                    <a:lnTo>
                      <a:pt x="6" y="16"/>
                    </a:lnTo>
                    <a:lnTo>
                      <a:pt x="7" y="16"/>
                    </a:lnTo>
                    <a:lnTo>
                      <a:pt x="8" y="16"/>
                    </a:lnTo>
                    <a:lnTo>
                      <a:pt x="10" y="16"/>
                    </a:lnTo>
                    <a:lnTo>
                      <a:pt x="11" y="16"/>
                    </a:lnTo>
                    <a:lnTo>
                      <a:pt x="12" y="17"/>
                    </a:lnTo>
                    <a:lnTo>
                      <a:pt x="12" y="18"/>
                    </a:lnTo>
                    <a:lnTo>
                      <a:pt x="12" y="19"/>
                    </a:lnTo>
                    <a:lnTo>
                      <a:pt x="12" y="20"/>
                    </a:lnTo>
                    <a:lnTo>
                      <a:pt x="11" y="20"/>
                    </a:lnTo>
                    <a:lnTo>
                      <a:pt x="11" y="21"/>
                    </a:lnTo>
                    <a:lnTo>
                      <a:pt x="10" y="21"/>
                    </a:lnTo>
                    <a:lnTo>
                      <a:pt x="8" y="21"/>
                    </a:lnTo>
                    <a:lnTo>
                      <a:pt x="7" y="21"/>
                    </a:lnTo>
                    <a:lnTo>
                      <a:pt x="6" y="21"/>
                    </a:lnTo>
                    <a:lnTo>
                      <a:pt x="5" y="21"/>
                    </a:lnTo>
                    <a:lnTo>
                      <a:pt x="4" y="21"/>
                    </a:lnTo>
                    <a:lnTo>
                      <a:pt x="4" y="20"/>
                    </a:lnTo>
                    <a:lnTo>
                      <a:pt x="3" y="20"/>
                    </a:lnTo>
                    <a:lnTo>
                      <a:pt x="2" y="20"/>
                    </a:lnTo>
                    <a:lnTo>
                      <a:pt x="2" y="19"/>
                    </a:lnTo>
                    <a:lnTo>
                      <a:pt x="2" y="18"/>
                    </a:lnTo>
                    <a:lnTo>
                      <a:pt x="2" y="17"/>
                    </a:lnTo>
                    <a:lnTo>
                      <a:pt x="3" y="17"/>
                    </a:lnTo>
                    <a:lnTo>
                      <a:pt x="3" y="16"/>
                    </a:lnTo>
                    <a:lnTo>
                      <a:pt x="4" y="16"/>
                    </a:lnTo>
                    <a:lnTo>
                      <a:pt x="4" y="15"/>
                    </a:lnTo>
                    <a:lnTo>
                      <a:pt x="6" y="14"/>
                    </a:lnTo>
                    <a:lnTo>
                      <a:pt x="7" y="13"/>
                    </a:lnTo>
                    <a:lnTo>
                      <a:pt x="8" y="13"/>
                    </a:lnTo>
                    <a:lnTo>
                      <a:pt x="8" y="11"/>
                    </a:lnTo>
                    <a:lnTo>
                      <a:pt x="10" y="10"/>
                    </a:lnTo>
                    <a:lnTo>
                      <a:pt x="11" y="10"/>
                    </a:lnTo>
                    <a:lnTo>
                      <a:pt x="12" y="9"/>
                    </a:lnTo>
                    <a:lnTo>
                      <a:pt x="12" y="8"/>
                    </a:lnTo>
                    <a:lnTo>
                      <a:pt x="12" y="7"/>
                    </a:lnTo>
                    <a:lnTo>
                      <a:pt x="14" y="7"/>
                    </a:lnTo>
                    <a:lnTo>
                      <a:pt x="14" y="6"/>
                    </a:lnTo>
                    <a:lnTo>
                      <a:pt x="14" y="5"/>
                    </a:lnTo>
                    <a:lnTo>
                      <a:pt x="16" y="5"/>
                    </a:lnTo>
                    <a:lnTo>
                      <a:pt x="16" y="4"/>
                    </a:lnTo>
                    <a:lnTo>
                      <a:pt x="16" y="3"/>
                    </a:lnTo>
                    <a:lnTo>
                      <a:pt x="14" y="2"/>
                    </a:lnTo>
                    <a:lnTo>
                      <a:pt x="14" y="1"/>
                    </a:lnTo>
                    <a:lnTo>
                      <a:pt x="13" y="1"/>
                    </a:lnTo>
                    <a:lnTo>
                      <a:pt x="12" y="0"/>
                    </a:lnTo>
                    <a:lnTo>
                      <a:pt x="11" y="0"/>
                    </a:lnTo>
                    <a:lnTo>
                      <a:pt x="4" y="0"/>
                    </a:lnTo>
                    <a:lnTo>
                      <a:pt x="0" y="2"/>
                    </a:lnTo>
                    <a:lnTo>
                      <a:pt x="0" y="15"/>
                    </a:lnTo>
                    <a:lnTo>
                      <a:pt x="0" y="14"/>
                    </a:lnTo>
                    <a:lnTo>
                      <a:pt x="1" y="14"/>
                    </a:lnTo>
                    <a:lnTo>
                      <a:pt x="1" y="13"/>
                    </a:lnTo>
                    <a:lnTo>
                      <a:pt x="1" y="12"/>
                    </a:lnTo>
                    <a:lnTo>
                      <a:pt x="1" y="11"/>
                    </a:lnTo>
                    <a:lnTo>
                      <a:pt x="2" y="11"/>
                    </a:lnTo>
                    <a:lnTo>
                      <a:pt x="3" y="11"/>
                    </a:lnTo>
                    <a:lnTo>
                      <a:pt x="4" y="11"/>
                    </a:lnTo>
                    <a:lnTo>
                      <a:pt x="4" y="10"/>
                    </a:lnTo>
                    <a:lnTo>
                      <a:pt x="3" y="10"/>
                    </a:lnTo>
                    <a:lnTo>
                      <a:pt x="2" y="10"/>
                    </a:lnTo>
                    <a:lnTo>
                      <a:pt x="1" y="10"/>
                    </a:lnTo>
                    <a:lnTo>
                      <a:pt x="1" y="9"/>
                    </a:lnTo>
                    <a:lnTo>
                      <a:pt x="1" y="8"/>
                    </a:lnTo>
                    <a:lnTo>
                      <a:pt x="2" y="8"/>
                    </a:lnTo>
                    <a:lnTo>
                      <a:pt x="3" y="8"/>
                    </a:lnTo>
                    <a:lnTo>
                      <a:pt x="4" y="8"/>
                    </a:lnTo>
                    <a:lnTo>
                      <a:pt x="5" y="8"/>
                    </a:lnTo>
                    <a:lnTo>
                      <a:pt x="6" y="8"/>
                    </a:lnTo>
                    <a:lnTo>
                      <a:pt x="7" y="8"/>
                    </a:lnTo>
                    <a:lnTo>
                      <a:pt x="7" y="7"/>
                    </a:lnTo>
                    <a:lnTo>
                      <a:pt x="8" y="7"/>
                    </a:lnTo>
                    <a:lnTo>
                      <a:pt x="8" y="6"/>
                    </a:lnTo>
                    <a:lnTo>
                      <a:pt x="7" y="6"/>
                    </a:lnTo>
                    <a:lnTo>
                      <a:pt x="6" y="6"/>
                    </a:lnTo>
                    <a:lnTo>
                      <a:pt x="5" y="6"/>
                    </a:lnTo>
                    <a:lnTo>
                      <a:pt x="4" y="6"/>
                    </a:lnTo>
                    <a:lnTo>
                      <a:pt x="3" y="6"/>
                    </a:lnTo>
                    <a:lnTo>
                      <a:pt x="3" y="5"/>
                    </a:lnTo>
                    <a:lnTo>
                      <a:pt x="2" y="5"/>
                    </a:lnTo>
                    <a:lnTo>
                      <a:pt x="2" y="4"/>
                    </a:lnTo>
                    <a:lnTo>
                      <a:pt x="2" y="3"/>
                    </a:lnTo>
                    <a:lnTo>
                      <a:pt x="3" y="3"/>
                    </a:lnTo>
                    <a:lnTo>
                      <a:pt x="4" y="2"/>
                    </a:lnTo>
                    <a:lnTo>
                      <a:pt x="5" y="2"/>
                    </a:lnTo>
                    <a:lnTo>
                      <a:pt x="7" y="2"/>
                    </a:lnTo>
                    <a:lnTo>
                      <a:pt x="8" y="2"/>
                    </a:lnTo>
                    <a:lnTo>
                      <a:pt x="10" y="2"/>
                    </a:lnTo>
                    <a:lnTo>
                      <a:pt x="11" y="3"/>
                    </a:lnTo>
                    <a:lnTo>
                      <a:pt x="12" y="3"/>
                    </a:lnTo>
                    <a:lnTo>
                      <a:pt x="12" y="4"/>
                    </a:lnTo>
                    <a:lnTo>
                      <a:pt x="12" y="5"/>
                    </a:lnTo>
                    <a:lnTo>
                      <a:pt x="11" y="6"/>
                    </a:lnTo>
                    <a:lnTo>
                      <a:pt x="10" y="6"/>
                    </a:lnTo>
                    <a:lnTo>
                      <a:pt x="10" y="7"/>
                    </a:lnTo>
                    <a:lnTo>
                      <a:pt x="8" y="8"/>
                    </a:lnTo>
                    <a:lnTo>
                      <a:pt x="7" y="9"/>
                    </a:lnTo>
                    <a:lnTo>
                      <a:pt x="6" y="10"/>
                    </a:lnTo>
                    <a:lnTo>
                      <a:pt x="5" y="10"/>
                    </a:lnTo>
                    <a:lnTo>
                      <a:pt x="4" y="11"/>
                    </a:lnTo>
                    <a:lnTo>
                      <a:pt x="4" y="12"/>
                    </a:lnTo>
                    <a:lnTo>
                      <a:pt x="4" y="13"/>
                    </a:lnTo>
                    <a:lnTo>
                      <a:pt x="3" y="14"/>
                    </a:lnTo>
                    <a:lnTo>
                      <a:pt x="2" y="14"/>
                    </a:lnTo>
                    <a:lnTo>
                      <a:pt x="1" y="15"/>
                    </a:lnTo>
                    <a:lnTo>
                      <a:pt x="0" y="16"/>
                    </a:lnTo>
                  </a:path>
                </a:pathLst>
              </a:custGeom>
              <a:solidFill>
                <a:srgbClr val="FCFF03"/>
              </a:solidFill>
              <a:ln w="9525" cap="rnd">
                <a:noFill/>
                <a:round/>
                <a:headEnd/>
                <a:tailEnd/>
              </a:ln>
            </p:spPr>
            <p:txBody>
              <a:bodyPr/>
              <a:lstStyle/>
              <a:p>
                <a:endParaRPr lang="en-US"/>
              </a:p>
            </p:txBody>
          </p:sp>
          <p:sp>
            <p:nvSpPr>
              <p:cNvPr id="1247" name="Freeform 38"/>
              <p:cNvSpPr>
                <a:spLocks/>
              </p:cNvSpPr>
              <p:nvPr/>
            </p:nvSpPr>
            <p:spPr bwMode="auto">
              <a:xfrm>
                <a:off x="4317" y="2595"/>
                <a:ext cx="17" cy="24"/>
              </a:xfrm>
              <a:custGeom>
                <a:avLst/>
                <a:gdLst>
                  <a:gd name="T0" fmla="*/ 0 w 17"/>
                  <a:gd name="T1" fmla="*/ 23 h 24"/>
                  <a:gd name="T2" fmla="*/ 0 w 17"/>
                  <a:gd name="T3" fmla="*/ 21 h 24"/>
                  <a:gd name="T4" fmla="*/ 0 w 17"/>
                  <a:gd name="T5" fmla="*/ 19 h 24"/>
                  <a:gd name="T6" fmla="*/ 0 w 17"/>
                  <a:gd name="T7" fmla="*/ 16 h 24"/>
                  <a:gd name="T8" fmla="*/ 0 w 17"/>
                  <a:gd name="T9" fmla="*/ 15 h 24"/>
                  <a:gd name="T10" fmla="*/ 0 w 17"/>
                  <a:gd name="T11" fmla="*/ 13 h 24"/>
                  <a:gd name="T12" fmla="*/ 0 w 17"/>
                  <a:gd name="T13" fmla="*/ 10 h 24"/>
                  <a:gd name="T14" fmla="*/ 1 w 17"/>
                  <a:gd name="T15" fmla="*/ 10 h 24"/>
                  <a:gd name="T16" fmla="*/ 4 w 17"/>
                  <a:gd name="T17" fmla="*/ 11 h 24"/>
                  <a:gd name="T18" fmla="*/ 5 w 17"/>
                  <a:gd name="T19" fmla="*/ 14 h 24"/>
                  <a:gd name="T20" fmla="*/ 7 w 17"/>
                  <a:gd name="T21" fmla="*/ 14 h 24"/>
                  <a:gd name="T22" fmla="*/ 9 w 17"/>
                  <a:gd name="T23" fmla="*/ 15 h 24"/>
                  <a:gd name="T24" fmla="*/ 9 w 17"/>
                  <a:gd name="T25" fmla="*/ 16 h 24"/>
                  <a:gd name="T26" fmla="*/ 6 w 17"/>
                  <a:gd name="T27" fmla="*/ 16 h 24"/>
                  <a:gd name="T28" fmla="*/ 4 w 17"/>
                  <a:gd name="T29" fmla="*/ 17 h 24"/>
                  <a:gd name="T30" fmla="*/ 4 w 17"/>
                  <a:gd name="T31" fmla="*/ 20 h 24"/>
                  <a:gd name="T32" fmla="*/ 5 w 17"/>
                  <a:gd name="T33" fmla="*/ 21 h 24"/>
                  <a:gd name="T34" fmla="*/ 8 w 17"/>
                  <a:gd name="T35" fmla="*/ 21 h 24"/>
                  <a:gd name="T36" fmla="*/ 10 w 17"/>
                  <a:gd name="T37" fmla="*/ 21 h 24"/>
                  <a:gd name="T38" fmla="*/ 12 w 17"/>
                  <a:gd name="T39" fmla="*/ 20 h 24"/>
                  <a:gd name="T40" fmla="*/ 13 w 17"/>
                  <a:gd name="T41" fmla="*/ 18 h 24"/>
                  <a:gd name="T42" fmla="*/ 12 w 17"/>
                  <a:gd name="T43" fmla="*/ 17 h 24"/>
                  <a:gd name="T44" fmla="*/ 10 w 17"/>
                  <a:gd name="T45" fmla="*/ 15 h 24"/>
                  <a:gd name="T46" fmla="*/ 7 w 17"/>
                  <a:gd name="T47" fmla="*/ 11 h 24"/>
                  <a:gd name="T48" fmla="*/ 4 w 17"/>
                  <a:gd name="T49" fmla="*/ 8 h 24"/>
                  <a:gd name="T50" fmla="*/ 0 w 17"/>
                  <a:gd name="T51" fmla="*/ 5 h 24"/>
                  <a:gd name="T52" fmla="*/ 0 w 17"/>
                  <a:gd name="T53" fmla="*/ 3 h 24"/>
                  <a:gd name="T54" fmla="*/ 2 w 17"/>
                  <a:gd name="T55" fmla="*/ 1 h 24"/>
                  <a:gd name="T56" fmla="*/ 11 w 17"/>
                  <a:gd name="T57" fmla="*/ 0 h 24"/>
                  <a:gd name="T58" fmla="*/ 15 w 17"/>
                  <a:gd name="T59" fmla="*/ 14 h 24"/>
                  <a:gd name="T60" fmla="*/ 15 w 17"/>
                  <a:gd name="T61" fmla="*/ 12 h 24"/>
                  <a:gd name="T62" fmla="*/ 11 w 17"/>
                  <a:gd name="T63" fmla="*/ 11 h 24"/>
                  <a:gd name="T64" fmla="*/ 13 w 17"/>
                  <a:gd name="T65" fmla="*/ 10 h 24"/>
                  <a:gd name="T66" fmla="*/ 15 w 17"/>
                  <a:gd name="T67" fmla="*/ 8 h 24"/>
                  <a:gd name="T68" fmla="*/ 12 w 17"/>
                  <a:gd name="T69" fmla="*/ 8 h 24"/>
                  <a:gd name="T70" fmla="*/ 9 w 17"/>
                  <a:gd name="T71" fmla="*/ 8 h 24"/>
                  <a:gd name="T72" fmla="*/ 7 w 17"/>
                  <a:gd name="T73" fmla="*/ 7 h 24"/>
                  <a:gd name="T74" fmla="*/ 8 w 17"/>
                  <a:gd name="T75" fmla="*/ 6 h 24"/>
                  <a:gd name="T76" fmla="*/ 10 w 17"/>
                  <a:gd name="T77" fmla="*/ 6 h 24"/>
                  <a:gd name="T78" fmla="*/ 12 w 17"/>
                  <a:gd name="T79" fmla="*/ 5 h 24"/>
                  <a:gd name="T80" fmla="*/ 13 w 17"/>
                  <a:gd name="T81" fmla="*/ 3 h 24"/>
                  <a:gd name="T82" fmla="*/ 10 w 17"/>
                  <a:gd name="T83" fmla="*/ 2 h 24"/>
                  <a:gd name="T84" fmla="*/ 4 w 17"/>
                  <a:gd name="T85" fmla="*/ 3 h 24"/>
                  <a:gd name="T86" fmla="*/ 4 w 17"/>
                  <a:gd name="T87" fmla="*/ 5 h 24"/>
                  <a:gd name="T88" fmla="*/ 5 w 17"/>
                  <a:gd name="T89" fmla="*/ 7 h 24"/>
                  <a:gd name="T90" fmla="*/ 8 w 17"/>
                  <a:gd name="T91" fmla="*/ 9 h 24"/>
                  <a:gd name="T92" fmla="*/ 11 w 17"/>
                  <a:gd name="T93" fmla="*/ 12 h 24"/>
                  <a:gd name="T94" fmla="*/ 14 w 17"/>
                  <a:gd name="T95" fmla="*/ 15 h 2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
                  <a:gd name="T145" fmla="*/ 0 h 24"/>
                  <a:gd name="T146" fmla="*/ 17 w 17"/>
                  <a:gd name="T147" fmla="*/ 24 h 2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 h="24">
                    <a:moveTo>
                      <a:pt x="16" y="16"/>
                    </a:moveTo>
                    <a:lnTo>
                      <a:pt x="16" y="21"/>
                    </a:lnTo>
                    <a:lnTo>
                      <a:pt x="12" y="23"/>
                    </a:lnTo>
                    <a:lnTo>
                      <a:pt x="0" y="23"/>
                    </a:lnTo>
                    <a:lnTo>
                      <a:pt x="0" y="22"/>
                    </a:lnTo>
                    <a:lnTo>
                      <a:pt x="0" y="21"/>
                    </a:lnTo>
                    <a:lnTo>
                      <a:pt x="0" y="20"/>
                    </a:lnTo>
                    <a:lnTo>
                      <a:pt x="0" y="19"/>
                    </a:lnTo>
                    <a:lnTo>
                      <a:pt x="0" y="18"/>
                    </a:lnTo>
                    <a:lnTo>
                      <a:pt x="0" y="17"/>
                    </a:lnTo>
                    <a:lnTo>
                      <a:pt x="0" y="16"/>
                    </a:lnTo>
                    <a:lnTo>
                      <a:pt x="0" y="15"/>
                    </a:lnTo>
                    <a:lnTo>
                      <a:pt x="0" y="14"/>
                    </a:lnTo>
                    <a:lnTo>
                      <a:pt x="0" y="13"/>
                    </a:lnTo>
                    <a:lnTo>
                      <a:pt x="0" y="12"/>
                    </a:lnTo>
                    <a:lnTo>
                      <a:pt x="0" y="11"/>
                    </a:lnTo>
                    <a:lnTo>
                      <a:pt x="0" y="10"/>
                    </a:lnTo>
                    <a:lnTo>
                      <a:pt x="1" y="10"/>
                    </a:lnTo>
                    <a:lnTo>
                      <a:pt x="2" y="10"/>
                    </a:lnTo>
                    <a:lnTo>
                      <a:pt x="3" y="10"/>
                    </a:lnTo>
                    <a:lnTo>
                      <a:pt x="3" y="11"/>
                    </a:lnTo>
                    <a:lnTo>
                      <a:pt x="4" y="11"/>
                    </a:lnTo>
                    <a:lnTo>
                      <a:pt x="5" y="12"/>
                    </a:lnTo>
                    <a:lnTo>
                      <a:pt x="5" y="13"/>
                    </a:lnTo>
                    <a:lnTo>
                      <a:pt x="5" y="14"/>
                    </a:lnTo>
                    <a:lnTo>
                      <a:pt x="6" y="14"/>
                    </a:lnTo>
                    <a:lnTo>
                      <a:pt x="7" y="14"/>
                    </a:lnTo>
                    <a:lnTo>
                      <a:pt x="8" y="14"/>
                    </a:lnTo>
                    <a:lnTo>
                      <a:pt x="8" y="15"/>
                    </a:lnTo>
                    <a:lnTo>
                      <a:pt x="9" y="15"/>
                    </a:lnTo>
                    <a:lnTo>
                      <a:pt x="10" y="16"/>
                    </a:lnTo>
                    <a:lnTo>
                      <a:pt x="9" y="16"/>
                    </a:lnTo>
                    <a:lnTo>
                      <a:pt x="8" y="16"/>
                    </a:lnTo>
                    <a:lnTo>
                      <a:pt x="7" y="16"/>
                    </a:lnTo>
                    <a:lnTo>
                      <a:pt x="6" y="16"/>
                    </a:lnTo>
                    <a:lnTo>
                      <a:pt x="5" y="16"/>
                    </a:lnTo>
                    <a:lnTo>
                      <a:pt x="4" y="17"/>
                    </a:lnTo>
                    <a:lnTo>
                      <a:pt x="4" y="18"/>
                    </a:lnTo>
                    <a:lnTo>
                      <a:pt x="4" y="19"/>
                    </a:lnTo>
                    <a:lnTo>
                      <a:pt x="4" y="20"/>
                    </a:lnTo>
                    <a:lnTo>
                      <a:pt x="5" y="20"/>
                    </a:lnTo>
                    <a:lnTo>
                      <a:pt x="5" y="21"/>
                    </a:lnTo>
                    <a:lnTo>
                      <a:pt x="6" y="21"/>
                    </a:lnTo>
                    <a:lnTo>
                      <a:pt x="7" y="21"/>
                    </a:lnTo>
                    <a:lnTo>
                      <a:pt x="8" y="21"/>
                    </a:lnTo>
                    <a:lnTo>
                      <a:pt x="9" y="21"/>
                    </a:lnTo>
                    <a:lnTo>
                      <a:pt x="10" y="21"/>
                    </a:lnTo>
                    <a:lnTo>
                      <a:pt x="11" y="21"/>
                    </a:lnTo>
                    <a:lnTo>
                      <a:pt x="11" y="20"/>
                    </a:lnTo>
                    <a:lnTo>
                      <a:pt x="12" y="20"/>
                    </a:lnTo>
                    <a:lnTo>
                      <a:pt x="13" y="20"/>
                    </a:lnTo>
                    <a:lnTo>
                      <a:pt x="13" y="19"/>
                    </a:lnTo>
                    <a:lnTo>
                      <a:pt x="13" y="18"/>
                    </a:lnTo>
                    <a:lnTo>
                      <a:pt x="13" y="17"/>
                    </a:lnTo>
                    <a:lnTo>
                      <a:pt x="12" y="17"/>
                    </a:lnTo>
                    <a:lnTo>
                      <a:pt x="12" y="16"/>
                    </a:lnTo>
                    <a:lnTo>
                      <a:pt x="11" y="16"/>
                    </a:lnTo>
                    <a:lnTo>
                      <a:pt x="11" y="15"/>
                    </a:lnTo>
                    <a:lnTo>
                      <a:pt x="10" y="15"/>
                    </a:lnTo>
                    <a:lnTo>
                      <a:pt x="9" y="14"/>
                    </a:lnTo>
                    <a:lnTo>
                      <a:pt x="8" y="13"/>
                    </a:lnTo>
                    <a:lnTo>
                      <a:pt x="7" y="11"/>
                    </a:lnTo>
                    <a:lnTo>
                      <a:pt x="6" y="10"/>
                    </a:lnTo>
                    <a:lnTo>
                      <a:pt x="5" y="10"/>
                    </a:lnTo>
                    <a:lnTo>
                      <a:pt x="4" y="9"/>
                    </a:lnTo>
                    <a:lnTo>
                      <a:pt x="4" y="8"/>
                    </a:lnTo>
                    <a:lnTo>
                      <a:pt x="3" y="7"/>
                    </a:lnTo>
                    <a:lnTo>
                      <a:pt x="1" y="7"/>
                    </a:lnTo>
                    <a:lnTo>
                      <a:pt x="0" y="6"/>
                    </a:lnTo>
                    <a:lnTo>
                      <a:pt x="0" y="5"/>
                    </a:lnTo>
                    <a:lnTo>
                      <a:pt x="0" y="4"/>
                    </a:lnTo>
                    <a:lnTo>
                      <a:pt x="0" y="3"/>
                    </a:lnTo>
                    <a:lnTo>
                      <a:pt x="0" y="2"/>
                    </a:lnTo>
                    <a:lnTo>
                      <a:pt x="1" y="1"/>
                    </a:lnTo>
                    <a:lnTo>
                      <a:pt x="2" y="1"/>
                    </a:lnTo>
                    <a:lnTo>
                      <a:pt x="3" y="0"/>
                    </a:lnTo>
                    <a:lnTo>
                      <a:pt x="4" y="0"/>
                    </a:lnTo>
                    <a:lnTo>
                      <a:pt x="5" y="0"/>
                    </a:lnTo>
                    <a:lnTo>
                      <a:pt x="11" y="0"/>
                    </a:lnTo>
                    <a:lnTo>
                      <a:pt x="16" y="2"/>
                    </a:lnTo>
                    <a:lnTo>
                      <a:pt x="16" y="15"/>
                    </a:lnTo>
                    <a:lnTo>
                      <a:pt x="15" y="14"/>
                    </a:lnTo>
                    <a:lnTo>
                      <a:pt x="15" y="13"/>
                    </a:lnTo>
                    <a:lnTo>
                      <a:pt x="15" y="12"/>
                    </a:lnTo>
                    <a:lnTo>
                      <a:pt x="14" y="11"/>
                    </a:lnTo>
                    <a:lnTo>
                      <a:pt x="13" y="11"/>
                    </a:lnTo>
                    <a:lnTo>
                      <a:pt x="12" y="11"/>
                    </a:lnTo>
                    <a:lnTo>
                      <a:pt x="11" y="11"/>
                    </a:lnTo>
                    <a:lnTo>
                      <a:pt x="11" y="10"/>
                    </a:lnTo>
                    <a:lnTo>
                      <a:pt x="12" y="10"/>
                    </a:lnTo>
                    <a:lnTo>
                      <a:pt x="13" y="10"/>
                    </a:lnTo>
                    <a:lnTo>
                      <a:pt x="14" y="10"/>
                    </a:lnTo>
                    <a:lnTo>
                      <a:pt x="15" y="10"/>
                    </a:lnTo>
                    <a:lnTo>
                      <a:pt x="15" y="9"/>
                    </a:lnTo>
                    <a:lnTo>
                      <a:pt x="15" y="8"/>
                    </a:lnTo>
                    <a:lnTo>
                      <a:pt x="14" y="8"/>
                    </a:lnTo>
                    <a:lnTo>
                      <a:pt x="13" y="8"/>
                    </a:lnTo>
                    <a:lnTo>
                      <a:pt x="12" y="8"/>
                    </a:lnTo>
                    <a:lnTo>
                      <a:pt x="11" y="8"/>
                    </a:lnTo>
                    <a:lnTo>
                      <a:pt x="10" y="8"/>
                    </a:lnTo>
                    <a:lnTo>
                      <a:pt x="9" y="8"/>
                    </a:lnTo>
                    <a:lnTo>
                      <a:pt x="8" y="8"/>
                    </a:lnTo>
                    <a:lnTo>
                      <a:pt x="8" y="7"/>
                    </a:lnTo>
                    <a:lnTo>
                      <a:pt x="7" y="7"/>
                    </a:lnTo>
                    <a:lnTo>
                      <a:pt x="7" y="6"/>
                    </a:lnTo>
                    <a:lnTo>
                      <a:pt x="8" y="6"/>
                    </a:lnTo>
                    <a:lnTo>
                      <a:pt x="9" y="6"/>
                    </a:lnTo>
                    <a:lnTo>
                      <a:pt x="10" y="6"/>
                    </a:lnTo>
                    <a:lnTo>
                      <a:pt x="11" y="6"/>
                    </a:lnTo>
                    <a:lnTo>
                      <a:pt x="12" y="6"/>
                    </a:lnTo>
                    <a:lnTo>
                      <a:pt x="12" y="5"/>
                    </a:lnTo>
                    <a:lnTo>
                      <a:pt x="13" y="5"/>
                    </a:lnTo>
                    <a:lnTo>
                      <a:pt x="13" y="4"/>
                    </a:lnTo>
                    <a:lnTo>
                      <a:pt x="13" y="3"/>
                    </a:lnTo>
                    <a:lnTo>
                      <a:pt x="12" y="3"/>
                    </a:lnTo>
                    <a:lnTo>
                      <a:pt x="11" y="2"/>
                    </a:lnTo>
                    <a:lnTo>
                      <a:pt x="10" y="2"/>
                    </a:lnTo>
                    <a:lnTo>
                      <a:pt x="8" y="2"/>
                    </a:lnTo>
                    <a:lnTo>
                      <a:pt x="7" y="2"/>
                    </a:lnTo>
                    <a:lnTo>
                      <a:pt x="5" y="2"/>
                    </a:lnTo>
                    <a:lnTo>
                      <a:pt x="4" y="3"/>
                    </a:lnTo>
                    <a:lnTo>
                      <a:pt x="4" y="4"/>
                    </a:lnTo>
                    <a:lnTo>
                      <a:pt x="4" y="5"/>
                    </a:lnTo>
                    <a:lnTo>
                      <a:pt x="5" y="6"/>
                    </a:lnTo>
                    <a:lnTo>
                      <a:pt x="5" y="7"/>
                    </a:lnTo>
                    <a:lnTo>
                      <a:pt x="7" y="8"/>
                    </a:lnTo>
                    <a:lnTo>
                      <a:pt x="8" y="8"/>
                    </a:lnTo>
                    <a:lnTo>
                      <a:pt x="8" y="9"/>
                    </a:lnTo>
                    <a:lnTo>
                      <a:pt x="9" y="10"/>
                    </a:lnTo>
                    <a:lnTo>
                      <a:pt x="10" y="10"/>
                    </a:lnTo>
                    <a:lnTo>
                      <a:pt x="10" y="11"/>
                    </a:lnTo>
                    <a:lnTo>
                      <a:pt x="11" y="12"/>
                    </a:lnTo>
                    <a:lnTo>
                      <a:pt x="11" y="13"/>
                    </a:lnTo>
                    <a:lnTo>
                      <a:pt x="12" y="14"/>
                    </a:lnTo>
                    <a:lnTo>
                      <a:pt x="13" y="14"/>
                    </a:lnTo>
                    <a:lnTo>
                      <a:pt x="14" y="15"/>
                    </a:lnTo>
                    <a:lnTo>
                      <a:pt x="15" y="15"/>
                    </a:lnTo>
                    <a:lnTo>
                      <a:pt x="15" y="16"/>
                    </a:lnTo>
                    <a:lnTo>
                      <a:pt x="16" y="16"/>
                    </a:lnTo>
                  </a:path>
                </a:pathLst>
              </a:custGeom>
              <a:solidFill>
                <a:srgbClr val="FCFF03"/>
              </a:solidFill>
              <a:ln w="9525" cap="rnd">
                <a:noFill/>
                <a:round/>
                <a:headEnd/>
                <a:tailEnd/>
              </a:ln>
            </p:spPr>
            <p:txBody>
              <a:bodyPr/>
              <a:lstStyle/>
              <a:p>
                <a:endParaRPr lang="en-US"/>
              </a:p>
            </p:txBody>
          </p:sp>
          <p:sp>
            <p:nvSpPr>
              <p:cNvPr id="1248" name="Freeform 39"/>
              <p:cNvSpPr>
                <a:spLocks/>
              </p:cNvSpPr>
              <p:nvPr/>
            </p:nvSpPr>
            <p:spPr bwMode="auto">
              <a:xfrm>
                <a:off x="4317" y="2618"/>
                <a:ext cx="17" cy="25"/>
              </a:xfrm>
              <a:custGeom>
                <a:avLst/>
                <a:gdLst>
                  <a:gd name="T0" fmla="*/ 0 w 17"/>
                  <a:gd name="T1" fmla="*/ 0 h 25"/>
                  <a:gd name="T2" fmla="*/ 0 w 17"/>
                  <a:gd name="T3" fmla="*/ 2 h 25"/>
                  <a:gd name="T4" fmla="*/ 0 w 17"/>
                  <a:gd name="T5" fmla="*/ 4 h 25"/>
                  <a:gd name="T6" fmla="*/ 0 w 17"/>
                  <a:gd name="T7" fmla="*/ 6 h 25"/>
                  <a:gd name="T8" fmla="*/ 0 w 17"/>
                  <a:gd name="T9" fmla="*/ 8 h 25"/>
                  <a:gd name="T10" fmla="*/ 0 w 17"/>
                  <a:gd name="T11" fmla="*/ 10 h 25"/>
                  <a:gd name="T12" fmla="*/ 0 w 17"/>
                  <a:gd name="T13" fmla="*/ 11 h 25"/>
                  <a:gd name="T14" fmla="*/ 0 w 17"/>
                  <a:gd name="T15" fmla="*/ 12 h 25"/>
                  <a:gd name="T16" fmla="*/ 3 w 17"/>
                  <a:gd name="T17" fmla="*/ 12 h 25"/>
                  <a:gd name="T18" fmla="*/ 5 w 17"/>
                  <a:gd name="T19" fmla="*/ 10 h 25"/>
                  <a:gd name="T20" fmla="*/ 6 w 17"/>
                  <a:gd name="T21" fmla="*/ 9 h 25"/>
                  <a:gd name="T22" fmla="*/ 8 w 17"/>
                  <a:gd name="T23" fmla="*/ 8 h 25"/>
                  <a:gd name="T24" fmla="*/ 10 w 17"/>
                  <a:gd name="T25" fmla="*/ 6 h 25"/>
                  <a:gd name="T26" fmla="*/ 7 w 17"/>
                  <a:gd name="T27" fmla="*/ 7 h 25"/>
                  <a:gd name="T28" fmla="*/ 4 w 17"/>
                  <a:gd name="T29" fmla="*/ 6 h 25"/>
                  <a:gd name="T30" fmla="*/ 4 w 17"/>
                  <a:gd name="T31" fmla="*/ 4 h 25"/>
                  <a:gd name="T32" fmla="*/ 5 w 17"/>
                  <a:gd name="T33" fmla="*/ 2 h 25"/>
                  <a:gd name="T34" fmla="*/ 8 w 17"/>
                  <a:gd name="T35" fmla="*/ 2 h 25"/>
                  <a:gd name="T36" fmla="*/ 10 w 17"/>
                  <a:gd name="T37" fmla="*/ 2 h 25"/>
                  <a:gd name="T38" fmla="*/ 13 w 17"/>
                  <a:gd name="T39" fmla="*/ 4 h 25"/>
                  <a:gd name="T40" fmla="*/ 12 w 17"/>
                  <a:gd name="T41" fmla="*/ 5 h 25"/>
                  <a:gd name="T42" fmla="*/ 11 w 17"/>
                  <a:gd name="T43" fmla="*/ 7 h 25"/>
                  <a:gd name="T44" fmla="*/ 8 w 17"/>
                  <a:gd name="T45" fmla="*/ 11 h 25"/>
                  <a:gd name="T46" fmla="*/ 4 w 17"/>
                  <a:gd name="T47" fmla="*/ 13 h 25"/>
                  <a:gd name="T48" fmla="*/ 0 w 17"/>
                  <a:gd name="T49" fmla="*/ 17 h 25"/>
                  <a:gd name="T50" fmla="*/ 0 w 17"/>
                  <a:gd name="T51" fmla="*/ 20 h 25"/>
                  <a:gd name="T52" fmla="*/ 0 w 17"/>
                  <a:gd name="T53" fmla="*/ 21 h 25"/>
                  <a:gd name="T54" fmla="*/ 3 w 17"/>
                  <a:gd name="T55" fmla="*/ 23 h 25"/>
                  <a:gd name="T56" fmla="*/ 11 w 17"/>
                  <a:gd name="T57" fmla="*/ 24 h 25"/>
                  <a:gd name="T58" fmla="*/ 15 w 17"/>
                  <a:gd name="T59" fmla="*/ 8 h 25"/>
                  <a:gd name="T60" fmla="*/ 15 w 17"/>
                  <a:gd name="T61" fmla="*/ 10 h 25"/>
                  <a:gd name="T62" fmla="*/ 14 w 17"/>
                  <a:gd name="T63" fmla="*/ 11 h 25"/>
                  <a:gd name="T64" fmla="*/ 11 w 17"/>
                  <a:gd name="T65" fmla="*/ 12 h 25"/>
                  <a:gd name="T66" fmla="*/ 13 w 17"/>
                  <a:gd name="T67" fmla="*/ 13 h 25"/>
                  <a:gd name="T68" fmla="*/ 15 w 17"/>
                  <a:gd name="T69" fmla="*/ 14 h 25"/>
                  <a:gd name="T70" fmla="*/ 12 w 17"/>
                  <a:gd name="T71" fmla="*/ 14 h 25"/>
                  <a:gd name="T72" fmla="*/ 9 w 17"/>
                  <a:gd name="T73" fmla="*/ 15 h 25"/>
                  <a:gd name="T74" fmla="*/ 8 w 17"/>
                  <a:gd name="T75" fmla="*/ 16 h 25"/>
                  <a:gd name="T76" fmla="*/ 8 w 17"/>
                  <a:gd name="T77" fmla="*/ 17 h 25"/>
                  <a:gd name="T78" fmla="*/ 10 w 17"/>
                  <a:gd name="T79" fmla="*/ 17 h 25"/>
                  <a:gd name="T80" fmla="*/ 12 w 17"/>
                  <a:gd name="T81" fmla="*/ 18 h 25"/>
                  <a:gd name="T82" fmla="*/ 13 w 17"/>
                  <a:gd name="T83" fmla="*/ 20 h 25"/>
                  <a:gd name="T84" fmla="*/ 11 w 17"/>
                  <a:gd name="T85" fmla="*/ 21 h 25"/>
                  <a:gd name="T86" fmla="*/ 5 w 17"/>
                  <a:gd name="T87" fmla="*/ 21 h 25"/>
                  <a:gd name="T88" fmla="*/ 4 w 17"/>
                  <a:gd name="T89" fmla="*/ 19 h 25"/>
                  <a:gd name="T90" fmla="*/ 5 w 17"/>
                  <a:gd name="T91" fmla="*/ 17 h 25"/>
                  <a:gd name="T92" fmla="*/ 8 w 17"/>
                  <a:gd name="T93" fmla="*/ 14 h 25"/>
                  <a:gd name="T94" fmla="*/ 10 w 17"/>
                  <a:gd name="T95" fmla="*/ 11 h 25"/>
                  <a:gd name="T96" fmla="*/ 13 w 17"/>
                  <a:gd name="T97" fmla="*/ 9 h 25"/>
                  <a:gd name="T98" fmla="*/ 16 w 17"/>
                  <a:gd name="T99" fmla="*/ 6 h 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
                  <a:gd name="T151" fmla="*/ 0 h 25"/>
                  <a:gd name="T152" fmla="*/ 17 w 17"/>
                  <a:gd name="T153" fmla="*/ 25 h 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 h="25">
                    <a:moveTo>
                      <a:pt x="16" y="6"/>
                    </a:moveTo>
                    <a:lnTo>
                      <a:pt x="16" y="2"/>
                    </a:lnTo>
                    <a:lnTo>
                      <a:pt x="12" y="0"/>
                    </a:lnTo>
                    <a:lnTo>
                      <a:pt x="0" y="0"/>
                    </a:lnTo>
                    <a:lnTo>
                      <a:pt x="0" y="1"/>
                    </a:lnTo>
                    <a:lnTo>
                      <a:pt x="0" y="2"/>
                    </a:lnTo>
                    <a:lnTo>
                      <a:pt x="0" y="3"/>
                    </a:lnTo>
                    <a:lnTo>
                      <a:pt x="0" y="4"/>
                    </a:lnTo>
                    <a:lnTo>
                      <a:pt x="0" y="5"/>
                    </a:lnTo>
                    <a:lnTo>
                      <a:pt x="0" y="6"/>
                    </a:lnTo>
                    <a:lnTo>
                      <a:pt x="0" y="7"/>
                    </a:lnTo>
                    <a:lnTo>
                      <a:pt x="0" y="8"/>
                    </a:lnTo>
                    <a:lnTo>
                      <a:pt x="0" y="9"/>
                    </a:lnTo>
                    <a:lnTo>
                      <a:pt x="0" y="10"/>
                    </a:lnTo>
                    <a:lnTo>
                      <a:pt x="0" y="11"/>
                    </a:lnTo>
                    <a:lnTo>
                      <a:pt x="0" y="12"/>
                    </a:lnTo>
                    <a:lnTo>
                      <a:pt x="1" y="12"/>
                    </a:lnTo>
                    <a:lnTo>
                      <a:pt x="2" y="12"/>
                    </a:lnTo>
                    <a:lnTo>
                      <a:pt x="3" y="12"/>
                    </a:lnTo>
                    <a:lnTo>
                      <a:pt x="4" y="12"/>
                    </a:lnTo>
                    <a:lnTo>
                      <a:pt x="4" y="11"/>
                    </a:lnTo>
                    <a:lnTo>
                      <a:pt x="5" y="11"/>
                    </a:lnTo>
                    <a:lnTo>
                      <a:pt x="5" y="10"/>
                    </a:lnTo>
                    <a:lnTo>
                      <a:pt x="5" y="9"/>
                    </a:lnTo>
                    <a:lnTo>
                      <a:pt x="6" y="9"/>
                    </a:lnTo>
                    <a:lnTo>
                      <a:pt x="7" y="9"/>
                    </a:lnTo>
                    <a:lnTo>
                      <a:pt x="8" y="8"/>
                    </a:lnTo>
                    <a:lnTo>
                      <a:pt x="9" y="8"/>
                    </a:lnTo>
                    <a:lnTo>
                      <a:pt x="9" y="7"/>
                    </a:lnTo>
                    <a:lnTo>
                      <a:pt x="10" y="7"/>
                    </a:lnTo>
                    <a:lnTo>
                      <a:pt x="10" y="6"/>
                    </a:lnTo>
                    <a:lnTo>
                      <a:pt x="9" y="6"/>
                    </a:lnTo>
                    <a:lnTo>
                      <a:pt x="8" y="6"/>
                    </a:lnTo>
                    <a:lnTo>
                      <a:pt x="7" y="7"/>
                    </a:lnTo>
                    <a:lnTo>
                      <a:pt x="6" y="7"/>
                    </a:lnTo>
                    <a:lnTo>
                      <a:pt x="5" y="7"/>
                    </a:lnTo>
                    <a:lnTo>
                      <a:pt x="5" y="6"/>
                    </a:lnTo>
                    <a:lnTo>
                      <a:pt x="4" y="6"/>
                    </a:lnTo>
                    <a:lnTo>
                      <a:pt x="4" y="5"/>
                    </a:lnTo>
                    <a:lnTo>
                      <a:pt x="4" y="4"/>
                    </a:lnTo>
                    <a:lnTo>
                      <a:pt x="4" y="3"/>
                    </a:lnTo>
                    <a:lnTo>
                      <a:pt x="5" y="3"/>
                    </a:lnTo>
                    <a:lnTo>
                      <a:pt x="5" y="2"/>
                    </a:lnTo>
                    <a:lnTo>
                      <a:pt x="6" y="2"/>
                    </a:lnTo>
                    <a:lnTo>
                      <a:pt x="7" y="2"/>
                    </a:lnTo>
                    <a:lnTo>
                      <a:pt x="8" y="2"/>
                    </a:lnTo>
                    <a:lnTo>
                      <a:pt x="9" y="2"/>
                    </a:lnTo>
                    <a:lnTo>
                      <a:pt x="10" y="2"/>
                    </a:lnTo>
                    <a:lnTo>
                      <a:pt x="11" y="2"/>
                    </a:lnTo>
                    <a:lnTo>
                      <a:pt x="11" y="3"/>
                    </a:lnTo>
                    <a:lnTo>
                      <a:pt x="12" y="3"/>
                    </a:lnTo>
                    <a:lnTo>
                      <a:pt x="13" y="4"/>
                    </a:lnTo>
                    <a:lnTo>
                      <a:pt x="13" y="5"/>
                    </a:lnTo>
                    <a:lnTo>
                      <a:pt x="12" y="5"/>
                    </a:lnTo>
                    <a:lnTo>
                      <a:pt x="12" y="6"/>
                    </a:lnTo>
                    <a:lnTo>
                      <a:pt x="11" y="6"/>
                    </a:lnTo>
                    <a:lnTo>
                      <a:pt x="11" y="7"/>
                    </a:lnTo>
                    <a:lnTo>
                      <a:pt x="10" y="8"/>
                    </a:lnTo>
                    <a:lnTo>
                      <a:pt x="9" y="9"/>
                    </a:lnTo>
                    <a:lnTo>
                      <a:pt x="8" y="10"/>
                    </a:lnTo>
                    <a:lnTo>
                      <a:pt x="8" y="11"/>
                    </a:lnTo>
                    <a:lnTo>
                      <a:pt x="7" y="11"/>
                    </a:lnTo>
                    <a:lnTo>
                      <a:pt x="6" y="12"/>
                    </a:lnTo>
                    <a:lnTo>
                      <a:pt x="5" y="13"/>
                    </a:lnTo>
                    <a:lnTo>
                      <a:pt x="4" y="13"/>
                    </a:lnTo>
                    <a:lnTo>
                      <a:pt x="4" y="15"/>
                    </a:lnTo>
                    <a:lnTo>
                      <a:pt x="2" y="15"/>
                    </a:lnTo>
                    <a:lnTo>
                      <a:pt x="1" y="16"/>
                    </a:lnTo>
                    <a:lnTo>
                      <a:pt x="0" y="17"/>
                    </a:lnTo>
                    <a:lnTo>
                      <a:pt x="0" y="18"/>
                    </a:lnTo>
                    <a:lnTo>
                      <a:pt x="0" y="19"/>
                    </a:lnTo>
                    <a:lnTo>
                      <a:pt x="0" y="20"/>
                    </a:lnTo>
                    <a:lnTo>
                      <a:pt x="0" y="21"/>
                    </a:lnTo>
                    <a:lnTo>
                      <a:pt x="0" y="22"/>
                    </a:lnTo>
                    <a:lnTo>
                      <a:pt x="1" y="22"/>
                    </a:lnTo>
                    <a:lnTo>
                      <a:pt x="2" y="22"/>
                    </a:lnTo>
                    <a:lnTo>
                      <a:pt x="3" y="23"/>
                    </a:lnTo>
                    <a:lnTo>
                      <a:pt x="4" y="23"/>
                    </a:lnTo>
                    <a:lnTo>
                      <a:pt x="5" y="23"/>
                    </a:lnTo>
                    <a:lnTo>
                      <a:pt x="5" y="24"/>
                    </a:lnTo>
                    <a:lnTo>
                      <a:pt x="11" y="24"/>
                    </a:lnTo>
                    <a:lnTo>
                      <a:pt x="16" y="21"/>
                    </a:lnTo>
                    <a:lnTo>
                      <a:pt x="16" y="8"/>
                    </a:lnTo>
                    <a:lnTo>
                      <a:pt x="15" y="8"/>
                    </a:lnTo>
                    <a:lnTo>
                      <a:pt x="15" y="9"/>
                    </a:lnTo>
                    <a:lnTo>
                      <a:pt x="15" y="10"/>
                    </a:lnTo>
                    <a:lnTo>
                      <a:pt x="15" y="11"/>
                    </a:lnTo>
                    <a:lnTo>
                      <a:pt x="14" y="11"/>
                    </a:lnTo>
                    <a:lnTo>
                      <a:pt x="13" y="11"/>
                    </a:lnTo>
                    <a:lnTo>
                      <a:pt x="12" y="11"/>
                    </a:lnTo>
                    <a:lnTo>
                      <a:pt x="11" y="12"/>
                    </a:lnTo>
                    <a:lnTo>
                      <a:pt x="11" y="13"/>
                    </a:lnTo>
                    <a:lnTo>
                      <a:pt x="12" y="13"/>
                    </a:lnTo>
                    <a:lnTo>
                      <a:pt x="13" y="13"/>
                    </a:lnTo>
                    <a:lnTo>
                      <a:pt x="14" y="12"/>
                    </a:lnTo>
                    <a:lnTo>
                      <a:pt x="14" y="13"/>
                    </a:lnTo>
                    <a:lnTo>
                      <a:pt x="15" y="13"/>
                    </a:lnTo>
                    <a:lnTo>
                      <a:pt x="15" y="14"/>
                    </a:lnTo>
                    <a:lnTo>
                      <a:pt x="15" y="15"/>
                    </a:lnTo>
                    <a:lnTo>
                      <a:pt x="14" y="15"/>
                    </a:lnTo>
                    <a:lnTo>
                      <a:pt x="13" y="15"/>
                    </a:lnTo>
                    <a:lnTo>
                      <a:pt x="12" y="14"/>
                    </a:lnTo>
                    <a:lnTo>
                      <a:pt x="11" y="14"/>
                    </a:lnTo>
                    <a:lnTo>
                      <a:pt x="10" y="15"/>
                    </a:lnTo>
                    <a:lnTo>
                      <a:pt x="9" y="15"/>
                    </a:lnTo>
                    <a:lnTo>
                      <a:pt x="8" y="15"/>
                    </a:lnTo>
                    <a:lnTo>
                      <a:pt x="8" y="16"/>
                    </a:lnTo>
                    <a:lnTo>
                      <a:pt x="7" y="16"/>
                    </a:lnTo>
                    <a:lnTo>
                      <a:pt x="7" y="17"/>
                    </a:lnTo>
                    <a:lnTo>
                      <a:pt x="8" y="17"/>
                    </a:lnTo>
                    <a:lnTo>
                      <a:pt x="9" y="17"/>
                    </a:lnTo>
                    <a:lnTo>
                      <a:pt x="10" y="17"/>
                    </a:lnTo>
                    <a:lnTo>
                      <a:pt x="11" y="17"/>
                    </a:lnTo>
                    <a:lnTo>
                      <a:pt x="11" y="18"/>
                    </a:lnTo>
                    <a:lnTo>
                      <a:pt x="12" y="18"/>
                    </a:lnTo>
                    <a:lnTo>
                      <a:pt x="13" y="18"/>
                    </a:lnTo>
                    <a:lnTo>
                      <a:pt x="13" y="19"/>
                    </a:lnTo>
                    <a:lnTo>
                      <a:pt x="13" y="20"/>
                    </a:lnTo>
                    <a:lnTo>
                      <a:pt x="12" y="21"/>
                    </a:lnTo>
                    <a:lnTo>
                      <a:pt x="11" y="21"/>
                    </a:lnTo>
                    <a:lnTo>
                      <a:pt x="10" y="22"/>
                    </a:lnTo>
                    <a:lnTo>
                      <a:pt x="8" y="22"/>
                    </a:lnTo>
                    <a:lnTo>
                      <a:pt x="7" y="22"/>
                    </a:lnTo>
                    <a:lnTo>
                      <a:pt x="5" y="21"/>
                    </a:lnTo>
                    <a:lnTo>
                      <a:pt x="4" y="21"/>
                    </a:lnTo>
                    <a:lnTo>
                      <a:pt x="4" y="20"/>
                    </a:lnTo>
                    <a:lnTo>
                      <a:pt x="4" y="19"/>
                    </a:lnTo>
                    <a:lnTo>
                      <a:pt x="4" y="18"/>
                    </a:lnTo>
                    <a:lnTo>
                      <a:pt x="5" y="18"/>
                    </a:lnTo>
                    <a:lnTo>
                      <a:pt x="5" y="17"/>
                    </a:lnTo>
                    <a:lnTo>
                      <a:pt x="5" y="16"/>
                    </a:lnTo>
                    <a:lnTo>
                      <a:pt x="6" y="15"/>
                    </a:lnTo>
                    <a:lnTo>
                      <a:pt x="7" y="15"/>
                    </a:lnTo>
                    <a:lnTo>
                      <a:pt x="8" y="14"/>
                    </a:lnTo>
                    <a:lnTo>
                      <a:pt x="8" y="13"/>
                    </a:lnTo>
                    <a:lnTo>
                      <a:pt x="9" y="12"/>
                    </a:lnTo>
                    <a:lnTo>
                      <a:pt x="10" y="12"/>
                    </a:lnTo>
                    <a:lnTo>
                      <a:pt x="10" y="11"/>
                    </a:lnTo>
                    <a:lnTo>
                      <a:pt x="11" y="11"/>
                    </a:lnTo>
                    <a:lnTo>
                      <a:pt x="11" y="10"/>
                    </a:lnTo>
                    <a:lnTo>
                      <a:pt x="12" y="10"/>
                    </a:lnTo>
                    <a:lnTo>
                      <a:pt x="13" y="9"/>
                    </a:lnTo>
                    <a:lnTo>
                      <a:pt x="14" y="8"/>
                    </a:lnTo>
                    <a:lnTo>
                      <a:pt x="15" y="8"/>
                    </a:lnTo>
                    <a:lnTo>
                      <a:pt x="15" y="7"/>
                    </a:lnTo>
                    <a:lnTo>
                      <a:pt x="16" y="6"/>
                    </a:lnTo>
                  </a:path>
                </a:pathLst>
              </a:custGeom>
              <a:solidFill>
                <a:srgbClr val="FCFF03"/>
              </a:solidFill>
              <a:ln w="9525" cap="rnd">
                <a:noFill/>
                <a:round/>
                <a:headEnd/>
                <a:tailEnd/>
              </a:ln>
            </p:spPr>
            <p:txBody>
              <a:bodyPr/>
              <a:lstStyle/>
              <a:p>
                <a:endParaRPr lang="en-US"/>
              </a:p>
            </p:txBody>
          </p:sp>
          <p:sp>
            <p:nvSpPr>
              <p:cNvPr id="1249" name="Freeform 40"/>
              <p:cNvSpPr>
                <a:spLocks/>
              </p:cNvSpPr>
              <p:nvPr/>
            </p:nvSpPr>
            <p:spPr bwMode="auto">
              <a:xfrm>
                <a:off x="4327" y="2618"/>
                <a:ext cx="17" cy="25"/>
              </a:xfrm>
              <a:custGeom>
                <a:avLst/>
                <a:gdLst>
                  <a:gd name="T0" fmla="*/ 3 w 17"/>
                  <a:gd name="T1" fmla="*/ 0 h 25"/>
                  <a:gd name="T2" fmla="*/ 14 w 17"/>
                  <a:gd name="T3" fmla="*/ 1 h 25"/>
                  <a:gd name="T4" fmla="*/ 16 w 17"/>
                  <a:gd name="T5" fmla="*/ 3 h 25"/>
                  <a:gd name="T6" fmla="*/ 16 w 17"/>
                  <a:gd name="T7" fmla="*/ 5 h 25"/>
                  <a:gd name="T8" fmla="*/ 16 w 17"/>
                  <a:gd name="T9" fmla="*/ 7 h 25"/>
                  <a:gd name="T10" fmla="*/ 14 w 17"/>
                  <a:gd name="T11" fmla="*/ 8 h 25"/>
                  <a:gd name="T12" fmla="*/ 14 w 17"/>
                  <a:gd name="T13" fmla="*/ 9 h 25"/>
                  <a:gd name="T14" fmla="*/ 14 w 17"/>
                  <a:gd name="T15" fmla="*/ 11 h 25"/>
                  <a:gd name="T16" fmla="*/ 16 w 17"/>
                  <a:gd name="T17" fmla="*/ 12 h 25"/>
                  <a:gd name="T18" fmla="*/ 14 w 17"/>
                  <a:gd name="T19" fmla="*/ 12 h 25"/>
                  <a:gd name="T20" fmla="*/ 12 w 17"/>
                  <a:gd name="T21" fmla="*/ 12 h 25"/>
                  <a:gd name="T22" fmla="*/ 11 w 17"/>
                  <a:gd name="T23" fmla="*/ 11 h 25"/>
                  <a:gd name="T24" fmla="*/ 11 w 17"/>
                  <a:gd name="T25" fmla="*/ 9 h 25"/>
                  <a:gd name="T26" fmla="*/ 8 w 17"/>
                  <a:gd name="T27" fmla="*/ 9 h 25"/>
                  <a:gd name="T28" fmla="*/ 6 w 17"/>
                  <a:gd name="T29" fmla="*/ 8 h 25"/>
                  <a:gd name="T30" fmla="*/ 5 w 17"/>
                  <a:gd name="T31" fmla="*/ 6 h 25"/>
                  <a:gd name="T32" fmla="*/ 8 w 17"/>
                  <a:gd name="T33" fmla="*/ 6 h 25"/>
                  <a:gd name="T34" fmla="*/ 11 w 17"/>
                  <a:gd name="T35" fmla="*/ 6 h 25"/>
                  <a:gd name="T36" fmla="*/ 12 w 17"/>
                  <a:gd name="T37" fmla="*/ 5 h 25"/>
                  <a:gd name="T38" fmla="*/ 12 w 17"/>
                  <a:gd name="T39" fmla="*/ 4 h 25"/>
                  <a:gd name="T40" fmla="*/ 10 w 17"/>
                  <a:gd name="T41" fmla="*/ 2 h 25"/>
                  <a:gd name="T42" fmla="*/ 7 w 17"/>
                  <a:gd name="T43" fmla="*/ 2 h 25"/>
                  <a:gd name="T44" fmla="*/ 4 w 17"/>
                  <a:gd name="T45" fmla="*/ 2 h 25"/>
                  <a:gd name="T46" fmla="*/ 3 w 17"/>
                  <a:gd name="T47" fmla="*/ 3 h 25"/>
                  <a:gd name="T48" fmla="*/ 2 w 17"/>
                  <a:gd name="T49" fmla="*/ 4 h 25"/>
                  <a:gd name="T50" fmla="*/ 3 w 17"/>
                  <a:gd name="T51" fmla="*/ 6 h 25"/>
                  <a:gd name="T52" fmla="*/ 4 w 17"/>
                  <a:gd name="T53" fmla="*/ 7 h 25"/>
                  <a:gd name="T54" fmla="*/ 7 w 17"/>
                  <a:gd name="T55" fmla="*/ 10 h 25"/>
                  <a:gd name="T56" fmla="*/ 10 w 17"/>
                  <a:gd name="T57" fmla="*/ 12 h 25"/>
                  <a:gd name="T58" fmla="*/ 12 w 17"/>
                  <a:gd name="T59" fmla="*/ 15 h 25"/>
                  <a:gd name="T60" fmla="*/ 14 w 17"/>
                  <a:gd name="T61" fmla="*/ 17 h 25"/>
                  <a:gd name="T62" fmla="*/ 16 w 17"/>
                  <a:gd name="T63" fmla="*/ 19 h 25"/>
                  <a:gd name="T64" fmla="*/ 16 w 17"/>
                  <a:gd name="T65" fmla="*/ 20 h 25"/>
                  <a:gd name="T66" fmla="*/ 14 w 17"/>
                  <a:gd name="T67" fmla="*/ 22 h 25"/>
                  <a:gd name="T68" fmla="*/ 12 w 17"/>
                  <a:gd name="T69" fmla="*/ 23 h 25"/>
                  <a:gd name="T70" fmla="*/ 11 w 17"/>
                  <a:gd name="T71" fmla="*/ 24 h 25"/>
                  <a:gd name="T72" fmla="*/ 0 w 17"/>
                  <a:gd name="T73" fmla="*/ 8 h 25"/>
                  <a:gd name="T74" fmla="*/ 0 w 17"/>
                  <a:gd name="T75" fmla="*/ 9 h 25"/>
                  <a:gd name="T76" fmla="*/ 1 w 17"/>
                  <a:gd name="T77" fmla="*/ 10 h 25"/>
                  <a:gd name="T78" fmla="*/ 1 w 17"/>
                  <a:gd name="T79" fmla="*/ 11 h 25"/>
                  <a:gd name="T80" fmla="*/ 3 w 17"/>
                  <a:gd name="T81" fmla="*/ 11 h 25"/>
                  <a:gd name="T82" fmla="*/ 4 w 17"/>
                  <a:gd name="T83" fmla="*/ 12 h 25"/>
                  <a:gd name="T84" fmla="*/ 2 w 17"/>
                  <a:gd name="T85" fmla="*/ 13 h 25"/>
                  <a:gd name="T86" fmla="*/ 1 w 17"/>
                  <a:gd name="T87" fmla="*/ 13 h 25"/>
                  <a:gd name="T88" fmla="*/ 1 w 17"/>
                  <a:gd name="T89" fmla="*/ 15 h 25"/>
                  <a:gd name="T90" fmla="*/ 4 w 17"/>
                  <a:gd name="T91" fmla="*/ 14 h 25"/>
                  <a:gd name="T92" fmla="*/ 6 w 17"/>
                  <a:gd name="T93" fmla="*/ 15 h 25"/>
                  <a:gd name="T94" fmla="*/ 8 w 17"/>
                  <a:gd name="T95" fmla="*/ 16 h 25"/>
                  <a:gd name="T96" fmla="*/ 8 w 17"/>
                  <a:gd name="T97" fmla="*/ 17 h 25"/>
                  <a:gd name="T98" fmla="*/ 5 w 17"/>
                  <a:gd name="T99" fmla="*/ 17 h 25"/>
                  <a:gd name="T100" fmla="*/ 4 w 17"/>
                  <a:gd name="T101" fmla="*/ 18 h 25"/>
                  <a:gd name="T102" fmla="*/ 2 w 17"/>
                  <a:gd name="T103" fmla="*/ 18 h 25"/>
                  <a:gd name="T104" fmla="*/ 2 w 17"/>
                  <a:gd name="T105" fmla="*/ 20 h 25"/>
                  <a:gd name="T106" fmla="*/ 3 w 17"/>
                  <a:gd name="T107" fmla="*/ 21 h 25"/>
                  <a:gd name="T108" fmla="*/ 7 w 17"/>
                  <a:gd name="T109" fmla="*/ 22 h 25"/>
                  <a:gd name="T110" fmla="*/ 11 w 17"/>
                  <a:gd name="T111" fmla="*/ 21 h 25"/>
                  <a:gd name="T112" fmla="*/ 12 w 17"/>
                  <a:gd name="T113" fmla="*/ 19 h 25"/>
                  <a:gd name="T114" fmla="*/ 11 w 17"/>
                  <a:gd name="T115" fmla="*/ 18 h 25"/>
                  <a:gd name="T116" fmla="*/ 8 w 17"/>
                  <a:gd name="T117" fmla="*/ 15 h 25"/>
                  <a:gd name="T118" fmla="*/ 7 w 17"/>
                  <a:gd name="T119" fmla="*/ 13 h 25"/>
                  <a:gd name="T120" fmla="*/ 4 w 17"/>
                  <a:gd name="T121" fmla="*/ 11 h 25"/>
                  <a:gd name="T122" fmla="*/ 3 w 17"/>
                  <a:gd name="T123" fmla="*/ 10 h 25"/>
                  <a:gd name="T124" fmla="*/ 1 w 17"/>
                  <a:gd name="T125" fmla="*/ 8 h 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
                  <a:gd name="T190" fmla="*/ 0 h 25"/>
                  <a:gd name="T191" fmla="*/ 17 w 17"/>
                  <a:gd name="T192" fmla="*/ 25 h 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 h="25">
                    <a:moveTo>
                      <a:pt x="0" y="6"/>
                    </a:moveTo>
                    <a:lnTo>
                      <a:pt x="0" y="2"/>
                    </a:lnTo>
                    <a:lnTo>
                      <a:pt x="3" y="0"/>
                    </a:lnTo>
                    <a:lnTo>
                      <a:pt x="16" y="0"/>
                    </a:lnTo>
                    <a:lnTo>
                      <a:pt x="16" y="1"/>
                    </a:lnTo>
                    <a:lnTo>
                      <a:pt x="14" y="1"/>
                    </a:lnTo>
                    <a:lnTo>
                      <a:pt x="14" y="2"/>
                    </a:lnTo>
                    <a:lnTo>
                      <a:pt x="16" y="2"/>
                    </a:lnTo>
                    <a:lnTo>
                      <a:pt x="16" y="3"/>
                    </a:lnTo>
                    <a:lnTo>
                      <a:pt x="16" y="4"/>
                    </a:lnTo>
                    <a:lnTo>
                      <a:pt x="16" y="5"/>
                    </a:lnTo>
                    <a:lnTo>
                      <a:pt x="16" y="6"/>
                    </a:lnTo>
                    <a:lnTo>
                      <a:pt x="16" y="7"/>
                    </a:lnTo>
                    <a:lnTo>
                      <a:pt x="16" y="8"/>
                    </a:lnTo>
                    <a:lnTo>
                      <a:pt x="14" y="8"/>
                    </a:lnTo>
                    <a:lnTo>
                      <a:pt x="14" y="9"/>
                    </a:lnTo>
                    <a:lnTo>
                      <a:pt x="14" y="10"/>
                    </a:lnTo>
                    <a:lnTo>
                      <a:pt x="14" y="11"/>
                    </a:lnTo>
                    <a:lnTo>
                      <a:pt x="16" y="11"/>
                    </a:lnTo>
                    <a:lnTo>
                      <a:pt x="16" y="12"/>
                    </a:lnTo>
                    <a:lnTo>
                      <a:pt x="14" y="12"/>
                    </a:lnTo>
                    <a:lnTo>
                      <a:pt x="13" y="12"/>
                    </a:lnTo>
                    <a:lnTo>
                      <a:pt x="12" y="12"/>
                    </a:lnTo>
                    <a:lnTo>
                      <a:pt x="12" y="11"/>
                    </a:lnTo>
                    <a:lnTo>
                      <a:pt x="11" y="11"/>
                    </a:lnTo>
                    <a:lnTo>
                      <a:pt x="11" y="10"/>
                    </a:lnTo>
                    <a:lnTo>
                      <a:pt x="11" y="9"/>
                    </a:lnTo>
                    <a:lnTo>
                      <a:pt x="10" y="9"/>
                    </a:lnTo>
                    <a:lnTo>
                      <a:pt x="8" y="9"/>
                    </a:lnTo>
                    <a:lnTo>
                      <a:pt x="8" y="8"/>
                    </a:lnTo>
                    <a:lnTo>
                      <a:pt x="7" y="8"/>
                    </a:lnTo>
                    <a:lnTo>
                      <a:pt x="6" y="8"/>
                    </a:lnTo>
                    <a:lnTo>
                      <a:pt x="5" y="7"/>
                    </a:lnTo>
                    <a:lnTo>
                      <a:pt x="5" y="6"/>
                    </a:lnTo>
                    <a:lnTo>
                      <a:pt x="6" y="6"/>
                    </a:lnTo>
                    <a:lnTo>
                      <a:pt x="7" y="6"/>
                    </a:lnTo>
                    <a:lnTo>
                      <a:pt x="8" y="6"/>
                    </a:lnTo>
                    <a:lnTo>
                      <a:pt x="8" y="7"/>
                    </a:lnTo>
                    <a:lnTo>
                      <a:pt x="10" y="7"/>
                    </a:lnTo>
                    <a:lnTo>
                      <a:pt x="11" y="6"/>
                    </a:lnTo>
                    <a:lnTo>
                      <a:pt x="12" y="6"/>
                    </a:lnTo>
                    <a:lnTo>
                      <a:pt x="12" y="5"/>
                    </a:lnTo>
                    <a:lnTo>
                      <a:pt x="12" y="4"/>
                    </a:lnTo>
                    <a:lnTo>
                      <a:pt x="12" y="3"/>
                    </a:lnTo>
                    <a:lnTo>
                      <a:pt x="11" y="3"/>
                    </a:lnTo>
                    <a:lnTo>
                      <a:pt x="10" y="2"/>
                    </a:lnTo>
                    <a:lnTo>
                      <a:pt x="8" y="2"/>
                    </a:lnTo>
                    <a:lnTo>
                      <a:pt x="7" y="2"/>
                    </a:lnTo>
                    <a:lnTo>
                      <a:pt x="6" y="2"/>
                    </a:lnTo>
                    <a:lnTo>
                      <a:pt x="5" y="2"/>
                    </a:lnTo>
                    <a:lnTo>
                      <a:pt x="4" y="2"/>
                    </a:lnTo>
                    <a:lnTo>
                      <a:pt x="4" y="3"/>
                    </a:lnTo>
                    <a:lnTo>
                      <a:pt x="3" y="3"/>
                    </a:lnTo>
                    <a:lnTo>
                      <a:pt x="2" y="3"/>
                    </a:lnTo>
                    <a:lnTo>
                      <a:pt x="2" y="4"/>
                    </a:lnTo>
                    <a:lnTo>
                      <a:pt x="2" y="5"/>
                    </a:lnTo>
                    <a:lnTo>
                      <a:pt x="3" y="6"/>
                    </a:lnTo>
                    <a:lnTo>
                      <a:pt x="4" y="6"/>
                    </a:lnTo>
                    <a:lnTo>
                      <a:pt x="4" y="7"/>
                    </a:lnTo>
                    <a:lnTo>
                      <a:pt x="4" y="8"/>
                    </a:lnTo>
                    <a:lnTo>
                      <a:pt x="6" y="9"/>
                    </a:lnTo>
                    <a:lnTo>
                      <a:pt x="7" y="10"/>
                    </a:lnTo>
                    <a:lnTo>
                      <a:pt x="8" y="11"/>
                    </a:lnTo>
                    <a:lnTo>
                      <a:pt x="10" y="12"/>
                    </a:lnTo>
                    <a:lnTo>
                      <a:pt x="11" y="13"/>
                    </a:lnTo>
                    <a:lnTo>
                      <a:pt x="12" y="13"/>
                    </a:lnTo>
                    <a:lnTo>
                      <a:pt x="12" y="15"/>
                    </a:lnTo>
                    <a:lnTo>
                      <a:pt x="14" y="16"/>
                    </a:lnTo>
                    <a:lnTo>
                      <a:pt x="14" y="17"/>
                    </a:lnTo>
                    <a:lnTo>
                      <a:pt x="14" y="18"/>
                    </a:lnTo>
                    <a:lnTo>
                      <a:pt x="16" y="19"/>
                    </a:lnTo>
                    <a:lnTo>
                      <a:pt x="16" y="20"/>
                    </a:lnTo>
                    <a:lnTo>
                      <a:pt x="16" y="21"/>
                    </a:lnTo>
                    <a:lnTo>
                      <a:pt x="14" y="21"/>
                    </a:lnTo>
                    <a:lnTo>
                      <a:pt x="14" y="22"/>
                    </a:lnTo>
                    <a:lnTo>
                      <a:pt x="13" y="22"/>
                    </a:lnTo>
                    <a:lnTo>
                      <a:pt x="12" y="23"/>
                    </a:lnTo>
                    <a:lnTo>
                      <a:pt x="11" y="23"/>
                    </a:lnTo>
                    <a:lnTo>
                      <a:pt x="11" y="24"/>
                    </a:lnTo>
                    <a:lnTo>
                      <a:pt x="4" y="24"/>
                    </a:lnTo>
                    <a:lnTo>
                      <a:pt x="0" y="21"/>
                    </a:lnTo>
                    <a:lnTo>
                      <a:pt x="0" y="8"/>
                    </a:lnTo>
                    <a:lnTo>
                      <a:pt x="0" y="9"/>
                    </a:lnTo>
                    <a:lnTo>
                      <a:pt x="1" y="9"/>
                    </a:lnTo>
                    <a:lnTo>
                      <a:pt x="1" y="10"/>
                    </a:lnTo>
                    <a:lnTo>
                      <a:pt x="1" y="11"/>
                    </a:lnTo>
                    <a:lnTo>
                      <a:pt x="2" y="11"/>
                    </a:lnTo>
                    <a:lnTo>
                      <a:pt x="3" y="11"/>
                    </a:lnTo>
                    <a:lnTo>
                      <a:pt x="3" y="12"/>
                    </a:lnTo>
                    <a:lnTo>
                      <a:pt x="4" y="12"/>
                    </a:lnTo>
                    <a:lnTo>
                      <a:pt x="4" y="13"/>
                    </a:lnTo>
                    <a:lnTo>
                      <a:pt x="3" y="13"/>
                    </a:lnTo>
                    <a:lnTo>
                      <a:pt x="2" y="13"/>
                    </a:lnTo>
                    <a:lnTo>
                      <a:pt x="1" y="12"/>
                    </a:lnTo>
                    <a:lnTo>
                      <a:pt x="1" y="13"/>
                    </a:lnTo>
                    <a:lnTo>
                      <a:pt x="1" y="14"/>
                    </a:lnTo>
                    <a:lnTo>
                      <a:pt x="1" y="15"/>
                    </a:lnTo>
                    <a:lnTo>
                      <a:pt x="2" y="15"/>
                    </a:lnTo>
                    <a:lnTo>
                      <a:pt x="3" y="14"/>
                    </a:lnTo>
                    <a:lnTo>
                      <a:pt x="4" y="14"/>
                    </a:lnTo>
                    <a:lnTo>
                      <a:pt x="4" y="15"/>
                    </a:lnTo>
                    <a:lnTo>
                      <a:pt x="5" y="15"/>
                    </a:lnTo>
                    <a:lnTo>
                      <a:pt x="6" y="15"/>
                    </a:lnTo>
                    <a:lnTo>
                      <a:pt x="7" y="15"/>
                    </a:lnTo>
                    <a:lnTo>
                      <a:pt x="8" y="16"/>
                    </a:lnTo>
                    <a:lnTo>
                      <a:pt x="8" y="17"/>
                    </a:lnTo>
                    <a:lnTo>
                      <a:pt x="7" y="17"/>
                    </a:lnTo>
                    <a:lnTo>
                      <a:pt x="6" y="17"/>
                    </a:lnTo>
                    <a:lnTo>
                      <a:pt x="5" y="17"/>
                    </a:lnTo>
                    <a:lnTo>
                      <a:pt x="4" y="17"/>
                    </a:lnTo>
                    <a:lnTo>
                      <a:pt x="4" y="18"/>
                    </a:lnTo>
                    <a:lnTo>
                      <a:pt x="3" y="18"/>
                    </a:lnTo>
                    <a:lnTo>
                      <a:pt x="2" y="18"/>
                    </a:lnTo>
                    <a:lnTo>
                      <a:pt x="2" y="19"/>
                    </a:lnTo>
                    <a:lnTo>
                      <a:pt x="2" y="20"/>
                    </a:lnTo>
                    <a:lnTo>
                      <a:pt x="3" y="21"/>
                    </a:lnTo>
                    <a:lnTo>
                      <a:pt x="4" y="21"/>
                    </a:lnTo>
                    <a:lnTo>
                      <a:pt x="5" y="22"/>
                    </a:lnTo>
                    <a:lnTo>
                      <a:pt x="7" y="22"/>
                    </a:lnTo>
                    <a:lnTo>
                      <a:pt x="8" y="22"/>
                    </a:lnTo>
                    <a:lnTo>
                      <a:pt x="10" y="21"/>
                    </a:lnTo>
                    <a:lnTo>
                      <a:pt x="11" y="21"/>
                    </a:lnTo>
                    <a:lnTo>
                      <a:pt x="12" y="20"/>
                    </a:lnTo>
                    <a:lnTo>
                      <a:pt x="12" y="19"/>
                    </a:lnTo>
                    <a:lnTo>
                      <a:pt x="12" y="18"/>
                    </a:lnTo>
                    <a:lnTo>
                      <a:pt x="11" y="18"/>
                    </a:lnTo>
                    <a:lnTo>
                      <a:pt x="10" y="17"/>
                    </a:lnTo>
                    <a:lnTo>
                      <a:pt x="10" y="16"/>
                    </a:lnTo>
                    <a:lnTo>
                      <a:pt x="8" y="15"/>
                    </a:lnTo>
                    <a:lnTo>
                      <a:pt x="8" y="14"/>
                    </a:lnTo>
                    <a:lnTo>
                      <a:pt x="7" y="13"/>
                    </a:lnTo>
                    <a:lnTo>
                      <a:pt x="6" y="12"/>
                    </a:lnTo>
                    <a:lnTo>
                      <a:pt x="5" y="12"/>
                    </a:lnTo>
                    <a:lnTo>
                      <a:pt x="4" y="11"/>
                    </a:lnTo>
                    <a:lnTo>
                      <a:pt x="4" y="10"/>
                    </a:lnTo>
                    <a:lnTo>
                      <a:pt x="3" y="10"/>
                    </a:lnTo>
                    <a:lnTo>
                      <a:pt x="2" y="9"/>
                    </a:lnTo>
                    <a:lnTo>
                      <a:pt x="1" y="8"/>
                    </a:lnTo>
                    <a:lnTo>
                      <a:pt x="0" y="7"/>
                    </a:lnTo>
                    <a:lnTo>
                      <a:pt x="0" y="6"/>
                    </a:lnTo>
                  </a:path>
                </a:pathLst>
              </a:custGeom>
              <a:solidFill>
                <a:srgbClr val="FCFF03"/>
              </a:solidFill>
              <a:ln w="9525" cap="rnd">
                <a:noFill/>
                <a:round/>
                <a:headEnd/>
                <a:tailEnd/>
              </a:ln>
            </p:spPr>
            <p:txBody>
              <a:bodyPr/>
              <a:lstStyle/>
              <a:p>
                <a:endParaRPr lang="en-US"/>
              </a:p>
            </p:txBody>
          </p:sp>
          <p:sp>
            <p:nvSpPr>
              <p:cNvPr id="1250" name="Freeform 41"/>
              <p:cNvSpPr>
                <a:spLocks/>
              </p:cNvSpPr>
              <p:nvPr/>
            </p:nvSpPr>
            <p:spPr bwMode="auto">
              <a:xfrm>
                <a:off x="4327" y="2643"/>
                <a:ext cx="17" cy="25"/>
              </a:xfrm>
              <a:custGeom>
                <a:avLst/>
                <a:gdLst>
                  <a:gd name="T0" fmla="*/ 16 w 17"/>
                  <a:gd name="T1" fmla="*/ 24 h 25"/>
                  <a:gd name="T2" fmla="*/ 14 w 17"/>
                  <a:gd name="T3" fmla="*/ 22 h 25"/>
                  <a:gd name="T4" fmla="*/ 16 w 17"/>
                  <a:gd name="T5" fmla="*/ 20 h 25"/>
                  <a:gd name="T6" fmla="*/ 16 w 17"/>
                  <a:gd name="T7" fmla="*/ 18 h 25"/>
                  <a:gd name="T8" fmla="*/ 14 w 17"/>
                  <a:gd name="T9" fmla="*/ 16 h 25"/>
                  <a:gd name="T10" fmla="*/ 14 w 17"/>
                  <a:gd name="T11" fmla="*/ 14 h 25"/>
                  <a:gd name="T12" fmla="*/ 16 w 17"/>
                  <a:gd name="T13" fmla="*/ 12 h 25"/>
                  <a:gd name="T14" fmla="*/ 14 w 17"/>
                  <a:gd name="T15" fmla="*/ 11 h 25"/>
                  <a:gd name="T16" fmla="*/ 12 w 17"/>
                  <a:gd name="T17" fmla="*/ 12 h 25"/>
                  <a:gd name="T18" fmla="*/ 11 w 17"/>
                  <a:gd name="T19" fmla="*/ 14 h 25"/>
                  <a:gd name="T20" fmla="*/ 8 w 17"/>
                  <a:gd name="T21" fmla="*/ 15 h 25"/>
                  <a:gd name="T22" fmla="*/ 6 w 17"/>
                  <a:gd name="T23" fmla="*/ 17 h 25"/>
                  <a:gd name="T24" fmla="*/ 7 w 17"/>
                  <a:gd name="T25" fmla="*/ 18 h 25"/>
                  <a:gd name="T26" fmla="*/ 11 w 17"/>
                  <a:gd name="T27" fmla="*/ 18 h 25"/>
                  <a:gd name="T28" fmla="*/ 12 w 17"/>
                  <a:gd name="T29" fmla="*/ 20 h 25"/>
                  <a:gd name="T30" fmla="*/ 11 w 17"/>
                  <a:gd name="T31" fmla="*/ 21 h 25"/>
                  <a:gd name="T32" fmla="*/ 8 w 17"/>
                  <a:gd name="T33" fmla="*/ 22 h 25"/>
                  <a:gd name="T34" fmla="*/ 4 w 17"/>
                  <a:gd name="T35" fmla="*/ 22 h 25"/>
                  <a:gd name="T36" fmla="*/ 2 w 17"/>
                  <a:gd name="T37" fmla="*/ 20 h 25"/>
                  <a:gd name="T38" fmla="*/ 3 w 17"/>
                  <a:gd name="T39" fmla="*/ 18 h 25"/>
                  <a:gd name="T40" fmla="*/ 4 w 17"/>
                  <a:gd name="T41" fmla="*/ 15 h 25"/>
                  <a:gd name="T42" fmla="*/ 8 w 17"/>
                  <a:gd name="T43" fmla="*/ 12 h 25"/>
                  <a:gd name="T44" fmla="*/ 12 w 17"/>
                  <a:gd name="T45" fmla="*/ 9 h 25"/>
                  <a:gd name="T46" fmla="*/ 14 w 17"/>
                  <a:gd name="T47" fmla="*/ 5 h 25"/>
                  <a:gd name="T48" fmla="*/ 16 w 17"/>
                  <a:gd name="T49" fmla="*/ 3 h 25"/>
                  <a:gd name="T50" fmla="*/ 14 w 17"/>
                  <a:gd name="T51" fmla="*/ 1 h 25"/>
                  <a:gd name="T52" fmla="*/ 11 w 17"/>
                  <a:gd name="T53" fmla="*/ 0 h 25"/>
                  <a:gd name="T54" fmla="*/ 0 w 17"/>
                  <a:gd name="T55" fmla="*/ 15 h 25"/>
                  <a:gd name="T56" fmla="*/ 1 w 17"/>
                  <a:gd name="T57" fmla="*/ 14 h 25"/>
                  <a:gd name="T58" fmla="*/ 1 w 17"/>
                  <a:gd name="T59" fmla="*/ 13 h 25"/>
                  <a:gd name="T60" fmla="*/ 3 w 17"/>
                  <a:gd name="T61" fmla="*/ 12 h 25"/>
                  <a:gd name="T62" fmla="*/ 4 w 17"/>
                  <a:gd name="T63" fmla="*/ 11 h 25"/>
                  <a:gd name="T64" fmla="*/ 3 w 17"/>
                  <a:gd name="T65" fmla="*/ 11 h 25"/>
                  <a:gd name="T66" fmla="*/ 1 w 17"/>
                  <a:gd name="T67" fmla="*/ 10 h 25"/>
                  <a:gd name="T68" fmla="*/ 1 w 17"/>
                  <a:gd name="T69" fmla="*/ 9 h 25"/>
                  <a:gd name="T70" fmla="*/ 4 w 17"/>
                  <a:gd name="T71" fmla="*/ 9 h 25"/>
                  <a:gd name="T72" fmla="*/ 6 w 17"/>
                  <a:gd name="T73" fmla="*/ 9 h 25"/>
                  <a:gd name="T74" fmla="*/ 8 w 17"/>
                  <a:gd name="T75" fmla="*/ 8 h 25"/>
                  <a:gd name="T76" fmla="*/ 8 w 17"/>
                  <a:gd name="T77" fmla="*/ 6 h 25"/>
                  <a:gd name="T78" fmla="*/ 5 w 17"/>
                  <a:gd name="T79" fmla="*/ 7 h 25"/>
                  <a:gd name="T80" fmla="*/ 3 w 17"/>
                  <a:gd name="T81" fmla="*/ 6 h 25"/>
                  <a:gd name="T82" fmla="*/ 2 w 17"/>
                  <a:gd name="T83" fmla="*/ 4 h 25"/>
                  <a:gd name="T84" fmla="*/ 5 w 17"/>
                  <a:gd name="T85" fmla="*/ 2 h 25"/>
                  <a:gd name="T86" fmla="*/ 11 w 17"/>
                  <a:gd name="T87" fmla="*/ 3 h 25"/>
                  <a:gd name="T88" fmla="*/ 12 w 17"/>
                  <a:gd name="T89" fmla="*/ 6 h 25"/>
                  <a:gd name="T90" fmla="*/ 10 w 17"/>
                  <a:gd name="T91" fmla="*/ 8 h 25"/>
                  <a:gd name="T92" fmla="*/ 6 w 17"/>
                  <a:gd name="T93" fmla="*/ 11 h 25"/>
                  <a:gd name="T94" fmla="*/ 4 w 17"/>
                  <a:gd name="T95" fmla="*/ 13 h 25"/>
                  <a:gd name="T96" fmla="*/ 1 w 17"/>
                  <a:gd name="T97" fmla="*/ 16 h 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
                  <a:gd name="T148" fmla="*/ 0 h 25"/>
                  <a:gd name="T149" fmla="*/ 17 w 17"/>
                  <a:gd name="T150" fmla="*/ 25 h 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 h="25">
                    <a:moveTo>
                      <a:pt x="0" y="18"/>
                    </a:moveTo>
                    <a:lnTo>
                      <a:pt x="0" y="22"/>
                    </a:lnTo>
                    <a:lnTo>
                      <a:pt x="3" y="24"/>
                    </a:lnTo>
                    <a:lnTo>
                      <a:pt x="16" y="24"/>
                    </a:lnTo>
                    <a:lnTo>
                      <a:pt x="16" y="23"/>
                    </a:lnTo>
                    <a:lnTo>
                      <a:pt x="14" y="23"/>
                    </a:lnTo>
                    <a:lnTo>
                      <a:pt x="14" y="22"/>
                    </a:lnTo>
                    <a:lnTo>
                      <a:pt x="16" y="22"/>
                    </a:lnTo>
                    <a:lnTo>
                      <a:pt x="16" y="21"/>
                    </a:lnTo>
                    <a:lnTo>
                      <a:pt x="16" y="20"/>
                    </a:lnTo>
                    <a:lnTo>
                      <a:pt x="16" y="18"/>
                    </a:lnTo>
                    <a:lnTo>
                      <a:pt x="16" y="17"/>
                    </a:lnTo>
                    <a:lnTo>
                      <a:pt x="16" y="16"/>
                    </a:lnTo>
                    <a:lnTo>
                      <a:pt x="14" y="16"/>
                    </a:lnTo>
                    <a:lnTo>
                      <a:pt x="14" y="15"/>
                    </a:lnTo>
                    <a:lnTo>
                      <a:pt x="14" y="14"/>
                    </a:lnTo>
                    <a:lnTo>
                      <a:pt x="14" y="13"/>
                    </a:lnTo>
                    <a:lnTo>
                      <a:pt x="14" y="12"/>
                    </a:lnTo>
                    <a:lnTo>
                      <a:pt x="16" y="12"/>
                    </a:lnTo>
                    <a:lnTo>
                      <a:pt x="16" y="11"/>
                    </a:lnTo>
                    <a:lnTo>
                      <a:pt x="14" y="11"/>
                    </a:lnTo>
                    <a:lnTo>
                      <a:pt x="13" y="11"/>
                    </a:lnTo>
                    <a:lnTo>
                      <a:pt x="12" y="12"/>
                    </a:lnTo>
                    <a:lnTo>
                      <a:pt x="11" y="13"/>
                    </a:lnTo>
                    <a:lnTo>
                      <a:pt x="11" y="14"/>
                    </a:lnTo>
                    <a:lnTo>
                      <a:pt x="10" y="15"/>
                    </a:lnTo>
                    <a:lnTo>
                      <a:pt x="8" y="15"/>
                    </a:lnTo>
                    <a:lnTo>
                      <a:pt x="7" y="16"/>
                    </a:lnTo>
                    <a:lnTo>
                      <a:pt x="6" y="16"/>
                    </a:lnTo>
                    <a:lnTo>
                      <a:pt x="6" y="17"/>
                    </a:lnTo>
                    <a:lnTo>
                      <a:pt x="5" y="17"/>
                    </a:lnTo>
                    <a:lnTo>
                      <a:pt x="5" y="18"/>
                    </a:lnTo>
                    <a:lnTo>
                      <a:pt x="6" y="18"/>
                    </a:lnTo>
                    <a:lnTo>
                      <a:pt x="7" y="18"/>
                    </a:lnTo>
                    <a:lnTo>
                      <a:pt x="8" y="18"/>
                    </a:lnTo>
                    <a:lnTo>
                      <a:pt x="8" y="17"/>
                    </a:lnTo>
                    <a:lnTo>
                      <a:pt x="10" y="17"/>
                    </a:lnTo>
                    <a:lnTo>
                      <a:pt x="11" y="18"/>
                    </a:lnTo>
                    <a:lnTo>
                      <a:pt x="12" y="18"/>
                    </a:lnTo>
                    <a:lnTo>
                      <a:pt x="12" y="19"/>
                    </a:lnTo>
                    <a:lnTo>
                      <a:pt x="12" y="20"/>
                    </a:lnTo>
                    <a:lnTo>
                      <a:pt x="12" y="21"/>
                    </a:lnTo>
                    <a:lnTo>
                      <a:pt x="11" y="21"/>
                    </a:lnTo>
                    <a:lnTo>
                      <a:pt x="10" y="22"/>
                    </a:lnTo>
                    <a:lnTo>
                      <a:pt x="8" y="22"/>
                    </a:lnTo>
                    <a:lnTo>
                      <a:pt x="7" y="22"/>
                    </a:lnTo>
                    <a:lnTo>
                      <a:pt x="6" y="22"/>
                    </a:lnTo>
                    <a:lnTo>
                      <a:pt x="5" y="22"/>
                    </a:lnTo>
                    <a:lnTo>
                      <a:pt x="4" y="22"/>
                    </a:lnTo>
                    <a:lnTo>
                      <a:pt x="4" y="21"/>
                    </a:lnTo>
                    <a:lnTo>
                      <a:pt x="3" y="21"/>
                    </a:lnTo>
                    <a:lnTo>
                      <a:pt x="2" y="20"/>
                    </a:lnTo>
                    <a:lnTo>
                      <a:pt x="2" y="19"/>
                    </a:lnTo>
                    <a:lnTo>
                      <a:pt x="2" y="18"/>
                    </a:lnTo>
                    <a:lnTo>
                      <a:pt x="3" y="18"/>
                    </a:lnTo>
                    <a:lnTo>
                      <a:pt x="4" y="18"/>
                    </a:lnTo>
                    <a:lnTo>
                      <a:pt x="4" y="16"/>
                    </a:lnTo>
                    <a:lnTo>
                      <a:pt x="4" y="15"/>
                    </a:lnTo>
                    <a:lnTo>
                      <a:pt x="6" y="15"/>
                    </a:lnTo>
                    <a:lnTo>
                      <a:pt x="7" y="14"/>
                    </a:lnTo>
                    <a:lnTo>
                      <a:pt x="8" y="13"/>
                    </a:lnTo>
                    <a:lnTo>
                      <a:pt x="8" y="12"/>
                    </a:lnTo>
                    <a:lnTo>
                      <a:pt x="10" y="11"/>
                    </a:lnTo>
                    <a:lnTo>
                      <a:pt x="11" y="11"/>
                    </a:lnTo>
                    <a:lnTo>
                      <a:pt x="12" y="10"/>
                    </a:lnTo>
                    <a:lnTo>
                      <a:pt x="12" y="9"/>
                    </a:lnTo>
                    <a:lnTo>
                      <a:pt x="13" y="8"/>
                    </a:lnTo>
                    <a:lnTo>
                      <a:pt x="14" y="8"/>
                    </a:lnTo>
                    <a:lnTo>
                      <a:pt x="14" y="6"/>
                    </a:lnTo>
                    <a:lnTo>
                      <a:pt x="14" y="5"/>
                    </a:lnTo>
                    <a:lnTo>
                      <a:pt x="16" y="5"/>
                    </a:lnTo>
                    <a:lnTo>
                      <a:pt x="16" y="4"/>
                    </a:lnTo>
                    <a:lnTo>
                      <a:pt x="16" y="3"/>
                    </a:lnTo>
                    <a:lnTo>
                      <a:pt x="14" y="2"/>
                    </a:lnTo>
                    <a:lnTo>
                      <a:pt x="14" y="1"/>
                    </a:lnTo>
                    <a:lnTo>
                      <a:pt x="13" y="1"/>
                    </a:lnTo>
                    <a:lnTo>
                      <a:pt x="12" y="1"/>
                    </a:lnTo>
                    <a:lnTo>
                      <a:pt x="12" y="0"/>
                    </a:lnTo>
                    <a:lnTo>
                      <a:pt x="11" y="0"/>
                    </a:lnTo>
                    <a:lnTo>
                      <a:pt x="4" y="0"/>
                    </a:lnTo>
                    <a:lnTo>
                      <a:pt x="0" y="2"/>
                    </a:lnTo>
                    <a:lnTo>
                      <a:pt x="0" y="15"/>
                    </a:lnTo>
                    <a:lnTo>
                      <a:pt x="1" y="15"/>
                    </a:lnTo>
                    <a:lnTo>
                      <a:pt x="1" y="14"/>
                    </a:lnTo>
                    <a:lnTo>
                      <a:pt x="1" y="13"/>
                    </a:lnTo>
                    <a:lnTo>
                      <a:pt x="1" y="12"/>
                    </a:lnTo>
                    <a:lnTo>
                      <a:pt x="2" y="12"/>
                    </a:lnTo>
                    <a:lnTo>
                      <a:pt x="3" y="12"/>
                    </a:lnTo>
                    <a:lnTo>
                      <a:pt x="4" y="12"/>
                    </a:lnTo>
                    <a:lnTo>
                      <a:pt x="4" y="11"/>
                    </a:lnTo>
                    <a:lnTo>
                      <a:pt x="4" y="10"/>
                    </a:lnTo>
                    <a:lnTo>
                      <a:pt x="3" y="10"/>
                    </a:lnTo>
                    <a:lnTo>
                      <a:pt x="3" y="11"/>
                    </a:lnTo>
                    <a:lnTo>
                      <a:pt x="2" y="11"/>
                    </a:lnTo>
                    <a:lnTo>
                      <a:pt x="1" y="11"/>
                    </a:lnTo>
                    <a:lnTo>
                      <a:pt x="1" y="10"/>
                    </a:lnTo>
                    <a:lnTo>
                      <a:pt x="1" y="9"/>
                    </a:lnTo>
                    <a:lnTo>
                      <a:pt x="2" y="9"/>
                    </a:lnTo>
                    <a:lnTo>
                      <a:pt x="3" y="9"/>
                    </a:lnTo>
                    <a:lnTo>
                      <a:pt x="4" y="9"/>
                    </a:lnTo>
                    <a:lnTo>
                      <a:pt x="5" y="9"/>
                    </a:lnTo>
                    <a:lnTo>
                      <a:pt x="6" y="9"/>
                    </a:lnTo>
                    <a:lnTo>
                      <a:pt x="7" y="9"/>
                    </a:lnTo>
                    <a:lnTo>
                      <a:pt x="7" y="8"/>
                    </a:lnTo>
                    <a:lnTo>
                      <a:pt x="8" y="8"/>
                    </a:lnTo>
                    <a:lnTo>
                      <a:pt x="8" y="7"/>
                    </a:lnTo>
                    <a:lnTo>
                      <a:pt x="8" y="6"/>
                    </a:lnTo>
                    <a:lnTo>
                      <a:pt x="7" y="7"/>
                    </a:lnTo>
                    <a:lnTo>
                      <a:pt x="6" y="7"/>
                    </a:lnTo>
                    <a:lnTo>
                      <a:pt x="5" y="7"/>
                    </a:lnTo>
                    <a:lnTo>
                      <a:pt x="4" y="7"/>
                    </a:lnTo>
                    <a:lnTo>
                      <a:pt x="4" y="6"/>
                    </a:lnTo>
                    <a:lnTo>
                      <a:pt x="3" y="6"/>
                    </a:lnTo>
                    <a:lnTo>
                      <a:pt x="3" y="5"/>
                    </a:lnTo>
                    <a:lnTo>
                      <a:pt x="2" y="5"/>
                    </a:lnTo>
                    <a:lnTo>
                      <a:pt x="2" y="4"/>
                    </a:lnTo>
                    <a:lnTo>
                      <a:pt x="2" y="3"/>
                    </a:lnTo>
                    <a:lnTo>
                      <a:pt x="3" y="3"/>
                    </a:lnTo>
                    <a:lnTo>
                      <a:pt x="4" y="2"/>
                    </a:lnTo>
                    <a:lnTo>
                      <a:pt x="5" y="2"/>
                    </a:lnTo>
                    <a:lnTo>
                      <a:pt x="7" y="2"/>
                    </a:lnTo>
                    <a:lnTo>
                      <a:pt x="8" y="2"/>
                    </a:lnTo>
                    <a:lnTo>
                      <a:pt x="10" y="2"/>
                    </a:lnTo>
                    <a:lnTo>
                      <a:pt x="11" y="3"/>
                    </a:lnTo>
                    <a:lnTo>
                      <a:pt x="12" y="4"/>
                    </a:lnTo>
                    <a:lnTo>
                      <a:pt x="12" y="5"/>
                    </a:lnTo>
                    <a:lnTo>
                      <a:pt x="12" y="6"/>
                    </a:lnTo>
                    <a:lnTo>
                      <a:pt x="11" y="6"/>
                    </a:lnTo>
                    <a:lnTo>
                      <a:pt x="11" y="7"/>
                    </a:lnTo>
                    <a:lnTo>
                      <a:pt x="10" y="8"/>
                    </a:lnTo>
                    <a:lnTo>
                      <a:pt x="8" y="9"/>
                    </a:lnTo>
                    <a:lnTo>
                      <a:pt x="8" y="10"/>
                    </a:lnTo>
                    <a:lnTo>
                      <a:pt x="7" y="10"/>
                    </a:lnTo>
                    <a:lnTo>
                      <a:pt x="6" y="11"/>
                    </a:lnTo>
                    <a:lnTo>
                      <a:pt x="5" y="12"/>
                    </a:lnTo>
                    <a:lnTo>
                      <a:pt x="4" y="12"/>
                    </a:lnTo>
                    <a:lnTo>
                      <a:pt x="4" y="13"/>
                    </a:lnTo>
                    <a:lnTo>
                      <a:pt x="3" y="14"/>
                    </a:lnTo>
                    <a:lnTo>
                      <a:pt x="2" y="15"/>
                    </a:lnTo>
                    <a:lnTo>
                      <a:pt x="1" y="15"/>
                    </a:lnTo>
                    <a:lnTo>
                      <a:pt x="1" y="16"/>
                    </a:lnTo>
                    <a:lnTo>
                      <a:pt x="0" y="17"/>
                    </a:lnTo>
                    <a:lnTo>
                      <a:pt x="0" y="18"/>
                    </a:lnTo>
                  </a:path>
                </a:pathLst>
              </a:custGeom>
              <a:solidFill>
                <a:srgbClr val="FCFF03"/>
              </a:solidFill>
              <a:ln w="9525" cap="rnd">
                <a:noFill/>
                <a:round/>
                <a:headEnd/>
                <a:tailEnd/>
              </a:ln>
            </p:spPr>
            <p:txBody>
              <a:bodyPr/>
              <a:lstStyle/>
              <a:p>
                <a:endParaRPr lang="en-US"/>
              </a:p>
            </p:txBody>
          </p:sp>
          <p:sp>
            <p:nvSpPr>
              <p:cNvPr id="1251" name="Freeform 42"/>
              <p:cNvSpPr>
                <a:spLocks/>
              </p:cNvSpPr>
              <p:nvPr/>
            </p:nvSpPr>
            <p:spPr bwMode="auto">
              <a:xfrm>
                <a:off x="4317" y="2643"/>
                <a:ext cx="17" cy="25"/>
              </a:xfrm>
              <a:custGeom>
                <a:avLst/>
                <a:gdLst>
                  <a:gd name="T0" fmla="*/ 0 w 17"/>
                  <a:gd name="T1" fmla="*/ 24 h 25"/>
                  <a:gd name="T2" fmla="*/ 0 w 17"/>
                  <a:gd name="T3" fmla="*/ 22 h 25"/>
                  <a:gd name="T4" fmla="*/ 0 w 17"/>
                  <a:gd name="T5" fmla="*/ 21 h 25"/>
                  <a:gd name="T6" fmla="*/ 0 w 17"/>
                  <a:gd name="T7" fmla="*/ 18 h 25"/>
                  <a:gd name="T8" fmla="*/ 0 w 17"/>
                  <a:gd name="T9" fmla="*/ 17 h 25"/>
                  <a:gd name="T10" fmla="*/ 0 w 17"/>
                  <a:gd name="T11" fmla="*/ 15 h 25"/>
                  <a:gd name="T12" fmla="*/ 0 w 17"/>
                  <a:gd name="T13" fmla="*/ 13 h 25"/>
                  <a:gd name="T14" fmla="*/ 0 w 17"/>
                  <a:gd name="T15" fmla="*/ 12 h 25"/>
                  <a:gd name="T16" fmla="*/ 2 w 17"/>
                  <a:gd name="T17" fmla="*/ 11 h 25"/>
                  <a:gd name="T18" fmla="*/ 4 w 17"/>
                  <a:gd name="T19" fmla="*/ 12 h 25"/>
                  <a:gd name="T20" fmla="*/ 5 w 17"/>
                  <a:gd name="T21" fmla="*/ 14 h 25"/>
                  <a:gd name="T22" fmla="*/ 7 w 17"/>
                  <a:gd name="T23" fmla="*/ 15 h 25"/>
                  <a:gd name="T24" fmla="*/ 10 w 17"/>
                  <a:gd name="T25" fmla="*/ 17 h 25"/>
                  <a:gd name="T26" fmla="*/ 8 w 17"/>
                  <a:gd name="T27" fmla="*/ 18 h 25"/>
                  <a:gd name="T28" fmla="*/ 5 w 17"/>
                  <a:gd name="T29" fmla="*/ 17 h 25"/>
                  <a:gd name="T30" fmla="*/ 4 w 17"/>
                  <a:gd name="T31" fmla="*/ 19 h 25"/>
                  <a:gd name="T32" fmla="*/ 4 w 17"/>
                  <a:gd name="T33" fmla="*/ 21 h 25"/>
                  <a:gd name="T34" fmla="*/ 6 w 17"/>
                  <a:gd name="T35" fmla="*/ 22 h 25"/>
                  <a:gd name="T36" fmla="*/ 9 w 17"/>
                  <a:gd name="T37" fmla="*/ 22 h 25"/>
                  <a:gd name="T38" fmla="*/ 11 w 17"/>
                  <a:gd name="T39" fmla="*/ 21 h 25"/>
                  <a:gd name="T40" fmla="*/ 13 w 17"/>
                  <a:gd name="T41" fmla="*/ 20 h 25"/>
                  <a:gd name="T42" fmla="*/ 12 w 17"/>
                  <a:gd name="T43" fmla="*/ 18 h 25"/>
                  <a:gd name="T44" fmla="*/ 9 w 17"/>
                  <a:gd name="T45" fmla="*/ 15 h 25"/>
                  <a:gd name="T46" fmla="*/ 6 w 17"/>
                  <a:gd name="T47" fmla="*/ 11 h 25"/>
                  <a:gd name="T48" fmla="*/ 3 w 17"/>
                  <a:gd name="T49" fmla="*/ 8 h 25"/>
                  <a:gd name="T50" fmla="*/ 0 w 17"/>
                  <a:gd name="T51" fmla="*/ 5 h 25"/>
                  <a:gd name="T52" fmla="*/ 0 w 17"/>
                  <a:gd name="T53" fmla="*/ 3 h 25"/>
                  <a:gd name="T54" fmla="*/ 2 w 17"/>
                  <a:gd name="T55" fmla="*/ 1 h 25"/>
                  <a:gd name="T56" fmla="*/ 5 w 17"/>
                  <a:gd name="T57" fmla="*/ 0 h 25"/>
                  <a:gd name="T58" fmla="*/ 15 w 17"/>
                  <a:gd name="T59" fmla="*/ 15 h 25"/>
                  <a:gd name="T60" fmla="*/ 15 w 17"/>
                  <a:gd name="T61" fmla="*/ 14 h 25"/>
                  <a:gd name="T62" fmla="*/ 14 w 17"/>
                  <a:gd name="T63" fmla="*/ 12 h 25"/>
                  <a:gd name="T64" fmla="*/ 11 w 17"/>
                  <a:gd name="T65" fmla="*/ 12 h 25"/>
                  <a:gd name="T66" fmla="*/ 12 w 17"/>
                  <a:gd name="T67" fmla="*/ 10 h 25"/>
                  <a:gd name="T68" fmla="*/ 15 w 17"/>
                  <a:gd name="T69" fmla="*/ 11 h 25"/>
                  <a:gd name="T70" fmla="*/ 15 w 17"/>
                  <a:gd name="T71" fmla="*/ 10 h 25"/>
                  <a:gd name="T72" fmla="*/ 13 w 17"/>
                  <a:gd name="T73" fmla="*/ 9 h 25"/>
                  <a:gd name="T74" fmla="*/ 11 w 17"/>
                  <a:gd name="T75" fmla="*/ 9 h 25"/>
                  <a:gd name="T76" fmla="*/ 8 w 17"/>
                  <a:gd name="T77" fmla="*/ 8 h 25"/>
                  <a:gd name="T78" fmla="*/ 7 w 17"/>
                  <a:gd name="T79" fmla="*/ 6 h 25"/>
                  <a:gd name="T80" fmla="*/ 10 w 17"/>
                  <a:gd name="T81" fmla="*/ 7 h 25"/>
                  <a:gd name="T82" fmla="*/ 12 w 17"/>
                  <a:gd name="T83" fmla="*/ 6 h 25"/>
                  <a:gd name="T84" fmla="*/ 13 w 17"/>
                  <a:gd name="T85" fmla="*/ 4 h 25"/>
                  <a:gd name="T86" fmla="*/ 10 w 17"/>
                  <a:gd name="T87" fmla="*/ 2 h 25"/>
                  <a:gd name="T88" fmla="*/ 5 w 17"/>
                  <a:gd name="T89" fmla="*/ 3 h 25"/>
                  <a:gd name="T90" fmla="*/ 4 w 17"/>
                  <a:gd name="T91" fmla="*/ 6 h 25"/>
                  <a:gd name="T92" fmla="*/ 7 w 17"/>
                  <a:gd name="T93" fmla="*/ 8 h 25"/>
                  <a:gd name="T94" fmla="*/ 9 w 17"/>
                  <a:gd name="T95" fmla="*/ 11 h 25"/>
                  <a:gd name="T96" fmla="*/ 11 w 17"/>
                  <a:gd name="T97" fmla="*/ 13 h 25"/>
                  <a:gd name="T98" fmla="*/ 15 w 17"/>
                  <a:gd name="T99" fmla="*/ 16 h 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
                  <a:gd name="T151" fmla="*/ 0 h 25"/>
                  <a:gd name="T152" fmla="*/ 17 w 17"/>
                  <a:gd name="T153" fmla="*/ 25 h 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 h="25">
                    <a:moveTo>
                      <a:pt x="16" y="18"/>
                    </a:moveTo>
                    <a:lnTo>
                      <a:pt x="16" y="22"/>
                    </a:lnTo>
                    <a:lnTo>
                      <a:pt x="12" y="24"/>
                    </a:lnTo>
                    <a:lnTo>
                      <a:pt x="0" y="24"/>
                    </a:lnTo>
                    <a:lnTo>
                      <a:pt x="0" y="23"/>
                    </a:lnTo>
                    <a:lnTo>
                      <a:pt x="0" y="22"/>
                    </a:lnTo>
                    <a:lnTo>
                      <a:pt x="0" y="21"/>
                    </a:lnTo>
                    <a:lnTo>
                      <a:pt x="0" y="20"/>
                    </a:lnTo>
                    <a:lnTo>
                      <a:pt x="0" y="18"/>
                    </a:lnTo>
                    <a:lnTo>
                      <a:pt x="0" y="17"/>
                    </a:lnTo>
                    <a:lnTo>
                      <a:pt x="0" y="16"/>
                    </a:lnTo>
                    <a:lnTo>
                      <a:pt x="0" y="15"/>
                    </a:lnTo>
                    <a:lnTo>
                      <a:pt x="0" y="14"/>
                    </a:lnTo>
                    <a:lnTo>
                      <a:pt x="0" y="13"/>
                    </a:lnTo>
                    <a:lnTo>
                      <a:pt x="0" y="12"/>
                    </a:lnTo>
                    <a:lnTo>
                      <a:pt x="0" y="11"/>
                    </a:lnTo>
                    <a:lnTo>
                      <a:pt x="1" y="11"/>
                    </a:lnTo>
                    <a:lnTo>
                      <a:pt x="2" y="11"/>
                    </a:lnTo>
                    <a:lnTo>
                      <a:pt x="3" y="11"/>
                    </a:lnTo>
                    <a:lnTo>
                      <a:pt x="3" y="12"/>
                    </a:lnTo>
                    <a:lnTo>
                      <a:pt x="4" y="12"/>
                    </a:lnTo>
                    <a:lnTo>
                      <a:pt x="5" y="13"/>
                    </a:lnTo>
                    <a:lnTo>
                      <a:pt x="5" y="14"/>
                    </a:lnTo>
                    <a:lnTo>
                      <a:pt x="5" y="15"/>
                    </a:lnTo>
                    <a:lnTo>
                      <a:pt x="6" y="15"/>
                    </a:lnTo>
                    <a:lnTo>
                      <a:pt x="7" y="15"/>
                    </a:lnTo>
                    <a:lnTo>
                      <a:pt x="8" y="15"/>
                    </a:lnTo>
                    <a:lnTo>
                      <a:pt x="8" y="16"/>
                    </a:lnTo>
                    <a:lnTo>
                      <a:pt x="9" y="16"/>
                    </a:lnTo>
                    <a:lnTo>
                      <a:pt x="10" y="17"/>
                    </a:lnTo>
                    <a:lnTo>
                      <a:pt x="10" y="18"/>
                    </a:lnTo>
                    <a:lnTo>
                      <a:pt x="9" y="18"/>
                    </a:lnTo>
                    <a:lnTo>
                      <a:pt x="8" y="18"/>
                    </a:lnTo>
                    <a:lnTo>
                      <a:pt x="7" y="17"/>
                    </a:lnTo>
                    <a:lnTo>
                      <a:pt x="6" y="17"/>
                    </a:lnTo>
                    <a:lnTo>
                      <a:pt x="5" y="17"/>
                    </a:lnTo>
                    <a:lnTo>
                      <a:pt x="5" y="18"/>
                    </a:lnTo>
                    <a:lnTo>
                      <a:pt x="4" y="18"/>
                    </a:lnTo>
                    <a:lnTo>
                      <a:pt x="4" y="19"/>
                    </a:lnTo>
                    <a:lnTo>
                      <a:pt x="4" y="20"/>
                    </a:lnTo>
                    <a:lnTo>
                      <a:pt x="4" y="21"/>
                    </a:lnTo>
                    <a:lnTo>
                      <a:pt x="5" y="21"/>
                    </a:lnTo>
                    <a:lnTo>
                      <a:pt x="5" y="22"/>
                    </a:lnTo>
                    <a:lnTo>
                      <a:pt x="6" y="22"/>
                    </a:lnTo>
                    <a:lnTo>
                      <a:pt x="7" y="22"/>
                    </a:lnTo>
                    <a:lnTo>
                      <a:pt x="8" y="22"/>
                    </a:lnTo>
                    <a:lnTo>
                      <a:pt x="9" y="22"/>
                    </a:lnTo>
                    <a:lnTo>
                      <a:pt x="10" y="22"/>
                    </a:lnTo>
                    <a:lnTo>
                      <a:pt x="11" y="22"/>
                    </a:lnTo>
                    <a:lnTo>
                      <a:pt x="11" y="21"/>
                    </a:lnTo>
                    <a:lnTo>
                      <a:pt x="12" y="21"/>
                    </a:lnTo>
                    <a:lnTo>
                      <a:pt x="13" y="20"/>
                    </a:lnTo>
                    <a:lnTo>
                      <a:pt x="13" y="19"/>
                    </a:lnTo>
                    <a:lnTo>
                      <a:pt x="13" y="18"/>
                    </a:lnTo>
                    <a:lnTo>
                      <a:pt x="12" y="18"/>
                    </a:lnTo>
                    <a:lnTo>
                      <a:pt x="11" y="18"/>
                    </a:lnTo>
                    <a:lnTo>
                      <a:pt x="11" y="16"/>
                    </a:lnTo>
                    <a:lnTo>
                      <a:pt x="10" y="15"/>
                    </a:lnTo>
                    <a:lnTo>
                      <a:pt x="9" y="15"/>
                    </a:lnTo>
                    <a:lnTo>
                      <a:pt x="8" y="14"/>
                    </a:lnTo>
                    <a:lnTo>
                      <a:pt x="8" y="13"/>
                    </a:lnTo>
                    <a:lnTo>
                      <a:pt x="7" y="12"/>
                    </a:lnTo>
                    <a:lnTo>
                      <a:pt x="6" y="11"/>
                    </a:lnTo>
                    <a:lnTo>
                      <a:pt x="5" y="11"/>
                    </a:lnTo>
                    <a:lnTo>
                      <a:pt x="4" y="10"/>
                    </a:lnTo>
                    <a:lnTo>
                      <a:pt x="4" y="9"/>
                    </a:lnTo>
                    <a:lnTo>
                      <a:pt x="3" y="8"/>
                    </a:lnTo>
                    <a:lnTo>
                      <a:pt x="1" y="8"/>
                    </a:lnTo>
                    <a:lnTo>
                      <a:pt x="1" y="6"/>
                    </a:lnTo>
                    <a:lnTo>
                      <a:pt x="0" y="5"/>
                    </a:lnTo>
                    <a:lnTo>
                      <a:pt x="0" y="4"/>
                    </a:lnTo>
                    <a:lnTo>
                      <a:pt x="0" y="3"/>
                    </a:lnTo>
                    <a:lnTo>
                      <a:pt x="0" y="2"/>
                    </a:lnTo>
                    <a:lnTo>
                      <a:pt x="1" y="1"/>
                    </a:lnTo>
                    <a:lnTo>
                      <a:pt x="2" y="1"/>
                    </a:lnTo>
                    <a:lnTo>
                      <a:pt x="3" y="1"/>
                    </a:lnTo>
                    <a:lnTo>
                      <a:pt x="4" y="0"/>
                    </a:lnTo>
                    <a:lnTo>
                      <a:pt x="5" y="0"/>
                    </a:lnTo>
                    <a:lnTo>
                      <a:pt x="11" y="0"/>
                    </a:lnTo>
                    <a:lnTo>
                      <a:pt x="16" y="2"/>
                    </a:lnTo>
                    <a:lnTo>
                      <a:pt x="16" y="15"/>
                    </a:lnTo>
                    <a:lnTo>
                      <a:pt x="15" y="15"/>
                    </a:lnTo>
                    <a:lnTo>
                      <a:pt x="15" y="14"/>
                    </a:lnTo>
                    <a:lnTo>
                      <a:pt x="15" y="13"/>
                    </a:lnTo>
                    <a:lnTo>
                      <a:pt x="15" y="12"/>
                    </a:lnTo>
                    <a:lnTo>
                      <a:pt x="14" y="12"/>
                    </a:lnTo>
                    <a:lnTo>
                      <a:pt x="13" y="12"/>
                    </a:lnTo>
                    <a:lnTo>
                      <a:pt x="12" y="12"/>
                    </a:lnTo>
                    <a:lnTo>
                      <a:pt x="11" y="12"/>
                    </a:lnTo>
                    <a:lnTo>
                      <a:pt x="11" y="11"/>
                    </a:lnTo>
                    <a:lnTo>
                      <a:pt x="11" y="10"/>
                    </a:lnTo>
                    <a:lnTo>
                      <a:pt x="12" y="10"/>
                    </a:lnTo>
                    <a:lnTo>
                      <a:pt x="12" y="11"/>
                    </a:lnTo>
                    <a:lnTo>
                      <a:pt x="13" y="11"/>
                    </a:lnTo>
                    <a:lnTo>
                      <a:pt x="14" y="11"/>
                    </a:lnTo>
                    <a:lnTo>
                      <a:pt x="15" y="11"/>
                    </a:lnTo>
                    <a:lnTo>
                      <a:pt x="15" y="10"/>
                    </a:lnTo>
                    <a:lnTo>
                      <a:pt x="15" y="9"/>
                    </a:lnTo>
                    <a:lnTo>
                      <a:pt x="14" y="9"/>
                    </a:lnTo>
                    <a:lnTo>
                      <a:pt x="13" y="9"/>
                    </a:lnTo>
                    <a:lnTo>
                      <a:pt x="12" y="9"/>
                    </a:lnTo>
                    <a:lnTo>
                      <a:pt x="11" y="9"/>
                    </a:lnTo>
                    <a:lnTo>
                      <a:pt x="10" y="9"/>
                    </a:lnTo>
                    <a:lnTo>
                      <a:pt x="9" y="9"/>
                    </a:lnTo>
                    <a:lnTo>
                      <a:pt x="8" y="8"/>
                    </a:lnTo>
                    <a:lnTo>
                      <a:pt x="7" y="7"/>
                    </a:lnTo>
                    <a:lnTo>
                      <a:pt x="7" y="6"/>
                    </a:lnTo>
                    <a:lnTo>
                      <a:pt x="8" y="6"/>
                    </a:lnTo>
                    <a:lnTo>
                      <a:pt x="8" y="7"/>
                    </a:lnTo>
                    <a:lnTo>
                      <a:pt x="9" y="7"/>
                    </a:lnTo>
                    <a:lnTo>
                      <a:pt x="10" y="7"/>
                    </a:lnTo>
                    <a:lnTo>
                      <a:pt x="11" y="7"/>
                    </a:lnTo>
                    <a:lnTo>
                      <a:pt x="11" y="6"/>
                    </a:lnTo>
                    <a:lnTo>
                      <a:pt x="12" y="6"/>
                    </a:lnTo>
                    <a:lnTo>
                      <a:pt x="12" y="5"/>
                    </a:lnTo>
                    <a:lnTo>
                      <a:pt x="13" y="5"/>
                    </a:lnTo>
                    <a:lnTo>
                      <a:pt x="13" y="4"/>
                    </a:lnTo>
                    <a:lnTo>
                      <a:pt x="13" y="3"/>
                    </a:lnTo>
                    <a:lnTo>
                      <a:pt x="12" y="3"/>
                    </a:lnTo>
                    <a:lnTo>
                      <a:pt x="11" y="2"/>
                    </a:lnTo>
                    <a:lnTo>
                      <a:pt x="10" y="2"/>
                    </a:lnTo>
                    <a:lnTo>
                      <a:pt x="8" y="2"/>
                    </a:lnTo>
                    <a:lnTo>
                      <a:pt x="7" y="2"/>
                    </a:lnTo>
                    <a:lnTo>
                      <a:pt x="5" y="2"/>
                    </a:lnTo>
                    <a:lnTo>
                      <a:pt x="5" y="3"/>
                    </a:lnTo>
                    <a:lnTo>
                      <a:pt x="4" y="4"/>
                    </a:lnTo>
                    <a:lnTo>
                      <a:pt x="4" y="5"/>
                    </a:lnTo>
                    <a:lnTo>
                      <a:pt x="4" y="6"/>
                    </a:lnTo>
                    <a:lnTo>
                      <a:pt x="5" y="6"/>
                    </a:lnTo>
                    <a:lnTo>
                      <a:pt x="5" y="7"/>
                    </a:lnTo>
                    <a:lnTo>
                      <a:pt x="5" y="8"/>
                    </a:lnTo>
                    <a:lnTo>
                      <a:pt x="7" y="8"/>
                    </a:lnTo>
                    <a:lnTo>
                      <a:pt x="7" y="9"/>
                    </a:lnTo>
                    <a:lnTo>
                      <a:pt x="8" y="10"/>
                    </a:lnTo>
                    <a:lnTo>
                      <a:pt x="9" y="11"/>
                    </a:lnTo>
                    <a:lnTo>
                      <a:pt x="10" y="12"/>
                    </a:lnTo>
                    <a:lnTo>
                      <a:pt x="11" y="12"/>
                    </a:lnTo>
                    <a:lnTo>
                      <a:pt x="11" y="13"/>
                    </a:lnTo>
                    <a:lnTo>
                      <a:pt x="12" y="14"/>
                    </a:lnTo>
                    <a:lnTo>
                      <a:pt x="13" y="15"/>
                    </a:lnTo>
                    <a:lnTo>
                      <a:pt x="14" y="15"/>
                    </a:lnTo>
                    <a:lnTo>
                      <a:pt x="15" y="16"/>
                    </a:lnTo>
                    <a:lnTo>
                      <a:pt x="15" y="17"/>
                    </a:lnTo>
                    <a:lnTo>
                      <a:pt x="16" y="18"/>
                    </a:lnTo>
                  </a:path>
                </a:pathLst>
              </a:custGeom>
              <a:solidFill>
                <a:srgbClr val="FCFF03"/>
              </a:solidFill>
              <a:ln w="9525" cap="rnd">
                <a:noFill/>
                <a:round/>
                <a:headEnd/>
                <a:tailEnd/>
              </a:ln>
            </p:spPr>
            <p:txBody>
              <a:bodyPr/>
              <a:lstStyle/>
              <a:p>
                <a:endParaRPr lang="en-US"/>
              </a:p>
            </p:txBody>
          </p:sp>
        </p:grpSp>
        <p:sp>
          <p:nvSpPr>
            <p:cNvPr id="1205" name="Freeform 43"/>
            <p:cNvSpPr>
              <a:spLocks/>
            </p:cNvSpPr>
            <p:nvPr/>
          </p:nvSpPr>
          <p:spPr bwMode="auto">
            <a:xfrm>
              <a:off x="4370" y="2607"/>
              <a:ext cx="91" cy="51"/>
            </a:xfrm>
            <a:custGeom>
              <a:avLst/>
              <a:gdLst>
                <a:gd name="T0" fmla="*/ 78 w 91"/>
                <a:gd name="T1" fmla="*/ 9 h 51"/>
                <a:gd name="T2" fmla="*/ 74 w 91"/>
                <a:gd name="T3" fmla="*/ 17 h 51"/>
                <a:gd name="T4" fmla="*/ 69 w 91"/>
                <a:gd name="T5" fmla="*/ 24 h 51"/>
                <a:gd name="T6" fmla="*/ 58 w 91"/>
                <a:gd name="T7" fmla="*/ 30 h 51"/>
                <a:gd name="T8" fmla="*/ 48 w 91"/>
                <a:gd name="T9" fmla="*/ 33 h 51"/>
                <a:gd name="T10" fmla="*/ 40 w 91"/>
                <a:gd name="T11" fmla="*/ 32 h 51"/>
                <a:gd name="T12" fmla="*/ 28 w 91"/>
                <a:gd name="T13" fmla="*/ 27 h 51"/>
                <a:gd name="T14" fmla="*/ 13 w 91"/>
                <a:gd name="T15" fmla="*/ 7 h 51"/>
                <a:gd name="T16" fmla="*/ 9 w 91"/>
                <a:gd name="T17" fmla="*/ 2 h 51"/>
                <a:gd name="T18" fmla="*/ 5 w 91"/>
                <a:gd name="T19" fmla="*/ 0 h 51"/>
                <a:gd name="T20" fmla="*/ 3 w 91"/>
                <a:gd name="T21" fmla="*/ 4 h 51"/>
                <a:gd name="T22" fmla="*/ 1 w 91"/>
                <a:gd name="T23" fmla="*/ 8 h 51"/>
                <a:gd name="T24" fmla="*/ 1 w 91"/>
                <a:gd name="T25" fmla="*/ 14 h 51"/>
                <a:gd name="T26" fmla="*/ 4 w 91"/>
                <a:gd name="T27" fmla="*/ 21 h 51"/>
                <a:gd name="T28" fmla="*/ 5 w 91"/>
                <a:gd name="T29" fmla="*/ 27 h 51"/>
                <a:gd name="T30" fmla="*/ 11 w 91"/>
                <a:gd name="T31" fmla="*/ 32 h 51"/>
                <a:gd name="T32" fmla="*/ 20 w 91"/>
                <a:gd name="T33" fmla="*/ 35 h 51"/>
                <a:gd name="T34" fmla="*/ 27 w 91"/>
                <a:gd name="T35" fmla="*/ 35 h 51"/>
                <a:gd name="T36" fmla="*/ 17 w 91"/>
                <a:gd name="T37" fmla="*/ 31 h 51"/>
                <a:gd name="T38" fmla="*/ 12 w 91"/>
                <a:gd name="T39" fmla="*/ 28 h 51"/>
                <a:gd name="T40" fmla="*/ 10 w 91"/>
                <a:gd name="T41" fmla="*/ 24 h 51"/>
                <a:gd name="T42" fmla="*/ 10 w 91"/>
                <a:gd name="T43" fmla="*/ 19 h 51"/>
                <a:gd name="T44" fmla="*/ 13 w 91"/>
                <a:gd name="T45" fmla="*/ 17 h 51"/>
                <a:gd name="T46" fmla="*/ 20 w 91"/>
                <a:gd name="T47" fmla="*/ 25 h 51"/>
                <a:gd name="T48" fmla="*/ 31 w 91"/>
                <a:gd name="T49" fmla="*/ 33 h 51"/>
                <a:gd name="T50" fmla="*/ 39 w 91"/>
                <a:gd name="T51" fmla="*/ 36 h 51"/>
                <a:gd name="T52" fmla="*/ 35 w 91"/>
                <a:gd name="T53" fmla="*/ 38 h 51"/>
                <a:gd name="T54" fmla="*/ 32 w 91"/>
                <a:gd name="T55" fmla="*/ 43 h 51"/>
                <a:gd name="T56" fmla="*/ 35 w 91"/>
                <a:gd name="T57" fmla="*/ 42 h 51"/>
                <a:gd name="T58" fmla="*/ 38 w 91"/>
                <a:gd name="T59" fmla="*/ 46 h 51"/>
                <a:gd name="T60" fmla="*/ 41 w 91"/>
                <a:gd name="T61" fmla="*/ 49 h 51"/>
                <a:gd name="T62" fmla="*/ 45 w 91"/>
                <a:gd name="T63" fmla="*/ 50 h 51"/>
                <a:gd name="T64" fmla="*/ 50 w 91"/>
                <a:gd name="T65" fmla="*/ 50 h 51"/>
                <a:gd name="T66" fmla="*/ 56 w 91"/>
                <a:gd name="T67" fmla="*/ 49 h 51"/>
                <a:gd name="T68" fmla="*/ 61 w 91"/>
                <a:gd name="T69" fmla="*/ 48 h 51"/>
                <a:gd name="T70" fmla="*/ 64 w 91"/>
                <a:gd name="T71" fmla="*/ 45 h 51"/>
                <a:gd name="T72" fmla="*/ 69 w 91"/>
                <a:gd name="T73" fmla="*/ 42 h 51"/>
                <a:gd name="T74" fmla="*/ 61 w 91"/>
                <a:gd name="T75" fmla="*/ 40 h 51"/>
                <a:gd name="T76" fmla="*/ 56 w 91"/>
                <a:gd name="T77" fmla="*/ 41 h 51"/>
                <a:gd name="T78" fmla="*/ 49 w 91"/>
                <a:gd name="T79" fmla="*/ 42 h 51"/>
                <a:gd name="T80" fmla="*/ 43 w 91"/>
                <a:gd name="T81" fmla="*/ 41 h 51"/>
                <a:gd name="T82" fmla="*/ 47 w 91"/>
                <a:gd name="T83" fmla="*/ 38 h 51"/>
                <a:gd name="T84" fmla="*/ 60 w 91"/>
                <a:gd name="T85" fmla="*/ 33 h 51"/>
                <a:gd name="T86" fmla="*/ 73 w 91"/>
                <a:gd name="T87" fmla="*/ 23 h 51"/>
                <a:gd name="T88" fmla="*/ 78 w 91"/>
                <a:gd name="T89" fmla="*/ 20 h 51"/>
                <a:gd name="T90" fmla="*/ 78 w 91"/>
                <a:gd name="T91" fmla="*/ 25 h 51"/>
                <a:gd name="T92" fmla="*/ 77 w 91"/>
                <a:gd name="T93" fmla="*/ 28 h 51"/>
                <a:gd name="T94" fmla="*/ 73 w 91"/>
                <a:gd name="T95" fmla="*/ 30 h 51"/>
                <a:gd name="T96" fmla="*/ 70 w 91"/>
                <a:gd name="T97" fmla="*/ 32 h 51"/>
                <a:gd name="T98" fmla="*/ 67 w 91"/>
                <a:gd name="T99" fmla="*/ 34 h 51"/>
                <a:gd name="T100" fmla="*/ 63 w 91"/>
                <a:gd name="T101" fmla="*/ 38 h 51"/>
                <a:gd name="T102" fmla="*/ 73 w 91"/>
                <a:gd name="T103" fmla="*/ 35 h 51"/>
                <a:gd name="T104" fmla="*/ 79 w 91"/>
                <a:gd name="T105" fmla="*/ 33 h 51"/>
                <a:gd name="T106" fmla="*/ 81 w 91"/>
                <a:gd name="T107" fmla="*/ 29 h 51"/>
                <a:gd name="T108" fmla="*/ 84 w 91"/>
                <a:gd name="T109" fmla="*/ 25 h 51"/>
                <a:gd name="T110" fmla="*/ 85 w 91"/>
                <a:gd name="T111" fmla="*/ 20 h 51"/>
                <a:gd name="T112" fmla="*/ 89 w 91"/>
                <a:gd name="T113" fmla="*/ 16 h 51"/>
                <a:gd name="T114" fmla="*/ 86 w 91"/>
                <a:gd name="T115" fmla="*/ 14 h 51"/>
                <a:gd name="T116" fmla="*/ 88 w 91"/>
                <a:gd name="T117" fmla="*/ 6 h 51"/>
                <a:gd name="T118" fmla="*/ 83 w 91"/>
                <a:gd name="T119" fmla="*/ 2 h 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
                <a:gd name="T181" fmla="*/ 0 h 51"/>
                <a:gd name="T182" fmla="*/ 91 w 91"/>
                <a:gd name="T183" fmla="*/ 51 h 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 h="51">
                  <a:moveTo>
                    <a:pt x="79" y="3"/>
                  </a:moveTo>
                  <a:lnTo>
                    <a:pt x="79" y="3"/>
                  </a:lnTo>
                  <a:lnTo>
                    <a:pt x="78" y="4"/>
                  </a:lnTo>
                  <a:lnTo>
                    <a:pt x="78" y="5"/>
                  </a:lnTo>
                  <a:lnTo>
                    <a:pt x="78" y="6"/>
                  </a:lnTo>
                  <a:lnTo>
                    <a:pt x="78" y="7"/>
                  </a:lnTo>
                  <a:lnTo>
                    <a:pt x="78" y="8"/>
                  </a:lnTo>
                  <a:lnTo>
                    <a:pt x="78" y="9"/>
                  </a:lnTo>
                  <a:lnTo>
                    <a:pt x="77" y="9"/>
                  </a:lnTo>
                  <a:lnTo>
                    <a:pt x="77" y="10"/>
                  </a:lnTo>
                  <a:lnTo>
                    <a:pt x="77" y="11"/>
                  </a:lnTo>
                  <a:lnTo>
                    <a:pt x="77" y="12"/>
                  </a:lnTo>
                  <a:lnTo>
                    <a:pt x="77" y="13"/>
                  </a:lnTo>
                  <a:lnTo>
                    <a:pt x="76" y="14"/>
                  </a:lnTo>
                  <a:lnTo>
                    <a:pt x="75" y="14"/>
                  </a:lnTo>
                  <a:lnTo>
                    <a:pt x="75" y="15"/>
                  </a:lnTo>
                  <a:lnTo>
                    <a:pt x="75" y="16"/>
                  </a:lnTo>
                  <a:lnTo>
                    <a:pt x="74" y="16"/>
                  </a:lnTo>
                  <a:lnTo>
                    <a:pt x="74" y="17"/>
                  </a:lnTo>
                  <a:lnTo>
                    <a:pt x="74" y="18"/>
                  </a:lnTo>
                  <a:lnTo>
                    <a:pt x="73" y="18"/>
                  </a:lnTo>
                  <a:lnTo>
                    <a:pt x="73" y="19"/>
                  </a:lnTo>
                  <a:lnTo>
                    <a:pt x="72" y="19"/>
                  </a:lnTo>
                  <a:lnTo>
                    <a:pt x="71" y="20"/>
                  </a:lnTo>
                  <a:lnTo>
                    <a:pt x="71" y="21"/>
                  </a:lnTo>
                  <a:lnTo>
                    <a:pt x="70" y="22"/>
                  </a:lnTo>
                  <a:lnTo>
                    <a:pt x="70" y="23"/>
                  </a:lnTo>
                  <a:lnTo>
                    <a:pt x="69" y="23"/>
                  </a:lnTo>
                  <a:lnTo>
                    <a:pt x="69" y="24"/>
                  </a:lnTo>
                  <a:lnTo>
                    <a:pt x="68" y="25"/>
                  </a:lnTo>
                  <a:lnTo>
                    <a:pt x="66" y="26"/>
                  </a:lnTo>
                  <a:lnTo>
                    <a:pt x="65" y="27"/>
                  </a:lnTo>
                  <a:lnTo>
                    <a:pt x="63" y="28"/>
                  </a:lnTo>
                  <a:lnTo>
                    <a:pt x="62" y="28"/>
                  </a:lnTo>
                  <a:lnTo>
                    <a:pt x="61" y="29"/>
                  </a:lnTo>
                  <a:lnTo>
                    <a:pt x="60" y="29"/>
                  </a:lnTo>
                  <a:lnTo>
                    <a:pt x="59" y="30"/>
                  </a:lnTo>
                  <a:lnTo>
                    <a:pt x="58" y="30"/>
                  </a:lnTo>
                  <a:lnTo>
                    <a:pt x="56" y="31"/>
                  </a:lnTo>
                  <a:lnTo>
                    <a:pt x="54" y="32"/>
                  </a:lnTo>
                  <a:lnTo>
                    <a:pt x="53" y="32"/>
                  </a:lnTo>
                  <a:lnTo>
                    <a:pt x="52" y="32"/>
                  </a:lnTo>
                  <a:lnTo>
                    <a:pt x="51" y="32"/>
                  </a:lnTo>
                  <a:lnTo>
                    <a:pt x="50" y="32"/>
                  </a:lnTo>
                  <a:lnTo>
                    <a:pt x="49" y="32"/>
                  </a:lnTo>
                  <a:lnTo>
                    <a:pt x="48" y="33"/>
                  </a:lnTo>
                  <a:lnTo>
                    <a:pt x="47" y="33"/>
                  </a:lnTo>
                  <a:lnTo>
                    <a:pt x="46" y="33"/>
                  </a:lnTo>
                  <a:lnTo>
                    <a:pt x="45" y="33"/>
                  </a:lnTo>
                  <a:lnTo>
                    <a:pt x="44" y="33"/>
                  </a:lnTo>
                  <a:lnTo>
                    <a:pt x="43" y="33"/>
                  </a:lnTo>
                  <a:lnTo>
                    <a:pt x="42" y="33"/>
                  </a:lnTo>
                  <a:lnTo>
                    <a:pt x="41" y="32"/>
                  </a:lnTo>
                  <a:lnTo>
                    <a:pt x="40" y="32"/>
                  </a:lnTo>
                  <a:lnTo>
                    <a:pt x="39" y="32"/>
                  </a:lnTo>
                  <a:lnTo>
                    <a:pt x="37" y="31"/>
                  </a:lnTo>
                  <a:lnTo>
                    <a:pt x="36" y="31"/>
                  </a:lnTo>
                  <a:lnTo>
                    <a:pt x="35" y="31"/>
                  </a:lnTo>
                  <a:lnTo>
                    <a:pt x="34" y="30"/>
                  </a:lnTo>
                  <a:lnTo>
                    <a:pt x="33" y="30"/>
                  </a:lnTo>
                  <a:lnTo>
                    <a:pt x="32" y="29"/>
                  </a:lnTo>
                  <a:lnTo>
                    <a:pt x="31" y="29"/>
                  </a:lnTo>
                  <a:lnTo>
                    <a:pt x="30" y="28"/>
                  </a:lnTo>
                  <a:lnTo>
                    <a:pt x="28" y="27"/>
                  </a:lnTo>
                  <a:lnTo>
                    <a:pt x="28" y="26"/>
                  </a:lnTo>
                  <a:lnTo>
                    <a:pt x="27" y="26"/>
                  </a:lnTo>
                  <a:lnTo>
                    <a:pt x="25" y="25"/>
                  </a:lnTo>
                  <a:lnTo>
                    <a:pt x="24" y="25"/>
                  </a:lnTo>
                  <a:lnTo>
                    <a:pt x="23" y="25"/>
                  </a:lnTo>
                  <a:lnTo>
                    <a:pt x="23" y="24"/>
                  </a:lnTo>
                  <a:lnTo>
                    <a:pt x="22" y="23"/>
                  </a:lnTo>
                  <a:lnTo>
                    <a:pt x="21" y="23"/>
                  </a:lnTo>
                  <a:lnTo>
                    <a:pt x="20" y="22"/>
                  </a:lnTo>
                  <a:lnTo>
                    <a:pt x="13" y="7"/>
                  </a:lnTo>
                  <a:lnTo>
                    <a:pt x="12" y="6"/>
                  </a:lnTo>
                  <a:lnTo>
                    <a:pt x="12" y="5"/>
                  </a:lnTo>
                  <a:lnTo>
                    <a:pt x="12" y="4"/>
                  </a:lnTo>
                  <a:lnTo>
                    <a:pt x="11" y="3"/>
                  </a:lnTo>
                  <a:lnTo>
                    <a:pt x="11" y="2"/>
                  </a:lnTo>
                  <a:lnTo>
                    <a:pt x="11" y="1"/>
                  </a:lnTo>
                  <a:lnTo>
                    <a:pt x="10" y="0"/>
                  </a:lnTo>
                  <a:lnTo>
                    <a:pt x="9" y="1"/>
                  </a:lnTo>
                  <a:lnTo>
                    <a:pt x="9" y="2"/>
                  </a:lnTo>
                  <a:lnTo>
                    <a:pt x="9" y="3"/>
                  </a:lnTo>
                  <a:lnTo>
                    <a:pt x="8" y="3"/>
                  </a:lnTo>
                  <a:lnTo>
                    <a:pt x="8" y="4"/>
                  </a:lnTo>
                  <a:lnTo>
                    <a:pt x="7" y="4"/>
                  </a:lnTo>
                  <a:lnTo>
                    <a:pt x="7" y="3"/>
                  </a:lnTo>
                  <a:lnTo>
                    <a:pt x="7" y="2"/>
                  </a:lnTo>
                  <a:lnTo>
                    <a:pt x="6" y="1"/>
                  </a:lnTo>
                  <a:lnTo>
                    <a:pt x="6" y="0"/>
                  </a:lnTo>
                  <a:lnTo>
                    <a:pt x="5" y="0"/>
                  </a:lnTo>
                  <a:lnTo>
                    <a:pt x="4" y="0"/>
                  </a:lnTo>
                  <a:lnTo>
                    <a:pt x="3" y="1"/>
                  </a:lnTo>
                  <a:lnTo>
                    <a:pt x="3" y="2"/>
                  </a:lnTo>
                  <a:lnTo>
                    <a:pt x="3" y="3"/>
                  </a:lnTo>
                  <a:lnTo>
                    <a:pt x="4" y="4"/>
                  </a:lnTo>
                  <a:lnTo>
                    <a:pt x="3" y="4"/>
                  </a:lnTo>
                  <a:lnTo>
                    <a:pt x="3" y="5"/>
                  </a:lnTo>
                  <a:lnTo>
                    <a:pt x="3" y="4"/>
                  </a:lnTo>
                  <a:lnTo>
                    <a:pt x="2" y="4"/>
                  </a:lnTo>
                  <a:lnTo>
                    <a:pt x="2" y="3"/>
                  </a:lnTo>
                  <a:lnTo>
                    <a:pt x="1" y="3"/>
                  </a:lnTo>
                  <a:lnTo>
                    <a:pt x="0" y="4"/>
                  </a:lnTo>
                  <a:lnTo>
                    <a:pt x="0" y="5"/>
                  </a:lnTo>
                  <a:lnTo>
                    <a:pt x="0" y="6"/>
                  </a:lnTo>
                  <a:lnTo>
                    <a:pt x="1" y="7"/>
                  </a:lnTo>
                  <a:lnTo>
                    <a:pt x="1" y="8"/>
                  </a:lnTo>
                  <a:lnTo>
                    <a:pt x="1" y="9"/>
                  </a:lnTo>
                  <a:lnTo>
                    <a:pt x="2" y="9"/>
                  </a:lnTo>
                  <a:lnTo>
                    <a:pt x="2" y="10"/>
                  </a:lnTo>
                  <a:lnTo>
                    <a:pt x="2" y="11"/>
                  </a:lnTo>
                  <a:lnTo>
                    <a:pt x="2" y="12"/>
                  </a:lnTo>
                  <a:lnTo>
                    <a:pt x="3" y="13"/>
                  </a:lnTo>
                  <a:lnTo>
                    <a:pt x="3" y="14"/>
                  </a:lnTo>
                  <a:lnTo>
                    <a:pt x="2" y="14"/>
                  </a:lnTo>
                  <a:lnTo>
                    <a:pt x="1" y="14"/>
                  </a:lnTo>
                  <a:lnTo>
                    <a:pt x="1" y="15"/>
                  </a:lnTo>
                  <a:lnTo>
                    <a:pt x="1" y="16"/>
                  </a:lnTo>
                  <a:lnTo>
                    <a:pt x="2" y="16"/>
                  </a:lnTo>
                  <a:lnTo>
                    <a:pt x="2" y="17"/>
                  </a:lnTo>
                  <a:lnTo>
                    <a:pt x="2" y="18"/>
                  </a:lnTo>
                  <a:lnTo>
                    <a:pt x="2" y="19"/>
                  </a:lnTo>
                  <a:lnTo>
                    <a:pt x="3" y="19"/>
                  </a:lnTo>
                  <a:lnTo>
                    <a:pt x="3" y="20"/>
                  </a:lnTo>
                  <a:lnTo>
                    <a:pt x="4" y="21"/>
                  </a:lnTo>
                  <a:lnTo>
                    <a:pt x="4" y="22"/>
                  </a:lnTo>
                  <a:lnTo>
                    <a:pt x="5" y="23"/>
                  </a:lnTo>
                  <a:lnTo>
                    <a:pt x="4" y="23"/>
                  </a:lnTo>
                  <a:lnTo>
                    <a:pt x="3" y="23"/>
                  </a:lnTo>
                  <a:lnTo>
                    <a:pt x="3" y="24"/>
                  </a:lnTo>
                  <a:lnTo>
                    <a:pt x="3" y="25"/>
                  </a:lnTo>
                  <a:lnTo>
                    <a:pt x="4" y="25"/>
                  </a:lnTo>
                  <a:lnTo>
                    <a:pt x="4" y="26"/>
                  </a:lnTo>
                  <a:lnTo>
                    <a:pt x="5" y="27"/>
                  </a:lnTo>
                  <a:lnTo>
                    <a:pt x="5" y="28"/>
                  </a:lnTo>
                  <a:lnTo>
                    <a:pt x="6" y="28"/>
                  </a:lnTo>
                  <a:lnTo>
                    <a:pt x="6" y="29"/>
                  </a:lnTo>
                  <a:lnTo>
                    <a:pt x="7" y="29"/>
                  </a:lnTo>
                  <a:lnTo>
                    <a:pt x="9" y="29"/>
                  </a:lnTo>
                  <a:lnTo>
                    <a:pt x="10" y="30"/>
                  </a:lnTo>
                  <a:lnTo>
                    <a:pt x="11" y="30"/>
                  </a:lnTo>
                  <a:lnTo>
                    <a:pt x="11" y="31"/>
                  </a:lnTo>
                  <a:lnTo>
                    <a:pt x="11" y="32"/>
                  </a:lnTo>
                  <a:lnTo>
                    <a:pt x="12" y="33"/>
                  </a:lnTo>
                  <a:lnTo>
                    <a:pt x="13" y="33"/>
                  </a:lnTo>
                  <a:lnTo>
                    <a:pt x="14" y="34"/>
                  </a:lnTo>
                  <a:lnTo>
                    <a:pt x="15" y="35"/>
                  </a:lnTo>
                  <a:lnTo>
                    <a:pt x="17" y="35"/>
                  </a:lnTo>
                  <a:lnTo>
                    <a:pt x="18" y="35"/>
                  </a:lnTo>
                  <a:lnTo>
                    <a:pt x="19" y="35"/>
                  </a:lnTo>
                  <a:lnTo>
                    <a:pt x="20" y="35"/>
                  </a:lnTo>
                  <a:lnTo>
                    <a:pt x="21" y="36"/>
                  </a:lnTo>
                  <a:lnTo>
                    <a:pt x="22" y="36"/>
                  </a:lnTo>
                  <a:lnTo>
                    <a:pt x="23" y="36"/>
                  </a:lnTo>
                  <a:lnTo>
                    <a:pt x="24" y="36"/>
                  </a:lnTo>
                  <a:lnTo>
                    <a:pt x="25" y="36"/>
                  </a:lnTo>
                  <a:lnTo>
                    <a:pt x="26" y="36"/>
                  </a:lnTo>
                  <a:lnTo>
                    <a:pt x="27" y="36"/>
                  </a:lnTo>
                  <a:lnTo>
                    <a:pt x="27" y="35"/>
                  </a:lnTo>
                  <a:lnTo>
                    <a:pt x="25" y="35"/>
                  </a:lnTo>
                  <a:lnTo>
                    <a:pt x="24" y="34"/>
                  </a:lnTo>
                  <a:lnTo>
                    <a:pt x="23" y="34"/>
                  </a:lnTo>
                  <a:lnTo>
                    <a:pt x="23" y="33"/>
                  </a:lnTo>
                  <a:lnTo>
                    <a:pt x="22" y="33"/>
                  </a:lnTo>
                  <a:lnTo>
                    <a:pt x="21" y="33"/>
                  </a:lnTo>
                  <a:lnTo>
                    <a:pt x="20" y="33"/>
                  </a:lnTo>
                  <a:lnTo>
                    <a:pt x="19" y="32"/>
                  </a:lnTo>
                  <a:lnTo>
                    <a:pt x="18" y="32"/>
                  </a:lnTo>
                  <a:lnTo>
                    <a:pt x="17" y="31"/>
                  </a:lnTo>
                  <a:lnTo>
                    <a:pt x="16" y="30"/>
                  </a:lnTo>
                  <a:lnTo>
                    <a:pt x="15" y="30"/>
                  </a:lnTo>
                  <a:lnTo>
                    <a:pt x="14" y="29"/>
                  </a:lnTo>
                  <a:lnTo>
                    <a:pt x="14" y="28"/>
                  </a:lnTo>
                  <a:lnTo>
                    <a:pt x="13" y="28"/>
                  </a:lnTo>
                  <a:lnTo>
                    <a:pt x="12" y="28"/>
                  </a:lnTo>
                  <a:lnTo>
                    <a:pt x="11" y="28"/>
                  </a:lnTo>
                  <a:lnTo>
                    <a:pt x="11" y="27"/>
                  </a:lnTo>
                  <a:lnTo>
                    <a:pt x="11" y="26"/>
                  </a:lnTo>
                  <a:lnTo>
                    <a:pt x="11" y="25"/>
                  </a:lnTo>
                  <a:lnTo>
                    <a:pt x="10" y="25"/>
                  </a:lnTo>
                  <a:lnTo>
                    <a:pt x="10" y="24"/>
                  </a:lnTo>
                  <a:lnTo>
                    <a:pt x="10" y="23"/>
                  </a:lnTo>
                  <a:lnTo>
                    <a:pt x="10" y="22"/>
                  </a:lnTo>
                  <a:lnTo>
                    <a:pt x="10" y="21"/>
                  </a:lnTo>
                  <a:lnTo>
                    <a:pt x="10" y="20"/>
                  </a:lnTo>
                  <a:lnTo>
                    <a:pt x="10" y="19"/>
                  </a:lnTo>
                  <a:lnTo>
                    <a:pt x="10" y="18"/>
                  </a:lnTo>
                  <a:lnTo>
                    <a:pt x="9" y="18"/>
                  </a:lnTo>
                  <a:lnTo>
                    <a:pt x="9" y="17"/>
                  </a:lnTo>
                  <a:lnTo>
                    <a:pt x="9" y="16"/>
                  </a:lnTo>
                  <a:lnTo>
                    <a:pt x="9" y="15"/>
                  </a:lnTo>
                  <a:lnTo>
                    <a:pt x="10" y="15"/>
                  </a:lnTo>
                  <a:lnTo>
                    <a:pt x="11" y="16"/>
                  </a:lnTo>
                  <a:lnTo>
                    <a:pt x="12" y="16"/>
                  </a:lnTo>
                  <a:lnTo>
                    <a:pt x="13" y="17"/>
                  </a:lnTo>
                  <a:lnTo>
                    <a:pt x="13" y="18"/>
                  </a:lnTo>
                  <a:lnTo>
                    <a:pt x="14" y="19"/>
                  </a:lnTo>
                  <a:lnTo>
                    <a:pt x="15" y="20"/>
                  </a:lnTo>
                  <a:lnTo>
                    <a:pt x="15" y="21"/>
                  </a:lnTo>
                  <a:lnTo>
                    <a:pt x="16" y="22"/>
                  </a:lnTo>
                  <a:lnTo>
                    <a:pt x="17" y="23"/>
                  </a:lnTo>
                  <a:lnTo>
                    <a:pt x="18" y="23"/>
                  </a:lnTo>
                  <a:lnTo>
                    <a:pt x="18" y="24"/>
                  </a:lnTo>
                  <a:lnTo>
                    <a:pt x="19" y="25"/>
                  </a:lnTo>
                  <a:lnTo>
                    <a:pt x="20" y="25"/>
                  </a:lnTo>
                  <a:lnTo>
                    <a:pt x="21" y="26"/>
                  </a:lnTo>
                  <a:lnTo>
                    <a:pt x="22" y="27"/>
                  </a:lnTo>
                  <a:lnTo>
                    <a:pt x="23" y="28"/>
                  </a:lnTo>
                  <a:lnTo>
                    <a:pt x="24" y="29"/>
                  </a:lnTo>
                  <a:lnTo>
                    <a:pt x="25" y="29"/>
                  </a:lnTo>
                  <a:lnTo>
                    <a:pt x="25" y="30"/>
                  </a:lnTo>
                  <a:lnTo>
                    <a:pt x="27" y="30"/>
                  </a:lnTo>
                  <a:lnTo>
                    <a:pt x="28" y="31"/>
                  </a:lnTo>
                  <a:lnTo>
                    <a:pt x="29" y="32"/>
                  </a:lnTo>
                  <a:lnTo>
                    <a:pt x="30" y="32"/>
                  </a:lnTo>
                  <a:lnTo>
                    <a:pt x="31" y="33"/>
                  </a:lnTo>
                  <a:lnTo>
                    <a:pt x="32" y="33"/>
                  </a:lnTo>
                  <a:lnTo>
                    <a:pt x="33" y="33"/>
                  </a:lnTo>
                  <a:lnTo>
                    <a:pt x="33" y="34"/>
                  </a:lnTo>
                  <a:lnTo>
                    <a:pt x="34" y="35"/>
                  </a:lnTo>
                  <a:lnTo>
                    <a:pt x="35" y="35"/>
                  </a:lnTo>
                  <a:lnTo>
                    <a:pt x="36" y="35"/>
                  </a:lnTo>
                  <a:lnTo>
                    <a:pt x="37" y="35"/>
                  </a:lnTo>
                  <a:lnTo>
                    <a:pt x="37" y="36"/>
                  </a:lnTo>
                  <a:lnTo>
                    <a:pt x="39" y="36"/>
                  </a:lnTo>
                  <a:lnTo>
                    <a:pt x="40" y="36"/>
                  </a:lnTo>
                  <a:lnTo>
                    <a:pt x="41" y="36"/>
                  </a:lnTo>
                  <a:lnTo>
                    <a:pt x="40" y="36"/>
                  </a:lnTo>
                  <a:lnTo>
                    <a:pt x="40" y="37"/>
                  </a:lnTo>
                  <a:lnTo>
                    <a:pt x="39" y="38"/>
                  </a:lnTo>
                  <a:lnTo>
                    <a:pt x="37" y="38"/>
                  </a:lnTo>
                  <a:lnTo>
                    <a:pt x="36" y="38"/>
                  </a:lnTo>
                  <a:lnTo>
                    <a:pt x="35" y="38"/>
                  </a:lnTo>
                  <a:lnTo>
                    <a:pt x="33" y="38"/>
                  </a:lnTo>
                  <a:lnTo>
                    <a:pt x="33" y="39"/>
                  </a:lnTo>
                  <a:lnTo>
                    <a:pt x="32" y="39"/>
                  </a:lnTo>
                  <a:lnTo>
                    <a:pt x="32" y="40"/>
                  </a:lnTo>
                  <a:lnTo>
                    <a:pt x="32" y="41"/>
                  </a:lnTo>
                  <a:lnTo>
                    <a:pt x="32" y="42"/>
                  </a:lnTo>
                  <a:lnTo>
                    <a:pt x="32" y="43"/>
                  </a:lnTo>
                  <a:lnTo>
                    <a:pt x="33" y="44"/>
                  </a:lnTo>
                  <a:lnTo>
                    <a:pt x="33" y="45"/>
                  </a:lnTo>
                  <a:lnTo>
                    <a:pt x="34" y="45"/>
                  </a:lnTo>
                  <a:lnTo>
                    <a:pt x="33" y="44"/>
                  </a:lnTo>
                  <a:lnTo>
                    <a:pt x="34" y="44"/>
                  </a:lnTo>
                  <a:lnTo>
                    <a:pt x="34" y="43"/>
                  </a:lnTo>
                  <a:lnTo>
                    <a:pt x="34" y="42"/>
                  </a:lnTo>
                  <a:lnTo>
                    <a:pt x="35" y="42"/>
                  </a:lnTo>
                  <a:lnTo>
                    <a:pt x="36" y="43"/>
                  </a:lnTo>
                  <a:lnTo>
                    <a:pt x="37" y="43"/>
                  </a:lnTo>
                  <a:lnTo>
                    <a:pt x="39" y="43"/>
                  </a:lnTo>
                  <a:lnTo>
                    <a:pt x="40" y="43"/>
                  </a:lnTo>
                  <a:lnTo>
                    <a:pt x="41" y="44"/>
                  </a:lnTo>
                  <a:lnTo>
                    <a:pt x="40" y="45"/>
                  </a:lnTo>
                  <a:lnTo>
                    <a:pt x="39" y="45"/>
                  </a:lnTo>
                  <a:lnTo>
                    <a:pt x="38" y="46"/>
                  </a:lnTo>
                  <a:lnTo>
                    <a:pt x="37" y="46"/>
                  </a:lnTo>
                  <a:lnTo>
                    <a:pt x="37" y="47"/>
                  </a:lnTo>
                  <a:lnTo>
                    <a:pt x="37" y="48"/>
                  </a:lnTo>
                  <a:lnTo>
                    <a:pt x="38" y="48"/>
                  </a:lnTo>
                  <a:lnTo>
                    <a:pt x="39" y="48"/>
                  </a:lnTo>
                  <a:lnTo>
                    <a:pt x="40" y="48"/>
                  </a:lnTo>
                  <a:lnTo>
                    <a:pt x="40" y="49"/>
                  </a:lnTo>
                  <a:lnTo>
                    <a:pt x="41" y="49"/>
                  </a:lnTo>
                  <a:lnTo>
                    <a:pt x="41" y="50"/>
                  </a:lnTo>
                  <a:lnTo>
                    <a:pt x="42" y="50"/>
                  </a:lnTo>
                  <a:lnTo>
                    <a:pt x="43" y="50"/>
                  </a:lnTo>
                  <a:lnTo>
                    <a:pt x="43" y="49"/>
                  </a:lnTo>
                  <a:lnTo>
                    <a:pt x="43" y="50"/>
                  </a:lnTo>
                  <a:lnTo>
                    <a:pt x="44" y="50"/>
                  </a:lnTo>
                  <a:lnTo>
                    <a:pt x="45" y="50"/>
                  </a:lnTo>
                  <a:lnTo>
                    <a:pt x="45" y="49"/>
                  </a:lnTo>
                  <a:lnTo>
                    <a:pt x="45" y="50"/>
                  </a:lnTo>
                  <a:lnTo>
                    <a:pt x="46" y="50"/>
                  </a:lnTo>
                  <a:lnTo>
                    <a:pt x="47" y="50"/>
                  </a:lnTo>
                  <a:lnTo>
                    <a:pt x="48" y="50"/>
                  </a:lnTo>
                  <a:lnTo>
                    <a:pt x="49" y="50"/>
                  </a:lnTo>
                  <a:lnTo>
                    <a:pt x="49" y="49"/>
                  </a:lnTo>
                  <a:lnTo>
                    <a:pt x="50" y="50"/>
                  </a:lnTo>
                  <a:lnTo>
                    <a:pt x="51" y="50"/>
                  </a:lnTo>
                  <a:lnTo>
                    <a:pt x="52" y="50"/>
                  </a:lnTo>
                  <a:lnTo>
                    <a:pt x="53" y="50"/>
                  </a:lnTo>
                  <a:lnTo>
                    <a:pt x="53" y="49"/>
                  </a:lnTo>
                  <a:lnTo>
                    <a:pt x="54" y="49"/>
                  </a:lnTo>
                  <a:lnTo>
                    <a:pt x="55" y="49"/>
                  </a:lnTo>
                  <a:lnTo>
                    <a:pt x="56" y="49"/>
                  </a:lnTo>
                  <a:lnTo>
                    <a:pt x="56" y="48"/>
                  </a:lnTo>
                  <a:lnTo>
                    <a:pt x="57" y="48"/>
                  </a:lnTo>
                  <a:lnTo>
                    <a:pt x="57" y="49"/>
                  </a:lnTo>
                  <a:lnTo>
                    <a:pt x="58" y="49"/>
                  </a:lnTo>
                  <a:lnTo>
                    <a:pt x="59" y="48"/>
                  </a:lnTo>
                  <a:lnTo>
                    <a:pt x="60" y="48"/>
                  </a:lnTo>
                  <a:lnTo>
                    <a:pt x="61" y="48"/>
                  </a:lnTo>
                  <a:lnTo>
                    <a:pt x="61" y="47"/>
                  </a:lnTo>
                  <a:lnTo>
                    <a:pt x="61" y="46"/>
                  </a:lnTo>
                  <a:lnTo>
                    <a:pt x="62" y="46"/>
                  </a:lnTo>
                  <a:lnTo>
                    <a:pt x="63" y="47"/>
                  </a:lnTo>
                  <a:lnTo>
                    <a:pt x="63" y="46"/>
                  </a:lnTo>
                  <a:lnTo>
                    <a:pt x="63" y="45"/>
                  </a:lnTo>
                  <a:lnTo>
                    <a:pt x="64" y="45"/>
                  </a:lnTo>
                  <a:lnTo>
                    <a:pt x="65" y="45"/>
                  </a:lnTo>
                  <a:lnTo>
                    <a:pt x="66" y="45"/>
                  </a:lnTo>
                  <a:lnTo>
                    <a:pt x="66" y="44"/>
                  </a:lnTo>
                  <a:lnTo>
                    <a:pt x="67" y="44"/>
                  </a:lnTo>
                  <a:lnTo>
                    <a:pt x="68" y="44"/>
                  </a:lnTo>
                  <a:lnTo>
                    <a:pt x="68" y="43"/>
                  </a:lnTo>
                  <a:lnTo>
                    <a:pt x="69" y="43"/>
                  </a:lnTo>
                  <a:lnTo>
                    <a:pt x="69" y="42"/>
                  </a:lnTo>
                  <a:lnTo>
                    <a:pt x="69" y="41"/>
                  </a:lnTo>
                  <a:lnTo>
                    <a:pt x="70" y="41"/>
                  </a:lnTo>
                  <a:lnTo>
                    <a:pt x="65" y="40"/>
                  </a:lnTo>
                  <a:lnTo>
                    <a:pt x="64" y="40"/>
                  </a:lnTo>
                  <a:lnTo>
                    <a:pt x="63" y="40"/>
                  </a:lnTo>
                  <a:lnTo>
                    <a:pt x="62" y="40"/>
                  </a:lnTo>
                  <a:lnTo>
                    <a:pt x="61" y="40"/>
                  </a:lnTo>
                  <a:lnTo>
                    <a:pt x="60" y="40"/>
                  </a:lnTo>
                  <a:lnTo>
                    <a:pt x="59" y="40"/>
                  </a:lnTo>
                  <a:lnTo>
                    <a:pt x="58" y="40"/>
                  </a:lnTo>
                  <a:lnTo>
                    <a:pt x="57" y="40"/>
                  </a:lnTo>
                  <a:lnTo>
                    <a:pt x="56" y="40"/>
                  </a:lnTo>
                  <a:lnTo>
                    <a:pt x="56" y="41"/>
                  </a:lnTo>
                  <a:lnTo>
                    <a:pt x="55" y="41"/>
                  </a:lnTo>
                  <a:lnTo>
                    <a:pt x="54" y="41"/>
                  </a:lnTo>
                  <a:lnTo>
                    <a:pt x="54" y="42"/>
                  </a:lnTo>
                  <a:lnTo>
                    <a:pt x="53" y="42"/>
                  </a:lnTo>
                  <a:lnTo>
                    <a:pt x="52" y="42"/>
                  </a:lnTo>
                  <a:lnTo>
                    <a:pt x="51" y="42"/>
                  </a:lnTo>
                  <a:lnTo>
                    <a:pt x="51" y="43"/>
                  </a:lnTo>
                  <a:lnTo>
                    <a:pt x="50" y="43"/>
                  </a:lnTo>
                  <a:lnTo>
                    <a:pt x="49" y="43"/>
                  </a:lnTo>
                  <a:lnTo>
                    <a:pt x="49" y="42"/>
                  </a:lnTo>
                  <a:lnTo>
                    <a:pt x="48" y="41"/>
                  </a:lnTo>
                  <a:lnTo>
                    <a:pt x="47" y="41"/>
                  </a:lnTo>
                  <a:lnTo>
                    <a:pt x="46" y="41"/>
                  </a:lnTo>
                  <a:lnTo>
                    <a:pt x="45" y="41"/>
                  </a:lnTo>
                  <a:lnTo>
                    <a:pt x="44" y="41"/>
                  </a:lnTo>
                  <a:lnTo>
                    <a:pt x="43" y="41"/>
                  </a:lnTo>
                  <a:lnTo>
                    <a:pt x="42" y="41"/>
                  </a:lnTo>
                  <a:lnTo>
                    <a:pt x="42" y="40"/>
                  </a:lnTo>
                  <a:lnTo>
                    <a:pt x="43" y="39"/>
                  </a:lnTo>
                  <a:lnTo>
                    <a:pt x="44" y="38"/>
                  </a:lnTo>
                  <a:lnTo>
                    <a:pt x="45" y="38"/>
                  </a:lnTo>
                  <a:lnTo>
                    <a:pt x="46" y="38"/>
                  </a:lnTo>
                  <a:lnTo>
                    <a:pt x="47" y="38"/>
                  </a:lnTo>
                  <a:lnTo>
                    <a:pt x="48" y="37"/>
                  </a:lnTo>
                  <a:lnTo>
                    <a:pt x="49" y="37"/>
                  </a:lnTo>
                  <a:lnTo>
                    <a:pt x="50" y="36"/>
                  </a:lnTo>
                  <a:lnTo>
                    <a:pt x="51" y="36"/>
                  </a:lnTo>
                  <a:lnTo>
                    <a:pt x="52" y="36"/>
                  </a:lnTo>
                  <a:lnTo>
                    <a:pt x="54" y="36"/>
                  </a:lnTo>
                  <a:lnTo>
                    <a:pt x="56" y="36"/>
                  </a:lnTo>
                  <a:lnTo>
                    <a:pt x="57" y="35"/>
                  </a:lnTo>
                  <a:lnTo>
                    <a:pt x="59" y="35"/>
                  </a:lnTo>
                  <a:lnTo>
                    <a:pt x="60" y="33"/>
                  </a:lnTo>
                  <a:lnTo>
                    <a:pt x="62" y="33"/>
                  </a:lnTo>
                  <a:lnTo>
                    <a:pt x="63" y="32"/>
                  </a:lnTo>
                  <a:lnTo>
                    <a:pt x="65" y="31"/>
                  </a:lnTo>
                  <a:lnTo>
                    <a:pt x="66" y="30"/>
                  </a:lnTo>
                  <a:lnTo>
                    <a:pt x="68" y="29"/>
                  </a:lnTo>
                  <a:lnTo>
                    <a:pt x="69" y="28"/>
                  </a:lnTo>
                  <a:lnTo>
                    <a:pt x="69" y="27"/>
                  </a:lnTo>
                  <a:lnTo>
                    <a:pt x="70" y="26"/>
                  </a:lnTo>
                  <a:lnTo>
                    <a:pt x="71" y="25"/>
                  </a:lnTo>
                  <a:lnTo>
                    <a:pt x="72" y="25"/>
                  </a:lnTo>
                  <a:lnTo>
                    <a:pt x="73" y="23"/>
                  </a:lnTo>
                  <a:lnTo>
                    <a:pt x="74" y="23"/>
                  </a:lnTo>
                  <a:lnTo>
                    <a:pt x="74" y="22"/>
                  </a:lnTo>
                  <a:lnTo>
                    <a:pt x="75" y="21"/>
                  </a:lnTo>
                  <a:lnTo>
                    <a:pt x="75" y="20"/>
                  </a:lnTo>
                  <a:lnTo>
                    <a:pt x="76" y="20"/>
                  </a:lnTo>
                  <a:lnTo>
                    <a:pt x="77" y="19"/>
                  </a:lnTo>
                  <a:lnTo>
                    <a:pt x="78" y="19"/>
                  </a:lnTo>
                  <a:lnTo>
                    <a:pt x="78" y="20"/>
                  </a:lnTo>
                  <a:lnTo>
                    <a:pt x="78" y="21"/>
                  </a:lnTo>
                  <a:lnTo>
                    <a:pt x="78" y="22"/>
                  </a:lnTo>
                  <a:lnTo>
                    <a:pt x="77" y="22"/>
                  </a:lnTo>
                  <a:lnTo>
                    <a:pt x="77" y="23"/>
                  </a:lnTo>
                  <a:lnTo>
                    <a:pt x="78" y="23"/>
                  </a:lnTo>
                  <a:lnTo>
                    <a:pt x="78" y="24"/>
                  </a:lnTo>
                  <a:lnTo>
                    <a:pt x="78" y="25"/>
                  </a:lnTo>
                  <a:lnTo>
                    <a:pt x="78" y="26"/>
                  </a:lnTo>
                  <a:lnTo>
                    <a:pt x="78" y="27"/>
                  </a:lnTo>
                  <a:lnTo>
                    <a:pt x="77" y="27"/>
                  </a:lnTo>
                  <a:lnTo>
                    <a:pt x="77" y="28"/>
                  </a:lnTo>
                  <a:lnTo>
                    <a:pt x="76" y="28"/>
                  </a:lnTo>
                  <a:lnTo>
                    <a:pt x="75" y="28"/>
                  </a:lnTo>
                  <a:lnTo>
                    <a:pt x="75" y="29"/>
                  </a:lnTo>
                  <a:lnTo>
                    <a:pt x="74" y="29"/>
                  </a:lnTo>
                  <a:lnTo>
                    <a:pt x="74" y="30"/>
                  </a:lnTo>
                  <a:lnTo>
                    <a:pt x="73" y="30"/>
                  </a:lnTo>
                  <a:lnTo>
                    <a:pt x="73" y="31"/>
                  </a:lnTo>
                  <a:lnTo>
                    <a:pt x="72" y="31"/>
                  </a:lnTo>
                  <a:lnTo>
                    <a:pt x="72" y="30"/>
                  </a:lnTo>
                  <a:lnTo>
                    <a:pt x="71" y="30"/>
                  </a:lnTo>
                  <a:lnTo>
                    <a:pt x="71" y="31"/>
                  </a:lnTo>
                  <a:lnTo>
                    <a:pt x="70" y="31"/>
                  </a:lnTo>
                  <a:lnTo>
                    <a:pt x="70" y="32"/>
                  </a:lnTo>
                  <a:lnTo>
                    <a:pt x="69" y="32"/>
                  </a:lnTo>
                  <a:lnTo>
                    <a:pt x="68" y="32"/>
                  </a:lnTo>
                  <a:lnTo>
                    <a:pt x="68" y="33"/>
                  </a:lnTo>
                  <a:lnTo>
                    <a:pt x="69" y="33"/>
                  </a:lnTo>
                  <a:lnTo>
                    <a:pt x="68" y="33"/>
                  </a:lnTo>
                  <a:lnTo>
                    <a:pt x="67" y="34"/>
                  </a:lnTo>
                  <a:lnTo>
                    <a:pt x="67" y="35"/>
                  </a:lnTo>
                  <a:lnTo>
                    <a:pt x="66" y="35"/>
                  </a:lnTo>
                  <a:lnTo>
                    <a:pt x="65" y="36"/>
                  </a:lnTo>
                  <a:lnTo>
                    <a:pt x="64" y="36"/>
                  </a:lnTo>
                  <a:lnTo>
                    <a:pt x="63" y="36"/>
                  </a:lnTo>
                  <a:lnTo>
                    <a:pt x="62" y="36"/>
                  </a:lnTo>
                  <a:lnTo>
                    <a:pt x="62" y="37"/>
                  </a:lnTo>
                  <a:lnTo>
                    <a:pt x="63" y="38"/>
                  </a:lnTo>
                  <a:lnTo>
                    <a:pt x="64" y="38"/>
                  </a:lnTo>
                  <a:lnTo>
                    <a:pt x="65" y="38"/>
                  </a:lnTo>
                  <a:lnTo>
                    <a:pt x="66" y="38"/>
                  </a:lnTo>
                  <a:lnTo>
                    <a:pt x="68" y="38"/>
                  </a:lnTo>
                  <a:lnTo>
                    <a:pt x="68" y="37"/>
                  </a:lnTo>
                  <a:lnTo>
                    <a:pt x="69" y="37"/>
                  </a:lnTo>
                  <a:lnTo>
                    <a:pt x="70" y="36"/>
                  </a:lnTo>
                  <a:lnTo>
                    <a:pt x="71" y="36"/>
                  </a:lnTo>
                  <a:lnTo>
                    <a:pt x="73" y="35"/>
                  </a:lnTo>
                  <a:lnTo>
                    <a:pt x="74" y="35"/>
                  </a:lnTo>
                  <a:lnTo>
                    <a:pt x="74" y="34"/>
                  </a:lnTo>
                  <a:lnTo>
                    <a:pt x="75" y="33"/>
                  </a:lnTo>
                  <a:lnTo>
                    <a:pt x="76" y="33"/>
                  </a:lnTo>
                  <a:lnTo>
                    <a:pt x="77" y="33"/>
                  </a:lnTo>
                  <a:lnTo>
                    <a:pt x="78" y="33"/>
                  </a:lnTo>
                  <a:lnTo>
                    <a:pt x="79" y="33"/>
                  </a:lnTo>
                  <a:lnTo>
                    <a:pt x="79" y="32"/>
                  </a:lnTo>
                  <a:lnTo>
                    <a:pt x="80" y="32"/>
                  </a:lnTo>
                  <a:lnTo>
                    <a:pt x="80" y="31"/>
                  </a:lnTo>
                  <a:lnTo>
                    <a:pt x="79" y="31"/>
                  </a:lnTo>
                  <a:lnTo>
                    <a:pt x="79" y="30"/>
                  </a:lnTo>
                  <a:lnTo>
                    <a:pt x="80" y="30"/>
                  </a:lnTo>
                  <a:lnTo>
                    <a:pt x="81" y="29"/>
                  </a:lnTo>
                  <a:lnTo>
                    <a:pt x="82" y="29"/>
                  </a:lnTo>
                  <a:lnTo>
                    <a:pt x="83" y="28"/>
                  </a:lnTo>
                  <a:lnTo>
                    <a:pt x="82" y="28"/>
                  </a:lnTo>
                  <a:lnTo>
                    <a:pt x="82" y="27"/>
                  </a:lnTo>
                  <a:lnTo>
                    <a:pt x="82" y="26"/>
                  </a:lnTo>
                  <a:lnTo>
                    <a:pt x="83" y="26"/>
                  </a:lnTo>
                  <a:lnTo>
                    <a:pt x="84" y="25"/>
                  </a:lnTo>
                  <a:lnTo>
                    <a:pt x="86" y="25"/>
                  </a:lnTo>
                  <a:lnTo>
                    <a:pt x="86" y="24"/>
                  </a:lnTo>
                  <a:lnTo>
                    <a:pt x="86" y="23"/>
                  </a:lnTo>
                  <a:lnTo>
                    <a:pt x="86" y="22"/>
                  </a:lnTo>
                  <a:lnTo>
                    <a:pt x="85" y="22"/>
                  </a:lnTo>
                  <a:lnTo>
                    <a:pt x="84" y="21"/>
                  </a:lnTo>
                  <a:lnTo>
                    <a:pt x="85" y="20"/>
                  </a:lnTo>
                  <a:lnTo>
                    <a:pt x="86" y="20"/>
                  </a:lnTo>
                  <a:lnTo>
                    <a:pt x="86" y="19"/>
                  </a:lnTo>
                  <a:lnTo>
                    <a:pt x="87" y="19"/>
                  </a:lnTo>
                  <a:lnTo>
                    <a:pt x="87" y="18"/>
                  </a:lnTo>
                  <a:lnTo>
                    <a:pt x="88" y="18"/>
                  </a:lnTo>
                  <a:lnTo>
                    <a:pt x="89" y="18"/>
                  </a:lnTo>
                  <a:lnTo>
                    <a:pt x="89" y="17"/>
                  </a:lnTo>
                  <a:lnTo>
                    <a:pt x="89" y="16"/>
                  </a:lnTo>
                  <a:lnTo>
                    <a:pt x="89" y="15"/>
                  </a:lnTo>
                  <a:lnTo>
                    <a:pt x="88" y="15"/>
                  </a:lnTo>
                  <a:lnTo>
                    <a:pt x="87" y="15"/>
                  </a:lnTo>
                  <a:lnTo>
                    <a:pt x="86" y="15"/>
                  </a:lnTo>
                  <a:lnTo>
                    <a:pt x="86" y="16"/>
                  </a:lnTo>
                  <a:lnTo>
                    <a:pt x="86" y="15"/>
                  </a:lnTo>
                  <a:lnTo>
                    <a:pt x="85" y="15"/>
                  </a:lnTo>
                  <a:lnTo>
                    <a:pt x="86" y="14"/>
                  </a:lnTo>
                  <a:lnTo>
                    <a:pt x="86" y="13"/>
                  </a:lnTo>
                  <a:lnTo>
                    <a:pt x="87" y="12"/>
                  </a:lnTo>
                  <a:lnTo>
                    <a:pt x="87" y="11"/>
                  </a:lnTo>
                  <a:lnTo>
                    <a:pt x="88" y="10"/>
                  </a:lnTo>
                  <a:lnTo>
                    <a:pt x="89" y="9"/>
                  </a:lnTo>
                  <a:lnTo>
                    <a:pt x="90" y="8"/>
                  </a:lnTo>
                  <a:lnTo>
                    <a:pt x="90" y="7"/>
                  </a:lnTo>
                  <a:lnTo>
                    <a:pt x="89" y="7"/>
                  </a:lnTo>
                  <a:lnTo>
                    <a:pt x="89" y="6"/>
                  </a:lnTo>
                  <a:lnTo>
                    <a:pt x="88" y="6"/>
                  </a:lnTo>
                  <a:lnTo>
                    <a:pt x="85" y="7"/>
                  </a:lnTo>
                  <a:lnTo>
                    <a:pt x="85" y="6"/>
                  </a:lnTo>
                  <a:lnTo>
                    <a:pt x="86" y="5"/>
                  </a:lnTo>
                  <a:lnTo>
                    <a:pt x="86" y="4"/>
                  </a:lnTo>
                  <a:lnTo>
                    <a:pt x="86" y="3"/>
                  </a:lnTo>
                  <a:lnTo>
                    <a:pt x="86" y="2"/>
                  </a:lnTo>
                  <a:lnTo>
                    <a:pt x="84" y="1"/>
                  </a:lnTo>
                  <a:lnTo>
                    <a:pt x="83" y="1"/>
                  </a:lnTo>
                  <a:lnTo>
                    <a:pt x="83" y="2"/>
                  </a:lnTo>
                  <a:lnTo>
                    <a:pt x="82" y="2"/>
                  </a:lnTo>
                  <a:lnTo>
                    <a:pt x="82" y="3"/>
                  </a:lnTo>
                  <a:lnTo>
                    <a:pt x="81" y="3"/>
                  </a:lnTo>
                  <a:lnTo>
                    <a:pt x="80" y="3"/>
                  </a:lnTo>
                  <a:lnTo>
                    <a:pt x="80" y="2"/>
                  </a:lnTo>
                  <a:lnTo>
                    <a:pt x="79" y="2"/>
                  </a:lnTo>
                  <a:lnTo>
                    <a:pt x="79" y="3"/>
                  </a:lnTo>
                </a:path>
              </a:pathLst>
            </a:custGeom>
            <a:solidFill>
              <a:srgbClr val="FCFF03"/>
            </a:solidFill>
            <a:ln w="9525" cap="rnd">
              <a:noFill/>
              <a:round/>
              <a:headEnd/>
              <a:tailEnd/>
            </a:ln>
          </p:spPr>
          <p:txBody>
            <a:bodyPr/>
            <a:lstStyle/>
            <a:p>
              <a:endParaRPr lang="en-US"/>
            </a:p>
          </p:txBody>
        </p:sp>
        <p:sp>
          <p:nvSpPr>
            <p:cNvPr id="1206" name="Freeform 44"/>
            <p:cNvSpPr>
              <a:spLocks/>
            </p:cNvSpPr>
            <p:nvPr/>
          </p:nvSpPr>
          <p:spPr bwMode="auto">
            <a:xfrm>
              <a:off x="4397" y="2582"/>
              <a:ext cx="40" cy="42"/>
            </a:xfrm>
            <a:custGeom>
              <a:avLst/>
              <a:gdLst>
                <a:gd name="T0" fmla="*/ 17 w 40"/>
                <a:gd name="T1" fmla="*/ 0 h 42"/>
                <a:gd name="T2" fmla="*/ 14 w 40"/>
                <a:gd name="T3" fmla="*/ 1 h 42"/>
                <a:gd name="T4" fmla="*/ 10 w 40"/>
                <a:gd name="T5" fmla="*/ 2 h 42"/>
                <a:gd name="T6" fmla="*/ 7 w 40"/>
                <a:gd name="T7" fmla="*/ 4 h 42"/>
                <a:gd name="T8" fmla="*/ 4 w 40"/>
                <a:gd name="T9" fmla="*/ 7 h 42"/>
                <a:gd name="T10" fmla="*/ 2 w 40"/>
                <a:gd name="T11" fmla="*/ 10 h 42"/>
                <a:gd name="T12" fmla="*/ 1 w 40"/>
                <a:gd name="T13" fmla="*/ 14 h 42"/>
                <a:gd name="T14" fmla="*/ 0 w 40"/>
                <a:gd name="T15" fmla="*/ 19 h 42"/>
                <a:gd name="T16" fmla="*/ 0 w 40"/>
                <a:gd name="T17" fmla="*/ 22 h 42"/>
                <a:gd name="T18" fmla="*/ 1 w 40"/>
                <a:gd name="T19" fmla="*/ 26 h 42"/>
                <a:gd name="T20" fmla="*/ 2 w 40"/>
                <a:gd name="T21" fmla="*/ 30 h 42"/>
                <a:gd name="T22" fmla="*/ 4 w 40"/>
                <a:gd name="T23" fmla="*/ 33 h 42"/>
                <a:gd name="T24" fmla="*/ 7 w 40"/>
                <a:gd name="T25" fmla="*/ 36 h 42"/>
                <a:gd name="T26" fmla="*/ 10 w 40"/>
                <a:gd name="T27" fmla="*/ 39 h 42"/>
                <a:gd name="T28" fmla="*/ 14 w 40"/>
                <a:gd name="T29" fmla="*/ 40 h 42"/>
                <a:gd name="T30" fmla="*/ 17 w 40"/>
                <a:gd name="T31" fmla="*/ 41 h 42"/>
                <a:gd name="T32" fmla="*/ 21 w 40"/>
                <a:gd name="T33" fmla="*/ 41 h 42"/>
                <a:gd name="T34" fmla="*/ 25 w 40"/>
                <a:gd name="T35" fmla="*/ 40 h 42"/>
                <a:gd name="T36" fmla="*/ 29 w 40"/>
                <a:gd name="T37" fmla="*/ 39 h 42"/>
                <a:gd name="T38" fmla="*/ 31 w 40"/>
                <a:gd name="T39" fmla="*/ 36 h 42"/>
                <a:gd name="T40" fmla="*/ 34 w 40"/>
                <a:gd name="T41" fmla="*/ 33 h 42"/>
                <a:gd name="T42" fmla="*/ 37 w 40"/>
                <a:gd name="T43" fmla="*/ 30 h 42"/>
                <a:gd name="T44" fmla="*/ 38 w 40"/>
                <a:gd name="T45" fmla="*/ 26 h 42"/>
                <a:gd name="T46" fmla="*/ 39 w 40"/>
                <a:gd name="T47" fmla="*/ 22 h 42"/>
                <a:gd name="T48" fmla="*/ 39 w 40"/>
                <a:gd name="T49" fmla="*/ 19 h 42"/>
                <a:gd name="T50" fmla="*/ 38 w 40"/>
                <a:gd name="T51" fmla="*/ 14 h 42"/>
                <a:gd name="T52" fmla="*/ 37 w 40"/>
                <a:gd name="T53" fmla="*/ 10 h 42"/>
                <a:gd name="T54" fmla="*/ 34 w 40"/>
                <a:gd name="T55" fmla="*/ 7 h 42"/>
                <a:gd name="T56" fmla="*/ 31 w 40"/>
                <a:gd name="T57" fmla="*/ 4 h 42"/>
                <a:gd name="T58" fmla="*/ 29 w 40"/>
                <a:gd name="T59" fmla="*/ 2 h 42"/>
                <a:gd name="T60" fmla="*/ 25 w 40"/>
                <a:gd name="T61" fmla="*/ 1 h 42"/>
                <a:gd name="T62" fmla="*/ 21 w 40"/>
                <a:gd name="T63" fmla="*/ 0 h 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
                <a:gd name="T97" fmla="*/ 0 h 42"/>
                <a:gd name="T98" fmla="*/ 40 w 40"/>
                <a:gd name="T99" fmla="*/ 42 h 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 h="42">
                  <a:moveTo>
                    <a:pt x="19" y="0"/>
                  </a:moveTo>
                  <a:lnTo>
                    <a:pt x="17" y="0"/>
                  </a:lnTo>
                  <a:lnTo>
                    <a:pt x="15" y="0"/>
                  </a:lnTo>
                  <a:lnTo>
                    <a:pt x="14" y="1"/>
                  </a:lnTo>
                  <a:lnTo>
                    <a:pt x="12" y="1"/>
                  </a:lnTo>
                  <a:lnTo>
                    <a:pt x="10" y="2"/>
                  </a:lnTo>
                  <a:lnTo>
                    <a:pt x="8" y="3"/>
                  </a:lnTo>
                  <a:lnTo>
                    <a:pt x="7" y="4"/>
                  </a:lnTo>
                  <a:lnTo>
                    <a:pt x="5" y="6"/>
                  </a:lnTo>
                  <a:lnTo>
                    <a:pt x="4" y="7"/>
                  </a:lnTo>
                  <a:lnTo>
                    <a:pt x="3" y="9"/>
                  </a:lnTo>
                  <a:lnTo>
                    <a:pt x="2" y="10"/>
                  </a:lnTo>
                  <a:lnTo>
                    <a:pt x="2" y="13"/>
                  </a:lnTo>
                  <a:lnTo>
                    <a:pt x="1" y="14"/>
                  </a:lnTo>
                  <a:lnTo>
                    <a:pt x="0" y="16"/>
                  </a:lnTo>
                  <a:lnTo>
                    <a:pt x="0" y="19"/>
                  </a:lnTo>
                  <a:lnTo>
                    <a:pt x="0" y="20"/>
                  </a:lnTo>
                  <a:lnTo>
                    <a:pt x="0" y="22"/>
                  </a:lnTo>
                  <a:lnTo>
                    <a:pt x="0" y="24"/>
                  </a:lnTo>
                  <a:lnTo>
                    <a:pt x="1" y="26"/>
                  </a:lnTo>
                  <a:lnTo>
                    <a:pt x="2" y="28"/>
                  </a:lnTo>
                  <a:lnTo>
                    <a:pt x="2" y="30"/>
                  </a:lnTo>
                  <a:lnTo>
                    <a:pt x="3" y="32"/>
                  </a:lnTo>
                  <a:lnTo>
                    <a:pt x="4" y="33"/>
                  </a:lnTo>
                  <a:lnTo>
                    <a:pt x="5" y="35"/>
                  </a:lnTo>
                  <a:lnTo>
                    <a:pt x="7" y="36"/>
                  </a:lnTo>
                  <a:lnTo>
                    <a:pt x="8" y="37"/>
                  </a:lnTo>
                  <a:lnTo>
                    <a:pt x="10" y="39"/>
                  </a:lnTo>
                  <a:lnTo>
                    <a:pt x="12" y="39"/>
                  </a:lnTo>
                  <a:lnTo>
                    <a:pt x="14" y="40"/>
                  </a:lnTo>
                  <a:lnTo>
                    <a:pt x="15" y="40"/>
                  </a:lnTo>
                  <a:lnTo>
                    <a:pt x="17" y="41"/>
                  </a:lnTo>
                  <a:lnTo>
                    <a:pt x="19" y="41"/>
                  </a:lnTo>
                  <a:lnTo>
                    <a:pt x="21" y="41"/>
                  </a:lnTo>
                  <a:lnTo>
                    <a:pt x="23" y="40"/>
                  </a:lnTo>
                  <a:lnTo>
                    <a:pt x="25" y="40"/>
                  </a:lnTo>
                  <a:lnTo>
                    <a:pt x="27" y="39"/>
                  </a:lnTo>
                  <a:lnTo>
                    <a:pt x="29" y="39"/>
                  </a:lnTo>
                  <a:lnTo>
                    <a:pt x="30" y="37"/>
                  </a:lnTo>
                  <a:lnTo>
                    <a:pt x="31" y="36"/>
                  </a:lnTo>
                  <a:lnTo>
                    <a:pt x="33" y="35"/>
                  </a:lnTo>
                  <a:lnTo>
                    <a:pt x="34" y="33"/>
                  </a:lnTo>
                  <a:lnTo>
                    <a:pt x="36" y="32"/>
                  </a:lnTo>
                  <a:lnTo>
                    <a:pt x="37" y="30"/>
                  </a:lnTo>
                  <a:lnTo>
                    <a:pt x="37" y="28"/>
                  </a:lnTo>
                  <a:lnTo>
                    <a:pt x="38" y="26"/>
                  </a:lnTo>
                  <a:lnTo>
                    <a:pt x="38" y="24"/>
                  </a:lnTo>
                  <a:lnTo>
                    <a:pt x="39" y="22"/>
                  </a:lnTo>
                  <a:lnTo>
                    <a:pt x="39" y="20"/>
                  </a:lnTo>
                  <a:lnTo>
                    <a:pt x="39" y="19"/>
                  </a:lnTo>
                  <a:lnTo>
                    <a:pt x="38" y="16"/>
                  </a:lnTo>
                  <a:lnTo>
                    <a:pt x="38" y="14"/>
                  </a:lnTo>
                  <a:lnTo>
                    <a:pt x="37" y="13"/>
                  </a:lnTo>
                  <a:lnTo>
                    <a:pt x="37" y="10"/>
                  </a:lnTo>
                  <a:lnTo>
                    <a:pt x="36" y="9"/>
                  </a:lnTo>
                  <a:lnTo>
                    <a:pt x="34" y="7"/>
                  </a:lnTo>
                  <a:lnTo>
                    <a:pt x="33" y="6"/>
                  </a:lnTo>
                  <a:lnTo>
                    <a:pt x="31" y="4"/>
                  </a:lnTo>
                  <a:lnTo>
                    <a:pt x="30" y="3"/>
                  </a:lnTo>
                  <a:lnTo>
                    <a:pt x="29" y="2"/>
                  </a:lnTo>
                  <a:lnTo>
                    <a:pt x="27" y="1"/>
                  </a:lnTo>
                  <a:lnTo>
                    <a:pt x="25" y="1"/>
                  </a:lnTo>
                  <a:lnTo>
                    <a:pt x="23" y="0"/>
                  </a:lnTo>
                  <a:lnTo>
                    <a:pt x="21" y="0"/>
                  </a:lnTo>
                  <a:lnTo>
                    <a:pt x="19" y="0"/>
                  </a:lnTo>
                </a:path>
              </a:pathLst>
            </a:custGeom>
            <a:solidFill>
              <a:srgbClr val="FCFF03"/>
            </a:solidFill>
            <a:ln w="9525" cap="rnd">
              <a:noFill/>
              <a:round/>
              <a:headEnd/>
              <a:tailEnd/>
            </a:ln>
          </p:spPr>
          <p:txBody>
            <a:bodyPr/>
            <a:lstStyle/>
            <a:p>
              <a:endParaRPr lang="en-US"/>
            </a:p>
          </p:txBody>
        </p:sp>
        <p:sp>
          <p:nvSpPr>
            <p:cNvPr id="1207" name="Freeform 45"/>
            <p:cNvSpPr>
              <a:spLocks/>
            </p:cNvSpPr>
            <p:nvPr/>
          </p:nvSpPr>
          <p:spPr bwMode="auto">
            <a:xfrm>
              <a:off x="4415" y="2574"/>
              <a:ext cx="17" cy="17"/>
            </a:xfrm>
            <a:custGeom>
              <a:avLst/>
              <a:gdLst>
                <a:gd name="T0" fmla="*/ 5 w 17"/>
                <a:gd name="T1" fmla="*/ 16 h 17"/>
                <a:gd name="T2" fmla="*/ 10 w 17"/>
                <a:gd name="T3" fmla="*/ 16 h 17"/>
                <a:gd name="T4" fmla="*/ 10 w 17"/>
                <a:gd name="T5" fmla="*/ 14 h 17"/>
                <a:gd name="T6" fmla="*/ 16 w 17"/>
                <a:gd name="T7" fmla="*/ 14 h 17"/>
                <a:gd name="T8" fmla="*/ 16 w 17"/>
                <a:gd name="T9" fmla="*/ 14 h 17"/>
                <a:gd name="T10" fmla="*/ 16 w 17"/>
                <a:gd name="T11" fmla="*/ 12 h 17"/>
                <a:gd name="T12" fmla="*/ 16 w 17"/>
                <a:gd name="T13" fmla="*/ 10 h 17"/>
                <a:gd name="T14" fmla="*/ 16 w 17"/>
                <a:gd name="T15" fmla="*/ 8 h 17"/>
                <a:gd name="T16" fmla="*/ 16 w 17"/>
                <a:gd name="T17" fmla="*/ 8 h 17"/>
                <a:gd name="T18" fmla="*/ 16 w 17"/>
                <a:gd name="T19" fmla="*/ 4 h 17"/>
                <a:gd name="T20" fmla="*/ 10 w 17"/>
                <a:gd name="T21" fmla="*/ 3 h 17"/>
                <a:gd name="T22" fmla="*/ 10 w 17"/>
                <a:gd name="T23" fmla="*/ 1 h 17"/>
                <a:gd name="T24" fmla="*/ 10 w 17"/>
                <a:gd name="T25" fmla="*/ 0 h 17"/>
                <a:gd name="T26" fmla="*/ 5 w 17"/>
                <a:gd name="T27" fmla="*/ 1 h 17"/>
                <a:gd name="T28" fmla="*/ 5 w 17"/>
                <a:gd name="T29" fmla="*/ 3 h 17"/>
                <a:gd name="T30" fmla="*/ 5 w 17"/>
                <a:gd name="T31" fmla="*/ 4 h 17"/>
                <a:gd name="T32" fmla="*/ 0 w 17"/>
                <a:gd name="T33" fmla="*/ 8 h 17"/>
                <a:gd name="T34" fmla="*/ 0 w 17"/>
                <a:gd name="T35" fmla="*/ 8 h 17"/>
                <a:gd name="T36" fmla="*/ 0 w 17"/>
                <a:gd name="T37" fmla="*/ 10 h 17"/>
                <a:gd name="T38" fmla="*/ 0 w 17"/>
                <a:gd name="T39" fmla="*/ 12 h 17"/>
                <a:gd name="T40" fmla="*/ 0 w 17"/>
                <a:gd name="T41" fmla="*/ 13 h 17"/>
                <a:gd name="T42" fmla="*/ 0 w 17"/>
                <a:gd name="T43" fmla="*/ 14 h 17"/>
                <a:gd name="T44" fmla="*/ 5 w 17"/>
                <a:gd name="T45" fmla="*/ 14 h 17"/>
                <a:gd name="T46" fmla="*/ 5 w 17"/>
                <a:gd name="T47" fmla="*/ 16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7"/>
                <a:gd name="T74" fmla="*/ 17 w 17"/>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7">
                  <a:moveTo>
                    <a:pt x="5" y="16"/>
                  </a:moveTo>
                  <a:lnTo>
                    <a:pt x="10" y="16"/>
                  </a:lnTo>
                  <a:lnTo>
                    <a:pt x="10" y="14"/>
                  </a:lnTo>
                  <a:lnTo>
                    <a:pt x="16" y="14"/>
                  </a:lnTo>
                  <a:lnTo>
                    <a:pt x="16" y="12"/>
                  </a:lnTo>
                  <a:lnTo>
                    <a:pt x="16" y="10"/>
                  </a:lnTo>
                  <a:lnTo>
                    <a:pt x="16" y="8"/>
                  </a:lnTo>
                  <a:lnTo>
                    <a:pt x="16" y="4"/>
                  </a:lnTo>
                  <a:lnTo>
                    <a:pt x="10" y="3"/>
                  </a:lnTo>
                  <a:lnTo>
                    <a:pt x="10" y="1"/>
                  </a:lnTo>
                  <a:lnTo>
                    <a:pt x="10" y="0"/>
                  </a:lnTo>
                  <a:lnTo>
                    <a:pt x="5" y="1"/>
                  </a:lnTo>
                  <a:lnTo>
                    <a:pt x="5" y="3"/>
                  </a:lnTo>
                  <a:lnTo>
                    <a:pt x="5" y="4"/>
                  </a:lnTo>
                  <a:lnTo>
                    <a:pt x="0" y="8"/>
                  </a:lnTo>
                  <a:lnTo>
                    <a:pt x="0" y="10"/>
                  </a:lnTo>
                  <a:lnTo>
                    <a:pt x="0" y="12"/>
                  </a:lnTo>
                  <a:lnTo>
                    <a:pt x="0" y="13"/>
                  </a:lnTo>
                  <a:lnTo>
                    <a:pt x="0" y="14"/>
                  </a:lnTo>
                  <a:lnTo>
                    <a:pt x="5" y="14"/>
                  </a:lnTo>
                  <a:lnTo>
                    <a:pt x="5" y="16"/>
                  </a:lnTo>
                </a:path>
              </a:pathLst>
            </a:custGeom>
            <a:solidFill>
              <a:srgbClr val="FCFF03"/>
            </a:solidFill>
            <a:ln w="9525" cap="rnd">
              <a:noFill/>
              <a:round/>
              <a:headEnd/>
              <a:tailEnd/>
            </a:ln>
          </p:spPr>
          <p:txBody>
            <a:bodyPr/>
            <a:lstStyle/>
            <a:p>
              <a:endParaRPr lang="en-US"/>
            </a:p>
          </p:txBody>
        </p:sp>
        <p:sp>
          <p:nvSpPr>
            <p:cNvPr id="1208" name="Freeform 46"/>
            <p:cNvSpPr>
              <a:spLocks/>
            </p:cNvSpPr>
            <p:nvPr/>
          </p:nvSpPr>
          <p:spPr bwMode="auto">
            <a:xfrm>
              <a:off x="4421" y="2575"/>
              <a:ext cx="17" cy="17"/>
            </a:xfrm>
            <a:custGeom>
              <a:avLst/>
              <a:gdLst>
                <a:gd name="T0" fmla="*/ 0 w 17"/>
                <a:gd name="T1" fmla="*/ 16 h 17"/>
                <a:gd name="T2" fmla="*/ 8 w 17"/>
                <a:gd name="T3" fmla="*/ 16 h 17"/>
                <a:gd name="T4" fmla="*/ 8 w 17"/>
                <a:gd name="T5" fmla="*/ 16 h 17"/>
                <a:gd name="T6" fmla="*/ 16 w 17"/>
                <a:gd name="T7" fmla="*/ 14 h 17"/>
                <a:gd name="T8" fmla="*/ 16 w 17"/>
                <a:gd name="T9" fmla="*/ 14 h 17"/>
                <a:gd name="T10" fmla="*/ 16 w 17"/>
                <a:gd name="T11" fmla="*/ 14 h 17"/>
                <a:gd name="T12" fmla="*/ 16 w 17"/>
                <a:gd name="T13" fmla="*/ 12 h 17"/>
                <a:gd name="T14" fmla="*/ 16 w 17"/>
                <a:gd name="T15" fmla="*/ 11 h 17"/>
                <a:gd name="T16" fmla="*/ 16 w 17"/>
                <a:gd name="T17" fmla="*/ 9 h 17"/>
                <a:gd name="T18" fmla="*/ 16 w 17"/>
                <a:gd name="T19" fmla="*/ 8 h 17"/>
                <a:gd name="T20" fmla="*/ 16 w 17"/>
                <a:gd name="T21" fmla="*/ 6 h 17"/>
                <a:gd name="T22" fmla="*/ 16 w 17"/>
                <a:gd name="T23" fmla="*/ 3 h 17"/>
                <a:gd name="T24" fmla="*/ 16 w 17"/>
                <a:gd name="T25" fmla="*/ 1 h 17"/>
                <a:gd name="T26" fmla="*/ 16 w 17"/>
                <a:gd name="T27" fmla="*/ 0 h 17"/>
                <a:gd name="T28" fmla="*/ 16 w 17"/>
                <a:gd name="T29" fmla="*/ 1 h 17"/>
                <a:gd name="T30" fmla="*/ 8 w 17"/>
                <a:gd name="T31" fmla="*/ 3 h 17"/>
                <a:gd name="T32" fmla="*/ 8 w 17"/>
                <a:gd name="T33" fmla="*/ 6 h 17"/>
                <a:gd name="T34" fmla="*/ 0 w 17"/>
                <a:gd name="T35" fmla="*/ 7 h 17"/>
                <a:gd name="T36" fmla="*/ 0 w 17"/>
                <a:gd name="T37" fmla="*/ 8 h 17"/>
                <a:gd name="T38" fmla="*/ 0 w 17"/>
                <a:gd name="T39" fmla="*/ 9 h 17"/>
                <a:gd name="T40" fmla="*/ 0 w 17"/>
                <a:gd name="T41" fmla="*/ 12 h 17"/>
                <a:gd name="T42" fmla="*/ 0 w 17"/>
                <a:gd name="T43" fmla="*/ 13 h 17"/>
                <a:gd name="T44" fmla="*/ 0 w 17"/>
                <a:gd name="T45" fmla="*/ 14 h 17"/>
                <a:gd name="T46" fmla="*/ 0 w 17"/>
                <a:gd name="T47" fmla="*/ 14 h 17"/>
                <a:gd name="T48" fmla="*/ 0 w 17"/>
                <a:gd name="T49" fmla="*/ 16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7"/>
                <a:gd name="T77" fmla="*/ 17 w 17"/>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7">
                  <a:moveTo>
                    <a:pt x="0" y="16"/>
                  </a:moveTo>
                  <a:lnTo>
                    <a:pt x="8" y="16"/>
                  </a:lnTo>
                  <a:lnTo>
                    <a:pt x="16" y="14"/>
                  </a:lnTo>
                  <a:lnTo>
                    <a:pt x="16" y="12"/>
                  </a:lnTo>
                  <a:lnTo>
                    <a:pt x="16" y="11"/>
                  </a:lnTo>
                  <a:lnTo>
                    <a:pt x="16" y="9"/>
                  </a:lnTo>
                  <a:lnTo>
                    <a:pt x="16" y="8"/>
                  </a:lnTo>
                  <a:lnTo>
                    <a:pt x="16" y="6"/>
                  </a:lnTo>
                  <a:lnTo>
                    <a:pt x="16" y="3"/>
                  </a:lnTo>
                  <a:lnTo>
                    <a:pt x="16" y="1"/>
                  </a:lnTo>
                  <a:lnTo>
                    <a:pt x="16" y="0"/>
                  </a:lnTo>
                  <a:lnTo>
                    <a:pt x="16" y="1"/>
                  </a:lnTo>
                  <a:lnTo>
                    <a:pt x="8" y="3"/>
                  </a:lnTo>
                  <a:lnTo>
                    <a:pt x="8" y="6"/>
                  </a:lnTo>
                  <a:lnTo>
                    <a:pt x="0" y="7"/>
                  </a:lnTo>
                  <a:lnTo>
                    <a:pt x="0" y="8"/>
                  </a:lnTo>
                  <a:lnTo>
                    <a:pt x="0" y="9"/>
                  </a:lnTo>
                  <a:lnTo>
                    <a:pt x="0" y="12"/>
                  </a:lnTo>
                  <a:lnTo>
                    <a:pt x="0" y="13"/>
                  </a:lnTo>
                  <a:lnTo>
                    <a:pt x="0" y="14"/>
                  </a:lnTo>
                  <a:lnTo>
                    <a:pt x="0" y="16"/>
                  </a:lnTo>
                </a:path>
              </a:pathLst>
            </a:custGeom>
            <a:solidFill>
              <a:srgbClr val="FCFF03"/>
            </a:solidFill>
            <a:ln w="9525" cap="rnd">
              <a:noFill/>
              <a:round/>
              <a:headEnd/>
              <a:tailEnd/>
            </a:ln>
          </p:spPr>
          <p:txBody>
            <a:bodyPr/>
            <a:lstStyle/>
            <a:p>
              <a:endParaRPr lang="en-US"/>
            </a:p>
          </p:txBody>
        </p:sp>
        <p:sp>
          <p:nvSpPr>
            <p:cNvPr id="1209" name="Freeform 47"/>
            <p:cNvSpPr>
              <a:spLocks/>
            </p:cNvSpPr>
            <p:nvPr/>
          </p:nvSpPr>
          <p:spPr bwMode="auto">
            <a:xfrm>
              <a:off x="4424" y="2577"/>
              <a:ext cx="17" cy="17"/>
            </a:xfrm>
            <a:custGeom>
              <a:avLst/>
              <a:gdLst>
                <a:gd name="T0" fmla="*/ 2 w 17"/>
                <a:gd name="T1" fmla="*/ 16 h 17"/>
                <a:gd name="T2" fmla="*/ 5 w 17"/>
                <a:gd name="T3" fmla="*/ 16 h 17"/>
                <a:gd name="T4" fmla="*/ 5 w 17"/>
                <a:gd name="T5" fmla="*/ 16 h 17"/>
                <a:gd name="T6" fmla="*/ 10 w 17"/>
                <a:gd name="T7" fmla="*/ 16 h 17"/>
                <a:gd name="T8" fmla="*/ 10 w 17"/>
                <a:gd name="T9" fmla="*/ 14 h 17"/>
                <a:gd name="T10" fmla="*/ 13 w 17"/>
                <a:gd name="T11" fmla="*/ 14 h 17"/>
                <a:gd name="T12" fmla="*/ 13 w 17"/>
                <a:gd name="T13" fmla="*/ 12 h 17"/>
                <a:gd name="T14" fmla="*/ 13 w 17"/>
                <a:gd name="T15" fmla="*/ 10 h 17"/>
                <a:gd name="T16" fmla="*/ 16 w 17"/>
                <a:gd name="T17" fmla="*/ 8 h 17"/>
                <a:gd name="T18" fmla="*/ 16 w 17"/>
                <a:gd name="T19" fmla="*/ 6 h 17"/>
                <a:gd name="T20" fmla="*/ 16 w 17"/>
                <a:gd name="T21" fmla="*/ 5 h 17"/>
                <a:gd name="T22" fmla="*/ 16 w 17"/>
                <a:gd name="T23" fmla="*/ 2 h 17"/>
                <a:gd name="T24" fmla="*/ 16 w 17"/>
                <a:gd name="T25" fmla="*/ 0 h 17"/>
                <a:gd name="T26" fmla="*/ 13 w 17"/>
                <a:gd name="T27" fmla="*/ 2 h 17"/>
                <a:gd name="T28" fmla="*/ 13 w 17"/>
                <a:gd name="T29" fmla="*/ 4 h 17"/>
                <a:gd name="T30" fmla="*/ 10 w 17"/>
                <a:gd name="T31" fmla="*/ 5 h 17"/>
                <a:gd name="T32" fmla="*/ 5 w 17"/>
                <a:gd name="T33" fmla="*/ 6 h 17"/>
                <a:gd name="T34" fmla="*/ 5 w 17"/>
                <a:gd name="T35" fmla="*/ 8 h 17"/>
                <a:gd name="T36" fmla="*/ 2 w 17"/>
                <a:gd name="T37" fmla="*/ 10 h 17"/>
                <a:gd name="T38" fmla="*/ 2 w 17"/>
                <a:gd name="T39" fmla="*/ 12 h 17"/>
                <a:gd name="T40" fmla="*/ 0 w 17"/>
                <a:gd name="T41" fmla="*/ 13 h 17"/>
                <a:gd name="T42" fmla="*/ 0 w 17"/>
                <a:gd name="T43" fmla="*/ 14 h 17"/>
                <a:gd name="T44" fmla="*/ 2 w 17"/>
                <a:gd name="T45" fmla="*/ 14 h 17"/>
                <a:gd name="T46" fmla="*/ 2 w 17"/>
                <a:gd name="T47" fmla="*/ 16 h 17"/>
                <a:gd name="T48" fmla="*/ 2 w 17"/>
                <a:gd name="T49" fmla="*/ 16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7"/>
                <a:gd name="T77" fmla="*/ 17 w 17"/>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7">
                  <a:moveTo>
                    <a:pt x="2" y="16"/>
                  </a:moveTo>
                  <a:lnTo>
                    <a:pt x="5" y="16"/>
                  </a:lnTo>
                  <a:lnTo>
                    <a:pt x="10" y="16"/>
                  </a:lnTo>
                  <a:lnTo>
                    <a:pt x="10" y="14"/>
                  </a:lnTo>
                  <a:lnTo>
                    <a:pt x="13" y="14"/>
                  </a:lnTo>
                  <a:lnTo>
                    <a:pt x="13" y="12"/>
                  </a:lnTo>
                  <a:lnTo>
                    <a:pt x="13" y="10"/>
                  </a:lnTo>
                  <a:lnTo>
                    <a:pt x="16" y="8"/>
                  </a:lnTo>
                  <a:lnTo>
                    <a:pt x="16" y="6"/>
                  </a:lnTo>
                  <a:lnTo>
                    <a:pt x="16" y="5"/>
                  </a:lnTo>
                  <a:lnTo>
                    <a:pt x="16" y="2"/>
                  </a:lnTo>
                  <a:lnTo>
                    <a:pt x="16" y="0"/>
                  </a:lnTo>
                  <a:lnTo>
                    <a:pt x="13" y="2"/>
                  </a:lnTo>
                  <a:lnTo>
                    <a:pt x="13" y="4"/>
                  </a:lnTo>
                  <a:lnTo>
                    <a:pt x="10" y="5"/>
                  </a:lnTo>
                  <a:lnTo>
                    <a:pt x="5" y="6"/>
                  </a:lnTo>
                  <a:lnTo>
                    <a:pt x="5" y="8"/>
                  </a:lnTo>
                  <a:lnTo>
                    <a:pt x="2" y="10"/>
                  </a:lnTo>
                  <a:lnTo>
                    <a:pt x="2" y="12"/>
                  </a:lnTo>
                  <a:lnTo>
                    <a:pt x="0" y="13"/>
                  </a:lnTo>
                  <a:lnTo>
                    <a:pt x="0" y="14"/>
                  </a:lnTo>
                  <a:lnTo>
                    <a:pt x="2" y="14"/>
                  </a:lnTo>
                  <a:lnTo>
                    <a:pt x="2" y="16"/>
                  </a:lnTo>
                </a:path>
              </a:pathLst>
            </a:custGeom>
            <a:solidFill>
              <a:srgbClr val="FCFF03"/>
            </a:solidFill>
            <a:ln w="9525" cap="rnd">
              <a:noFill/>
              <a:round/>
              <a:headEnd/>
              <a:tailEnd/>
            </a:ln>
          </p:spPr>
          <p:txBody>
            <a:bodyPr/>
            <a:lstStyle/>
            <a:p>
              <a:endParaRPr lang="en-US"/>
            </a:p>
          </p:txBody>
        </p:sp>
        <p:sp>
          <p:nvSpPr>
            <p:cNvPr id="1210" name="Freeform 48"/>
            <p:cNvSpPr>
              <a:spLocks/>
            </p:cNvSpPr>
            <p:nvPr/>
          </p:nvSpPr>
          <p:spPr bwMode="auto">
            <a:xfrm>
              <a:off x="4428" y="2580"/>
              <a:ext cx="17" cy="17"/>
            </a:xfrm>
            <a:custGeom>
              <a:avLst/>
              <a:gdLst>
                <a:gd name="T0" fmla="*/ 2 w 17"/>
                <a:gd name="T1" fmla="*/ 16 h 17"/>
                <a:gd name="T2" fmla="*/ 2 w 17"/>
                <a:gd name="T3" fmla="*/ 16 h 17"/>
                <a:gd name="T4" fmla="*/ 4 w 17"/>
                <a:gd name="T5" fmla="*/ 16 h 17"/>
                <a:gd name="T6" fmla="*/ 4 w 17"/>
                <a:gd name="T7" fmla="*/ 16 h 17"/>
                <a:gd name="T8" fmla="*/ 6 w 17"/>
                <a:gd name="T9" fmla="*/ 14 h 17"/>
                <a:gd name="T10" fmla="*/ 8 w 17"/>
                <a:gd name="T11" fmla="*/ 14 h 17"/>
                <a:gd name="T12" fmla="*/ 10 w 17"/>
                <a:gd name="T13" fmla="*/ 11 h 17"/>
                <a:gd name="T14" fmla="*/ 12 w 17"/>
                <a:gd name="T15" fmla="*/ 9 h 17"/>
                <a:gd name="T16" fmla="*/ 12 w 17"/>
                <a:gd name="T17" fmla="*/ 8 h 17"/>
                <a:gd name="T18" fmla="*/ 14 w 17"/>
                <a:gd name="T19" fmla="*/ 6 h 17"/>
                <a:gd name="T20" fmla="*/ 14 w 17"/>
                <a:gd name="T21" fmla="*/ 4 h 17"/>
                <a:gd name="T22" fmla="*/ 14 w 17"/>
                <a:gd name="T23" fmla="*/ 1 h 17"/>
                <a:gd name="T24" fmla="*/ 16 w 17"/>
                <a:gd name="T25" fmla="*/ 0 h 17"/>
                <a:gd name="T26" fmla="*/ 14 w 17"/>
                <a:gd name="T27" fmla="*/ 1 h 17"/>
                <a:gd name="T28" fmla="*/ 12 w 17"/>
                <a:gd name="T29" fmla="*/ 1 h 17"/>
                <a:gd name="T30" fmla="*/ 10 w 17"/>
                <a:gd name="T31" fmla="*/ 4 h 17"/>
                <a:gd name="T32" fmla="*/ 6 w 17"/>
                <a:gd name="T33" fmla="*/ 4 h 17"/>
                <a:gd name="T34" fmla="*/ 4 w 17"/>
                <a:gd name="T35" fmla="*/ 8 h 17"/>
                <a:gd name="T36" fmla="*/ 2 w 17"/>
                <a:gd name="T37" fmla="*/ 8 h 17"/>
                <a:gd name="T38" fmla="*/ 2 w 17"/>
                <a:gd name="T39" fmla="*/ 9 h 17"/>
                <a:gd name="T40" fmla="*/ 0 w 17"/>
                <a:gd name="T41" fmla="*/ 11 h 17"/>
                <a:gd name="T42" fmla="*/ 0 w 17"/>
                <a:gd name="T43" fmla="*/ 12 h 17"/>
                <a:gd name="T44" fmla="*/ 0 w 17"/>
                <a:gd name="T45" fmla="*/ 14 h 17"/>
                <a:gd name="T46" fmla="*/ 0 w 17"/>
                <a:gd name="T47" fmla="*/ 14 h 17"/>
                <a:gd name="T48" fmla="*/ 2 w 17"/>
                <a:gd name="T49" fmla="*/ 14 h 17"/>
                <a:gd name="T50" fmla="*/ 2 w 17"/>
                <a:gd name="T51" fmla="*/ 16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17"/>
                <a:gd name="T80" fmla="*/ 17 w 17"/>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17">
                  <a:moveTo>
                    <a:pt x="2" y="16"/>
                  </a:moveTo>
                  <a:lnTo>
                    <a:pt x="2" y="16"/>
                  </a:lnTo>
                  <a:lnTo>
                    <a:pt x="4" y="16"/>
                  </a:lnTo>
                  <a:lnTo>
                    <a:pt x="6" y="14"/>
                  </a:lnTo>
                  <a:lnTo>
                    <a:pt x="8" y="14"/>
                  </a:lnTo>
                  <a:lnTo>
                    <a:pt x="10" y="11"/>
                  </a:lnTo>
                  <a:lnTo>
                    <a:pt x="12" y="9"/>
                  </a:lnTo>
                  <a:lnTo>
                    <a:pt x="12" y="8"/>
                  </a:lnTo>
                  <a:lnTo>
                    <a:pt x="14" y="6"/>
                  </a:lnTo>
                  <a:lnTo>
                    <a:pt x="14" y="4"/>
                  </a:lnTo>
                  <a:lnTo>
                    <a:pt x="14" y="1"/>
                  </a:lnTo>
                  <a:lnTo>
                    <a:pt x="16" y="0"/>
                  </a:lnTo>
                  <a:lnTo>
                    <a:pt x="14" y="1"/>
                  </a:lnTo>
                  <a:lnTo>
                    <a:pt x="12" y="1"/>
                  </a:lnTo>
                  <a:lnTo>
                    <a:pt x="10" y="4"/>
                  </a:lnTo>
                  <a:lnTo>
                    <a:pt x="6" y="4"/>
                  </a:lnTo>
                  <a:lnTo>
                    <a:pt x="4" y="8"/>
                  </a:lnTo>
                  <a:lnTo>
                    <a:pt x="2" y="8"/>
                  </a:lnTo>
                  <a:lnTo>
                    <a:pt x="2" y="9"/>
                  </a:lnTo>
                  <a:lnTo>
                    <a:pt x="0" y="11"/>
                  </a:lnTo>
                  <a:lnTo>
                    <a:pt x="0" y="12"/>
                  </a:lnTo>
                  <a:lnTo>
                    <a:pt x="0" y="14"/>
                  </a:lnTo>
                  <a:lnTo>
                    <a:pt x="2" y="14"/>
                  </a:lnTo>
                  <a:lnTo>
                    <a:pt x="2" y="16"/>
                  </a:lnTo>
                </a:path>
              </a:pathLst>
            </a:custGeom>
            <a:solidFill>
              <a:srgbClr val="FCFF03"/>
            </a:solidFill>
            <a:ln w="9525" cap="rnd">
              <a:noFill/>
              <a:round/>
              <a:headEnd/>
              <a:tailEnd/>
            </a:ln>
          </p:spPr>
          <p:txBody>
            <a:bodyPr/>
            <a:lstStyle/>
            <a:p>
              <a:endParaRPr lang="en-US"/>
            </a:p>
          </p:txBody>
        </p:sp>
        <p:sp>
          <p:nvSpPr>
            <p:cNvPr id="1211" name="Freeform 49"/>
            <p:cNvSpPr>
              <a:spLocks/>
            </p:cNvSpPr>
            <p:nvPr/>
          </p:nvSpPr>
          <p:spPr bwMode="auto">
            <a:xfrm>
              <a:off x="4433" y="2584"/>
              <a:ext cx="17" cy="17"/>
            </a:xfrm>
            <a:custGeom>
              <a:avLst/>
              <a:gdLst>
                <a:gd name="T0" fmla="*/ 0 w 17"/>
                <a:gd name="T1" fmla="*/ 16 h 17"/>
                <a:gd name="T2" fmla="*/ 0 w 17"/>
                <a:gd name="T3" fmla="*/ 16 h 17"/>
                <a:gd name="T4" fmla="*/ 2 w 17"/>
                <a:gd name="T5" fmla="*/ 16 h 17"/>
                <a:gd name="T6" fmla="*/ 2 w 17"/>
                <a:gd name="T7" fmla="*/ 16 h 17"/>
                <a:gd name="T8" fmla="*/ 4 w 17"/>
                <a:gd name="T9" fmla="*/ 16 h 17"/>
                <a:gd name="T10" fmla="*/ 6 w 17"/>
                <a:gd name="T11" fmla="*/ 14 h 17"/>
                <a:gd name="T12" fmla="*/ 9 w 17"/>
                <a:gd name="T13" fmla="*/ 12 h 17"/>
                <a:gd name="T14" fmla="*/ 9 w 17"/>
                <a:gd name="T15" fmla="*/ 10 h 17"/>
                <a:gd name="T16" fmla="*/ 11 w 17"/>
                <a:gd name="T17" fmla="*/ 8 h 17"/>
                <a:gd name="T18" fmla="*/ 11 w 17"/>
                <a:gd name="T19" fmla="*/ 5 h 17"/>
                <a:gd name="T20" fmla="*/ 13 w 17"/>
                <a:gd name="T21" fmla="*/ 3 h 17"/>
                <a:gd name="T22" fmla="*/ 13 w 17"/>
                <a:gd name="T23" fmla="*/ 1 h 17"/>
                <a:gd name="T24" fmla="*/ 16 w 17"/>
                <a:gd name="T25" fmla="*/ 0 h 17"/>
                <a:gd name="T26" fmla="*/ 13 w 17"/>
                <a:gd name="T27" fmla="*/ 0 h 17"/>
                <a:gd name="T28" fmla="*/ 11 w 17"/>
                <a:gd name="T29" fmla="*/ 1 h 17"/>
                <a:gd name="T30" fmla="*/ 9 w 17"/>
                <a:gd name="T31" fmla="*/ 1 h 17"/>
                <a:gd name="T32" fmla="*/ 6 w 17"/>
                <a:gd name="T33" fmla="*/ 3 h 17"/>
                <a:gd name="T34" fmla="*/ 4 w 17"/>
                <a:gd name="T35" fmla="*/ 5 h 17"/>
                <a:gd name="T36" fmla="*/ 2 w 17"/>
                <a:gd name="T37" fmla="*/ 7 h 17"/>
                <a:gd name="T38" fmla="*/ 0 w 17"/>
                <a:gd name="T39" fmla="*/ 8 h 17"/>
                <a:gd name="T40" fmla="*/ 0 w 17"/>
                <a:gd name="T41" fmla="*/ 10 h 17"/>
                <a:gd name="T42" fmla="*/ 0 w 17"/>
                <a:gd name="T43" fmla="*/ 10 h 17"/>
                <a:gd name="T44" fmla="*/ 0 w 17"/>
                <a:gd name="T45" fmla="*/ 12 h 17"/>
                <a:gd name="T46" fmla="*/ 0 w 17"/>
                <a:gd name="T47" fmla="*/ 14 h 17"/>
                <a:gd name="T48" fmla="*/ 0 w 17"/>
                <a:gd name="T49" fmla="*/ 16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7"/>
                <a:gd name="T77" fmla="*/ 17 w 17"/>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7">
                  <a:moveTo>
                    <a:pt x="0" y="16"/>
                  </a:moveTo>
                  <a:lnTo>
                    <a:pt x="0" y="16"/>
                  </a:lnTo>
                  <a:lnTo>
                    <a:pt x="2" y="16"/>
                  </a:lnTo>
                  <a:lnTo>
                    <a:pt x="4" y="16"/>
                  </a:lnTo>
                  <a:lnTo>
                    <a:pt x="6" y="14"/>
                  </a:lnTo>
                  <a:lnTo>
                    <a:pt x="9" y="12"/>
                  </a:lnTo>
                  <a:lnTo>
                    <a:pt x="9" y="10"/>
                  </a:lnTo>
                  <a:lnTo>
                    <a:pt x="11" y="8"/>
                  </a:lnTo>
                  <a:lnTo>
                    <a:pt x="11" y="5"/>
                  </a:lnTo>
                  <a:lnTo>
                    <a:pt x="13" y="3"/>
                  </a:lnTo>
                  <a:lnTo>
                    <a:pt x="13" y="1"/>
                  </a:lnTo>
                  <a:lnTo>
                    <a:pt x="16" y="0"/>
                  </a:lnTo>
                  <a:lnTo>
                    <a:pt x="13" y="0"/>
                  </a:lnTo>
                  <a:lnTo>
                    <a:pt x="11" y="1"/>
                  </a:lnTo>
                  <a:lnTo>
                    <a:pt x="9" y="1"/>
                  </a:lnTo>
                  <a:lnTo>
                    <a:pt x="6" y="3"/>
                  </a:lnTo>
                  <a:lnTo>
                    <a:pt x="4" y="5"/>
                  </a:lnTo>
                  <a:lnTo>
                    <a:pt x="2" y="7"/>
                  </a:lnTo>
                  <a:lnTo>
                    <a:pt x="0" y="8"/>
                  </a:lnTo>
                  <a:lnTo>
                    <a:pt x="0" y="10"/>
                  </a:lnTo>
                  <a:lnTo>
                    <a:pt x="0" y="12"/>
                  </a:lnTo>
                  <a:lnTo>
                    <a:pt x="0" y="14"/>
                  </a:lnTo>
                  <a:lnTo>
                    <a:pt x="0" y="16"/>
                  </a:lnTo>
                </a:path>
              </a:pathLst>
            </a:custGeom>
            <a:solidFill>
              <a:srgbClr val="FCFF03"/>
            </a:solidFill>
            <a:ln w="9525" cap="rnd">
              <a:noFill/>
              <a:round/>
              <a:headEnd/>
              <a:tailEnd/>
            </a:ln>
          </p:spPr>
          <p:txBody>
            <a:bodyPr/>
            <a:lstStyle/>
            <a:p>
              <a:endParaRPr lang="en-US"/>
            </a:p>
          </p:txBody>
        </p:sp>
        <p:sp>
          <p:nvSpPr>
            <p:cNvPr id="1212" name="Freeform 50"/>
            <p:cNvSpPr>
              <a:spLocks/>
            </p:cNvSpPr>
            <p:nvPr/>
          </p:nvSpPr>
          <p:spPr bwMode="auto">
            <a:xfrm>
              <a:off x="4434" y="2587"/>
              <a:ext cx="17" cy="17"/>
            </a:xfrm>
            <a:custGeom>
              <a:avLst/>
              <a:gdLst>
                <a:gd name="T0" fmla="*/ 0 w 17"/>
                <a:gd name="T1" fmla="*/ 14 h 17"/>
                <a:gd name="T2" fmla="*/ 1 w 17"/>
                <a:gd name="T3" fmla="*/ 14 h 17"/>
                <a:gd name="T4" fmla="*/ 1 w 17"/>
                <a:gd name="T5" fmla="*/ 14 h 17"/>
                <a:gd name="T6" fmla="*/ 3 w 17"/>
                <a:gd name="T7" fmla="*/ 16 h 17"/>
                <a:gd name="T8" fmla="*/ 4 w 17"/>
                <a:gd name="T9" fmla="*/ 16 h 17"/>
                <a:gd name="T10" fmla="*/ 6 w 17"/>
                <a:gd name="T11" fmla="*/ 14 h 17"/>
                <a:gd name="T12" fmla="*/ 8 w 17"/>
                <a:gd name="T13" fmla="*/ 14 h 17"/>
                <a:gd name="T14" fmla="*/ 9 w 17"/>
                <a:gd name="T15" fmla="*/ 12 h 17"/>
                <a:gd name="T16" fmla="*/ 11 w 17"/>
                <a:gd name="T17" fmla="*/ 8 h 17"/>
                <a:gd name="T18" fmla="*/ 12 w 17"/>
                <a:gd name="T19" fmla="*/ 6 h 17"/>
                <a:gd name="T20" fmla="*/ 14 w 17"/>
                <a:gd name="T21" fmla="*/ 4 h 17"/>
                <a:gd name="T22" fmla="*/ 14 w 17"/>
                <a:gd name="T23" fmla="*/ 2 h 17"/>
                <a:gd name="T24" fmla="*/ 16 w 17"/>
                <a:gd name="T25" fmla="*/ 0 h 17"/>
                <a:gd name="T26" fmla="*/ 14 w 17"/>
                <a:gd name="T27" fmla="*/ 2 h 17"/>
                <a:gd name="T28" fmla="*/ 12 w 17"/>
                <a:gd name="T29" fmla="*/ 2 h 17"/>
                <a:gd name="T30" fmla="*/ 9 w 17"/>
                <a:gd name="T31" fmla="*/ 2 h 17"/>
                <a:gd name="T32" fmla="*/ 8 w 17"/>
                <a:gd name="T33" fmla="*/ 2 h 17"/>
                <a:gd name="T34" fmla="*/ 6 w 17"/>
                <a:gd name="T35" fmla="*/ 4 h 17"/>
                <a:gd name="T36" fmla="*/ 4 w 17"/>
                <a:gd name="T37" fmla="*/ 4 h 17"/>
                <a:gd name="T38" fmla="*/ 1 w 17"/>
                <a:gd name="T39" fmla="*/ 6 h 17"/>
                <a:gd name="T40" fmla="*/ 1 w 17"/>
                <a:gd name="T41" fmla="*/ 8 h 17"/>
                <a:gd name="T42" fmla="*/ 0 w 17"/>
                <a:gd name="T43" fmla="*/ 8 h 17"/>
                <a:gd name="T44" fmla="*/ 0 w 17"/>
                <a:gd name="T45" fmla="*/ 12 h 17"/>
                <a:gd name="T46" fmla="*/ 0 w 17"/>
                <a:gd name="T47" fmla="*/ 12 h 17"/>
                <a:gd name="T48" fmla="*/ 0 w 17"/>
                <a:gd name="T49" fmla="*/ 14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7"/>
                <a:gd name="T77" fmla="*/ 17 w 17"/>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7">
                  <a:moveTo>
                    <a:pt x="0" y="14"/>
                  </a:moveTo>
                  <a:lnTo>
                    <a:pt x="1" y="14"/>
                  </a:lnTo>
                  <a:lnTo>
                    <a:pt x="3" y="16"/>
                  </a:lnTo>
                  <a:lnTo>
                    <a:pt x="4" y="16"/>
                  </a:lnTo>
                  <a:lnTo>
                    <a:pt x="6" y="14"/>
                  </a:lnTo>
                  <a:lnTo>
                    <a:pt x="8" y="14"/>
                  </a:lnTo>
                  <a:lnTo>
                    <a:pt x="9" y="12"/>
                  </a:lnTo>
                  <a:lnTo>
                    <a:pt x="11" y="8"/>
                  </a:lnTo>
                  <a:lnTo>
                    <a:pt x="12" y="6"/>
                  </a:lnTo>
                  <a:lnTo>
                    <a:pt x="14" y="4"/>
                  </a:lnTo>
                  <a:lnTo>
                    <a:pt x="14" y="2"/>
                  </a:lnTo>
                  <a:lnTo>
                    <a:pt x="16" y="0"/>
                  </a:lnTo>
                  <a:lnTo>
                    <a:pt x="14" y="2"/>
                  </a:lnTo>
                  <a:lnTo>
                    <a:pt x="12" y="2"/>
                  </a:lnTo>
                  <a:lnTo>
                    <a:pt x="9" y="2"/>
                  </a:lnTo>
                  <a:lnTo>
                    <a:pt x="8" y="2"/>
                  </a:lnTo>
                  <a:lnTo>
                    <a:pt x="6" y="4"/>
                  </a:lnTo>
                  <a:lnTo>
                    <a:pt x="4" y="4"/>
                  </a:lnTo>
                  <a:lnTo>
                    <a:pt x="1" y="6"/>
                  </a:lnTo>
                  <a:lnTo>
                    <a:pt x="1" y="8"/>
                  </a:lnTo>
                  <a:lnTo>
                    <a:pt x="0" y="8"/>
                  </a:lnTo>
                  <a:lnTo>
                    <a:pt x="0" y="12"/>
                  </a:lnTo>
                  <a:lnTo>
                    <a:pt x="0" y="14"/>
                  </a:lnTo>
                </a:path>
              </a:pathLst>
            </a:custGeom>
            <a:solidFill>
              <a:srgbClr val="FCFF03"/>
            </a:solidFill>
            <a:ln w="9525" cap="rnd">
              <a:noFill/>
              <a:round/>
              <a:headEnd/>
              <a:tailEnd/>
            </a:ln>
          </p:spPr>
          <p:txBody>
            <a:bodyPr/>
            <a:lstStyle/>
            <a:p>
              <a:endParaRPr lang="en-US"/>
            </a:p>
          </p:txBody>
        </p:sp>
        <p:sp>
          <p:nvSpPr>
            <p:cNvPr id="1213" name="Freeform 51"/>
            <p:cNvSpPr>
              <a:spLocks/>
            </p:cNvSpPr>
            <p:nvPr/>
          </p:nvSpPr>
          <p:spPr bwMode="auto">
            <a:xfrm>
              <a:off x="4437" y="2594"/>
              <a:ext cx="17" cy="17"/>
            </a:xfrm>
            <a:custGeom>
              <a:avLst/>
              <a:gdLst>
                <a:gd name="T0" fmla="*/ 1 w 17"/>
                <a:gd name="T1" fmla="*/ 16 h 17"/>
                <a:gd name="T2" fmla="*/ 1 w 17"/>
                <a:gd name="T3" fmla="*/ 16 h 17"/>
                <a:gd name="T4" fmla="*/ 1 w 17"/>
                <a:gd name="T5" fmla="*/ 16 h 17"/>
                <a:gd name="T6" fmla="*/ 2 w 17"/>
                <a:gd name="T7" fmla="*/ 16 h 17"/>
                <a:gd name="T8" fmla="*/ 4 w 17"/>
                <a:gd name="T9" fmla="*/ 16 h 17"/>
                <a:gd name="T10" fmla="*/ 7 w 17"/>
                <a:gd name="T11" fmla="*/ 16 h 17"/>
                <a:gd name="T12" fmla="*/ 8 w 17"/>
                <a:gd name="T13" fmla="*/ 16 h 17"/>
                <a:gd name="T14" fmla="*/ 11 w 17"/>
                <a:gd name="T15" fmla="*/ 8 h 17"/>
                <a:gd name="T16" fmla="*/ 12 w 17"/>
                <a:gd name="T17" fmla="*/ 8 h 17"/>
                <a:gd name="T18" fmla="*/ 13 w 17"/>
                <a:gd name="T19" fmla="*/ 0 h 17"/>
                <a:gd name="T20" fmla="*/ 14 w 17"/>
                <a:gd name="T21" fmla="*/ 0 h 17"/>
                <a:gd name="T22" fmla="*/ 16 w 17"/>
                <a:gd name="T23" fmla="*/ 0 h 17"/>
                <a:gd name="T24" fmla="*/ 14 w 17"/>
                <a:gd name="T25" fmla="*/ 0 h 17"/>
                <a:gd name="T26" fmla="*/ 12 w 17"/>
                <a:gd name="T27" fmla="*/ 0 h 17"/>
                <a:gd name="T28" fmla="*/ 11 w 17"/>
                <a:gd name="T29" fmla="*/ 0 h 17"/>
                <a:gd name="T30" fmla="*/ 8 w 17"/>
                <a:gd name="T31" fmla="*/ 0 h 17"/>
                <a:gd name="T32" fmla="*/ 6 w 17"/>
                <a:gd name="T33" fmla="*/ 0 h 17"/>
                <a:gd name="T34" fmla="*/ 4 w 17"/>
                <a:gd name="T35" fmla="*/ 0 h 17"/>
                <a:gd name="T36" fmla="*/ 2 w 17"/>
                <a:gd name="T37" fmla="*/ 0 h 17"/>
                <a:gd name="T38" fmla="*/ 1 w 17"/>
                <a:gd name="T39" fmla="*/ 8 h 17"/>
                <a:gd name="T40" fmla="*/ 1 w 17"/>
                <a:gd name="T41" fmla="*/ 8 h 17"/>
                <a:gd name="T42" fmla="*/ 1 w 17"/>
                <a:gd name="T43" fmla="*/ 8 h 17"/>
                <a:gd name="T44" fmla="*/ 0 w 17"/>
                <a:gd name="T45" fmla="*/ 8 h 17"/>
                <a:gd name="T46" fmla="*/ 0 w 17"/>
                <a:gd name="T47" fmla="*/ 16 h 17"/>
                <a:gd name="T48" fmla="*/ 1 w 17"/>
                <a:gd name="T49" fmla="*/ 16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7"/>
                <a:gd name="T77" fmla="*/ 17 w 17"/>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7">
                  <a:moveTo>
                    <a:pt x="1" y="16"/>
                  </a:moveTo>
                  <a:lnTo>
                    <a:pt x="1" y="16"/>
                  </a:lnTo>
                  <a:lnTo>
                    <a:pt x="2" y="16"/>
                  </a:lnTo>
                  <a:lnTo>
                    <a:pt x="4" y="16"/>
                  </a:lnTo>
                  <a:lnTo>
                    <a:pt x="7" y="16"/>
                  </a:lnTo>
                  <a:lnTo>
                    <a:pt x="8" y="16"/>
                  </a:lnTo>
                  <a:lnTo>
                    <a:pt x="11" y="8"/>
                  </a:lnTo>
                  <a:lnTo>
                    <a:pt x="12" y="8"/>
                  </a:lnTo>
                  <a:lnTo>
                    <a:pt x="13" y="0"/>
                  </a:lnTo>
                  <a:lnTo>
                    <a:pt x="14" y="0"/>
                  </a:lnTo>
                  <a:lnTo>
                    <a:pt x="16" y="0"/>
                  </a:lnTo>
                  <a:lnTo>
                    <a:pt x="14" y="0"/>
                  </a:lnTo>
                  <a:lnTo>
                    <a:pt x="12" y="0"/>
                  </a:lnTo>
                  <a:lnTo>
                    <a:pt x="11" y="0"/>
                  </a:lnTo>
                  <a:lnTo>
                    <a:pt x="8" y="0"/>
                  </a:lnTo>
                  <a:lnTo>
                    <a:pt x="6" y="0"/>
                  </a:lnTo>
                  <a:lnTo>
                    <a:pt x="4" y="0"/>
                  </a:lnTo>
                  <a:lnTo>
                    <a:pt x="2" y="0"/>
                  </a:lnTo>
                  <a:lnTo>
                    <a:pt x="1" y="8"/>
                  </a:lnTo>
                  <a:lnTo>
                    <a:pt x="0" y="8"/>
                  </a:lnTo>
                  <a:lnTo>
                    <a:pt x="0" y="16"/>
                  </a:lnTo>
                  <a:lnTo>
                    <a:pt x="1" y="16"/>
                  </a:lnTo>
                </a:path>
              </a:pathLst>
            </a:custGeom>
            <a:solidFill>
              <a:srgbClr val="FCFF03"/>
            </a:solidFill>
            <a:ln w="9525" cap="rnd">
              <a:noFill/>
              <a:round/>
              <a:headEnd/>
              <a:tailEnd/>
            </a:ln>
          </p:spPr>
          <p:txBody>
            <a:bodyPr/>
            <a:lstStyle/>
            <a:p>
              <a:endParaRPr lang="en-US"/>
            </a:p>
          </p:txBody>
        </p:sp>
        <p:sp>
          <p:nvSpPr>
            <p:cNvPr id="1214" name="Freeform 52"/>
            <p:cNvSpPr>
              <a:spLocks/>
            </p:cNvSpPr>
            <p:nvPr/>
          </p:nvSpPr>
          <p:spPr bwMode="auto">
            <a:xfrm>
              <a:off x="4438" y="2598"/>
              <a:ext cx="17" cy="17"/>
            </a:xfrm>
            <a:custGeom>
              <a:avLst/>
              <a:gdLst>
                <a:gd name="T0" fmla="*/ 0 w 17"/>
                <a:gd name="T1" fmla="*/ 10 h 17"/>
                <a:gd name="T2" fmla="*/ 0 w 17"/>
                <a:gd name="T3" fmla="*/ 13 h 17"/>
                <a:gd name="T4" fmla="*/ 1 w 17"/>
                <a:gd name="T5" fmla="*/ 16 h 17"/>
                <a:gd name="T6" fmla="*/ 2 w 17"/>
                <a:gd name="T7" fmla="*/ 16 h 17"/>
                <a:gd name="T8" fmla="*/ 4 w 17"/>
                <a:gd name="T9" fmla="*/ 16 h 17"/>
                <a:gd name="T10" fmla="*/ 6 w 17"/>
                <a:gd name="T11" fmla="*/ 16 h 17"/>
                <a:gd name="T12" fmla="*/ 8 w 17"/>
                <a:gd name="T13" fmla="*/ 16 h 17"/>
                <a:gd name="T14" fmla="*/ 11 w 17"/>
                <a:gd name="T15" fmla="*/ 13 h 17"/>
                <a:gd name="T16" fmla="*/ 12 w 17"/>
                <a:gd name="T17" fmla="*/ 10 h 17"/>
                <a:gd name="T18" fmla="*/ 13 w 17"/>
                <a:gd name="T19" fmla="*/ 8 h 17"/>
                <a:gd name="T20" fmla="*/ 14 w 17"/>
                <a:gd name="T21" fmla="*/ 5 h 17"/>
                <a:gd name="T22" fmla="*/ 16 w 17"/>
                <a:gd name="T23" fmla="*/ 2 h 17"/>
                <a:gd name="T24" fmla="*/ 14 w 17"/>
                <a:gd name="T25" fmla="*/ 2 h 17"/>
                <a:gd name="T26" fmla="*/ 12 w 17"/>
                <a:gd name="T27" fmla="*/ 2 h 17"/>
                <a:gd name="T28" fmla="*/ 11 w 17"/>
                <a:gd name="T29" fmla="*/ 2 h 17"/>
                <a:gd name="T30" fmla="*/ 8 w 17"/>
                <a:gd name="T31" fmla="*/ 0 h 17"/>
                <a:gd name="T32" fmla="*/ 7 w 17"/>
                <a:gd name="T33" fmla="*/ 0 h 17"/>
                <a:gd name="T34" fmla="*/ 4 w 17"/>
                <a:gd name="T35" fmla="*/ 2 h 17"/>
                <a:gd name="T36" fmla="*/ 2 w 17"/>
                <a:gd name="T37" fmla="*/ 2 h 17"/>
                <a:gd name="T38" fmla="*/ 1 w 17"/>
                <a:gd name="T39" fmla="*/ 5 h 17"/>
                <a:gd name="T40" fmla="*/ 0 w 17"/>
                <a:gd name="T41" fmla="*/ 5 h 17"/>
                <a:gd name="T42" fmla="*/ 0 w 17"/>
                <a:gd name="T43" fmla="*/ 8 h 17"/>
                <a:gd name="T44" fmla="*/ 0 w 17"/>
                <a:gd name="T45" fmla="*/ 10 h 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7"/>
                <a:gd name="T71" fmla="*/ 17 w 17"/>
                <a:gd name="T72" fmla="*/ 17 h 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7">
                  <a:moveTo>
                    <a:pt x="0" y="10"/>
                  </a:moveTo>
                  <a:lnTo>
                    <a:pt x="0" y="13"/>
                  </a:lnTo>
                  <a:lnTo>
                    <a:pt x="1" y="16"/>
                  </a:lnTo>
                  <a:lnTo>
                    <a:pt x="2" y="16"/>
                  </a:lnTo>
                  <a:lnTo>
                    <a:pt x="4" y="16"/>
                  </a:lnTo>
                  <a:lnTo>
                    <a:pt x="6" y="16"/>
                  </a:lnTo>
                  <a:lnTo>
                    <a:pt x="8" y="16"/>
                  </a:lnTo>
                  <a:lnTo>
                    <a:pt x="11" y="13"/>
                  </a:lnTo>
                  <a:lnTo>
                    <a:pt x="12" y="10"/>
                  </a:lnTo>
                  <a:lnTo>
                    <a:pt x="13" y="8"/>
                  </a:lnTo>
                  <a:lnTo>
                    <a:pt x="14" y="5"/>
                  </a:lnTo>
                  <a:lnTo>
                    <a:pt x="16" y="2"/>
                  </a:lnTo>
                  <a:lnTo>
                    <a:pt x="14" y="2"/>
                  </a:lnTo>
                  <a:lnTo>
                    <a:pt x="12" y="2"/>
                  </a:lnTo>
                  <a:lnTo>
                    <a:pt x="11" y="2"/>
                  </a:lnTo>
                  <a:lnTo>
                    <a:pt x="8" y="0"/>
                  </a:lnTo>
                  <a:lnTo>
                    <a:pt x="7" y="0"/>
                  </a:lnTo>
                  <a:lnTo>
                    <a:pt x="4" y="2"/>
                  </a:lnTo>
                  <a:lnTo>
                    <a:pt x="2" y="2"/>
                  </a:lnTo>
                  <a:lnTo>
                    <a:pt x="1" y="5"/>
                  </a:lnTo>
                  <a:lnTo>
                    <a:pt x="0" y="5"/>
                  </a:lnTo>
                  <a:lnTo>
                    <a:pt x="0" y="8"/>
                  </a:lnTo>
                  <a:lnTo>
                    <a:pt x="0" y="10"/>
                  </a:lnTo>
                </a:path>
              </a:pathLst>
            </a:custGeom>
            <a:solidFill>
              <a:srgbClr val="FCFF03"/>
            </a:solidFill>
            <a:ln w="9525" cap="rnd">
              <a:noFill/>
              <a:round/>
              <a:headEnd/>
              <a:tailEnd/>
            </a:ln>
          </p:spPr>
          <p:txBody>
            <a:bodyPr/>
            <a:lstStyle/>
            <a:p>
              <a:endParaRPr lang="en-US"/>
            </a:p>
          </p:txBody>
        </p:sp>
        <p:sp>
          <p:nvSpPr>
            <p:cNvPr id="1215" name="Freeform 53"/>
            <p:cNvSpPr>
              <a:spLocks/>
            </p:cNvSpPr>
            <p:nvPr/>
          </p:nvSpPr>
          <p:spPr bwMode="auto">
            <a:xfrm>
              <a:off x="4439" y="2603"/>
              <a:ext cx="17" cy="17"/>
            </a:xfrm>
            <a:custGeom>
              <a:avLst/>
              <a:gdLst>
                <a:gd name="T0" fmla="*/ 0 w 17"/>
                <a:gd name="T1" fmla="*/ 5 h 17"/>
                <a:gd name="T2" fmla="*/ 0 w 17"/>
                <a:gd name="T3" fmla="*/ 10 h 17"/>
                <a:gd name="T4" fmla="*/ 0 w 17"/>
                <a:gd name="T5" fmla="*/ 10 h 17"/>
                <a:gd name="T6" fmla="*/ 1 w 17"/>
                <a:gd name="T7" fmla="*/ 16 h 17"/>
                <a:gd name="T8" fmla="*/ 2 w 17"/>
                <a:gd name="T9" fmla="*/ 16 h 17"/>
                <a:gd name="T10" fmla="*/ 5 w 17"/>
                <a:gd name="T11" fmla="*/ 16 h 17"/>
                <a:gd name="T12" fmla="*/ 7 w 17"/>
                <a:gd name="T13" fmla="*/ 16 h 17"/>
                <a:gd name="T14" fmla="*/ 8 w 17"/>
                <a:gd name="T15" fmla="*/ 16 h 17"/>
                <a:gd name="T16" fmla="*/ 11 w 17"/>
                <a:gd name="T17" fmla="*/ 10 h 17"/>
                <a:gd name="T18" fmla="*/ 13 w 17"/>
                <a:gd name="T19" fmla="*/ 10 h 17"/>
                <a:gd name="T20" fmla="*/ 14 w 17"/>
                <a:gd name="T21" fmla="*/ 10 h 17"/>
                <a:gd name="T22" fmla="*/ 16 w 17"/>
                <a:gd name="T23" fmla="*/ 5 h 17"/>
                <a:gd name="T24" fmla="*/ 14 w 17"/>
                <a:gd name="T25" fmla="*/ 5 h 17"/>
                <a:gd name="T26" fmla="*/ 13 w 17"/>
                <a:gd name="T27" fmla="*/ 5 h 17"/>
                <a:gd name="T28" fmla="*/ 11 w 17"/>
                <a:gd name="T29" fmla="*/ 0 h 17"/>
                <a:gd name="T30" fmla="*/ 8 w 17"/>
                <a:gd name="T31" fmla="*/ 0 h 17"/>
                <a:gd name="T32" fmla="*/ 7 w 17"/>
                <a:gd name="T33" fmla="*/ 0 h 17"/>
                <a:gd name="T34" fmla="*/ 5 w 17"/>
                <a:gd name="T35" fmla="*/ 0 h 17"/>
                <a:gd name="T36" fmla="*/ 2 w 17"/>
                <a:gd name="T37" fmla="*/ 0 h 17"/>
                <a:gd name="T38" fmla="*/ 1 w 17"/>
                <a:gd name="T39" fmla="*/ 0 h 17"/>
                <a:gd name="T40" fmla="*/ 0 w 17"/>
                <a:gd name="T41" fmla="*/ 0 h 17"/>
                <a:gd name="T42" fmla="*/ 0 w 17"/>
                <a:gd name="T43" fmla="*/ 5 h 17"/>
                <a:gd name="T44" fmla="*/ 0 w 17"/>
                <a:gd name="T45" fmla="*/ 5 h 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7"/>
                <a:gd name="T71" fmla="*/ 17 w 17"/>
                <a:gd name="T72" fmla="*/ 17 h 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7">
                  <a:moveTo>
                    <a:pt x="0" y="5"/>
                  </a:moveTo>
                  <a:lnTo>
                    <a:pt x="0" y="10"/>
                  </a:lnTo>
                  <a:lnTo>
                    <a:pt x="1" y="16"/>
                  </a:lnTo>
                  <a:lnTo>
                    <a:pt x="2" y="16"/>
                  </a:lnTo>
                  <a:lnTo>
                    <a:pt x="5" y="16"/>
                  </a:lnTo>
                  <a:lnTo>
                    <a:pt x="7" y="16"/>
                  </a:lnTo>
                  <a:lnTo>
                    <a:pt x="8" y="16"/>
                  </a:lnTo>
                  <a:lnTo>
                    <a:pt x="11" y="10"/>
                  </a:lnTo>
                  <a:lnTo>
                    <a:pt x="13" y="10"/>
                  </a:lnTo>
                  <a:lnTo>
                    <a:pt x="14" y="10"/>
                  </a:lnTo>
                  <a:lnTo>
                    <a:pt x="16" y="5"/>
                  </a:lnTo>
                  <a:lnTo>
                    <a:pt x="14" y="5"/>
                  </a:lnTo>
                  <a:lnTo>
                    <a:pt x="13" y="5"/>
                  </a:lnTo>
                  <a:lnTo>
                    <a:pt x="11" y="0"/>
                  </a:lnTo>
                  <a:lnTo>
                    <a:pt x="8" y="0"/>
                  </a:lnTo>
                  <a:lnTo>
                    <a:pt x="7" y="0"/>
                  </a:lnTo>
                  <a:lnTo>
                    <a:pt x="5" y="0"/>
                  </a:lnTo>
                  <a:lnTo>
                    <a:pt x="2" y="0"/>
                  </a:lnTo>
                  <a:lnTo>
                    <a:pt x="1" y="0"/>
                  </a:lnTo>
                  <a:lnTo>
                    <a:pt x="0" y="0"/>
                  </a:lnTo>
                  <a:lnTo>
                    <a:pt x="0" y="5"/>
                  </a:lnTo>
                </a:path>
              </a:pathLst>
            </a:custGeom>
            <a:solidFill>
              <a:srgbClr val="FCFF03"/>
            </a:solidFill>
            <a:ln w="9525" cap="rnd">
              <a:noFill/>
              <a:round/>
              <a:headEnd/>
              <a:tailEnd/>
            </a:ln>
          </p:spPr>
          <p:txBody>
            <a:bodyPr/>
            <a:lstStyle/>
            <a:p>
              <a:endParaRPr lang="en-US"/>
            </a:p>
          </p:txBody>
        </p:sp>
        <p:sp>
          <p:nvSpPr>
            <p:cNvPr id="1216" name="Freeform 54"/>
            <p:cNvSpPr>
              <a:spLocks/>
            </p:cNvSpPr>
            <p:nvPr/>
          </p:nvSpPr>
          <p:spPr bwMode="auto">
            <a:xfrm>
              <a:off x="4437" y="2607"/>
              <a:ext cx="17" cy="17"/>
            </a:xfrm>
            <a:custGeom>
              <a:avLst/>
              <a:gdLst>
                <a:gd name="T0" fmla="*/ 0 w 17"/>
                <a:gd name="T1" fmla="*/ 3 h 17"/>
                <a:gd name="T2" fmla="*/ 0 w 17"/>
                <a:gd name="T3" fmla="*/ 6 h 17"/>
                <a:gd name="T4" fmla="*/ 1 w 17"/>
                <a:gd name="T5" fmla="*/ 9 h 17"/>
                <a:gd name="T6" fmla="*/ 1 w 17"/>
                <a:gd name="T7" fmla="*/ 12 h 17"/>
                <a:gd name="T8" fmla="*/ 1 w 17"/>
                <a:gd name="T9" fmla="*/ 12 h 17"/>
                <a:gd name="T10" fmla="*/ 1 w 17"/>
                <a:gd name="T11" fmla="*/ 12 h 17"/>
                <a:gd name="T12" fmla="*/ 3 w 17"/>
                <a:gd name="T13" fmla="*/ 12 h 17"/>
                <a:gd name="T14" fmla="*/ 4 w 17"/>
                <a:gd name="T15" fmla="*/ 16 h 17"/>
                <a:gd name="T16" fmla="*/ 6 w 17"/>
                <a:gd name="T17" fmla="*/ 16 h 17"/>
                <a:gd name="T18" fmla="*/ 8 w 17"/>
                <a:gd name="T19" fmla="*/ 16 h 17"/>
                <a:gd name="T20" fmla="*/ 11 w 17"/>
                <a:gd name="T21" fmla="*/ 16 h 17"/>
                <a:gd name="T22" fmla="*/ 12 w 17"/>
                <a:gd name="T23" fmla="*/ 16 h 17"/>
                <a:gd name="T24" fmla="*/ 14 w 17"/>
                <a:gd name="T25" fmla="*/ 12 h 17"/>
                <a:gd name="T26" fmla="*/ 16 w 17"/>
                <a:gd name="T27" fmla="*/ 12 h 17"/>
                <a:gd name="T28" fmla="*/ 14 w 17"/>
                <a:gd name="T29" fmla="*/ 12 h 17"/>
                <a:gd name="T30" fmla="*/ 12 w 17"/>
                <a:gd name="T31" fmla="*/ 9 h 17"/>
                <a:gd name="T32" fmla="*/ 11 w 17"/>
                <a:gd name="T33" fmla="*/ 6 h 17"/>
                <a:gd name="T34" fmla="*/ 9 w 17"/>
                <a:gd name="T35" fmla="*/ 3 h 17"/>
                <a:gd name="T36" fmla="*/ 8 w 17"/>
                <a:gd name="T37" fmla="*/ 3 h 17"/>
                <a:gd name="T38" fmla="*/ 5 w 17"/>
                <a:gd name="T39" fmla="*/ 0 h 17"/>
                <a:gd name="T40" fmla="*/ 3 w 17"/>
                <a:gd name="T41" fmla="*/ 0 h 17"/>
                <a:gd name="T42" fmla="*/ 1 w 17"/>
                <a:gd name="T43" fmla="*/ 0 h 17"/>
                <a:gd name="T44" fmla="*/ 1 w 17"/>
                <a:gd name="T45" fmla="*/ 0 h 17"/>
                <a:gd name="T46" fmla="*/ 1 w 17"/>
                <a:gd name="T47" fmla="*/ 3 h 17"/>
                <a:gd name="T48" fmla="*/ 0 w 17"/>
                <a:gd name="T49" fmla="*/ 3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7"/>
                <a:gd name="T77" fmla="*/ 17 w 17"/>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7">
                  <a:moveTo>
                    <a:pt x="0" y="3"/>
                  </a:moveTo>
                  <a:lnTo>
                    <a:pt x="0" y="6"/>
                  </a:lnTo>
                  <a:lnTo>
                    <a:pt x="1" y="9"/>
                  </a:lnTo>
                  <a:lnTo>
                    <a:pt x="1" y="12"/>
                  </a:lnTo>
                  <a:lnTo>
                    <a:pt x="3" y="12"/>
                  </a:lnTo>
                  <a:lnTo>
                    <a:pt x="4" y="16"/>
                  </a:lnTo>
                  <a:lnTo>
                    <a:pt x="6" y="16"/>
                  </a:lnTo>
                  <a:lnTo>
                    <a:pt x="8" y="16"/>
                  </a:lnTo>
                  <a:lnTo>
                    <a:pt x="11" y="16"/>
                  </a:lnTo>
                  <a:lnTo>
                    <a:pt x="12" y="16"/>
                  </a:lnTo>
                  <a:lnTo>
                    <a:pt x="14" y="12"/>
                  </a:lnTo>
                  <a:lnTo>
                    <a:pt x="16" y="12"/>
                  </a:lnTo>
                  <a:lnTo>
                    <a:pt x="14" y="12"/>
                  </a:lnTo>
                  <a:lnTo>
                    <a:pt x="12" y="9"/>
                  </a:lnTo>
                  <a:lnTo>
                    <a:pt x="11" y="6"/>
                  </a:lnTo>
                  <a:lnTo>
                    <a:pt x="9" y="3"/>
                  </a:lnTo>
                  <a:lnTo>
                    <a:pt x="8" y="3"/>
                  </a:lnTo>
                  <a:lnTo>
                    <a:pt x="5" y="0"/>
                  </a:lnTo>
                  <a:lnTo>
                    <a:pt x="3" y="0"/>
                  </a:lnTo>
                  <a:lnTo>
                    <a:pt x="1" y="0"/>
                  </a:lnTo>
                  <a:lnTo>
                    <a:pt x="1" y="3"/>
                  </a:lnTo>
                  <a:lnTo>
                    <a:pt x="0" y="3"/>
                  </a:lnTo>
                </a:path>
              </a:pathLst>
            </a:custGeom>
            <a:solidFill>
              <a:srgbClr val="FCFF03"/>
            </a:solidFill>
            <a:ln w="9525" cap="rnd">
              <a:noFill/>
              <a:round/>
              <a:headEnd/>
              <a:tailEnd/>
            </a:ln>
          </p:spPr>
          <p:txBody>
            <a:bodyPr/>
            <a:lstStyle/>
            <a:p>
              <a:endParaRPr lang="en-US"/>
            </a:p>
          </p:txBody>
        </p:sp>
        <p:sp>
          <p:nvSpPr>
            <p:cNvPr id="1217" name="Freeform 55"/>
            <p:cNvSpPr>
              <a:spLocks/>
            </p:cNvSpPr>
            <p:nvPr/>
          </p:nvSpPr>
          <p:spPr bwMode="auto">
            <a:xfrm>
              <a:off x="4437" y="2612"/>
              <a:ext cx="17" cy="17"/>
            </a:xfrm>
            <a:custGeom>
              <a:avLst/>
              <a:gdLst>
                <a:gd name="T0" fmla="*/ 0 w 17"/>
                <a:gd name="T1" fmla="*/ 4 h 17"/>
                <a:gd name="T2" fmla="*/ 0 w 17"/>
                <a:gd name="T3" fmla="*/ 4 h 17"/>
                <a:gd name="T4" fmla="*/ 0 w 17"/>
                <a:gd name="T5" fmla="*/ 8 h 17"/>
                <a:gd name="T6" fmla="*/ 1 w 17"/>
                <a:gd name="T7" fmla="*/ 8 h 17"/>
                <a:gd name="T8" fmla="*/ 1 w 17"/>
                <a:gd name="T9" fmla="*/ 12 h 17"/>
                <a:gd name="T10" fmla="*/ 2 w 17"/>
                <a:gd name="T11" fmla="*/ 12 h 17"/>
                <a:gd name="T12" fmla="*/ 4 w 17"/>
                <a:gd name="T13" fmla="*/ 16 h 17"/>
                <a:gd name="T14" fmla="*/ 6 w 17"/>
                <a:gd name="T15" fmla="*/ 16 h 17"/>
                <a:gd name="T16" fmla="*/ 8 w 17"/>
                <a:gd name="T17" fmla="*/ 16 h 17"/>
                <a:gd name="T18" fmla="*/ 9 w 17"/>
                <a:gd name="T19" fmla="*/ 16 h 17"/>
                <a:gd name="T20" fmla="*/ 12 w 17"/>
                <a:gd name="T21" fmla="*/ 16 h 17"/>
                <a:gd name="T22" fmla="*/ 14 w 17"/>
                <a:gd name="T23" fmla="*/ 16 h 17"/>
                <a:gd name="T24" fmla="*/ 16 w 17"/>
                <a:gd name="T25" fmla="*/ 16 h 17"/>
                <a:gd name="T26" fmla="*/ 14 w 17"/>
                <a:gd name="T27" fmla="*/ 16 h 17"/>
                <a:gd name="T28" fmla="*/ 12 w 17"/>
                <a:gd name="T29" fmla="*/ 12 h 17"/>
                <a:gd name="T30" fmla="*/ 12 w 17"/>
                <a:gd name="T31" fmla="*/ 8 h 17"/>
                <a:gd name="T32" fmla="*/ 9 w 17"/>
                <a:gd name="T33" fmla="*/ 8 h 17"/>
                <a:gd name="T34" fmla="*/ 8 w 17"/>
                <a:gd name="T35" fmla="*/ 4 h 17"/>
                <a:gd name="T36" fmla="*/ 6 w 17"/>
                <a:gd name="T37" fmla="*/ 0 h 17"/>
                <a:gd name="T38" fmla="*/ 4 w 17"/>
                <a:gd name="T39" fmla="*/ 0 h 17"/>
                <a:gd name="T40" fmla="*/ 2 w 17"/>
                <a:gd name="T41" fmla="*/ 0 h 17"/>
                <a:gd name="T42" fmla="*/ 1 w 17"/>
                <a:gd name="T43" fmla="*/ 0 h 17"/>
                <a:gd name="T44" fmla="*/ 1 w 17"/>
                <a:gd name="T45" fmla="*/ 0 h 17"/>
                <a:gd name="T46" fmla="*/ 0 w 17"/>
                <a:gd name="T47" fmla="*/ 0 h 17"/>
                <a:gd name="T48" fmla="*/ 0 w 17"/>
                <a:gd name="T49" fmla="*/ 4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7"/>
                <a:gd name="T77" fmla="*/ 17 w 17"/>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7">
                  <a:moveTo>
                    <a:pt x="0" y="4"/>
                  </a:moveTo>
                  <a:lnTo>
                    <a:pt x="0" y="4"/>
                  </a:lnTo>
                  <a:lnTo>
                    <a:pt x="0" y="8"/>
                  </a:lnTo>
                  <a:lnTo>
                    <a:pt x="1" y="8"/>
                  </a:lnTo>
                  <a:lnTo>
                    <a:pt x="1" y="12"/>
                  </a:lnTo>
                  <a:lnTo>
                    <a:pt x="2" y="12"/>
                  </a:lnTo>
                  <a:lnTo>
                    <a:pt x="4" y="16"/>
                  </a:lnTo>
                  <a:lnTo>
                    <a:pt x="6" y="16"/>
                  </a:lnTo>
                  <a:lnTo>
                    <a:pt x="8" y="16"/>
                  </a:lnTo>
                  <a:lnTo>
                    <a:pt x="9" y="16"/>
                  </a:lnTo>
                  <a:lnTo>
                    <a:pt x="12" y="16"/>
                  </a:lnTo>
                  <a:lnTo>
                    <a:pt x="14" y="16"/>
                  </a:lnTo>
                  <a:lnTo>
                    <a:pt x="16" y="16"/>
                  </a:lnTo>
                  <a:lnTo>
                    <a:pt x="14" y="16"/>
                  </a:lnTo>
                  <a:lnTo>
                    <a:pt x="12" y="12"/>
                  </a:lnTo>
                  <a:lnTo>
                    <a:pt x="12" y="8"/>
                  </a:lnTo>
                  <a:lnTo>
                    <a:pt x="9" y="8"/>
                  </a:lnTo>
                  <a:lnTo>
                    <a:pt x="8" y="4"/>
                  </a:lnTo>
                  <a:lnTo>
                    <a:pt x="6" y="0"/>
                  </a:lnTo>
                  <a:lnTo>
                    <a:pt x="4" y="0"/>
                  </a:lnTo>
                  <a:lnTo>
                    <a:pt x="2" y="0"/>
                  </a:lnTo>
                  <a:lnTo>
                    <a:pt x="1" y="0"/>
                  </a:lnTo>
                  <a:lnTo>
                    <a:pt x="0" y="0"/>
                  </a:lnTo>
                  <a:lnTo>
                    <a:pt x="0" y="4"/>
                  </a:lnTo>
                </a:path>
              </a:pathLst>
            </a:custGeom>
            <a:solidFill>
              <a:srgbClr val="FCFF03"/>
            </a:solidFill>
            <a:ln w="9525" cap="rnd">
              <a:noFill/>
              <a:round/>
              <a:headEnd/>
              <a:tailEnd/>
            </a:ln>
          </p:spPr>
          <p:txBody>
            <a:bodyPr/>
            <a:lstStyle/>
            <a:p>
              <a:endParaRPr lang="en-US"/>
            </a:p>
          </p:txBody>
        </p:sp>
        <p:sp>
          <p:nvSpPr>
            <p:cNvPr id="1218" name="Freeform 56"/>
            <p:cNvSpPr>
              <a:spLocks/>
            </p:cNvSpPr>
            <p:nvPr/>
          </p:nvSpPr>
          <p:spPr bwMode="auto">
            <a:xfrm>
              <a:off x="4434" y="2617"/>
              <a:ext cx="17" cy="17"/>
            </a:xfrm>
            <a:custGeom>
              <a:avLst/>
              <a:gdLst>
                <a:gd name="T0" fmla="*/ 1 w 17"/>
                <a:gd name="T1" fmla="*/ 3 h 17"/>
                <a:gd name="T2" fmla="*/ 1 w 17"/>
                <a:gd name="T3" fmla="*/ 3 h 17"/>
                <a:gd name="T4" fmla="*/ 0 w 17"/>
                <a:gd name="T5" fmla="*/ 3 h 17"/>
                <a:gd name="T6" fmla="*/ 0 w 17"/>
                <a:gd name="T7" fmla="*/ 6 h 17"/>
                <a:gd name="T8" fmla="*/ 1 w 17"/>
                <a:gd name="T9" fmla="*/ 9 h 17"/>
                <a:gd name="T10" fmla="*/ 1 w 17"/>
                <a:gd name="T11" fmla="*/ 9 h 17"/>
                <a:gd name="T12" fmla="*/ 4 w 17"/>
                <a:gd name="T13" fmla="*/ 9 h 17"/>
                <a:gd name="T14" fmla="*/ 5 w 17"/>
                <a:gd name="T15" fmla="*/ 9 h 17"/>
                <a:gd name="T16" fmla="*/ 6 w 17"/>
                <a:gd name="T17" fmla="*/ 12 h 17"/>
                <a:gd name="T18" fmla="*/ 8 w 17"/>
                <a:gd name="T19" fmla="*/ 12 h 17"/>
                <a:gd name="T20" fmla="*/ 10 w 17"/>
                <a:gd name="T21" fmla="*/ 16 h 17"/>
                <a:gd name="T22" fmla="*/ 12 w 17"/>
                <a:gd name="T23" fmla="*/ 16 h 17"/>
                <a:gd name="T24" fmla="*/ 14 w 17"/>
                <a:gd name="T25" fmla="*/ 16 h 17"/>
                <a:gd name="T26" fmla="*/ 16 w 17"/>
                <a:gd name="T27" fmla="*/ 16 h 17"/>
                <a:gd name="T28" fmla="*/ 14 w 17"/>
                <a:gd name="T29" fmla="*/ 16 h 17"/>
                <a:gd name="T30" fmla="*/ 14 w 17"/>
                <a:gd name="T31" fmla="*/ 12 h 17"/>
                <a:gd name="T32" fmla="*/ 13 w 17"/>
                <a:gd name="T33" fmla="*/ 9 h 17"/>
                <a:gd name="T34" fmla="*/ 10 w 17"/>
                <a:gd name="T35" fmla="*/ 9 h 17"/>
                <a:gd name="T36" fmla="*/ 10 w 17"/>
                <a:gd name="T37" fmla="*/ 6 h 17"/>
                <a:gd name="T38" fmla="*/ 8 w 17"/>
                <a:gd name="T39" fmla="*/ 3 h 17"/>
                <a:gd name="T40" fmla="*/ 6 w 17"/>
                <a:gd name="T41" fmla="*/ 3 h 17"/>
                <a:gd name="T42" fmla="*/ 5 w 17"/>
                <a:gd name="T43" fmla="*/ 0 h 17"/>
                <a:gd name="T44" fmla="*/ 5 w 17"/>
                <a:gd name="T45" fmla="*/ 0 h 17"/>
                <a:gd name="T46" fmla="*/ 4 w 17"/>
                <a:gd name="T47" fmla="*/ 0 h 17"/>
                <a:gd name="T48" fmla="*/ 1 w 17"/>
                <a:gd name="T49" fmla="*/ 0 h 17"/>
                <a:gd name="T50" fmla="*/ 1 w 17"/>
                <a:gd name="T51" fmla="*/ 3 h 17"/>
                <a:gd name="T52" fmla="*/ 1 w 17"/>
                <a:gd name="T53" fmla="*/ 3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
                <a:gd name="T82" fmla="*/ 0 h 17"/>
                <a:gd name="T83" fmla="*/ 17 w 17"/>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 h="17">
                  <a:moveTo>
                    <a:pt x="1" y="3"/>
                  </a:moveTo>
                  <a:lnTo>
                    <a:pt x="1" y="3"/>
                  </a:lnTo>
                  <a:lnTo>
                    <a:pt x="0" y="3"/>
                  </a:lnTo>
                  <a:lnTo>
                    <a:pt x="0" y="6"/>
                  </a:lnTo>
                  <a:lnTo>
                    <a:pt x="1" y="9"/>
                  </a:lnTo>
                  <a:lnTo>
                    <a:pt x="4" y="9"/>
                  </a:lnTo>
                  <a:lnTo>
                    <a:pt x="5" y="9"/>
                  </a:lnTo>
                  <a:lnTo>
                    <a:pt x="6" y="12"/>
                  </a:lnTo>
                  <a:lnTo>
                    <a:pt x="8" y="12"/>
                  </a:lnTo>
                  <a:lnTo>
                    <a:pt x="10" y="16"/>
                  </a:lnTo>
                  <a:lnTo>
                    <a:pt x="12" y="16"/>
                  </a:lnTo>
                  <a:lnTo>
                    <a:pt x="14" y="16"/>
                  </a:lnTo>
                  <a:lnTo>
                    <a:pt x="16" y="16"/>
                  </a:lnTo>
                  <a:lnTo>
                    <a:pt x="14" y="16"/>
                  </a:lnTo>
                  <a:lnTo>
                    <a:pt x="14" y="12"/>
                  </a:lnTo>
                  <a:lnTo>
                    <a:pt x="13" y="9"/>
                  </a:lnTo>
                  <a:lnTo>
                    <a:pt x="10" y="9"/>
                  </a:lnTo>
                  <a:lnTo>
                    <a:pt x="10" y="6"/>
                  </a:lnTo>
                  <a:lnTo>
                    <a:pt x="8" y="3"/>
                  </a:lnTo>
                  <a:lnTo>
                    <a:pt x="6" y="3"/>
                  </a:lnTo>
                  <a:lnTo>
                    <a:pt x="5" y="0"/>
                  </a:lnTo>
                  <a:lnTo>
                    <a:pt x="4" y="0"/>
                  </a:lnTo>
                  <a:lnTo>
                    <a:pt x="1" y="0"/>
                  </a:lnTo>
                  <a:lnTo>
                    <a:pt x="1" y="3"/>
                  </a:lnTo>
                </a:path>
              </a:pathLst>
            </a:custGeom>
            <a:solidFill>
              <a:srgbClr val="FCFF03"/>
            </a:solidFill>
            <a:ln w="9525" cap="rnd">
              <a:noFill/>
              <a:round/>
              <a:headEnd/>
              <a:tailEnd/>
            </a:ln>
          </p:spPr>
          <p:txBody>
            <a:bodyPr/>
            <a:lstStyle/>
            <a:p>
              <a:endParaRPr lang="en-US"/>
            </a:p>
          </p:txBody>
        </p:sp>
        <p:sp>
          <p:nvSpPr>
            <p:cNvPr id="1219" name="Freeform 57"/>
            <p:cNvSpPr>
              <a:spLocks/>
            </p:cNvSpPr>
            <p:nvPr/>
          </p:nvSpPr>
          <p:spPr bwMode="auto">
            <a:xfrm>
              <a:off x="4432" y="2619"/>
              <a:ext cx="17" cy="17"/>
            </a:xfrm>
            <a:custGeom>
              <a:avLst/>
              <a:gdLst>
                <a:gd name="T0" fmla="*/ 2 w 17"/>
                <a:gd name="T1" fmla="*/ 1 h 17"/>
                <a:gd name="T2" fmla="*/ 0 w 17"/>
                <a:gd name="T3" fmla="*/ 1 h 17"/>
                <a:gd name="T4" fmla="*/ 0 w 17"/>
                <a:gd name="T5" fmla="*/ 3 h 17"/>
                <a:gd name="T6" fmla="*/ 0 w 17"/>
                <a:gd name="T7" fmla="*/ 4 h 17"/>
                <a:gd name="T8" fmla="*/ 0 w 17"/>
                <a:gd name="T9" fmla="*/ 6 h 17"/>
                <a:gd name="T10" fmla="*/ 2 w 17"/>
                <a:gd name="T11" fmla="*/ 8 h 17"/>
                <a:gd name="T12" fmla="*/ 4 w 17"/>
                <a:gd name="T13" fmla="*/ 8 h 17"/>
                <a:gd name="T14" fmla="*/ 6 w 17"/>
                <a:gd name="T15" fmla="*/ 9 h 17"/>
                <a:gd name="T16" fmla="*/ 6 w 17"/>
                <a:gd name="T17" fmla="*/ 11 h 17"/>
                <a:gd name="T18" fmla="*/ 9 w 17"/>
                <a:gd name="T19" fmla="*/ 12 h 17"/>
                <a:gd name="T20" fmla="*/ 11 w 17"/>
                <a:gd name="T21" fmla="*/ 14 h 17"/>
                <a:gd name="T22" fmla="*/ 13 w 17"/>
                <a:gd name="T23" fmla="*/ 14 h 17"/>
                <a:gd name="T24" fmla="*/ 16 w 17"/>
                <a:gd name="T25" fmla="*/ 16 h 17"/>
                <a:gd name="T26" fmla="*/ 16 w 17"/>
                <a:gd name="T27" fmla="*/ 14 h 17"/>
                <a:gd name="T28" fmla="*/ 13 w 17"/>
                <a:gd name="T29" fmla="*/ 11 h 17"/>
                <a:gd name="T30" fmla="*/ 13 w 17"/>
                <a:gd name="T31" fmla="*/ 9 h 17"/>
                <a:gd name="T32" fmla="*/ 11 w 17"/>
                <a:gd name="T33" fmla="*/ 8 h 17"/>
                <a:gd name="T34" fmla="*/ 11 w 17"/>
                <a:gd name="T35" fmla="*/ 6 h 17"/>
                <a:gd name="T36" fmla="*/ 9 w 17"/>
                <a:gd name="T37" fmla="*/ 3 h 17"/>
                <a:gd name="T38" fmla="*/ 6 w 17"/>
                <a:gd name="T39" fmla="*/ 1 h 17"/>
                <a:gd name="T40" fmla="*/ 6 w 17"/>
                <a:gd name="T41" fmla="*/ 1 h 17"/>
                <a:gd name="T42" fmla="*/ 4 w 17"/>
                <a:gd name="T43" fmla="*/ 0 h 17"/>
                <a:gd name="T44" fmla="*/ 4 w 17"/>
                <a:gd name="T45" fmla="*/ 0 h 17"/>
                <a:gd name="T46" fmla="*/ 2 w 17"/>
                <a:gd name="T47" fmla="*/ 0 h 17"/>
                <a:gd name="T48" fmla="*/ 2 w 17"/>
                <a:gd name="T49" fmla="*/ 1 h 17"/>
                <a:gd name="T50" fmla="*/ 2 w 17"/>
                <a:gd name="T51" fmla="*/ 1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17"/>
                <a:gd name="T80" fmla="*/ 17 w 17"/>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17">
                  <a:moveTo>
                    <a:pt x="2" y="1"/>
                  </a:moveTo>
                  <a:lnTo>
                    <a:pt x="0" y="1"/>
                  </a:lnTo>
                  <a:lnTo>
                    <a:pt x="0" y="3"/>
                  </a:lnTo>
                  <a:lnTo>
                    <a:pt x="0" y="4"/>
                  </a:lnTo>
                  <a:lnTo>
                    <a:pt x="0" y="6"/>
                  </a:lnTo>
                  <a:lnTo>
                    <a:pt x="2" y="8"/>
                  </a:lnTo>
                  <a:lnTo>
                    <a:pt x="4" y="8"/>
                  </a:lnTo>
                  <a:lnTo>
                    <a:pt x="6" y="9"/>
                  </a:lnTo>
                  <a:lnTo>
                    <a:pt x="6" y="11"/>
                  </a:lnTo>
                  <a:lnTo>
                    <a:pt x="9" y="12"/>
                  </a:lnTo>
                  <a:lnTo>
                    <a:pt x="11" y="14"/>
                  </a:lnTo>
                  <a:lnTo>
                    <a:pt x="13" y="14"/>
                  </a:lnTo>
                  <a:lnTo>
                    <a:pt x="16" y="16"/>
                  </a:lnTo>
                  <a:lnTo>
                    <a:pt x="16" y="14"/>
                  </a:lnTo>
                  <a:lnTo>
                    <a:pt x="13" y="11"/>
                  </a:lnTo>
                  <a:lnTo>
                    <a:pt x="13" y="9"/>
                  </a:lnTo>
                  <a:lnTo>
                    <a:pt x="11" y="8"/>
                  </a:lnTo>
                  <a:lnTo>
                    <a:pt x="11" y="6"/>
                  </a:lnTo>
                  <a:lnTo>
                    <a:pt x="9" y="3"/>
                  </a:lnTo>
                  <a:lnTo>
                    <a:pt x="6" y="1"/>
                  </a:lnTo>
                  <a:lnTo>
                    <a:pt x="4" y="0"/>
                  </a:lnTo>
                  <a:lnTo>
                    <a:pt x="2" y="0"/>
                  </a:lnTo>
                  <a:lnTo>
                    <a:pt x="2" y="1"/>
                  </a:lnTo>
                </a:path>
              </a:pathLst>
            </a:custGeom>
            <a:solidFill>
              <a:srgbClr val="FCFF03"/>
            </a:solidFill>
            <a:ln w="9525" cap="rnd">
              <a:noFill/>
              <a:round/>
              <a:headEnd/>
              <a:tailEnd/>
            </a:ln>
          </p:spPr>
          <p:txBody>
            <a:bodyPr/>
            <a:lstStyle/>
            <a:p>
              <a:endParaRPr lang="en-US"/>
            </a:p>
          </p:txBody>
        </p:sp>
        <p:sp>
          <p:nvSpPr>
            <p:cNvPr id="1220" name="Freeform 58"/>
            <p:cNvSpPr>
              <a:spLocks/>
            </p:cNvSpPr>
            <p:nvPr/>
          </p:nvSpPr>
          <p:spPr bwMode="auto">
            <a:xfrm>
              <a:off x="4428" y="2623"/>
              <a:ext cx="17" cy="17"/>
            </a:xfrm>
            <a:custGeom>
              <a:avLst/>
              <a:gdLst>
                <a:gd name="T0" fmla="*/ 2 w 17"/>
                <a:gd name="T1" fmla="*/ 0 h 17"/>
                <a:gd name="T2" fmla="*/ 0 w 17"/>
                <a:gd name="T3" fmla="*/ 2 h 17"/>
                <a:gd name="T4" fmla="*/ 0 w 17"/>
                <a:gd name="T5" fmla="*/ 2 h 17"/>
                <a:gd name="T6" fmla="*/ 0 w 17"/>
                <a:gd name="T7" fmla="*/ 4 h 17"/>
                <a:gd name="T8" fmla="*/ 0 w 17"/>
                <a:gd name="T9" fmla="*/ 4 h 17"/>
                <a:gd name="T10" fmla="*/ 2 w 17"/>
                <a:gd name="T11" fmla="*/ 6 h 17"/>
                <a:gd name="T12" fmla="*/ 2 w 17"/>
                <a:gd name="T13" fmla="*/ 8 h 17"/>
                <a:gd name="T14" fmla="*/ 5 w 17"/>
                <a:gd name="T15" fmla="*/ 8 h 17"/>
                <a:gd name="T16" fmla="*/ 8 w 17"/>
                <a:gd name="T17" fmla="*/ 10 h 17"/>
                <a:gd name="T18" fmla="*/ 10 w 17"/>
                <a:gd name="T19" fmla="*/ 12 h 17"/>
                <a:gd name="T20" fmla="*/ 13 w 17"/>
                <a:gd name="T21" fmla="*/ 14 h 17"/>
                <a:gd name="T22" fmla="*/ 16 w 17"/>
                <a:gd name="T23" fmla="*/ 16 h 17"/>
                <a:gd name="T24" fmla="*/ 16 w 17"/>
                <a:gd name="T25" fmla="*/ 16 h 17"/>
                <a:gd name="T26" fmla="*/ 16 w 17"/>
                <a:gd name="T27" fmla="*/ 14 h 17"/>
                <a:gd name="T28" fmla="*/ 16 w 17"/>
                <a:gd name="T29" fmla="*/ 12 h 17"/>
                <a:gd name="T30" fmla="*/ 16 w 17"/>
                <a:gd name="T31" fmla="*/ 10 h 17"/>
                <a:gd name="T32" fmla="*/ 13 w 17"/>
                <a:gd name="T33" fmla="*/ 8 h 17"/>
                <a:gd name="T34" fmla="*/ 13 w 17"/>
                <a:gd name="T35" fmla="*/ 6 h 17"/>
                <a:gd name="T36" fmla="*/ 10 w 17"/>
                <a:gd name="T37" fmla="*/ 4 h 17"/>
                <a:gd name="T38" fmla="*/ 10 w 17"/>
                <a:gd name="T39" fmla="*/ 2 h 17"/>
                <a:gd name="T40" fmla="*/ 8 w 17"/>
                <a:gd name="T41" fmla="*/ 0 h 17"/>
                <a:gd name="T42" fmla="*/ 5 w 17"/>
                <a:gd name="T43" fmla="*/ 0 h 17"/>
                <a:gd name="T44" fmla="*/ 5 w 17"/>
                <a:gd name="T45" fmla="*/ 0 h 17"/>
                <a:gd name="T46" fmla="*/ 2 w 17"/>
                <a:gd name="T47" fmla="*/ 0 h 17"/>
                <a:gd name="T48" fmla="*/ 2 w 17"/>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7"/>
                <a:gd name="T77" fmla="*/ 17 w 17"/>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7">
                  <a:moveTo>
                    <a:pt x="2" y="0"/>
                  </a:moveTo>
                  <a:lnTo>
                    <a:pt x="0" y="2"/>
                  </a:lnTo>
                  <a:lnTo>
                    <a:pt x="0" y="4"/>
                  </a:lnTo>
                  <a:lnTo>
                    <a:pt x="2" y="6"/>
                  </a:lnTo>
                  <a:lnTo>
                    <a:pt x="2" y="8"/>
                  </a:lnTo>
                  <a:lnTo>
                    <a:pt x="5" y="8"/>
                  </a:lnTo>
                  <a:lnTo>
                    <a:pt x="8" y="10"/>
                  </a:lnTo>
                  <a:lnTo>
                    <a:pt x="10" y="12"/>
                  </a:lnTo>
                  <a:lnTo>
                    <a:pt x="13" y="14"/>
                  </a:lnTo>
                  <a:lnTo>
                    <a:pt x="16" y="16"/>
                  </a:lnTo>
                  <a:lnTo>
                    <a:pt x="16" y="14"/>
                  </a:lnTo>
                  <a:lnTo>
                    <a:pt x="16" y="12"/>
                  </a:lnTo>
                  <a:lnTo>
                    <a:pt x="16" y="10"/>
                  </a:lnTo>
                  <a:lnTo>
                    <a:pt x="13" y="8"/>
                  </a:lnTo>
                  <a:lnTo>
                    <a:pt x="13" y="6"/>
                  </a:lnTo>
                  <a:lnTo>
                    <a:pt x="10" y="4"/>
                  </a:lnTo>
                  <a:lnTo>
                    <a:pt x="10" y="2"/>
                  </a:lnTo>
                  <a:lnTo>
                    <a:pt x="8" y="0"/>
                  </a:lnTo>
                  <a:lnTo>
                    <a:pt x="5" y="0"/>
                  </a:lnTo>
                  <a:lnTo>
                    <a:pt x="2" y="0"/>
                  </a:lnTo>
                </a:path>
              </a:pathLst>
            </a:custGeom>
            <a:solidFill>
              <a:srgbClr val="FCFF03"/>
            </a:solidFill>
            <a:ln w="9525" cap="rnd">
              <a:noFill/>
              <a:round/>
              <a:headEnd/>
              <a:tailEnd/>
            </a:ln>
          </p:spPr>
          <p:txBody>
            <a:bodyPr/>
            <a:lstStyle/>
            <a:p>
              <a:endParaRPr lang="en-US"/>
            </a:p>
          </p:txBody>
        </p:sp>
        <p:sp>
          <p:nvSpPr>
            <p:cNvPr id="1221" name="Freeform 59"/>
            <p:cNvSpPr>
              <a:spLocks/>
            </p:cNvSpPr>
            <p:nvPr/>
          </p:nvSpPr>
          <p:spPr bwMode="auto">
            <a:xfrm>
              <a:off x="4424" y="2625"/>
              <a:ext cx="17" cy="17"/>
            </a:xfrm>
            <a:custGeom>
              <a:avLst/>
              <a:gdLst>
                <a:gd name="T0" fmla="*/ 4 w 17"/>
                <a:gd name="T1" fmla="*/ 0 h 17"/>
                <a:gd name="T2" fmla="*/ 4 w 17"/>
                <a:gd name="T3" fmla="*/ 1 h 17"/>
                <a:gd name="T4" fmla="*/ 0 w 17"/>
                <a:gd name="T5" fmla="*/ 1 h 17"/>
                <a:gd name="T6" fmla="*/ 0 w 17"/>
                <a:gd name="T7" fmla="*/ 1 h 17"/>
                <a:gd name="T8" fmla="*/ 0 w 17"/>
                <a:gd name="T9" fmla="*/ 2 h 17"/>
                <a:gd name="T10" fmla="*/ 0 w 17"/>
                <a:gd name="T11" fmla="*/ 2 h 17"/>
                <a:gd name="T12" fmla="*/ 0 w 17"/>
                <a:gd name="T13" fmla="*/ 3 h 17"/>
                <a:gd name="T14" fmla="*/ 0 w 17"/>
                <a:gd name="T15" fmla="*/ 4 h 17"/>
                <a:gd name="T16" fmla="*/ 4 w 17"/>
                <a:gd name="T17" fmla="*/ 6 h 17"/>
                <a:gd name="T18" fmla="*/ 4 w 17"/>
                <a:gd name="T19" fmla="*/ 8 h 17"/>
                <a:gd name="T20" fmla="*/ 8 w 17"/>
                <a:gd name="T21" fmla="*/ 9 h 17"/>
                <a:gd name="T22" fmla="*/ 8 w 17"/>
                <a:gd name="T23" fmla="*/ 11 h 17"/>
                <a:gd name="T24" fmla="*/ 12 w 17"/>
                <a:gd name="T25" fmla="*/ 13 h 17"/>
                <a:gd name="T26" fmla="*/ 16 w 17"/>
                <a:gd name="T27" fmla="*/ 14 h 17"/>
                <a:gd name="T28" fmla="*/ 16 w 17"/>
                <a:gd name="T29" fmla="*/ 16 h 17"/>
                <a:gd name="T30" fmla="*/ 16 w 17"/>
                <a:gd name="T31" fmla="*/ 14 h 17"/>
                <a:gd name="T32" fmla="*/ 16 w 17"/>
                <a:gd name="T33" fmla="*/ 11 h 17"/>
                <a:gd name="T34" fmla="*/ 16 w 17"/>
                <a:gd name="T35" fmla="*/ 9 h 17"/>
                <a:gd name="T36" fmla="*/ 16 w 17"/>
                <a:gd name="T37" fmla="*/ 8 h 17"/>
                <a:gd name="T38" fmla="*/ 16 w 17"/>
                <a:gd name="T39" fmla="*/ 6 h 17"/>
                <a:gd name="T40" fmla="*/ 16 w 17"/>
                <a:gd name="T41" fmla="*/ 4 h 17"/>
                <a:gd name="T42" fmla="*/ 12 w 17"/>
                <a:gd name="T43" fmla="*/ 2 h 17"/>
                <a:gd name="T44" fmla="*/ 12 w 17"/>
                <a:gd name="T45" fmla="*/ 1 h 17"/>
                <a:gd name="T46" fmla="*/ 8 w 17"/>
                <a:gd name="T47" fmla="*/ 1 h 17"/>
                <a:gd name="T48" fmla="*/ 8 w 17"/>
                <a:gd name="T49" fmla="*/ 0 h 17"/>
                <a:gd name="T50" fmla="*/ 8 w 17"/>
                <a:gd name="T51" fmla="*/ 0 h 17"/>
                <a:gd name="T52" fmla="*/ 4 w 17"/>
                <a:gd name="T53" fmla="*/ 0 h 17"/>
                <a:gd name="T54" fmla="*/ 4 w 17"/>
                <a:gd name="T55" fmla="*/ 0 h 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
                <a:gd name="T85" fmla="*/ 0 h 17"/>
                <a:gd name="T86" fmla="*/ 17 w 17"/>
                <a:gd name="T87" fmla="*/ 17 h 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 h="17">
                  <a:moveTo>
                    <a:pt x="4" y="0"/>
                  </a:moveTo>
                  <a:lnTo>
                    <a:pt x="4" y="1"/>
                  </a:lnTo>
                  <a:lnTo>
                    <a:pt x="0" y="1"/>
                  </a:lnTo>
                  <a:lnTo>
                    <a:pt x="0" y="2"/>
                  </a:lnTo>
                  <a:lnTo>
                    <a:pt x="0" y="3"/>
                  </a:lnTo>
                  <a:lnTo>
                    <a:pt x="0" y="4"/>
                  </a:lnTo>
                  <a:lnTo>
                    <a:pt x="4" y="6"/>
                  </a:lnTo>
                  <a:lnTo>
                    <a:pt x="4" y="8"/>
                  </a:lnTo>
                  <a:lnTo>
                    <a:pt x="8" y="9"/>
                  </a:lnTo>
                  <a:lnTo>
                    <a:pt x="8" y="11"/>
                  </a:lnTo>
                  <a:lnTo>
                    <a:pt x="12" y="13"/>
                  </a:lnTo>
                  <a:lnTo>
                    <a:pt x="16" y="14"/>
                  </a:lnTo>
                  <a:lnTo>
                    <a:pt x="16" y="16"/>
                  </a:lnTo>
                  <a:lnTo>
                    <a:pt x="16" y="14"/>
                  </a:lnTo>
                  <a:lnTo>
                    <a:pt x="16" y="11"/>
                  </a:lnTo>
                  <a:lnTo>
                    <a:pt x="16" y="9"/>
                  </a:lnTo>
                  <a:lnTo>
                    <a:pt x="16" y="8"/>
                  </a:lnTo>
                  <a:lnTo>
                    <a:pt x="16" y="6"/>
                  </a:lnTo>
                  <a:lnTo>
                    <a:pt x="16" y="4"/>
                  </a:lnTo>
                  <a:lnTo>
                    <a:pt x="12" y="2"/>
                  </a:lnTo>
                  <a:lnTo>
                    <a:pt x="12" y="1"/>
                  </a:lnTo>
                  <a:lnTo>
                    <a:pt x="8" y="1"/>
                  </a:lnTo>
                  <a:lnTo>
                    <a:pt x="8" y="0"/>
                  </a:lnTo>
                  <a:lnTo>
                    <a:pt x="4" y="0"/>
                  </a:lnTo>
                </a:path>
              </a:pathLst>
            </a:custGeom>
            <a:solidFill>
              <a:srgbClr val="FCFF03"/>
            </a:solidFill>
            <a:ln w="9525" cap="rnd">
              <a:noFill/>
              <a:round/>
              <a:headEnd/>
              <a:tailEnd/>
            </a:ln>
          </p:spPr>
          <p:txBody>
            <a:bodyPr/>
            <a:lstStyle/>
            <a:p>
              <a:endParaRPr lang="en-US"/>
            </a:p>
          </p:txBody>
        </p:sp>
        <p:sp>
          <p:nvSpPr>
            <p:cNvPr id="1222" name="Freeform 60"/>
            <p:cNvSpPr>
              <a:spLocks/>
            </p:cNvSpPr>
            <p:nvPr/>
          </p:nvSpPr>
          <p:spPr bwMode="auto">
            <a:xfrm>
              <a:off x="4421" y="2626"/>
              <a:ext cx="17" cy="17"/>
            </a:xfrm>
            <a:custGeom>
              <a:avLst/>
              <a:gdLst>
                <a:gd name="T0" fmla="*/ 8 w 17"/>
                <a:gd name="T1" fmla="*/ 0 h 17"/>
                <a:gd name="T2" fmla="*/ 0 w 17"/>
                <a:gd name="T3" fmla="*/ 1 h 17"/>
                <a:gd name="T4" fmla="*/ 0 w 17"/>
                <a:gd name="T5" fmla="*/ 1 h 17"/>
                <a:gd name="T6" fmla="*/ 0 w 17"/>
                <a:gd name="T7" fmla="*/ 1 h 17"/>
                <a:gd name="T8" fmla="*/ 0 w 17"/>
                <a:gd name="T9" fmla="*/ 2 h 17"/>
                <a:gd name="T10" fmla="*/ 0 w 17"/>
                <a:gd name="T11" fmla="*/ 4 h 17"/>
                <a:gd name="T12" fmla="*/ 0 w 17"/>
                <a:gd name="T13" fmla="*/ 6 h 17"/>
                <a:gd name="T14" fmla="*/ 0 w 17"/>
                <a:gd name="T15" fmla="*/ 8 h 17"/>
                <a:gd name="T16" fmla="*/ 0 w 17"/>
                <a:gd name="T17" fmla="*/ 9 h 17"/>
                <a:gd name="T18" fmla="*/ 8 w 17"/>
                <a:gd name="T19" fmla="*/ 12 h 17"/>
                <a:gd name="T20" fmla="*/ 8 w 17"/>
                <a:gd name="T21" fmla="*/ 12 h 17"/>
                <a:gd name="T22" fmla="*/ 16 w 17"/>
                <a:gd name="T23" fmla="*/ 14 h 17"/>
                <a:gd name="T24" fmla="*/ 16 w 17"/>
                <a:gd name="T25" fmla="*/ 16 h 17"/>
                <a:gd name="T26" fmla="*/ 16 w 17"/>
                <a:gd name="T27" fmla="*/ 14 h 17"/>
                <a:gd name="T28" fmla="*/ 16 w 17"/>
                <a:gd name="T29" fmla="*/ 12 h 17"/>
                <a:gd name="T30" fmla="*/ 16 w 17"/>
                <a:gd name="T31" fmla="*/ 12 h 17"/>
                <a:gd name="T32" fmla="*/ 16 w 17"/>
                <a:gd name="T33" fmla="*/ 8 h 17"/>
                <a:gd name="T34" fmla="*/ 16 w 17"/>
                <a:gd name="T35" fmla="*/ 6 h 17"/>
                <a:gd name="T36" fmla="*/ 16 w 17"/>
                <a:gd name="T37" fmla="*/ 4 h 17"/>
                <a:gd name="T38" fmla="*/ 16 w 17"/>
                <a:gd name="T39" fmla="*/ 4 h 17"/>
                <a:gd name="T40" fmla="*/ 16 w 17"/>
                <a:gd name="T41" fmla="*/ 1 h 17"/>
                <a:gd name="T42" fmla="*/ 16 w 17"/>
                <a:gd name="T43" fmla="*/ 1 h 17"/>
                <a:gd name="T44" fmla="*/ 8 w 17"/>
                <a:gd name="T45" fmla="*/ 1 h 17"/>
                <a:gd name="T46" fmla="*/ 8 w 17"/>
                <a:gd name="T47" fmla="*/ 0 h 17"/>
                <a:gd name="T48" fmla="*/ 8 w 17"/>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7"/>
                <a:gd name="T77" fmla="*/ 17 w 17"/>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7">
                  <a:moveTo>
                    <a:pt x="8" y="0"/>
                  </a:moveTo>
                  <a:lnTo>
                    <a:pt x="0" y="1"/>
                  </a:lnTo>
                  <a:lnTo>
                    <a:pt x="0" y="2"/>
                  </a:lnTo>
                  <a:lnTo>
                    <a:pt x="0" y="4"/>
                  </a:lnTo>
                  <a:lnTo>
                    <a:pt x="0" y="6"/>
                  </a:lnTo>
                  <a:lnTo>
                    <a:pt x="0" y="8"/>
                  </a:lnTo>
                  <a:lnTo>
                    <a:pt x="0" y="9"/>
                  </a:lnTo>
                  <a:lnTo>
                    <a:pt x="8" y="12"/>
                  </a:lnTo>
                  <a:lnTo>
                    <a:pt x="16" y="14"/>
                  </a:lnTo>
                  <a:lnTo>
                    <a:pt x="16" y="16"/>
                  </a:lnTo>
                  <a:lnTo>
                    <a:pt x="16" y="14"/>
                  </a:lnTo>
                  <a:lnTo>
                    <a:pt x="16" y="12"/>
                  </a:lnTo>
                  <a:lnTo>
                    <a:pt x="16" y="8"/>
                  </a:lnTo>
                  <a:lnTo>
                    <a:pt x="16" y="6"/>
                  </a:lnTo>
                  <a:lnTo>
                    <a:pt x="16" y="4"/>
                  </a:lnTo>
                  <a:lnTo>
                    <a:pt x="16" y="1"/>
                  </a:lnTo>
                  <a:lnTo>
                    <a:pt x="8" y="1"/>
                  </a:lnTo>
                  <a:lnTo>
                    <a:pt x="8" y="0"/>
                  </a:lnTo>
                </a:path>
              </a:pathLst>
            </a:custGeom>
            <a:solidFill>
              <a:srgbClr val="FCFF03"/>
            </a:solidFill>
            <a:ln w="9525" cap="rnd">
              <a:noFill/>
              <a:round/>
              <a:headEnd/>
              <a:tailEnd/>
            </a:ln>
          </p:spPr>
          <p:txBody>
            <a:bodyPr/>
            <a:lstStyle/>
            <a:p>
              <a:endParaRPr lang="en-US"/>
            </a:p>
          </p:txBody>
        </p:sp>
        <p:sp>
          <p:nvSpPr>
            <p:cNvPr id="1223" name="Freeform 61"/>
            <p:cNvSpPr>
              <a:spLocks/>
            </p:cNvSpPr>
            <p:nvPr/>
          </p:nvSpPr>
          <p:spPr bwMode="auto">
            <a:xfrm>
              <a:off x="4415" y="2626"/>
              <a:ext cx="17" cy="17"/>
            </a:xfrm>
            <a:custGeom>
              <a:avLst/>
              <a:gdLst>
                <a:gd name="T0" fmla="*/ 10 w 17"/>
                <a:gd name="T1" fmla="*/ 0 h 17"/>
                <a:gd name="T2" fmla="*/ 5 w 17"/>
                <a:gd name="T3" fmla="*/ 0 h 17"/>
                <a:gd name="T4" fmla="*/ 5 w 17"/>
                <a:gd name="T5" fmla="*/ 1 h 17"/>
                <a:gd name="T6" fmla="*/ 0 w 17"/>
                <a:gd name="T7" fmla="*/ 1 h 17"/>
                <a:gd name="T8" fmla="*/ 0 w 17"/>
                <a:gd name="T9" fmla="*/ 2 h 17"/>
                <a:gd name="T10" fmla="*/ 0 w 17"/>
                <a:gd name="T11" fmla="*/ 4 h 17"/>
                <a:gd name="T12" fmla="*/ 0 w 17"/>
                <a:gd name="T13" fmla="*/ 5 h 17"/>
                <a:gd name="T14" fmla="*/ 0 w 17"/>
                <a:gd name="T15" fmla="*/ 8 h 17"/>
                <a:gd name="T16" fmla="*/ 0 w 17"/>
                <a:gd name="T17" fmla="*/ 8 h 17"/>
                <a:gd name="T18" fmla="*/ 0 w 17"/>
                <a:gd name="T19" fmla="*/ 11 h 17"/>
                <a:gd name="T20" fmla="*/ 5 w 17"/>
                <a:gd name="T21" fmla="*/ 12 h 17"/>
                <a:gd name="T22" fmla="*/ 5 w 17"/>
                <a:gd name="T23" fmla="*/ 14 h 17"/>
                <a:gd name="T24" fmla="*/ 5 w 17"/>
                <a:gd name="T25" fmla="*/ 16 h 17"/>
                <a:gd name="T26" fmla="*/ 10 w 17"/>
                <a:gd name="T27" fmla="*/ 14 h 17"/>
                <a:gd name="T28" fmla="*/ 10 w 17"/>
                <a:gd name="T29" fmla="*/ 13 h 17"/>
                <a:gd name="T30" fmla="*/ 10 w 17"/>
                <a:gd name="T31" fmla="*/ 11 h 17"/>
                <a:gd name="T32" fmla="*/ 16 w 17"/>
                <a:gd name="T33" fmla="*/ 8 h 17"/>
                <a:gd name="T34" fmla="*/ 16 w 17"/>
                <a:gd name="T35" fmla="*/ 8 h 17"/>
                <a:gd name="T36" fmla="*/ 16 w 17"/>
                <a:gd name="T37" fmla="*/ 5 h 17"/>
                <a:gd name="T38" fmla="*/ 16 w 17"/>
                <a:gd name="T39" fmla="*/ 4 h 17"/>
                <a:gd name="T40" fmla="*/ 16 w 17"/>
                <a:gd name="T41" fmla="*/ 2 h 17"/>
                <a:gd name="T42" fmla="*/ 16 w 17"/>
                <a:gd name="T43" fmla="*/ 1 h 17"/>
                <a:gd name="T44" fmla="*/ 10 w 17"/>
                <a:gd name="T45" fmla="*/ 1 h 17"/>
                <a:gd name="T46" fmla="*/ 10 w 17"/>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7"/>
                <a:gd name="T74" fmla="*/ 17 w 17"/>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7">
                  <a:moveTo>
                    <a:pt x="10" y="0"/>
                  </a:moveTo>
                  <a:lnTo>
                    <a:pt x="5" y="0"/>
                  </a:lnTo>
                  <a:lnTo>
                    <a:pt x="5" y="1"/>
                  </a:lnTo>
                  <a:lnTo>
                    <a:pt x="0" y="1"/>
                  </a:lnTo>
                  <a:lnTo>
                    <a:pt x="0" y="2"/>
                  </a:lnTo>
                  <a:lnTo>
                    <a:pt x="0" y="4"/>
                  </a:lnTo>
                  <a:lnTo>
                    <a:pt x="0" y="5"/>
                  </a:lnTo>
                  <a:lnTo>
                    <a:pt x="0" y="8"/>
                  </a:lnTo>
                  <a:lnTo>
                    <a:pt x="0" y="11"/>
                  </a:lnTo>
                  <a:lnTo>
                    <a:pt x="5" y="12"/>
                  </a:lnTo>
                  <a:lnTo>
                    <a:pt x="5" y="14"/>
                  </a:lnTo>
                  <a:lnTo>
                    <a:pt x="5" y="16"/>
                  </a:lnTo>
                  <a:lnTo>
                    <a:pt x="10" y="14"/>
                  </a:lnTo>
                  <a:lnTo>
                    <a:pt x="10" y="13"/>
                  </a:lnTo>
                  <a:lnTo>
                    <a:pt x="10" y="11"/>
                  </a:lnTo>
                  <a:lnTo>
                    <a:pt x="16" y="8"/>
                  </a:lnTo>
                  <a:lnTo>
                    <a:pt x="16" y="5"/>
                  </a:lnTo>
                  <a:lnTo>
                    <a:pt x="16" y="4"/>
                  </a:lnTo>
                  <a:lnTo>
                    <a:pt x="16" y="2"/>
                  </a:lnTo>
                  <a:lnTo>
                    <a:pt x="16" y="1"/>
                  </a:lnTo>
                  <a:lnTo>
                    <a:pt x="10" y="1"/>
                  </a:lnTo>
                  <a:lnTo>
                    <a:pt x="10" y="0"/>
                  </a:lnTo>
                </a:path>
              </a:pathLst>
            </a:custGeom>
            <a:solidFill>
              <a:srgbClr val="FCFF03"/>
            </a:solidFill>
            <a:ln w="9525" cap="rnd">
              <a:noFill/>
              <a:round/>
              <a:headEnd/>
              <a:tailEnd/>
            </a:ln>
          </p:spPr>
          <p:txBody>
            <a:bodyPr/>
            <a:lstStyle/>
            <a:p>
              <a:endParaRPr lang="en-US"/>
            </a:p>
          </p:txBody>
        </p:sp>
        <p:sp>
          <p:nvSpPr>
            <p:cNvPr id="1224" name="Freeform 62"/>
            <p:cNvSpPr>
              <a:spLocks/>
            </p:cNvSpPr>
            <p:nvPr/>
          </p:nvSpPr>
          <p:spPr bwMode="auto">
            <a:xfrm>
              <a:off x="4411" y="2626"/>
              <a:ext cx="17" cy="17"/>
            </a:xfrm>
            <a:custGeom>
              <a:avLst/>
              <a:gdLst>
                <a:gd name="T0" fmla="*/ 16 w 17"/>
                <a:gd name="T1" fmla="*/ 0 h 17"/>
                <a:gd name="T2" fmla="*/ 16 w 17"/>
                <a:gd name="T3" fmla="*/ 0 h 17"/>
                <a:gd name="T4" fmla="*/ 0 w 17"/>
                <a:gd name="T5" fmla="*/ 0 h 17"/>
                <a:gd name="T6" fmla="*/ 0 w 17"/>
                <a:gd name="T7" fmla="*/ 1 h 17"/>
                <a:gd name="T8" fmla="*/ 0 w 17"/>
                <a:gd name="T9" fmla="*/ 1 h 17"/>
                <a:gd name="T10" fmla="*/ 0 w 17"/>
                <a:gd name="T11" fmla="*/ 1 h 17"/>
                <a:gd name="T12" fmla="*/ 0 w 17"/>
                <a:gd name="T13" fmla="*/ 4 h 17"/>
                <a:gd name="T14" fmla="*/ 0 w 17"/>
                <a:gd name="T15" fmla="*/ 4 h 17"/>
                <a:gd name="T16" fmla="*/ 0 w 17"/>
                <a:gd name="T17" fmla="*/ 6 h 17"/>
                <a:gd name="T18" fmla="*/ 0 w 17"/>
                <a:gd name="T19" fmla="*/ 8 h 17"/>
                <a:gd name="T20" fmla="*/ 0 w 17"/>
                <a:gd name="T21" fmla="*/ 9 h 17"/>
                <a:gd name="T22" fmla="*/ 0 w 17"/>
                <a:gd name="T23" fmla="*/ 12 h 17"/>
                <a:gd name="T24" fmla="*/ 0 w 17"/>
                <a:gd name="T25" fmla="*/ 14 h 17"/>
                <a:gd name="T26" fmla="*/ 0 w 17"/>
                <a:gd name="T27" fmla="*/ 16 h 17"/>
                <a:gd name="T28" fmla="*/ 0 w 17"/>
                <a:gd name="T29" fmla="*/ 14 h 17"/>
                <a:gd name="T30" fmla="*/ 0 w 17"/>
                <a:gd name="T31" fmla="*/ 12 h 17"/>
                <a:gd name="T32" fmla="*/ 16 w 17"/>
                <a:gd name="T33" fmla="*/ 12 h 17"/>
                <a:gd name="T34" fmla="*/ 16 w 17"/>
                <a:gd name="T35" fmla="*/ 9 h 17"/>
                <a:gd name="T36" fmla="*/ 16 w 17"/>
                <a:gd name="T37" fmla="*/ 8 h 17"/>
                <a:gd name="T38" fmla="*/ 16 w 17"/>
                <a:gd name="T39" fmla="*/ 6 h 17"/>
                <a:gd name="T40" fmla="*/ 16 w 17"/>
                <a:gd name="T41" fmla="*/ 4 h 17"/>
                <a:gd name="T42" fmla="*/ 16 w 17"/>
                <a:gd name="T43" fmla="*/ 2 h 17"/>
                <a:gd name="T44" fmla="*/ 16 w 17"/>
                <a:gd name="T45" fmla="*/ 1 h 17"/>
                <a:gd name="T46" fmla="*/ 16 w 17"/>
                <a:gd name="T47" fmla="*/ 1 h 17"/>
                <a:gd name="T48" fmla="*/ 16 w 17"/>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7"/>
                <a:gd name="T77" fmla="*/ 17 w 17"/>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7">
                  <a:moveTo>
                    <a:pt x="16" y="0"/>
                  </a:moveTo>
                  <a:lnTo>
                    <a:pt x="16" y="0"/>
                  </a:lnTo>
                  <a:lnTo>
                    <a:pt x="0" y="0"/>
                  </a:lnTo>
                  <a:lnTo>
                    <a:pt x="0" y="1"/>
                  </a:lnTo>
                  <a:lnTo>
                    <a:pt x="0" y="4"/>
                  </a:lnTo>
                  <a:lnTo>
                    <a:pt x="0" y="6"/>
                  </a:lnTo>
                  <a:lnTo>
                    <a:pt x="0" y="8"/>
                  </a:lnTo>
                  <a:lnTo>
                    <a:pt x="0" y="9"/>
                  </a:lnTo>
                  <a:lnTo>
                    <a:pt x="0" y="12"/>
                  </a:lnTo>
                  <a:lnTo>
                    <a:pt x="0" y="14"/>
                  </a:lnTo>
                  <a:lnTo>
                    <a:pt x="0" y="16"/>
                  </a:lnTo>
                  <a:lnTo>
                    <a:pt x="0" y="14"/>
                  </a:lnTo>
                  <a:lnTo>
                    <a:pt x="0" y="12"/>
                  </a:lnTo>
                  <a:lnTo>
                    <a:pt x="16" y="12"/>
                  </a:lnTo>
                  <a:lnTo>
                    <a:pt x="16" y="9"/>
                  </a:lnTo>
                  <a:lnTo>
                    <a:pt x="16" y="8"/>
                  </a:lnTo>
                  <a:lnTo>
                    <a:pt x="16" y="6"/>
                  </a:lnTo>
                  <a:lnTo>
                    <a:pt x="16" y="4"/>
                  </a:lnTo>
                  <a:lnTo>
                    <a:pt x="16" y="2"/>
                  </a:lnTo>
                  <a:lnTo>
                    <a:pt x="16" y="1"/>
                  </a:lnTo>
                  <a:lnTo>
                    <a:pt x="16" y="0"/>
                  </a:lnTo>
                </a:path>
              </a:pathLst>
            </a:custGeom>
            <a:solidFill>
              <a:srgbClr val="FCFF03"/>
            </a:solidFill>
            <a:ln w="9525" cap="rnd">
              <a:noFill/>
              <a:round/>
              <a:headEnd/>
              <a:tailEnd/>
            </a:ln>
          </p:spPr>
          <p:txBody>
            <a:bodyPr/>
            <a:lstStyle/>
            <a:p>
              <a:endParaRPr lang="en-US"/>
            </a:p>
          </p:txBody>
        </p:sp>
        <p:sp>
          <p:nvSpPr>
            <p:cNvPr id="1225" name="Freeform 63"/>
            <p:cNvSpPr>
              <a:spLocks/>
            </p:cNvSpPr>
            <p:nvPr/>
          </p:nvSpPr>
          <p:spPr bwMode="auto">
            <a:xfrm>
              <a:off x="4405" y="2624"/>
              <a:ext cx="17" cy="17"/>
            </a:xfrm>
            <a:custGeom>
              <a:avLst/>
              <a:gdLst>
                <a:gd name="T0" fmla="*/ 12 w 17"/>
                <a:gd name="T1" fmla="*/ 0 h 17"/>
                <a:gd name="T2" fmla="*/ 12 w 17"/>
                <a:gd name="T3" fmla="*/ 0 h 17"/>
                <a:gd name="T4" fmla="*/ 8 w 17"/>
                <a:gd name="T5" fmla="*/ 0 h 17"/>
                <a:gd name="T6" fmla="*/ 8 w 17"/>
                <a:gd name="T7" fmla="*/ 1 h 17"/>
                <a:gd name="T8" fmla="*/ 8 w 17"/>
                <a:gd name="T9" fmla="*/ 1 h 17"/>
                <a:gd name="T10" fmla="*/ 8 w 17"/>
                <a:gd name="T11" fmla="*/ 1 h 17"/>
                <a:gd name="T12" fmla="*/ 4 w 17"/>
                <a:gd name="T13" fmla="*/ 2 h 17"/>
                <a:gd name="T14" fmla="*/ 4 w 17"/>
                <a:gd name="T15" fmla="*/ 4 h 17"/>
                <a:gd name="T16" fmla="*/ 4 w 17"/>
                <a:gd name="T17" fmla="*/ 5 h 17"/>
                <a:gd name="T18" fmla="*/ 4 w 17"/>
                <a:gd name="T19" fmla="*/ 8 h 17"/>
                <a:gd name="T20" fmla="*/ 4 w 17"/>
                <a:gd name="T21" fmla="*/ 10 h 17"/>
                <a:gd name="T22" fmla="*/ 4 w 17"/>
                <a:gd name="T23" fmla="*/ 11 h 17"/>
                <a:gd name="T24" fmla="*/ 4 w 17"/>
                <a:gd name="T25" fmla="*/ 13 h 17"/>
                <a:gd name="T26" fmla="*/ 0 w 17"/>
                <a:gd name="T27" fmla="*/ 16 h 17"/>
                <a:gd name="T28" fmla="*/ 4 w 17"/>
                <a:gd name="T29" fmla="*/ 13 h 17"/>
                <a:gd name="T30" fmla="*/ 4 w 17"/>
                <a:gd name="T31" fmla="*/ 13 h 17"/>
                <a:gd name="T32" fmla="*/ 8 w 17"/>
                <a:gd name="T33" fmla="*/ 11 h 17"/>
                <a:gd name="T34" fmla="*/ 8 w 17"/>
                <a:gd name="T35" fmla="*/ 10 h 17"/>
                <a:gd name="T36" fmla="*/ 12 w 17"/>
                <a:gd name="T37" fmla="*/ 8 h 17"/>
                <a:gd name="T38" fmla="*/ 16 w 17"/>
                <a:gd name="T39" fmla="*/ 7 h 17"/>
                <a:gd name="T40" fmla="*/ 16 w 17"/>
                <a:gd name="T41" fmla="*/ 5 h 17"/>
                <a:gd name="T42" fmla="*/ 16 w 17"/>
                <a:gd name="T43" fmla="*/ 2 h 17"/>
                <a:gd name="T44" fmla="*/ 16 w 17"/>
                <a:gd name="T45" fmla="*/ 2 h 17"/>
                <a:gd name="T46" fmla="*/ 16 w 17"/>
                <a:gd name="T47" fmla="*/ 1 h 17"/>
                <a:gd name="T48" fmla="*/ 16 w 17"/>
                <a:gd name="T49" fmla="*/ 1 h 17"/>
                <a:gd name="T50" fmla="*/ 16 w 17"/>
                <a:gd name="T51" fmla="*/ 1 h 17"/>
                <a:gd name="T52" fmla="*/ 12 w 17"/>
                <a:gd name="T53" fmla="*/ 0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
                <a:gd name="T82" fmla="*/ 0 h 17"/>
                <a:gd name="T83" fmla="*/ 17 w 17"/>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 h="17">
                  <a:moveTo>
                    <a:pt x="12" y="0"/>
                  </a:moveTo>
                  <a:lnTo>
                    <a:pt x="12" y="0"/>
                  </a:lnTo>
                  <a:lnTo>
                    <a:pt x="8" y="0"/>
                  </a:lnTo>
                  <a:lnTo>
                    <a:pt x="8" y="1"/>
                  </a:lnTo>
                  <a:lnTo>
                    <a:pt x="4" y="2"/>
                  </a:lnTo>
                  <a:lnTo>
                    <a:pt x="4" y="4"/>
                  </a:lnTo>
                  <a:lnTo>
                    <a:pt x="4" y="5"/>
                  </a:lnTo>
                  <a:lnTo>
                    <a:pt x="4" y="8"/>
                  </a:lnTo>
                  <a:lnTo>
                    <a:pt x="4" y="10"/>
                  </a:lnTo>
                  <a:lnTo>
                    <a:pt x="4" y="11"/>
                  </a:lnTo>
                  <a:lnTo>
                    <a:pt x="4" y="13"/>
                  </a:lnTo>
                  <a:lnTo>
                    <a:pt x="0" y="16"/>
                  </a:lnTo>
                  <a:lnTo>
                    <a:pt x="4" y="13"/>
                  </a:lnTo>
                  <a:lnTo>
                    <a:pt x="8" y="11"/>
                  </a:lnTo>
                  <a:lnTo>
                    <a:pt x="8" y="10"/>
                  </a:lnTo>
                  <a:lnTo>
                    <a:pt x="12" y="8"/>
                  </a:lnTo>
                  <a:lnTo>
                    <a:pt x="16" y="7"/>
                  </a:lnTo>
                  <a:lnTo>
                    <a:pt x="16" y="5"/>
                  </a:lnTo>
                  <a:lnTo>
                    <a:pt x="16" y="2"/>
                  </a:lnTo>
                  <a:lnTo>
                    <a:pt x="16" y="1"/>
                  </a:lnTo>
                  <a:lnTo>
                    <a:pt x="12" y="0"/>
                  </a:lnTo>
                </a:path>
              </a:pathLst>
            </a:custGeom>
            <a:solidFill>
              <a:srgbClr val="FCFF03"/>
            </a:solidFill>
            <a:ln w="9525" cap="rnd">
              <a:noFill/>
              <a:round/>
              <a:headEnd/>
              <a:tailEnd/>
            </a:ln>
          </p:spPr>
          <p:txBody>
            <a:bodyPr/>
            <a:lstStyle/>
            <a:p>
              <a:endParaRPr lang="en-US"/>
            </a:p>
          </p:txBody>
        </p:sp>
        <p:sp>
          <p:nvSpPr>
            <p:cNvPr id="1226" name="Freeform 64"/>
            <p:cNvSpPr>
              <a:spLocks/>
            </p:cNvSpPr>
            <p:nvPr/>
          </p:nvSpPr>
          <p:spPr bwMode="auto">
            <a:xfrm>
              <a:off x="4400" y="2622"/>
              <a:ext cx="17" cy="17"/>
            </a:xfrm>
            <a:custGeom>
              <a:avLst/>
              <a:gdLst>
                <a:gd name="T0" fmla="*/ 13 w 17"/>
                <a:gd name="T1" fmla="*/ 0 h 17"/>
                <a:gd name="T2" fmla="*/ 11 w 17"/>
                <a:gd name="T3" fmla="*/ 0 h 17"/>
                <a:gd name="T4" fmla="*/ 9 w 17"/>
                <a:gd name="T5" fmla="*/ 0 h 17"/>
                <a:gd name="T6" fmla="*/ 6 w 17"/>
                <a:gd name="T7" fmla="*/ 1 h 17"/>
                <a:gd name="T8" fmla="*/ 6 w 17"/>
                <a:gd name="T9" fmla="*/ 4 h 17"/>
                <a:gd name="T10" fmla="*/ 4 w 17"/>
                <a:gd name="T11" fmla="*/ 6 h 17"/>
                <a:gd name="T12" fmla="*/ 4 w 17"/>
                <a:gd name="T13" fmla="*/ 6 h 17"/>
                <a:gd name="T14" fmla="*/ 4 w 17"/>
                <a:gd name="T15" fmla="*/ 9 h 17"/>
                <a:gd name="T16" fmla="*/ 4 w 17"/>
                <a:gd name="T17" fmla="*/ 11 h 17"/>
                <a:gd name="T18" fmla="*/ 2 w 17"/>
                <a:gd name="T19" fmla="*/ 14 h 17"/>
                <a:gd name="T20" fmla="*/ 0 w 17"/>
                <a:gd name="T21" fmla="*/ 16 h 17"/>
                <a:gd name="T22" fmla="*/ 4 w 17"/>
                <a:gd name="T23" fmla="*/ 14 h 17"/>
                <a:gd name="T24" fmla="*/ 4 w 17"/>
                <a:gd name="T25" fmla="*/ 12 h 17"/>
                <a:gd name="T26" fmla="*/ 6 w 17"/>
                <a:gd name="T27" fmla="*/ 11 h 17"/>
                <a:gd name="T28" fmla="*/ 9 w 17"/>
                <a:gd name="T29" fmla="*/ 9 h 17"/>
                <a:gd name="T30" fmla="*/ 11 w 17"/>
                <a:gd name="T31" fmla="*/ 8 h 17"/>
                <a:gd name="T32" fmla="*/ 11 w 17"/>
                <a:gd name="T33" fmla="*/ 6 h 17"/>
                <a:gd name="T34" fmla="*/ 13 w 17"/>
                <a:gd name="T35" fmla="*/ 6 h 17"/>
                <a:gd name="T36" fmla="*/ 13 w 17"/>
                <a:gd name="T37" fmla="*/ 4 h 17"/>
                <a:gd name="T38" fmla="*/ 16 w 17"/>
                <a:gd name="T39" fmla="*/ 3 h 17"/>
                <a:gd name="T40" fmla="*/ 13 w 17"/>
                <a:gd name="T41" fmla="*/ 1 h 17"/>
                <a:gd name="T42" fmla="*/ 13 w 17"/>
                <a:gd name="T43" fmla="*/ 1 h 17"/>
                <a:gd name="T44" fmla="*/ 13 w 17"/>
                <a:gd name="T45" fmla="*/ 0 h 17"/>
                <a:gd name="T46" fmla="*/ 13 w 17"/>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7"/>
                <a:gd name="T74" fmla="*/ 17 w 17"/>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7">
                  <a:moveTo>
                    <a:pt x="13" y="0"/>
                  </a:moveTo>
                  <a:lnTo>
                    <a:pt x="11" y="0"/>
                  </a:lnTo>
                  <a:lnTo>
                    <a:pt x="9" y="0"/>
                  </a:lnTo>
                  <a:lnTo>
                    <a:pt x="6" y="1"/>
                  </a:lnTo>
                  <a:lnTo>
                    <a:pt x="6" y="4"/>
                  </a:lnTo>
                  <a:lnTo>
                    <a:pt x="4" y="6"/>
                  </a:lnTo>
                  <a:lnTo>
                    <a:pt x="4" y="9"/>
                  </a:lnTo>
                  <a:lnTo>
                    <a:pt x="4" y="11"/>
                  </a:lnTo>
                  <a:lnTo>
                    <a:pt x="2" y="14"/>
                  </a:lnTo>
                  <a:lnTo>
                    <a:pt x="0" y="16"/>
                  </a:lnTo>
                  <a:lnTo>
                    <a:pt x="4" y="14"/>
                  </a:lnTo>
                  <a:lnTo>
                    <a:pt x="4" y="12"/>
                  </a:lnTo>
                  <a:lnTo>
                    <a:pt x="6" y="11"/>
                  </a:lnTo>
                  <a:lnTo>
                    <a:pt x="9" y="9"/>
                  </a:lnTo>
                  <a:lnTo>
                    <a:pt x="11" y="8"/>
                  </a:lnTo>
                  <a:lnTo>
                    <a:pt x="11" y="6"/>
                  </a:lnTo>
                  <a:lnTo>
                    <a:pt x="13" y="6"/>
                  </a:lnTo>
                  <a:lnTo>
                    <a:pt x="13" y="4"/>
                  </a:lnTo>
                  <a:lnTo>
                    <a:pt x="16" y="3"/>
                  </a:lnTo>
                  <a:lnTo>
                    <a:pt x="13" y="1"/>
                  </a:lnTo>
                  <a:lnTo>
                    <a:pt x="13" y="0"/>
                  </a:lnTo>
                </a:path>
              </a:pathLst>
            </a:custGeom>
            <a:solidFill>
              <a:srgbClr val="FCFF03"/>
            </a:solidFill>
            <a:ln w="9525" cap="rnd">
              <a:noFill/>
              <a:round/>
              <a:headEnd/>
              <a:tailEnd/>
            </a:ln>
          </p:spPr>
          <p:txBody>
            <a:bodyPr/>
            <a:lstStyle/>
            <a:p>
              <a:endParaRPr lang="en-US"/>
            </a:p>
          </p:txBody>
        </p:sp>
        <p:sp>
          <p:nvSpPr>
            <p:cNvPr id="1227" name="Freeform 65"/>
            <p:cNvSpPr>
              <a:spLocks/>
            </p:cNvSpPr>
            <p:nvPr/>
          </p:nvSpPr>
          <p:spPr bwMode="auto">
            <a:xfrm>
              <a:off x="4395" y="2618"/>
              <a:ext cx="17" cy="17"/>
            </a:xfrm>
            <a:custGeom>
              <a:avLst/>
              <a:gdLst>
                <a:gd name="T0" fmla="*/ 14 w 17"/>
                <a:gd name="T1" fmla="*/ 1 h 17"/>
                <a:gd name="T2" fmla="*/ 14 w 17"/>
                <a:gd name="T3" fmla="*/ 0 h 17"/>
                <a:gd name="T4" fmla="*/ 12 w 17"/>
                <a:gd name="T5" fmla="*/ 0 h 17"/>
                <a:gd name="T6" fmla="*/ 12 w 17"/>
                <a:gd name="T7" fmla="*/ 0 h 17"/>
                <a:gd name="T8" fmla="*/ 11 w 17"/>
                <a:gd name="T9" fmla="*/ 0 h 17"/>
                <a:gd name="T10" fmla="*/ 8 w 17"/>
                <a:gd name="T11" fmla="*/ 2 h 17"/>
                <a:gd name="T12" fmla="*/ 8 w 17"/>
                <a:gd name="T13" fmla="*/ 4 h 17"/>
                <a:gd name="T14" fmla="*/ 6 w 17"/>
                <a:gd name="T15" fmla="*/ 5 h 17"/>
                <a:gd name="T16" fmla="*/ 4 w 17"/>
                <a:gd name="T17" fmla="*/ 7 h 17"/>
                <a:gd name="T18" fmla="*/ 4 w 17"/>
                <a:gd name="T19" fmla="*/ 10 h 17"/>
                <a:gd name="T20" fmla="*/ 1 w 17"/>
                <a:gd name="T21" fmla="*/ 11 h 17"/>
                <a:gd name="T22" fmla="*/ 1 w 17"/>
                <a:gd name="T23" fmla="*/ 14 h 17"/>
                <a:gd name="T24" fmla="*/ 0 w 17"/>
                <a:gd name="T25" fmla="*/ 16 h 17"/>
                <a:gd name="T26" fmla="*/ 1 w 17"/>
                <a:gd name="T27" fmla="*/ 14 h 17"/>
                <a:gd name="T28" fmla="*/ 4 w 17"/>
                <a:gd name="T29" fmla="*/ 14 h 17"/>
                <a:gd name="T30" fmla="*/ 6 w 17"/>
                <a:gd name="T31" fmla="*/ 13 h 17"/>
                <a:gd name="T32" fmla="*/ 8 w 17"/>
                <a:gd name="T33" fmla="*/ 11 h 17"/>
                <a:gd name="T34" fmla="*/ 11 w 17"/>
                <a:gd name="T35" fmla="*/ 10 h 17"/>
                <a:gd name="T36" fmla="*/ 12 w 17"/>
                <a:gd name="T37" fmla="*/ 10 h 17"/>
                <a:gd name="T38" fmla="*/ 14 w 17"/>
                <a:gd name="T39" fmla="*/ 7 h 17"/>
                <a:gd name="T40" fmla="*/ 14 w 17"/>
                <a:gd name="T41" fmla="*/ 5 h 17"/>
                <a:gd name="T42" fmla="*/ 14 w 17"/>
                <a:gd name="T43" fmla="*/ 5 h 17"/>
                <a:gd name="T44" fmla="*/ 16 w 17"/>
                <a:gd name="T45" fmla="*/ 5 h 17"/>
                <a:gd name="T46" fmla="*/ 16 w 17"/>
                <a:gd name="T47" fmla="*/ 4 h 17"/>
                <a:gd name="T48" fmla="*/ 16 w 17"/>
                <a:gd name="T49" fmla="*/ 2 h 17"/>
                <a:gd name="T50" fmla="*/ 14 w 17"/>
                <a:gd name="T51" fmla="*/ 2 h 17"/>
                <a:gd name="T52" fmla="*/ 14 w 17"/>
                <a:gd name="T53" fmla="*/ 1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
                <a:gd name="T82" fmla="*/ 0 h 17"/>
                <a:gd name="T83" fmla="*/ 17 w 17"/>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 h="17">
                  <a:moveTo>
                    <a:pt x="14" y="1"/>
                  </a:moveTo>
                  <a:lnTo>
                    <a:pt x="14" y="0"/>
                  </a:lnTo>
                  <a:lnTo>
                    <a:pt x="12" y="0"/>
                  </a:lnTo>
                  <a:lnTo>
                    <a:pt x="11" y="0"/>
                  </a:lnTo>
                  <a:lnTo>
                    <a:pt x="8" y="2"/>
                  </a:lnTo>
                  <a:lnTo>
                    <a:pt x="8" y="4"/>
                  </a:lnTo>
                  <a:lnTo>
                    <a:pt x="6" y="5"/>
                  </a:lnTo>
                  <a:lnTo>
                    <a:pt x="4" y="7"/>
                  </a:lnTo>
                  <a:lnTo>
                    <a:pt x="4" y="10"/>
                  </a:lnTo>
                  <a:lnTo>
                    <a:pt x="1" y="11"/>
                  </a:lnTo>
                  <a:lnTo>
                    <a:pt x="1" y="14"/>
                  </a:lnTo>
                  <a:lnTo>
                    <a:pt x="0" y="16"/>
                  </a:lnTo>
                  <a:lnTo>
                    <a:pt x="1" y="14"/>
                  </a:lnTo>
                  <a:lnTo>
                    <a:pt x="4" y="14"/>
                  </a:lnTo>
                  <a:lnTo>
                    <a:pt x="6" y="13"/>
                  </a:lnTo>
                  <a:lnTo>
                    <a:pt x="8" y="11"/>
                  </a:lnTo>
                  <a:lnTo>
                    <a:pt x="11" y="10"/>
                  </a:lnTo>
                  <a:lnTo>
                    <a:pt x="12" y="10"/>
                  </a:lnTo>
                  <a:lnTo>
                    <a:pt x="14" y="7"/>
                  </a:lnTo>
                  <a:lnTo>
                    <a:pt x="14" y="5"/>
                  </a:lnTo>
                  <a:lnTo>
                    <a:pt x="16" y="5"/>
                  </a:lnTo>
                  <a:lnTo>
                    <a:pt x="16" y="4"/>
                  </a:lnTo>
                  <a:lnTo>
                    <a:pt x="16" y="2"/>
                  </a:lnTo>
                  <a:lnTo>
                    <a:pt x="14" y="2"/>
                  </a:lnTo>
                  <a:lnTo>
                    <a:pt x="14" y="1"/>
                  </a:lnTo>
                </a:path>
              </a:pathLst>
            </a:custGeom>
            <a:solidFill>
              <a:srgbClr val="FCFF03"/>
            </a:solidFill>
            <a:ln w="9525" cap="rnd">
              <a:noFill/>
              <a:round/>
              <a:headEnd/>
              <a:tailEnd/>
            </a:ln>
          </p:spPr>
          <p:txBody>
            <a:bodyPr/>
            <a:lstStyle/>
            <a:p>
              <a:endParaRPr lang="en-US"/>
            </a:p>
          </p:txBody>
        </p:sp>
        <p:sp>
          <p:nvSpPr>
            <p:cNvPr id="1228" name="Freeform 66"/>
            <p:cNvSpPr>
              <a:spLocks/>
            </p:cNvSpPr>
            <p:nvPr/>
          </p:nvSpPr>
          <p:spPr bwMode="auto">
            <a:xfrm>
              <a:off x="4392" y="2617"/>
              <a:ext cx="17" cy="17"/>
            </a:xfrm>
            <a:custGeom>
              <a:avLst/>
              <a:gdLst>
                <a:gd name="T0" fmla="*/ 14 w 17"/>
                <a:gd name="T1" fmla="*/ 0 h 17"/>
                <a:gd name="T2" fmla="*/ 13 w 17"/>
                <a:gd name="T3" fmla="*/ 0 h 17"/>
                <a:gd name="T4" fmla="*/ 13 w 17"/>
                <a:gd name="T5" fmla="*/ 0 h 17"/>
                <a:gd name="T6" fmla="*/ 11 w 17"/>
                <a:gd name="T7" fmla="*/ 0 h 17"/>
                <a:gd name="T8" fmla="*/ 11 w 17"/>
                <a:gd name="T9" fmla="*/ 0 h 17"/>
                <a:gd name="T10" fmla="*/ 10 w 17"/>
                <a:gd name="T11" fmla="*/ 0 h 17"/>
                <a:gd name="T12" fmla="*/ 7 w 17"/>
                <a:gd name="T13" fmla="*/ 4 h 17"/>
                <a:gd name="T14" fmla="*/ 5 w 17"/>
                <a:gd name="T15" fmla="*/ 4 h 17"/>
                <a:gd name="T16" fmla="*/ 4 w 17"/>
                <a:gd name="T17" fmla="*/ 8 h 17"/>
                <a:gd name="T18" fmla="*/ 2 w 17"/>
                <a:gd name="T19" fmla="*/ 12 h 17"/>
                <a:gd name="T20" fmla="*/ 1 w 17"/>
                <a:gd name="T21" fmla="*/ 16 h 17"/>
                <a:gd name="T22" fmla="*/ 0 w 17"/>
                <a:gd name="T23" fmla="*/ 16 h 17"/>
                <a:gd name="T24" fmla="*/ 2 w 17"/>
                <a:gd name="T25" fmla="*/ 16 h 17"/>
                <a:gd name="T26" fmla="*/ 4 w 17"/>
                <a:gd name="T27" fmla="*/ 16 h 17"/>
                <a:gd name="T28" fmla="*/ 5 w 17"/>
                <a:gd name="T29" fmla="*/ 16 h 17"/>
                <a:gd name="T30" fmla="*/ 7 w 17"/>
                <a:gd name="T31" fmla="*/ 12 h 17"/>
                <a:gd name="T32" fmla="*/ 10 w 17"/>
                <a:gd name="T33" fmla="*/ 12 h 17"/>
                <a:gd name="T34" fmla="*/ 11 w 17"/>
                <a:gd name="T35" fmla="*/ 12 h 17"/>
                <a:gd name="T36" fmla="*/ 13 w 17"/>
                <a:gd name="T37" fmla="*/ 8 h 17"/>
                <a:gd name="T38" fmla="*/ 14 w 17"/>
                <a:gd name="T39" fmla="*/ 4 h 17"/>
                <a:gd name="T40" fmla="*/ 16 w 17"/>
                <a:gd name="T41" fmla="*/ 4 h 17"/>
                <a:gd name="T42" fmla="*/ 14 w 17"/>
                <a:gd name="T43" fmla="*/ 4 h 17"/>
                <a:gd name="T44" fmla="*/ 14 w 17"/>
                <a:gd name="T45" fmla="*/ 0 h 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7"/>
                <a:gd name="T71" fmla="*/ 17 w 17"/>
                <a:gd name="T72" fmla="*/ 17 h 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7">
                  <a:moveTo>
                    <a:pt x="14" y="0"/>
                  </a:moveTo>
                  <a:lnTo>
                    <a:pt x="13" y="0"/>
                  </a:lnTo>
                  <a:lnTo>
                    <a:pt x="11" y="0"/>
                  </a:lnTo>
                  <a:lnTo>
                    <a:pt x="10" y="0"/>
                  </a:lnTo>
                  <a:lnTo>
                    <a:pt x="7" y="4"/>
                  </a:lnTo>
                  <a:lnTo>
                    <a:pt x="5" y="4"/>
                  </a:lnTo>
                  <a:lnTo>
                    <a:pt x="4" y="8"/>
                  </a:lnTo>
                  <a:lnTo>
                    <a:pt x="2" y="12"/>
                  </a:lnTo>
                  <a:lnTo>
                    <a:pt x="1" y="16"/>
                  </a:lnTo>
                  <a:lnTo>
                    <a:pt x="0" y="16"/>
                  </a:lnTo>
                  <a:lnTo>
                    <a:pt x="2" y="16"/>
                  </a:lnTo>
                  <a:lnTo>
                    <a:pt x="4" y="16"/>
                  </a:lnTo>
                  <a:lnTo>
                    <a:pt x="5" y="16"/>
                  </a:lnTo>
                  <a:lnTo>
                    <a:pt x="7" y="12"/>
                  </a:lnTo>
                  <a:lnTo>
                    <a:pt x="10" y="12"/>
                  </a:lnTo>
                  <a:lnTo>
                    <a:pt x="11" y="12"/>
                  </a:lnTo>
                  <a:lnTo>
                    <a:pt x="13" y="8"/>
                  </a:lnTo>
                  <a:lnTo>
                    <a:pt x="14" y="4"/>
                  </a:lnTo>
                  <a:lnTo>
                    <a:pt x="16" y="4"/>
                  </a:lnTo>
                  <a:lnTo>
                    <a:pt x="14" y="4"/>
                  </a:lnTo>
                  <a:lnTo>
                    <a:pt x="14" y="0"/>
                  </a:lnTo>
                </a:path>
              </a:pathLst>
            </a:custGeom>
            <a:solidFill>
              <a:srgbClr val="FCFF03"/>
            </a:solidFill>
            <a:ln w="9525" cap="rnd">
              <a:noFill/>
              <a:round/>
              <a:headEnd/>
              <a:tailEnd/>
            </a:ln>
          </p:spPr>
          <p:txBody>
            <a:bodyPr/>
            <a:lstStyle/>
            <a:p>
              <a:endParaRPr lang="en-US"/>
            </a:p>
          </p:txBody>
        </p:sp>
        <p:sp>
          <p:nvSpPr>
            <p:cNvPr id="1229" name="Freeform 67"/>
            <p:cNvSpPr>
              <a:spLocks/>
            </p:cNvSpPr>
            <p:nvPr/>
          </p:nvSpPr>
          <p:spPr bwMode="auto">
            <a:xfrm>
              <a:off x="4389" y="2612"/>
              <a:ext cx="17" cy="17"/>
            </a:xfrm>
            <a:custGeom>
              <a:avLst/>
              <a:gdLst>
                <a:gd name="T0" fmla="*/ 16 w 17"/>
                <a:gd name="T1" fmla="*/ 3 h 17"/>
                <a:gd name="T2" fmla="*/ 14 w 17"/>
                <a:gd name="T3" fmla="*/ 0 h 17"/>
                <a:gd name="T4" fmla="*/ 14 w 17"/>
                <a:gd name="T5" fmla="*/ 0 h 17"/>
                <a:gd name="T6" fmla="*/ 12 w 17"/>
                <a:gd name="T7" fmla="*/ 0 h 17"/>
                <a:gd name="T8" fmla="*/ 11 w 17"/>
                <a:gd name="T9" fmla="*/ 0 h 17"/>
                <a:gd name="T10" fmla="*/ 9 w 17"/>
                <a:gd name="T11" fmla="*/ 3 h 17"/>
                <a:gd name="T12" fmla="*/ 8 w 17"/>
                <a:gd name="T13" fmla="*/ 3 h 17"/>
                <a:gd name="T14" fmla="*/ 6 w 17"/>
                <a:gd name="T15" fmla="*/ 6 h 17"/>
                <a:gd name="T16" fmla="*/ 3 w 17"/>
                <a:gd name="T17" fmla="*/ 9 h 17"/>
                <a:gd name="T18" fmla="*/ 3 w 17"/>
                <a:gd name="T19" fmla="*/ 12 h 17"/>
                <a:gd name="T20" fmla="*/ 1 w 17"/>
                <a:gd name="T21" fmla="*/ 12 h 17"/>
                <a:gd name="T22" fmla="*/ 0 w 17"/>
                <a:gd name="T23" fmla="*/ 16 h 17"/>
                <a:gd name="T24" fmla="*/ 1 w 17"/>
                <a:gd name="T25" fmla="*/ 16 h 17"/>
                <a:gd name="T26" fmla="*/ 3 w 17"/>
                <a:gd name="T27" fmla="*/ 16 h 17"/>
                <a:gd name="T28" fmla="*/ 6 w 17"/>
                <a:gd name="T29" fmla="*/ 16 h 17"/>
                <a:gd name="T30" fmla="*/ 8 w 17"/>
                <a:gd name="T31" fmla="*/ 16 h 17"/>
                <a:gd name="T32" fmla="*/ 9 w 17"/>
                <a:gd name="T33" fmla="*/ 12 h 17"/>
                <a:gd name="T34" fmla="*/ 11 w 17"/>
                <a:gd name="T35" fmla="*/ 12 h 17"/>
                <a:gd name="T36" fmla="*/ 12 w 17"/>
                <a:gd name="T37" fmla="*/ 12 h 17"/>
                <a:gd name="T38" fmla="*/ 14 w 17"/>
                <a:gd name="T39" fmla="*/ 9 h 17"/>
                <a:gd name="T40" fmla="*/ 16 w 17"/>
                <a:gd name="T41" fmla="*/ 9 h 17"/>
                <a:gd name="T42" fmla="*/ 16 w 17"/>
                <a:gd name="T43" fmla="*/ 6 h 17"/>
                <a:gd name="T44" fmla="*/ 16 w 17"/>
                <a:gd name="T45" fmla="*/ 3 h 17"/>
                <a:gd name="T46" fmla="*/ 16 w 17"/>
                <a:gd name="T47" fmla="*/ 3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7"/>
                <a:gd name="T74" fmla="*/ 17 w 17"/>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7">
                  <a:moveTo>
                    <a:pt x="16" y="3"/>
                  </a:moveTo>
                  <a:lnTo>
                    <a:pt x="14" y="0"/>
                  </a:lnTo>
                  <a:lnTo>
                    <a:pt x="12" y="0"/>
                  </a:lnTo>
                  <a:lnTo>
                    <a:pt x="11" y="0"/>
                  </a:lnTo>
                  <a:lnTo>
                    <a:pt x="9" y="3"/>
                  </a:lnTo>
                  <a:lnTo>
                    <a:pt x="8" y="3"/>
                  </a:lnTo>
                  <a:lnTo>
                    <a:pt x="6" y="6"/>
                  </a:lnTo>
                  <a:lnTo>
                    <a:pt x="3" y="9"/>
                  </a:lnTo>
                  <a:lnTo>
                    <a:pt x="3" y="12"/>
                  </a:lnTo>
                  <a:lnTo>
                    <a:pt x="1" y="12"/>
                  </a:lnTo>
                  <a:lnTo>
                    <a:pt x="0" y="16"/>
                  </a:lnTo>
                  <a:lnTo>
                    <a:pt x="1" y="16"/>
                  </a:lnTo>
                  <a:lnTo>
                    <a:pt x="3" y="16"/>
                  </a:lnTo>
                  <a:lnTo>
                    <a:pt x="6" y="16"/>
                  </a:lnTo>
                  <a:lnTo>
                    <a:pt x="8" y="16"/>
                  </a:lnTo>
                  <a:lnTo>
                    <a:pt x="9" y="12"/>
                  </a:lnTo>
                  <a:lnTo>
                    <a:pt x="11" y="12"/>
                  </a:lnTo>
                  <a:lnTo>
                    <a:pt x="12" y="12"/>
                  </a:lnTo>
                  <a:lnTo>
                    <a:pt x="14" y="9"/>
                  </a:lnTo>
                  <a:lnTo>
                    <a:pt x="16" y="9"/>
                  </a:lnTo>
                  <a:lnTo>
                    <a:pt x="16" y="6"/>
                  </a:lnTo>
                  <a:lnTo>
                    <a:pt x="16" y="3"/>
                  </a:lnTo>
                </a:path>
              </a:pathLst>
            </a:custGeom>
            <a:solidFill>
              <a:srgbClr val="FCFF03"/>
            </a:solidFill>
            <a:ln w="9525" cap="rnd">
              <a:noFill/>
              <a:round/>
              <a:headEnd/>
              <a:tailEnd/>
            </a:ln>
          </p:spPr>
          <p:txBody>
            <a:bodyPr/>
            <a:lstStyle/>
            <a:p>
              <a:endParaRPr lang="en-US"/>
            </a:p>
          </p:txBody>
        </p:sp>
        <p:sp>
          <p:nvSpPr>
            <p:cNvPr id="1230" name="Freeform 68"/>
            <p:cNvSpPr>
              <a:spLocks/>
            </p:cNvSpPr>
            <p:nvPr/>
          </p:nvSpPr>
          <p:spPr bwMode="auto">
            <a:xfrm>
              <a:off x="4387" y="2607"/>
              <a:ext cx="17" cy="17"/>
            </a:xfrm>
            <a:custGeom>
              <a:avLst/>
              <a:gdLst>
                <a:gd name="T0" fmla="*/ 16 w 17"/>
                <a:gd name="T1" fmla="*/ 8 h 17"/>
                <a:gd name="T2" fmla="*/ 16 w 17"/>
                <a:gd name="T3" fmla="*/ 8 h 17"/>
                <a:gd name="T4" fmla="*/ 14 w 17"/>
                <a:gd name="T5" fmla="*/ 0 h 17"/>
                <a:gd name="T6" fmla="*/ 13 w 17"/>
                <a:gd name="T7" fmla="*/ 0 h 17"/>
                <a:gd name="T8" fmla="*/ 11 w 17"/>
                <a:gd name="T9" fmla="*/ 0 h 17"/>
                <a:gd name="T10" fmla="*/ 9 w 17"/>
                <a:gd name="T11" fmla="*/ 0 h 17"/>
                <a:gd name="T12" fmla="*/ 8 w 17"/>
                <a:gd name="T13" fmla="*/ 0 h 17"/>
                <a:gd name="T14" fmla="*/ 6 w 17"/>
                <a:gd name="T15" fmla="*/ 8 h 17"/>
                <a:gd name="T16" fmla="*/ 4 w 17"/>
                <a:gd name="T17" fmla="*/ 8 h 17"/>
                <a:gd name="T18" fmla="*/ 3 w 17"/>
                <a:gd name="T19" fmla="*/ 8 h 17"/>
                <a:gd name="T20" fmla="*/ 1 w 17"/>
                <a:gd name="T21" fmla="*/ 16 h 17"/>
                <a:gd name="T22" fmla="*/ 0 w 17"/>
                <a:gd name="T23" fmla="*/ 16 h 17"/>
                <a:gd name="T24" fmla="*/ 1 w 17"/>
                <a:gd name="T25" fmla="*/ 16 h 17"/>
                <a:gd name="T26" fmla="*/ 3 w 17"/>
                <a:gd name="T27" fmla="*/ 16 h 17"/>
                <a:gd name="T28" fmla="*/ 5 w 17"/>
                <a:gd name="T29" fmla="*/ 16 h 17"/>
                <a:gd name="T30" fmla="*/ 6 w 17"/>
                <a:gd name="T31" fmla="*/ 16 h 17"/>
                <a:gd name="T32" fmla="*/ 9 w 17"/>
                <a:gd name="T33" fmla="*/ 16 h 17"/>
                <a:gd name="T34" fmla="*/ 10 w 17"/>
                <a:gd name="T35" fmla="*/ 16 h 17"/>
                <a:gd name="T36" fmla="*/ 11 w 17"/>
                <a:gd name="T37" fmla="*/ 16 h 17"/>
                <a:gd name="T38" fmla="*/ 13 w 17"/>
                <a:gd name="T39" fmla="*/ 16 h 17"/>
                <a:gd name="T40" fmla="*/ 14 w 17"/>
                <a:gd name="T41" fmla="*/ 16 h 17"/>
                <a:gd name="T42" fmla="*/ 14 w 17"/>
                <a:gd name="T43" fmla="*/ 16 h 17"/>
                <a:gd name="T44" fmla="*/ 16 w 17"/>
                <a:gd name="T45" fmla="*/ 8 h 17"/>
                <a:gd name="T46" fmla="*/ 16 w 17"/>
                <a:gd name="T47" fmla="*/ 8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7"/>
                <a:gd name="T74" fmla="*/ 17 w 17"/>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7">
                  <a:moveTo>
                    <a:pt x="16" y="8"/>
                  </a:moveTo>
                  <a:lnTo>
                    <a:pt x="16" y="8"/>
                  </a:lnTo>
                  <a:lnTo>
                    <a:pt x="14" y="0"/>
                  </a:lnTo>
                  <a:lnTo>
                    <a:pt x="13" y="0"/>
                  </a:lnTo>
                  <a:lnTo>
                    <a:pt x="11" y="0"/>
                  </a:lnTo>
                  <a:lnTo>
                    <a:pt x="9" y="0"/>
                  </a:lnTo>
                  <a:lnTo>
                    <a:pt x="8" y="0"/>
                  </a:lnTo>
                  <a:lnTo>
                    <a:pt x="6" y="8"/>
                  </a:lnTo>
                  <a:lnTo>
                    <a:pt x="4" y="8"/>
                  </a:lnTo>
                  <a:lnTo>
                    <a:pt x="3" y="8"/>
                  </a:lnTo>
                  <a:lnTo>
                    <a:pt x="1" y="16"/>
                  </a:lnTo>
                  <a:lnTo>
                    <a:pt x="0" y="16"/>
                  </a:lnTo>
                  <a:lnTo>
                    <a:pt x="1" y="16"/>
                  </a:lnTo>
                  <a:lnTo>
                    <a:pt x="3" y="16"/>
                  </a:lnTo>
                  <a:lnTo>
                    <a:pt x="5" y="16"/>
                  </a:lnTo>
                  <a:lnTo>
                    <a:pt x="6" y="16"/>
                  </a:lnTo>
                  <a:lnTo>
                    <a:pt x="9" y="16"/>
                  </a:lnTo>
                  <a:lnTo>
                    <a:pt x="10" y="16"/>
                  </a:lnTo>
                  <a:lnTo>
                    <a:pt x="11" y="16"/>
                  </a:lnTo>
                  <a:lnTo>
                    <a:pt x="13" y="16"/>
                  </a:lnTo>
                  <a:lnTo>
                    <a:pt x="14" y="16"/>
                  </a:lnTo>
                  <a:lnTo>
                    <a:pt x="16" y="8"/>
                  </a:lnTo>
                </a:path>
              </a:pathLst>
            </a:custGeom>
            <a:solidFill>
              <a:srgbClr val="FCFF03"/>
            </a:solidFill>
            <a:ln w="9525" cap="rnd">
              <a:noFill/>
              <a:round/>
              <a:headEnd/>
              <a:tailEnd/>
            </a:ln>
          </p:spPr>
          <p:txBody>
            <a:bodyPr/>
            <a:lstStyle/>
            <a:p>
              <a:endParaRPr lang="en-US"/>
            </a:p>
          </p:txBody>
        </p:sp>
        <p:sp>
          <p:nvSpPr>
            <p:cNvPr id="1231" name="Freeform 69"/>
            <p:cNvSpPr>
              <a:spLocks/>
            </p:cNvSpPr>
            <p:nvPr/>
          </p:nvSpPr>
          <p:spPr bwMode="auto">
            <a:xfrm>
              <a:off x="4387" y="2602"/>
              <a:ext cx="17" cy="17"/>
            </a:xfrm>
            <a:custGeom>
              <a:avLst/>
              <a:gdLst>
                <a:gd name="T0" fmla="*/ 16 w 17"/>
                <a:gd name="T1" fmla="*/ 8 h 17"/>
                <a:gd name="T2" fmla="*/ 16 w 17"/>
                <a:gd name="T3" fmla="*/ 8 h 17"/>
                <a:gd name="T4" fmla="*/ 16 w 17"/>
                <a:gd name="T5" fmla="*/ 4 h 17"/>
                <a:gd name="T6" fmla="*/ 14 w 17"/>
                <a:gd name="T7" fmla="*/ 4 h 17"/>
                <a:gd name="T8" fmla="*/ 14 w 17"/>
                <a:gd name="T9" fmla="*/ 0 h 17"/>
                <a:gd name="T10" fmla="*/ 12 w 17"/>
                <a:gd name="T11" fmla="*/ 0 h 17"/>
                <a:gd name="T12" fmla="*/ 11 w 17"/>
                <a:gd name="T13" fmla="*/ 0 h 17"/>
                <a:gd name="T14" fmla="*/ 9 w 17"/>
                <a:gd name="T15" fmla="*/ 0 h 17"/>
                <a:gd name="T16" fmla="*/ 8 w 17"/>
                <a:gd name="T17" fmla="*/ 4 h 17"/>
                <a:gd name="T18" fmla="*/ 5 w 17"/>
                <a:gd name="T19" fmla="*/ 4 h 17"/>
                <a:gd name="T20" fmla="*/ 4 w 17"/>
                <a:gd name="T21" fmla="*/ 4 h 17"/>
                <a:gd name="T22" fmla="*/ 2 w 17"/>
                <a:gd name="T23" fmla="*/ 4 h 17"/>
                <a:gd name="T24" fmla="*/ 0 w 17"/>
                <a:gd name="T25" fmla="*/ 8 h 17"/>
                <a:gd name="T26" fmla="*/ 2 w 17"/>
                <a:gd name="T27" fmla="*/ 8 h 17"/>
                <a:gd name="T28" fmla="*/ 4 w 17"/>
                <a:gd name="T29" fmla="*/ 8 h 17"/>
                <a:gd name="T30" fmla="*/ 5 w 17"/>
                <a:gd name="T31" fmla="*/ 12 h 17"/>
                <a:gd name="T32" fmla="*/ 8 w 17"/>
                <a:gd name="T33" fmla="*/ 16 h 17"/>
                <a:gd name="T34" fmla="*/ 11 w 17"/>
                <a:gd name="T35" fmla="*/ 16 h 17"/>
                <a:gd name="T36" fmla="*/ 12 w 17"/>
                <a:gd name="T37" fmla="*/ 16 h 17"/>
                <a:gd name="T38" fmla="*/ 14 w 17"/>
                <a:gd name="T39" fmla="*/ 16 h 17"/>
                <a:gd name="T40" fmla="*/ 14 w 17"/>
                <a:gd name="T41" fmla="*/ 12 h 17"/>
                <a:gd name="T42" fmla="*/ 16 w 17"/>
                <a:gd name="T43" fmla="*/ 8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7"/>
                <a:gd name="T68" fmla="*/ 17 w 17"/>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7">
                  <a:moveTo>
                    <a:pt x="16" y="8"/>
                  </a:moveTo>
                  <a:lnTo>
                    <a:pt x="16" y="8"/>
                  </a:lnTo>
                  <a:lnTo>
                    <a:pt x="16" y="4"/>
                  </a:lnTo>
                  <a:lnTo>
                    <a:pt x="14" y="4"/>
                  </a:lnTo>
                  <a:lnTo>
                    <a:pt x="14" y="0"/>
                  </a:lnTo>
                  <a:lnTo>
                    <a:pt x="12" y="0"/>
                  </a:lnTo>
                  <a:lnTo>
                    <a:pt x="11" y="0"/>
                  </a:lnTo>
                  <a:lnTo>
                    <a:pt x="9" y="0"/>
                  </a:lnTo>
                  <a:lnTo>
                    <a:pt x="8" y="4"/>
                  </a:lnTo>
                  <a:lnTo>
                    <a:pt x="5" y="4"/>
                  </a:lnTo>
                  <a:lnTo>
                    <a:pt x="4" y="4"/>
                  </a:lnTo>
                  <a:lnTo>
                    <a:pt x="2" y="4"/>
                  </a:lnTo>
                  <a:lnTo>
                    <a:pt x="0" y="8"/>
                  </a:lnTo>
                  <a:lnTo>
                    <a:pt x="2" y="8"/>
                  </a:lnTo>
                  <a:lnTo>
                    <a:pt x="4" y="8"/>
                  </a:lnTo>
                  <a:lnTo>
                    <a:pt x="5" y="12"/>
                  </a:lnTo>
                  <a:lnTo>
                    <a:pt x="8" y="16"/>
                  </a:lnTo>
                  <a:lnTo>
                    <a:pt x="11" y="16"/>
                  </a:lnTo>
                  <a:lnTo>
                    <a:pt x="12" y="16"/>
                  </a:lnTo>
                  <a:lnTo>
                    <a:pt x="14" y="16"/>
                  </a:lnTo>
                  <a:lnTo>
                    <a:pt x="14" y="12"/>
                  </a:lnTo>
                  <a:lnTo>
                    <a:pt x="16" y="8"/>
                  </a:lnTo>
                </a:path>
              </a:pathLst>
            </a:custGeom>
            <a:solidFill>
              <a:srgbClr val="FCFF03"/>
            </a:solidFill>
            <a:ln w="9525" cap="rnd">
              <a:noFill/>
              <a:round/>
              <a:headEnd/>
              <a:tailEnd/>
            </a:ln>
          </p:spPr>
          <p:txBody>
            <a:bodyPr/>
            <a:lstStyle/>
            <a:p>
              <a:endParaRPr lang="en-US"/>
            </a:p>
          </p:txBody>
        </p:sp>
        <p:sp>
          <p:nvSpPr>
            <p:cNvPr id="1232" name="Freeform 70"/>
            <p:cNvSpPr>
              <a:spLocks/>
            </p:cNvSpPr>
            <p:nvPr/>
          </p:nvSpPr>
          <p:spPr bwMode="auto">
            <a:xfrm>
              <a:off x="4387" y="2597"/>
              <a:ext cx="17" cy="17"/>
            </a:xfrm>
            <a:custGeom>
              <a:avLst/>
              <a:gdLst>
                <a:gd name="T0" fmla="*/ 16 w 17"/>
                <a:gd name="T1" fmla="*/ 8 h 17"/>
                <a:gd name="T2" fmla="*/ 16 w 17"/>
                <a:gd name="T3" fmla="*/ 8 h 17"/>
                <a:gd name="T4" fmla="*/ 14 w 17"/>
                <a:gd name="T5" fmla="*/ 5 h 17"/>
                <a:gd name="T6" fmla="*/ 14 w 17"/>
                <a:gd name="T7" fmla="*/ 5 h 17"/>
                <a:gd name="T8" fmla="*/ 13 w 17"/>
                <a:gd name="T9" fmla="*/ 5 h 17"/>
                <a:gd name="T10" fmla="*/ 11 w 17"/>
                <a:gd name="T11" fmla="*/ 2 h 17"/>
                <a:gd name="T12" fmla="*/ 10 w 17"/>
                <a:gd name="T13" fmla="*/ 2 h 17"/>
                <a:gd name="T14" fmla="*/ 9 w 17"/>
                <a:gd name="T15" fmla="*/ 0 h 17"/>
                <a:gd name="T16" fmla="*/ 8 w 17"/>
                <a:gd name="T17" fmla="*/ 0 h 17"/>
                <a:gd name="T18" fmla="*/ 5 w 17"/>
                <a:gd name="T19" fmla="*/ 0 h 17"/>
                <a:gd name="T20" fmla="*/ 4 w 17"/>
                <a:gd name="T21" fmla="*/ 2 h 17"/>
                <a:gd name="T22" fmla="*/ 2 w 17"/>
                <a:gd name="T23" fmla="*/ 2 h 17"/>
                <a:gd name="T24" fmla="*/ 0 w 17"/>
                <a:gd name="T25" fmla="*/ 2 h 17"/>
                <a:gd name="T26" fmla="*/ 2 w 17"/>
                <a:gd name="T27" fmla="*/ 5 h 17"/>
                <a:gd name="T28" fmla="*/ 4 w 17"/>
                <a:gd name="T29" fmla="*/ 5 h 17"/>
                <a:gd name="T30" fmla="*/ 5 w 17"/>
                <a:gd name="T31" fmla="*/ 8 h 17"/>
                <a:gd name="T32" fmla="*/ 6 w 17"/>
                <a:gd name="T33" fmla="*/ 8 h 17"/>
                <a:gd name="T34" fmla="*/ 8 w 17"/>
                <a:gd name="T35" fmla="*/ 10 h 17"/>
                <a:gd name="T36" fmla="*/ 9 w 17"/>
                <a:gd name="T37" fmla="*/ 13 h 17"/>
                <a:gd name="T38" fmla="*/ 11 w 17"/>
                <a:gd name="T39" fmla="*/ 16 h 17"/>
                <a:gd name="T40" fmla="*/ 13 w 17"/>
                <a:gd name="T41" fmla="*/ 16 h 17"/>
                <a:gd name="T42" fmla="*/ 13 w 17"/>
                <a:gd name="T43" fmla="*/ 13 h 17"/>
                <a:gd name="T44" fmla="*/ 14 w 17"/>
                <a:gd name="T45" fmla="*/ 13 h 17"/>
                <a:gd name="T46" fmla="*/ 14 w 17"/>
                <a:gd name="T47" fmla="*/ 10 h 17"/>
                <a:gd name="T48" fmla="*/ 16 w 17"/>
                <a:gd name="T49" fmla="*/ 8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7"/>
                <a:gd name="T77" fmla="*/ 17 w 17"/>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7">
                  <a:moveTo>
                    <a:pt x="16" y="8"/>
                  </a:moveTo>
                  <a:lnTo>
                    <a:pt x="16" y="8"/>
                  </a:lnTo>
                  <a:lnTo>
                    <a:pt x="14" y="5"/>
                  </a:lnTo>
                  <a:lnTo>
                    <a:pt x="13" y="5"/>
                  </a:lnTo>
                  <a:lnTo>
                    <a:pt x="11" y="2"/>
                  </a:lnTo>
                  <a:lnTo>
                    <a:pt x="10" y="2"/>
                  </a:lnTo>
                  <a:lnTo>
                    <a:pt x="9" y="0"/>
                  </a:lnTo>
                  <a:lnTo>
                    <a:pt x="8" y="0"/>
                  </a:lnTo>
                  <a:lnTo>
                    <a:pt x="5" y="0"/>
                  </a:lnTo>
                  <a:lnTo>
                    <a:pt x="4" y="2"/>
                  </a:lnTo>
                  <a:lnTo>
                    <a:pt x="2" y="2"/>
                  </a:lnTo>
                  <a:lnTo>
                    <a:pt x="0" y="2"/>
                  </a:lnTo>
                  <a:lnTo>
                    <a:pt x="2" y="5"/>
                  </a:lnTo>
                  <a:lnTo>
                    <a:pt x="4" y="5"/>
                  </a:lnTo>
                  <a:lnTo>
                    <a:pt x="5" y="8"/>
                  </a:lnTo>
                  <a:lnTo>
                    <a:pt x="6" y="8"/>
                  </a:lnTo>
                  <a:lnTo>
                    <a:pt x="8" y="10"/>
                  </a:lnTo>
                  <a:lnTo>
                    <a:pt x="9" y="13"/>
                  </a:lnTo>
                  <a:lnTo>
                    <a:pt x="11" y="16"/>
                  </a:lnTo>
                  <a:lnTo>
                    <a:pt x="13" y="16"/>
                  </a:lnTo>
                  <a:lnTo>
                    <a:pt x="13" y="13"/>
                  </a:lnTo>
                  <a:lnTo>
                    <a:pt x="14" y="13"/>
                  </a:lnTo>
                  <a:lnTo>
                    <a:pt x="14" y="10"/>
                  </a:lnTo>
                  <a:lnTo>
                    <a:pt x="16" y="8"/>
                  </a:lnTo>
                </a:path>
              </a:pathLst>
            </a:custGeom>
            <a:solidFill>
              <a:srgbClr val="FCFF03"/>
            </a:solidFill>
            <a:ln w="9525" cap="rnd">
              <a:noFill/>
              <a:round/>
              <a:headEnd/>
              <a:tailEnd/>
            </a:ln>
          </p:spPr>
          <p:txBody>
            <a:bodyPr/>
            <a:lstStyle/>
            <a:p>
              <a:endParaRPr lang="en-US"/>
            </a:p>
          </p:txBody>
        </p:sp>
        <p:sp>
          <p:nvSpPr>
            <p:cNvPr id="1233" name="Freeform 71"/>
            <p:cNvSpPr>
              <a:spLocks/>
            </p:cNvSpPr>
            <p:nvPr/>
          </p:nvSpPr>
          <p:spPr bwMode="auto">
            <a:xfrm>
              <a:off x="4389" y="2592"/>
              <a:ext cx="17" cy="17"/>
            </a:xfrm>
            <a:custGeom>
              <a:avLst/>
              <a:gdLst>
                <a:gd name="T0" fmla="*/ 16 w 17"/>
                <a:gd name="T1" fmla="*/ 16 h 17"/>
                <a:gd name="T2" fmla="*/ 16 w 17"/>
                <a:gd name="T3" fmla="*/ 12 h 17"/>
                <a:gd name="T4" fmla="*/ 16 w 17"/>
                <a:gd name="T5" fmla="*/ 9 h 17"/>
                <a:gd name="T6" fmla="*/ 14 w 17"/>
                <a:gd name="T7" fmla="*/ 9 h 17"/>
                <a:gd name="T8" fmla="*/ 14 w 17"/>
                <a:gd name="T9" fmla="*/ 6 h 17"/>
                <a:gd name="T10" fmla="*/ 13 w 17"/>
                <a:gd name="T11" fmla="*/ 6 h 17"/>
                <a:gd name="T12" fmla="*/ 12 w 17"/>
                <a:gd name="T13" fmla="*/ 3 h 17"/>
                <a:gd name="T14" fmla="*/ 9 w 17"/>
                <a:gd name="T15" fmla="*/ 0 h 17"/>
                <a:gd name="T16" fmla="*/ 8 w 17"/>
                <a:gd name="T17" fmla="*/ 0 h 17"/>
                <a:gd name="T18" fmla="*/ 4 w 17"/>
                <a:gd name="T19" fmla="*/ 0 h 17"/>
                <a:gd name="T20" fmla="*/ 3 w 17"/>
                <a:gd name="T21" fmla="*/ 0 h 17"/>
                <a:gd name="T22" fmla="*/ 1 w 17"/>
                <a:gd name="T23" fmla="*/ 0 h 17"/>
                <a:gd name="T24" fmla="*/ 0 w 17"/>
                <a:gd name="T25" fmla="*/ 0 h 17"/>
                <a:gd name="T26" fmla="*/ 1 w 17"/>
                <a:gd name="T27" fmla="*/ 0 h 17"/>
                <a:gd name="T28" fmla="*/ 2 w 17"/>
                <a:gd name="T29" fmla="*/ 3 h 17"/>
                <a:gd name="T30" fmla="*/ 4 w 17"/>
                <a:gd name="T31" fmla="*/ 6 h 17"/>
                <a:gd name="T32" fmla="*/ 6 w 17"/>
                <a:gd name="T33" fmla="*/ 9 h 17"/>
                <a:gd name="T34" fmla="*/ 6 w 17"/>
                <a:gd name="T35" fmla="*/ 12 h 17"/>
                <a:gd name="T36" fmla="*/ 9 w 17"/>
                <a:gd name="T37" fmla="*/ 16 h 17"/>
                <a:gd name="T38" fmla="*/ 10 w 17"/>
                <a:gd name="T39" fmla="*/ 16 h 17"/>
                <a:gd name="T40" fmla="*/ 12 w 17"/>
                <a:gd name="T41" fmla="*/ 16 h 17"/>
                <a:gd name="T42" fmla="*/ 13 w 17"/>
                <a:gd name="T43" fmla="*/ 16 h 17"/>
                <a:gd name="T44" fmla="*/ 14 w 17"/>
                <a:gd name="T45" fmla="*/ 16 h 17"/>
                <a:gd name="T46" fmla="*/ 14 w 17"/>
                <a:gd name="T47" fmla="*/ 16 h 17"/>
                <a:gd name="T48" fmla="*/ 14 w 17"/>
                <a:gd name="T49" fmla="*/ 16 h 17"/>
                <a:gd name="T50" fmla="*/ 16 w 17"/>
                <a:gd name="T51" fmla="*/ 16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17"/>
                <a:gd name="T80" fmla="*/ 17 w 17"/>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17">
                  <a:moveTo>
                    <a:pt x="16" y="16"/>
                  </a:moveTo>
                  <a:lnTo>
                    <a:pt x="16" y="12"/>
                  </a:lnTo>
                  <a:lnTo>
                    <a:pt x="16" y="9"/>
                  </a:lnTo>
                  <a:lnTo>
                    <a:pt x="14" y="9"/>
                  </a:lnTo>
                  <a:lnTo>
                    <a:pt x="14" y="6"/>
                  </a:lnTo>
                  <a:lnTo>
                    <a:pt x="13" y="6"/>
                  </a:lnTo>
                  <a:lnTo>
                    <a:pt x="12" y="3"/>
                  </a:lnTo>
                  <a:lnTo>
                    <a:pt x="9" y="0"/>
                  </a:lnTo>
                  <a:lnTo>
                    <a:pt x="8" y="0"/>
                  </a:lnTo>
                  <a:lnTo>
                    <a:pt x="4" y="0"/>
                  </a:lnTo>
                  <a:lnTo>
                    <a:pt x="3" y="0"/>
                  </a:lnTo>
                  <a:lnTo>
                    <a:pt x="1" y="0"/>
                  </a:lnTo>
                  <a:lnTo>
                    <a:pt x="0" y="0"/>
                  </a:lnTo>
                  <a:lnTo>
                    <a:pt x="1" y="0"/>
                  </a:lnTo>
                  <a:lnTo>
                    <a:pt x="2" y="3"/>
                  </a:lnTo>
                  <a:lnTo>
                    <a:pt x="4" y="6"/>
                  </a:lnTo>
                  <a:lnTo>
                    <a:pt x="6" y="9"/>
                  </a:lnTo>
                  <a:lnTo>
                    <a:pt x="6" y="12"/>
                  </a:lnTo>
                  <a:lnTo>
                    <a:pt x="9" y="16"/>
                  </a:lnTo>
                  <a:lnTo>
                    <a:pt x="10" y="16"/>
                  </a:lnTo>
                  <a:lnTo>
                    <a:pt x="12" y="16"/>
                  </a:lnTo>
                  <a:lnTo>
                    <a:pt x="13" y="16"/>
                  </a:lnTo>
                  <a:lnTo>
                    <a:pt x="14" y="16"/>
                  </a:lnTo>
                  <a:lnTo>
                    <a:pt x="16" y="16"/>
                  </a:lnTo>
                </a:path>
              </a:pathLst>
            </a:custGeom>
            <a:solidFill>
              <a:srgbClr val="FCFF03"/>
            </a:solidFill>
            <a:ln w="9525" cap="rnd">
              <a:noFill/>
              <a:round/>
              <a:headEnd/>
              <a:tailEnd/>
            </a:ln>
          </p:spPr>
          <p:txBody>
            <a:bodyPr/>
            <a:lstStyle/>
            <a:p>
              <a:endParaRPr lang="en-US"/>
            </a:p>
          </p:txBody>
        </p:sp>
        <p:sp>
          <p:nvSpPr>
            <p:cNvPr id="1234" name="Freeform 72"/>
            <p:cNvSpPr>
              <a:spLocks/>
            </p:cNvSpPr>
            <p:nvPr/>
          </p:nvSpPr>
          <p:spPr bwMode="auto">
            <a:xfrm>
              <a:off x="4393" y="2587"/>
              <a:ext cx="17" cy="17"/>
            </a:xfrm>
            <a:custGeom>
              <a:avLst/>
              <a:gdLst>
                <a:gd name="T0" fmla="*/ 16 w 17"/>
                <a:gd name="T1" fmla="*/ 14 h 17"/>
                <a:gd name="T2" fmla="*/ 16 w 17"/>
                <a:gd name="T3" fmla="*/ 14 h 17"/>
                <a:gd name="T4" fmla="*/ 16 w 17"/>
                <a:gd name="T5" fmla="*/ 14 h 17"/>
                <a:gd name="T6" fmla="*/ 16 w 17"/>
                <a:gd name="T7" fmla="*/ 12 h 17"/>
                <a:gd name="T8" fmla="*/ 16 w 17"/>
                <a:gd name="T9" fmla="*/ 10 h 17"/>
                <a:gd name="T10" fmla="*/ 16 w 17"/>
                <a:gd name="T11" fmla="*/ 8 h 17"/>
                <a:gd name="T12" fmla="*/ 14 w 17"/>
                <a:gd name="T13" fmla="*/ 5 h 17"/>
                <a:gd name="T14" fmla="*/ 12 w 17"/>
                <a:gd name="T15" fmla="*/ 5 h 17"/>
                <a:gd name="T16" fmla="*/ 10 w 17"/>
                <a:gd name="T17" fmla="*/ 3 h 17"/>
                <a:gd name="T18" fmla="*/ 8 w 17"/>
                <a:gd name="T19" fmla="*/ 1 h 17"/>
                <a:gd name="T20" fmla="*/ 6 w 17"/>
                <a:gd name="T21" fmla="*/ 1 h 17"/>
                <a:gd name="T22" fmla="*/ 4 w 17"/>
                <a:gd name="T23" fmla="*/ 1 h 17"/>
                <a:gd name="T24" fmla="*/ 2 w 17"/>
                <a:gd name="T25" fmla="*/ 0 h 17"/>
                <a:gd name="T26" fmla="*/ 0 w 17"/>
                <a:gd name="T27" fmla="*/ 0 h 17"/>
                <a:gd name="T28" fmla="*/ 0 w 17"/>
                <a:gd name="T29" fmla="*/ 1 h 17"/>
                <a:gd name="T30" fmla="*/ 2 w 17"/>
                <a:gd name="T31" fmla="*/ 3 h 17"/>
                <a:gd name="T32" fmla="*/ 4 w 17"/>
                <a:gd name="T33" fmla="*/ 5 h 17"/>
                <a:gd name="T34" fmla="*/ 4 w 17"/>
                <a:gd name="T35" fmla="*/ 8 h 17"/>
                <a:gd name="T36" fmla="*/ 6 w 17"/>
                <a:gd name="T37" fmla="*/ 10 h 17"/>
                <a:gd name="T38" fmla="*/ 8 w 17"/>
                <a:gd name="T39" fmla="*/ 14 h 17"/>
                <a:gd name="T40" fmla="*/ 10 w 17"/>
                <a:gd name="T41" fmla="*/ 14 h 17"/>
                <a:gd name="T42" fmla="*/ 10 w 17"/>
                <a:gd name="T43" fmla="*/ 16 h 17"/>
                <a:gd name="T44" fmla="*/ 12 w 17"/>
                <a:gd name="T45" fmla="*/ 16 h 17"/>
                <a:gd name="T46" fmla="*/ 12 w 17"/>
                <a:gd name="T47" fmla="*/ 16 h 17"/>
                <a:gd name="T48" fmla="*/ 14 w 17"/>
                <a:gd name="T49" fmla="*/ 16 h 17"/>
                <a:gd name="T50" fmla="*/ 16 w 17"/>
                <a:gd name="T51" fmla="*/ 14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17"/>
                <a:gd name="T80" fmla="*/ 17 w 17"/>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17">
                  <a:moveTo>
                    <a:pt x="16" y="14"/>
                  </a:moveTo>
                  <a:lnTo>
                    <a:pt x="16" y="14"/>
                  </a:lnTo>
                  <a:lnTo>
                    <a:pt x="16" y="12"/>
                  </a:lnTo>
                  <a:lnTo>
                    <a:pt x="16" y="10"/>
                  </a:lnTo>
                  <a:lnTo>
                    <a:pt x="16" y="8"/>
                  </a:lnTo>
                  <a:lnTo>
                    <a:pt x="14" y="5"/>
                  </a:lnTo>
                  <a:lnTo>
                    <a:pt x="12" y="5"/>
                  </a:lnTo>
                  <a:lnTo>
                    <a:pt x="10" y="3"/>
                  </a:lnTo>
                  <a:lnTo>
                    <a:pt x="8" y="1"/>
                  </a:lnTo>
                  <a:lnTo>
                    <a:pt x="6" y="1"/>
                  </a:lnTo>
                  <a:lnTo>
                    <a:pt x="4" y="1"/>
                  </a:lnTo>
                  <a:lnTo>
                    <a:pt x="2" y="0"/>
                  </a:lnTo>
                  <a:lnTo>
                    <a:pt x="0" y="0"/>
                  </a:lnTo>
                  <a:lnTo>
                    <a:pt x="0" y="1"/>
                  </a:lnTo>
                  <a:lnTo>
                    <a:pt x="2" y="3"/>
                  </a:lnTo>
                  <a:lnTo>
                    <a:pt x="4" y="5"/>
                  </a:lnTo>
                  <a:lnTo>
                    <a:pt x="4" y="8"/>
                  </a:lnTo>
                  <a:lnTo>
                    <a:pt x="6" y="10"/>
                  </a:lnTo>
                  <a:lnTo>
                    <a:pt x="8" y="14"/>
                  </a:lnTo>
                  <a:lnTo>
                    <a:pt x="10" y="14"/>
                  </a:lnTo>
                  <a:lnTo>
                    <a:pt x="10" y="16"/>
                  </a:lnTo>
                  <a:lnTo>
                    <a:pt x="12" y="16"/>
                  </a:lnTo>
                  <a:lnTo>
                    <a:pt x="14" y="16"/>
                  </a:lnTo>
                  <a:lnTo>
                    <a:pt x="16" y="14"/>
                  </a:lnTo>
                </a:path>
              </a:pathLst>
            </a:custGeom>
            <a:solidFill>
              <a:srgbClr val="FCFF03"/>
            </a:solidFill>
            <a:ln w="9525" cap="rnd">
              <a:noFill/>
              <a:round/>
              <a:headEnd/>
              <a:tailEnd/>
            </a:ln>
          </p:spPr>
          <p:txBody>
            <a:bodyPr/>
            <a:lstStyle/>
            <a:p>
              <a:endParaRPr lang="en-US"/>
            </a:p>
          </p:txBody>
        </p:sp>
        <p:sp>
          <p:nvSpPr>
            <p:cNvPr id="1235" name="Freeform 73"/>
            <p:cNvSpPr>
              <a:spLocks/>
            </p:cNvSpPr>
            <p:nvPr/>
          </p:nvSpPr>
          <p:spPr bwMode="auto">
            <a:xfrm>
              <a:off x="4397" y="2583"/>
              <a:ext cx="17" cy="17"/>
            </a:xfrm>
            <a:custGeom>
              <a:avLst/>
              <a:gdLst>
                <a:gd name="T0" fmla="*/ 16 w 17"/>
                <a:gd name="T1" fmla="*/ 16 h 17"/>
                <a:gd name="T2" fmla="*/ 16 w 17"/>
                <a:gd name="T3" fmla="*/ 14 h 17"/>
                <a:gd name="T4" fmla="*/ 16 w 17"/>
                <a:gd name="T5" fmla="*/ 14 h 17"/>
                <a:gd name="T6" fmla="*/ 16 w 17"/>
                <a:gd name="T7" fmla="*/ 14 h 17"/>
                <a:gd name="T8" fmla="*/ 16 w 17"/>
                <a:gd name="T9" fmla="*/ 12 h 17"/>
                <a:gd name="T10" fmla="*/ 16 w 17"/>
                <a:gd name="T11" fmla="*/ 12 h 17"/>
                <a:gd name="T12" fmla="*/ 16 w 17"/>
                <a:gd name="T13" fmla="*/ 10 h 17"/>
                <a:gd name="T14" fmla="*/ 13 w 17"/>
                <a:gd name="T15" fmla="*/ 6 h 17"/>
                <a:gd name="T16" fmla="*/ 11 w 17"/>
                <a:gd name="T17" fmla="*/ 6 h 17"/>
                <a:gd name="T18" fmla="*/ 9 w 17"/>
                <a:gd name="T19" fmla="*/ 4 h 17"/>
                <a:gd name="T20" fmla="*/ 6 w 17"/>
                <a:gd name="T21" fmla="*/ 4 h 17"/>
                <a:gd name="T22" fmla="*/ 4 w 17"/>
                <a:gd name="T23" fmla="*/ 2 h 17"/>
                <a:gd name="T24" fmla="*/ 2 w 17"/>
                <a:gd name="T25" fmla="*/ 2 h 17"/>
                <a:gd name="T26" fmla="*/ 0 w 17"/>
                <a:gd name="T27" fmla="*/ 0 h 17"/>
                <a:gd name="T28" fmla="*/ 2 w 17"/>
                <a:gd name="T29" fmla="*/ 2 h 17"/>
                <a:gd name="T30" fmla="*/ 2 w 17"/>
                <a:gd name="T31" fmla="*/ 4 h 17"/>
                <a:gd name="T32" fmla="*/ 4 w 17"/>
                <a:gd name="T33" fmla="*/ 6 h 17"/>
                <a:gd name="T34" fmla="*/ 4 w 17"/>
                <a:gd name="T35" fmla="*/ 8 h 17"/>
                <a:gd name="T36" fmla="*/ 6 w 17"/>
                <a:gd name="T37" fmla="*/ 10 h 17"/>
                <a:gd name="T38" fmla="*/ 6 w 17"/>
                <a:gd name="T39" fmla="*/ 12 h 17"/>
                <a:gd name="T40" fmla="*/ 9 w 17"/>
                <a:gd name="T41" fmla="*/ 14 h 17"/>
                <a:gd name="T42" fmla="*/ 11 w 17"/>
                <a:gd name="T43" fmla="*/ 16 h 17"/>
                <a:gd name="T44" fmla="*/ 11 w 17"/>
                <a:gd name="T45" fmla="*/ 16 h 17"/>
                <a:gd name="T46" fmla="*/ 13 w 17"/>
                <a:gd name="T47" fmla="*/ 16 h 17"/>
                <a:gd name="T48" fmla="*/ 13 w 17"/>
                <a:gd name="T49" fmla="*/ 16 h 17"/>
                <a:gd name="T50" fmla="*/ 16 w 17"/>
                <a:gd name="T51" fmla="*/ 16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17"/>
                <a:gd name="T80" fmla="*/ 17 w 17"/>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17">
                  <a:moveTo>
                    <a:pt x="16" y="16"/>
                  </a:moveTo>
                  <a:lnTo>
                    <a:pt x="16" y="14"/>
                  </a:lnTo>
                  <a:lnTo>
                    <a:pt x="16" y="12"/>
                  </a:lnTo>
                  <a:lnTo>
                    <a:pt x="16" y="10"/>
                  </a:lnTo>
                  <a:lnTo>
                    <a:pt x="13" y="6"/>
                  </a:lnTo>
                  <a:lnTo>
                    <a:pt x="11" y="6"/>
                  </a:lnTo>
                  <a:lnTo>
                    <a:pt x="9" y="4"/>
                  </a:lnTo>
                  <a:lnTo>
                    <a:pt x="6" y="4"/>
                  </a:lnTo>
                  <a:lnTo>
                    <a:pt x="4" y="2"/>
                  </a:lnTo>
                  <a:lnTo>
                    <a:pt x="2" y="2"/>
                  </a:lnTo>
                  <a:lnTo>
                    <a:pt x="0" y="0"/>
                  </a:lnTo>
                  <a:lnTo>
                    <a:pt x="2" y="2"/>
                  </a:lnTo>
                  <a:lnTo>
                    <a:pt x="2" y="4"/>
                  </a:lnTo>
                  <a:lnTo>
                    <a:pt x="4" y="6"/>
                  </a:lnTo>
                  <a:lnTo>
                    <a:pt x="4" y="8"/>
                  </a:lnTo>
                  <a:lnTo>
                    <a:pt x="6" y="10"/>
                  </a:lnTo>
                  <a:lnTo>
                    <a:pt x="6" y="12"/>
                  </a:lnTo>
                  <a:lnTo>
                    <a:pt x="9" y="14"/>
                  </a:lnTo>
                  <a:lnTo>
                    <a:pt x="11" y="16"/>
                  </a:lnTo>
                  <a:lnTo>
                    <a:pt x="13" y="16"/>
                  </a:lnTo>
                  <a:lnTo>
                    <a:pt x="16" y="16"/>
                  </a:lnTo>
                </a:path>
              </a:pathLst>
            </a:custGeom>
            <a:solidFill>
              <a:srgbClr val="FCFF03"/>
            </a:solidFill>
            <a:ln w="9525" cap="rnd">
              <a:noFill/>
              <a:round/>
              <a:headEnd/>
              <a:tailEnd/>
            </a:ln>
          </p:spPr>
          <p:txBody>
            <a:bodyPr/>
            <a:lstStyle/>
            <a:p>
              <a:endParaRPr lang="en-US"/>
            </a:p>
          </p:txBody>
        </p:sp>
        <p:sp>
          <p:nvSpPr>
            <p:cNvPr id="1236" name="Freeform 74"/>
            <p:cNvSpPr>
              <a:spLocks/>
            </p:cNvSpPr>
            <p:nvPr/>
          </p:nvSpPr>
          <p:spPr bwMode="auto">
            <a:xfrm>
              <a:off x="4400" y="2578"/>
              <a:ext cx="17" cy="17"/>
            </a:xfrm>
            <a:custGeom>
              <a:avLst/>
              <a:gdLst>
                <a:gd name="T0" fmla="*/ 13 w 17"/>
                <a:gd name="T1" fmla="*/ 16 h 17"/>
                <a:gd name="T2" fmla="*/ 13 w 17"/>
                <a:gd name="T3" fmla="*/ 14 h 17"/>
                <a:gd name="T4" fmla="*/ 16 w 17"/>
                <a:gd name="T5" fmla="*/ 14 h 17"/>
                <a:gd name="T6" fmla="*/ 16 w 17"/>
                <a:gd name="T7" fmla="*/ 13 h 17"/>
                <a:gd name="T8" fmla="*/ 16 w 17"/>
                <a:gd name="T9" fmla="*/ 12 h 17"/>
                <a:gd name="T10" fmla="*/ 13 w 17"/>
                <a:gd name="T11" fmla="*/ 10 h 17"/>
                <a:gd name="T12" fmla="*/ 13 w 17"/>
                <a:gd name="T13" fmla="*/ 8 h 17"/>
                <a:gd name="T14" fmla="*/ 11 w 17"/>
                <a:gd name="T15" fmla="*/ 8 h 17"/>
                <a:gd name="T16" fmla="*/ 9 w 17"/>
                <a:gd name="T17" fmla="*/ 5 h 17"/>
                <a:gd name="T18" fmla="*/ 4 w 17"/>
                <a:gd name="T19" fmla="*/ 5 h 17"/>
                <a:gd name="T20" fmla="*/ 4 w 17"/>
                <a:gd name="T21" fmla="*/ 2 h 17"/>
                <a:gd name="T22" fmla="*/ 2 w 17"/>
                <a:gd name="T23" fmla="*/ 1 h 17"/>
                <a:gd name="T24" fmla="*/ 0 w 17"/>
                <a:gd name="T25" fmla="*/ 0 h 17"/>
                <a:gd name="T26" fmla="*/ 0 w 17"/>
                <a:gd name="T27" fmla="*/ 1 h 17"/>
                <a:gd name="T28" fmla="*/ 2 w 17"/>
                <a:gd name="T29" fmla="*/ 4 h 17"/>
                <a:gd name="T30" fmla="*/ 2 w 17"/>
                <a:gd name="T31" fmla="*/ 6 h 17"/>
                <a:gd name="T32" fmla="*/ 2 w 17"/>
                <a:gd name="T33" fmla="*/ 8 h 17"/>
                <a:gd name="T34" fmla="*/ 2 w 17"/>
                <a:gd name="T35" fmla="*/ 10 h 17"/>
                <a:gd name="T36" fmla="*/ 4 w 17"/>
                <a:gd name="T37" fmla="*/ 12 h 17"/>
                <a:gd name="T38" fmla="*/ 4 w 17"/>
                <a:gd name="T39" fmla="*/ 14 h 17"/>
                <a:gd name="T40" fmla="*/ 9 w 17"/>
                <a:gd name="T41" fmla="*/ 14 h 17"/>
                <a:gd name="T42" fmla="*/ 9 w 17"/>
                <a:gd name="T43" fmla="*/ 16 h 17"/>
                <a:gd name="T44" fmla="*/ 11 w 17"/>
                <a:gd name="T45" fmla="*/ 16 h 17"/>
                <a:gd name="T46" fmla="*/ 13 w 17"/>
                <a:gd name="T47" fmla="*/ 16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7"/>
                <a:gd name="T74" fmla="*/ 17 w 17"/>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7">
                  <a:moveTo>
                    <a:pt x="13" y="16"/>
                  </a:moveTo>
                  <a:lnTo>
                    <a:pt x="13" y="14"/>
                  </a:lnTo>
                  <a:lnTo>
                    <a:pt x="16" y="14"/>
                  </a:lnTo>
                  <a:lnTo>
                    <a:pt x="16" y="13"/>
                  </a:lnTo>
                  <a:lnTo>
                    <a:pt x="16" y="12"/>
                  </a:lnTo>
                  <a:lnTo>
                    <a:pt x="13" y="10"/>
                  </a:lnTo>
                  <a:lnTo>
                    <a:pt x="13" y="8"/>
                  </a:lnTo>
                  <a:lnTo>
                    <a:pt x="11" y="8"/>
                  </a:lnTo>
                  <a:lnTo>
                    <a:pt x="9" y="5"/>
                  </a:lnTo>
                  <a:lnTo>
                    <a:pt x="4" y="5"/>
                  </a:lnTo>
                  <a:lnTo>
                    <a:pt x="4" y="2"/>
                  </a:lnTo>
                  <a:lnTo>
                    <a:pt x="2" y="1"/>
                  </a:lnTo>
                  <a:lnTo>
                    <a:pt x="0" y="0"/>
                  </a:lnTo>
                  <a:lnTo>
                    <a:pt x="0" y="1"/>
                  </a:lnTo>
                  <a:lnTo>
                    <a:pt x="2" y="4"/>
                  </a:lnTo>
                  <a:lnTo>
                    <a:pt x="2" y="6"/>
                  </a:lnTo>
                  <a:lnTo>
                    <a:pt x="2" y="8"/>
                  </a:lnTo>
                  <a:lnTo>
                    <a:pt x="2" y="10"/>
                  </a:lnTo>
                  <a:lnTo>
                    <a:pt x="4" y="12"/>
                  </a:lnTo>
                  <a:lnTo>
                    <a:pt x="4" y="14"/>
                  </a:lnTo>
                  <a:lnTo>
                    <a:pt x="9" y="14"/>
                  </a:lnTo>
                  <a:lnTo>
                    <a:pt x="9" y="16"/>
                  </a:lnTo>
                  <a:lnTo>
                    <a:pt x="11" y="16"/>
                  </a:lnTo>
                  <a:lnTo>
                    <a:pt x="13" y="16"/>
                  </a:lnTo>
                </a:path>
              </a:pathLst>
            </a:custGeom>
            <a:solidFill>
              <a:srgbClr val="FCFF03"/>
            </a:solidFill>
            <a:ln w="9525" cap="rnd">
              <a:noFill/>
              <a:round/>
              <a:headEnd/>
              <a:tailEnd/>
            </a:ln>
          </p:spPr>
          <p:txBody>
            <a:bodyPr/>
            <a:lstStyle/>
            <a:p>
              <a:endParaRPr lang="en-US"/>
            </a:p>
          </p:txBody>
        </p:sp>
        <p:sp>
          <p:nvSpPr>
            <p:cNvPr id="1237" name="Freeform 75"/>
            <p:cNvSpPr>
              <a:spLocks/>
            </p:cNvSpPr>
            <p:nvPr/>
          </p:nvSpPr>
          <p:spPr bwMode="auto">
            <a:xfrm>
              <a:off x="4405" y="2577"/>
              <a:ext cx="17" cy="17"/>
            </a:xfrm>
            <a:custGeom>
              <a:avLst/>
              <a:gdLst>
                <a:gd name="T0" fmla="*/ 10 w 17"/>
                <a:gd name="T1" fmla="*/ 16 h 17"/>
                <a:gd name="T2" fmla="*/ 10 w 17"/>
                <a:gd name="T3" fmla="*/ 14 h 17"/>
                <a:gd name="T4" fmla="*/ 16 w 17"/>
                <a:gd name="T5" fmla="*/ 14 h 17"/>
                <a:gd name="T6" fmla="*/ 16 w 17"/>
                <a:gd name="T7" fmla="*/ 14 h 17"/>
                <a:gd name="T8" fmla="*/ 16 w 17"/>
                <a:gd name="T9" fmla="*/ 14 h 17"/>
                <a:gd name="T10" fmla="*/ 16 w 17"/>
                <a:gd name="T11" fmla="*/ 13 h 17"/>
                <a:gd name="T12" fmla="*/ 16 w 17"/>
                <a:gd name="T13" fmla="*/ 11 h 17"/>
                <a:gd name="T14" fmla="*/ 16 w 17"/>
                <a:gd name="T15" fmla="*/ 11 h 17"/>
                <a:gd name="T16" fmla="*/ 16 w 17"/>
                <a:gd name="T17" fmla="*/ 8 h 17"/>
                <a:gd name="T18" fmla="*/ 10 w 17"/>
                <a:gd name="T19" fmla="*/ 7 h 17"/>
                <a:gd name="T20" fmla="*/ 10 w 17"/>
                <a:gd name="T21" fmla="*/ 5 h 17"/>
                <a:gd name="T22" fmla="*/ 5 w 17"/>
                <a:gd name="T23" fmla="*/ 4 h 17"/>
                <a:gd name="T24" fmla="*/ 5 w 17"/>
                <a:gd name="T25" fmla="*/ 4 h 17"/>
                <a:gd name="T26" fmla="*/ 5 w 17"/>
                <a:gd name="T27" fmla="*/ 1 h 17"/>
                <a:gd name="T28" fmla="*/ 0 w 17"/>
                <a:gd name="T29" fmla="*/ 0 h 17"/>
                <a:gd name="T30" fmla="*/ 0 w 17"/>
                <a:gd name="T31" fmla="*/ 1 h 17"/>
                <a:gd name="T32" fmla="*/ 0 w 17"/>
                <a:gd name="T33" fmla="*/ 4 h 17"/>
                <a:gd name="T34" fmla="*/ 0 w 17"/>
                <a:gd name="T35" fmla="*/ 5 h 17"/>
                <a:gd name="T36" fmla="*/ 0 w 17"/>
                <a:gd name="T37" fmla="*/ 7 h 17"/>
                <a:gd name="T38" fmla="*/ 0 w 17"/>
                <a:gd name="T39" fmla="*/ 8 h 17"/>
                <a:gd name="T40" fmla="*/ 5 w 17"/>
                <a:gd name="T41" fmla="*/ 11 h 17"/>
                <a:gd name="T42" fmla="*/ 5 w 17"/>
                <a:gd name="T43" fmla="*/ 13 h 17"/>
                <a:gd name="T44" fmla="*/ 5 w 17"/>
                <a:gd name="T45" fmla="*/ 14 h 17"/>
                <a:gd name="T46" fmla="*/ 5 w 17"/>
                <a:gd name="T47" fmla="*/ 14 h 17"/>
                <a:gd name="T48" fmla="*/ 10 w 17"/>
                <a:gd name="T49" fmla="*/ 16 h 17"/>
                <a:gd name="T50" fmla="*/ 10 w 17"/>
                <a:gd name="T51" fmla="*/ 16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17"/>
                <a:gd name="T80" fmla="*/ 17 w 17"/>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17">
                  <a:moveTo>
                    <a:pt x="10" y="16"/>
                  </a:moveTo>
                  <a:lnTo>
                    <a:pt x="10" y="14"/>
                  </a:lnTo>
                  <a:lnTo>
                    <a:pt x="16" y="14"/>
                  </a:lnTo>
                  <a:lnTo>
                    <a:pt x="16" y="13"/>
                  </a:lnTo>
                  <a:lnTo>
                    <a:pt x="16" y="11"/>
                  </a:lnTo>
                  <a:lnTo>
                    <a:pt x="16" y="8"/>
                  </a:lnTo>
                  <a:lnTo>
                    <a:pt x="10" y="7"/>
                  </a:lnTo>
                  <a:lnTo>
                    <a:pt x="10" y="5"/>
                  </a:lnTo>
                  <a:lnTo>
                    <a:pt x="5" y="4"/>
                  </a:lnTo>
                  <a:lnTo>
                    <a:pt x="5" y="1"/>
                  </a:lnTo>
                  <a:lnTo>
                    <a:pt x="0" y="0"/>
                  </a:lnTo>
                  <a:lnTo>
                    <a:pt x="0" y="1"/>
                  </a:lnTo>
                  <a:lnTo>
                    <a:pt x="0" y="4"/>
                  </a:lnTo>
                  <a:lnTo>
                    <a:pt x="0" y="5"/>
                  </a:lnTo>
                  <a:lnTo>
                    <a:pt x="0" y="7"/>
                  </a:lnTo>
                  <a:lnTo>
                    <a:pt x="0" y="8"/>
                  </a:lnTo>
                  <a:lnTo>
                    <a:pt x="5" y="11"/>
                  </a:lnTo>
                  <a:lnTo>
                    <a:pt x="5" y="13"/>
                  </a:lnTo>
                  <a:lnTo>
                    <a:pt x="5" y="14"/>
                  </a:lnTo>
                  <a:lnTo>
                    <a:pt x="10" y="16"/>
                  </a:lnTo>
                </a:path>
              </a:pathLst>
            </a:custGeom>
            <a:solidFill>
              <a:srgbClr val="FCFF03"/>
            </a:solidFill>
            <a:ln w="9525" cap="rnd">
              <a:noFill/>
              <a:round/>
              <a:headEnd/>
              <a:tailEnd/>
            </a:ln>
          </p:spPr>
          <p:txBody>
            <a:bodyPr/>
            <a:lstStyle/>
            <a:p>
              <a:endParaRPr lang="en-US"/>
            </a:p>
          </p:txBody>
        </p:sp>
        <p:sp>
          <p:nvSpPr>
            <p:cNvPr id="1238" name="Freeform 76"/>
            <p:cNvSpPr>
              <a:spLocks/>
            </p:cNvSpPr>
            <p:nvPr/>
          </p:nvSpPr>
          <p:spPr bwMode="auto">
            <a:xfrm>
              <a:off x="4411" y="2574"/>
              <a:ext cx="17" cy="17"/>
            </a:xfrm>
            <a:custGeom>
              <a:avLst/>
              <a:gdLst>
                <a:gd name="T0" fmla="*/ 16 w 17"/>
                <a:gd name="T1" fmla="*/ 16 h 17"/>
                <a:gd name="T2" fmla="*/ 16 w 17"/>
                <a:gd name="T3" fmla="*/ 14 h 17"/>
                <a:gd name="T4" fmla="*/ 16 w 17"/>
                <a:gd name="T5" fmla="*/ 14 h 17"/>
                <a:gd name="T6" fmla="*/ 16 w 17"/>
                <a:gd name="T7" fmla="*/ 13 h 17"/>
                <a:gd name="T8" fmla="*/ 16 w 17"/>
                <a:gd name="T9" fmla="*/ 12 h 17"/>
                <a:gd name="T10" fmla="*/ 16 w 17"/>
                <a:gd name="T11" fmla="*/ 11 h 17"/>
                <a:gd name="T12" fmla="*/ 16 w 17"/>
                <a:gd name="T13" fmla="*/ 8 h 17"/>
                <a:gd name="T14" fmla="*/ 16 w 17"/>
                <a:gd name="T15" fmla="*/ 7 h 17"/>
                <a:gd name="T16" fmla="*/ 16 w 17"/>
                <a:gd name="T17" fmla="*/ 4 h 17"/>
                <a:gd name="T18" fmla="*/ 16 w 17"/>
                <a:gd name="T19" fmla="*/ 3 h 17"/>
                <a:gd name="T20" fmla="*/ 0 w 17"/>
                <a:gd name="T21" fmla="*/ 1 h 17"/>
                <a:gd name="T22" fmla="*/ 0 w 17"/>
                <a:gd name="T23" fmla="*/ 0 h 17"/>
                <a:gd name="T24" fmla="*/ 0 w 17"/>
                <a:gd name="T25" fmla="*/ 1 h 17"/>
                <a:gd name="T26" fmla="*/ 0 w 17"/>
                <a:gd name="T27" fmla="*/ 3 h 17"/>
                <a:gd name="T28" fmla="*/ 0 w 17"/>
                <a:gd name="T29" fmla="*/ 4 h 17"/>
                <a:gd name="T30" fmla="*/ 0 w 17"/>
                <a:gd name="T31" fmla="*/ 8 h 17"/>
                <a:gd name="T32" fmla="*/ 0 w 17"/>
                <a:gd name="T33" fmla="*/ 9 h 17"/>
                <a:gd name="T34" fmla="*/ 0 w 17"/>
                <a:gd name="T35" fmla="*/ 11 h 17"/>
                <a:gd name="T36" fmla="*/ 0 w 17"/>
                <a:gd name="T37" fmla="*/ 12 h 17"/>
                <a:gd name="T38" fmla="*/ 0 w 17"/>
                <a:gd name="T39" fmla="*/ 14 h 17"/>
                <a:gd name="T40" fmla="*/ 0 w 17"/>
                <a:gd name="T41" fmla="*/ 14 h 17"/>
                <a:gd name="T42" fmla="*/ 0 w 17"/>
                <a:gd name="T43" fmla="*/ 16 h 17"/>
                <a:gd name="T44" fmla="*/ 16 w 17"/>
                <a:gd name="T45" fmla="*/ 16 h 17"/>
                <a:gd name="T46" fmla="*/ 16 w 17"/>
                <a:gd name="T47" fmla="*/ 16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7"/>
                <a:gd name="T74" fmla="*/ 17 w 17"/>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7">
                  <a:moveTo>
                    <a:pt x="16" y="16"/>
                  </a:moveTo>
                  <a:lnTo>
                    <a:pt x="16" y="14"/>
                  </a:lnTo>
                  <a:lnTo>
                    <a:pt x="16" y="13"/>
                  </a:lnTo>
                  <a:lnTo>
                    <a:pt x="16" y="12"/>
                  </a:lnTo>
                  <a:lnTo>
                    <a:pt x="16" y="11"/>
                  </a:lnTo>
                  <a:lnTo>
                    <a:pt x="16" y="8"/>
                  </a:lnTo>
                  <a:lnTo>
                    <a:pt x="16" y="7"/>
                  </a:lnTo>
                  <a:lnTo>
                    <a:pt x="16" y="4"/>
                  </a:lnTo>
                  <a:lnTo>
                    <a:pt x="16" y="3"/>
                  </a:lnTo>
                  <a:lnTo>
                    <a:pt x="0" y="1"/>
                  </a:lnTo>
                  <a:lnTo>
                    <a:pt x="0" y="0"/>
                  </a:lnTo>
                  <a:lnTo>
                    <a:pt x="0" y="1"/>
                  </a:lnTo>
                  <a:lnTo>
                    <a:pt x="0" y="3"/>
                  </a:lnTo>
                  <a:lnTo>
                    <a:pt x="0" y="4"/>
                  </a:lnTo>
                  <a:lnTo>
                    <a:pt x="0" y="8"/>
                  </a:lnTo>
                  <a:lnTo>
                    <a:pt x="0" y="9"/>
                  </a:lnTo>
                  <a:lnTo>
                    <a:pt x="0" y="11"/>
                  </a:lnTo>
                  <a:lnTo>
                    <a:pt x="0" y="12"/>
                  </a:lnTo>
                  <a:lnTo>
                    <a:pt x="0" y="14"/>
                  </a:lnTo>
                  <a:lnTo>
                    <a:pt x="0" y="16"/>
                  </a:lnTo>
                  <a:lnTo>
                    <a:pt x="16" y="16"/>
                  </a:lnTo>
                </a:path>
              </a:pathLst>
            </a:custGeom>
            <a:solidFill>
              <a:srgbClr val="FCFF03"/>
            </a:solidFill>
            <a:ln w="9525" cap="rnd">
              <a:noFill/>
              <a:round/>
              <a:headEnd/>
              <a:tailEnd/>
            </a:ln>
          </p:spPr>
          <p:txBody>
            <a:bodyPr/>
            <a:lstStyle/>
            <a:p>
              <a:endParaRPr lang="en-US"/>
            </a:p>
          </p:txBody>
        </p:sp>
        <p:sp>
          <p:nvSpPr>
            <p:cNvPr id="1239" name="Freeform 77"/>
            <p:cNvSpPr>
              <a:spLocks/>
            </p:cNvSpPr>
            <p:nvPr/>
          </p:nvSpPr>
          <p:spPr bwMode="auto">
            <a:xfrm>
              <a:off x="4306" y="2551"/>
              <a:ext cx="219" cy="135"/>
            </a:xfrm>
            <a:custGeom>
              <a:avLst/>
              <a:gdLst>
                <a:gd name="T0" fmla="*/ 218 w 219"/>
                <a:gd name="T1" fmla="*/ 0 h 135"/>
                <a:gd name="T2" fmla="*/ 0 w 219"/>
                <a:gd name="T3" fmla="*/ 0 h 135"/>
                <a:gd name="T4" fmla="*/ 0 w 219"/>
                <a:gd name="T5" fmla="*/ 134 h 135"/>
                <a:gd name="T6" fmla="*/ 218 w 219"/>
                <a:gd name="T7" fmla="*/ 134 h 135"/>
                <a:gd name="T8" fmla="*/ 218 w 219"/>
                <a:gd name="T9" fmla="*/ 0 h 135"/>
                <a:gd name="T10" fmla="*/ 0 60000 65536"/>
                <a:gd name="T11" fmla="*/ 0 60000 65536"/>
                <a:gd name="T12" fmla="*/ 0 60000 65536"/>
                <a:gd name="T13" fmla="*/ 0 60000 65536"/>
                <a:gd name="T14" fmla="*/ 0 60000 65536"/>
                <a:gd name="T15" fmla="*/ 0 w 219"/>
                <a:gd name="T16" fmla="*/ 0 h 135"/>
                <a:gd name="T17" fmla="*/ 219 w 219"/>
                <a:gd name="T18" fmla="*/ 135 h 135"/>
              </a:gdLst>
              <a:ahLst/>
              <a:cxnLst>
                <a:cxn ang="T10">
                  <a:pos x="T0" y="T1"/>
                </a:cxn>
                <a:cxn ang="T11">
                  <a:pos x="T2" y="T3"/>
                </a:cxn>
                <a:cxn ang="T12">
                  <a:pos x="T4" y="T5"/>
                </a:cxn>
                <a:cxn ang="T13">
                  <a:pos x="T6" y="T7"/>
                </a:cxn>
                <a:cxn ang="T14">
                  <a:pos x="T8" y="T9"/>
                </a:cxn>
              </a:cxnLst>
              <a:rect l="T15" t="T16" r="T17" b="T18"/>
              <a:pathLst>
                <a:path w="219" h="135">
                  <a:moveTo>
                    <a:pt x="218" y="0"/>
                  </a:moveTo>
                  <a:lnTo>
                    <a:pt x="0" y="0"/>
                  </a:lnTo>
                  <a:lnTo>
                    <a:pt x="0" y="134"/>
                  </a:lnTo>
                  <a:lnTo>
                    <a:pt x="218" y="134"/>
                  </a:lnTo>
                  <a:lnTo>
                    <a:pt x="218" y="0"/>
                  </a:lnTo>
                </a:path>
              </a:pathLst>
            </a:custGeom>
            <a:noFill/>
            <a:ln w="12700" cap="rnd">
              <a:solidFill>
                <a:srgbClr val="000000"/>
              </a:solidFill>
              <a:round/>
              <a:headEnd/>
              <a:tailEnd/>
            </a:ln>
          </p:spPr>
          <p:txBody>
            <a:bodyPr/>
            <a:lstStyle/>
            <a:p>
              <a:endParaRPr lang="en-US"/>
            </a:p>
          </p:txBody>
        </p:sp>
      </p:grpSp>
      <p:grpSp>
        <p:nvGrpSpPr>
          <p:cNvPr id="1043" name="Group 78"/>
          <p:cNvGrpSpPr>
            <a:grpSpLocks/>
          </p:cNvGrpSpPr>
          <p:nvPr/>
        </p:nvGrpSpPr>
        <p:grpSpPr bwMode="auto">
          <a:xfrm>
            <a:off x="8450272" y="5676900"/>
            <a:ext cx="411161" cy="239713"/>
            <a:chOff x="4076" y="2924"/>
            <a:chExt cx="221" cy="137"/>
          </a:xfrm>
        </p:grpSpPr>
        <p:sp>
          <p:nvSpPr>
            <p:cNvPr id="1183" name="Freeform 79"/>
            <p:cNvSpPr>
              <a:spLocks/>
            </p:cNvSpPr>
            <p:nvPr/>
          </p:nvSpPr>
          <p:spPr bwMode="auto">
            <a:xfrm>
              <a:off x="4078" y="2925"/>
              <a:ext cx="219" cy="68"/>
            </a:xfrm>
            <a:custGeom>
              <a:avLst/>
              <a:gdLst>
                <a:gd name="T0" fmla="*/ 218 w 219"/>
                <a:gd name="T1" fmla="*/ 0 h 68"/>
                <a:gd name="T2" fmla="*/ 218 w 219"/>
                <a:gd name="T3" fmla="*/ 67 h 68"/>
                <a:gd name="T4" fmla="*/ 0 w 219"/>
                <a:gd name="T5" fmla="*/ 67 h 68"/>
                <a:gd name="T6" fmla="*/ 0 w 219"/>
                <a:gd name="T7" fmla="*/ 0 h 68"/>
                <a:gd name="T8" fmla="*/ 218 w 219"/>
                <a:gd name="T9" fmla="*/ 0 h 68"/>
                <a:gd name="T10" fmla="*/ 0 60000 65536"/>
                <a:gd name="T11" fmla="*/ 0 60000 65536"/>
                <a:gd name="T12" fmla="*/ 0 60000 65536"/>
                <a:gd name="T13" fmla="*/ 0 60000 65536"/>
                <a:gd name="T14" fmla="*/ 0 60000 65536"/>
                <a:gd name="T15" fmla="*/ 0 w 219"/>
                <a:gd name="T16" fmla="*/ 0 h 68"/>
                <a:gd name="T17" fmla="*/ 219 w 219"/>
                <a:gd name="T18" fmla="*/ 68 h 68"/>
              </a:gdLst>
              <a:ahLst/>
              <a:cxnLst>
                <a:cxn ang="T10">
                  <a:pos x="T0" y="T1"/>
                </a:cxn>
                <a:cxn ang="T11">
                  <a:pos x="T2" y="T3"/>
                </a:cxn>
                <a:cxn ang="T12">
                  <a:pos x="T4" y="T5"/>
                </a:cxn>
                <a:cxn ang="T13">
                  <a:pos x="T6" y="T7"/>
                </a:cxn>
                <a:cxn ang="T14">
                  <a:pos x="T8" y="T9"/>
                </a:cxn>
              </a:cxnLst>
              <a:rect l="T15" t="T16" r="T17" b="T18"/>
              <a:pathLst>
                <a:path w="219" h="68">
                  <a:moveTo>
                    <a:pt x="218" y="0"/>
                  </a:moveTo>
                  <a:lnTo>
                    <a:pt x="218" y="67"/>
                  </a:lnTo>
                  <a:lnTo>
                    <a:pt x="0" y="67"/>
                  </a:lnTo>
                  <a:lnTo>
                    <a:pt x="0" y="0"/>
                  </a:lnTo>
                  <a:lnTo>
                    <a:pt x="218" y="0"/>
                  </a:lnTo>
                </a:path>
              </a:pathLst>
            </a:custGeom>
            <a:solidFill>
              <a:srgbClr val="3568FC"/>
            </a:solidFill>
            <a:ln w="9525" cap="rnd">
              <a:noFill/>
              <a:round/>
              <a:headEnd/>
              <a:tailEnd/>
            </a:ln>
          </p:spPr>
          <p:txBody>
            <a:bodyPr/>
            <a:lstStyle/>
            <a:p>
              <a:endParaRPr lang="en-US"/>
            </a:p>
          </p:txBody>
        </p:sp>
        <p:sp>
          <p:nvSpPr>
            <p:cNvPr id="1184" name="Freeform 80"/>
            <p:cNvSpPr>
              <a:spLocks/>
            </p:cNvSpPr>
            <p:nvPr/>
          </p:nvSpPr>
          <p:spPr bwMode="auto">
            <a:xfrm>
              <a:off x="4078" y="2991"/>
              <a:ext cx="219" cy="67"/>
            </a:xfrm>
            <a:custGeom>
              <a:avLst/>
              <a:gdLst>
                <a:gd name="T0" fmla="*/ 218 w 219"/>
                <a:gd name="T1" fmla="*/ 0 h 67"/>
                <a:gd name="T2" fmla="*/ 218 w 219"/>
                <a:gd name="T3" fmla="*/ 66 h 67"/>
                <a:gd name="T4" fmla="*/ 0 w 219"/>
                <a:gd name="T5" fmla="*/ 66 h 67"/>
                <a:gd name="T6" fmla="*/ 0 w 219"/>
                <a:gd name="T7" fmla="*/ 0 h 67"/>
                <a:gd name="T8" fmla="*/ 218 w 219"/>
                <a:gd name="T9" fmla="*/ 0 h 67"/>
                <a:gd name="T10" fmla="*/ 0 60000 65536"/>
                <a:gd name="T11" fmla="*/ 0 60000 65536"/>
                <a:gd name="T12" fmla="*/ 0 60000 65536"/>
                <a:gd name="T13" fmla="*/ 0 60000 65536"/>
                <a:gd name="T14" fmla="*/ 0 60000 65536"/>
                <a:gd name="T15" fmla="*/ 0 w 219"/>
                <a:gd name="T16" fmla="*/ 0 h 67"/>
                <a:gd name="T17" fmla="*/ 219 w 219"/>
                <a:gd name="T18" fmla="*/ 67 h 67"/>
              </a:gdLst>
              <a:ahLst/>
              <a:cxnLst>
                <a:cxn ang="T10">
                  <a:pos x="T0" y="T1"/>
                </a:cxn>
                <a:cxn ang="T11">
                  <a:pos x="T2" y="T3"/>
                </a:cxn>
                <a:cxn ang="T12">
                  <a:pos x="T4" y="T5"/>
                </a:cxn>
                <a:cxn ang="T13">
                  <a:pos x="T6" y="T7"/>
                </a:cxn>
                <a:cxn ang="T14">
                  <a:pos x="T8" y="T9"/>
                </a:cxn>
              </a:cxnLst>
              <a:rect l="T15" t="T16" r="T17" b="T18"/>
              <a:pathLst>
                <a:path w="219" h="67">
                  <a:moveTo>
                    <a:pt x="218" y="0"/>
                  </a:moveTo>
                  <a:lnTo>
                    <a:pt x="218" y="66"/>
                  </a:lnTo>
                  <a:lnTo>
                    <a:pt x="0" y="66"/>
                  </a:lnTo>
                  <a:lnTo>
                    <a:pt x="0" y="0"/>
                  </a:lnTo>
                  <a:lnTo>
                    <a:pt x="218" y="0"/>
                  </a:lnTo>
                </a:path>
              </a:pathLst>
            </a:custGeom>
            <a:solidFill>
              <a:srgbClr val="00FF00"/>
            </a:solidFill>
            <a:ln w="9525" cap="rnd">
              <a:noFill/>
              <a:round/>
              <a:headEnd/>
              <a:tailEnd/>
            </a:ln>
          </p:spPr>
          <p:txBody>
            <a:bodyPr/>
            <a:lstStyle/>
            <a:p>
              <a:endParaRPr lang="en-US"/>
            </a:p>
          </p:txBody>
        </p:sp>
        <p:sp>
          <p:nvSpPr>
            <p:cNvPr id="1185" name="Freeform 81"/>
            <p:cNvSpPr>
              <a:spLocks/>
            </p:cNvSpPr>
            <p:nvPr/>
          </p:nvSpPr>
          <p:spPr bwMode="auto">
            <a:xfrm>
              <a:off x="4077" y="2968"/>
              <a:ext cx="220" cy="49"/>
            </a:xfrm>
            <a:custGeom>
              <a:avLst/>
              <a:gdLst>
                <a:gd name="T0" fmla="*/ 219 w 220"/>
                <a:gd name="T1" fmla="*/ 0 h 49"/>
                <a:gd name="T2" fmla="*/ 219 w 220"/>
                <a:gd name="T3" fmla="*/ 48 h 49"/>
                <a:gd name="T4" fmla="*/ 0 w 220"/>
                <a:gd name="T5" fmla="*/ 48 h 49"/>
                <a:gd name="T6" fmla="*/ 0 w 220"/>
                <a:gd name="T7" fmla="*/ 0 h 49"/>
                <a:gd name="T8" fmla="*/ 219 w 220"/>
                <a:gd name="T9" fmla="*/ 0 h 49"/>
                <a:gd name="T10" fmla="*/ 0 60000 65536"/>
                <a:gd name="T11" fmla="*/ 0 60000 65536"/>
                <a:gd name="T12" fmla="*/ 0 60000 65536"/>
                <a:gd name="T13" fmla="*/ 0 60000 65536"/>
                <a:gd name="T14" fmla="*/ 0 60000 65536"/>
                <a:gd name="T15" fmla="*/ 0 w 220"/>
                <a:gd name="T16" fmla="*/ 0 h 49"/>
                <a:gd name="T17" fmla="*/ 220 w 220"/>
                <a:gd name="T18" fmla="*/ 49 h 49"/>
              </a:gdLst>
              <a:ahLst/>
              <a:cxnLst>
                <a:cxn ang="T10">
                  <a:pos x="T0" y="T1"/>
                </a:cxn>
                <a:cxn ang="T11">
                  <a:pos x="T2" y="T3"/>
                </a:cxn>
                <a:cxn ang="T12">
                  <a:pos x="T4" y="T5"/>
                </a:cxn>
                <a:cxn ang="T13">
                  <a:pos x="T6" y="T7"/>
                </a:cxn>
                <a:cxn ang="T14">
                  <a:pos x="T8" y="T9"/>
                </a:cxn>
              </a:cxnLst>
              <a:rect l="T15" t="T16" r="T17" b="T18"/>
              <a:pathLst>
                <a:path w="220" h="49">
                  <a:moveTo>
                    <a:pt x="219" y="0"/>
                  </a:moveTo>
                  <a:lnTo>
                    <a:pt x="219" y="48"/>
                  </a:lnTo>
                  <a:lnTo>
                    <a:pt x="0" y="48"/>
                  </a:lnTo>
                  <a:lnTo>
                    <a:pt x="0" y="0"/>
                  </a:lnTo>
                  <a:lnTo>
                    <a:pt x="219" y="0"/>
                  </a:lnTo>
                </a:path>
              </a:pathLst>
            </a:custGeom>
            <a:solidFill>
              <a:srgbClr val="FFFFFF"/>
            </a:solidFill>
            <a:ln w="9525" cap="rnd">
              <a:noFill/>
              <a:round/>
              <a:headEnd/>
              <a:tailEnd/>
            </a:ln>
          </p:spPr>
          <p:txBody>
            <a:bodyPr/>
            <a:lstStyle/>
            <a:p>
              <a:endParaRPr lang="en-US"/>
            </a:p>
          </p:txBody>
        </p:sp>
        <p:sp>
          <p:nvSpPr>
            <p:cNvPr id="1186" name="Freeform 82"/>
            <p:cNvSpPr>
              <a:spLocks/>
            </p:cNvSpPr>
            <p:nvPr/>
          </p:nvSpPr>
          <p:spPr bwMode="auto">
            <a:xfrm>
              <a:off x="4087" y="2930"/>
              <a:ext cx="33" cy="32"/>
            </a:xfrm>
            <a:custGeom>
              <a:avLst/>
              <a:gdLst>
                <a:gd name="T0" fmla="*/ 16 w 33"/>
                <a:gd name="T1" fmla="*/ 0 h 32"/>
                <a:gd name="T2" fmla="*/ 22 w 33"/>
                <a:gd name="T3" fmla="*/ 0 h 32"/>
                <a:gd name="T4" fmla="*/ 27 w 33"/>
                <a:gd name="T5" fmla="*/ 4 h 32"/>
                <a:gd name="T6" fmla="*/ 30 w 33"/>
                <a:gd name="T7" fmla="*/ 9 h 32"/>
                <a:gd name="T8" fmla="*/ 32 w 33"/>
                <a:gd name="T9" fmla="*/ 15 h 32"/>
                <a:gd name="T10" fmla="*/ 30 w 33"/>
                <a:gd name="T11" fmla="*/ 21 h 32"/>
                <a:gd name="T12" fmla="*/ 27 w 33"/>
                <a:gd name="T13" fmla="*/ 26 h 32"/>
                <a:gd name="T14" fmla="*/ 22 w 33"/>
                <a:gd name="T15" fmla="*/ 30 h 32"/>
                <a:gd name="T16" fmla="*/ 16 w 33"/>
                <a:gd name="T17" fmla="*/ 31 h 32"/>
                <a:gd name="T18" fmla="*/ 12 w 33"/>
                <a:gd name="T19" fmla="*/ 31 h 32"/>
                <a:gd name="T20" fmla="*/ 9 w 33"/>
                <a:gd name="T21" fmla="*/ 30 h 32"/>
                <a:gd name="T22" fmla="*/ 4 w 33"/>
                <a:gd name="T23" fmla="*/ 26 h 32"/>
                <a:gd name="T24" fmla="*/ 1 w 33"/>
                <a:gd name="T25" fmla="*/ 21 h 32"/>
                <a:gd name="T26" fmla="*/ 0 w 33"/>
                <a:gd name="T27" fmla="*/ 18 h 32"/>
                <a:gd name="T28" fmla="*/ 0 w 33"/>
                <a:gd name="T29" fmla="*/ 15 h 32"/>
                <a:gd name="T30" fmla="*/ 1 w 33"/>
                <a:gd name="T31" fmla="*/ 9 h 32"/>
                <a:gd name="T32" fmla="*/ 3 w 33"/>
                <a:gd name="T33" fmla="*/ 6 h 32"/>
                <a:gd name="T34" fmla="*/ 4 w 33"/>
                <a:gd name="T35" fmla="*/ 4 h 32"/>
                <a:gd name="T36" fmla="*/ 9 w 33"/>
                <a:gd name="T37" fmla="*/ 0 h 32"/>
                <a:gd name="T38" fmla="*/ 16 w 33"/>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
                <a:gd name="T61" fmla="*/ 0 h 32"/>
                <a:gd name="T62" fmla="*/ 33 w 33"/>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 h="32">
                  <a:moveTo>
                    <a:pt x="16" y="0"/>
                  </a:moveTo>
                  <a:lnTo>
                    <a:pt x="22" y="0"/>
                  </a:lnTo>
                  <a:lnTo>
                    <a:pt x="27" y="4"/>
                  </a:lnTo>
                  <a:lnTo>
                    <a:pt x="30" y="9"/>
                  </a:lnTo>
                  <a:lnTo>
                    <a:pt x="32" y="15"/>
                  </a:lnTo>
                  <a:lnTo>
                    <a:pt x="30" y="21"/>
                  </a:lnTo>
                  <a:lnTo>
                    <a:pt x="27" y="26"/>
                  </a:lnTo>
                  <a:lnTo>
                    <a:pt x="22" y="30"/>
                  </a:lnTo>
                  <a:lnTo>
                    <a:pt x="16" y="31"/>
                  </a:lnTo>
                  <a:lnTo>
                    <a:pt x="12" y="31"/>
                  </a:lnTo>
                  <a:lnTo>
                    <a:pt x="9" y="30"/>
                  </a:lnTo>
                  <a:lnTo>
                    <a:pt x="4" y="26"/>
                  </a:lnTo>
                  <a:lnTo>
                    <a:pt x="1" y="21"/>
                  </a:lnTo>
                  <a:lnTo>
                    <a:pt x="0" y="18"/>
                  </a:lnTo>
                  <a:lnTo>
                    <a:pt x="0" y="15"/>
                  </a:lnTo>
                  <a:lnTo>
                    <a:pt x="1" y="9"/>
                  </a:lnTo>
                  <a:lnTo>
                    <a:pt x="3" y="6"/>
                  </a:lnTo>
                  <a:lnTo>
                    <a:pt x="4" y="4"/>
                  </a:lnTo>
                  <a:lnTo>
                    <a:pt x="9" y="0"/>
                  </a:lnTo>
                  <a:lnTo>
                    <a:pt x="16" y="0"/>
                  </a:lnTo>
                </a:path>
              </a:pathLst>
            </a:custGeom>
            <a:solidFill>
              <a:srgbClr val="FFFFFF"/>
            </a:solidFill>
            <a:ln w="9525" cap="rnd">
              <a:noFill/>
              <a:round/>
              <a:headEnd/>
              <a:tailEnd/>
            </a:ln>
          </p:spPr>
          <p:txBody>
            <a:bodyPr/>
            <a:lstStyle/>
            <a:p>
              <a:endParaRPr lang="en-US"/>
            </a:p>
          </p:txBody>
        </p:sp>
        <p:sp>
          <p:nvSpPr>
            <p:cNvPr id="1187" name="Freeform 83"/>
            <p:cNvSpPr>
              <a:spLocks/>
            </p:cNvSpPr>
            <p:nvPr/>
          </p:nvSpPr>
          <p:spPr bwMode="auto">
            <a:xfrm>
              <a:off x="4093" y="2932"/>
              <a:ext cx="28" cy="27"/>
            </a:xfrm>
            <a:custGeom>
              <a:avLst/>
              <a:gdLst>
                <a:gd name="T0" fmla="*/ 13 w 28"/>
                <a:gd name="T1" fmla="*/ 0 h 27"/>
                <a:gd name="T2" fmla="*/ 19 w 28"/>
                <a:gd name="T3" fmla="*/ 0 h 27"/>
                <a:gd name="T4" fmla="*/ 23 w 28"/>
                <a:gd name="T5" fmla="*/ 3 h 27"/>
                <a:gd name="T6" fmla="*/ 26 w 28"/>
                <a:gd name="T7" fmla="*/ 8 h 27"/>
                <a:gd name="T8" fmla="*/ 27 w 28"/>
                <a:gd name="T9" fmla="*/ 13 h 27"/>
                <a:gd name="T10" fmla="*/ 26 w 28"/>
                <a:gd name="T11" fmla="*/ 18 h 27"/>
                <a:gd name="T12" fmla="*/ 23 w 28"/>
                <a:gd name="T13" fmla="*/ 22 h 27"/>
                <a:gd name="T14" fmla="*/ 21 w 28"/>
                <a:gd name="T15" fmla="*/ 24 h 27"/>
                <a:gd name="T16" fmla="*/ 19 w 28"/>
                <a:gd name="T17" fmla="*/ 25 h 27"/>
                <a:gd name="T18" fmla="*/ 13 w 28"/>
                <a:gd name="T19" fmla="*/ 26 h 27"/>
                <a:gd name="T20" fmla="*/ 8 w 28"/>
                <a:gd name="T21" fmla="*/ 25 h 27"/>
                <a:gd name="T22" fmla="*/ 4 w 28"/>
                <a:gd name="T23" fmla="*/ 22 h 27"/>
                <a:gd name="T24" fmla="*/ 1 w 28"/>
                <a:gd name="T25" fmla="*/ 18 h 27"/>
                <a:gd name="T26" fmla="*/ 0 w 28"/>
                <a:gd name="T27" fmla="*/ 16 h 27"/>
                <a:gd name="T28" fmla="*/ 0 w 28"/>
                <a:gd name="T29" fmla="*/ 13 h 27"/>
                <a:gd name="T30" fmla="*/ 1 w 28"/>
                <a:gd name="T31" fmla="*/ 8 h 27"/>
                <a:gd name="T32" fmla="*/ 4 w 28"/>
                <a:gd name="T33" fmla="*/ 3 h 27"/>
                <a:gd name="T34" fmla="*/ 8 w 28"/>
                <a:gd name="T35" fmla="*/ 0 h 27"/>
                <a:gd name="T36" fmla="*/ 13 w 28"/>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27"/>
                <a:gd name="T59" fmla="*/ 28 w 28"/>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27">
                  <a:moveTo>
                    <a:pt x="13" y="0"/>
                  </a:moveTo>
                  <a:lnTo>
                    <a:pt x="19" y="0"/>
                  </a:lnTo>
                  <a:lnTo>
                    <a:pt x="23" y="3"/>
                  </a:lnTo>
                  <a:lnTo>
                    <a:pt x="26" y="8"/>
                  </a:lnTo>
                  <a:lnTo>
                    <a:pt x="27" y="13"/>
                  </a:lnTo>
                  <a:lnTo>
                    <a:pt x="26" y="18"/>
                  </a:lnTo>
                  <a:lnTo>
                    <a:pt x="23" y="22"/>
                  </a:lnTo>
                  <a:lnTo>
                    <a:pt x="21" y="24"/>
                  </a:lnTo>
                  <a:lnTo>
                    <a:pt x="19" y="25"/>
                  </a:lnTo>
                  <a:lnTo>
                    <a:pt x="13" y="26"/>
                  </a:lnTo>
                  <a:lnTo>
                    <a:pt x="8" y="25"/>
                  </a:lnTo>
                  <a:lnTo>
                    <a:pt x="4" y="22"/>
                  </a:lnTo>
                  <a:lnTo>
                    <a:pt x="1" y="18"/>
                  </a:lnTo>
                  <a:lnTo>
                    <a:pt x="0" y="16"/>
                  </a:lnTo>
                  <a:lnTo>
                    <a:pt x="0" y="13"/>
                  </a:lnTo>
                  <a:lnTo>
                    <a:pt x="1" y="8"/>
                  </a:lnTo>
                  <a:lnTo>
                    <a:pt x="4" y="3"/>
                  </a:lnTo>
                  <a:lnTo>
                    <a:pt x="8" y="0"/>
                  </a:lnTo>
                  <a:lnTo>
                    <a:pt x="13" y="0"/>
                  </a:lnTo>
                </a:path>
              </a:pathLst>
            </a:custGeom>
            <a:solidFill>
              <a:srgbClr val="3568FC"/>
            </a:solidFill>
            <a:ln w="9525" cap="rnd">
              <a:noFill/>
              <a:round/>
              <a:headEnd/>
              <a:tailEnd/>
            </a:ln>
          </p:spPr>
          <p:txBody>
            <a:bodyPr/>
            <a:lstStyle/>
            <a:p>
              <a:endParaRPr lang="en-US"/>
            </a:p>
          </p:txBody>
        </p:sp>
        <p:sp>
          <p:nvSpPr>
            <p:cNvPr id="1188" name="Freeform 84"/>
            <p:cNvSpPr>
              <a:spLocks/>
            </p:cNvSpPr>
            <p:nvPr/>
          </p:nvSpPr>
          <p:spPr bwMode="auto">
            <a:xfrm>
              <a:off x="4120" y="2955"/>
              <a:ext cx="17" cy="17"/>
            </a:xfrm>
            <a:custGeom>
              <a:avLst/>
              <a:gdLst>
                <a:gd name="T0" fmla="*/ 8 w 17"/>
                <a:gd name="T1" fmla="*/ 0 h 17"/>
                <a:gd name="T2" fmla="*/ 5 w 17"/>
                <a:gd name="T3" fmla="*/ 6 h 17"/>
                <a:gd name="T4" fmla="*/ 0 w 17"/>
                <a:gd name="T5" fmla="*/ 6 h 17"/>
                <a:gd name="T6" fmla="*/ 5 w 17"/>
                <a:gd name="T7" fmla="*/ 9 h 17"/>
                <a:gd name="T8" fmla="*/ 3 w 17"/>
                <a:gd name="T9" fmla="*/ 16 h 17"/>
                <a:gd name="T10" fmla="*/ 8 w 17"/>
                <a:gd name="T11" fmla="*/ 12 h 17"/>
                <a:gd name="T12" fmla="*/ 14 w 17"/>
                <a:gd name="T13" fmla="*/ 16 h 17"/>
                <a:gd name="T14" fmla="*/ 11 w 17"/>
                <a:gd name="T15" fmla="*/ 9 h 17"/>
                <a:gd name="T16" fmla="*/ 16 w 17"/>
                <a:gd name="T17" fmla="*/ 6 h 17"/>
                <a:gd name="T18" fmla="*/ 10 w 17"/>
                <a:gd name="T19" fmla="*/ 6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5" y="6"/>
                  </a:lnTo>
                  <a:lnTo>
                    <a:pt x="0" y="6"/>
                  </a:lnTo>
                  <a:lnTo>
                    <a:pt x="5" y="9"/>
                  </a:lnTo>
                  <a:lnTo>
                    <a:pt x="3" y="16"/>
                  </a:lnTo>
                  <a:lnTo>
                    <a:pt x="8" y="12"/>
                  </a:lnTo>
                  <a:lnTo>
                    <a:pt x="14" y="16"/>
                  </a:lnTo>
                  <a:lnTo>
                    <a:pt x="11" y="9"/>
                  </a:lnTo>
                  <a:lnTo>
                    <a:pt x="16" y="6"/>
                  </a:lnTo>
                  <a:lnTo>
                    <a:pt x="10" y="6"/>
                  </a:lnTo>
                  <a:lnTo>
                    <a:pt x="8" y="0"/>
                  </a:lnTo>
                </a:path>
              </a:pathLst>
            </a:custGeom>
            <a:solidFill>
              <a:srgbClr val="FFFFFF"/>
            </a:solidFill>
            <a:ln w="9525" cap="rnd">
              <a:noFill/>
              <a:round/>
              <a:headEnd/>
              <a:tailEnd/>
            </a:ln>
          </p:spPr>
          <p:txBody>
            <a:bodyPr/>
            <a:lstStyle/>
            <a:p>
              <a:endParaRPr lang="en-US"/>
            </a:p>
          </p:txBody>
        </p:sp>
        <p:sp>
          <p:nvSpPr>
            <p:cNvPr id="1189" name="Freeform 85"/>
            <p:cNvSpPr>
              <a:spLocks/>
            </p:cNvSpPr>
            <p:nvPr/>
          </p:nvSpPr>
          <p:spPr bwMode="auto">
            <a:xfrm>
              <a:off x="4132" y="2955"/>
              <a:ext cx="17" cy="17"/>
            </a:xfrm>
            <a:custGeom>
              <a:avLst/>
              <a:gdLst>
                <a:gd name="T0" fmla="*/ 8 w 17"/>
                <a:gd name="T1" fmla="*/ 0 h 17"/>
                <a:gd name="T2" fmla="*/ 5 w 17"/>
                <a:gd name="T3" fmla="*/ 6 h 17"/>
                <a:gd name="T4" fmla="*/ 0 w 17"/>
                <a:gd name="T5" fmla="*/ 6 h 17"/>
                <a:gd name="T6" fmla="*/ 5 w 17"/>
                <a:gd name="T7" fmla="*/ 9 h 17"/>
                <a:gd name="T8" fmla="*/ 4 w 17"/>
                <a:gd name="T9" fmla="*/ 16 h 17"/>
                <a:gd name="T10" fmla="*/ 8 w 17"/>
                <a:gd name="T11" fmla="*/ 12 h 17"/>
                <a:gd name="T12" fmla="*/ 14 w 17"/>
                <a:gd name="T13" fmla="*/ 16 h 17"/>
                <a:gd name="T14" fmla="*/ 11 w 17"/>
                <a:gd name="T15" fmla="*/ 9 h 17"/>
                <a:gd name="T16" fmla="*/ 16 w 17"/>
                <a:gd name="T17" fmla="*/ 6 h 17"/>
                <a:gd name="T18" fmla="*/ 11 w 17"/>
                <a:gd name="T19" fmla="*/ 6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5" y="6"/>
                  </a:lnTo>
                  <a:lnTo>
                    <a:pt x="0" y="6"/>
                  </a:lnTo>
                  <a:lnTo>
                    <a:pt x="5" y="9"/>
                  </a:lnTo>
                  <a:lnTo>
                    <a:pt x="4" y="16"/>
                  </a:lnTo>
                  <a:lnTo>
                    <a:pt x="8" y="12"/>
                  </a:lnTo>
                  <a:lnTo>
                    <a:pt x="14" y="16"/>
                  </a:lnTo>
                  <a:lnTo>
                    <a:pt x="11" y="9"/>
                  </a:lnTo>
                  <a:lnTo>
                    <a:pt x="16" y="6"/>
                  </a:lnTo>
                  <a:lnTo>
                    <a:pt x="11" y="6"/>
                  </a:lnTo>
                  <a:lnTo>
                    <a:pt x="8" y="0"/>
                  </a:lnTo>
                </a:path>
              </a:pathLst>
            </a:custGeom>
            <a:solidFill>
              <a:srgbClr val="FFFFFF"/>
            </a:solidFill>
            <a:ln w="9525" cap="rnd">
              <a:noFill/>
              <a:round/>
              <a:headEnd/>
              <a:tailEnd/>
            </a:ln>
          </p:spPr>
          <p:txBody>
            <a:bodyPr/>
            <a:lstStyle/>
            <a:p>
              <a:endParaRPr lang="en-US"/>
            </a:p>
          </p:txBody>
        </p:sp>
        <p:sp>
          <p:nvSpPr>
            <p:cNvPr id="1190" name="Freeform 86"/>
            <p:cNvSpPr>
              <a:spLocks/>
            </p:cNvSpPr>
            <p:nvPr/>
          </p:nvSpPr>
          <p:spPr bwMode="auto">
            <a:xfrm>
              <a:off x="4132" y="2944"/>
              <a:ext cx="17" cy="17"/>
            </a:xfrm>
            <a:custGeom>
              <a:avLst/>
              <a:gdLst>
                <a:gd name="T0" fmla="*/ 8 w 17"/>
                <a:gd name="T1" fmla="*/ 0 h 17"/>
                <a:gd name="T2" fmla="*/ 5 w 17"/>
                <a:gd name="T3" fmla="*/ 5 h 17"/>
                <a:gd name="T4" fmla="*/ 0 w 17"/>
                <a:gd name="T5" fmla="*/ 6 h 17"/>
                <a:gd name="T6" fmla="*/ 5 w 17"/>
                <a:gd name="T7" fmla="*/ 10 h 17"/>
                <a:gd name="T8" fmla="*/ 4 w 17"/>
                <a:gd name="T9" fmla="*/ 16 h 17"/>
                <a:gd name="T10" fmla="*/ 8 w 17"/>
                <a:gd name="T11" fmla="*/ 12 h 17"/>
                <a:gd name="T12" fmla="*/ 14 w 17"/>
                <a:gd name="T13" fmla="*/ 16 h 17"/>
                <a:gd name="T14" fmla="*/ 11 w 17"/>
                <a:gd name="T15" fmla="*/ 10 h 17"/>
                <a:gd name="T16" fmla="*/ 16 w 17"/>
                <a:gd name="T17" fmla="*/ 5 h 17"/>
                <a:gd name="T18" fmla="*/ 11 w 17"/>
                <a:gd name="T19" fmla="*/ 5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5" y="5"/>
                  </a:lnTo>
                  <a:lnTo>
                    <a:pt x="0" y="6"/>
                  </a:lnTo>
                  <a:lnTo>
                    <a:pt x="5" y="10"/>
                  </a:lnTo>
                  <a:lnTo>
                    <a:pt x="4" y="16"/>
                  </a:lnTo>
                  <a:lnTo>
                    <a:pt x="8" y="12"/>
                  </a:lnTo>
                  <a:lnTo>
                    <a:pt x="14" y="16"/>
                  </a:lnTo>
                  <a:lnTo>
                    <a:pt x="11" y="10"/>
                  </a:lnTo>
                  <a:lnTo>
                    <a:pt x="16" y="5"/>
                  </a:lnTo>
                  <a:lnTo>
                    <a:pt x="11" y="5"/>
                  </a:lnTo>
                  <a:lnTo>
                    <a:pt x="8" y="0"/>
                  </a:lnTo>
                </a:path>
              </a:pathLst>
            </a:custGeom>
            <a:solidFill>
              <a:srgbClr val="FFFFFF"/>
            </a:solidFill>
            <a:ln w="9525" cap="rnd">
              <a:noFill/>
              <a:round/>
              <a:headEnd/>
              <a:tailEnd/>
            </a:ln>
          </p:spPr>
          <p:txBody>
            <a:bodyPr/>
            <a:lstStyle/>
            <a:p>
              <a:endParaRPr lang="en-US"/>
            </a:p>
          </p:txBody>
        </p:sp>
        <p:sp>
          <p:nvSpPr>
            <p:cNvPr id="1191" name="Freeform 87"/>
            <p:cNvSpPr>
              <a:spLocks/>
            </p:cNvSpPr>
            <p:nvPr/>
          </p:nvSpPr>
          <p:spPr bwMode="auto">
            <a:xfrm>
              <a:off x="4145" y="2955"/>
              <a:ext cx="17" cy="17"/>
            </a:xfrm>
            <a:custGeom>
              <a:avLst/>
              <a:gdLst>
                <a:gd name="T0" fmla="*/ 8 w 17"/>
                <a:gd name="T1" fmla="*/ 0 h 17"/>
                <a:gd name="T2" fmla="*/ 5 w 17"/>
                <a:gd name="T3" fmla="*/ 6 h 17"/>
                <a:gd name="T4" fmla="*/ 0 w 17"/>
                <a:gd name="T5" fmla="*/ 6 h 17"/>
                <a:gd name="T6" fmla="*/ 4 w 17"/>
                <a:gd name="T7" fmla="*/ 9 h 17"/>
                <a:gd name="T8" fmla="*/ 3 w 17"/>
                <a:gd name="T9" fmla="*/ 16 h 17"/>
                <a:gd name="T10" fmla="*/ 8 w 17"/>
                <a:gd name="T11" fmla="*/ 12 h 17"/>
                <a:gd name="T12" fmla="*/ 13 w 17"/>
                <a:gd name="T13" fmla="*/ 16 h 17"/>
                <a:gd name="T14" fmla="*/ 11 w 17"/>
                <a:gd name="T15" fmla="*/ 9 h 17"/>
                <a:gd name="T16" fmla="*/ 16 w 17"/>
                <a:gd name="T17" fmla="*/ 6 h 17"/>
                <a:gd name="T18" fmla="*/ 10 w 17"/>
                <a:gd name="T19" fmla="*/ 6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5" y="6"/>
                  </a:lnTo>
                  <a:lnTo>
                    <a:pt x="0" y="6"/>
                  </a:lnTo>
                  <a:lnTo>
                    <a:pt x="4" y="9"/>
                  </a:lnTo>
                  <a:lnTo>
                    <a:pt x="3" y="16"/>
                  </a:lnTo>
                  <a:lnTo>
                    <a:pt x="8" y="12"/>
                  </a:lnTo>
                  <a:lnTo>
                    <a:pt x="13" y="16"/>
                  </a:lnTo>
                  <a:lnTo>
                    <a:pt x="11" y="9"/>
                  </a:lnTo>
                  <a:lnTo>
                    <a:pt x="16" y="6"/>
                  </a:lnTo>
                  <a:lnTo>
                    <a:pt x="10" y="6"/>
                  </a:lnTo>
                  <a:lnTo>
                    <a:pt x="8" y="0"/>
                  </a:lnTo>
                </a:path>
              </a:pathLst>
            </a:custGeom>
            <a:solidFill>
              <a:srgbClr val="FFFFFF"/>
            </a:solidFill>
            <a:ln w="9525" cap="rnd">
              <a:noFill/>
              <a:round/>
              <a:headEnd/>
              <a:tailEnd/>
            </a:ln>
          </p:spPr>
          <p:txBody>
            <a:bodyPr/>
            <a:lstStyle/>
            <a:p>
              <a:endParaRPr lang="en-US"/>
            </a:p>
          </p:txBody>
        </p:sp>
        <p:sp>
          <p:nvSpPr>
            <p:cNvPr id="1192" name="Freeform 88"/>
            <p:cNvSpPr>
              <a:spLocks/>
            </p:cNvSpPr>
            <p:nvPr/>
          </p:nvSpPr>
          <p:spPr bwMode="auto">
            <a:xfrm>
              <a:off x="4145" y="2944"/>
              <a:ext cx="17" cy="17"/>
            </a:xfrm>
            <a:custGeom>
              <a:avLst/>
              <a:gdLst>
                <a:gd name="T0" fmla="*/ 8 w 17"/>
                <a:gd name="T1" fmla="*/ 0 h 17"/>
                <a:gd name="T2" fmla="*/ 5 w 17"/>
                <a:gd name="T3" fmla="*/ 5 h 17"/>
                <a:gd name="T4" fmla="*/ 0 w 17"/>
                <a:gd name="T5" fmla="*/ 6 h 17"/>
                <a:gd name="T6" fmla="*/ 4 w 17"/>
                <a:gd name="T7" fmla="*/ 10 h 17"/>
                <a:gd name="T8" fmla="*/ 3 w 17"/>
                <a:gd name="T9" fmla="*/ 16 h 17"/>
                <a:gd name="T10" fmla="*/ 8 w 17"/>
                <a:gd name="T11" fmla="*/ 12 h 17"/>
                <a:gd name="T12" fmla="*/ 13 w 17"/>
                <a:gd name="T13" fmla="*/ 16 h 17"/>
                <a:gd name="T14" fmla="*/ 11 w 17"/>
                <a:gd name="T15" fmla="*/ 10 h 17"/>
                <a:gd name="T16" fmla="*/ 16 w 17"/>
                <a:gd name="T17" fmla="*/ 5 h 17"/>
                <a:gd name="T18" fmla="*/ 10 w 17"/>
                <a:gd name="T19" fmla="*/ 5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5" y="5"/>
                  </a:lnTo>
                  <a:lnTo>
                    <a:pt x="0" y="6"/>
                  </a:lnTo>
                  <a:lnTo>
                    <a:pt x="4" y="10"/>
                  </a:lnTo>
                  <a:lnTo>
                    <a:pt x="3" y="16"/>
                  </a:lnTo>
                  <a:lnTo>
                    <a:pt x="8" y="12"/>
                  </a:lnTo>
                  <a:lnTo>
                    <a:pt x="13" y="16"/>
                  </a:lnTo>
                  <a:lnTo>
                    <a:pt x="11" y="10"/>
                  </a:lnTo>
                  <a:lnTo>
                    <a:pt x="16" y="5"/>
                  </a:lnTo>
                  <a:lnTo>
                    <a:pt x="10" y="5"/>
                  </a:lnTo>
                  <a:lnTo>
                    <a:pt x="8" y="0"/>
                  </a:lnTo>
                </a:path>
              </a:pathLst>
            </a:custGeom>
            <a:solidFill>
              <a:srgbClr val="FFFFFF"/>
            </a:solidFill>
            <a:ln w="9525" cap="rnd">
              <a:noFill/>
              <a:round/>
              <a:headEnd/>
              <a:tailEnd/>
            </a:ln>
          </p:spPr>
          <p:txBody>
            <a:bodyPr/>
            <a:lstStyle/>
            <a:p>
              <a:endParaRPr lang="en-US"/>
            </a:p>
          </p:txBody>
        </p:sp>
        <p:sp>
          <p:nvSpPr>
            <p:cNvPr id="1193" name="Freeform 89"/>
            <p:cNvSpPr>
              <a:spLocks/>
            </p:cNvSpPr>
            <p:nvPr/>
          </p:nvSpPr>
          <p:spPr bwMode="auto">
            <a:xfrm>
              <a:off x="4145" y="2933"/>
              <a:ext cx="17" cy="17"/>
            </a:xfrm>
            <a:custGeom>
              <a:avLst/>
              <a:gdLst>
                <a:gd name="T0" fmla="*/ 8 w 17"/>
                <a:gd name="T1" fmla="*/ 0 h 17"/>
                <a:gd name="T2" fmla="*/ 5 w 17"/>
                <a:gd name="T3" fmla="*/ 6 h 17"/>
                <a:gd name="T4" fmla="*/ 0 w 17"/>
                <a:gd name="T5" fmla="*/ 6 h 17"/>
                <a:gd name="T6" fmla="*/ 4 w 17"/>
                <a:gd name="T7" fmla="*/ 10 h 17"/>
                <a:gd name="T8" fmla="*/ 3 w 17"/>
                <a:gd name="T9" fmla="*/ 16 h 17"/>
                <a:gd name="T10" fmla="*/ 8 w 17"/>
                <a:gd name="T11" fmla="*/ 13 h 17"/>
                <a:gd name="T12" fmla="*/ 13 w 17"/>
                <a:gd name="T13" fmla="*/ 16 h 17"/>
                <a:gd name="T14" fmla="*/ 11 w 17"/>
                <a:gd name="T15" fmla="*/ 10 h 17"/>
                <a:gd name="T16" fmla="*/ 16 w 17"/>
                <a:gd name="T17" fmla="*/ 6 h 17"/>
                <a:gd name="T18" fmla="*/ 10 w 17"/>
                <a:gd name="T19" fmla="*/ 6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5" y="6"/>
                  </a:lnTo>
                  <a:lnTo>
                    <a:pt x="0" y="6"/>
                  </a:lnTo>
                  <a:lnTo>
                    <a:pt x="4" y="10"/>
                  </a:lnTo>
                  <a:lnTo>
                    <a:pt x="3" y="16"/>
                  </a:lnTo>
                  <a:lnTo>
                    <a:pt x="8" y="13"/>
                  </a:lnTo>
                  <a:lnTo>
                    <a:pt x="13" y="16"/>
                  </a:lnTo>
                  <a:lnTo>
                    <a:pt x="11" y="10"/>
                  </a:lnTo>
                  <a:lnTo>
                    <a:pt x="16" y="6"/>
                  </a:lnTo>
                  <a:lnTo>
                    <a:pt x="10" y="6"/>
                  </a:lnTo>
                  <a:lnTo>
                    <a:pt x="8" y="0"/>
                  </a:lnTo>
                </a:path>
              </a:pathLst>
            </a:custGeom>
            <a:solidFill>
              <a:srgbClr val="FFFFFF"/>
            </a:solidFill>
            <a:ln w="9525" cap="rnd">
              <a:noFill/>
              <a:round/>
              <a:headEnd/>
              <a:tailEnd/>
            </a:ln>
          </p:spPr>
          <p:txBody>
            <a:bodyPr/>
            <a:lstStyle/>
            <a:p>
              <a:endParaRPr lang="en-US"/>
            </a:p>
          </p:txBody>
        </p:sp>
        <p:sp>
          <p:nvSpPr>
            <p:cNvPr id="1194" name="Freeform 90"/>
            <p:cNvSpPr>
              <a:spLocks/>
            </p:cNvSpPr>
            <p:nvPr/>
          </p:nvSpPr>
          <p:spPr bwMode="auto">
            <a:xfrm>
              <a:off x="4155" y="2955"/>
              <a:ext cx="17" cy="17"/>
            </a:xfrm>
            <a:custGeom>
              <a:avLst/>
              <a:gdLst>
                <a:gd name="T0" fmla="*/ 8 w 17"/>
                <a:gd name="T1" fmla="*/ 0 h 17"/>
                <a:gd name="T2" fmla="*/ 6 w 17"/>
                <a:gd name="T3" fmla="*/ 6 h 17"/>
                <a:gd name="T4" fmla="*/ 0 w 17"/>
                <a:gd name="T5" fmla="*/ 6 h 17"/>
                <a:gd name="T6" fmla="*/ 5 w 17"/>
                <a:gd name="T7" fmla="*/ 9 h 17"/>
                <a:gd name="T8" fmla="*/ 4 w 17"/>
                <a:gd name="T9" fmla="*/ 16 h 17"/>
                <a:gd name="T10" fmla="*/ 8 w 17"/>
                <a:gd name="T11" fmla="*/ 12 h 17"/>
                <a:gd name="T12" fmla="*/ 14 w 17"/>
                <a:gd name="T13" fmla="*/ 16 h 17"/>
                <a:gd name="T14" fmla="*/ 11 w 17"/>
                <a:gd name="T15" fmla="*/ 9 h 17"/>
                <a:gd name="T16" fmla="*/ 16 w 17"/>
                <a:gd name="T17" fmla="*/ 6 h 17"/>
                <a:gd name="T18" fmla="*/ 11 w 17"/>
                <a:gd name="T19" fmla="*/ 6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6" y="6"/>
                  </a:lnTo>
                  <a:lnTo>
                    <a:pt x="0" y="6"/>
                  </a:lnTo>
                  <a:lnTo>
                    <a:pt x="5" y="9"/>
                  </a:lnTo>
                  <a:lnTo>
                    <a:pt x="4" y="16"/>
                  </a:lnTo>
                  <a:lnTo>
                    <a:pt x="8" y="12"/>
                  </a:lnTo>
                  <a:lnTo>
                    <a:pt x="14" y="16"/>
                  </a:lnTo>
                  <a:lnTo>
                    <a:pt x="11" y="9"/>
                  </a:lnTo>
                  <a:lnTo>
                    <a:pt x="16" y="6"/>
                  </a:lnTo>
                  <a:lnTo>
                    <a:pt x="11" y="6"/>
                  </a:lnTo>
                  <a:lnTo>
                    <a:pt x="8" y="0"/>
                  </a:lnTo>
                </a:path>
              </a:pathLst>
            </a:custGeom>
            <a:solidFill>
              <a:srgbClr val="FFFFFF"/>
            </a:solidFill>
            <a:ln w="9525" cap="rnd">
              <a:noFill/>
              <a:round/>
              <a:headEnd/>
              <a:tailEnd/>
            </a:ln>
          </p:spPr>
          <p:txBody>
            <a:bodyPr/>
            <a:lstStyle/>
            <a:p>
              <a:endParaRPr lang="en-US"/>
            </a:p>
          </p:txBody>
        </p:sp>
        <p:sp>
          <p:nvSpPr>
            <p:cNvPr id="1195" name="Freeform 91"/>
            <p:cNvSpPr>
              <a:spLocks/>
            </p:cNvSpPr>
            <p:nvPr/>
          </p:nvSpPr>
          <p:spPr bwMode="auto">
            <a:xfrm>
              <a:off x="4155" y="2944"/>
              <a:ext cx="17" cy="17"/>
            </a:xfrm>
            <a:custGeom>
              <a:avLst/>
              <a:gdLst>
                <a:gd name="T0" fmla="*/ 8 w 17"/>
                <a:gd name="T1" fmla="*/ 0 h 17"/>
                <a:gd name="T2" fmla="*/ 6 w 17"/>
                <a:gd name="T3" fmla="*/ 5 h 17"/>
                <a:gd name="T4" fmla="*/ 0 w 17"/>
                <a:gd name="T5" fmla="*/ 6 h 17"/>
                <a:gd name="T6" fmla="*/ 5 w 17"/>
                <a:gd name="T7" fmla="*/ 10 h 17"/>
                <a:gd name="T8" fmla="*/ 4 w 17"/>
                <a:gd name="T9" fmla="*/ 16 h 17"/>
                <a:gd name="T10" fmla="*/ 8 w 17"/>
                <a:gd name="T11" fmla="*/ 12 h 17"/>
                <a:gd name="T12" fmla="*/ 14 w 17"/>
                <a:gd name="T13" fmla="*/ 16 h 17"/>
                <a:gd name="T14" fmla="*/ 11 w 17"/>
                <a:gd name="T15" fmla="*/ 10 h 17"/>
                <a:gd name="T16" fmla="*/ 16 w 17"/>
                <a:gd name="T17" fmla="*/ 5 h 17"/>
                <a:gd name="T18" fmla="*/ 11 w 17"/>
                <a:gd name="T19" fmla="*/ 5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6" y="5"/>
                  </a:lnTo>
                  <a:lnTo>
                    <a:pt x="0" y="6"/>
                  </a:lnTo>
                  <a:lnTo>
                    <a:pt x="5" y="10"/>
                  </a:lnTo>
                  <a:lnTo>
                    <a:pt x="4" y="16"/>
                  </a:lnTo>
                  <a:lnTo>
                    <a:pt x="8" y="12"/>
                  </a:lnTo>
                  <a:lnTo>
                    <a:pt x="14" y="16"/>
                  </a:lnTo>
                  <a:lnTo>
                    <a:pt x="11" y="10"/>
                  </a:lnTo>
                  <a:lnTo>
                    <a:pt x="16" y="5"/>
                  </a:lnTo>
                  <a:lnTo>
                    <a:pt x="11" y="5"/>
                  </a:lnTo>
                  <a:lnTo>
                    <a:pt x="8" y="0"/>
                  </a:lnTo>
                </a:path>
              </a:pathLst>
            </a:custGeom>
            <a:solidFill>
              <a:srgbClr val="FFFFFF"/>
            </a:solidFill>
            <a:ln w="9525" cap="rnd">
              <a:noFill/>
              <a:round/>
              <a:headEnd/>
              <a:tailEnd/>
            </a:ln>
          </p:spPr>
          <p:txBody>
            <a:bodyPr/>
            <a:lstStyle/>
            <a:p>
              <a:endParaRPr lang="en-US"/>
            </a:p>
          </p:txBody>
        </p:sp>
        <p:sp>
          <p:nvSpPr>
            <p:cNvPr id="1196" name="Freeform 92"/>
            <p:cNvSpPr>
              <a:spLocks/>
            </p:cNvSpPr>
            <p:nvPr/>
          </p:nvSpPr>
          <p:spPr bwMode="auto">
            <a:xfrm>
              <a:off x="4155" y="2933"/>
              <a:ext cx="17" cy="17"/>
            </a:xfrm>
            <a:custGeom>
              <a:avLst/>
              <a:gdLst>
                <a:gd name="T0" fmla="*/ 8 w 17"/>
                <a:gd name="T1" fmla="*/ 0 h 17"/>
                <a:gd name="T2" fmla="*/ 6 w 17"/>
                <a:gd name="T3" fmla="*/ 6 h 17"/>
                <a:gd name="T4" fmla="*/ 0 w 17"/>
                <a:gd name="T5" fmla="*/ 6 h 17"/>
                <a:gd name="T6" fmla="*/ 5 w 17"/>
                <a:gd name="T7" fmla="*/ 10 h 17"/>
                <a:gd name="T8" fmla="*/ 4 w 17"/>
                <a:gd name="T9" fmla="*/ 16 h 17"/>
                <a:gd name="T10" fmla="*/ 8 w 17"/>
                <a:gd name="T11" fmla="*/ 13 h 17"/>
                <a:gd name="T12" fmla="*/ 14 w 17"/>
                <a:gd name="T13" fmla="*/ 16 h 17"/>
                <a:gd name="T14" fmla="*/ 11 w 17"/>
                <a:gd name="T15" fmla="*/ 10 h 17"/>
                <a:gd name="T16" fmla="*/ 16 w 17"/>
                <a:gd name="T17" fmla="*/ 6 h 17"/>
                <a:gd name="T18" fmla="*/ 11 w 17"/>
                <a:gd name="T19" fmla="*/ 6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6" y="6"/>
                  </a:lnTo>
                  <a:lnTo>
                    <a:pt x="0" y="6"/>
                  </a:lnTo>
                  <a:lnTo>
                    <a:pt x="5" y="10"/>
                  </a:lnTo>
                  <a:lnTo>
                    <a:pt x="4" y="16"/>
                  </a:lnTo>
                  <a:lnTo>
                    <a:pt x="8" y="13"/>
                  </a:lnTo>
                  <a:lnTo>
                    <a:pt x="14" y="16"/>
                  </a:lnTo>
                  <a:lnTo>
                    <a:pt x="11" y="10"/>
                  </a:lnTo>
                  <a:lnTo>
                    <a:pt x="16" y="6"/>
                  </a:lnTo>
                  <a:lnTo>
                    <a:pt x="11" y="6"/>
                  </a:lnTo>
                  <a:lnTo>
                    <a:pt x="8" y="0"/>
                  </a:lnTo>
                </a:path>
              </a:pathLst>
            </a:custGeom>
            <a:solidFill>
              <a:srgbClr val="FFFFFF"/>
            </a:solidFill>
            <a:ln w="9525" cap="rnd">
              <a:noFill/>
              <a:round/>
              <a:headEnd/>
              <a:tailEnd/>
            </a:ln>
          </p:spPr>
          <p:txBody>
            <a:bodyPr/>
            <a:lstStyle/>
            <a:p>
              <a:endParaRPr lang="en-US"/>
            </a:p>
          </p:txBody>
        </p:sp>
        <p:sp>
          <p:nvSpPr>
            <p:cNvPr id="1197" name="Freeform 93"/>
            <p:cNvSpPr>
              <a:spLocks/>
            </p:cNvSpPr>
            <p:nvPr/>
          </p:nvSpPr>
          <p:spPr bwMode="auto">
            <a:xfrm>
              <a:off x="4168" y="2955"/>
              <a:ext cx="17" cy="17"/>
            </a:xfrm>
            <a:custGeom>
              <a:avLst/>
              <a:gdLst>
                <a:gd name="T0" fmla="*/ 8 w 17"/>
                <a:gd name="T1" fmla="*/ 0 h 17"/>
                <a:gd name="T2" fmla="*/ 5 w 17"/>
                <a:gd name="T3" fmla="*/ 6 h 17"/>
                <a:gd name="T4" fmla="*/ 0 w 17"/>
                <a:gd name="T5" fmla="*/ 6 h 17"/>
                <a:gd name="T6" fmla="*/ 5 w 17"/>
                <a:gd name="T7" fmla="*/ 9 h 17"/>
                <a:gd name="T8" fmla="*/ 3 w 17"/>
                <a:gd name="T9" fmla="*/ 16 h 17"/>
                <a:gd name="T10" fmla="*/ 8 w 17"/>
                <a:gd name="T11" fmla="*/ 12 h 17"/>
                <a:gd name="T12" fmla="*/ 14 w 17"/>
                <a:gd name="T13" fmla="*/ 16 h 17"/>
                <a:gd name="T14" fmla="*/ 11 w 17"/>
                <a:gd name="T15" fmla="*/ 9 h 17"/>
                <a:gd name="T16" fmla="*/ 16 w 17"/>
                <a:gd name="T17" fmla="*/ 6 h 17"/>
                <a:gd name="T18" fmla="*/ 10 w 17"/>
                <a:gd name="T19" fmla="*/ 6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5" y="6"/>
                  </a:lnTo>
                  <a:lnTo>
                    <a:pt x="0" y="6"/>
                  </a:lnTo>
                  <a:lnTo>
                    <a:pt x="5" y="9"/>
                  </a:lnTo>
                  <a:lnTo>
                    <a:pt x="3" y="16"/>
                  </a:lnTo>
                  <a:lnTo>
                    <a:pt x="8" y="12"/>
                  </a:lnTo>
                  <a:lnTo>
                    <a:pt x="14" y="16"/>
                  </a:lnTo>
                  <a:lnTo>
                    <a:pt x="11" y="9"/>
                  </a:lnTo>
                  <a:lnTo>
                    <a:pt x="16" y="6"/>
                  </a:lnTo>
                  <a:lnTo>
                    <a:pt x="10" y="6"/>
                  </a:lnTo>
                  <a:lnTo>
                    <a:pt x="8" y="0"/>
                  </a:lnTo>
                </a:path>
              </a:pathLst>
            </a:custGeom>
            <a:solidFill>
              <a:srgbClr val="FFFFFF"/>
            </a:solidFill>
            <a:ln w="9525" cap="rnd">
              <a:noFill/>
              <a:round/>
              <a:headEnd/>
              <a:tailEnd/>
            </a:ln>
          </p:spPr>
          <p:txBody>
            <a:bodyPr/>
            <a:lstStyle/>
            <a:p>
              <a:endParaRPr lang="en-US"/>
            </a:p>
          </p:txBody>
        </p:sp>
        <p:sp>
          <p:nvSpPr>
            <p:cNvPr id="1198" name="Freeform 94"/>
            <p:cNvSpPr>
              <a:spLocks/>
            </p:cNvSpPr>
            <p:nvPr/>
          </p:nvSpPr>
          <p:spPr bwMode="auto">
            <a:xfrm>
              <a:off x="4168" y="2944"/>
              <a:ext cx="17" cy="17"/>
            </a:xfrm>
            <a:custGeom>
              <a:avLst/>
              <a:gdLst>
                <a:gd name="T0" fmla="*/ 8 w 17"/>
                <a:gd name="T1" fmla="*/ 0 h 17"/>
                <a:gd name="T2" fmla="*/ 5 w 17"/>
                <a:gd name="T3" fmla="*/ 5 h 17"/>
                <a:gd name="T4" fmla="*/ 0 w 17"/>
                <a:gd name="T5" fmla="*/ 6 h 17"/>
                <a:gd name="T6" fmla="*/ 5 w 17"/>
                <a:gd name="T7" fmla="*/ 10 h 17"/>
                <a:gd name="T8" fmla="*/ 3 w 17"/>
                <a:gd name="T9" fmla="*/ 16 h 17"/>
                <a:gd name="T10" fmla="*/ 8 w 17"/>
                <a:gd name="T11" fmla="*/ 12 h 17"/>
                <a:gd name="T12" fmla="*/ 14 w 17"/>
                <a:gd name="T13" fmla="*/ 16 h 17"/>
                <a:gd name="T14" fmla="*/ 11 w 17"/>
                <a:gd name="T15" fmla="*/ 10 h 17"/>
                <a:gd name="T16" fmla="*/ 16 w 17"/>
                <a:gd name="T17" fmla="*/ 5 h 17"/>
                <a:gd name="T18" fmla="*/ 10 w 17"/>
                <a:gd name="T19" fmla="*/ 5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5" y="5"/>
                  </a:lnTo>
                  <a:lnTo>
                    <a:pt x="0" y="6"/>
                  </a:lnTo>
                  <a:lnTo>
                    <a:pt x="5" y="10"/>
                  </a:lnTo>
                  <a:lnTo>
                    <a:pt x="3" y="16"/>
                  </a:lnTo>
                  <a:lnTo>
                    <a:pt x="8" y="12"/>
                  </a:lnTo>
                  <a:lnTo>
                    <a:pt x="14" y="16"/>
                  </a:lnTo>
                  <a:lnTo>
                    <a:pt x="11" y="10"/>
                  </a:lnTo>
                  <a:lnTo>
                    <a:pt x="16" y="5"/>
                  </a:lnTo>
                  <a:lnTo>
                    <a:pt x="10" y="5"/>
                  </a:lnTo>
                  <a:lnTo>
                    <a:pt x="8" y="0"/>
                  </a:lnTo>
                </a:path>
              </a:pathLst>
            </a:custGeom>
            <a:solidFill>
              <a:srgbClr val="FFFFFF"/>
            </a:solidFill>
            <a:ln w="9525" cap="rnd">
              <a:noFill/>
              <a:round/>
              <a:headEnd/>
              <a:tailEnd/>
            </a:ln>
          </p:spPr>
          <p:txBody>
            <a:bodyPr/>
            <a:lstStyle/>
            <a:p>
              <a:endParaRPr lang="en-US"/>
            </a:p>
          </p:txBody>
        </p:sp>
        <p:sp>
          <p:nvSpPr>
            <p:cNvPr id="1199" name="Freeform 95"/>
            <p:cNvSpPr>
              <a:spLocks/>
            </p:cNvSpPr>
            <p:nvPr/>
          </p:nvSpPr>
          <p:spPr bwMode="auto">
            <a:xfrm>
              <a:off x="4168" y="2933"/>
              <a:ext cx="17" cy="17"/>
            </a:xfrm>
            <a:custGeom>
              <a:avLst/>
              <a:gdLst>
                <a:gd name="T0" fmla="*/ 8 w 17"/>
                <a:gd name="T1" fmla="*/ 0 h 17"/>
                <a:gd name="T2" fmla="*/ 5 w 17"/>
                <a:gd name="T3" fmla="*/ 6 h 17"/>
                <a:gd name="T4" fmla="*/ 0 w 17"/>
                <a:gd name="T5" fmla="*/ 6 h 17"/>
                <a:gd name="T6" fmla="*/ 5 w 17"/>
                <a:gd name="T7" fmla="*/ 10 h 17"/>
                <a:gd name="T8" fmla="*/ 3 w 17"/>
                <a:gd name="T9" fmla="*/ 16 h 17"/>
                <a:gd name="T10" fmla="*/ 8 w 17"/>
                <a:gd name="T11" fmla="*/ 13 h 17"/>
                <a:gd name="T12" fmla="*/ 14 w 17"/>
                <a:gd name="T13" fmla="*/ 16 h 17"/>
                <a:gd name="T14" fmla="*/ 11 w 17"/>
                <a:gd name="T15" fmla="*/ 10 h 17"/>
                <a:gd name="T16" fmla="*/ 16 w 17"/>
                <a:gd name="T17" fmla="*/ 6 h 17"/>
                <a:gd name="T18" fmla="*/ 10 w 17"/>
                <a:gd name="T19" fmla="*/ 6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5" y="6"/>
                  </a:lnTo>
                  <a:lnTo>
                    <a:pt x="0" y="6"/>
                  </a:lnTo>
                  <a:lnTo>
                    <a:pt x="5" y="10"/>
                  </a:lnTo>
                  <a:lnTo>
                    <a:pt x="3" y="16"/>
                  </a:lnTo>
                  <a:lnTo>
                    <a:pt x="8" y="13"/>
                  </a:lnTo>
                  <a:lnTo>
                    <a:pt x="14" y="16"/>
                  </a:lnTo>
                  <a:lnTo>
                    <a:pt x="11" y="10"/>
                  </a:lnTo>
                  <a:lnTo>
                    <a:pt x="16" y="6"/>
                  </a:lnTo>
                  <a:lnTo>
                    <a:pt x="10" y="6"/>
                  </a:lnTo>
                  <a:lnTo>
                    <a:pt x="8" y="0"/>
                  </a:lnTo>
                </a:path>
              </a:pathLst>
            </a:custGeom>
            <a:solidFill>
              <a:srgbClr val="FFFFFF"/>
            </a:solidFill>
            <a:ln w="9525" cap="rnd">
              <a:noFill/>
              <a:round/>
              <a:headEnd/>
              <a:tailEnd/>
            </a:ln>
          </p:spPr>
          <p:txBody>
            <a:bodyPr/>
            <a:lstStyle/>
            <a:p>
              <a:endParaRPr lang="en-US"/>
            </a:p>
          </p:txBody>
        </p:sp>
        <p:sp>
          <p:nvSpPr>
            <p:cNvPr id="1200" name="Line 96"/>
            <p:cNvSpPr>
              <a:spLocks noChangeShapeType="1"/>
            </p:cNvSpPr>
            <p:nvPr/>
          </p:nvSpPr>
          <p:spPr bwMode="auto">
            <a:xfrm>
              <a:off x="4077" y="2968"/>
              <a:ext cx="217"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1201" name="Line 97"/>
            <p:cNvSpPr>
              <a:spLocks noChangeShapeType="1"/>
            </p:cNvSpPr>
            <p:nvPr/>
          </p:nvSpPr>
          <p:spPr bwMode="auto">
            <a:xfrm>
              <a:off x="4079" y="3016"/>
              <a:ext cx="214"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1202" name="Freeform 98"/>
            <p:cNvSpPr>
              <a:spLocks/>
            </p:cNvSpPr>
            <p:nvPr/>
          </p:nvSpPr>
          <p:spPr bwMode="auto">
            <a:xfrm>
              <a:off x="4076" y="2924"/>
              <a:ext cx="220" cy="137"/>
            </a:xfrm>
            <a:custGeom>
              <a:avLst/>
              <a:gdLst>
                <a:gd name="T0" fmla="*/ 0 w 220"/>
                <a:gd name="T1" fmla="*/ 136 h 137"/>
                <a:gd name="T2" fmla="*/ 219 w 220"/>
                <a:gd name="T3" fmla="*/ 136 h 137"/>
                <a:gd name="T4" fmla="*/ 219 w 220"/>
                <a:gd name="T5" fmla="*/ 0 h 137"/>
                <a:gd name="T6" fmla="*/ 0 w 220"/>
                <a:gd name="T7" fmla="*/ 0 h 137"/>
                <a:gd name="T8" fmla="*/ 0 w 220"/>
                <a:gd name="T9" fmla="*/ 136 h 137"/>
                <a:gd name="T10" fmla="*/ 0 60000 65536"/>
                <a:gd name="T11" fmla="*/ 0 60000 65536"/>
                <a:gd name="T12" fmla="*/ 0 60000 65536"/>
                <a:gd name="T13" fmla="*/ 0 60000 65536"/>
                <a:gd name="T14" fmla="*/ 0 60000 65536"/>
                <a:gd name="T15" fmla="*/ 0 w 220"/>
                <a:gd name="T16" fmla="*/ 0 h 137"/>
                <a:gd name="T17" fmla="*/ 220 w 220"/>
                <a:gd name="T18" fmla="*/ 137 h 137"/>
              </a:gdLst>
              <a:ahLst/>
              <a:cxnLst>
                <a:cxn ang="T10">
                  <a:pos x="T0" y="T1"/>
                </a:cxn>
                <a:cxn ang="T11">
                  <a:pos x="T2" y="T3"/>
                </a:cxn>
                <a:cxn ang="T12">
                  <a:pos x="T4" y="T5"/>
                </a:cxn>
                <a:cxn ang="T13">
                  <a:pos x="T6" y="T7"/>
                </a:cxn>
                <a:cxn ang="T14">
                  <a:pos x="T8" y="T9"/>
                </a:cxn>
              </a:cxnLst>
              <a:rect l="T15" t="T16" r="T17" b="T18"/>
              <a:pathLst>
                <a:path w="220" h="137">
                  <a:moveTo>
                    <a:pt x="0" y="136"/>
                  </a:moveTo>
                  <a:lnTo>
                    <a:pt x="219" y="136"/>
                  </a:lnTo>
                  <a:lnTo>
                    <a:pt x="219" y="0"/>
                  </a:lnTo>
                  <a:lnTo>
                    <a:pt x="0" y="0"/>
                  </a:lnTo>
                  <a:lnTo>
                    <a:pt x="0" y="136"/>
                  </a:lnTo>
                </a:path>
              </a:pathLst>
            </a:custGeom>
            <a:noFill/>
            <a:ln w="12700" cap="rnd">
              <a:solidFill>
                <a:srgbClr val="000000"/>
              </a:solidFill>
              <a:round/>
              <a:headEnd/>
              <a:tailEnd/>
            </a:ln>
          </p:spPr>
          <p:txBody>
            <a:bodyPr/>
            <a:lstStyle/>
            <a:p>
              <a:endParaRPr lang="en-US"/>
            </a:p>
          </p:txBody>
        </p:sp>
      </p:grpSp>
      <p:grpSp>
        <p:nvGrpSpPr>
          <p:cNvPr id="1044" name="Group 99"/>
          <p:cNvGrpSpPr>
            <a:grpSpLocks/>
          </p:cNvGrpSpPr>
          <p:nvPr/>
        </p:nvGrpSpPr>
        <p:grpSpPr bwMode="auto">
          <a:xfrm>
            <a:off x="7847013" y="5927734"/>
            <a:ext cx="409575" cy="246063"/>
            <a:chOff x="3701" y="3005"/>
            <a:chExt cx="220" cy="140"/>
          </a:xfrm>
        </p:grpSpPr>
        <p:sp>
          <p:nvSpPr>
            <p:cNvPr id="1125" name="Freeform 100"/>
            <p:cNvSpPr>
              <a:spLocks/>
            </p:cNvSpPr>
            <p:nvPr/>
          </p:nvSpPr>
          <p:spPr bwMode="auto">
            <a:xfrm>
              <a:off x="3701" y="3005"/>
              <a:ext cx="220" cy="133"/>
            </a:xfrm>
            <a:custGeom>
              <a:avLst/>
              <a:gdLst>
                <a:gd name="T0" fmla="*/ 219 w 220"/>
                <a:gd name="T1" fmla="*/ 0 h 133"/>
                <a:gd name="T2" fmla="*/ 219 w 220"/>
                <a:gd name="T3" fmla="*/ 132 h 133"/>
                <a:gd name="T4" fmla="*/ 0 w 220"/>
                <a:gd name="T5" fmla="*/ 132 h 133"/>
                <a:gd name="T6" fmla="*/ 0 w 220"/>
                <a:gd name="T7" fmla="*/ 0 h 133"/>
                <a:gd name="T8" fmla="*/ 219 w 220"/>
                <a:gd name="T9" fmla="*/ 0 h 133"/>
                <a:gd name="T10" fmla="*/ 0 60000 65536"/>
                <a:gd name="T11" fmla="*/ 0 60000 65536"/>
                <a:gd name="T12" fmla="*/ 0 60000 65536"/>
                <a:gd name="T13" fmla="*/ 0 60000 65536"/>
                <a:gd name="T14" fmla="*/ 0 60000 65536"/>
                <a:gd name="T15" fmla="*/ 0 w 220"/>
                <a:gd name="T16" fmla="*/ 0 h 133"/>
                <a:gd name="T17" fmla="*/ 220 w 220"/>
                <a:gd name="T18" fmla="*/ 133 h 133"/>
              </a:gdLst>
              <a:ahLst/>
              <a:cxnLst>
                <a:cxn ang="T10">
                  <a:pos x="T0" y="T1"/>
                </a:cxn>
                <a:cxn ang="T11">
                  <a:pos x="T2" y="T3"/>
                </a:cxn>
                <a:cxn ang="T12">
                  <a:pos x="T4" y="T5"/>
                </a:cxn>
                <a:cxn ang="T13">
                  <a:pos x="T6" y="T7"/>
                </a:cxn>
                <a:cxn ang="T14">
                  <a:pos x="T8" y="T9"/>
                </a:cxn>
              </a:cxnLst>
              <a:rect l="T15" t="T16" r="T17" b="T18"/>
              <a:pathLst>
                <a:path w="220" h="133">
                  <a:moveTo>
                    <a:pt x="219" y="0"/>
                  </a:moveTo>
                  <a:lnTo>
                    <a:pt x="219" y="132"/>
                  </a:lnTo>
                  <a:lnTo>
                    <a:pt x="0" y="132"/>
                  </a:lnTo>
                  <a:lnTo>
                    <a:pt x="0" y="0"/>
                  </a:lnTo>
                  <a:lnTo>
                    <a:pt x="219" y="0"/>
                  </a:lnTo>
                </a:path>
              </a:pathLst>
            </a:custGeom>
            <a:solidFill>
              <a:srgbClr val="00FF00"/>
            </a:solidFill>
            <a:ln w="9525" cap="rnd">
              <a:noFill/>
              <a:round/>
              <a:headEnd/>
              <a:tailEnd/>
            </a:ln>
          </p:spPr>
          <p:txBody>
            <a:bodyPr/>
            <a:lstStyle/>
            <a:p>
              <a:endParaRPr lang="en-US"/>
            </a:p>
          </p:txBody>
        </p:sp>
        <p:sp>
          <p:nvSpPr>
            <p:cNvPr id="1126" name="Freeform 101"/>
            <p:cNvSpPr>
              <a:spLocks/>
            </p:cNvSpPr>
            <p:nvPr/>
          </p:nvSpPr>
          <p:spPr bwMode="auto">
            <a:xfrm>
              <a:off x="3715" y="3005"/>
              <a:ext cx="37" cy="133"/>
            </a:xfrm>
            <a:custGeom>
              <a:avLst/>
              <a:gdLst>
                <a:gd name="T0" fmla="*/ 36 w 37"/>
                <a:gd name="T1" fmla="*/ 0 h 133"/>
                <a:gd name="T2" fmla="*/ 36 w 37"/>
                <a:gd name="T3" fmla="*/ 132 h 133"/>
                <a:gd name="T4" fmla="*/ 0 w 37"/>
                <a:gd name="T5" fmla="*/ 132 h 133"/>
                <a:gd name="T6" fmla="*/ 0 w 37"/>
                <a:gd name="T7" fmla="*/ 0 h 133"/>
                <a:gd name="T8" fmla="*/ 36 w 37"/>
                <a:gd name="T9" fmla="*/ 0 h 133"/>
                <a:gd name="T10" fmla="*/ 0 60000 65536"/>
                <a:gd name="T11" fmla="*/ 0 60000 65536"/>
                <a:gd name="T12" fmla="*/ 0 60000 65536"/>
                <a:gd name="T13" fmla="*/ 0 60000 65536"/>
                <a:gd name="T14" fmla="*/ 0 60000 65536"/>
                <a:gd name="T15" fmla="*/ 0 w 37"/>
                <a:gd name="T16" fmla="*/ 0 h 133"/>
                <a:gd name="T17" fmla="*/ 37 w 37"/>
                <a:gd name="T18" fmla="*/ 133 h 133"/>
              </a:gdLst>
              <a:ahLst/>
              <a:cxnLst>
                <a:cxn ang="T10">
                  <a:pos x="T0" y="T1"/>
                </a:cxn>
                <a:cxn ang="T11">
                  <a:pos x="T2" y="T3"/>
                </a:cxn>
                <a:cxn ang="T12">
                  <a:pos x="T4" y="T5"/>
                </a:cxn>
                <a:cxn ang="T13">
                  <a:pos x="T6" y="T7"/>
                </a:cxn>
                <a:cxn ang="T14">
                  <a:pos x="T8" y="T9"/>
                </a:cxn>
              </a:cxnLst>
              <a:rect l="T15" t="T16" r="T17" b="T18"/>
              <a:pathLst>
                <a:path w="37" h="133">
                  <a:moveTo>
                    <a:pt x="36" y="0"/>
                  </a:moveTo>
                  <a:lnTo>
                    <a:pt x="36" y="132"/>
                  </a:lnTo>
                  <a:lnTo>
                    <a:pt x="0" y="132"/>
                  </a:lnTo>
                  <a:lnTo>
                    <a:pt x="0" y="0"/>
                  </a:lnTo>
                  <a:lnTo>
                    <a:pt x="36" y="0"/>
                  </a:lnTo>
                </a:path>
              </a:pathLst>
            </a:custGeom>
            <a:solidFill>
              <a:srgbClr val="FF0303"/>
            </a:solidFill>
            <a:ln w="9525" cap="rnd">
              <a:noFill/>
              <a:round/>
              <a:headEnd/>
              <a:tailEnd/>
            </a:ln>
          </p:spPr>
          <p:txBody>
            <a:bodyPr/>
            <a:lstStyle/>
            <a:p>
              <a:endParaRPr lang="en-US"/>
            </a:p>
          </p:txBody>
        </p:sp>
        <p:sp>
          <p:nvSpPr>
            <p:cNvPr id="1127" name="Freeform 102"/>
            <p:cNvSpPr>
              <a:spLocks/>
            </p:cNvSpPr>
            <p:nvPr/>
          </p:nvSpPr>
          <p:spPr bwMode="auto">
            <a:xfrm>
              <a:off x="3767" y="3014"/>
              <a:ext cx="44" cy="43"/>
            </a:xfrm>
            <a:custGeom>
              <a:avLst/>
              <a:gdLst>
                <a:gd name="T0" fmla="*/ 34 w 44"/>
                <a:gd name="T1" fmla="*/ 35 h 43"/>
                <a:gd name="T2" fmla="*/ 37 w 44"/>
                <a:gd name="T3" fmla="*/ 31 h 43"/>
                <a:gd name="T4" fmla="*/ 39 w 44"/>
                <a:gd name="T5" fmla="*/ 30 h 43"/>
                <a:gd name="T6" fmla="*/ 41 w 44"/>
                <a:gd name="T7" fmla="*/ 26 h 43"/>
                <a:gd name="T8" fmla="*/ 43 w 44"/>
                <a:gd name="T9" fmla="*/ 22 h 43"/>
                <a:gd name="T10" fmla="*/ 43 w 44"/>
                <a:gd name="T11" fmla="*/ 17 h 43"/>
                <a:gd name="T12" fmla="*/ 43 w 44"/>
                <a:gd name="T13" fmla="*/ 14 h 43"/>
                <a:gd name="T14" fmla="*/ 43 w 44"/>
                <a:gd name="T15" fmla="*/ 11 h 43"/>
                <a:gd name="T16" fmla="*/ 40 w 44"/>
                <a:gd name="T17" fmla="*/ 8 h 43"/>
                <a:gd name="T18" fmla="*/ 38 w 44"/>
                <a:gd name="T19" fmla="*/ 6 h 43"/>
                <a:gd name="T20" fmla="*/ 36 w 44"/>
                <a:gd name="T21" fmla="*/ 4 h 43"/>
                <a:gd name="T22" fmla="*/ 33 w 44"/>
                <a:gd name="T23" fmla="*/ 1 h 43"/>
                <a:gd name="T24" fmla="*/ 30 w 44"/>
                <a:gd name="T25" fmla="*/ 0 h 43"/>
                <a:gd name="T26" fmla="*/ 25 w 44"/>
                <a:gd name="T27" fmla="*/ 0 h 43"/>
                <a:gd name="T28" fmla="*/ 22 w 44"/>
                <a:gd name="T29" fmla="*/ 0 h 43"/>
                <a:gd name="T30" fmla="*/ 18 w 44"/>
                <a:gd name="T31" fmla="*/ 1 h 43"/>
                <a:gd name="T32" fmla="*/ 14 w 44"/>
                <a:gd name="T33" fmla="*/ 1 h 43"/>
                <a:gd name="T34" fmla="*/ 11 w 44"/>
                <a:gd name="T35" fmla="*/ 4 h 43"/>
                <a:gd name="T36" fmla="*/ 8 w 44"/>
                <a:gd name="T37" fmla="*/ 6 h 43"/>
                <a:gd name="T38" fmla="*/ 5 w 44"/>
                <a:gd name="T39" fmla="*/ 10 h 43"/>
                <a:gd name="T40" fmla="*/ 3 w 44"/>
                <a:gd name="T41" fmla="*/ 11 h 43"/>
                <a:gd name="T42" fmla="*/ 1 w 44"/>
                <a:gd name="T43" fmla="*/ 15 h 43"/>
                <a:gd name="T44" fmla="*/ 0 w 44"/>
                <a:gd name="T45" fmla="*/ 19 h 43"/>
                <a:gd name="T46" fmla="*/ 0 w 44"/>
                <a:gd name="T47" fmla="*/ 24 h 43"/>
                <a:gd name="T48" fmla="*/ 0 w 44"/>
                <a:gd name="T49" fmla="*/ 27 h 43"/>
                <a:gd name="T50" fmla="*/ 0 w 44"/>
                <a:gd name="T51" fmla="*/ 30 h 43"/>
                <a:gd name="T52" fmla="*/ 2 w 44"/>
                <a:gd name="T53" fmla="*/ 33 h 43"/>
                <a:gd name="T54" fmla="*/ 4 w 44"/>
                <a:gd name="T55" fmla="*/ 35 h 43"/>
                <a:gd name="T56" fmla="*/ 6 w 44"/>
                <a:gd name="T57" fmla="*/ 37 h 43"/>
                <a:gd name="T58" fmla="*/ 9 w 44"/>
                <a:gd name="T59" fmla="*/ 40 h 43"/>
                <a:gd name="T60" fmla="*/ 12 w 44"/>
                <a:gd name="T61" fmla="*/ 42 h 43"/>
                <a:gd name="T62" fmla="*/ 17 w 44"/>
                <a:gd name="T63" fmla="*/ 42 h 43"/>
                <a:gd name="T64" fmla="*/ 21 w 44"/>
                <a:gd name="T65" fmla="*/ 42 h 43"/>
                <a:gd name="T66" fmla="*/ 24 w 44"/>
                <a:gd name="T67" fmla="*/ 40 h 43"/>
                <a:gd name="T68" fmla="*/ 28 w 44"/>
                <a:gd name="T69" fmla="*/ 40 h 43"/>
                <a:gd name="T70" fmla="*/ 31 w 44"/>
                <a:gd name="T71" fmla="*/ 37 h 43"/>
                <a:gd name="T72" fmla="*/ 34 w 44"/>
                <a:gd name="T73" fmla="*/ 35 h 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
                <a:gd name="T112" fmla="*/ 0 h 43"/>
                <a:gd name="T113" fmla="*/ 44 w 44"/>
                <a:gd name="T114" fmla="*/ 43 h 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 h="43">
                  <a:moveTo>
                    <a:pt x="34" y="35"/>
                  </a:moveTo>
                  <a:lnTo>
                    <a:pt x="37" y="31"/>
                  </a:lnTo>
                  <a:lnTo>
                    <a:pt x="39" y="30"/>
                  </a:lnTo>
                  <a:lnTo>
                    <a:pt x="41" y="26"/>
                  </a:lnTo>
                  <a:lnTo>
                    <a:pt x="43" y="22"/>
                  </a:lnTo>
                  <a:lnTo>
                    <a:pt x="43" y="17"/>
                  </a:lnTo>
                  <a:lnTo>
                    <a:pt x="43" y="14"/>
                  </a:lnTo>
                  <a:lnTo>
                    <a:pt x="43" y="11"/>
                  </a:lnTo>
                  <a:lnTo>
                    <a:pt x="40" y="8"/>
                  </a:lnTo>
                  <a:lnTo>
                    <a:pt x="38" y="6"/>
                  </a:lnTo>
                  <a:lnTo>
                    <a:pt x="36" y="4"/>
                  </a:lnTo>
                  <a:lnTo>
                    <a:pt x="33" y="1"/>
                  </a:lnTo>
                  <a:lnTo>
                    <a:pt x="30" y="0"/>
                  </a:lnTo>
                  <a:lnTo>
                    <a:pt x="25" y="0"/>
                  </a:lnTo>
                  <a:lnTo>
                    <a:pt x="22" y="0"/>
                  </a:lnTo>
                  <a:lnTo>
                    <a:pt x="18" y="1"/>
                  </a:lnTo>
                  <a:lnTo>
                    <a:pt x="14" y="1"/>
                  </a:lnTo>
                  <a:lnTo>
                    <a:pt x="11" y="4"/>
                  </a:lnTo>
                  <a:lnTo>
                    <a:pt x="8" y="6"/>
                  </a:lnTo>
                  <a:lnTo>
                    <a:pt x="5" y="10"/>
                  </a:lnTo>
                  <a:lnTo>
                    <a:pt x="3" y="11"/>
                  </a:lnTo>
                  <a:lnTo>
                    <a:pt x="1" y="15"/>
                  </a:lnTo>
                  <a:lnTo>
                    <a:pt x="0" y="19"/>
                  </a:lnTo>
                  <a:lnTo>
                    <a:pt x="0" y="24"/>
                  </a:lnTo>
                  <a:lnTo>
                    <a:pt x="0" y="27"/>
                  </a:lnTo>
                  <a:lnTo>
                    <a:pt x="0" y="30"/>
                  </a:lnTo>
                  <a:lnTo>
                    <a:pt x="2" y="33"/>
                  </a:lnTo>
                  <a:lnTo>
                    <a:pt x="4" y="35"/>
                  </a:lnTo>
                  <a:lnTo>
                    <a:pt x="6" y="37"/>
                  </a:lnTo>
                  <a:lnTo>
                    <a:pt x="9" y="40"/>
                  </a:lnTo>
                  <a:lnTo>
                    <a:pt x="12" y="42"/>
                  </a:lnTo>
                  <a:lnTo>
                    <a:pt x="17" y="42"/>
                  </a:lnTo>
                  <a:lnTo>
                    <a:pt x="21" y="42"/>
                  </a:lnTo>
                  <a:lnTo>
                    <a:pt x="24" y="40"/>
                  </a:lnTo>
                  <a:lnTo>
                    <a:pt x="28" y="40"/>
                  </a:lnTo>
                  <a:lnTo>
                    <a:pt x="31" y="37"/>
                  </a:lnTo>
                  <a:lnTo>
                    <a:pt x="34" y="35"/>
                  </a:lnTo>
                </a:path>
              </a:pathLst>
            </a:custGeom>
            <a:solidFill>
              <a:srgbClr val="00FF00"/>
            </a:solidFill>
            <a:ln w="9525" cap="rnd">
              <a:noFill/>
              <a:round/>
              <a:headEnd/>
              <a:tailEnd/>
            </a:ln>
          </p:spPr>
          <p:txBody>
            <a:bodyPr/>
            <a:lstStyle/>
            <a:p>
              <a:endParaRPr lang="en-US"/>
            </a:p>
          </p:txBody>
        </p:sp>
        <p:sp>
          <p:nvSpPr>
            <p:cNvPr id="1128" name="Freeform 103"/>
            <p:cNvSpPr>
              <a:spLocks/>
            </p:cNvSpPr>
            <p:nvPr/>
          </p:nvSpPr>
          <p:spPr bwMode="auto">
            <a:xfrm>
              <a:off x="3701" y="3005"/>
              <a:ext cx="220" cy="135"/>
            </a:xfrm>
            <a:custGeom>
              <a:avLst/>
              <a:gdLst>
                <a:gd name="T0" fmla="*/ 219 w 220"/>
                <a:gd name="T1" fmla="*/ 0 h 135"/>
                <a:gd name="T2" fmla="*/ 219 w 220"/>
                <a:gd name="T3" fmla="*/ 134 h 135"/>
                <a:gd name="T4" fmla="*/ 0 w 220"/>
                <a:gd name="T5" fmla="*/ 134 h 135"/>
                <a:gd name="T6" fmla="*/ 0 w 220"/>
                <a:gd name="T7" fmla="*/ 0 h 135"/>
                <a:gd name="T8" fmla="*/ 219 w 220"/>
                <a:gd name="T9" fmla="*/ 0 h 135"/>
                <a:gd name="T10" fmla="*/ 0 60000 65536"/>
                <a:gd name="T11" fmla="*/ 0 60000 65536"/>
                <a:gd name="T12" fmla="*/ 0 60000 65536"/>
                <a:gd name="T13" fmla="*/ 0 60000 65536"/>
                <a:gd name="T14" fmla="*/ 0 60000 65536"/>
                <a:gd name="T15" fmla="*/ 0 w 220"/>
                <a:gd name="T16" fmla="*/ 0 h 135"/>
                <a:gd name="T17" fmla="*/ 220 w 220"/>
                <a:gd name="T18" fmla="*/ 135 h 135"/>
              </a:gdLst>
              <a:ahLst/>
              <a:cxnLst>
                <a:cxn ang="T10">
                  <a:pos x="T0" y="T1"/>
                </a:cxn>
                <a:cxn ang="T11">
                  <a:pos x="T2" y="T3"/>
                </a:cxn>
                <a:cxn ang="T12">
                  <a:pos x="T4" y="T5"/>
                </a:cxn>
                <a:cxn ang="T13">
                  <a:pos x="T6" y="T7"/>
                </a:cxn>
                <a:cxn ang="T14">
                  <a:pos x="T8" y="T9"/>
                </a:cxn>
              </a:cxnLst>
              <a:rect l="T15" t="T16" r="T17" b="T18"/>
              <a:pathLst>
                <a:path w="220" h="135">
                  <a:moveTo>
                    <a:pt x="219" y="0"/>
                  </a:moveTo>
                  <a:lnTo>
                    <a:pt x="219" y="134"/>
                  </a:lnTo>
                  <a:lnTo>
                    <a:pt x="0" y="134"/>
                  </a:lnTo>
                  <a:lnTo>
                    <a:pt x="0" y="0"/>
                  </a:lnTo>
                  <a:lnTo>
                    <a:pt x="219" y="0"/>
                  </a:lnTo>
                </a:path>
              </a:pathLst>
            </a:custGeom>
            <a:noFill/>
            <a:ln w="12700" cap="rnd">
              <a:solidFill>
                <a:srgbClr val="000000"/>
              </a:solidFill>
              <a:round/>
              <a:headEnd/>
              <a:tailEnd/>
            </a:ln>
          </p:spPr>
          <p:txBody>
            <a:bodyPr/>
            <a:lstStyle/>
            <a:p>
              <a:endParaRPr lang="en-US"/>
            </a:p>
          </p:txBody>
        </p:sp>
        <p:sp>
          <p:nvSpPr>
            <p:cNvPr id="1129" name="Freeform 104"/>
            <p:cNvSpPr>
              <a:spLocks/>
            </p:cNvSpPr>
            <p:nvPr/>
          </p:nvSpPr>
          <p:spPr bwMode="auto">
            <a:xfrm>
              <a:off x="3718" y="3128"/>
              <a:ext cx="17" cy="17"/>
            </a:xfrm>
            <a:custGeom>
              <a:avLst/>
              <a:gdLst>
                <a:gd name="T0" fmla="*/ 0 w 17"/>
                <a:gd name="T1" fmla="*/ 16 h 17"/>
                <a:gd name="T2" fmla="*/ 16 w 17"/>
                <a:gd name="T3" fmla="*/ 16 h 17"/>
                <a:gd name="T4" fmla="*/ 0 w 17"/>
                <a:gd name="T5" fmla="*/ 0 h 17"/>
                <a:gd name="T6" fmla="*/ 0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16"/>
                  </a:lnTo>
                  <a:lnTo>
                    <a:pt x="0" y="0"/>
                  </a:lnTo>
                  <a:lnTo>
                    <a:pt x="0" y="16"/>
                  </a:lnTo>
                </a:path>
              </a:pathLst>
            </a:custGeom>
            <a:solidFill>
              <a:srgbClr val="FF9966"/>
            </a:solidFill>
            <a:ln w="9525" cap="rnd">
              <a:noFill/>
              <a:round/>
              <a:headEnd/>
              <a:tailEnd/>
            </a:ln>
          </p:spPr>
          <p:txBody>
            <a:bodyPr/>
            <a:lstStyle/>
            <a:p>
              <a:endParaRPr lang="en-US"/>
            </a:p>
          </p:txBody>
        </p:sp>
        <p:sp>
          <p:nvSpPr>
            <p:cNvPr id="1130" name="Freeform 105"/>
            <p:cNvSpPr>
              <a:spLocks/>
            </p:cNvSpPr>
            <p:nvPr/>
          </p:nvSpPr>
          <p:spPr bwMode="auto">
            <a:xfrm>
              <a:off x="3744" y="3128"/>
              <a:ext cx="17" cy="17"/>
            </a:xfrm>
            <a:custGeom>
              <a:avLst/>
              <a:gdLst>
                <a:gd name="T0" fmla="*/ 16 w 17"/>
                <a:gd name="T1" fmla="*/ 16 h 17"/>
                <a:gd name="T2" fmla="*/ 0 w 17"/>
                <a:gd name="T3" fmla="*/ 16 h 17"/>
                <a:gd name="T4" fmla="*/ 16 w 17"/>
                <a:gd name="T5" fmla="*/ 0 h 17"/>
                <a:gd name="T6" fmla="*/ 16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16"/>
                  </a:moveTo>
                  <a:lnTo>
                    <a:pt x="0" y="16"/>
                  </a:lnTo>
                  <a:lnTo>
                    <a:pt x="16" y="0"/>
                  </a:lnTo>
                  <a:lnTo>
                    <a:pt x="16" y="16"/>
                  </a:lnTo>
                </a:path>
              </a:pathLst>
            </a:custGeom>
            <a:solidFill>
              <a:srgbClr val="FF9966"/>
            </a:solidFill>
            <a:ln w="9525" cap="rnd">
              <a:noFill/>
              <a:round/>
              <a:headEnd/>
              <a:tailEnd/>
            </a:ln>
          </p:spPr>
          <p:txBody>
            <a:bodyPr/>
            <a:lstStyle/>
            <a:p>
              <a:endParaRPr lang="en-US"/>
            </a:p>
          </p:txBody>
        </p:sp>
        <p:sp>
          <p:nvSpPr>
            <p:cNvPr id="1131" name="Freeform 106"/>
            <p:cNvSpPr>
              <a:spLocks/>
            </p:cNvSpPr>
            <p:nvPr/>
          </p:nvSpPr>
          <p:spPr bwMode="auto">
            <a:xfrm>
              <a:off x="3718" y="3011"/>
              <a:ext cx="17" cy="17"/>
            </a:xfrm>
            <a:custGeom>
              <a:avLst/>
              <a:gdLst>
                <a:gd name="T0" fmla="*/ 0 w 17"/>
                <a:gd name="T1" fmla="*/ 0 h 17"/>
                <a:gd name="T2" fmla="*/ 16 w 17"/>
                <a:gd name="T3" fmla="*/ 0 h 17"/>
                <a:gd name="T4" fmla="*/ 0 w 17"/>
                <a:gd name="T5" fmla="*/ 16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FF9966"/>
            </a:solidFill>
            <a:ln w="9525" cap="rnd">
              <a:noFill/>
              <a:round/>
              <a:headEnd/>
              <a:tailEnd/>
            </a:ln>
          </p:spPr>
          <p:txBody>
            <a:bodyPr/>
            <a:lstStyle/>
            <a:p>
              <a:endParaRPr lang="en-US"/>
            </a:p>
          </p:txBody>
        </p:sp>
        <p:sp>
          <p:nvSpPr>
            <p:cNvPr id="1132" name="Freeform 107"/>
            <p:cNvSpPr>
              <a:spLocks/>
            </p:cNvSpPr>
            <p:nvPr/>
          </p:nvSpPr>
          <p:spPr bwMode="auto">
            <a:xfrm>
              <a:off x="3744" y="3011"/>
              <a:ext cx="17" cy="17"/>
            </a:xfrm>
            <a:custGeom>
              <a:avLst/>
              <a:gdLst>
                <a:gd name="T0" fmla="*/ 16 w 17"/>
                <a:gd name="T1" fmla="*/ 0 h 17"/>
                <a:gd name="T2" fmla="*/ 0 w 17"/>
                <a:gd name="T3" fmla="*/ 0 h 17"/>
                <a:gd name="T4" fmla="*/ 16 w 17"/>
                <a:gd name="T5" fmla="*/ 16 h 17"/>
                <a:gd name="T6" fmla="*/ 16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0"/>
                  </a:lnTo>
                  <a:lnTo>
                    <a:pt x="16" y="16"/>
                  </a:lnTo>
                  <a:lnTo>
                    <a:pt x="16" y="0"/>
                  </a:lnTo>
                </a:path>
              </a:pathLst>
            </a:custGeom>
            <a:solidFill>
              <a:srgbClr val="FF9966"/>
            </a:solidFill>
            <a:ln w="9525" cap="rnd">
              <a:noFill/>
              <a:round/>
              <a:headEnd/>
              <a:tailEnd/>
            </a:ln>
          </p:spPr>
          <p:txBody>
            <a:bodyPr/>
            <a:lstStyle/>
            <a:p>
              <a:endParaRPr lang="en-US"/>
            </a:p>
          </p:txBody>
        </p:sp>
        <p:sp>
          <p:nvSpPr>
            <p:cNvPr id="1133" name="Freeform 108"/>
            <p:cNvSpPr>
              <a:spLocks/>
            </p:cNvSpPr>
            <p:nvPr/>
          </p:nvSpPr>
          <p:spPr bwMode="auto">
            <a:xfrm>
              <a:off x="3718" y="3104"/>
              <a:ext cx="17" cy="17"/>
            </a:xfrm>
            <a:custGeom>
              <a:avLst/>
              <a:gdLst>
                <a:gd name="T0" fmla="*/ 0 w 17"/>
                <a:gd name="T1" fmla="*/ 16 h 17"/>
                <a:gd name="T2" fmla="*/ 16 w 17"/>
                <a:gd name="T3" fmla="*/ 16 h 17"/>
                <a:gd name="T4" fmla="*/ 0 w 17"/>
                <a:gd name="T5" fmla="*/ 0 h 17"/>
                <a:gd name="T6" fmla="*/ 0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16"/>
                  </a:lnTo>
                  <a:lnTo>
                    <a:pt x="0" y="0"/>
                  </a:lnTo>
                  <a:lnTo>
                    <a:pt x="0" y="16"/>
                  </a:lnTo>
                </a:path>
              </a:pathLst>
            </a:custGeom>
            <a:solidFill>
              <a:srgbClr val="FF9966"/>
            </a:solidFill>
            <a:ln w="9525" cap="rnd">
              <a:noFill/>
              <a:round/>
              <a:headEnd/>
              <a:tailEnd/>
            </a:ln>
          </p:spPr>
          <p:txBody>
            <a:bodyPr/>
            <a:lstStyle/>
            <a:p>
              <a:endParaRPr lang="en-US"/>
            </a:p>
          </p:txBody>
        </p:sp>
        <p:sp>
          <p:nvSpPr>
            <p:cNvPr id="1134" name="Freeform 109"/>
            <p:cNvSpPr>
              <a:spLocks/>
            </p:cNvSpPr>
            <p:nvPr/>
          </p:nvSpPr>
          <p:spPr bwMode="auto">
            <a:xfrm>
              <a:off x="3744" y="3104"/>
              <a:ext cx="17" cy="17"/>
            </a:xfrm>
            <a:custGeom>
              <a:avLst/>
              <a:gdLst>
                <a:gd name="T0" fmla="*/ 16 w 17"/>
                <a:gd name="T1" fmla="*/ 16 h 17"/>
                <a:gd name="T2" fmla="*/ 0 w 17"/>
                <a:gd name="T3" fmla="*/ 16 h 17"/>
                <a:gd name="T4" fmla="*/ 16 w 17"/>
                <a:gd name="T5" fmla="*/ 0 h 17"/>
                <a:gd name="T6" fmla="*/ 16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16"/>
                  </a:moveTo>
                  <a:lnTo>
                    <a:pt x="0" y="16"/>
                  </a:lnTo>
                  <a:lnTo>
                    <a:pt x="16" y="0"/>
                  </a:lnTo>
                  <a:lnTo>
                    <a:pt x="16" y="16"/>
                  </a:lnTo>
                </a:path>
              </a:pathLst>
            </a:custGeom>
            <a:solidFill>
              <a:srgbClr val="FF9966"/>
            </a:solidFill>
            <a:ln w="9525" cap="rnd">
              <a:noFill/>
              <a:round/>
              <a:headEnd/>
              <a:tailEnd/>
            </a:ln>
          </p:spPr>
          <p:txBody>
            <a:bodyPr/>
            <a:lstStyle/>
            <a:p>
              <a:endParaRPr lang="en-US"/>
            </a:p>
          </p:txBody>
        </p:sp>
        <p:sp>
          <p:nvSpPr>
            <p:cNvPr id="1135" name="Freeform 110"/>
            <p:cNvSpPr>
              <a:spLocks/>
            </p:cNvSpPr>
            <p:nvPr/>
          </p:nvSpPr>
          <p:spPr bwMode="auto">
            <a:xfrm>
              <a:off x="3718" y="3111"/>
              <a:ext cx="17" cy="17"/>
            </a:xfrm>
            <a:custGeom>
              <a:avLst/>
              <a:gdLst>
                <a:gd name="T0" fmla="*/ 0 w 17"/>
                <a:gd name="T1" fmla="*/ 0 h 17"/>
                <a:gd name="T2" fmla="*/ 16 w 17"/>
                <a:gd name="T3" fmla="*/ 0 h 17"/>
                <a:gd name="T4" fmla="*/ 0 w 17"/>
                <a:gd name="T5" fmla="*/ 16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FF9966"/>
            </a:solidFill>
            <a:ln w="9525" cap="rnd">
              <a:noFill/>
              <a:round/>
              <a:headEnd/>
              <a:tailEnd/>
            </a:ln>
          </p:spPr>
          <p:txBody>
            <a:bodyPr/>
            <a:lstStyle/>
            <a:p>
              <a:endParaRPr lang="en-US"/>
            </a:p>
          </p:txBody>
        </p:sp>
        <p:sp>
          <p:nvSpPr>
            <p:cNvPr id="1136" name="Freeform 111"/>
            <p:cNvSpPr>
              <a:spLocks/>
            </p:cNvSpPr>
            <p:nvPr/>
          </p:nvSpPr>
          <p:spPr bwMode="auto">
            <a:xfrm>
              <a:off x="3744" y="3111"/>
              <a:ext cx="17" cy="17"/>
            </a:xfrm>
            <a:custGeom>
              <a:avLst/>
              <a:gdLst>
                <a:gd name="T0" fmla="*/ 16 w 17"/>
                <a:gd name="T1" fmla="*/ 0 h 17"/>
                <a:gd name="T2" fmla="*/ 0 w 17"/>
                <a:gd name="T3" fmla="*/ 0 h 17"/>
                <a:gd name="T4" fmla="*/ 16 w 17"/>
                <a:gd name="T5" fmla="*/ 16 h 17"/>
                <a:gd name="T6" fmla="*/ 16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0"/>
                  </a:lnTo>
                  <a:lnTo>
                    <a:pt x="16" y="16"/>
                  </a:lnTo>
                  <a:lnTo>
                    <a:pt x="16" y="0"/>
                  </a:lnTo>
                </a:path>
              </a:pathLst>
            </a:custGeom>
            <a:solidFill>
              <a:srgbClr val="FF9966"/>
            </a:solidFill>
            <a:ln w="9525" cap="rnd">
              <a:noFill/>
              <a:round/>
              <a:headEnd/>
              <a:tailEnd/>
            </a:ln>
          </p:spPr>
          <p:txBody>
            <a:bodyPr/>
            <a:lstStyle/>
            <a:p>
              <a:endParaRPr lang="en-US"/>
            </a:p>
          </p:txBody>
        </p:sp>
        <p:sp>
          <p:nvSpPr>
            <p:cNvPr id="1137" name="Freeform 112"/>
            <p:cNvSpPr>
              <a:spLocks/>
            </p:cNvSpPr>
            <p:nvPr/>
          </p:nvSpPr>
          <p:spPr bwMode="auto">
            <a:xfrm>
              <a:off x="3718" y="3079"/>
              <a:ext cx="17" cy="17"/>
            </a:xfrm>
            <a:custGeom>
              <a:avLst/>
              <a:gdLst>
                <a:gd name="T0" fmla="*/ 0 w 17"/>
                <a:gd name="T1" fmla="*/ 16 h 17"/>
                <a:gd name="T2" fmla="*/ 16 w 17"/>
                <a:gd name="T3" fmla="*/ 16 h 17"/>
                <a:gd name="T4" fmla="*/ 0 w 17"/>
                <a:gd name="T5" fmla="*/ 0 h 17"/>
                <a:gd name="T6" fmla="*/ 0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16"/>
                  </a:lnTo>
                  <a:lnTo>
                    <a:pt x="0" y="0"/>
                  </a:lnTo>
                  <a:lnTo>
                    <a:pt x="0" y="16"/>
                  </a:lnTo>
                </a:path>
              </a:pathLst>
            </a:custGeom>
            <a:solidFill>
              <a:srgbClr val="FF9966"/>
            </a:solidFill>
            <a:ln w="9525" cap="rnd">
              <a:noFill/>
              <a:round/>
              <a:headEnd/>
              <a:tailEnd/>
            </a:ln>
          </p:spPr>
          <p:txBody>
            <a:bodyPr/>
            <a:lstStyle/>
            <a:p>
              <a:endParaRPr lang="en-US"/>
            </a:p>
          </p:txBody>
        </p:sp>
        <p:sp>
          <p:nvSpPr>
            <p:cNvPr id="1138" name="Freeform 113"/>
            <p:cNvSpPr>
              <a:spLocks/>
            </p:cNvSpPr>
            <p:nvPr/>
          </p:nvSpPr>
          <p:spPr bwMode="auto">
            <a:xfrm>
              <a:off x="3744" y="3079"/>
              <a:ext cx="17" cy="17"/>
            </a:xfrm>
            <a:custGeom>
              <a:avLst/>
              <a:gdLst>
                <a:gd name="T0" fmla="*/ 16 w 17"/>
                <a:gd name="T1" fmla="*/ 16 h 17"/>
                <a:gd name="T2" fmla="*/ 0 w 17"/>
                <a:gd name="T3" fmla="*/ 16 h 17"/>
                <a:gd name="T4" fmla="*/ 16 w 17"/>
                <a:gd name="T5" fmla="*/ 0 h 17"/>
                <a:gd name="T6" fmla="*/ 16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16"/>
                  </a:moveTo>
                  <a:lnTo>
                    <a:pt x="0" y="16"/>
                  </a:lnTo>
                  <a:lnTo>
                    <a:pt x="16" y="0"/>
                  </a:lnTo>
                  <a:lnTo>
                    <a:pt x="16" y="16"/>
                  </a:lnTo>
                </a:path>
              </a:pathLst>
            </a:custGeom>
            <a:solidFill>
              <a:srgbClr val="FF9966"/>
            </a:solidFill>
            <a:ln w="9525" cap="rnd">
              <a:noFill/>
              <a:round/>
              <a:headEnd/>
              <a:tailEnd/>
            </a:ln>
          </p:spPr>
          <p:txBody>
            <a:bodyPr/>
            <a:lstStyle/>
            <a:p>
              <a:endParaRPr lang="en-US"/>
            </a:p>
          </p:txBody>
        </p:sp>
        <p:sp>
          <p:nvSpPr>
            <p:cNvPr id="1139" name="Freeform 114"/>
            <p:cNvSpPr>
              <a:spLocks/>
            </p:cNvSpPr>
            <p:nvPr/>
          </p:nvSpPr>
          <p:spPr bwMode="auto">
            <a:xfrm>
              <a:off x="3718" y="3086"/>
              <a:ext cx="17" cy="17"/>
            </a:xfrm>
            <a:custGeom>
              <a:avLst/>
              <a:gdLst>
                <a:gd name="T0" fmla="*/ 0 w 17"/>
                <a:gd name="T1" fmla="*/ 0 h 17"/>
                <a:gd name="T2" fmla="*/ 16 w 17"/>
                <a:gd name="T3" fmla="*/ 0 h 17"/>
                <a:gd name="T4" fmla="*/ 0 w 17"/>
                <a:gd name="T5" fmla="*/ 16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FF9966"/>
            </a:solidFill>
            <a:ln w="9525" cap="rnd">
              <a:noFill/>
              <a:round/>
              <a:headEnd/>
              <a:tailEnd/>
            </a:ln>
          </p:spPr>
          <p:txBody>
            <a:bodyPr/>
            <a:lstStyle/>
            <a:p>
              <a:endParaRPr lang="en-US"/>
            </a:p>
          </p:txBody>
        </p:sp>
        <p:sp>
          <p:nvSpPr>
            <p:cNvPr id="1140" name="Freeform 115"/>
            <p:cNvSpPr>
              <a:spLocks/>
            </p:cNvSpPr>
            <p:nvPr/>
          </p:nvSpPr>
          <p:spPr bwMode="auto">
            <a:xfrm>
              <a:off x="3744" y="3086"/>
              <a:ext cx="17" cy="17"/>
            </a:xfrm>
            <a:custGeom>
              <a:avLst/>
              <a:gdLst>
                <a:gd name="T0" fmla="*/ 16 w 17"/>
                <a:gd name="T1" fmla="*/ 0 h 17"/>
                <a:gd name="T2" fmla="*/ 0 w 17"/>
                <a:gd name="T3" fmla="*/ 0 h 17"/>
                <a:gd name="T4" fmla="*/ 16 w 17"/>
                <a:gd name="T5" fmla="*/ 16 h 17"/>
                <a:gd name="T6" fmla="*/ 16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0"/>
                  </a:lnTo>
                  <a:lnTo>
                    <a:pt x="16" y="16"/>
                  </a:lnTo>
                  <a:lnTo>
                    <a:pt x="16" y="0"/>
                  </a:lnTo>
                </a:path>
              </a:pathLst>
            </a:custGeom>
            <a:solidFill>
              <a:srgbClr val="FF9966"/>
            </a:solidFill>
            <a:ln w="9525" cap="rnd">
              <a:noFill/>
              <a:round/>
              <a:headEnd/>
              <a:tailEnd/>
            </a:ln>
          </p:spPr>
          <p:txBody>
            <a:bodyPr/>
            <a:lstStyle/>
            <a:p>
              <a:endParaRPr lang="en-US"/>
            </a:p>
          </p:txBody>
        </p:sp>
        <p:sp>
          <p:nvSpPr>
            <p:cNvPr id="1141" name="Freeform 116"/>
            <p:cNvSpPr>
              <a:spLocks/>
            </p:cNvSpPr>
            <p:nvPr/>
          </p:nvSpPr>
          <p:spPr bwMode="auto">
            <a:xfrm>
              <a:off x="3718" y="3055"/>
              <a:ext cx="17" cy="17"/>
            </a:xfrm>
            <a:custGeom>
              <a:avLst/>
              <a:gdLst>
                <a:gd name="T0" fmla="*/ 0 w 17"/>
                <a:gd name="T1" fmla="*/ 16 h 17"/>
                <a:gd name="T2" fmla="*/ 16 w 17"/>
                <a:gd name="T3" fmla="*/ 16 h 17"/>
                <a:gd name="T4" fmla="*/ 0 w 17"/>
                <a:gd name="T5" fmla="*/ 0 h 17"/>
                <a:gd name="T6" fmla="*/ 0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16"/>
                  </a:lnTo>
                  <a:lnTo>
                    <a:pt x="0" y="0"/>
                  </a:lnTo>
                  <a:lnTo>
                    <a:pt x="0" y="16"/>
                  </a:lnTo>
                </a:path>
              </a:pathLst>
            </a:custGeom>
            <a:solidFill>
              <a:srgbClr val="FF9966"/>
            </a:solidFill>
            <a:ln w="9525" cap="rnd">
              <a:noFill/>
              <a:round/>
              <a:headEnd/>
              <a:tailEnd/>
            </a:ln>
          </p:spPr>
          <p:txBody>
            <a:bodyPr/>
            <a:lstStyle/>
            <a:p>
              <a:endParaRPr lang="en-US"/>
            </a:p>
          </p:txBody>
        </p:sp>
        <p:sp>
          <p:nvSpPr>
            <p:cNvPr id="1142" name="Freeform 117"/>
            <p:cNvSpPr>
              <a:spLocks/>
            </p:cNvSpPr>
            <p:nvPr/>
          </p:nvSpPr>
          <p:spPr bwMode="auto">
            <a:xfrm>
              <a:off x="3744" y="3055"/>
              <a:ext cx="17" cy="17"/>
            </a:xfrm>
            <a:custGeom>
              <a:avLst/>
              <a:gdLst>
                <a:gd name="T0" fmla="*/ 16 w 17"/>
                <a:gd name="T1" fmla="*/ 16 h 17"/>
                <a:gd name="T2" fmla="*/ 0 w 17"/>
                <a:gd name="T3" fmla="*/ 16 h 17"/>
                <a:gd name="T4" fmla="*/ 16 w 17"/>
                <a:gd name="T5" fmla="*/ 0 h 17"/>
                <a:gd name="T6" fmla="*/ 16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16"/>
                  </a:moveTo>
                  <a:lnTo>
                    <a:pt x="0" y="16"/>
                  </a:lnTo>
                  <a:lnTo>
                    <a:pt x="16" y="0"/>
                  </a:lnTo>
                  <a:lnTo>
                    <a:pt x="16" y="16"/>
                  </a:lnTo>
                </a:path>
              </a:pathLst>
            </a:custGeom>
            <a:solidFill>
              <a:srgbClr val="FF9966"/>
            </a:solidFill>
            <a:ln w="9525" cap="rnd">
              <a:noFill/>
              <a:round/>
              <a:headEnd/>
              <a:tailEnd/>
            </a:ln>
          </p:spPr>
          <p:txBody>
            <a:bodyPr/>
            <a:lstStyle/>
            <a:p>
              <a:endParaRPr lang="en-US"/>
            </a:p>
          </p:txBody>
        </p:sp>
        <p:sp>
          <p:nvSpPr>
            <p:cNvPr id="1143" name="Freeform 118"/>
            <p:cNvSpPr>
              <a:spLocks/>
            </p:cNvSpPr>
            <p:nvPr/>
          </p:nvSpPr>
          <p:spPr bwMode="auto">
            <a:xfrm>
              <a:off x="3718" y="3061"/>
              <a:ext cx="17" cy="17"/>
            </a:xfrm>
            <a:custGeom>
              <a:avLst/>
              <a:gdLst>
                <a:gd name="T0" fmla="*/ 0 w 17"/>
                <a:gd name="T1" fmla="*/ 0 h 17"/>
                <a:gd name="T2" fmla="*/ 16 w 17"/>
                <a:gd name="T3" fmla="*/ 0 h 17"/>
                <a:gd name="T4" fmla="*/ 0 w 17"/>
                <a:gd name="T5" fmla="*/ 16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FF9966"/>
            </a:solidFill>
            <a:ln w="9525" cap="rnd">
              <a:noFill/>
              <a:round/>
              <a:headEnd/>
              <a:tailEnd/>
            </a:ln>
          </p:spPr>
          <p:txBody>
            <a:bodyPr/>
            <a:lstStyle/>
            <a:p>
              <a:endParaRPr lang="en-US"/>
            </a:p>
          </p:txBody>
        </p:sp>
        <p:sp>
          <p:nvSpPr>
            <p:cNvPr id="1144" name="Freeform 119"/>
            <p:cNvSpPr>
              <a:spLocks/>
            </p:cNvSpPr>
            <p:nvPr/>
          </p:nvSpPr>
          <p:spPr bwMode="auto">
            <a:xfrm>
              <a:off x="3744" y="3061"/>
              <a:ext cx="17" cy="17"/>
            </a:xfrm>
            <a:custGeom>
              <a:avLst/>
              <a:gdLst>
                <a:gd name="T0" fmla="*/ 16 w 17"/>
                <a:gd name="T1" fmla="*/ 0 h 17"/>
                <a:gd name="T2" fmla="*/ 0 w 17"/>
                <a:gd name="T3" fmla="*/ 0 h 17"/>
                <a:gd name="T4" fmla="*/ 16 w 17"/>
                <a:gd name="T5" fmla="*/ 16 h 17"/>
                <a:gd name="T6" fmla="*/ 16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0"/>
                  </a:lnTo>
                  <a:lnTo>
                    <a:pt x="16" y="16"/>
                  </a:lnTo>
                  <a:lnTo>
                    <a:pt x="16" y="0"/>
                  </a:lnTo>
                </a:path>
              </a:pathLst>
            </a:custGeom>
            <a:solidFill>
              <a:srgbClr val="FF9966"/>
            </a:solidFill>
            <a:ln w="9525" cap="rnd">
              <a:noFill/>
              <a:round/>
              <a:headEnd/>
              <a:tailEnd/>
            </a:ln>
          </p:spPr>
          <p:txBody>
            <a:bodyPr/>
            <a:lstStyle/>
            <a:p>
              <a:endParaRPr lang="en-US"/>
            </a:p>
          </p:txBody>
        </p:sp>
        <p:sp>
          <p:nvSpPr>
            <p:cNvPr id="1145" name="Freeform 120"/>
            <p:cNvSpPr>
              <a:spLocks/>
            </p:cNvSpPr>
            <p:nvPr/>
          </p:nvSpPr>
          <p:spPr bwMode="auto">
            <a:xfrm>
              <a:off x="3718" y="3029"/>
              <a:ext cx="17" cy="17"/>
            </a:xfrm>
            <a:custGeom>
              <a:avLst/>
              <a:gdLst>
                <a:gd name="T0" fmla="*/ 0 w 17"/>
                <a:gd name="T1" fmla="*/ 16 h 17"/>
                <a:gd name="T2" fmla="*/ 16 w 17"/>
                <a:gd name="T3" fmla="*/ 16 h 17"/>
                <a:gd name="T4" fmla="*/ 0 w 17"/>
                <a:gd name="T5" fmla="*/ 0 h 17"/>
                <a:gd name="T6" fmla="*/ 0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16" y="16"/>
                  </a:lnTo>
                  <a:lnTo>
                    <a:pt x="0" y="0"/>
                  </a:lnTo>
                  <a:lnTo>
                    <a:pt x="0" y="16"/>
                  </a:lnTo>
                </a:path>
              </a:pathLst>
            </a:custGeom>
            <a:solidFill>
              <a:srgbClr val="FF9966"/>
            </a:solidFill>
            <a:ln w="9525" cap="rnd">
              <a:noFill/>
              <a:round/>
              <a:headEnd/>
              <a:tailEnd/>
            </a:ln>
          </p:spPr>
          <p:txBody>
            <a:bodyPr/>
            <a:lstStyle/>
            <a:p>
              <a:endParaRPr lang="en-US"/>
            </a:p>
          </p:txBody>
        </p:sp>
        <p:sp>
          <p:nvSpPr>
            <p:cNvPr id="1146" name="Freeform 121"/>
            <p:cNvSpPr>
              <a:spLocks/>
            </p:cNvSpPr>
            <p:nvPr/>
          </p:nvSpPr>
          <p:spPr bwMode="auto">
            <a:xfrm>
              <a:off x="3744" y="3029"/>
              <a:ext cx="17" cy="17"/>
            </a:xfrm>
            <a:custGeom>
              <a:avLst/>
              <a:gdLst>
                <a:gd name="T0" fmla="*/ 16 w 17"/>
                <a:gd name="T1" fmla="*/ 16 h 17"/>
                <a:gd name="T2" fmla="*/ 0 w 17"/>
                <a:gd name="T3" fmla="*/ 16 h 17"/>
                <a:gd name="T4" fmla="*/ 16 w 17"/>
                <a:gd name="T5" fmla="*/ 0 h 17"/>
                <a:gd name="T6" fmla="*/ 16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16"/>
                  </a:moveTo>
                  <a:lnTo>
                    <a:pt x="0" y="16"/>
                  </a:lnTo>
                  <a:lnTo>
                    <a:pt x="16" y="0"/>
                  </a:lnTo>
                  <a:lnTo>
                    <a:pt x="16" y="16"/>
                  </a:lnTo>
                </a:path>
              </a:pathLst>
            </a:custGeom>
            <a:solidFill>
              <a:srgbClr val="FF9966"/>
            </a:solidFill>
            <a:ln w="9525" cap="rnd">
              <a:noFill/>
              <a:round/>
              <a:headEnd/>
              <a:tailEnd/>
            </a:ln>
          </p:spPr>
          <p:txBody>
            <a:bodyPr/>
            <a:lstStyle/>
            <a:p>
              <a:endParaRPr lang="en-US"/>
            </a:p>
          </p:txBody>
        </p:sp>
        <p:sp>
          <p:nvSpPr>
            <p:cNvPr id="1147" name="Freeform 122"/>
            <p:cNvSpPr>
              <a:spLocks/>
            </p:cNvSpPr>
            <p:nvPr/>
          </p:nvSpPr>
          <p:spPr bwMode="auto">
            <a:xfrm>
              <a:off x="3718" y="3036"/>
              <a:ext cx="17" cy="17"/>
            </a:xfrm>
            <a:custGeom>
              <a:avLst/>
              <a:gdLst>
                <a:gd name="T0" fmla="*/ 0 w 17"/>
                <a:gd name="T1" fmla="*/ 0 h 17"/>
                <a:gd name="T2" fmla="*/ 16 w 17"/>
                <a:gd name="T3" fmla="*/ 0 h 17"/>
                <a:gd name="T4" fmla="*/ 0 w 17"/>
                <a:gd name="T5" fmla="*/ 16 h 17"/>
                <a:gd name="T6" fmla="*/ 0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0"/>
                  </a:lnTo>
                  <a:lnTo>
                    <a:pt x="0" y="16"/>
                  </a:lnTo>
                  <a:lnTo>
                    <a:pt x="0" y="0"/>
                  </a:lnTo>
                </a:path>
              </a:pathLst>
            </a:custGeom>
            <a:solidFill>
              <a:srgbClr val="FF9966"/>
            </a:solidFill>
            <a:ln w="9525" cap="rnd">
              <a:noFill/>
              <a:round/>
              <a:headEnd/>
              <a:tailEnd/>
            </a:ln>
          </p:spPr>
          <p:txBody>
            <a:bodyPr/>
            <a:lstStyle/>
            <a:p>
              <a:endParaRPr lang="en-US"/>
            </a:p>
          </p:txBody>
        </p:sp>
        <p:sp>
          <p:nvSpPr>
            <p:cNvPr id="1148" name="Freeform 123"/>
            <p:cNvSpPr>
              <a:spLocks/>
            </p:cNvSpPr>
            <p:nvPr/>
          </p:nvSpPr>
          <p:spPr bwMode="auto">
            <a:xfrm>
              <a:off x="3744" y="3036"/>
              <a:ext cx="17" cy="17"/>
            </a:xfrm>
            <a:custGeom>
              <a:avLst/>
              <a:gdLst>
                <a:gd name="T0" fmla="*/ 16 w 17"/>
                <a:gd name="T1" fmla="*/ 0 h 17"/>
                <a:gd name="T2" fmla="*/ 0 w 17"/>
                <a:gd name="T3" fmla="*/ 0 h 17"/>
                <a:gd name="T4" fmla="*/ 16 w 17"/>
                <a:gd name="T5" fmla="*/ 16 h 17"/>
                <a:gd name="T6" fmla="*/ 16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0" y="0"/>
                  </a:lnTo>
                  <a:lnTo>
                    <a:pt x="16" y="16"/>
                  </a:lnTo>
                  <a:lnTo>
                    <a:pt x="16" y="0"/>
                  </a:lnTo>
                </a:path>
              </a:pathLst>
            </a:custGeom>
            <a:solidFill>
              <a:srgbClr val="FF9966"/>
            </a:solidFill>
            <a:ln w="9525" cap="rnd">
              <a:noFill/>
              <a:round/>
              <a:headEnd/>
              <a:tailEnd/>
            </a:ln>
          </p:spPr>
          <p:txBody>
            <a:bodyPr/>
            <a:lstStyle/>
            <a:p>
              <a:endParaRPr lang="en-US"/>
            </a:p>
          </p:txBody>
        </p:sp>
        <p:sp>
          <p:nvSpPr>
            <p:cNvPr id="1149" name="Freeform 124"/>
            <p:cNvSpPr>
              <a:spLocks/>
            </p:cNvSpPr>
            <p:nvPr/>
          </p:nvSpPr>
          <p:spPr bwMode="auto">
            <a:xfrm>
              <a:off x="3723" y="3014"/>
              <a:ext cx="17" cy="17"/>
            </a:xfrm>
            <a:custGeom>
              <a:avLst/>
              <a:gdLst>
                <a:gd name="T0" fmla="*/ 16 w 17"/>
                <a:gd name="T1" fmla="*/ 0 h 17"/>
                <a:gd name="T2" fmla="*/ 7 w 17"/>
                <a:gd name="T3" fmla="*/ 0 h 17"/>
                <a:gd name="T4" fmla="*/ 0 w 17"/>
                <a:gd name="T5" fmla="*/ 8 h 17"/>
                <a:gd name="T6" fmla="*/ 0 w 17"/>
                <a:gd name="T7" fmla="*/ 16 h 17"/>
                <a:gd name="T8" fmla="*/ 16 w 17"/>
                <a:gd name="T9" fmla="*/ 16 h 17"/>
                <a:gd name="T10" fmla="*/ 16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0"/>
                  </a:moveTo>
                  <a:lnTo>
                    <a:pt x="7" y="0"/>
                  </a:lnTo>
                  <a:lnTo>
                    <a:pt x="0" y="8"/>
                  </a:lnTo>
                  <a:lnTo>
                    <a:pt x="0" y="16"/>
                  </a:lnTo>
                  <a:lnTo>
                    <a:pt x="16" y="16"/>
                  </a:lnTo>
                  <a:lnTo>
                    <a:pt x="16" y="0"/>
                  </a:lnTo>
                </a:path>
              </a:pathLst>
            </a:custGeom>
            <a:solidFill>
              <a:srgbClr val="FF9933"/>
            </a:solidFill>
            <a:ln w="12700" cap="rnd">
              <a:solidFill>
                <a:srgbClr val="000000"/>
              </a:solidFill>
              <a:round/>
              <a:headEnd/>
              <a:tailEnd/>
            </a:ln>
          </p:spPr>
          <p:txBody>
            <a:bodyPr/>
            <a:lstStyle/>
            <a:p>
              <a:endParaRPr lang="en-US"/>
            </a:p>
          </p:txBody>
        </p:sp>
        <p:sp>
          <p:nvSpPr>
            <p:cNvPr id="1150" name="Freeform 125"/>
            <p:cNvSpPr>
              <a:spLocks/>
            </p:cNvSpPr>
            <p:nvPr/>
          </p:nvSpPr>
          <p:spPr bwMode="auto">
            <a:xfrm>
              <a:off x="3723" y="3024"/>
              <a:ext cx="17" cy="17"/>
            </a:xfrm>
            <a:custGeom>
              <a:avLst/>
              <a:gdLst>
                <a:gd name="T0" fmla="*/ 16 w 17"/>
                <a:gd name="T1" fmla="*/ 16 h 17"/>
                <a:gd name="T2" fmla="*/ 7 w 17"/>
                <a:gd name="T3" fmla="*/ 16 h 17"/>
                <a:gd name="T4" fmla="*/ 0 w 17"/>
                <a:gd name="T5" fmla="*/ 7 h 17"/>
                <a:gd name="T6" fmla="*/ 0 w 17"/>
                <a:gd name="T7" fmla="*/ 0 h 17"/>
                <a:gd name="T8" fmla="*/ 16 w 17"/>
                <a:gd name="T9" fmla="*/ 0 h 17"/>
                <a:gd name="T10" fmla="*/ 16 w 17"/>
                <a:gd name="T11" fmla="*/ 16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16"/>
                  </a:moveTo>
                  <a:lnTo>
                    <a:pt x="7" y="16"/>
                  </a:lnTo>
                  <a:lnTo>
                    <a:pt x="0" y="7"/>
                  </a:lnTo>
                  <a:lnTo>
                    <a:pt x="0" y="0"/>
                  </a:lnTo>
                  <a:lnTo>
                    <a:pt x="16" y="0"/>
                  </a:lnTo>
                  <a:lnTo>
                    <a:pt x="16" y="16"/>
                  </a:lnTo>
                </a:path>
              </a:pathLst>
            </a:custGeom>
            <a:solidFill>
              <a:srgbClr val="FFFFFF"/>
            </a:solidFill>
            <a:ln w="12700" cap="rnd">
              <a:solidFill>
                <a:srgbClr val="000000"/>
              </a:solidFill>
              <a:round/>
              <a:headEnd/>
              <a:tailEnd/>
            </a:ln>
          </p:spPr>
          <p:txBody>
            <a:bodyPr/>
            <a:lstStyle/>
            <a:p>
              <a:endParaRPr lang="en-US"/>
            </a:p>
          </p:txBody>
        </p:sp>
        <p:sp>
          <p:nvSpPr>
            <p:cNvPr id="1151" name="Freeform 126"/>
            <p:cNvSpPr>
              <a:spLocks/>
            </p:cNvSpPr>
            <p:nvPr/>
          </p:nvSpPr>
          <p:spPr bwMode="auto">
            <a:xfrm>
              <a:off x="3735" y="3014"/>
              <a:ext cx="17" cy="17"/>
            </a:xfrm>
            <a:custGeom>
              <a:avLst/>
              <a:gdLst>
                <a:gd name="T0" fmla="*/ 0 w 17"/>
                <a:gd name="T1" fmla="*/ 0 h 17"/>
                <a:gd name="T2" fmla="*/ 9 w 17"/>
                <a:gd name="T3" fmla="*/ 0 h 17"/>
                <a:gd name="T4" fmla="*/ 16 w 17"/>
                <a:gd name="T5" fmla="*/ 8 h 17"/>
                <a:gd name="T6" fmla="*/ 16 w 17"/>
                <a:gd name="T7" fmla="*/ 16 h 17"/>
                <a:gd name="T8" fmla="*/ 0 w 17"/>
                <a:gd name="T9" fmla="*/ 16 h 17"/>
                <a:gd name="T10" fmla="*/ 0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9" y="0"/>
                  </a:lnTo>
                  <a:lnTo>
                    <a:pt x="16" y="8"/>
                  </a:lnTo>
                  <a:lnTo>
                    <a:pt x="16" y="16"/>
                  </a:lnTo>
                  <a:lnTo>
                    <a:pt x="0" y="16"/>
                  </a:lnTo>
                  <a:lnTo>
                    <a:pt x="0" y="0"/>
                  </a:lnTo>
                </a:path>
              </a:pathLst>
            </a:custGeom>
            <a:solidFill>
              <a:srgbClr val="FFFFFF"/>
            </a:solidFill>
            <a:ln w="12700" cap="rnd">
              <a:solidFill>
                <a:srgbClr val="000000"/>
              </a:solidFill>
              <a:round/>
              <a:headEnd/>
              <a:tailEnd/>
            </a:ln>
          </p:spPr>
          <p:txBody>
            <a:bodyPr/>
            <a:lstStyle/>
            <a:p>
              <a:endParaRPr lang="en-US"/>
            </a:p>
          </p:txBody>
        </p:sp>
        <p:sp>
          <p:nvSpPr>
            <p:cNvPr id="1152" name="Freeform 127"/>
            <p:cNvSpPr>
              <a:spLocks/>
            </p:cNvSpPr>
            <p:nvPr/>
          </p:nvSpPr>
          <p:spPr bwMode="auto">
            <a:xfrm>
              <a:off x="3735" y="3024"/>
              <a:ext cx="17" cy="17"/>
            </a:xfrm>
            <a:custGeom>
              <a:avLst/>
              <a:gdLst>
                <a:gd name="T0" fmla="*/ 0 w 17"/>
                <a:gd name="T1" fmla="*/ 16 h 17"/>
                <a:gd name="T2" fmla="*/ 9 w 17"/>
                <a:gd name="T3" fmla="*/ 16 h 17"/>
                <a:gd name="T4" fmla="*/ 16 w 17"/>
                <a:gd name="T5" fmla="*/ 7 h 17"/>
                <a:gd name="T6" fmla="*/ 16 w 17"/>
                <a:gd name="T7" fmla="*/ 0 h 17"/>
                <a:gd name="T8" fmla="*/ 0 w 17"/>
                <a:gd name="T9" fmla="*/ 0 h 17"/>
                <a:gd name="T10" fmla="*/ 0 w 17"/>
                <a:gd name="T11" fmla="*/ 16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6"/>
                  </a:moveTo>
                  <a:lnTo>
                    <a:pt x="9" y="16"/>
                  </a:lnTo>
                  <a:lnTo>
                    <a:pt x="16" y="7"/>
                  </a:lnTo>
                  <a:lnTo>
                    <a:pt x="16" y="0"/>
                  </a:lnTo>
                  <a:lnTo>
                    <a:pt x="0" y="0"/>
                  </a:lnTo>
                  <a:lnTo>
                    <a:pt x="0" y="16"/>
                  </a:lnTo>
                </a:path>
              </a:pathLst>
            </a:custGeom>
            <a:solidFill>
              <a:srgbClr val="FF9933"/>
            </a:solidFill>
            <a:ln w="12700" cap="rnd">
              <a:solidFill>
                <a:srgbClr val="000000"/>
              </a:solidFill>
              <a:round/>
              <a:headEnd/>
              <a:tailEnd/>
            </a:ln>
          </p:spPr>
          <p:txBody>
            <a:bodyPr/>
            <a:lstStyle/>
            <a:p>
              <a:endParaRPr lang="en-US"/>
            </a:p>
          </p:txBody>
        </p:sp>
        <p:sp>
          <p:nvSpPr>
            <p:cNvPr id="1153" name="Freeform 128"/>
            <p:cNvSpPr>
              <a:spLocks/>
            </p:cNvSpPr>
            <p:nvPr/>
          </p:nvSpPr>
          <p:spPr bwMode="auto">
            <a:xfrm>
              <a:off x="3735" y="3065"/>
              <a:ext cx="17" cy="17"/>
            </a:xfrm>
            <a:custGeom>
              <a:avLst/>
              <a:gdLst>
                <a:gd name="T0" fmla="*/ 0 w 17"/>
                <a:gd name="T1" fmla="*/ 0 h 17"/>
                <a:gd name="T2" fmla="*/ 9 w 17"/>
                <a:gd name="T3" fmla="*/ 0 h 17"/>
                <a:gd name="T4" fmla="*/ 16 w 17"/>
                <a:gd name="T5" fmla="*/ 8 h 17"/>
                <a:gd name="T6" fmla="*/ 16 w 17"/>
                <a:gd name="T7" fmla="*/ 16 h 17"/>
                <a:gd name="T8" fmla="*/ 0 w 17"/>
                <a:gd name="T9" fmla="*/ 16 h 17"/>
                <a:gd name="T10" fmla="*/ 0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9" y="0"/>
                  </a:lnTo>
                  <a:lnTo>
                    <a:pt x="16" y="8"/>
                  </a:lnTo>
                  <a:lnTo>
                    <a:pt x="16" y="16"/>
                  </a:lnTo>
                  <a:lnTo>
                    <a:pt x="0" y="16"/>
                  </a:lnTo>
                  <a:lnTo>
                    <a:pt x="0" y="0"/>
                  </a:lnTo>
                </a:path>
              </a:pathLst>
            </a:custGeom>
            <a:solidFill>
              <a:srgbClr val="FF9933"/>
            </a:solidFill>
            <a:ln w="12700" cap="rnd">
              <a:solidFill>
                <a:srgbClr val="000000"/>
              </a:solidFill>
              <a:round/>
              <a:headEnd/>
              <a:tailEnd/>
            </a:ln>
          </p:spPr>
          <p:txBody>
            <a:bodyPr/>
            <a:lstStyle/>
            <a:p>
              <a:endParaRPr lang="en-US"/>
            </a:p>
          </p:txBody>
        </p:sp>
        <p:sp>
          <p:nvSpPr>
            <p:cNvPr id="1154" name="Freeform 129"/>
            <p:cNvSpPr>
              <a:spLocks/>
            </p:cNvSpPr>
            <p:nvPr/>
          </p:nvSpPr>
          <p:spPr bwMode="auto">
            <a:xfrm>
              <a:off x="3735" y="3074"/>
              <a:ext cx="17" cy="17"/>
            </a:xfrm>
            <a:custGeom>
              <a:avLst/>
              <a:gdLst>
                <a:gd name="T0" fmla="*/ 0 w 17"/>
                <a:gd name="T1" fmla="*/ 16 h 17"/>
                <a:gd name="T2" fmla="*/ 9 w 17"/>
                <a:gd name="T3" fmla="*/ 16 h 17"/>
                <a:gd name="T4" fmla="*/ 16 w 17"/>
                <a:gd name="T5" fmla="*/ 7 h 17"/>
                <a:gd name="T6" fmla="*/ 16 w 17"/>
                <a:gd name="T7" fmla="*/ 0 h 17"/>
                <a:gd name="T8" fmla="*/ 0 w 17"/>
                <a:gd name="T9" fmla="*/ 0 h 17"/>
                <a:gd name="T10" fmla="*/ 0 w 17"/>
                <a:gd name="T11" fmla="*/ 16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6"/>
                  </a:moveTo>
                  <a:lnTo>
                    <a:pt x="9" y="16"/>
                  </a:lnTo>
                  <a:lnTo>
                    <a:pt x="16" y="7"/>
                  </a:lnTo>
                  <a:lnTo>
                    <a:pt x="16" y="0"/>
                  </a:lnTo>
                  <a:lnTo>
                    <a:pt x="0" y="0"/>
                  </a:lnTo>
                  <a:lnTo>
                    <a:pt x="0" y="16"/>
                  </a:lnTo>
                </a:path>
              </a:pathLst>
            </a:custGeom>
            <a:solidFill>
              <a:srgbClr val="FFFFFF"/>
            </a:solidFill>
            <a:ln w="12700" cap="rnd">
              <a:solidFill>
                <a:srgbClr val="000000"/>
              </a:solidFill>
              <a:round/>
              <a:headEnd/>
              <a:tailEnd/>
            </a:ln>
          </p:spPr>
          <p:txBody>
            <a:bodyPr/>
            <a:lstStyle/>
            <a:p>
              <a:endParaRPr lang="en-US"/>
            </a:p>
          </p:txBody>
        </p:sp>
        <p:sp>
          <p:nvSpPr>
            <p:cNvPr id="1155" name="Freeform 130"/>
            <p:cNvSpPr>
              <a:spLocks/>
            </p:cNvSpPr>
            <p:nvPr/>
          </p:nvSpPr>
          <p:spPr bwMode="auto">
            <a:xfrm>
              <a:off x="3723" y="3065"/>
              <a:ext cx="17" cy="17"/>
            </a:xfrm>
            <a:custGeom>
              <a:avLst/>
              <a:gdLst>
                <a:gd name="T0" fmla="*/ 16 w 17"/>
                <a:gd name="T1" fmla="*/ 0 h 17"/>
                <a:gd name="T2" fmla="*/ 7 w 17"/>
                <a:gd name="T3" fmla="*/ 0 h 17"/>
                <a:gd name="T4" fmla="*/ 0 w 17"/>
                <a:gd name="T5" fmla="*/ 8 h 17"/>
                <a:gd name="T6" fmla="*/ 0 w 17"/>
                <a:gd name="T7" fmla="*/ 16 h 17"/>
                <a:gd name="T8" fmla="*/ 16 w 17"/>
                <a:gd name="T9" fmla="*/ 16 h 17"/>
                <a:gd name="T10" fmla="*/ 16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0"/>
                  </a:moveTo>
                  <a:lnTo>
                    <a:pt x="7" y="0"/>
                  </a:lnTo>
                  <a:lnTo>
                    <a:pt x="0" y="8"/>
                  </a:lnTo>
                  <a:lnTo>
                    <a:pt x="0" y="16"/>
                  </a:lnTo>
                  <a:lnTo>
                    <a:pt x="16" y="16"/>
                  </a:lnTo>
                  <a:lnTo>
                    <a:pt x="16" y="0"/>
                  </a:lnTo>
                </a:path>
              </a:pathLst>
            </a:custGeom>
            <a:solidFill>
              <a:srgbClr val="FFFFFF"/>
            </a:solidFill>
            <a:ln w="12700" cap="rnd">
              <a:solidFill>
                <a:srgbClr val="000000"/>
              </a:solidFill>
              <a:round/>
              <a:headEnd/>
              <a:tailEnd/>
            </a:ln>
          </p:spPr>
          <p:txBody>
            <a:bodyPr/>
            <a:lstStyle/>
            <a:p>
              <a:endParaRPr lang="en-US"/>
            </a:p>
          </p:txBody>
        </p:sp>
        <p:sp>
          <p:nvSpPr>
            <p:cNvPr id="1156" name="Freeform 131"/>
            <p:cNvSpPr>
              <a:spLocks/>
            </p:cNvSpPr>
            <p:nvPr/>
          </p:nvSpPr>
          <p:spPr bwMode="auto">
            <a:xfrm>
              <a:off x="3723" y="3074"/>
              <a:ext cx="17" cy="17"/>
            </a:xfrm>
            <a:custGeom>
              <a:avLst/>
              <a:gdLst>
                <a:gd name="T0" fmla="*/ 16 w 17"/>
                <a:gd name="T1" fmla="*/ 16 h 17"/>
                <a:gd name="T2" fmla="*/ 7 w 17"/>
                <a:gd name="T3" fmla="*/ 16 h 17"/>
                <a:gd name="T4" fmla="*/ 0 w 17"/>
                <a:gd name="T5" fmla="*/ 7 h 17"/>
                <a:gd name="T6" fmla="*/ 0 w 17"/>
                <a:gd name="T7" fmla="*/ 0 h 17"/>
                <a:gd name="T8" fmla="*/ 16 w 17"/>
                <a:gd name="T9" fmla="*/ 0 h 17"/>
                <a:gd name="T10" fmla="*/ 16 w 17"/>
                <a:gd name="T11" fmla="*/ 16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16"/>
                  </a:moveTo>
                  <a:lnTo>
                    <a:pt x="7" y="16"/>
                  </a:lnTo>
                  <a:lnTo>
                    <a:pt x="0" y="7"/>
                  </a:lnTo>
                  <a:lnTo>
                    <a:pt x="0" y="0"/>
                  </a:lnTo>
                  <a:lnTo>
                    <a:pt x="16" y="0"/>
                  </a:lnTo>
                  <a:lnTo>
                    <a:pt x="16" y="16"/>
                  </a:lnTo>
                </a:path>
              </a:pathLst>
            </a:custGeom>
            <a:solidFill>
              <a:srgbClr val="FF9933"/>
            </a:solidFill>
            <a:ln w="12700" cap="rnd">
              <a:solidFill>
                <a:srgbClr val="000000"/>
              </a:solidFill>
              <a:round/>
              <a:headEnd/>
              <a:tailEnd/>
            </a:ln>
          </p:spPr>
          <p:txBody>
            <a:bodyPr/>
            <a:lstStyle/>
            <a:p>
              <a:endParaRPr lang="en-US"/>
            </a:p>
          </p:txBody>
        </p:sp>
        <p:sp>
          <p:nvSpPr>
            <p:cNvPr id="1157" name="Freeform 132"/>
            <p:cNvSpPr>
              <a:spLocks/>
            </p:cNvSpPr>
            <p:nvPr/>
          </p:nvSpPr>
          <p:spPr bwMode="auto">
            <a:xfrm>
              <a:off x="3735" y="3067"/>
              <a:ext cx="17" cy="17"/>
            </a:xfrm>
            <a:custGeom>
              <a:avLst/>
              <a:gdLst>
                <a:gd name="T0" fmla="*/ 0 w 17"/>
                <a:gd name="T1" fmla="*/ 0 h 17"/>
                <a:gd name="T2" fmla="*/ 10 w 17"/>
                <a:gd name="T3" fmla="*/ 0 h 17"/>
                <a:gd name="T4" fmla="*/ 16 w 17"/>
                <a:gd name="T5" fmla="*/ 8 h 17"/>
                <a:gd name="T6" fmla="*/ 16 w 17"/>
                <a:gd name="T7" fmla="*/ 16 h 17"/>
                <a:gd name="T8" fmla="*/ 0 w 17"/>
                <a:gd name="T9" fmla="*/ 16 h 17"/>
                <a:gd name="T10" fmla="*/ 0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10" y="0"/>
                  </a:lnTo>
                  <a:lnTo>
                    <a:pt x="16" y="8"/>
                  </a:lnTo>
                  <a:lnTo>
                    <a:pt x="16" y="16"/>
                  </a:lnTo>
                  <a:lnTo>
                    <a:pt x="0" y="16"/>
                  </a:lnTo>
                  <a:lnTo>
                    <a:pt x="0" y="0"/>
                  </a:lnTo>
                </a:path>
              </a:pathLst>
            </a:custGeom>
            <a:solidFill>
              <a:srgbClr val="FF0000"/>
            </a:solidFill>
            <a:ln w="12700" cap="rnd">
              <a:solidFill>
                <a:srgbClr val="000000"/>
              </a:solidFill>
              <a:round/>
              <a:headEnd/>
              <a:tailEnd/>
            </a:ln>
          </p:spPr>
          <p:txBody>
            <a:bodyPr/>
            <a:lstStyle/>
            <a:p>
              <a:endParaRPr lang="en-US"/>
            </a:p>
          </p:txBody>
        </p:sp>
        <p:sp>
          <p:nvSpPr>
            <p:cNvPr id="1158" name="Freeform 133"/>
            <p:cNvSpPr>
              <a:spLocks/>
            </p:cNvSpPr>
            <p:nvPr/>
          </p:nvSpPr>
          <p:spPr bwMode="auto">
            <a:xfrm>
              <a:off x="3735" y="3074"/>
              <a:ext cx="17" cy="17"/>
            </a:xfrm>
            <a:custGeom>
              <a:avLst/>
              <a:gdLst>
                <a:gd name="T0" fmla="*/ 0 w 17"/>
                <a:gd name="T1" fmla="*/ 16 h 17"/>
                <a:gd name="T2" fmla="*/ 10 w 17"/>
                <a:gd name="T3" fmla="*/ 16 h 17"/>
                <a:gd name="T4" fmla="*/ 16 w 17"/>
                <a:gd name="T5" fmla="*/ 7 h 17"/>
                <a:gd name="T6" fmla="*/ 16 w 17"/>
                <a:gd name="T7" fmla="*/ 0 h 17"/>
                <a:gd name="T8" fmla="*/ 0 w 17"/>
                <a:gd name="T9" fmla="*/ 0 h 17"/>
                <a:gd name="T10" fmla="*/ 0 w 17"/>
                <a:gd name="T11" fmla="*/ 16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6"/>
                  </a:moveTo>
                  <a:lnTo>
                    <a:pt x="10" y="16"/>
                  </a:lnTo>
                  <a:lnTo>
                    <a:pt x="16" y="7"/>
                  </a:lnTo>
                  <a:lnTo>
                    <a:pt x="16" y="0"/>
                  </a:lnTo>
                  <a:lnTo>
                    <a:pt x="0" y="0"/>
                  </a:lnTo>
                  <a:lnTo>
                    <a:pt x="0" y="16"/>
                  </a:lnTo>
                </a:path>
              </a:pathLst>
            </a:custGeom>
            <a:solidFill>
              <a:srgbClr val="FF9933"/>
            </a:solidFill>
            <a:ln w="12700" cap="rnd">
              <a:solidFill>
                <a:srgbClr val="000000"/>
              </a:solidFill>
              <a:round/>
              <a:headEnd/>
              <a:tailEnd/>
            </a:ln>
          </p:spPr>
          <p:txBody>
            <a:bodyPr/>
            <a:lstStyle/>
            <a:p>
              <a:endParaRPr lang="en-US"/>
            </a:p>
          </p:txBody>
        </p:sp>
        <p:sp>
          <p:nvSpPr>
            <p:cNvPr id="1159" name="Freeform 134"/>
            <p:cNvSpPr>
              <a:spLocks/>
            </p:cNvSpPr>
            <p:nvPr/>
          </p:nvSpPr>
          <p:spPr bwMode="auto">
            <a:xfrm>
              <a:off x="3728" y="3067"/>
              <a:ext cx="17" cy="17"/>
            </a:xfrm>
            <a:custGeom>
              <a:avLst/>
              <a:gdLst>
                <a:gd name="T0" fmla="*/ 16 w 17"/>
                <a:gd name="T1" fmla="*/ 0 h 17"/>
                <a:gd name="T2" fmla="*/ 6 w 17"/>
                <a:gd name="T3" fmla="*/ 0 h 17"/>
                <a:gd name="T4" fmla="*/ 0 w 17"/>
                <a:gd name="T5" fmla="*/ 8 h 17"/>
                <a:gd name="T6" fmla="*/ 0 w 17"/>
                <a:gd name="T7" fmla="*/ 16 h 17"/>
                <a:gd name="T8" fmla="*/ 16 w 17"/>
                <a:gd name="T9" fmla="*/ 16 h 17"/>
                <a:gd name="T10" fmla="*/ 16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0"/>
                  </a:moveTo>
                  <a:lnTo>
                    <a:pt x="6" y="0"/>
                  </a:lnTo>
                  <a:lnTo>
                    <a:pt x="0" y="8"/>
                  </a:lnTo>
                  <a:lnTo>
                    <a:pt x="0" y="16"/>
                  </a:lnTo>
                  <a:lnTo>
                    <a:pt x="16" y="16"/>
                  </a:lnTo>
                  <a:lnTo>
                    <a:pt x="16" y="0"/>
                  </a:lnTo>
                </a:path>
              </a:pathLst>
            </a:custGeom>
            <a:solidFill>
              <a:srgbClr val="FF9933"/>
            </a:solidFill>
            <a:ln w="12700" cap="rnd">
              <a:solidFill>
                <a:srgbClr val="000000"/>
              </a:solidFill>
              <a:round/>
              <a:headEnd/>
              <a:tailEnd/>
            </a:ln>
          </p:spPr>
          <p:txBody>
            <a:bodyPr/>
            <a:lstStyle/>
            <a:p>
              <a:endParaRPr lang="en-US"/>
            </a:p>
          </p:txBody>
        </p:sp>
        <p:sp>
          <p:nvSpPr>
            <p:cNvPr id="1160" name="Freeform 135"/>
            <p:cNvSpPr>
              <a:spLocks/>
            </p:cNvSpPr>
            <p:nvPr/>
          </p:nvSpPr>
          <p:spPr bwMode="auto">
            <a:xfrm>
              <a:off x="3728" y="3074"/>
              <a:ext cx="17" cy="17"/>
            </a:xfrm>
            <a:custGeom>
              <a:avLst/>
              <a:gdLst>
                <a:gd name="T0" fmla="*/ 16 w 17"/>
                <a:gd name="T1" fmla="*/ 16 h 17"/>
                <a:gd name="T2" fmla="*/ 6 w 17"/>
                <a:gd name="T3" fmla="*/ 16 h 17"/>
                <a:gd name="T4" fmla="*/ 0 w 17"/>
                <a:gd name="T5" fmla="*/ 7 h 17"/>
                <a:gd name="T6" fmla="*/ 0 w 17"/>
                <a:gd name="T7" fmla="*/ 0 h 17"/>
                <a:gd name="T8" fmla="*/ 16 w 17"/>
                <a:gd name="T9" fmla="*/ 0 h 17"/>
                <a:gd name="T10" fmla="*/ 16 w 17"/>
                <a:gd name="T11" fmla="*/ 16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16"/>
                  </a:moveTo>
                  <a:lnTo>
                    <a:pt x="6" y="16"/>
                  </a:lnTo>
                  <a:lnTo>
                    <a:pt x="0" y="7"/>
                  </a:lnTo>
                  <a:lnTo>
                    <a:pt x="0" y="0"/>
                  </a:lnTo>
                  <a:lnTo>
                    <a:pt x="16" y="0"/>
                  </a:lnTo>
                  <a:lnTo>
                    <a:pt x="16" y="16"/>
                  </a:lnTo>
                </a:path>
              </a:pathLst>
            </a:custGeom>
            <a:solidFill>
              <a:srgbClr val="FF0000"/>
            </a:solidFill>
            <a:ln w="12700" cap="rnd">
              <a:solidFill>
                <a:srgbClr val="000000"/>
              </a:solidFill>
              <a:round/>
              <a:headEnd/>
              <a:tailEnd/>
            </a:ln>
          </p:spPr>
          <p:txBody>
            <a:bodyPr/>
            <a:lstStyle/>
            <a:p>
              <a:endParaRPr lang="en-US"/>
            </a:p>
          </p:txBody>
        </p:sp>
        <p:sp>
          <p:nvSpPr>
            <p:cNvPr id="1161" name="Freeform 136"/>
            <p:cNvSpPr>
              <a:spLocks/>
            </p:cNvSpPr>
            <p:nvPr/>
          </p:nvSpPr>
          <p:spPr bwMode="auto">
            <a:xfrm>
              <a:off x="3735" y="3114"/>
              <a:ext cx="17" cy="17"/>
            </a:xfrm>
            <a:custGeom>
              <a:avLst/>
              <a:gdLst>
                <a:gd name="T0" fmla="*/ 0 w 17"/>
                <a:gd name="T1" fmla="*/ 0 h 17"/>
                <a:gd name="T2" fmla="*/ 9 w 17"/>
                <a:gd name="T3" fmla="*/ 0 h 17"/>
                <a:gd name="T4" fmla="*/ 16 w 17"/>
                <a:gd name="T5" fmla="*/ 8 h 17"/>
                <a:gd name="T6" fmla="*/ 16 w 17"/>
                <a:gd name="T7" fmla="*/ 16 h 17"/>
                <a:gd name="T8" fmla="*/ 0 w 17"/>
                <a:gd name="T9" fmla="*/ 16 h 17"/>
                <a:gd name="T10" fmla="*/ 0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9" y="0"/>
                  </a:lnTo>
                  <a:lnTo>
                    <a:pt x="16" y="8"/>
                  </a:lnTo>
                  <a:lnTo>
                    <a:pt x="16" y="16"/>
                  </a:lnTo>
                  <a:lnTo>
                    <a:pt x="0" y="16"/>
                  </a:lnTo>
                  <a:lnTo>
                    <a:pt x="0" y="0"/>
                  </a:lnTo>
                </a:path>
              </a:pathLst>
            </a:custGeom>
            <a:solidFill>
              <a:srgbClr val="FF9933"/>
            </a:solidFill>
            <a:ln w="12700" cap="rnd">
              <a:solidFill>
                <a:srgbClr val="000000"/>
              </a:solidFill>
              <a:round/>
              <a:headEnd/>
              <a:tailEnd/>
            </a:ln>
          </p:spPr>
          <p:txBody>
            <a:bodyPr/>
            <a:lstStyle/>
            <a:p>
              <a:endParaRPr lang="en-US"/>
            </a:p>
          </p:txBody>
        </p:sp>
        <p:sp>
          <p:nvSpPr>
            <p:cNvPr id="1162" name="Freeform 137"/>
            <p:cNvSpPr>
              <a:spLocks/>
            </p:cNvSpPr>
            <p:nvPr/>
          </p:nvSpPr>
          <p:spPr bwMode="auto">
            <a:xfrm>
              <a:off x="3735" y="3123"/>
              <a:ext cx="17" cy="17"/>
            </a:xfrm>
            <a:custGeom>
              <a:avLst/>
              <a:gdLst>
                <a:gd name="T0" fmla="*/ 0 w 17"/>
                <a:gd name="T1" fmla="*/ 16 h 17"/>
                <a:gd name="T2" fmla="*/ 9 w 17"/>
                <a:gd name="T3" fmla="*/ 16 h 17"/>
                <a:gd name="T4" fmla="*/ 16 w 17"/>
                <a:gd name="T5" fmla="*/ 7 h 17"/>
                <a:gd name="T6" fmla="*/ 16 w 17"/>
                <a:gd name="T7" fmla="*/ 0 h 17"/>
                <a:gd name="T8" fmla="*/ 0 w 17"/>
                <a:gd name="T9" fmla="*/ 0 h 17"/>
                <a:gd name="T10" fmla="*/ 0 w 17"/>
                <a:gd name="T11" fmla="*/ 16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6"/>
                  </a:moveTo>
                  <a:lnTo>
                    <a:pt x="9" y="16"/>
                  </a:lnTo>
                  <a:lnTo>
                    <a:pt x="16" y="7"/>
                  </a:lnTo>
                  <a:lnTo>
                    <a:pt x="16" y="0"/>
                  </a:lnTo>
                  <a:lnTo>
                    <a:pt x="0" y="0"/>
                  </a:lnTo>
                  <a:lnTo>
                    <a:pt x="0" y="16"/>
                  </a:lnTo>
                </a:path>
              </a:pathLst>
            </a:custGeom>
            <a:solidFill>
              <a:srgbClr val="FFFFFF"/>
            </a:solidFill>
            <a:ln w="12700" cap="rnd">
              <a:solidFill>
                <a:srgbClr val="000000"/>
              </a:solidFill>
              <a:round/>
              <a:headEnd/>
              <a:tailEnd/>
            </a:ln>
          </p:spPr>
          <p:txBody>
            <a:bodyPr/>
            <a:lstStyle/>
            <a:p>
              <a:endParaRPr lang="en-US"/>
            </a:p>
          </p:txBody>
        </p:sp>
        <p:sp>
          <p:nvSpPr>
            <p:cNvPr id="1163" name="Freeform 138"/>
            <p:cNvSpPr>
              <a:spLocks/>
            </p:cNvSpPr>
            <p:nvPr/>
          </p:nvSpPr>
          <p:spPr bwMode="auto">
            <a:xfrm>
              <a:off x="3723" y="3114"/>
              <a:ext cx="17" cy="17"/>
            </a:xfrm>
            <a:custGeom>
              <a:avLst/>
              <a:gdLst>
                <a:gd name="T0" fmla="*/ 16 w 17"/>
                <a:gd name="T1" fmla="*/ 0 h 17"/>
                <a:gd name="T2" fmla="*/ 7 w 17"/>
                <a:gd name="T3" fmla="*/ 0 h 17"/>
                <a:gd name="T4" fmla="*/ 0 w 17"/>
                <a:gd name="T5" fmla="*/ 8 h 17"/>
                <a:gd name="T6" fmla="*/ 0 w 17"/>
                <a:gd name="T7" fmla="*/ 16 h 17"/>
                <a:gd name="T8" fmla="*/ 16 w 17"/>
                <a:gd name="T9" fmla="*/ 16 h 17"/>
                <a:gd name="T10" fmla="*/ 16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0"/>
                  </a:moveTo>
                  <a:lnTo>
                    <a:pt x="7" y="0"/>
                  </a:lnTo>
                  <a:lnTo>
                    <a:pt x="0" y="8"/>
                  </a:lnTo>
                  <a:lnTo>
                    <a:pt x="0" y="16"/>
                  </a:lnTo>
                  <a:lnTo>
                    <a:pt x="16" y="16"/>
                  </a:lnTo>
                  <a:lnTo>
                    <a:pt x="16" y="0"/>
                  </a:lnTo>
                </a:path>
              </a:pathLst>
            </a:custGeom>
            <a:solidFill>
              <a:srgbClr val="FFFFFF"/>
            </a:solidFill>
            <a:ln w="12700" cap="rnd">
              <a:solidFill>
                <a:srgbClr val="000000"/>
              </a:solidFill>
              <a:round/>
              <a:headEnd/>
              <a:tailEnd/>
            </a:ln>
          </p:spPr>
          <p:txBody>
            <a:bodyPr/>
            <a:lstStyle/>
            <a:p>
              <a:endParaRPr lang="en-US"/>
            </a:p>
          </p:txBody>
        </p:sp>
        <p:sp>
          <p:nvSpPr>
            <p:cNvPr id="1164" name="Freeform 139"/>
            <p:cNvSpPr>
              <a:spLocks/>
            </p:cNvSpPr>
            <p:nvPr/>
          </p:nvSpPr>
          <p:spPr bwMode="auto">
            <a:xfrm>
              <a:off x="3723" y="3123"/>
              <a:ext cx="17" cy="17"/>
            </a:xfrm>
            <a:custGeom>
              <a:avLst/>
              <a:gdLst>
                <a:gd name="T0" fmla="*/ 16 w 17"/>
                <a:gd name="T1" fmla="*/ 16 h 17"/>
                <a:gd name="T2" fmla="*/ 7 w 17"/>
                <a:gd name="T3" fmla="*/ 16 h 17"/>
                <a:gd name="T4" fmla="*/ 0 w 17"/>
                <a:gd name="T5" fmla="*/ 7 h 17"/>
                <a:gd name="T6" fmla="*/ 0 w 17"/>
                <a:gd name="T7" fmla="*/ 0 h 17"/>
                <a:gd name="T8" fmla="*/ 16 w 17"/>
                <a:gd name="T9" fmla="*/ 0 h 17"/>
                <a:gd name="T10" fmla="*/ 16 w 17"/>
                <a:gd name="T11" fmla="*/ 16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16"/>
                  </a:moveTo>
                  <a:lnTo>
                    <a:pt x="7" y="16"/>
                  </a:lnTo>
                  <a:lnTo>
                    <a:pt x="0" y="7"/>
                  </a:lnTo>
                  <a:lnTo>
                    <a:pt x="0" y="0"/>
                  </a:lnTo>
                  <a:lnTo>
                    <a:pt x="16" y="0"/>
                  </a:lnTo>
                  <a:lnTo>
                    <a:pt x="16" y="16"/>
                  </a:lnTo>
                </a:path>
              </a:pathLst>
            </a:custGeom>
            <a:solidFill>
              <a:srgbClr val="FF9933"/>
            </a:solidFill>
            <a:ln w="12700" cap="rnd">
              <a:solidFill>
                <a:srgbClr val="000000"/>
              </a:solidFill>
              <a:round/>
              <a:headEnd/>
              <a:tailEnd/>
            </a:ln>
          </p:spPr>
          <p:txBody>
            <a:bodyPr/>
            <a:lstStyle/>
            <a:p>
              <a:endParaRPr lang="en-US"/>
            </a:p>
          </p:txBody>
        </p:sp>
        <p:sp>
          <p:nvSpPr>
            <p:cNvPr id="1165" name="Freeform 140"/>
            <p:cNvSpPr>
              <a:spLocks/>
            </p:cNvSpPr>
            <p:nvPr/>
          </p:nvSpPr>
          <p:spPr bwMode="auto">
            <a:xfrm>
              <a:off x="3723" y="3090"/>
              <a:ext cx="25" cy="17"/>
            </a:xfrm>
            <a:custGeom>
              <a:avLst/>
              <a:gdLst>
                <a:gd name="T0" fmla="*/ 0 w 25"/>
                <a:gd name="T1" fmla="*/ 4 h 17"/>
                <a:gd name="T2" fmla="*/ 3 w 25"/>
                <a:gd name="T3" fmla="*/ 0 h 17"/>
                <a:gd name="T4" fmla="*/ 21 w 25"/>
                <a:gd name="T5" fmla="*/ 0 h 17"/>
                <a:gd name="T6" fmla="*/ 24 w 25"/>
                <a:gd name="T7" fmla="*/ 4 h 17"/>
                <a:gd name="T8" fmla="*/ 24 w 25"/>
                <a:gd name="T9" fmla="*/ 12 h 17"/>
                <a:gd name="T10" fmla="*/ 21 w 25"/>
                <a:gd name="T11" fmla="*/ 16 h 17"/>
                <a:gd name="T12" fmla="*/ 3 w 25"/>
                <a:gd name="T13" fmla="*/ 16 h 17"/>
                <a:gd name="T14" fmla="*/ 0 w 25"/>
                <a:gd name="T15" fmla="*/ 12 h 17"/>
                <a:gd name="T16" fmla="*/ 0 w 25"/>
                <a:gd name="T17" fmla="*/ 4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7"/>
                <a:gd name="T29" fmla="*/ 25 w 25"/>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7">
                  <a:moveTo>
                    <a:pt x="0" y="4"/>
                  </a:moveTo>
                  <a:lnTo>
                    <a:pt x="3" y="0"/>
                  </a:lnTo>
                  <a:lnTo>
                    <a:pt x="21" y="0"/>
                  </a:lnTo>
                  <a:lnTo>
                    <a:pt x="24" y="4"/>
                  </a:lnTo>
                  <a:lnTo>
                    <a:pt x="24" y="12"/>
                  </a:lnTo>
                  <a:lnTo>
                    <a:pt x="21" y="16"/>
                  </a:lnTo>
                  <a:lnTo>
                    <a:pt x="3" y="16"/>
                  </a:lnTo>
                  <a:lnTo>
                    <a:pt x="0" y="12"/>
                  </a:lnTo>
                  <a:lnTo>
                    <a:pt x="0" y="4"/>
                  </a:lnTo>
                </a:path>
              </a:pathLst>
            </a:custGeom>
            <a:solidFill>
              <a:srgbClr val="FF9933"/>
            </a:solidFill>
            <a:ln w="12700" cap="rnd">
              <a:solidFill>
                <a:srgbClr val="000000"/>
              </a:solidFill>
              <a:round/>
              <a:headEnd/>
              <a:tailEnd/>
            </a:ln>
          </p:spPr>
          <p:txBody>
            <a:bodyPr/>
            <a:lstStyle/>
            <a:p>
              <a:endParaRPr lang="en-US"/>
            </a:p>
          </p:txBody>
        </p:sp>
        <p:sp>
          <p:nvSpPr>
            <p:cNvPr id="1166" name="Freeform 141"/>
            <p:cNvSpPr>
              <a:spLocks/>
            </p:cNvSpPr>
            <p:nvPr/>
          </p:nvSpPr>
          <p:spPr bwMode="auto">
            <a:xfrm>
              <a:off x="3726" y="3095"/>
              <a:ext cx="19" cy="17"/>
            </a:xfrm>
            <a:custGeom>
              <a:avLst/>
              <a:gdLst>
                <a:gd name="T0" fmla="*/ 0 w 19"/>
                <a:gd name="T1" fmla="*/ 2 h 17"/>
                <a:gd name="T2" fmla="*/ 2 w 19"/>
                <a:gd name="T3" fmla="*/ 0 h 17"/>
                <a:gd name="T4" fmla="*/ 15 w 19"/>
                <a:gd name="T5" fmla="*/ 0 h 17"/>
                <a:gd name="T6" fmla="*/ 18 w 19"/>
                <a:gd name="T7" fmla="*/ 4 h 17"/>
                <a:gd name="T8" fmla="*/ 18 w 19"/>
                <a:gd name="T9" fmla="*/ 13 h 17"/>
                <a:gd name="T10" fmla="*/ 15 w 19"/>
                <a:gd name="T11" fmla="*/ 16 h 17"/>
                <a:gd name="T12" fmla="*/ 2 w 19"/>
                <a:gd name="T13" fmla="*/ 16 h 17"/>
                <a:gd name="T14" fmla="*/ 0 w 19"/>
                <a:gd name="T15" fmla="*/ 13 h 17"/>
                <a:gd name="T16" fmla="*/ 0 w 19"/>
                <a:gd name="T17" fmla="*/ 2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7"/>
                <a:gd name="T29" fmla="*/ 19 w 1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7">
                  <a:moveTo>
                    <a:pt x="0" y="2"/>
                  </a:moveTo>
                  <a:lnTo>
                    <a:pt x="2" y="0"/>
                  </a:lnTo>
                  <a:lnTo>
                    <a:pt x="15" y="0"/>
                  </a:lnTo>
                  <a:lnTo>
                    <a:pt x="18" y="4"/>
                  </a:lnTo>
                  <a:lnTo>
                    <a:pt x="18" y="13"/>
                  </a:lnTo>
                  <a:lnTo>
                    <a:pt x="15" y="16"/>
                  </a:lnTo>
                  <a:lnTo>
                    <a:pt x="2" y="16"/>
                  </a:lnTo>
                  <a:lnTo>
                    <a:pt x="0" y="13"/>
                  </a:lnTo>
                  <a:lnTo>
                    <a:pt x="0" y="2"/>
                  </a:lnTo>
                </a:path>
              </a:pathLst>
            </a:custGeom>
            <a:solidFill>
              <a:srgbClr val="FFFFFF"/>
            </a:solidFill>
            <a:ln w="12700" cap="rnd">
              <a:solidFill>
                <a:srgbClr val="000000"/>
              </a:solidFill>
              <a:round/>
              <a:headEnd/>
              <a:tailEnd/>
            </a:ln>
          </p:spPr>
          <p:txBody>
            <a:bodyPr/>
            <a:lstStyle/>
            <a:p>
              <a:endParaRPr lang="en-US"/>
            </a:p>
          </p:txBody>
        </p:sp>
        <p:sp>
          <p:nvSpPr>
            <p:cNvPr id="1167" name="Freeform 142"/>
            <p:cNvSpPr>
              <a:spLocks/>
            </p:cNvSpPr>
            <p:nvPr/>
          </p:nvSpPr>
          <p:spPr bwMode="auto">
            <a:xfrm>
              <a:off x="3733" y="3041"/>
              <a:ext cx="17" cy="17"/>
            </a:xfrm>
            <a:custGeom>
              <a:avLst/>
              <a:gdLst>
                <a:gd name="T0" fmla="*/ 0 w 17"/>
                <a:gd name="T1" fmla="*/ 16 h 17"/>
                <a:gd name="T2" fmla="*/ 0 w 17"/>
                <a:gd name="T3" fmla="*/ 4 h 17"/>
                <a:gd name="T4" fmla="*/ 2 w 17"/>
                <a:gd name="T5" fmla="*/ 8 h 17"/>
                <a:gd name="T6" fmla="*/ 10 w 17"/>
                <a:gd name="T7" fmla="*/ 0 h 17"/>
                <a:gd name="T8" fmla="*/ 10 w 17"/>
                <a:gd name="T9" fmla="*/ 8 h 17"/>
                <a:gd name="T10" fmla="*/ 16 w 17"/>
                <a:gd name="T11" fmla="*/ 4 h 17"/>
                <a:gd name="T12" fmla="*/ 16 w 17"/>
                <a:gd name="T13" fmla="*/ 14 h 17"/>
                <a:gd name="T14" fmla="*/ 0 w 17"/>
                <a:gd name="T15" fmla="*/ 16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0" y="16"/>
                  </a:moveTo>
                  <a:lnTo>
                    <a:pt x="0" y="4"/>
                  </a:lnTo>
                  <a:lnTo>
                    <a:pt x="2" y="8"/>
                  </a:lnTo>
                  <a:lnTo>
                    <a:pt x="10" y="0"/>
                  </a:lnTo>
                  <a:lnTo>
                    <a:pt x="10" y="8"/>
                  </a:lnTo>
                  <a:lnTo>
                    <a:pt x="16" y="4"/>
                  </a:lnTo>
                  <a:lnTo>
                    <a:pt x="16" y="14"/>
                  </a:lnTo>
                  <a:lnTo>
                    <a:pt x="0" y="16"/>
                  </a:lnTo>
                </a:path>
              </a:pathLst>
            </a:custGeom>
            <a:solidFill>
              <a:srgbClr val="FFFFFF"/>
            </a:solidFill>
            <a:ln w="12700" cap="rnd">
              <a:solidFill>
                <a:srgbClr val="000000"/>
              </a:solidFill>
              <a:round/>
              <a:headEnd/>
              <a:tailEnd/>
            </a:ln>
          </p:spPr>
          <p:txBody>
            <a:bodyPr/>
            <a:lstStyle/>
            <a:p>
              <a:endParaRPr lang="en-US"/>
            </a:p>
          </p:txBody>
        </p:sp>
        <p:sp>
          <p:nvSpPr>
            <p:cNvPr id="1168" name="Freeform 143"/>
            <p:cNvSpPr>
              <a:spLocks/>
            </p:cNvSpPr>
            <p:nvPr/>
          </p:nvSpPr>
          <p:spPr bwMode="auto">
            <a:xfrm>
              <a:off x="3733" y="3052"/>
              <a:ext cx="17" cy="17"/>
            </a:xfrm>
            <a:custGeom>
              <a:avLst/>
              <a:gdLst>
                <a:gd name="T0" fmla="*/ 0 w 17"/>
                <a:gd name="T1" fmla="*/ 0 h 17"/>
                <a:gd name="T2" fmla="*/ 0 w 17"/>
                <a:gd name="T3" fmla="*/ 12 h 17"/>
                <a:gd name="T4" fmla="*/ 2 w 17"/>
                <a:gd name="T5" fmla="*/ 6 h 17"/>
                <a:gd name="T6" fmla="*/ 10 w 17"/>
                <a:gd name="T7" fmla="*/ 16 h 17"/>
                <a:gd name="T8" fmla="*/ 10 w 17"/>
                <a:gd name="T9" fmla="*/ 6 h 17"/>
                <a:gd name="T10" fmla="*/ 16 w 17"/>
                <a:gd name="T11" fmla="*/ 12 h 17"/>
                <a:gd name="T12" fmla="*/ 16 w 17"/>
                <a:gd name="T13" fmla="*/ 0 h 17"/>
                <a:gd name="T14" fmla="*/ 0 w 17"/>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0" y="0"/>
                  </a:moveTo>
                  <a:lnTo>
                    <a:pt x="0" y="12"/>
                  </a:lnTo>
                  <a:lnTo>
                    <a:pt x="2" y="6"/>
                  </a:lnTo>
                  <a:lnTo>
                    <a:pt x="10" y="16"/>
                  </a:lnTo>
                  <a:lnTo>
                    <a:pt x="10" y="6"/>
                  </a:lnTo>
                  <a:lnTo>
                    <a:pt x="16" y="12"/>
                  </a:lnTo>
                  <a:lnTo>
                    <a:pt x="16" y="0"/>
                  </a:lnTo>
                  <a:lnTo>
                    <a:pt x="0" y="0"/>
                  </a:lnTo>
                </a:path>
              </a:pathLst>
            </a:custGeom>
            <a:solidFill>
              <a:srgbClr val="FFFFFF"/>
            </a:solidFill>
            <a:ln w="12700" cap="rnd">
              <a:solidFill>
                <a:srgbClr val="000000"/>
              </a:solidFill>
              <a:round/>
              <a:headEnd/>
              <a:tailEnd/>
            </a:ln>
          </p:spPr>
          <p:txBody>
            <a:bodyPr/>
            <a:lstStyle/>
            <a:p>
              <a:endParaRPr lang="en-US"/>
            </a:p>
          </p:txBody>
        </p:sp>
        <p:sp>
          <p:nvSpPr>
            <p:cNvPr id="1169" name="Freeform 144"/>
            <p:cNvSpPr>
              <a:spLocks/>
            </p:cNvSpPr>
            <p:nvPr/>
          </p:nvSpPr>
          <p:spPr bwMode="auto">
            <a:xfrm>
              <a:off x="3723" y="3042"/>
              <a:ext cx="17" cy="17"/>
            </a:xfrm>
            <a:custGeom>
              <a:avLst/>
              <a:gdLst>
                <a:gd name="T0" fmla="*/ 16 w 17"/>
                <a:gd name="T1" fmla="*/ 2 h 17"/>
                <a:gd name="T2" fmla="*/ 16 w 17"/>
                <a:gd name="T3" fmla="*/ 0 h 17"/>
                <a:gd name="T4" fmla="*/ 9 w 17"/>
                <a:gd name="T5" fmla="*/ 0 h 17"/>
                <a:gd name="T6" fmla="*/ 9 w 17"/>
                <a:gd name="T7" fmla="*/ 5 h 17"/>
                <a:gd name="T8" fmla="*/ 0 w 17"/>
                <a:gd name="T9" fmla="*/ 5 h 17"/>
                <a:gd name="T10" fmla="*/ 0 w 17"/>
                <a:gd name="T11" fmla="*/ 8 h 17"/>
                <a:gd name="T12" fmla="*/ 0 w 17"/>
                <a:gd name="T13" fmla="*/ 10 h 17"/>
                <a:gd name="T14" fmla="*/ 9 w 17"/>
                <a:gd name="T15" fmla="*/ 10 h 17"/>
                <a:gd name="T16" fmla="*/ 9 w 17"/>
                <a:gd name="T17" fmla="*/ 16 h 17"/>
                <a:gd name="T18" fmla="*/ 16 w 17"/>
                <a:gd name="T19" fmla="*/ 16 h 17"/>
                <a:gd name="T20" fmla="*/ 16 w 17"/>
                <a:gd name="T21" fmla="*/ 2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2"/>
                  </a:moveTo>
                  <a:lnTo>
                    <a:pt x="16" y="0"/>
                  </a:lnTo>
                  <a:lnTo>
                    <a:pt x="9" y="0"/>
                  </a:lnTo>
                  <a:lnTo>
                    <a:pt x="9" y="5"/>
                  </a:lnTo>
                  <a:lnTo>
                    <a:pt x="0" y="5"/>
                  </a:lnTo>
                  <a:lnTo>
                    <a:pt x="0" y="8"/>
                  </a:lnTo>
                  <a:lnTo>
                    <a:pt x="0" y="10"/>
                  </a:lnTo>
                  <a:lnTo>
                    <a:pt x="9" y="10"/>
                  </a:lnTo>
                  <a:lnTo>
                    <a:pt x="9" y="16"/>
                  </a:lnTo>
                  <a:lnTo>
                    <a:pt x="16" y="16"/>
                  </a:lnTo>
                  <a:lnTo>
                    <a:pt x="16" y="2"/>
                  </a:lnTo>
                </a:path>
              </a:pathLst>
            </a:custGeom>
            <a:solidFill>
              <a:srgbClr val="FFFFFF"/>
            </a:solidFill>
            <a:ln w="12700" cap="rnd">
              <a:solidFill>
                <a:srgbClr val="000000"/>
              </a:solidFill>
              <a:round/>
              <a:headEnd/>
              <a:tailEnd/>
            </a:ln>
          </p:spPr>
          <p:txBody>
            <a:bodyPr/>
            <a:lstStyle/>
            <a:p>
              <a:endParaRPr lang="en-US"/>
            </a:p>
          </p:txBody>
        </p:sp>
        <p:sp>
          <p:nvSpPr>
            <p:cNvPr id="1170" name="Freeform 145"/>
            <p:cNvSpPr>
              <a:spLocks/>
            </p:cNvSpPr>
            <p:nvPr/>
          </p:nvSpPr>
          <p:spPr bwMode="auto">
            <a:xfrm>
              <a:off x="3741" y="3042"/>
              <a:ext cx="17" cy="17"/>
            </a:xfrm>
            <a:custGeom>
              <a:avLst/>
              <a:gdLst>
                <a:gd name="T0" fmla="*/ 0 w 17"/>
                <a:gd name="T1" fmla="*/ 2 h 17"/>
                <a:gd name="T2" fmla="*/ 0 w 17"/>
                <a:gd name="T3" fmla="*/ 0 h 17"/>
                <a:gd name="T4" fmla="*/ 6 w 17"/>
                <a:gd name="T5" fmla="*/ 0 h 17"/>
                <a:gd name="T6" fmla="*/ 6 w 17"/>
                <a:gd name="T7" fmla="*/ 5 h 17"/>
                <a:gd name="T8" fmla="*/ 16 w 17"/>
                <a:gd name="T9" fmla="*/ 5 h 17"/>
                <a:gd name="T10" fmla="*/ 16 w 17"/>
                <a:gd name="T11" fmla="*/ 8 h 17"/>
                <a:gd name="T12" fmla="*/ 16 w 17"/>
                <a:gd name="T13" fmla="*/ 10 h 17"/>
                <a:gd name="T14" fmla="*/ 6 w 17"/>
                <a:gd name="T15" fmla="*/ 10 h 17"/>
                <a:gd name="T16" fmla="*/ 6 w 17"/>
                <a:gd name="T17" fmla="*/ 16 h 17"/>
                <a:gd name="T18" fmla="*/ 0 w 17"/>
                <a:gd name="T19" fmla="*/ 16 h 17"/>
                <a:gd name="T20" fmla="*/ 0 w 17"/>
                <a:gd name="T21" fmla="*/ 2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0" y="2"/>
                  </a:moveTo>
                  <a:lnTo>
                    <a:pt x="0" y="0"/>
                  </a:lnTo>
                  <a:lnTo>
                    <a:pt x="6" y="0"/>
                  </a:lnTo>
                  <a:lnTo>
                    <a:pt x="6" y="5"/>
                  </a:lnTo>
                  <a:lnTo>
                    <a:pt x="16" y="5"/>
                  </a:lnTo>
                  <a:lnTo>
                    <a:pt x="16" y="8"/>
                  </a:lnTo>
                  <a:lnTo>
                    <a:pt x="16" y="10"/>
                  </a:lnTo>
                  <a:lnTo>
                    <a:pt x="6" y="10"/>
                  </a:lnTo>
                  <a:lnTo>
                    <a:pt x="6" y="16"/>
                  </a:lnTo>
                  <a:lnTo>
                    <a:pt x="0" y="16"/>
                  </a:lnTo>
                  <a:lnTo>
                    <a:pt x="0" y="2"/>
                  </a:lnTo>
                </a:path>
              </a:pathLst>
            </a:custGeom>
            <a:solidFill>
              <a:srgbClr val="FFFFFF"/>
            </a:solidFill>
            <a:ln w="12700" cap="rnd">
              <a:solidFill>
                <a:srgbClr val="000000"/>
              </a:solidFill>
              <a:round/>
              <a:headEnd/>
              <a:tailEnd/>
            </a:ln>
          </p:spPr>
          <p:txBody>
            <a:bodyPr/>
            <a:lstStyle/>
            <a:p>
              <a:endParaRPr lang="en-US"/>
            </a:p>
          </p:txBody>
        </p:sp>
        <p:sp>
          <p:nvSpPr>
            <p:cNvPr id="1171" name="Freeform 146"/>
            <p:cNvSpPr>
              <a:spLocks/>
            </p:cNvSpPr>
            <p:nvPr/>
          </p:nvSpPr>
          <p:spPr bwMode="auto">
            <a:xfrm>
              <a:off x="3729" y="3044"/>
              <a:ext cx="17" cy="17"/>
            </a:xfrm>
            <a:custGeom>
              <a:avLst/>
              <a:gdLst>
                <a:gd name="T0" fmla="*/ 0 w 17"/>
                <a:gd name="T1" fmla="*/ 4 h 17"/>
                <a:gd name="T2" fmla="*/ 2 w 17"/>
                <a:gd name="T3" fmla="*/ 0 h 17"/>
                <a:gd name="T4" fmla="*/ 13 w 17"/>
                <a:gd name="T5" fmla="*/ 0 h 17"/>
                <a:gd name="T6" fmla="*/ 16 w 17"/>
                <a:gd name="T7" fmla="*/ 4 h 17"/>
                <a:gd name="T8" fmla="*/ 16 w 17"/>
                <a:gd name="T9" fmla="*/ 13 h 17"/>
                <a:gd name="T10" fmla="*/ 13 w 17"/>
                <a:gd name="T11" fmla="*/ 16 h 17"/>
                <a:gd name="T12" fmla="*/ 2 w 17"/>
                <a:gd name="T13" fmla="*/ 16 h 17"/>
                <a:gd name="T14" fmla="*/ 0 w 17"/>
                <a:gd name="T15" fmla="*/ 13 h 17"/>
                <a:gd name="T16" fmla="*/ 0 w 17"/>
                <a:gd name="T17" fmla="*/ 4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0" y="4"/>
                  </a:moveTo>
                  <a:lnTo>
                    <a:pt x="2" y="0"/>
                  </a:lnTo>
                  <a:lnTo>
                    <a:pt x="13" y="0"/>
                  </a:lnTo>
                  <a:lnTo>
                    <a:pt x="16" y="4"/>
                  </a:lnTo>
                  <a:lnTo>
                    <a:pt x="16" y="13"/>
                  </a:lnTo>
                  <a:lnTo>
                    <a:pt x="13" y="16"/>
                  </a:lnTo>
                  <a:lnTo>
                    <a:pt x="2" y="16"/>
                  </a:lnTo>
                  <a:lnTo>
                    <a:pt x="0" y="13"/>
                  </a:lnTo>
                  <a:lnTo>
                    <a:pt x="0" y="4"/>
                  </a:lnTo>
                </a:path>
              </a:pathLst>
            </a:custGeom>
            <a:solidFill>
              <a:srgbClr val="FF9933"/>
            </a:solidFill>
            <a:ln w="12700" cap="rnd">
              <a:solidFill>
                <a:srgbClr val="000000"/>
              </a:solidFill>
              <a:round/>
              <a:headEnd/>
              <a:tailEnd/>
            </a:ln>
          </p:spPr>
          <p:txBody>
            <a:bodyPr/>
            <a:lstStyle/>
            <a:p>
              <a:endParaRPr lang="en-US"/>
            </a:p>
          </p:txBody>
        </p:sp>
        <p:sp>
          <p:nvSpPr>
            <p:cNvPr id="1172" name="Freeform 147"/>
            <p:cNvSpPr>
              <a:spLocks/>
            </p:cNvSpPr>
            <p:nvPr/>
          </p:nvSpPr>
          <p:spPr bwMode="auto">
            <a:xfrm>
              <a:off x="3735" y="3118"/>
              <a:ext cx="17" cy="17"/>
            </a:xfrm>
            <a:custGeom>
              <a:avLst/>
              <a:gdLst>
                <a:gd name="T0" fmla="*/ 0 w 17"/>
                <a:gd name="T1" fmla="*/ 0 h 17"/>
                <a:gd name="T2" fmla="*/ 10 w 17"/>
                <a:gd name="T3" fmla="*/ 0 h 17"/>
                <a:gd name="T4" fmla="*/ 16 w 17"/>
                <a:gd name="T5" fmla="*/ 8 h 17"/>
                <a:gd name="T6" fmla="*/ 16 w 17"/>
                <a:gd name="T7" fmla="*/ 16 h 17"/>
                <a:gd name="T8" fmla="*/ 0 w 17"/>
                <a:gd name="T9" fmla="*/ 16 h 17"/>
                <a:gd name="T10" fmla="*/ 0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10" y="0"/>
                  </a:lnTo>
                  <a:lnTo>
                    <a:pt x="16" y="8"/>
                  </a:lnTo>
                  <a:lnTo>
                    <a:pt x="16" y="16"/>
                  </a:lnTo>
                  <a:lnTo>
                    <a:pt x="0" y="16"/>
                  </a:lnTo>
                  <a:lnTo>
                    <a:pt x="0" y="0"/>
                  </a:lnTo>
                </a:path>
              </a:pathLst>
            </a:custGeom>
            <a:solidFill>
              <a:srgbClr val="FF9933"/>
            </a:solidFill>
            <a:ln w="12700" cap="rnd">
              <a:solidFill>
                <a:srgbClr val="000000"/>
              </a:solidFill>
              <a:round/>
              <a:headEnd/>
              <a:tailEnd/>
            </a:ln>
          </p:spPr>
          <p:txBody>
            <a:bodyPr/>
            <a:lstStyle/>
            <a:p>
              <a:endParaRPr lang="en-US"/>
            </a:p>
          </p:txBody>
        </p:sp>
        <p:sp>
          <p:nvSpPr>
            <p:cNvPr id="1173" name="Freeform 148"/>
            <p:cNvSpPr>
              <a:spLocks/>
            </p:cNvSpPr>
            <p:nvPr/>
          </p:nvSpPr>
          <p:spPr bwMode="auto">
            <a:xfrm>
              <a:off x="3735" y="3123"/>
              <a:ext cx="17" cy="17"/>
            </a:xfrm>
            <a:custGeom>
              <a:avLst/>
              <a:gdLst>
                <a:gd name="T0" fmla="*/ 0 w 17"/>
                <a:gd name="T1" fmla="*/ 16 h 17"/>
                <a:gd name="T2" fmla="*/ 10 w 17"/>
                <a:gd name="T3" fmla="*/ 16 h 17"/>
                <a:gd name="T4" fmla="*/ 16 w 17"/>
                <a:gd name="T5" fmla="*/ 7 h 17"/>
                <a:gd name="T6" fmla="*/ 16 w 17"/>
                <a:gd name="T7" fmla="*/ 0 h 17"/>
                <a:gd name="T8" fmla="*/ 0 w 17"/>
                <a:gd name="T9" fmla="*/ 0 h 17"/>
                <a:gd name="T10" fmla="*/ 0 w 17"/>
                <a:gd name="T11" fmla="*/ 16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6"/>
                  </a:moveTo>
                  <a:lnTo>
                    <a:pt x="10" y="16"/>
                  </a:lnTo>
                  <a:lnTo>
                    <a:pt x="16" y="7"/>
                  </a:lnTo>
                  <a:lnTo>
                    <a:pt x="16" y="0"/>
                  </a:lnTo>
                  <a:lnTo>
                    <a:pt x="0" y="0"/>
                  </a:lnTo>
                  <a:lnTo>
                    <a:pt x="0" y="16"/>
                  </a:lnTo>
                </a:path>
              </a:pathLst>
            </a:custGeom>
            <a:solidFill>
              <a:srgbClr val="FF0000"/>
            </a:solidFill>
            <a:ln w="12700" cap="rnd">
              <a:solidFill>
                <a:srgbClr val="000000"/>
              </a:solidFill>
              <a:round/>
              <a:headEnd/>
              <a:tailEnd/>
            </a:ln>
          </p:spPr>
          <p:txBody>
            <a:bodyPr/>
            <a:lstStyle/>
            <a:p>
              <a:endParaRPr lang="en-US"/>
            </a:p>
          </p:txBody>
        </p:sp>
        <p:sp>
          <p:nvSpPr>
            <p:cNvPr id="1174" name="Freeform 149"/>
            <p:cNvSpPr>
              <a:spLocks/>
            </p:cNvSpPr>
            <p:nvPr/>
          </p:nvSpPr>
          <p:spPr bwMode="auto">
            <a:xfrm>
              <a:off x="3728" y="3118"/>
              <a:ext cx="17" cy="17"/>
            </a:xfrm>
            <a:custGeom>
              <a:avLst/>
              <a:gdLst>
                <a:gd name="T0" fmla="*/ 16 w 17"/>
                <a:gd name="T1" fmla="*/ 0 h 17"/>
                <a:gd name="T2" fmla="*/ 6 w 17"/>
                <a:gd name="T3" fmla="*/ 0 h 17"/>
                <a:gd name="T4" fmla="*/ 0 w 17"/>
                <a:gd name="T5" fmla="*/ 8 h 17"/>
                <a:gd name="T6" fmla="*/ 0 w 17"/>
                <a:gd name="T7" fmla="*/ 16 h 17"/>
                <a:gd name="T8" fmla="*/ 16 w 17"/>
                <a:gd name="T9" fmla="*/ 16 h 17"/>
                <a:gd name="T10" fmla="*/ 16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0"/>
                  </a:moveTo>
                  <a:lnTo>
                    <a:pt x="6" y="0"/>
                  </a:lnTo>
                  <a:lnTo>
                    <a:pt x="0" y="8"/>
                  </a:lnTo>
                  <a:lnTo>
                    <a:pt x="0" y="16"/>
                  </a:lnTo>
                  <a:lnTo>
                    <a:pt x="16" y="16"/>
                  </a:lnTo>
                  <a:lnTo>
                    <a:pt x="16" y="0"/>
                  </a:lnTo>
                </a:path>
              </a:pathLst>
            </a:custGeom>
            <a:solidFill>
              <a:srgbClr val="FF0000"/>
            </a:solidFill>
            <a:ln w="12700" cap="rnd">
              <a:solidFill>
                <a:srgbClr val="000000"/>
              </a:solidFill>
              <a:round/>
              <a:headEnd/>
              <a:tailEnd/>
            </a:ln>
          </p:spPr>
          <p:txBody>
            <a:bodyPr/>
            <a:lstStyle/>
            <a:p>
              <a:endParaRPr lang="en-US"/>
            </a:p>
          </p:txBody>
        </p:sp>
        <p:sp>
          <p:nvSpPr>
            <p:cNvPr id="1175" name="Freeform 150"/>
            <p:cNvSpPr>
              <a:spLocks/>
            </p:cNvSpPr>
            <p:nvPr/>
          </p:nvSpPr>
          <p:spPr bwMode="auto">
            <a:xfrm>
              <a:off x="3728" y="3123"/>
              <a:ext cx="17" cy="17"/>
            </a:xfrm>
            <a:custGeom>
              <a:avLst/>
              <a:gdLst>
                <a:gd name="T0" fmla="*/ 16 w 17"/>
                <a:gd name="T1" fmla="*/ 16 h 17"/>
                <a:gd name="T2" fmla="*/ 6 w 17"/>
                <a:gd name="T3" fmla="*/ 16 h 17"/>
                <a:gd name="T4" fmla="*/ 0 w 17"/>
                <a:gd name="T5" fmla="*/ 7 h 17"/>
                <a:gd name="T6" fmla="*/ 0 w 17"/>
                <a:gd name="T7" fmla="*/ 0 h 17"/>
                <a:gd name="T8" fmla="*/ 16 w 17"/>
                <a:gd name="T9" fmla="*/ 0 h 17"/>
                <a:gd name="T10" fmla="*/ 16 w 17"/>
                <a:gd name="T11" fmla="*/ 16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16"/>
                  </a:moveTo>
                  <a:lnTo>
                    <a:pt x="6" y="16"/>
                  </a:lnTo>
                  <a:lnTo>
                    <a:pt x="0" y="7"/>
                  </a:lnTo>
                  <a:lnTo>
                    <a:pt x="0" y="0"/>
                  </a:lnTo>
                  <a:lnTo>
                    <a:pt x="16" y="0"/>
                  </a:lnTo>
                  <a:lnTo>
                    <a:pt x="16" y="16"/>
                  </a:lnTo>
                </a:path>
              </a:pathLst>
            </a:custGeom>
            <a:solidFill>
              <a:srgbClr val="FF9933"/>
            </a:solidFill>
            <a:ln w="12700" cap="rnd">
              <a:solidFill>
                <a:srgbClr val="000000"/>
              </a:solidFill>
              <a:round/>
              <a:headEnd/>
              <a:tailEnd/>
            </a:ln>
          </p:spPr>
          <p:txBody>
            <a:bodyPr/>
            <a:lstStyle/>
            <a:p>
              <a:endParaRPr lang="en-US"/>
            </a:p>
          </p:txBody>
        </p:sp>
        <p:sp>
          <p:nvSpPr>
            <p:cNvPr id="1176" name="Freeform 151"/>
            <p:cNvSpPr>
              <a:spLocks/>
            </p:cNvSpPr>
            <p:nvPr/>
          </p:nvSpPr>
          <p:spPr bwMode="auto">
            <a:xfrm>
              <a:off x="3772" y="3015"/>
              <a:ext cx="48" cy="52"/>
            </a:xfrm>
            <a:custGeom>
              <a:avLst/>
              <a:gdLst>
                <a:gd name="T0" fmla="*/ 39 w 48"/>
                <a:gd name="T1" fmla="*/ 4 h 52"/>
                <a:gd name="T2" fmla="*/ 42 w 48"/>
                <a:gd name="T3" fmla="*/ 7 h 52"/>
                <a:gd name="T4" fmla="*/ 45 w 48"/>
                <a:gd name="T5" fmla="*/ 11 h 52"/>
                <a:gd name="T6" fmla="*/ 46 w 48"/>
                <a:gd name="T7" fmla="*/ 16 h 52"/>
                <a:gd name="T8" fmla="*/ 47 w 48"/>
                <a:gd name="T9" fmla="*/ 20 h 52"/>
                <a:gd name="T10" fmla="*/ 47 w 48"/>
                <a:gd name="T11" fmla="*/ 25 h 52"/>
                <a:gd name="T12" fmla="*/ 46 w 48"/>
                <a:gd name="T13" fmla="*/ 30 h 52"/>
                <a:gd name="T14" fmla="*/ 44 w 48"/>
                <a:gd name="T15" fmla="*/ 35 h 52"/>
                <a:gd name="T16" fmla="*/ 41 w 48"/>
                <a:gd name="T17" fmla="*/ 39 h 52"/>
                <a:gd name="T18" fmla="*/ 38 w 48"/>
                <a:gd name="T19" fmla="*/ 43 h 52"/>
                <a:gd name="T20" fmla="*/ 33 w 48"/>
                <a:gd name="T21" fmla="*/ 46 h 52"/>
                <a:gd name="T22" fmla="*/ 29 w 48"/>
                <a:gd name="T23" fmla="*/ 48 h 52"/>
                <a:gd name="T24" fmla="*/ 24 w 48"/>
                <a:gd name="T25" fmla="*/ 50 h 52"/>
                <a:gd name="T26" fmla="*/ 20 w 48"/>
                <a:gd name="T27" fmla="*/ 51 h 52"/>
                <a:gd name="T28" fmla="*/ 16 w 48"/>
                <a:gd name="T29" fmla="*/ 49 h 52"/>
                <a:gd name="T30" fmla="*/ 11 w 48"/>
                <a:gd name="T31" fmla="*/ 48 h 52"/>
                <a:gd name="T32" fmla="*/ 8 w 48"/>
                <a:gd name="T33" fmla="*/ 46 h 52"/>
                <a:gd name="T34" fmla="*/ 4 w 48"/>
                <a:gd name="T35" fmla="*/ 42 h 52"/>
                <a:gd name="T36" fmla="*/ 2 w 48"/>
                <a:gd name="T37" fmla="*/ 38 h 52"/>
                <a:gd name="T38" fmla="*/ 0 w 48"/>
                <a:gd name="T39" fmla="*/ 29 h 52"/>
                <a:gd name="T40" fmla="*/ 1 w 48"/>
                <a:gd name="T41" fmla="*/ 20 h 52"/>
                <a:gd name="T42" fmla="*/ 3 w 48"/>
                <a:gd name="T43" fmla="*/ 15 h 52"/>
                <a:gd name="T44" fmla="*/ 6 w 48"/>
                <a:gd name="T45" fmla="*/ 11 h 52"/>
                <a:gd name="T46" fmla="*/ 13 w 48"/>
                <a:gd name="T47" fmla="*/ 3 h 52"/>
                <a:gd name="T48" fmla="*/ 22 w 48"/>
                <a:gd name="T49" fmla="*/ 0 h 52"/>
                <a:gd name="T50" fmla="*/ 31 w 48"/>
                <a:gd name="T51" fmla="*/ 0 h 52"/>
                <a:gd name="T52" fmla="*/ 36 w 48"/>
                <a:gd name="T53" fmla="*/ 1 h 52"/>
                <a:gd name="T54" fmla="*/ 39 w 48"/>
                <a:gd name="T55" fmla="*/ 4 h 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
                <a:gd name="T85" fmla="*/ 0 h 52"/>
                <a:gd name="T86" fmla="*/ 48 w 48"/>
                <a:gd name="T87" fmla="*/ 52 h 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 h="52">
                  <a:moveTo>
                    <a:pt x="39" y="4"/>
                  </a:moveTo>
                  <a:lnTo>
                    <a:pt x="42" y="7"/>
                  </a:lnTo>
                  <a:lnTo>
                    <a:pt x="45" y="11"/>
                  </a:lnTo>
                  <a:lnTo>
                    <a:pt x="46" y="16"/>
                  </a:lnTo>
                  <a:lnTo>
                    <a:pt x="47" y="20"/>
                  </a:lnTo>
                  <a:lnTo>
                    <a:pt x="47" y="25"/>
                  </a:lnTo>
                  <a:lnTo>
                    <a:pt x="46" y="30"/>
                  </a:lnTo>
                  <a:lnTo>
                    <a:pt x="44" y="35"/>
                  </a:lnTo>
                  <a:lnTo>
                    <a:pt x="41" y="39"/>
                  </a:lnTo>
                  <a:lnTo>
                    <a:pt x="38" y="43"/>
                  </a:lnTo>
                  <a:lnTo>
                    <a:pt x="33" y="46"/>
                  </a:lnTo>
                  <a:lnTo>
                    <a:pt x="29" y="48"/>
                  </a:lnTo>
                  <a:lnTo>
                    <a:pt x="24" y="50"/>
                  </a:lnTo>
                  <a:lnTo>
                    <a:pt x="20" y="51"/>
                  </a:lnTo>
                  <a:lnTo>
                    <a:pt x="16" y="49"/>
                  </a:lnTo>
                  <a:lnTo>
                    <a:pt x="11" y="48"/>
                  </a:lnTo>
                  <a:lnTo>
                    <a:pt x="8" y="46"/>
                  </a:lnTo>
                  <a:lnTo>
                    <a:pt x="4" y="42"/>
                  </a:lnTo>
                  <a:lnTo>
                    <a:pt x="2" y="38"/>
                  </a:lnTo>
                  <a:lnTo>
                    <a:pt x="0" y="29"/>
                  </a:lnTo>
                  <a:lnTo>
                    <a:pt x="1" y="20"/>
                  </a:lnTo>
                  <a:lnTo>
                    <a:pt x="3" y="15"/>
                  </a:lnTo>
                  <a:lnTo>
                    <a:pt x="6" y="11"/>
                  </a:lnTo>
                  <a:lnTo>
                    <a:pt x="13" y="3"/>
                  </a:lnTo>
                  <a:lnTo>
                    <a:pt x="22" y="0"/>
                  </a:lnTo>
                  <a:lnTo>
                    <a:pt x="31" y="0"/>
                  </a:lnTo>
                  <a:lnTo>
                    <a:pt x="36" y="1"/>
                  </a:lnTo>
                  <a:lnTo>
                    <a:pt x="39" y="4"/>
                  </a:lnTo>
                </a:path>
              </a:pathLst>
            </a:custGeom>
            <a:solidFill>
              <a:srgbClr val="FFFFFF"/>
            </a:solidFill>
            <a:ln w="9525" cap="rnd">
              <a:noFill/>
              <a:round/>
              <a:headEnd/>
              <a:tailEnd/>
            </a:ln>
          </p:spPr>
          <p:txBody>
            <a:bodyPr/>
            <a:lstStyle/>
            <a:p>
              <a:endParaRPr lang="en-US"/>
            </a:p>
          </p:txBody>
        </p:sp>
        <p:sp>
          <p:nvSpPr>
            <p:cNvPr id="1177" name="Freeform 152"/>
            <p:cNvSpPr>
              <a:spLocks/>
            </p:cNvSpPr>
            <p:nvPr/>
          </p:nvSpPr>
          <p:spPr bwMode="auto">
            <a:xfrm>
              <a:off x="3771" y="3014"/>
              <a:ext cx="39" cy="42"/>
            </a:xfrm>
            <a:custGeom>
              <a:avLst/>
              <a:gdLst>
                <a:gd name="T0" fmla="*/ 32 w 39"/>
                <a:gd name="T1" fmla="*/ 3 h 42"/>
                <a:gd name="T2" fmla="*/ 34 w 39"/>
                <a:gd name="T3" fmla="*/ 6 h 42"/>
                <a:gd name="T4" fmla="*/ 36 w 39"/>
                <a:gd name="T5" fmla="*/ 9 h 42"/>
                <a:gd name="T6" fmla="*/ 37 w 39"/>
                <a:gd name="T7" fmla="*/ 13 h 42"/>
                <a:gd name="T8" fmla="*/ 38 w 39"/>
                <a:gd name="T9" fmla="*/ 17 h 42"/>
                <a:gd name="T10" fmla="*/ 38 w 39"/>
                <a:gd name="T11" fmla="*/ 20 h 42"/>
                <a:gd name="T12" fmla="*/ 37 w 39"/>
                <a:gd name="T13" fmla="*/ 24 h 42"/>
                <a:gd name="T14" fmla="*/ 35 w 39"/>
                <a:gd name="T15" fmla="*/ 28 h 42"/>
                <a:gd name="T16" fmla="*/ 33 w 39"/>
                <a:gd name="T17" fmla="*/ 32 h 42"/>
                <a:gd name="T18" fmla="*/ 27 w 39"/>
                <a:gd name="T19" fmla="*/ 38 h 42"/>
                <a:gd name="T20" fmla="*/ 23 w 39"/>
                <a:gd name="T21" fmla="*/ 39 h 42"/>
                <a:gd name="T22" fmla="*/ 20 w 39"/>
                <a:gd name="T23" fmla="*/ 41 h 42"/>
                <a:gd name="T24" fmla="*/ 12 w 39"/>
                <a:gd name="T25" fmla="*/ 41 h 42"/>
                <a:gd name="T26" fmla="*/ 9 w 39"/>
                <a:gd name="T27" fmla="*/ 39 h 42"/>
                <a:gd name="T28" fmla="*/ 5 w 39"/>
                <a:gd name="T29" fmla="*/ 37 h 42"/>
                <a:gd name="T30" fmla="*/ 1 w 39"/>
                <a:gd name="T31" fmla="*/ 31 h 42"/>
                <a:gd name="T32" fmla="*/ 0 w 39"/>
                <a:gd name="T33" fmla="*/ 24 h 42"/>
                <a:gd name="T34" fmla="*/ 0 w 39"/>
                <a:gd name="T35" fmla="*/ 16 h 42"/>
                <a:gd name="T36" fmla="*/ 4 w 39"/>
                <a:gd name="T37" fmla="*/ 8 h 42"/>
                <a:gd name="T38" fmla="*/ 10 w 39"/>
                <a:gd name="T39" fmla="*/ 3 h 42"/>
                <a:gd name="T40" fmla="*/ 18 w 39"/>
                <a:gd name="T41" fmla="*/ 0 h 42"/>
                <a:gd name="T42" fmla="*/ 25 w 39"/>
                <a:gd name="T43" fmla="*/ 0 h 42"/>
                <a:gd name="T44" fmla="*/ 32 w 39"/>
                <a:gd name="T45" fmla="*/ 3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
                <a:gd name="T70" fmla="*/ 0 h 42"/>
                <a:gd name="T71" fmla="*/ 39 w 39"/>
                <a:gd name="T72" fmla="*/ 42 h 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 h="42">
                  <a:moveTo>
                    <a:pt x="32" y="3"/>
                  </a:moveTo>
                  <a:lnTo>
                    <a:pt x="34" y="6"/>
                  </a:lnTo>
                  <a:lnTo>
                    <a:pt x="36" y="9"/>
                  </a:lnTo>
                  <a:lnTo>
                    <a:pt x="37" y="13"/>
                  </a:lnTo>
                  <a:lnTo>
                    <a:pt x="38" y="17"/>
                  </a:lnTo>
                  <a:lnTo>
                    <a:pt x="38" y="20"/>
                  </a:lnTo>
                  <a:lnTo>
                    <a:pt x="37" y="24"/>
                  </a:lnTo>
                  <a:lnTo>
                    <a:pt x="35" y="28"/>
                  </a:lnTo>
                  <a:lnTo>
                    <a:pt x="33" y="32"/>
                  </a:lnTo>
                  <a:lnTo>
                    <a:pt x="27" y="38"/>
                  </a:lnTo>
                  <a:lnTo>
                    <a:pt x="23" y="39"/>
                  </a:lnTo>
                  <a:lnTo>
                    <a:pt x="20" y="41"/>
                  </a:lnTo>
                  <a:lnTo>
                    <a:pt x="12" y="41"/>
                  </a:lnTo>
                  <a:lnTo>
                    <a:pt x="9" y="39"/>
                  </a:lnTo>
                  <a:lnTo>
                    <a:pt x="5" y="37"/>
                  </a:lnTo>
                  <a:lnTo>
                    <a:pt x="1" y="31"/>
                  </a:lnTo>
                  <a:lnTo>
                    <a:pt x="0" y="24"/>
                  </a:lnTo>
                  <a:lnTo>
                    <a:pt x="0" y="16"/>
                  </a:lnTo>
                  <a:lnTo>
                    <a:pt x="4" y="8"/>
                  </a:lnTo>
                  <a:lnTo>
                    <a:pt x="10" y="3"/>
                  </a:lnTo>
                  <a:lnTo>
                    <a:pt x="18" y="0"/>
                  </a:lnTo>
                  <a:lnTo>
                    <a:pt x="25" y="0"/>
                  </a:lnTo>
                  <a:lnTo>
                    <a:pt x="32" y="3"/>
                  </a:lnTo>
                </a:path>
              </a:pathLst>
            </a:custGeom>
            <a:solidFill>
              <a:srgbClr val="00FF00"/>
            </a:solidFill>
            <a:ln w="9525" cap="rnd">
              <a:noFill/>
              <a:round/>
              <a:headEnd/>
              <a:tailEnd/>
            </a:ln>
          </p:spPr>
          <p:txBody>
            <a:bodyPr/>
            <a:lstStyle/>
            <a:p>
              <a:endParaRPr lang="en-US"/>
            </a:p>
          </p:txBody>
        </p:sp>
        <p:sp>
          <p:nvSpPr>
            <p:cNvPr id="1178" name="Freeform 153"/>
            <p:cNvSpPr>
              <a:spLocks/>
            </p:cNvSpPr>
            <p:nvPr/>
          </p:nvSpPr>
          <p:spPr bwMode="auto">
            <a:xfrm>
              <a:off x="3787" y="3020"/>
              <a:ext cx="17" cy="17"/>
            </a:xfrm>
            <a:custGeom>
              <a:avLst/>
              <a:gdLst>
                <a:gd name="T0" fmla="*/ 8 w 17"/>
                <a:gd name="T1" fmla="*/ 0 h 17"/>
                <a:gd name="T2" fmla="*/ 6 w 17"/>
                <a:gd name="T3" fmla="*/ 6 h 17"/>
                <a:gd name="T4" fmla="*/ 0 w 17"/>
                <a:gd name="T5" fmla="*/ 6 h 17"/>
                <a:gd name="T6" fmla="*/ 5 w 17"/>
                <a:gd name="T7" fmla="*/ 9 h 17"/>
                <a:gd name="T8" fmla="*/ 4 w 17"/>
                <a:gd name="T9" fmla="*/ 16 h 17"/>
                <a:gd name="T10" fmla="*/ 8 w 17"/>
                <a:gd name="T11" fmla="*/ 12 h 17"/>
                <a:gd name="T12" fmla="*/ 14 w 17"/>
                <a:gd name="T13" fmla="*/ 14 h 17"/>
                <a:gd name="T14" fmla="*/ 11 w 17"/>
                <a:gd name="T15" fmla="*/ 9 h 17"/>
                <a:gd name="T16" fmla="*/ 16 w 17"/>
                <a:gd name="T17" fmla="*/ 6 h 17"/>
                <a:gd name="T18" fmla="*/ 11 w 17"/>
                <a:gd name="T19" fmla="*/ 6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6" y="6"/>
                  </a:lnTo>
                  <a:lnTo>
                    <a:pt x="0" y="6"/>
                  </a:lnTo>
                  <a:lnTo>
                    <a:pt x="5" y="9"/>
                  </a:lnTo>
                  <a:lnTo>
                    <a:pt x="4" y="16"/>
                  </a:lnTo>
                  <a:lnTo>
                    <a:pt x="8" y="12"/>
                  </a:lnTo>
                  <a:lnTo>
                    <a:pt x="14" y="14"/>
                  </a:lnTo>
                  <a:lnTo>
                    <a:pt x="11" y="9"/>
                  </a:lnTo>
                  <a:lnTo>
                    <a:pt x="16" y="6"/>
                  </a:lnTo>
                  <a:lnTo>
                    <a:pt x="11" y="6"/>
                  </a:lnTo>
                  <a:lnTo>
                    <a:pt x="8" y="0"/>
                  </a:lnTo>
                </a:path>
              </a:pathLst>
            </a:custGeom>
            <a:solidFill>
              <a:srgbClr val="FFFFFF"/>
            </a:solidFill>
            <a:ln w="9525" cap="rnd">
              <a:noFill/>
              <a:round/>
              <a:headEnd/>
              <a:tailEnd/>
            </a:ln>
          </p:spPr>
          <p:txBody>
            <a:bodyPr/>
            <a:lstStyle/>
            <a:p>
              <a:endParaRPr lang="en-US"/>
            </a:p>
          </p:txBody>
        </p:sp>
        <p:sp>
          <p:nvSpPr>
            <p:cNvPr id="1179" name="Freeform 154"/>
            <p:cNvSpPr>
              <a:spLocks/>
            </p:cNvSpPr>
            <p:nvPr/>
          </p:nvSpPr>
          <p:spPr bwMode="auto">
            <a:xfrm>
              <a:off x="3777" y="3014"/>
              <a:ext cx="17" cy="17"/>
            </a:xfrm>
            <a:custGeom>
              <a:avLst/>
              <a:gdLst>
                <a:gd name="T0" fmla="*/ 8 w 17"/>
                <a:gd name="T1" fmla="*/ 0 h 17"/>
                <a:gd name="T2" fmla="*/ 6 w 17"/>
                <a:gd name="T3" fmla="*/ 6 h 17"/>
                <a:gd name="T4" fmla="*/ 0 w 17"/>
                <a:gd name="T5" fmla="*/ 6 h 17"/>
                <a:gd name="T6" fmla="*/ 5 w 17"/>
                <a:gd name="T7" fmla="*/ 9 h 17"/>
                <a:gd name="T8" fmla="*/ 4 w 17"/>
                <a:gd name="T9" fmla="*/ 16 h 17"/>
                <a:gd name="T10" fmla="*/ 8 w 17"/>
                <a:gd name="T11" fmla="*/ 12 h 17"/>
                <a:gd name="T12" fmla="*/ 14 w 17"/>
                <a:gd name="T13" fmla="*/ 16 h 17"/>
                <a:gd name="T14" fmla="*/ 11 w 17"/>
                <a:gd name="T15" fmla="*/ 9 h 17"/>
                <a:gd name="T16" fmla="*/ 16 w 17"/>
                <a:gd name="T17" fmla="*/ 6 h 17"/>
                <a:gd name="T18" fmla="*/ 11 w 17"/>
                <a:gd name="T19" fmla="*/ 6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6" y="6"/>
                  </a:lnTo>
                  <a:lnTo>
                    <a:pt x="0" y="6"/>
                  </a:lnTo>
                  <a:lnTo>
                    <a:pt x="5" y="9"/>
                  </a:lnTo>
                  <a:lnTo>
                    <a:pt x="4" y="16"/>
                  </a:lnTo>
                  <a:lnTo>
                    <a:pt x="8" y="12"/>
                  </a:lnTo>
                  <a:lnTo>
                    <a:pt x="14" y="16"/>
                  </a:lnTo>
                  <a:lnTo>
                    <a:pt x="11" y="9"/>
                  </a:lnTo>
                  <a:lnTo>
                    <a:pt x="16" y="6"/>
                  </a:lnTo>
                  <a:lnTo>
                    <a:pt x="11" y="6"/>
                  </a:lnTo>
                  <a:lnTo>
                    <a:pt x="8" y="0"/>
                  </a:lnTo>
                </a:path>
              </a:pathLst>
            </a:custGeom>
            <a:solidFill>
              <a:srgbClr val="FFFFFF"/>
            </a:solidFill>
            <a:ln w="9525" cap="rnd">
              <a:noFill/>
              <a:round/>
              <a:headEnd/>
              <a:tailEnd/>
            </a:ln>
          </p:spPr>
          <p:txBody>
            <a:bodyPr/>
            <a:lstStyle/>
            <a:p>
              <a:endParaRPr lang="en-US"/>
            </a:p>
          </p:txBody>
        </p:sp>
        <p:sp>
          <p:nvSpPr>
            <p:cNvPr id="1180" name="Freeform 155"/>
            <p:cNvSpPr>
              <a:spLocks/>
            </p:cNvSpPr>
            <p:nvPr/>
          </p:nvSpPr>
          <p:spPr bwMode="auto">
            <a:xfrm>
              <a:off x="3777" y="3025"/>
              <a:ext cx="17" cy="17"/>
            </a:xfrm>
            <a:custGeom>
              <a:avLst/>
              <a:gdLst>
                <a:gd name="T0" fmla="*/ 8 w 17"/>
                <a:gd name="T1" fmla="*/ 0 h 17"/>
                <a:gd name="T2" fmla="*/ 6 w 17"/>
                <a:gd name="T3" fmla="*/ 6 h 17"/>
                <a:gd name="T4" fmla="*/ 0 w 17"/>
                <a:gd name="T5" fmla="*/ 6 h 17"/>
                <a:gd name="T6" fmla="*/ 5 w 17"/>
                <a:gd name="T7" fmla="*/ 10 h 17"/>
                <a:gd name="T8" fmla="*/ 4 w 17"/>
                <a:gd name="T9" fmla="*/ 16 h 17"/>
                <a:gd name="T10" fmla="*/ 8 w 17"/>
                <a:gd name="T11" fmla="*/ 13 h 17"/>
                <a:gd name="T12" fmla="*/ 14 w 17"/>
                <a:gd name="T13" fmla="*/ 16 h 17"/>
                <a:gd name="T14" fmla="*/ 11 w 17"/>
                <a:gd name="T15" fmla="*/ 10 h 17"/>
                <a:gd name="T16" fmla="*/ 16 w 17"/>
                <a:gd name="T17" fmla="*/ 6 h 17"/>
                <a:gd name="T18" fmla="*/ 11 w 17"/>
                <a:gd name="T19" fmla="*/ 6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6" y="6"/>
                  </a:lnTo>
                  <a:lnTo>
                    <a:pt x="0" y="6"/>
                  </a:lnTo>
                  <a:lnTo>
                    <a:pt x="5" y="10"/>
                  </a:lnTo>
                  <a:lnTo>
                    <a:pt x="4" y="16"/>
                  </a:lnTo>
                  <a:lnTo>
                    <a:pt x="8" y="13"/>
                  </a:lnTo>
                  <a:lnTo>
                    <a:pt x="14" y="16"/>
                  </a:lnTo>
                  <a:lnTo>
                    <a:pt x="11" y="10"/>
                  </a:lnTo>
                  <a:lnTo>
                    <a:pt x="16" y="6"/>
                  </a:lnTo>
                  <a:lnTo>
                    <a:pt x="11" y="6"/>
                  </a:lnTo>
                  <a:lnTo>
                    <a:pt x="8" y="0"/>
                  </a:lnTo>
                </a:path>
              </a:pathLst>
            </a:custGeom>
            <a:solidFill>
              <a:srgbClr val="FFFFFF"/>
            </a:solidFill>
            <a:ln w="9525" cap="rnd">
              <a:noFill/>
              <a:round/>
              <a:headEnd/>
              <a:tailEnd/>
            </a:ln>
          </p:spPr>
          <p:txBody>
            <a:bodyPr/>
            <a:lstStyle/>
            <a:p>
              <a:endParaRPr lang="en-US"/>
            </a:p>
          </p:txBody>
        </p:sp>
        <p:sp>
          <p:nvSpPr>
            <p:cNvPr id="1181" name="Freeform 156"/>
            <p:cNvSpPr>
              <a:spLocks/>
            </p:cNvSpPr>
            <p:nvPr/>
          </p:nvSpPr>
          <p:spPr bwMode="auto">
            <a:xfrm>
              <a:off x="3776" y="3034"/>
              <a:ext cx="17" cy="17"/>
            </a:xfrm>
            <a:custGeom>
              <a:avLst/>
              <a:gdLst>
                <a:gd name="T0" fmla="*/ 8 w 17"/>
                <a:gd name="T1" fmla="*/ 0 h 17"/>
                <a:gd name="T2" fmla="*/ 5 w 17"/>
                <a:gd name="T3" fmla="*/ 5 h 17"/>
                <a:gd name="T4" fmla="*/ 0 w 17"/>
                <a:gd name="T5" fmla="*/ 6 h 17"/>
                <a:gd name="T6" fmla="*/ 4 w 17"/>
                <a:gd name="T7" fmla="*/ 10 h 17"/>
                <a:gd name="T8" fmla="*/ 3 w 17"/>
                <a:gd name="T9" fmla="*/ 16 h 17"/>
                <a:gd name="T10" fmla="*/ 8 w 17"/>
                <a:gd name="T11" fmla="*/ 12 h 17"/>
                <a:gd name="T12" fmla="*/ 13 w 17"/>
                <a:gd name="T13" fmla="*/ 16 h 17"/>
                <a:gd name="T14" fmla="*/ 10 w 17"/>
                <a:gd name="T15" fmla="*/ 10 h 17"/>
                <a:gd name="T16" fmla="*/ 16 w 17"/>
                <a:gd name="T17" fmla="*/ 5 h 17"/>
                <a:gd name="T18" fmla="*/ 9 w 17"/>
                <a:gd name="T19" fmla="*/ 5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5" y="5"/>
                  </a:lnTo>
                  <a:lnTo>
                    <a:pt x="0" y="6"/>
                  </a:lnTo>
                  <a:lnTo>
                    <a:pt x="4" y="10"/>
                  </a:lnTo>
                  <a:lnTo>
                    <a:pt x="3" y="16"/>
                  </a:lnTo>
                  <a:lnTo>
                    <a:pt x="8" y="12"/>
                  </a:lnTo>
                  <a:lnTo>
                    <a:pt x="13" y="16"/>
                  </a:lnTo>
                  <a:lnTo>
                    <a:pt x="10" y="10"/>
                  </a:lnTo>
                  <a:lnTo>
                    <a:pt x="16" y="5"/>
                  </a:lnTo>
                  <a:lnTo>
                    <a:pt x="9" y="5"/>
                  </a:lnTo>
                  <a:lnTo>
                    <a:pt x="8" y="0"/>
                  </a:lnTo>
                </a:path>
              </a:pathLst>
            </a:custGeom>
            <a:solidFill>
              <a:srgbClr val="FFFFFF"/>
            </a:solidFill>
            <a:ln w="9525" cap="rnd">
              <a:noFill/>
              <a:round/>
              <a:headEnd/>
              <a:tailEnd/>
            </a:ln>
          </p:spPr>
          <p:txBody>
            <a:bodyPr/>
            <a:lstStyle/>
            <a:p>
              <a:endParaRPr lang="en-US"/>
            </a:p>
          </p:txBody>
        </p:sp>
        <p:sp>
          <p:nvSpPr>
            <p:cNvPr id="1182" name="Freeform 157"/>
            <p:cNvSpPr>
              <a:spLocks/>
            </p:cNvSpPr>
            <p:nvPr/>
          </p:nvSpPr>
          <p:spPr bwMode="auto">
            <a:xfrm>
              <a:off x="3766" y="3027"/>
              <a:ext cx="17" cy="17"/>
            </a:xfrm>
            <a:custGeom>
              <a:avLst/>
              <a:gdLst>
                <a:gd name="T0" fmla="*/ 8 w 17"/>
                <a:gd name="T1" fmla="*/ 0 h 17"/>
                <a:gd name="T2" fmla="*/ 6 w 17"/>
                <a:gd name="T3" fmla="*/ 6 h 17"/>
                <a:gd name="T4" fmla="*/ 0 w 17"/>
                <a:gd name="T5" fmla="*/ 6 h 17"/>
                <a:gd name="T6" fmla="*/ 4 w 17"/>
                <a:gd name="T7" fmla="*/ 9 h 17"/>
                <a:gd name="T8" fmla="*/ 4 w 17"/>
                <a:gd name="T9" fmla="*/ 16 h 17"/>
                <a:gd name="T10" fmla="*/ 8 w 17"/>
                <a:gd name="T11" fmla="*/ 12 h 17"/>
                <a:gd name="T12" fmla="*/ 13 w 17"/>
                <a:gd name="T13" fmla="*/ 14 h 17"/>
                <a:gd name="T14" fmla="*/ 11 w 17"/>
                <a:gd name="T15" fmla="*/ 9 h 17"/>
                <a:gd name="T16" fmla="*/ 16 w 17"/>
                <a:gd name="T17" fmla="*/ 6 h 17"/>
                <a:gd name="T18" fmla="*/ 10 w 17"/>
                <a:gd name="T19" fmla="*/ 6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6" y="6"/>
                  </a:lnTo>
                  <a:lnTo>
                    <a:pt x="0" y="6"/>
                  </a:lnTo>
                  <a:lnTo>
                    <a:pt x="4" y="9"/>
                  </a:lnTo>
                  <a:lnTo>
                    <a:pt x="4" y="16"/>
                  </a:lnTo>
                  <a:lnTo>
                    <a:pt x="8" y="12"/>
                  </a:lnTo>
                  <a:lnTo>
                    <a:pt x="13" y="14"/>
                  </a:lnTo>
                  <a:lnTo>
                    <a:pt x="11" y="9"/>
                  </a:lnTo>
                  <a:lnTo>
                    <a:pt x="16" y="6"/>
                  </a:lnTo>
                  <a:lnTo>
                    <a:pt x="10" y="6"/>
                  </a:lnTo>
                  <a:lnTo>
                    <a:pt x="8" y="0"/>
                  </a:lnTo>
                </a:path>
              </a:pathLst>
            </a:custGeom>
            <a:solidFill>
              <a:srgbClr val="FFFFFF"/>
            </a:solidFill>
            <a:ln w="9525" cap="rnd">
              <a:noFill/>
              <a:round/>
              <a:headEnd/>
              <a:tailEnd/>
            </a:ln>
          </p:spPr>
          <p:txBody>
            <a:bodyPr/>
            <a:lstStyle/>
            <a:p>
              <a:endParaRPr lang="en-US"/>
            </a:p>
          </p:txBody>
        </p:sp>
      </p:grpSp>
      <p:grpSp>
        <p:nvGrpSpPr>
          <p:cNvPr id="1045" name="Group 158"/>
          <p:cNvGrpSpPr>
            <a:grpSpLocks/>
          </p:cNvGrpSpPr>
          <p:nvPr/>
        </p:nvGrpSpPr>
        <p:grpSpPr bwMode="auto">
          <a:xfrm>
            <a:off x="6730999" y="5889633"/>
            <a:ext cx="400051" cy="238125"/>
            <a:chOff x="3225" y="2942"/>
            <a:chExt cx="215" cy="136"/>
          </a:xfrm>
        </p:grpSpPr>
        <p:sp>
          <p:nvSpPr>
            <p:cNvPr id="1117" name="Freeform 159"/>
            <p:cNvSpPr>
              <a:spLocks/>
            </p:cNvSpPr>
            <p:nvPr/>
          </p:nvSpPr>
          <p:spPr bwMode="auto">
            <a:xfrm>
              <a:off x="3225" y="3008"/>
              <a:ext cx="214" cy="67"/>
            </a:xfrm>
            <a:custGeom>
              <a:avLst/>
              <a:gdLst>
                <a:gd name="T0" fmla="*/ 213 w 214"/>
                <a:gd name="T1" fmla="*/ 0 h 67"/>
                <a:gd name="T2" fmla="*/ 213 w 214"/>
                <a:gd name="T3" fmla="*/ 66 h 67"/>
                <a:gd name="T4" fmla="*/ 0 w 214"/>
                <a:gd name="T5" fmla="*/ 66 h 67"/>
                <a:gd name="T6" fmla="*/ 0 w 214"/>
                <a:gd name="T7" fmla="*/ 0 h 67"/>
                <a:gd name="T8" fmla="*/ 213 w 214"/>
                <a:gd name="T9" fmla="*/ 0 h 67"/>
                <a:gd name="T10" fmla="*/ 0 60000 65536"/>
                <a:gd name="T11" fmla="*/ 0 60000 65536"/>
                <a:gd name="T12" fmla="*/ 0 60000 65536"/>
                <a:gd name="T13" fmla="*/ 0 60000 65536"/>
                <a:gd name="T14" fmla="*/ 0 60000 65536"/>
                <a:gd name="T15" fmla="*/ 0 w 214"/>
                <a:gd name="T16" fmla="*/ 0 h 67"/>
                <a:gd name="T17" fmla="*/ 214 w 214"/>
                <a:gd name="T18" fmla="*/ 67 h 67"/>
              </a:gdLst>
              <a:ahLst/>
              <a:cxnLst>
                <a:cxn ang="T10">
                  <a:pos x="T0" y="T1"/>
                </a:cxn>
                <a:cxn ang="T11">
                  <a:pos x="T2" y="T3"/>
                </a:cxn>
                <a:cxn ang="T12">
                  <a:pos x="T4" y="T5"/>
                </a:cxn>
                <a:cxn ang="T13">
                  <a:pos x="T6" y="T7"/>
                </a:cxn>
                <a:cxn ang="T14">
                  <a:pos x="T8" y="T9"/>
                </a:cxn>
              </a:cxnLst>
              <a:rect l="T15" t="T16" r="T17" b="T18"/>
              <a:pathLst>
                <a:path w="214" h="67">
                  <a:moveTo>
                    <a:pt x="213" y="0"/>
                  </a:moveTo>
                  <a:lnTo>
                    <a:pt x="213" y="66"/>
                  </a:lnTo>
                  <a:lnTo>
                    <a:pt x="0" y="66"/>
                  </a:lnTo>
                  <a:lnTo>
                    <a:pt x="0" y="0"/>
                  </a:lnTo>
                  <a:lnTo>
                    <a:pt x="213" y="0"/>
                  </a:lnTo>
                </a:path>
              </a:pathLst>
            </a:custGeom>
            <a:solidFill>
              <a:srgbClr val="00FF00"/>
            </a:solidFill>
            <a:ln w="9525" cap="rnd">
              <a:noFill/>
              <a:round/>
              <a:headEnd/>
              <a:tailEnd/>
            </a:ln>
          </p:spPr>
          <p:txBody>
            <a:bodyPr/>
            <a:lstStyle/>
            <a:p>
              <a:endParaRPr lang="en-US"/>
            </a:p>
          </p:txBody>
        </p:sp>
        <p:sp>
          <p:nvSpPr>
            <p:cNvPr id="1118" name="Freeform 160"/>
            <p:cNvSpPr>
              <a:spLocks/>
            </p:cNvSpPr>
            <p:nvPr/>
          </p:nvSpPr>
          <p:spPr bwMode="auto">
            <a:xfrm>
              <a:off x="3225" y="2942"/>
              <a:ext cx="214" cy="68"/>
            </a:xfrm>
            <a:custGeom>
              <a:avLst/>
              <a:gdLst>
                <a:gd name="T0" fmla="*/ 213 w 214"/>
                <a:gd name="T1" fmla="*/ 0 h 68"/>
                <a:gd name="T2" fmla="*/ 213 w 214"/>
                <a:gd name="T3" fmla="*/ 67 h 68"/>
                <a:gd name="T4" fmla="*/ 0 w 214"/>
                <a:gd name="T5" fmla="*/ 67 h 68"/>
                <a:gd name="T6" fmla="*/ 0 w 214"/>
                <a:gd name="T7" fmla="*/ 0 h 68"/>
                <a:gd name="T8" fmla="*/ 213 w 214"/>
                <a:gd name="T9" fmla="*/ 0 h 68"/>
                <a:gd name="T10" fmla="*/ 0 60000 65536"/>
                <a:gd name="T11" fmla="*/ 0 60000 65536"/>
                <a:gd name="T12" fmla="*/ 0 60000 65536"/>
                <a:gd name="T13" fmla="*/ 0 60000 65536"/>
                <a:gd name="T14" fmla="*/ 0 60000 65536"/>
                <a:gd name="T15" fmla="*/ 0 w 214"/>
                <a:gd name="T16" fmla="*/ 0 h 68"/>
                <a:gd name="T17" fmla="*/ 214 w 214"/>
                <a:gd name="T18" fmla="*/ 68 h 68"/>
              </a:gdLst>
              <a:ahLst/>
              <a:cxnLst>
                <a:cxn ang="T10">
                  <a:pos x="T0" y="T1"/>
                </a:cxn>
                <a:cxn ang="T11">
                  <a:pos x="T2" y="T3"/>
                </a:cxn>
                <a:cxn ang="T12">
                  <a:pos x="T4" y="T5"/>
                </a:cxn>
                <a:cxn ang="T13">
                  <a:pos x="T6" y="T7"/>
                </a:cxn>
                <a:cxn ang="T14">
                  <a:pos x="T8" y="T9"/>
                </a:cxn>
              </a:cxnLst>
              <a:rect l="T15" t="T16" r="T17" b="T18"/>
              <a:pathLst>
                <a:path w="214" h="68">
                  <a:moveTo>
                    <a:pt x="213" y="0"/>
                  </a:moveTo>
                  <a:lnTo>
                    <a:pt x="213" y="67"/>
                  </a:lnTo>
                  <a:lnTo>
                    <a:pt x="0" y="67"/>
                  </a:lnTo>
                  <a:lnTo>
                    <a:pt x="0" y="0"/>
                  </a:lnTo>
                  <a:lnTo>
                    <a:pt x="213" y="0"/>
                  </a:lnTo>
                </a:path>
              </a:pathLst>
            </a:custGeom>
            <a:solidFill>
              <a:srgbClr val="A3C4FF"/>
            </a:solidFill>
            <a:ln w="9525" cap="rnd">
              <a:noFill/>
              <a:round/>
              <a:headEnd/>
              <a:tailEnd/>
            </a:ln>
          </p:spPr>
          <p:txBody>
            <a:bodyPr/>
            <a:lstStyle/>
            <a:p>
              <a:endParaRPr lang="en-US"/>
            </a:p>
          </p:txBody>
        </p:sp>
        <p:sp>
          <p:nvSpPr>
            <p:cNvPr id="1119" name="Freeform 161"/>
            <p:cNvSpPr>
              <a:spLocks/>
            </p:cNvSpPr>
            <p:nvPr/>
          </p:nvSpPr>
          <p:spPr bwMode="auto">
            <a:xfrm>
              <a:off x="3225" y="2986"/>
              <a:ext cx="214" cy="46"/>
            </a:xfrm>
            <a:custGeom>
              <a:avLst/>
              <a:gdLst>
                <a:gd name="T0" fmla="*/ 213 w 214"/>
                <a:gd name="T1" fmla="*/ 0 h 46"/>
                <a:gd name="T2" fmla="*/ 213 w 214"/>
                <a:gd name="T3" fmla="*/ 45 h 46"/>
                <a:gd name="T4" fmla="*/ 0 w 214"/>
                <a:gd name="T5" fmla="*/ 45 h 46"/>
                <a:gd name="T6" fmla="*/ 0 w 214"/>
                <a:gd name="T7" fmla="*/ 0 h 46"/>
                <a:gd name="T8" fmla="*/ 213 w 214"/>
                <a:gd name="T9" fmla="*/ 0 h 46"/>
                <a:gd name="T10" fmla="*/ 0 60000 65536"/>
                <a:gd name="T11" fmla="*/ 0 60000 65536"/>
                <a:gd name="T12" fmla="*/ 0 60000 65536"/>
                <a:gd name="T13" fmla="*/ 0 60000 65536"/>
                <a:gd name="T14" fmla="*/ 0 60000 65536"/>
                <a:gd name="T15" fmla="*/ 0 w 214"/>
                <a:gd name="T16" fmla="*/ 0 h 46"/>
                <a:gd name="T17" fmla="*/ 214 w 214"/>
                <a:gd name="T18" fmla="*/ 46 h 46"/>
              </a:gdLst>
              <a:ahLst/>
              <a:cxnLst>
                <a:cxn ang="T10">
                  <a:pos x="T0" y="T1"/>
                </a:cxn>
                <a:cxn ang="T11">
                  <a:pos x="T2" y="T3"/>
                </a:cxn>
                <a:cxn ang="T12">
                  <a:pos x="T4" y="T5"/>
                </a:cxn>
                <a:cxn ang="T13">
                  <a:pos x="T6" y="T7"/>
                </a:cxn>
                <a:cxn ang="T14">
                  <a:pos x="T8" y="T9"/>
                </a:cxn>
              </a:cxnLst>
              <a:rect l="T15" t="T16" r="T17" b="T18"/>
              <a:pathLst>
                <a:path w="214" h="46">
                  <a:moveTo>
                    <a:pt x="213" y="0"/>
                  </a:moveTo>
                  <a:lnTo>
                    <a:pt x="213" y="45"/>
                  </a:lnTo>
                  <a:lnTo>
                    <a:pt x="0" y="45"/>
                  </a:lnTo>
                  <a:lnTo>
                    <a:pt x="0" y="0"/>
                  </a:lnTo>
                  <a:lnTo>
                    <a:pt x="213" y="0"/>
                  </a:lnTo>
                </a:path>
              </a:pathLst>
            </a:custGeom>
            <a:solidFill>
              <a:srgbClr val="FF0303"/>
            </a:solidFill>
            <a:ln w="9525" cap="rnd">
              <a:noFill/>
              <a:round/>
              <a:headEnd/>
              <a:tailEnd/>
            </a:ln>
          </p:spPr>
          <p:txBody>
            <a:bodyPr/>
            <a:lstStyle/>
            <a:p>
              <a:endParaRPr lang="en-US"/>
            </a:p>
          </p:txBody>
        </p:sp>
        <p:sp>
          <p:nvSpPr>
            <p:cNvPr id="1120" name="Freeform 162"/>
            <p:cNvSpPr>
              <a:spLocks/>
            </p:cNvSpPr>
            <p:nvPr/>
          </p:nvSpPr>
          <p:spPr bwMode="auto">
            <a:xfrm>
              <a:off x="3316" y="2992"/>
              <a:ext cx="34" cy="34"/>
            </a:xfrm>
            <a:custGeom>
              <a:avLst/>
              <a:gdLst>
                <a:gd name="T0" fmla="*/ 16 w 34"/>
                <a:gd name="T1" fmla="*/ 0 h 34"/>
                <a:gd name="T2" fmla="*/ 23 w 34"/>
                <a:gd name="T3" fmla="*/ 1 h 34"/>
                <a:gd name="T4" fmla="*/ 26 w 34"/>
                <a:gd name="T5" fmla="*/ 2 h 34"/>
                <a:gd name="T6" fmla="*/ 28 w 34"/>
                <a:gd name="T7" fmla="*/ 5 h 34"/>
                <a:gd name="T8" fmla="*/ 31 w 34"/>
                <a:gd name="T9" fmla="*/ 9 h 34"/>
                <a:gd name="T10" fmla="*/ 33 w 34"/>
                <a:gd name="T11" fmla="*/ 16 h 34"/>
                <a:gd name="T12" fmla="*/ 31 w 34"/>
                <a:gd name="T13" fmla="*/ 23 h 34"/>
                <a:gd name="T14" fmla="*/ 28 w 34"/>
                <a:gd name="T15" fmla="*/ 28 h 34"/>
                <a:gd name="T16" fmla="*/ 23 w 34"/>
                <a:gd name="T17" fmla="*/ 32 h 34"/>
                <a:gd name="T18" fmla="*/ 16 w 34"/>
                <a:gd name="T19" fmla="*/ 33 h 34"/>
                <a:gd name="T20" fmla="*/ 10 w 34"/>
                <a:gd name="T21" fmla="*/ 32 h 34"/>
                <a:gd name="T22" fmla="*/ 4 w 34"/>
                <a:gd name="T23" fmla="*/ 28 h 34"/>
                <a:gd name="T24" fmla="*/ 0 w 34"/>
                <a:gd name="T25" fmla="*/ 23 h 34"/>
                <a:gd name="T26" fmla="*/ 0 w 34"/>
                <a:gd name="T27" fmla="*/ 16 h 34"/>
                <a:gd name="T28" fmla="*/ 0 w 34"/>
                <a:gd name="T29" fmla="*/ 13 h 34"/>
                <a:gd name="T30" fmla="*/ 0 w 34"/>
                <a:gd name="T31" fmla="*/ 9 h 34"/>
                <a:gd name="T32" fmla="*/ 4 w 34"/>
                <a:gd name="T33" fmla="*/ 5 h 34"/>
                <a:gd name="T34" fmla="*/ 10 w 34"/>
                <a:gd name="T35" fmla="*/ 1 h 34"/>
                <a:gd name="T36" fmla="*/ 13 w 34"/>
                <a:gd name="T37" fmla="*/ 0 h 34"/>
                <a:gd name="T38" fmla="*/ 16 w 34"/>
                <a:gd name="T39" fmla="*/ 0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34"/>
                <a:gd name="T62" fmla="*/ 34 w 34"/>
                <a:gd name="T63" fmla="*/ 34 h 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34">
                  <a:moveTo>
                    <a:pt x="16" y="0"/>
                  </a:moveTo>
                  <a:lnTo>
                    <a:pt x="23" y="1"/>
                  </a:lnTo>
                  <a:lnTo>
                    <a:pt x="26" y="2"/>
                  </a:lnTo>
                  <a:lnTo>
                    <a:pt x="28" y="5"/>
                  </a:lnTo>
                  <a:lnTo>
                    <a:pt x="31" y="9"/>
                  </a:lnTo>
                  <a:lnTo>
                    <a:pt x="33" y="16"/>
                  </a:lnTo>
                  <a:lnTo>
                    <a:pt x="31" y="23"/>
                  </a:lnTo>
                  <a:lnTo>
                    <a:pt x="28" y="28"/>
                  </a:lnTo>
                  <a:lnTo>
                    <a:pt x="23" y="32"/>
                  </a:lnTo>
                  <a:lnTo>
                    <a:pt x="16" y="33"/>
                  </a:lnTo>
                  <a:lnTo>
                    <a:pt x="10" y="32"/>
                  </a:lnTo>
                  <a:lnTo>
                    <a:pt x="4" y="28"/>
                  </a:lnTo>
                  <a:lnTo>
                    <a:pt x="0" y="23"/>
                  </a:lnTo>
                  <a:lnTo>
                    <a:pt x="0" y="16"/>
                  </a:lnTo>
                  <a:lnTo>
                    <a:pt x="0" y="13"/>
                  </a:lnTo>
                  <a:lnTo>
                    <a:pt x="0" y="9"/>
                  </a:lnTo>
                  <a:lnTo>
                    <a:pt x="4" y="5"/>
                  </a:lnTo>
                  <a:lnTo>
                    <a:pt x="10" y="1"/>
                  </a:lnTo>
                  <a:lnTo>
                    <a:pt x="13" y="0"/>
                  </a:lnTo>
                  <a:lnTo>
                    <a:pt x="16" y="0"/>
                  </a:lnTo>
                </a:path>
              </a:pathLst>
            </a:custGeom>
            <a:solidFill>
              <a:srgbClr val="FFFFFF"/>
            </a:solidFill>
            <a:ln w="9525" cap="rnd">
              <a:noFill/>
              <a:round/>
              <a:headEnd/>
              <a:tailEnd/>
            </a:ln>
          </p:spPr>
          <p:txBody>
            <a:bodyPr/>
            <a:lstStyle/>
            <a:p>
              <a:endParaRPr lang="en-US"/>
            </a:p>
          </p:txBody>
        </p:sp>
        <p:sp>
          <p:nvSpPr>
            <p:cNvPr id="1121" name="Freeform 163"/>
            <p:cNvSpPr>
              <a:spLocks/>
            </p:cNvSpPr>
            <p:nvPr/>
          </p:nvSpPr>
          <p:spPr bwMode="auto">
            <a:xfrm>
              <a:off x="3321" y="2994"/>
              <a:ext cx="31" cy="28"/>
            </a:xfrm>
            <a:custGeom>
              <a:avLst/>
              <a:gdLst>
                <a:gd name="T0" fmla="*/ 15 w 31"/>
                <a:gd name="T1" fmla="*/ 0 h 28"/>
                <a:gd name="T2" fmla="*/ 21 w 31"/>
                <a:gd name="T3" fmla="*/ 1 h 28"/>
                <a:gd name="T4" fmla="*/ 25 w 31"/>
                <a:gd name="T5" fmla="*/ 4 h 28"/>
                <a:gd name="T6" fmla="*/ 28 w 31"/>
                <a:gd name="T7" fmla="*/ 8 h 28"/>
                <a:gd name="T8" fmla="*/ 30 w 31"/>
                <a:gd name="T9" fmla="*/ 13 h 28"/>
                <a:gd name="T10" fmla="*/ 28 w 31"/>
                <a:gd name="T11" fmla="*/ 18 h 28"/>
                <a:gd name="T12" fmla="*/ 25 w 31"/>
                <a:gd name="T13" fmla="*/ 22 h 28"/>
                <a:gd name="T14" fmla="*/ 21 w 31"/>
                <a:gd name="T15" fmla="*/ 25 h 28"/>
                <a:gd name="T16" fmla="*/ 15 w 31"/>
                <a:gd name="T17" fmla="*/ 27 h 28"/>
                <a:gd name="T18" fmla="*/ 9 w 31"/>
                <a:gd name="T19" fmla="*/ 25 h 28"/>
                <a:gd name="T20" fmla="*/ 4 w 31"/>
                <a:gd name="T21" fmla="*/ 22 h 28"/>
                <a:gd name="T22" fmla="*/ 1 w 31"/>
                <a:gd name="T23" fmla="*/ 18 h 28"/>
                <a:gd name="T24" fmla="*/ 0 w 31"/>
                <a:gd name="T25" fmla="*/ 13 h 28"/>
                <a:gd name="T26" fmla="*/ 0 w 31"/>
                <a:gd name="T27" fmla="*/ 11 h 28"/>
                <a:gd name="T28" fmla="*/ 1 w 31"/>
                <a:gd name="T29" fmla="*/ 8 h 28"/>
                <a:gd name="T30" fmla="*/ 4 w 31"/>
                <a:gd name="T31" fmla="*/ 4 h 28"/>
                <a:gd name="T32" fmla="*/ 9 w 31"/>
                <a:gd name="T33" fmla="*/ 1 h 28"/>
                <a:gd name="T34" fmla="*/ 15 w 31"/>
                <a:gd name="T35" fmla="*/ 0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28"/>
                <a:gd name="T56" fmla="*/ 31 w 31"/>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28">
                  <a:moveTo>
                    <a:pt x="15" y="0"/>
                  </a:moveTo>
                  <a:lnTo>
                    <a:pt x="21" y="1"/>
                  </a:lnTo>
                  <a:lnTo>
                    <a:pt x="25" y="4"/>
                  </a:lnTo>
                  <a:lnTo>
                    <a:pt x="28" y="8"/>
                  </a:lnTo>
                  <a:lnTo>
                    <a:pt x="30" y="13"/>
                  </a:lnTo>
                  <a:lnTo>
                    <a:pt x="28" y="18"/>
                  </a:lnTo>
                  <a:lnTo>
                    <a:pt x="25" y="22"/>
                  </a:lnTo>
                  <a:lnTo>
                    <a:pt x="21" y="25"/>
                  </a:lnTo>
                  <a:lnTo>
                    <a:pt x="15" y="27"/>
                  </a:lnTo>
                  <a:lnTo>
                    <a:pt x="9" y="25"/>
                  </a:lnTo>
                  <a:lnTo>
                    <a:pt x="4" y="22"/>
                  </a:lnTo>
                  <a:lnTo>
                    <a:pt x="1" y="18"/>
                  </a:lnTo>
                  <a:lnTo>
                    <a:pt x="0" y="13"/>
                  </a:lnTo>
                  <a:lnTo>
                    <a:pt x="0" y="11"/>
                  </a:lnTo>
                  <a:lnTo>
                    <a:pt x="1" y="8"/>
                  </a:lnTo>
                  <a:lnTo>
                    <a:pt x="4" y="4"/>
                  </a:lnTo>
                  <a:lnTo>
                    <a:pt x="9" y="1"/>
                  </a:lnTo>
                  <a:lnTo>
                    <a:pt x="15" y="0"/>
                  </a:lnTo>
                </a:path>
              </a:pathLst>
            </a:custGeom>
            <a:solidFill>
              <a:srgbClr val="E00202"/>
            </a:solidFill>
            <a:ln w="9525" cap="rnd">
              <a:noFill/>
              <a:round/>
              <a:headEnd/>
              <a:tailEnd/>
            </a:ln>
          </p:spPr>
          <p:txBody>
            <a:bodyPr/>
            <a:lstStyle/>
            <a:p>
              <a:endParaRPr lang="en-US"/>
            </a:p>
          </p:txBody>
        </p:sp>
        <p:sp>
          <p:nvSpPr>
            <p:cNvPr id="1122" name="Freeform 164"/>
            <p:cNvSpPr>
              <a:spLocks/>
            </p:cNvSpPr>
            <p:nvPr/>
          </p:nvSpPr>
          <p:spPr bwMode="auto">
            <a:xfrm>
              <a:off x="3334" y="3000"/>
              <a:ext cx="19" cy="19"/>
            </a:xfrm>
            <a:custGeom>
              <a:avLst/>
              <a:gdLst>
                <a:gd name="T0" fmla="*/ 0 w 19"/>
                <a:gd name="T1" fmla="*/ 4 h 19"/>
                <a:gd name="T2" fmla="*/ 4 w 19"/>
                <a:gd name="T3" fmla="*/ 18 h 19"/>
                <a:gd name="T4" fmla="*/ 18 w 19"/>
                <a:gd name="T5" fmla="*/ 12 h 19"/>
                <a:gd name="T6" fmla="*/ 14 w 19"/>
                <a:gd name="T7" fmla="*/ 0 h 19"/>
                <a:gd name="T8" fmla="*/ 0 w 19"/>
                <a:gd name="T9" fmla="*/ 4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0" y="4"/>
                  </a:moveTo>
                  <a:lnTo>
                    <a:pt x="4" y="18"/>
                  </a:lnTo>
                  <a:lnTo>
                    <a:pt x="18" y="12"/>
                  </a:lnTo>
                  <a:lnTo>
                    <a:pt x="14" y="0"/>
                  </a:lnTo>
                  <a:lnTo>
                    <a:pt x="0" y="4"/>
                  </a:lnTo>
                </a:path>
              </a:pathLst>
            </a:custGeom>
            <a:solidFill>
              <a:srgbClr val="FFFFFF"/>
            </a:solidFill>
            <a:ln w="9525" cap="rnd">
              <a:noFill/>
              <a:round/>
              <a:headEnd/>
              <a:tailEnd/>
            </a:ln>
          </p:spPr>
          <p:txBody>
            <a:bodyPr/>
            <a:lstStyle/>
            <a:p>
              <a:endParaRPr lang="en-US"/>
            </a:p>
          </p:txBody>
        </p:sp>
        <p:sp>
          <p:nvSpPr>
            <p:cNvPr id="1123" name="Freeform 165"/>
            <p:cNvSpPr>
              <a:spLocks/>
            </p:cNvSpPr>
            <p:nvPr/>
          </p:nvSpPr>
          <p:spPr bwMode="auto">
            <a:xfrm>
              <a:off x="3334" y="2998"/>
              <a:ext cx="19" cy="21"/>
            </a:xfrm>
            <a:custGeom>
              <a:avLst/>
              <a:gdLst>
                <a:gd name="T0" fmla="*/ 0 w 19"/>
                <a:gd name="T1" fmla="*/ 14 h 21"/>
                <a:gd name="T2" fmla="*/ 11 w 19"/>
                <a:gd name="T3" fmla="*/ 20 h 21"/>
                <a:gd name="T4" fmla="*/ 18 w 19"/>
                <a:gd name="T5" fmla="*/ 5 h 21"/>
                <a:gd name="T6" fmla="*/ 6 w 19"/>
                <a:gd name="T7" fmla="*/ 0 h 21"/>
                <a:gd name="T8" fmla="*/ 0 w 19"/>
                <a:gd name="T9" fmla="*/ 14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0" y="14"/>
                  </a:moveTo>
                  <a:lnTo>
                    <a:pt x="11" y="20"/>
                  </a:lnTo>
                  <a:lnTo>
                    <a:pt x="18" y="5"/>
                  </a:lnTo>
                  <a:lnTo>
                    <a:pt x="6" y="0"/>
                  </a:lnTo>
                  <a:lnTo>
                    <a:pt x="0" y="14"/>
                  </a:lnTo>
                </a:path>
              </a:pathLst>
            </a:custGeom>
            <a:solidFill>
              <a:srgbClr val="FFFFFF"/>
            </a:solidFill>
            <a:ln w="9525" cap="rnd">
              <a:noFill/>
              <a:round/>
              <a:headEnd/>
              <a:tailEnd/>
            </a:ln>
          </p:spPr>
          <p:txBody>
            <a:bodyPr/>
            <a:lstStyle/>
            <a:p>
              <a:endParaRPr lang="en-US"/>
            </a:p>
          </p:txBody>
        </p:sp>
        <p:sp>
          <p:nvSpPr>
            <p:cNvPr id="1124" name="Freeform 166"/>
            <p:cNvSpPr>
              <a:spLocks/>
            </p:cNvSpPr>
            <p:nvPr/>
          </p:nvSpPr>
          <p:spPr bwMode="auto">
            <a:xfrm>
              <a:off x="3225" y="2943"/>
              <a:ext cx="215" cy="135"/>
            </a:xfrm>
            <a:custGeom>
              <a:avLst/>
              <a:gdLst>
                <a:gd name="T0" fmla="*/ 0 w 215"/>
                <a:gd name="T1" fmla="*/ 0 h 135"/>
                <a:gd name="T2" fmla="*/ 214 w 215"/>
                <a:gd name="T3" fmla="*/ 0 h 135"/>
                <a:gd name="T4" fmla="*/ 214 w 215"/>
                <a:gd name="T5" fmla="*/ 134 h 135"/>
                <a:gd name="T6" fmla="*/ 0 w 215"/>
                <a:gd name="T7" fmla="*/ 134 h 135"/>
                <a:gd name="T8" fmla="*/ 0 w 215"/>
                <a:gd name="T9" fmla="*/ 0 h 135"/>
                <a:gd name="T10" fmla="*/ 0 60000 65536"/>
                <a:gd name="T11" fmla="*/ 0 60000 65536"/>
                <a:gd name="T12" fmla="*/ 0 60000 65536"/>
                <a:gd name="T13" fmla="*/ 0 60000 65536"/>
                <a:gd name="T14" fmla="*/ 0 60000 65536"/>
                <a:gd name="T15" fmla="*/ 0 w 215"/>
                <a:gd name="T16" fmla="*/ 0 h 135"/>
                <a:gd name="T17" fmla="*/ 215 w 215"/>
                <a:gd name="T18" fmla="*/ 135 h 135"/>
              </a:gdLst>
              <a:ahLst/>
              <a:cxnLst>
                <a:cxn ang="T10">
                  <a:pos x="T0" y="T1"/>
                </a:cxn>
                <a:cxn ang="T11">
                  <a:pos x="T2" y="T3"/>
                </a:cxn>
                <a:cxn ang="T12">
                  <a:pos x="T4" y="T5"/>
                </a:cxn>
                <a:cxn ang="T13">
                  <a:pos x="T6" y="T7"/>
                </a:cxn>
                <a:cxn ang="T14">
                  <a:pos x="T8" y="T9"/>
                </a:cxn>
              </a:cxnLst>
              <a:rect l="T15" t="T16" r="T17" b="T18"/>
              <a:pathLst>
                <a:path w="215" h="135">
                  <a:moveTo>
                    <a:pt x="0" y="0"/>
                  </a:moveTo>
                  <a:lnTo>
                    <a:pt x="214" y="0"/>
                  </a:lnTo>
                  <a:lnTo>
                    <a:pt x="214" y="134"/>
                  </a:lnTo>
                  <a:lnTo>
                    <a:pt x="0" y="134"/>
                  </a:lnTo>
                  <a:lnTo>
                    <a:pt x="0" y="0"/>
                  </a:lnTo>
                </a:path>
              </a:pathLst>
            </a:custGeom>
            <a:noFill/>
            <a:ln w="12700" cap="rnd">
              <a:solidFill>
                <a:srgbClr val="000000"/>
              </a:solidFill>
              <a:round/>
              <a:headEnd/>
              <a:tailEnd/>
            </a:ln>
          </p:spPr>
          <p:txBody>
            <a:bodyPr/>
            <a:lstStyle/>
            <a:p>
              <a:endParaRPr lang="en-US"/>
            </a:p>
          </p:txBody>
        </p:sp>
      </p:grpSp>
      <p:grpSp>
        <p:nvGrpSpPr>
          <p:cNvPr id="1046" name="Group 167"/>
          <p:cNvGrpSpPr>
            <a:grpSpLocks/>
          </p:cNvGrpSpPr>
          <p:nvPr/>
        </p:nvGrpSpPr>
        <p:grpSpPr bwMode="auto">
          <a:xfrm>
            <a:off x="6148397" y="5848358"/>
            <a:ext cx="411161" cy="238125"/>
            <a:chOff x="2944" y="3073"/>
            <a:chExt cx="221" cy="136"/>
          </a:xfrm>
        </p:grpSpPr>
        <p:sp>
          <p:nvSpPr>
            <p:cNvPr id="1113" name="Freeform 168"/>
            <p:cNvSpPr>
              <a:spLocks/>
            </p:cNvSpPr>
            <p:nvPr/>
          </p:nvSpPr>
          <p:spPr bwMode="auto">
            <a:xfrm>
              <a:off x="2944" y="3153"/>
              <a:ext cx="219" cy="55"/>
            </a:xfrm>
            <a:custGeom>
              <a:avLst/>
              <a:gdLst>
                <a:gd name="T0" fmla="*/ 0 w 219"/>
                <a:gd name="T1" fmla="*/ 0 h 55"/>
                <a:gd name="T2" fmla="*/ 218 w 219"/>
                <a:gd name="T3" fmla="*/ 0 h 55"/>
                <a:gd name="T4" fmla="*/ 218 w 219"/>
                <a:gd name="T5" fmla="*/ 54 h 55"/>
                <a:gd name="T6" fmla="*/ 0 w 219"/>
                <a:gd name="T7" fmla="*/ 54 h 55"/>
                <a:gd name="T8" fmla="*/ 0 w 219"/>
                <a:gd name="T9" fmla="*/ 0 h 55"/>
                <a:gd name="T10" fmla="*/ 0 60000 65536"/>
                <a:gd name="T11" fmla="*/ 0 60000 65536"/>
                <a:gd name="T12" fmla="*/ 0 60000 65536"/>
                <a:gd name="T13" fmla="*/ 0 60000 65536"/>
                <a:gd name="T14" fmla="*/ 0 60000 65536"/>
                <a:gd name="T15" fmla="*/ 0 w 219"/>
                <a:gd name="T16" fmla="*/ 0 h 55"/>
                <a:gd name="T17" fmla="*/ 219 w 219"/>
                <a:gd name="T18" fmla="*/ 55 h 55"/>
              </a:gdLst>
              <a:ahLst/>
              <a:cxnLst>
                <a:cxn ang="T10">
                  <a:pos x="T0" y="T1"/>
                </a:cxn>
                <a:cxn ang="T11">
                  <a:pos x="T2" y="T3"/>
                </a:cxn>
                <a:cxn ang="T12">
                  <a:pos x="T4" y="T5"/>
                </a:cxn>
                <a:cxn ang="T13">
                  <a:pos x="T6" y="T7"/>
                </a:cxn>
                <a:cxn ang="T14">
                  <a:pos x="T8" y="T9"/>
                </a:cxn>
              </a:cxnLst>
              <a:rect l="T15" t="T16" r="T17" b="T18"/>
              <a:pathLst>
                <a:path w="219" h="55">
                  <a:moveTo>
                    <a:pt x="0" y="0"/>
                  </a:moveTo>
                  <a:lnTo>
                    <a:pt x="218" y="0"/>
                  </a:lnTo>
                  <a:lnTo>
                    <a:pt x="218" y="54"/>
                  </a:lnTo>
                  <a:lnTo>
                    <a:pt x="0" y="54"/>
                  </a:lnTo>
                  <a:lnTo>
                    <a:pt x="0" y="0"/>
                  </a:lnTo>
                </a:path>
              </a:pathLst>
            </a:custGeom>
            <a:solidFill>
              <a:srgbClr val="FF9E05"/>
            </a:solidFill>
            <a:ln w="9525" cap="rnd">
              <a:noFill/>
              <a:round/>
              <a:headEnd/>
              <a:tailEnd/>
            </a:ln>
          </p:spPr>
          <p:txBody>
            <a:bodyPr/>
            <a:lstStyle/>
            <a:p>
              <a:endParaRPr lang="en-US"/>
            </a:p>
          </p:txBody>
        </p:sp>
        <p:sp>
          <p:nvSpPr>
            <p:cNvPr id="1114" name="Freeform 169"/>
            <p:cNvSpPr>
              <a:spLocks/>
            </p:cNvSpPr>
            <p:nvPr/>
          </p:nvSpPr>
          <p:spPr bwMode="auto">
            <a:xfrm>
              <a:off x="2944" y="3074"/>
              <a:ext cx="219" cy="45"/>
            </a:xfrm>
            <a:custGeom>
              <a:avLst/>
              <a:gdLst>
                <a:gd name="T0" fmla="*/ 0 w 219"/>
                <a:gd name="T1" fmla="*/ 0 h 45"/>
                <a:gd name="T2" fmla="*/ 218 w 219"/>
                <a:gd name="T3" fmla="*/ 0 h 45"/>
                <a:gd name="T4" fmla="*/ 218 w 219"/>
                <a:gd name="T5" fmla="*/ 44 h 45"/>
                <a:gd name="T6" fmla="*/ 0 w 219"/>
                <a:gd name="T7" fmla="*/ 44 h 45"/>
                <a:gd name="T8" fmla="*/ 0 w 219"/>
                <a:gd name="T9" fmla="*/ 0 h 45"/>
                <a:gd name="T10" fmla="*/ 0 60000 65536"/>
                <a:gd name="T11" fmla="*/ 0 60000 65536"/>
                <a:gd name="T12" fmla="*/ 0 60000 65536"/>
                <a:gd name="T13" fmla="*/ 0 60000 65536"/>
                <a:gd name="T14" fmla="*/ 0 60000 65536"/>
                <a:gd name="T15" fmla="*/ 0 w 219"/>
                <a:gd name="T16" fmla="*/ 0 h 45"/>
                <a:gd name="T17" fmla="*/ 219 w 219"/>
                <a:gd name="T18" fmla="*/ 45 h 45"/>
              </a:gdLst>
              <a:ahLst/>
              <a:cxnLst>
                <a:cxn ang="T10">
                  <a:pos x="T0" y="T1"/>
                </a:cxn>
                <a:cxn ang="T11">
                  <a:pos x="T2" y="T3"/>
                </a:cxn>
                <a:cxn ang="T12">
                  <a:pos x="T4" y="T5"/>
                </a:cxn>
                <a:cxn ang="T13">
                  <a:pos x="T6" y="T7"/>
                </a:cxn>
                <a:cxn ang="T14">
                  <a:pos x="T8" y="T9"/>
                </a:cxn>
              </a:cxnLst>
              <a:rect l="T15" t="T16" r="T17" b="T18"/>
              <a:pathLst>
                <a:path w="219" h="45">
                  <a:moveTo>
                    <a:pt x="0" y="0"/>
                  </a:moveTo>
                  <a:lnTo>
                    <a:pt x="218" y="0"/>
                  </a:lnTo>
                  <a:lnTo>
                    <a:pt x="218" y="44"/>
                  </a:lnTo>
                  <a:lnTo>
                    <a:pt x="0" y="44"/>
                  </a:lnTo>
                  <a:lnTo>
                    <a:pt x="0" y="0"/>
                  </a:lnTo>
                </a:path>
              </a:pathLst>
            </a:custGeom>
            <a:solidFill>
              <a:srgbClr val="FF0303"/>
            </a:solidFill>
            <a:ln w="9525" cap="rnd">
              <a:noFill/>
              <a:round/>
              <a:headEnd/>
              <a:tailEnd/>
            </a:ln>
          </p:spPr>
          <p:txBody>
            <a:bodyPr/>
            <a:lstStyle/>
            <a:p>
              <a:endParaRPr lang="en-US"/>
            </a:p>
          </p:txBody>
        </p:sp>
        <p:sp>
          <p:nvSpPr>
            <p:cNvPr id="1115" name="Freeform 170"/>
            <p:cNvSpPr>
              <a:spLocks/>
            </p:cNvSpPr>
            <p:nvPr/>
          </p:nvSpPr>
          <p:spPr bwMode="auto">
            <a:xfrm>
              <a:off x="2944" y="3119"/>
              <a:ext cx="219" cy="45"/>
            </a:xfrm>
            <a:custGeom>
              <a:avLst/>
              <a:gdLst>
                <a:gd name="T0" fmla="*/ 0 w 219"/>
                <a:gd name="T1" fmla="*/ 0 h 45"/>
                <a:gd name="T2" fmla="*/ 218 w 219"/>
                <a:gd name="T3" fmla="*/ 0 h 45"/>
                <a:gd name="T4" fmla="*/ 218 w 219"/>
                <a:gd name="T5" fmla="*/ 44 h 45"/>
                <a:gd name="T6" fmla="*/ 0 w 219"/>
                <a:gd name="T7" fmla="*/ 44 h 45"/>
                <a:gd name="T8" fmla="*/ 0 w 219"/>
                <a:gd name="T9" fmla="*/ 0 h 45"/>
                <a:gd name="T10" fmla="*/ 0 60000 65536"/>
                <a:gd name="T11" fmla="*/ 0 60000 65536"/>
                <a:gd name="T12" fmla="*/ 0 60000 65536"/>
                <a:gd name="T13" fmla="*/ 0 60000 65536"/>
                <a:gd name="T14" fmla="*/ 0 60000 65536"/>
                <a:gd name="T15" fmla="*/ 0 w 219"/>
                <a:gd name="T16" fmla="*/ 0 h 45"/>
                <a:gd name="T17" fmla="*/ 219 w 219"/>
                <a:gd name="T18" fmla="*/ 45 h 45"/>
              </a:gdLst>
              <a:ahLst/>
              <a:cxnLst>
                <a:cxn ang="T10">
                  <a:pos x="T0" y="T1"/>
                </a:cxn>
                <a:cxn ang="T11">
                  <a:pos x="T2" y="T3"/>
                </a:cxn>
                <a:cxn ang="T12">
                  <a:pos x="T4" y="T5"/>
                </a:cxn>
                <a:cxn ang="T13">
                  <a:pos x="T6" y="T7"/>
                </a:cxn>
                <a:cxn ang="T14">
                  <a:pos x="T8" y="T9"/>
                </a:cxn>
              </a:cxnLst>
              <a:rect l="T15" t="T16" r="T17" b="T18"/>
              <a:pathLst>
                <a:path w="219" h="45">
                  <a:moveTo>
                    <a:pt x="0" y="0"/>
                  </a:moveTo>
                  <a:lnTo>
                    <a:pt x="218" y="0"/>
                  </a:lnTo>
                  <a:lnTo>
                    <a:pt x="218" y="44"/>
                  </a:lnTo>
                  <a:lnTo>
                    <a:pt x="0" y="44"/>
                  </a:lnTo>
                  <a:lnTo>
                    <a:pt x="0" y="0"/>
                  </a:lnTo>
                </a:path>
              </a:pathLst>
            </a:custGeom>
            <a:solidFill>
              <a:srgbClr val="3568FC"/>
            </a:solidFill>
            <a:ln w="9525" cap="rnd">
              <a:noFill/>
              <a:round/>
              <a:headEnd/>
              <a:tailEnd/>
            </a:ln>
          </p:spPr>
          <p:txBody>
            <a:bodyPr/>
            <a:lstStyle/>
            <a:p>
              <a:endParaRPr lang="en-US"/>
            </a:p>
          </p:txBody>
        </p:sp>
        <p:sp>
          <p:nvSpPr>
            <p:cNvPr id="1116" name="Freeform 171"/>
            <p:cNvSpPr>
              <a:spLocks/>
            </p:cNvSpPr>
            <p:nvPr/>
          </p:nvSpPr>
          <p:spPr bwMode="auto">
            <a:xfrm>
              <a:off x="2945" y="3073"/>
              <a:ext cx="220" cy="136"/>
            </a:xfrm>
            <a:custGeom>
              <a:avLst/>
              <a:gdLst>
                <a:gd name="T0" fmla="*/ 0 w 220"/>
                <a:gd name="T1" fmla="*/ 0 h 136"/>
                <a:gd name="T2" fmla="*/ 219 w 220"/>
                <a:gd name="T3" fmla="*/ 0 h 136"/>
                <a:gd name="T4" fmla="*/ 219 w 220"/>
                <a:gd name="T5" fmla="*/ 135 h 136"/>
                <a:gd name="T6" fmla="*/ 0 w 220"/>
                <a:gd name="T7" fmla="*/ 135 h 136"/>
                <a:gd name="T8" fmla="*/ 0 w 220"/>
                <a:gd name="T9" fmla="*/ 0 h 136"/>
                <a:gd name="T10" fmla="*/ 0 60000 65536"/>
                <a:gd name="T11" fmla="*/ 0 60000 65536"/>
                <a:gd name="T12" fmla="*/ 0 60000 65536"/>
                <a:gd name="T13" fmla="*/ 0 60000 65536"/>
                <a:gd name="T14" fmla="*/ 0 60000 65536"/>
                <a:gd name="T15" fmla="*/ 0 w 220"/>
                <a:gd name="T16" fmla="*/ 0 h 136"/>
                <a:gd name="T17" fmla="*/ 220 w 220"/>
                <a:gd name="T18" fmla="*/ 136 h 136"/>
              </a:gdLst>
              <a:ahLst/>
              <a:cxnLst>
                <a:cxn ang="T10">
                  <a:pos x="T0" y="T1"/>
                </a:cxn>
                <a:cxn ang="T11">
                  <a:pos x="T2" y="T3"/>
                </a:cxn>
                <a:cxn ang="T12">
                  <a:pos x="T4" y="T5"/>
                </a:cxn>
                <a:cxn ang="T13">
                  <a:pos x="T6" y="T7"/>
                </a:cxn>
                <a:cxn ang="T14">
                  <a:pos x="T8" y="T9"/>
                </a:cxn>
              </a:cxnLst>
              <a:rect l="T15" t="T16" r="T17" b="T18"/>
              <a:pathLst>
                <a:path w="220" h="136">
                  <a:moveTo>
                    <a:pt x="0" y="0"/>
                  </a:moveTo>
                  <a:lnTo>
                    <a:pt x="219" y="0"/>
                  </a:lnTo>
                  <a:lnTo>
                    <a:pt x="219" y="135"/>
                  </a:lnTo>
                  <a:lnTo>
                    <a:pt x="0" y="135"/>
                  </a:lnTo>
                  <a:lnTo>
                    <a:pt x="0" y="0"/>
                  </a:lnTo>
                </a:path>
              </a:pathLst>
            </a:custGeom>
            <a:noFill/>
            <a:ln w="12700" cap="rnd">
              <a:solidFill>
                <a:srgbClr val="000000"/>
              </a:solidFill>
              <a:round/>
              <a:headEnd/>
              <a:tailEnd/>
            </a:ln>
          </p:spPr>
          <p:txBody>
            <a:bodyPr/>
            <a:lstStyle/>
            <a:p>
              <a:endParaRPr lang="en-US"/>
            </a:p>
          </p:txBody>
        </p:sp>
      </p:grpSp>
      <p:grpSp>
        <p:nvGrpSpPr>
          <p:cNvPr id="1047" name="Group 172"/>
          <p:cNvGrpSpPr>
            <a:grpSpLocks/>
          </p:cNvGrpSpPr>
          <p:nvPr/>
        </p:nvGrpSpPr>
        <p:grpSpPr bwMode="auto">
          <a:xfrm>
            <a:off x="4954592" y="4530725"/>
            <a:ext cx="414337" cy="234950"/>
            <a:chOff x="2269" y="2494"/>
            <a:chExt cx="223" cy="134"/>
          </a:xfrm>
        </p:grpSpPr>
        <p:sp>
          <p:nvSpPr>
            <p:cNvPr id="1110" name="Freeform 173"/>
            <p:cNvSpPr>
              <a:spLocks/>
            </p:cNvSpPr>
            <p:nvPr/>
          </p:nvSpPr>
          <p:spPr bwMode="auto">
            <a:xfrm>
              <a:off x="2269" y="2494"/>
              <a:ext cx="223" cy="77"/>
            </a:xfrm>
            <a:custGeom>
              <a:avLst/>
              <a:gdLst>
                <a:gd name="T0" fmla="*/ 222 w 223"/>
                <a:gd name="T1" fmla="*/ 0 h 77"/>
                <a:gd name="T2" fmla="*/ 222 w 223"/>
                <a:gd name="T3" fmla="*/ 76 h 77"/>
                <a:gd name="T4" fmla="*/ 0 w 223"/>
                <a:gd name="T5" fmla="*/ 76 h 77"/>
                <a:gd name="T6" fmla="*/ 0 w 223"/>
                <a:gd name="T7" fmla="*/ 0 h 77"/>
                <a:gd name="T8" fmla="*/ 222 w 223"/>
                <a:gd name="T9" fmla="*/ 0 h 77"/>
                <a:gd name="T10" fmla="*/ 0 60000 65536"/>
                <a:gd name="T11" fmla="*/ 0 60000 65536"/>
                <a:gd name="T12" fmla="*/ 0 60000 65536"/>
                <a:gd name="T13" fmla="*/ 0 60000 65536"/>
                <a:gd name="T14" fmla="*/ 0 60000 65536"/>
                <a:gd name="T15" fmla="*/ 0 w 223"/>
                <a:gd name="T16" fmla="*/ 0 h 77"/>
                <a:gd name="T17" fmla="*/ 223 w 223"/>
                <a:gd name="T18" fmla="*/ 77 h 77"/>
              </a:gdLst>
              <a:ahLst/>
              <a:cxnLst>
                <a:cxn ang="T10">
                  <a:pos x="T0" y="T1"/>
                </a:cxn>
                <a:cxn ang="T11">
                  <a:pos x="T2" y="T3"/>
                </a:cxn>
                <a:cxn ang="T12">
                  <a:pos x="T4" y="T5"/>
                </a:cxn>
                <a:cxn ang="T13">
                  <a:pos x="T6" y="T7"/>
                </a:cxn>
                <a:cxn ang="T14">
                  <a:pos x="T8" y="T9"/>
                </a:cxn>
              </a:cxnLst>
              <a:rect l="T15" t="T16" r="T17" b="T18"/>
              <a:pathLst>
                <a:path w="223" h="77">
                  <a:moveTo>
                    <a:pt x="222" y="0"/>
                  </a:moveTo>
                  <a:lnTo>
                    <a:pt x="222" y="76"/>
                  </a:lnTo>
                  <a:lnTo>
                    <a:pt x="0" y="76"/>
                  </a:lnTo>
                  <a:lnTo>
                    <a:pt x="0" y="0"/>
                  </a:lnTo>
                  <a:lnTo>
                    <a:pt x="222" y="0"/>
                  </a:lnTo>
                </a:path>
              </a:pathLst>
            </a:custGeom>
            <a:solidFill>
              <a:srgbClr val="618FFD"/>
            </a:solidFill>
            <a:ln w="9525" cap="rnd">
              <a:noFill/>
              <a:round/>
              <a:headEnd/>
              <a:tailEnd/>
            </a:ln>
          </p:spPr>
          <p:txBody>
            <a:bodyPr/>
            <a:lstStyle/>
            <a:p>
              <a:endParaRPr lang="en-US"/>
            </a:p>
          </p:txBody>
        </p:sp>
        <p:sp>
          <p:nvSpPr>
            <p:cNvPr id="1111" name="Freeform 174"/>
            <p:cNvSpPr>
              <a:spLocks/>
            </p:cNvSpPr>
            <p:nvPr/>
          </p:nvSpPr>
          <p:spPr bwMode="auto">
            <a:xfrm>
              <a:off x="2269" y="2558"/>
              <a:ext cx="223" cy="69"/>
            </a:xfrm>
            <a:custGeom>
              <a:avLst/>
              <a:gdLst>
                <a:gd name="T0" fmla="*/ 222 w 223"/>
                <a:gd name="T1" fmla="*/ 0 h 69"/>
                <a:gd name="T2" fmla="*/ 222 w 223"/>
                <a:gd name="T3" fmla="*/ 68 h 69"/>
                <a:gd name="T4" fmla="*/ 0 w 223"/>
                <a:gd name="T5" fmla="*/ 68 h 69"/>
                <a:gd name="T6" fmla="*/ 0 w 223"/>
                <a:gd name="T7" fmla="*/ 0 h 69"/>
                <a:gd name="T8" fmla="*/ 222 w 223"/>
                <a:gd name="T9" fmla="*/ 0 h 69"/>
                <a:gd name="T10" fmla="*/ 0 60000 65536"/>
                <a:gd name="T11" fmla="*/ 0 60000 65536"/>
                <a:gd name="T12" fmla="*/ 0 60000 65536"/>
                <a:gd name="T13" fmla="*/ 0 60000 65536"/>
                <a:gd name="T14" fmla="*/ 0 60000 65536"/>
                <a:gd name="T15" fmla="*/ 0 w 223"/>
                <a:gd name="T16" fmla="*/ 0 h 69"/>
                <a:gd name="T17" fmla="*/ 223 w 223"/>
                <a:gd name="T18" fmla="*/ 69 h 69"/>
              </a:gdLst>
              <a:ahLst/>
              <a:cxnLst>
                <a:cxn ang="T10">
                  <a:pos x="T0" y="T1"/>
                </a:cxn>
                <a:cxn ang="T11">
                  <a:pos x="T2" y="T3"/>
                </a:cxn>
                <a:cxn ang="T12">
                  <a:pos x="T4" y="T5"/>
                </a:cxn>
                <a:cxn ang="T13">
                  <a:pos x="T6" y="T7"/>
                </a:cxn>
                <a:cxn ang="T14">
                  <a:pos x="T8" y="T9"/>
                </a:cxn>
              </a:cxnLst>
              <a:rect l="T15" t="T16" r="T17" b="T18"/>
              <a:pathLst>
                <a:path w="223" h="69">
                  <a:moveTo>
                    <a:pt x="222" y="0"/>
                  </a:moveTo>
                  <a:lnTo>
                    <a:pt x="222" y="68"/>
                  </a:lnTo>
                  <a:lnTo>
                    <a:pt x="0" y="68"/>
                  </a:lnTo>
                  <a:lnTo>
                    <a:pt x="0" y="0"/>
                  </a:lnTo>
                  <a:lnTo>
                    <a:pt x="222" y="0"/>
                  </a:lnTo>
                </a:path>
              </a:pathLst>
            </a:custGeom>
            <a:solidFill>
              <a:srgbClr val="FCFF03"/>
            </a:solidFill>
            <a:ln w="9525" cap="rnd">
              <a:noFill/>
              <a:round/>
              <a:headEnd/>
              <a:tailEnd/>
            </a:ln>
          </p:spPr>
          <p:txBody>
            <a:bodyPr/>
            <a:lstStyle/>
            <a:p>
              <a:endParaRPr lang="en-US"/>
            </a:p>
          </p:txBody>
        </p:sp>
        <p:sp>
          <p:nvSpPr>
            <p:cNvPr id="1112" name="Freeform 175"/>
            <p:cNvSpPr>
              <a:spLocks/>
            </p:cNvSpPr>
            <p:nvPr/>
          </p:nvSpPr>
          <p:spPr bwMode="auto">
            <a:xfrm>
              <a:off x="2271" y="2494"/>
              <a:ext cx="221" cy="134"/>
            </a:xfrm>
            <a:custGeom>
              <a:avLst/>
              <a:gdLst>
                <a:gd name="T0" fmla="*/ 0 w 221"/>
                <a:gd name="T1" fmla="*/ 0 h 134"/>
                <a:gd name="T2" fmla="*/ 220 w 221"/>
                <a:gd name="T3" fmla="*/ 0 h 134"/>
                <a:gd name="T4" fmla="*/ 220 w 221"/>
                <a:gd name="T5" fmla="*/ 133 h 134"/>
                <a:gd name="T6" fmla="*/ 0 w 221"/>
                <a:gd name="T7" fmla="*/ 133 h 134"/>
                <a:gd name="T8" fmla="*/ 0 w 221"/>
                <a:gd name="T9" fmla="*/ 0 h 134"/>
                <a:gd name="T10" fmla="*/ 0 60000 65536"/>
                <a:gd name="T11" fmla="*/ 0 60000 65536"/>
                <a:gd name="T12" fmla="*/ 0 60000 65536"/>
                <a:gd name="T13" fmla="*/ 0 60000 65536"/>
                <a:gd name="T14" fmla="*/ 0 60000 65536"/>
                <a:gd name="T15" fmla="*/ 0 w 221"/>
                <a:gd name="T16" fmla="*/ 0 h 134"/>
                <a:gd name="T17" fmla="*/ 221 w 221"/>
                <a:gd name="T18" fmla="*/ 134 h 134"/>
              </a:gdLst>
              <a:ahLst/>
              <a:cxnLst>
                <a:cxn ang="T10">
                  <a:pos x="T0" y="T1"/>
                </a:cxn>
                <a:cxn ang="T11">
                  <a:pos x="T2" y="T3"/>
                </a:cxn>
                <a:cxn ang="T12">
                  <a:pos x="T4" y="T5"/>
                </a:cxn>
                <a:cxn ang="T13">
                  <a:pos x="T6" y="T7"/>
                </a:cxn>
                <a:cxn ang="T14">
                  <a:pos x="T8" y="T9"/>
                </a:cxn>
              </a:cxnLst>
              <a:rect l="T15" t="T16" r="T17" b="T18"/>
              <a:pathLst>
                <a:path w="221" h="134">
                  <a:moveTo>
                    <a:pt x="0" y="0"/>
                  </a:moveTo>
                  <a:lnTo>
                    <a:pt x="220" y="0"/>
                  </a:lnTo>
                  <a:lnTo>
                    <a:pt x="220" y="133"/>
                  </a:lnTo>
                  <a:lnTo>
                    <a:pt x="0" y="133"/>
                  </a:lnTo>
                  <a:lnTo>
                    <a:pt x="0" y="0"/>
                  </a:lnTo>
                </a:path>
              </a:pathLst>
            </a:custGeom>
            <a:noFill/>
            <a:ln w="12700" cap="rnd">
              <a:solidFill>
                <a:srgbClr val="000000"/>
              </a:solidFill>
              <a:round/>
              <a:headEnd/>
              <a:tailEnd/>
            </a:ln>
          </p:spPr>
          <p:txBody>
            <a:bodyPr/>
            <a:lstStyle/>
            <a:p>
              <a:endParaRPr lang="en-US"/>
            </a:p>
          </p:txBody>
        </p:sp>
      </p:grpSp>
      <p:grpSp>
        <p:nvGrpSpPr>
          <p:cNvPr id="1048" name="Group 176"/>
          <p:cNvGrpSpPr>
            <a:grpSpLocks/>
          </p:cNvGrpSpPr>
          <p:nvPr/>
        </p:nvGrpSpPr>
        <p:grpSpPr bwMode="auto">
          <a:xfrm>
            <a:off x="3144838" y="4686300"/>
            <a:ext cx="409575" cy="234950"/>
            <a:chOff x="1236" y="2655"/>
            <a:chExt cx="221" cy="135"/>
          </a:xfrm>
        </p:grpSpPr>
        <p:sp>
          <p:nvSpPr>
            <p:cNvPr id="1107" name="Freeform 177"/>
            <p:cNvSpPr>
              <a:spLocks/>
            </p:cNvSpPr>
            <p:nvPr/>
          </p:nvSpPr>
          <p:spPr bwMode="auto">
            <a:xfrm>
              <a:off x="1236" y="2655"/>
              <a:ext cx="219" cy="133"/>
            </a:xfrm>
            <a:custGeom>
              <a:avLst/>
              <a:gdLst>
                <a:gd name="T0" fmla="*/ 218 w 219"/>
                <a:gd name="T1" fmla="*/ 0 h 133"/>
                <a:gd name="T2" fmla="*/ 218 w 219"/>
                <a:gd name="T3" fmla="*/ 132 h 133"/>
                <a:gd name="T4" fmla="*/ 0 w 219"/>
                <a:gd name="T5" fmla="*/ 132 h 133"/>
                <a:gd name="T6" fmla="*/ 0 w 219"/>
                <a:gd name="T7" fmla="*/ 0 h 133"/>
                <a:gd name="T8" fmla="*/ 218 w 219"/>
                <a:gd name="T9" fmla="*/ 0 h 133"/>
                <a:gd name="T10" fmla="*/ 0 60000 65536"/>
                <a:gd name="T11" fmla="*/ 0 60000 65536"/>
                <a:gd name="T12" fmla="*/ 0 60000 65536"/>
                <a:gd name="T13" fmla="*/ 0 60000 65536"/>
                <a:gd name="T14" fmla="*/ 0 60000 65536"/>
                <a:gd name="T15" fmla="*/ 0 w 219"/>
                <a:gd name="T16" fmla="*/ 0 h 133"/>
                <a:gd name="T17" fmla="*/ 219 w 219"/>
                <a:gd name="T18" fmla="*/ 133 h 133"/>
              </a:gdLst>
              <a:ahLst/>
              <a:cxnLst>
                <a:cxn ang="T10">
                  <a:pos x="T0" y="T1"/>
                </a:cxn>
                <a:cxn ang="T11">
                  <a:pos x="T2" y="T3"/>
                </a:cxn>
                <a:cxn ang="T12">
                  <a:pos x="T4" y="T5"/>
                </a:cxn>
                <a:cxn ang="T13">
                  <a:pos x="T6" y="T7"/>
                </a:cxn>
                <a:cxn ang="T14">
                  <a:pos x="T8" y="T9"/>
                </a:cxn>
              </a:cxnLst>
              <a:rect l="T15" t="T16" r="T17" b="T18"/>
              <a:pathLst>
                <a:path w="219" h="133">
                  <a:moveTo>
                    <a:pt x="218" y="0"/>
                  </a:moveTo>
                  <a:lnTo>
                    <a:pt x="218" y="132"/>
                  </a:lnTo>
                  <a:lnTo>
                    <a:pt x="0" y="132"/>
                  </a:lnTo>
                  <a:lnTo>
                    <a:pt x="0" y="0"/>
                  </a:lnTo>
                  <a:lnTo>
                    <a:pt x="218" y="0"/>
                  </a:lnTo>
                </a:path>
              </a:pathLst>
            </a:custGeom>
            <a:solidFill>
              <a:srgbClr val="FF0303"/>
            </a:solidFill>
            <a:ln w="9525" cap="rnd">
              <a:noFill/>
              <a:round/>
              <a:headEnd/>
              <a:tailEnd/>
            </a:ln>
          </p:spPr>
          <p:txBody>
            <a:bodyPr/>
            <a:lstStyle/>
            <a:p>
              <a:endParaRPr lang="en-US"/>
            </a:p>
          </p:txBody>
        </p:sp>
        <p:sp>
          <p:nvSpPr>
            <p:cNvPr id="1108" name="Freeform 178"/>
            <p:cNvSpPr>
              <a:spLocks/>
            </p:cNvSpPr>
            <p:nvPr/>
          </p:nvSpPr>
          <p:spPr bwMode="auto">
            <a:xfrm>
              <a:off x="1236" y="2695"/>
              <a:ext cx="219" cy="52"/>
            </a:xfrm>
            <a:custGeom>
              <a:avLst/>
              <a:gdLst>
                <a:gd name="T0" fmla="*/ 218 w 219"/>
                <a:gd name="T1" fmla="*/ 0 h 52"/>
                <a:gd name="T2" fmla="*/ 218 w 219"/>
                <a:gd name="T3" fmla="*/ 51 h 52"/>
                <a:gd name="T4" fmla="*/ 0 w 219"/>
                <a:gd name="T5" fmla="*/ 51 h 52"/>
                <a:gd name="T6" fmla="*/ 0 w 219"/>
                <a:gd name="T7" fmla="*/ 0 h 52"/>
                <a:gd name="T8" fmla="*/ 218 w 219"/>
                <a:gd name="T9" fmla="*/ 0 h 52"/>
                <a:gd name="T10" fmla="*/ 0 60000 65536"/>
                <a:gd name="T11" fmla="*/ 0 60000 65536"/>
                <a:gd name="T12" fmla="*/ 0 60000 65536"/>
                <a:gd name="T13" fmla="*/ 0 60000 65536"/>
                <a:gd name="T14" fmla="*/ 0 60000 65536"/>
                <a:gd name="T15" fmla="*/ 0 w 219"/>
                <a:gd name="T16" fmla="*/ 0 h 52"/>
                <a:gd name="T17" fmla="*/ 219 w 219"/>
                <a:gd name="T18" fmla="*/ 52 h 52"/>
              </a:gdLst>
              <a:ahLst/>
              <a:cxnLst>
                <a:cxn ang="T10">
                  <a:pos x="T0" y="T1"/>
                </a:cxn>
                <a:cxn ang="T11">
                  <a:pos x="T2" y="T3"/>
                </a:cxn>
                <a:cxn ang="T12">
                  <a:pos x="T4" y="T5"/>
                </a:cxn>
                <a:cxn ang="T13">
                  <a:pos x="T6" y="T7"/>
                </a:cxn>
                <a:cxn ang="T14">
                  <a:pos x="T8" y="T9"/>
                </a:cxn>
              </a:cxnLst>
              <a:rect l="T15" t="T16" r="T17" b="T18"/>
              <a:pathLst>
                <a:path w="219" h="52">
                  <a:moveTo>
                    <a:pt x="218" y="0"/>
                  </a:moveTo>
                  <a:lnTo>
                    <a:pt x="218" y="51"/>
                  </a:lnTo>
                  <a:lnTo>
                    <a:pt x="0" y="51"/>
                  </a:lnTo>
                  <a:lnTo>
                    <a:pt x="0" y="0"/>
                  </a:lnTo>
                  <a:lnTo>
                    <a:pt x="218" y="0"/>
                  </a:lnTo>
                </a:path>
              </a:pathLst>
            </a:custGeom>
            <a:solidFill>
              <a:srgbClr val="FFFFFF"/>
            </a:solidFill>
            <a:ln w="9525" cap="rnd">
              <a:noFill/>
              <a:round/>
              <a:headEnd/>
              <a:tailEnd/>
            </a:ln>
          </p:spPr>
          <p:txBody>
            <a:bodyPr/>
            <a:lstStyle/>
            <a:p>
              <a:endParaRPr lang="en-US"/>
            </a:p>
          </p:txBody>
        </p:sp>
        <p:sp>
          <p:nvSpPr>
            <p:cNvPr id="1109" name="Freeform 179"/>
            <p:cNvSpPr>
              <a:spLocks/>
            </p:cNvSpPr>
            <p:nvPr/>
          </p:nvSpPr>
          <p:spPr bwMode="auto">
            <a:xfrm>
              <a:off x="1236" y="2655"/>
              <a:ext cx="221" cy="135"/>
            </a:xfrm>
            <a:custGeom>
              <a:avLst/>
              <a:gdLst>
                <a:gd name="T0" fmla="*/ 220 w 221"/>
                <a:gd name="T1" fmla="*/ 0 h 135"/>
                <a:gd name="T2" fmla="*/ 220 w 221"/>
                <a:gd name="T3" fmla="*/ 134 h 135"/>
                <a:gd name="T4" fmla="*/ 0 w 221"/>
                <a:gd name="T5" fmla="*/ 134 h 135"/>
                <a:gd name="T6" fmla="*/ 0 w 221"/>
                <a:gd name="T7" fmla="*/ 0 h 135"/>
                <a:gd name="T8" fmla="*/ 220 w 221"/>
                <a:gd name="T9" fmla="*/ 0 h 135"/>
                <a:gd name="T10" fmla="*/ 0 60000 65536"/>
                <a:gd name="T11" fmla="*/ 0 60000 65536"/>
                <a:gd name="T12" fmla="*/ 0 60000 65536"/>
                <a:gd name="T13" fmla="*/ 0 60000 65536"/>
                <a:gd name="T14" fmla="*/ 0 60000 65536"/>
                <a:gd name="T15" fmla="*/ 0 w 221"/>
                <a:gd name="T16" fmla="*/ 0 h 135"/>
                <a:gd name="T17" fmla="*/ 221 w 221"/>
                <a:gd name="T18" fmla="*/ 135 h 135"/>
              </a:gdLst>
              <a:ahLst/>
              <a:cxnLst>
                <a:cxn ang="T10">
                  <a:pos x="T0" y="T1"/>
                </a:cxn>
                <a:cxn ang="T11">
                  <a:pos x="T2" y="T3"/>
                </a:cxn>
                <a:cxn ang="T12">
                  <a:pos x="T4" y="T5"/>
                </a:cxn>
                <a:cxn ang="T13">
                  <a:pos x="T6" y="T7"/>
                </a:cxn>
                <a:cxn ang="T14">
                  <a:pos x="T8" y="T9"/>
                </a:cxn>
              </a:cxnLst>
              <a:rect l="T15" t="T16" r="T17" b="T18"/>
              <a:pathLst>
                <a:path w="221" h="135">
                  <a:moveTo>
                    <a:pt x="220" y="0"/>
                  </a:moveTo>
                  <a:lnTo>
                    <a:pt x="220" y="134"/>
                  </a:lnTo>
                  <a:lnTo>
                    <a:pt x="0" y="134"/>
                  </a:lnTo>
                  <a:lnTo>
                    <a:pt x="0" y="0"/>
                  </a:lnTo>
                  <a:lnTo>
                    <a:pt x="220" y="0"/>
                  </a:lnTo>
                </a:path>
              </a:pathLst>
            </a:custGeom>
            <a:noFill/>
            <a:ln w="12700" cap="rnd">
              <a:solidFill>
                <a:srgbClr val="000000"/>
              </a:solidFill>
              <a:round/>
              <a:headEnd/>
              <a:tailEnd/>
            </a:ln>
          </p:spPr>
          <p:txBody>
            <a:bodyPr/>
            <a:lstStyle/>
            <a:p>
              <a:endParaRPr lang="en-US"/>
            </a:p>
          </p:txBody>
        </p:sp>
      </p:grpSp>
      <p:grpSp>
        <p:nvGrpSpPr>
          <p:cNvPr id="1049" name="Group 180"/>
          <p:cNvGrpSpPr>
            <a:grpSpLocks/>
          </p:cNvGrpSpPr>
          <p:nvPr/>
        </p:nvGrpSpPr>
        <p:grpSpPr bwMode="auto">
          <a:xfrm>
            <a:off x="4581527" y="3786191"/>
            <a:ext cx="412750" cy="241300"/>
            <a:chOff x="2034" y="2213"/>
            <a:chExt cx="222" cy="138"/>
          </a:xfrm>
        </p:grpSpPr>
        <p:sp>
          <p:nvSpPr>
            <p:cNvPr id="1090" name="Freeform 181"/>
            <p:cNvSpPr>
              <a:spLocks/>
            </p:cNvSpPr>
            <p:nvPr/>
          </p:nvSpPr>
          <p:spPr bwMode="auto">
            <a:xfrm>
              <a:off x="2035" y="2213"/>
              <a:ext cx="220" cy="135"/>
            </a:xfrm>
            <a:custGeom>
              <a:avLst/>
              <a:gdLst>
                <a:gd name="T0" fmla="*/ 219 w 220"/>
                <a:gd name="T1" fmla="*/ 0 h 135"/>
                <a:gd name="T2" fmla="*/ 219 w 220"/>
                <a:gd name="T3" fmla="*/ 134 h 135"/>
                <a:gd name="T4" fmla="*/ 0 w 220"/>
                <a:gd name="T5" fmla="*/ 134 h 135"/>
                <a:gd name="T6" fmla="*/ 0 w 220"/>
                <a:gd name="T7" fmla="*/ 0 h 135"/>
                <a:gd name="T8" fmla="*/ 219 w 220"/>
                <a:gd name="T9" fmla="*/ 0 h 135"/>
                <a:gd name="T10" fmla="*/ 0 60000 65536"/>
                <a:gd name="T11" fmla="*/ 0 60000 65536"/>
                <a:gd name="T12" fmla="*/ 0 60000 65536"/>
                <a:gd name="T13" fmla="*/ 0 60000 65536"/>
                <a:gd name="T14" fmla="*/ 0 60000 65536"/>
                <a:gd name="T15" fmla="*/ 0 w 220"/>
                <a:gd name="T16" fmla="*/ 0 h 135"/>
                <a:gd name="T17" fmla="*/ 220 w 220"/>
                <a:gd name="T18" fmla="*/ 135 h 135"/>
              </a:gdLst>
              <a:ahLst/>
              <a:cxnLst>
                <a:cxn ang="T10">
                  <a:pos x="T0" y="T1"/>
                </a:cxn>
                <a:cxn ang="T11">
                  <a:pos x="T2" y="T3"/>
                </a:cxn>
                <a:cxn ang="T12">
                  <a:pos x="T4" y="T5"/>
                </a:cxn>
                <a:cxn ang="T13">
                  <a:pos x="T6" y="T7"/>
                </a:cxn>
                <a:cxn ang="T14">
                  <a:pos x="T8" y="T9"/>
                </a:cxn>
              </a:cxnLst>
              <a:rect l="T15" t="T16" r="T17" b="T18"/>
              <a:pathLst>
                <a:path w="220" h="135">
                  <a:moveTo>
                    <a:pt x="219" y="0"/>
                  </a:moveTo>
                  <a:lnTo>
                    <a:pt x="219" y="134"/>
                  </a:lnTo>
                  <a:lnTo>
                    <a:pt x="0" y="134"/>
                  </a:lnTo>
                  <a:lnTo>
                    <a:pt x="0" y="0"/>
                  </a:lnTo>
                  <a:lnTo>
                    <a:pt x="219" y="0"/>
                  </a:lnTo>
                </a:path>
              </a:pathLst>
            </a:custGeom>
            <a:solidFill>
              <a:srgbClr val="FFFFFF"/>
            </a:solidFill>
            <a:ln w="9525" cap="rnd">
              <a:noFill/>
              <a:round/>
              <a:headEnd/>
              <a:tailEnd/>
            </a:ln>
          </p:spPr>
          <p:txBody>
            <a:bodyPr/>
            <a:lstStyle/>
            <a:p>
              <a:endParaRPr lang="en-US"/>
            </a:p>
          </p:txBody>
        </p:sp>
        <p:sp>
          <p:nvSpPr>
            <p:cNvPr id="1091" name="Freeform 182"/>
            <p:cNvSpPr>
              <a:spLocks/>
            </p:cNvSpPr>
            <p:nvPr/>
          </p:nvSpPr>
          <p:spPr bwMode="auto">
            <a:xfrm>
              <a:off x="2078" y="2278"/>
              <a:ext cx="178" cy="71"/>
            </a:xfrm>
            <a:custGeom>
              <a:avLst/>
              <a:gdLst>
                <a:gd name="T0" fmla="*/ 177 w 178"/>
                <a:gd name="T1" fmla="*/ 0 h 71"/>
                <a:gd name="T2" fmla="*/ 177 w 178"/>
                <a:gd name="T3" fmla="*/ 70 h 71"/>
                <a:gd name="T4" fmla="*/ 0 w 178"/>
                <a:gd name="T5" fmla="*/ 70 h 71"/>
                <a:gd name="T6" fmla="*/ 0 w 178"/>
                <a:gd name="T7" fmla="*/ 0 h 71"/>
                <a:gd name="T8" fmla="*/ 177 w 178"/>
                <a:gd name="T9" fmla="*/ 0 h 71"/>
                <a:gd name="T10" fmla="*/ 0 60000 65536"/>
                <a:gd name="T11" fmla="*/ 0 60000 65536"/>
                <a:gd name="T12" fmla="*/ 0 60000 65536"/>
                <a:gd name="T13" fmla="*/ 0 60000 65536"/>
                <a:gd name="T14" fmla="*/ 0 60000 65536"/>
                <a:gd name="T15" fmla="*/ 0 w 178"/>
                <a:gd name="T16" fmla="*/ 0 h 71"/>
                <a:gd name="T17" fmla="*/ 178 w 178"/>
                <a:gd name="T18" fmla="*/ 71 h 71"/>
              </a:gdLst>
              <a:ahLst/>
              <a:cxnLst>
                <a:cxn ang="T10">
                  <a:pos x="T0" y="T1"/>
                </a:cxn>
                <a:cxn ang="T11">
                  <a:pos x="T2" y="T3"/>
                </a:cxn>
                <a:cxn ang="T12">
                  <a:pos x="T4" y="T5"/>
                </a:cxn>
                <a:cxn ang="T13">
                  <a:pos x="T6" y="T7"/>
                </a:cxn>
                <a:cxn ang="T14">
                  <a:pos x="T8" y="T9"/>
                </a:cxn>
              </a:cxnLst>
              <a:rect l="T15" t="T16" r="T17" b="T18"/>
              <a:pathLst>
                <a:path w="178" h="71">
                  <a:moveTo>
                    <a:pt x="177" y="0"/>
                  </a:moveTo>
                  <a:lnTo>
                    <a:pt x="177" y="70"/>
                  </a:lnTo>
                  <a:lnTo>
                    <a:pt x="0" y="70"/>
                  </a:lnTo>
                  <a:lnTo>
                    <a:pt x="0" y="0"/>
                  </a:lnTo>
                  <a:lnTo>
                    <a:pt x="177" y="0"/>
                  </a:lnTo>
                </a:path>
              </a:pathLst>
            </a:custGeom>
            <a:solidFill>
              <a:srgbClr val="00AE00"/>
            </a:solidFill>
            <a:ln w="9525" cap="rnd">
              <a:noFill/>
              <a:round/>
              <a:headEnd/>
              <a:tailEnd/>
            </a:ln>
          </p:spPr>
          <p:txBody>
            <a:bodyPr/>
            <a:lstStyle/>
            <a:p>
              <a:endParaRPr lang="en-US"/>
            </a:p>
          </p:txBody>
        </p:sp>
        <p:sp>
          <p:nvSpPr>
            <p:cNvPr id="1092" name="Freeform 183"/>
            <p:cNvSpPr>
              <a:spLocks/>
            </p:cNvSpPr>
            <p:nvPr/>
          </p:nvSpPr>
          <p:spPr bwMode="auto">
            <a:xfrm>
              <a:off x="2077" y="2214"/>
              <a:ext cx="179" cy="88"/>
            </a:xfrm>
            <a:custGeom>
              <a:avLst/>
              <a:gdLst>
                <a:gd name="T0" fmla="*/ 178 w 179"/>
                <a:gd name="T1" fmla="*/ 0 h 88"/>
                <a:gd name="T2" fmla="*/ 178 w 179"/>
                <a:gd name="T3" fmla="*/ 87 h 88"/>
                <a:gd name="T4" fmla="*/ 0 w 179"/>
                <a:gd name="T5" fmla="*/ 87 h 88"/>
                <a:gd name="T6" fmla="*/ 0 w 179"/>
                <a:gd name="T7" fmla="*/ 0 h 88"/>
                <a:gd name="T8" fmla="*/ 178 w 179"/>
                <a:gd name="T9" fmla="*/ 0 h 88"/>
                <a:gd name="T10" fmla="*/ 0 60000 65536"/>
                <a:gd name="T11" fmla="*/ 0 60000 65536"/>
                <a:gd name="T12" fmla="*/ 0 60000 65536"/>
                <a:gd name="T13" fmla="*/ 0 60000 65536"/>
                <a:gd name="T14" fmla="*/ 0 60000 65536"/>
                <a:gd name="T15" fmla="*/ 0 w 179"/>
                <a:gd name="T16" fmla="*/ 0 h 88"/>
                <a:gd name="T17" fmla="*/ 179 w 179"/>
                <a:gd name="T18" fmla="*/ 88 h 88"/>
              </a:gdLst>
              <a:ahLst/>
              <a:cxnLst>
                <a:cxn ang="T10">
                  <a:pos x="T0" y="T1"/>
                </a:cxn>
                <a:cxn ang="T11">
                  <a:pos x="T2" y="T3"/>
                </a:cxn>
                <a:cxn ang="T12">
                  <a:pos x="T4" y="T5"/>
                </a:cxn>
                <a:cxn ang="T13">
                  <a:pos x="T6" y="T7"/>
                </a:cxn>
                <a:cxn ang="T14">
                  <a:pos x="T8" y="T9"/>
                </a:cxn>
              </a:cxnLst>
              <a:rect l="T15" t="T16" r="T17" b="T18"/>
              <a:pathLst>
                <a:path w="179" h="88">
                  <a:moveTo>
                    <a:pt x="178" y="0"/>
                  </a:moveTo>
                  <a:lnTo>
                    <a:pt x="178" y="87"/>
                  </a:lnTo>
                  <a:lnTo>
                    <a:pt x="0" y="87"/>
                  </a:lnTo>
                  <a:lnTo>
                    <a:pt x="0" y="0"/>
                  </a:lnTo>
                  <a:lnTo>
                    <a:pt x="178" y="0"/>
                  </a:lnTo>
                </a:path>
              </a:pathLst>
            </a:custGeom>
            <a:solidFill>
              <a:srgbClr val="FF0303"/>
            </a:solidFill>
            <a:ln w="9525" cap="rnd">
              <a:noFill/>
              <a:round/>
              <a:headEnd/>
              <a:tailEnd/>
            </a:ln>
          </p:spPr>
          <p:txBody>
            <a:bodyPr/>
            <a:lstStyle/>
            <a:p>
              <a:endParaRPr lang="en-US"/>
            </a:p>
          </p:txBody>
        </p:sp>
        <p:sp>
          <p:nvSpPr>
            <p:cNvPr id="1093" name="Freeform 184"/>
            <p:cNvSpPr>
              <a:spLocks/>
            </p:cNvSpPr>
            <p:nvPr/>
          </p:nvSpPr>
          <p:spPr bwMode="auto">
            <a:xfrm>
              <a:off x="2034" y="2213"/>
              <a:ext cx="222" cy="138"/>
            </a:xfrm>
            <a:custGeom>
              <a:avLst/>
              <a:gdLst>
                <a:gd name="T0" fmla="*/ 221 w 222"/>
                <a:gd name="T1" fmla="*/ 0 h 138"/>
                <a:gd name="T2" fmla="*/ 221 w 222"/>
                <a:gd name="T3" fmla="*/ 137 h 138"/>
                <a:gd name="T4" fmla="*/ 0 w 222"/>
                <a:gd name="T5" fmla="*/ 137 h 138"/>
                <a:gd name="T6" fmla="*/ 0 w 222"/>
                <a:gd name="T7" fmla="*/ 0 h 138"/>
                <a:gd name="T8" fmla="*/ 221 w 222"/>
                <a:gd name="T9" fmla="*/ 0 h 138"/>
                <a:gd name="T10" fmla="*/ 0 60000 65536"/>
                <a:gd name="T11" fmla="*/ 0 60000 65536"/>
                <a:gd name="T12" fmla="*/ 0 60000 65536"/>
                <a:gd name="T13" fmla="*/ 0 60000 65536"/>
                <a:gd name="T14" fmla="*/ 0 60000 65536"/>
                <a:gd name="T15" fmla="*/ 0 w 222"/>
                <a:gd name="T16" fmla="*/ 0 h 138"/>
                <a:gd name="T17" fmla="*/ 222 w 222"/>
                <a:gd name="T18" fmla="*/ 138 h 138"/>
              </a:gdLst>
              <a:ahLst/>
              <a:cxnLst>
                <a:cxn ang="T10">
                  <a:pos x="T0" y="T1"/>
                </a:cxn>
                <a:cxn ang="T11">
                  <a:pos x="T2" y="T3"/>
                </a:cxn>
                <a:cxn ang="T12">
                  <a:pos x="T4" y="T5"/>
                </a:cxn>
                <a:cxn ang="T13">
                  <a:pos x="T6" y="T7"/>
                </a:cxn>
                <a:cxn ang="T14">
                  <a:pos x="T8" y="T9"/>
                </a:cxn>
              </a:cxnLst>
              <a:rect l="T15" t="T16" r="T17" b="T18"/>
              <a:pathLst>
                <a:path w="222" h="138">
                  <a:moveTo>
                    <a:pt x="221" y="0"/>
                  </a:moveTo>
                  <a:lnTo>
                    <a:pt x="221" y="137"/>
                  </a:lnTo>
                  <a:lnTo>
                    <a:pt x="0" y="137"/>
                  </a:lnTo>
                  <a:lnTo>
                    <a:pt x="0" y="0"/>
                  </a:lnTo>
                  <a:lnTo>
                    <a:pt x="221" y="0"/>
                  </a:lnTo>
                </a:path>
              </a:pathLst>
            </a:custGeom>
            <a:noFill/>
            <a:ln w="12700" cap="rnd">
              <a:solidFill>
                <a:srgbClr val="000000"/>
              </a:solidFill>
              <a:round/>
              <a:headEnd/>
              <a:tailEnd/>
            </a:ln>
          </p:spPr>
          <p:txBody>
            <a:bodyPr/>
            <a:lstStyle/>
            <a:p>
              <a:endParaRPr lang="en-US"/>
            </a:p>
          </p:txBody>
        </p:sp>
        <p:sp>
          <p:nvSpPr>
            <p:cNvPr id="1094" name="Rectangle 185"/>
            <p:cNvSpPr>
              <a:spLocks noChangeArrowheads="1"/>
            </p:cNvSpPr>
            <p:nvPr/>
          </p:nvSpPr>
          <p:spPr bwMode="auto">
            <a:xfrm>
              <a:off x="2043" y="2219"/>
              <a:ext cx="30" cy="119"/>
            </a:xfrm>
            <a:prstGeom prst="rect">
              <a:avLst/>
            </a:prstGeom>
            <a:solidFill>
              <a:srgbClr val="FFFFFF"/>
            </a:solidFill>
            <a:ln w="12700">
              <a:solidFill>
                <a:srgbClr val="FFFFFF"/>
              </a:solidFill>
              <a:miter lim="800000"/>
              <a:headEnd/>
              <a:tailEnd/>
            </a:ln>
          </p:spPr>
          <p:txBody>
            <a:bodyPr wrap="none" anchor="ctr"/>
            <a:lstStyle/>
            <a:p>
              <a:endParaRPr lang="en-US">
                <a:latin typeface="Calibri" pitchFamily="34" charset="0"/>
              </a:endParaRPr>
            </a:p>
          </p:txBody>
        </p:sp>
        <p:grpSp>
          <p:nvGrpSpPr>
            <p:cNvPr id="1095" name="Group 186"/>
            <p:cNvGrpSpPr>
              <a:grpSpLocks/>
            </p:cNvGrpSpPr>
            <p:nvPr/>
          </p:nvGrpSpPr>
          <p:grpSpPr bwMode="auto">
            <a:xfrm>
              <a:off x="2046" y="2224"/>
              <a:ext cx="26" cy="14"/>
              <a:chOff x="2046" y="2224"/>
              <a:chExt cx="26" cy="14"/>
            </a:xfrm>
          </p:grpSpPr>
          <p:sp>
            <p:nvSpPr>
              <p:cNvPr id="1105" name="Oval 187"/>
              <p:cNvSpPr>
                <a:spLocks noChangeArrowheads="1"/>
              </p:cNvSpPr>
              <p:nvPr/>
            </p:nvSpPr>
            <p:spPr bwMode="auto">
              <a:xfrm>
                <a:off x="2046" y="2224"/>
                <a:ext cx="8" cy="14"/>
              </a:xfrm>
              <a:prstGeom prst="ellipse">
                <a:avLst/>
              </a:prstGeom>
              <a:solidFill>
                <a:srgbClr val="FFFFFF"/>
              </a:solidFill>
              <a:ln w="12700">
                <a:solidFill>
                  <a:srgbClr val="FF0033"/>
                </a:solidFill>
                <a:round/>
                <a:headEnd/>
                <a:tailEnd/>
              </a:ln>
            </p:spPr>
            <p:txBody>
              <a:bodyPr wrap="none" anchor="ctr"/>
              <a:lstStyle/>
              <a:p>
                <a:endParaRPr lang="en-US">
                  <a:latin typeface="Calibri" pitchFamily="34" charset="0"/>
                </a:endParaRPr>
              </a:p>
            </p:txBody>
          </p:sp>
          <p:sp>
            <p:nvSpPr>
              <p:cNvPr id="1106" name="Oval 188"/>
              <p:cNvSpPr>
                <a:spLocks noChangeArrowheads="1"/>
              </p:cNvSpPr>
              <p:nvPr/>
            </p:nvSpPr>
            <p:spPr bwMode="auto">
              <a:xfrm>
                <a:off x="2064" y="2224"/>
                <a:ext cx="8" cy="14"/>
              </a:xfrm>
              <a:prstGeom prst="ellipse">
                <a:avLst/>
              </a:prstGeom>
              <a:solidFill>
                <a:srgbClr val="FFFFFF"/>
              </a:solidFill>
              <a:ln w="12700">
                <a:solidFill>
                  <a:srgbClr val="FF0033"/>
                </a:solidFill>
                <a:round/>
                <a:headEnd/>
                <a:tailEnd/>
              </a:ln>
            </p:spPr>
            <p:txBody>
              <a:bodyPr wrap="none" anchor="ctr"/>
              <a:lstStyle/>
              <a:p>
                <a:endParaRPr lang="en-US">
                  <a:latin typeface="Calibri" pitchFamily="34" charset="0"/>
                </a:endParaRPr>
              </a:p>
            </p:txBody>
          </p:sp>
        </p:grpSp>
        <p:grpSp>
          <p:nvGrpSpPr>
            <p:cNvPr id="1096" name="Group 189"/>
            <p:cNvGrpSpPr>
              <a:grpSpLocks/>
            </p:cNvGrpSpPr>
            <p:nvPr/>
          </p:nvGrpSpPr>
          <p:grpSpPr bwMode="auto">
            <a:xfrm>
              <a:off x="2046" y="2324"/>
              <a:ext cx="27" cy="14"/>
              <a:chOff x="2046" y="2324"/>
              <a:chExt cx="27" cy="14"/>
            </a:xfrm>
          </p:grpSpPr>
          <p:sp>
            <p:nvSpPr>
              <p:cNvPr id="1103" name="Oval 190"/>
              <p:cNvSpPr>
                <a:spLocks noChangeArrowheads="1"/>
              </p:cNvSpPr>
              <p:nvPr/>
            </p:nvSpPr>
            <p:spPr bwMode="auto">
              <a:xfrm>
                <a:off x="2046" y="2324"/>
                <a:ext cx="8" cy="14"/>
              </a:xfrm>
              <a:prstGeom prst="ellipse">
                <a:avLst/>
              </a:prstGeom>
              <a:solidFill>
                <a:srgbClr val="FFFFFF"/>
              </a:solidFill>
              <a:ln w="12700">
                <a:solidFill>
                  <a:srgbClr val="FF0033"/>
                </a:solidFill>
                <a:round/>
                <a:headEnd/>
                <a:tailEnd/>
              </a:ln>
            </p:spPr>
            <p:txBody>
              <a:bodyPr wrap="none" anchor="ctr"/>
              <a:lstStyle/>
              <a:p>
                <a:endParaRPr lang="en-US">
                  <a:latin typeface="Calibri" pitchFamily="34" charset="0"/>
                </a:endParaRPr>
              </a:p>
            </p:txBody>
          </p:sp>
          <p:sp>
            <p:nvSpPr>
              <p:cNvPr id="1104" name="Oval 191"/>
              <p:cNvSpPr>
                <a:spLocks noChangeArrowheads="1"/>
              </p:cNvSpPr>
              <p:nvPr/>
            </p:nvSpPr>
            <p:spPr bwMode="auto">
              <a:xfrm>
                <a:off x="2065" y="2324"/>
                <a:ext cx="8" cy="14"/>
              </a:xfrm>
              <a:prstGeom prst="ellipse">
                <a:avLst/>
              </a:prstGeom>
              <a:solidFill>
                <a:srgbClr val="FFFFFF"/>
              </a:solidFill>
              <a:ln w="12700">
                <a:solidFill>
                  <a:srgbClr val="FF0033"/>
                </a:solidFill>
                <a:round/>
                <a:headEnd/>
                <a:tailEnd/>
              </a:ln>
            </p:spPr>
            <p:txBody>
              <a:bodyPr wrap="none" anchor="ctr"/>
              <a:lstStyle/>
              <a:p>
                <a:endParaRPr lang="en-US">
                  <a:latin typeface="Calibri" pitchFamily="34" charset="0"/>
                </a:endParaRPr>
              </a:p>
            </p:txBody>
          </p:sp>
        </p:grpSp>
        <p:grpSp>
          <p:nvGrpSpPr>
            <p:cNvPr id="1097" name="Group 192"/>
            <p:cNvGrpSpPr>
              <a:grpSpLocks/>
            </p:cNvGrpSpPr>
            <p:nvPr/>
          </p:nvGrpSpPr>
          <p:grpSpPr bwMode="auto">
            <a:xfrm>
              <a:off x="2038" y="2243"/>
              <a:ext cx="38" cy="75"/>
              <a:chOff x="2038" y="2243"/>
              <a:chExt cx="38" cy="75"/>
            </a:xfrm>
          </p:grpSpPr>
          <p:sp>
            <p:nvSpPr>
              <p:cNvPr id="1099" name="Line 193"/>
              <p:cNvSpPr>
                <a:spLocks noChangeShapeType="1"/>
              </p:cNvSpPr>
              <p:nvPr/>
            </p:nvSpPr>
            <p:spPr bwMode="auto">
              <a:xfrm>
                <a:off x="2043" y="2243"/>
                <a:ext cx="33" cy="50"/>
              </a:xfrm>
              <a:prstGeom prst="line">
                <a:avLst/>
              </a:prstGeom>
              <a:noFill/>
              <a:ln w="12700">
                <a:solidFill>
                  <a:srgbClr val="FF0033"/>
                </a:solidFill>
                <a:round/>
                <a:headEnd type="none" w="sm" len="sm"/>
                <a:tailEnd type="none" w="sm" len="sm"/>
              </a:ln>
            </p:spPr>
            <p:txBody>
              <a:bodyPr wrap="none" anchor="ctr"/>
              <a:lstStyle/>
              <a:p>
                <a:endParaRPr lang="en-US"/>
              </a:p>
            </p:txBody>
          </p:sp>
          <p:sp>
            <p:nvSpPr>
              <p:cNvPr id="1100" name="Line 194"/>
              <p:cNvSpPr>
                <a:spLocks noChangeShapeType="1"/>
              </p:cNvSpPr>
              <p:nvPr/>
            </p:nvSpPr>
            <p:spPr bwMode="auto">
              <a:xfrm>
                <a:off x="2038" y="2266"/>
                <a:ext cx="36" cy="50"/>
              </a:xfrm>
              <a:prstGeom prst="line">
                <a:avLst/>
              </a:prstGeom>
              <a:noFill/>
              <a:ln w="12700">
                <a:solidFill>
                  <a:srgbClr val="FF0033"/>
                </a:solidFill>
                <a:round/>
                <a:headEnd type="none" w="sm" len="sm"/>
                <a:tailEnd type="none" w="sm" len="sm"/>
              </a:ln>
            </p:spPr>
            <p:txBody>
              <a:bodyPr wrap="none" anchor="ctr"/>
              <a:lstStyle/>
              <a:p>
                <a:endParaRPr lang="en-US"/>
              </a:p>
            </p:txBody>
          </p:sp>
          <p:sp>
            <p:nvSpPr>
              <p:cNvPr id="1101" name="Line 195"/>
              <p:cNvSpPr>
                <a:spLocks noChangeShapeType="1"/>
              </p:cNvSpPr>
              <p:nvPr/>
            </p:nvSpPr>
            <p:spPr bwMode="auto">
              <a:xfrm flipH="1">
                <a:off x="2039" y="2245"/>
                <a:ext cx="37" cy="51"/>
              </a:xfrm>
              <a:prstGeom prst="line">
                <a:avLst/>
              </a:prstGeom>
              <a:noFill/>
              <a:ln w="12700">
                <a:solidFill>
                  <a:srgbClr val="FF0033"/>
                </a:solidFill>
                <a:round/>
                <a:headEnd type="none" w="sm" len="sm"/>
                <a:tailEnd type="none" w="sm" len="sm"/>
              </a:ln>
            </p:spPr>
            <p:txBody>
              <a:bodyPr wrap="none" anchor="ctr"/>
              <a:lstStyle/>
              <a:p>
                <a:endParaRPr lang="en-US"/>
              </a:p>
            </p:txBody>
          </p:sp>
          <p:sp>
            <p:nvSpPr>
              <p:cNvPr id="1102" name="Line 196"/>
              <p:cNvSpPr>
                <a:spLocks noChangeShapeType="1"/>
              </p:cNvSpPr>
              <p:nvPr/>
            </p:nvSpPr>
            <p:spPr bwMode="auto">
              <a:xfrm flipH="1">
                <a:off x="2041" y="2268"/>
                <a:ext cx="35" cy="50"/>
              </a:xfrm>
              <a:prstGeom prst="line">
                <a:avLst/>
              </a:prstGeom>
              <a:noFill/>
              <a:ln w="12700">
                <a:solidFill>
                  <a:srgbClr val="FF0033"/>
                </a:solidFill>
                <a:round/>
                <a:headEnd type="none" w="sm" len="sm"/>
                <a:tailEnd type="none" w="sm" len="sm"/>
              </a:ln>
            </p:spPr>
            <p:txBody>
              <a:bodyPr wrap="none" anchor="ctr"/>
              <a:lstStyle/>
              <a:p>
                <a:endParaRPr lang="en-US"/>
              </a:p>
            </p:txBody>
          </p:sp>
        </p:grpSp>
        <p:sp>
          <p:nvSpPr>
            <p:cNvPr id="1098" name="Line 197"/>
            <p:cNvSpPr>
              <a:spLocks noChangeShapeType="1"/>
            </p:cNvSpPr>
            <p:nvPr/>
          </p:nvSpPr>
          <p:spPr bwMode="auto">
            <a:xfrm flipH="1">
              <a:off x="2056" y="2300"/>
              <a:ext cx="7" cy="13"/>
            </a:xfrm>
            <a:prstGeom prst="line">
              <a:avLst/>
            </a:prstGeom>
            <a:noFill/>
            <a:ln w="12700">
              <a:solidFill>
                <a:srgbClr val="FF0033"/>
              </a:solidFill>
              <a:round/>
              <a:headEnd type="none" w="sm" len="sm"/>
              <a:tailEnd type="none" w="sm" len="sm"/>
            </a:ln>
          </p:spPr>
          <p:txBody>
            <a:bodyPr wrap="none" anchor="ctr"/>
            <a:lstStyle/>
            <a:p>
              <a:endParaRPr lang="en-US"/>
            </a:p>
          </p:txBody>
        </p:sp>
      </p:grpSp>
      <p:pic>
        <p:nvPicPr>
          <p:cNvPr id="1050" name="Picture 198"/>
          <p:cNvPicPr>
            <a:picLocks noChangeAspect="1" noChangeArrowheads="1"/>
          </p:cNvPicPr>
          <p:nvPr/>
        </p:nvPicPr>
        <p:blipFill>
          <a:blip r:embed="rId7" cstate="print"/>
          <a:srcRect/>
          <a:stretch>
            <a:fillRect/>
          </a:stretch>
        </p:blipFill>
        <p:spPr bwMode="auto">
          <a:xfrm>
            <a:off x="6202373" y="5516563"/>
            <a:ext cx="377825" cy="242887"/>
          </a:xfrm>
          <a:prstGeom prst="rect">
            <a:avLst/>
          </a:prstGeom>
          <a:noFill/>
          <a:ln w="9525">
            <a:noFill/>
            <a:miter lim="800000"/>
            <a:headEnd/>
            <a:tailEnd/>
          </a:ln>
        </p:spPr>
      </p:pic>
      <p:pic>
        <p:nvPicPr>
          <p:cNvPr id="1051" name="Picture 199" descr="Flag of Switzerland">
            <a:hlinkClick r:id="rId8"/>
          </p:cNvPr>
          <p:cNvPicPr>
            <a:picLocks noChangeAspect="1" noChangeArrowheads="1"/>
          </p:cNvPicPr>
          <p:nvPr/>
        </p:nvPicPr>
        <p:blipFill>
          <a:blip r:embed="rId9" cstate="print"/>
          <a:srcRect/>
          <a:stretch>
            <a:fillRect/>
          </a:stretch>
        </p:blipFill>
        <p:spPr bwMode="auto">
          <a:xfrm>
            <a:off x="2203460" y="4897438"/>
            <a:ext cx="352425" cy="331787"/>
          </a:xfrm>
          <a:prstGeom prst="rect">
            <a:avLst/>
          </a:prstGeom>
          <a:noFill/>
          <a:ln w="9525">
            <a:noFill/>
            <a:miter lim="800000"/>
            <a:headEnd/>
            <a:tailEnd/>
          </a:ln>
        </p:spPr>
      </p:pic>
      <p:pic>
        <p:nvPicPr>
          <p:cNvPr id="1052" name="Picture 200" descr="Flag of Ireland"/>
          <p:cNvPicPr>
            <a:picLocks noChangeAspect="1" noChangeArrowheads="1"/>
          </p:cNvPicPr>
          <p:nvPr/>
        </p:nvPicPr>
        <p:blipFill>
          <a:blip r:embed="rId10" cstate="print"/>
          <a:srcRect/>
          <a:stretch>
            <a:fillRect/>
          </a:stretch>
        </p:blipFill>
        <p:spPr bwMode="auto">
          <a:xfrm>
            <a:off x="468313" y="3844930"/>
            <a:ext cx="506412" cy="239713"/>
          </a:xfrm>
          <a:prstGeom prst="rect">
            <a:avLst/>
          </a:prstGeom>
          <a:noFill/>
          <a:ln w="9525">
            <a:noFill/>
            <a:miter lim="800000"/>
            <a:headEnd/>
            <a:tailEnd/>
          </a:ln>
        </p:spPr>
      </p:pic>
      <p:pic>
        <p:nvPicPr>
          <p:cNvPr id="1053" name="Picture 201" descr="Flag of Moldova"/>
          <p:cNvPicPr>
            <a:picLocks noChangeAspect="1" noChangeArrowheads="1"/>
          </p:cNvPicPr>
          <p:nvPr/>
        </p:nvPicPr>
        <p:blipFill>
          <a:blip r:embed="rId11" cstate="print"/>
          <a:srcRect/>
          <a:stretch>
            <a:fillRect/>
          </a:stretch>
        </p:blipFill>
        <p:spPr bwMode="auto">
          <a:xfrm>
            <a:off x="4608513" y="4986338"/>
            <a:ext cx="457200" cy="227012"/>
          </a:xfrm>
          <a:prstGeom prst="rect">
            <a:avLst/>
          </a:prstGeom>
          <a:noFill/>
          <a:ln w="9525">
            <a:noFill/>
            <a:miter lim="800000"/>
            <a:headEnd/>
            <a:tailEnd/>
          </a:ln>
        </p:spPr>
      </p:pic>
      <p:sp>
        <p:nvSpPr>
          <p:cNvPr id="1054" name="Text Box 202"/>
          <p:cNvSpPr txBox="1">
            <a:spLocks noChangeArrowheads="1"/>
          </p:cNvSpPr>
          <p:nvPr/>
        </p:nvSpPr>
        <p:spPr bwMode="auto">
          <a:xfrm>
            <a:off x="5886450" y="3421071"/>
            <a:ext cx="215900" cy="428343"/>
          </a:xfrm>
          <a:prstGeom prst="rect">
            <a:avLst/>
          </a:prstGeom>
          <a:noFill/>
          <a:ln w="9525">
            <a:noFill/>
            <a:miter lim="800000"/>
            <a:headEnd/>
            <a:tailEnd/>
          </a:ln>
        </p:spPr>
        <p:txBody>
          <a:bodyPr lIns="104160" tIns="52080" rIns="104160" bIns="52080">
            <a:spAutoFit/>
          </a:bodyPr>
          <a:lstStyle/>
          <a:p>
            <a:pPr algn="ctr">
              <a:spcBef>
                <a:spcPct val="50000"/>
              </a:spcBef>
            </a:pPr>
            <a:endParaRPr lang="en-US">
              <a:latin typeface="Times" pitchFamily="18" charset="0"/>
            </a:endParaRPr>
          </a:p>
        </p:txBody>
      </p:sp>
      <p:sp>
        <p:nvSpPr>
          <p:cNvPr id="1055" name="Text Box 203"/>
          <p:cNvSpPr txBox="1">
            <a:spLocks noChangeArrowheads="1"/>
          </p:cNvSpPr>
          <p:nvPr/>
        </p:nvSpPr>
        <p:spPr bwMode="auto">
          <a:xfrm>
            <a:off x="5886450" y="3421071"/>
            <a:ext cx="215900" cy="428343"/>
          </a:xfrm>
          <a:prstGeom prst="rect">
            <a:avLst/>
          </a:prstGeom>
          <a:noFill/>
          <a:ln w="9525">
            <a:noFill/>
            <a:miter lim="800000"/>
            <a:headEnd/>
            <a:tailEnd/>
          </a:ln>
        </p:spPr>
        <p:txBody>
          <a:bodyPr lIns="104160" tIns="52080" rIns="104160" bIns="52080">
            <a:spAutoFit/>
          </a:bodyPr>
          <a:lstStyle/>
          <a:p>
            <a:pPr algn="ctr">
              <a:spcBef>
                <a:spcPct val="50000"/>
              </a:spcBef>
            </a:pPr>
            <a:endParaRPr lang="en-US">
              <a:latin typeface="Times" pitchFamily="18" charset="0"/>
            </a:endParaRPr>
          </a:p>
        </p:txBody>
      </p:sp>
      <p:graphicFrame>
        <p:nvGraphicFramePr>
          <p:cNvPr id="1026" name="Object 2"/>
          <p:cNvGraphicFramePr>
            <a:graphicFrameLocks noGrp="1" noChangeAspect="1"/>
          </p:cNvGraphicFramePr>
          <p:nvPr>
            <p:ph idx="1"/>
          </p:nvPr>
        </p:nvGraphicFramePr>
        <p:xfrm>
          <a:off x="3176589" y="6110288"/>
          <a:ext cx="403224" cy="254000"/>
        </p:xfrm>
        <a:graphic>
          <a:graphicData uri="http://schemas.openxmlformats.org/presentationml/2006/ole">
            <mc:AlternateContent xmlns:mc="http://schemas.openxmlformats.org/markup-compatibility/2006">
              <mc:Choice xmlns:v="urn:schemas-microsoft-com:vml" Requires="v">
                <p:oleObj spid="_x0000_s28734" name="Photo Editor Photo" r:id="rId12" imgW="4304762" imgH="2876190" progId="">
                  <p:embed/>
                </p:oleObj>
              </mc:Choice>
              <mc:Fallback>
                <p:oleObj name="Photo Editor Photo" r:id="rId12" imgW="4304762" imgH="287619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6589" y="6110288"/>
                        <a:ext cx="403224" cy="254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6" name="Freeform 205"/>
          <p:cNvSpPr>
            <a:spLocks/>
          </p:cNvSpPr>
          <p:nvPr/>
        </p:nvSpPr>
        <p:spPr bwMode="auto">
          <a:xfrm>
            <a:off x="3430588" y="5233988"/>
            <a:ext cx="415925" cy="395287"/>
          </a:xfrm>
          <a:custGeom>
            <a:avLst/>
            <a:gdLst>
              <a:gd name="T0" fmla="*/ 0 w 224"/>
              <a:gd name="T1" fmla="*/ 2147483647 h 226"/>
              <a:gd name="T2" fmla="*/ 2147483647 w 224"/>
              <a:gd name="T3" fmla="*/ 2147483647 h 226"/>
              <a:gd name="T4" fmla="*/ 2147483647 w 224"/>
              <a:gd name="T5" fmla="*/ 2147483647 h 226"/>
              <a:gd name="T6" fmla="*/ 2147483647 w 224"/>
              <a:gd name="T7" fmla="*/ 2147483647 h 226"/>
              <a:gd name="T8" fmla="*/ 2147483647 w 224"/>
              <a:gd name="T9" fmla="*/ 2147483647 h 226"/>
              <a:gd name="T10" fmla="*/ 2147483647 w 224"/>
              <a:gd name="T11" fmla="*/ 2147483647 h 226"/>
              <a:gd name="T12" fmla="*/ 2147483647 w 224"/>
              <a:gd name="T13" fmla="*/ 2147483647 h 226"/>
              <a:gd name="T14" fmla="*/ 2147483647 w 224"/>
              <a:gd name="T15" fmla="*/ 2147483647 h 226"/>
              <a:gd name="T16" fmla="*/ 2147483647 w 224"/>
              <a:gd name="T17" fmla="*/ 2147483647 h 226"/>
              <a:gd name="T18" fmla="*/ 2147483647 w 224"/>
              <a:gd name="T19" fmla="*/ 2147483647 h 226"/>
              <a:gd name="T20" fmla="*/ 2147483647 w 224"/>
              <a:gd name="T21" fmla="*/ 2147483647 h 226"/>
              <a:gd name="T22" fmla="*/ 2147483647 w 224"/>
              <a:gd name="T23" fmla="*/ 2147483647 h 226"/>
              <a:gd name="T24" fmla="*/ 2147483647 w 224"/>
              <a:gd name="T25" fmla="*/ 2147483647 h 226"/>
              <a:gd name="T26" fmla="*/ 2147483647 w 224"/>
              <a:gd name="T27" fmla="*/ 2147483647 h 226"/>
              <a:gd name="T28" fmla="*/ 2147483647 w 224"/>
              <a:gd name="T29" fmla="*/ 2147483647 h 226"/>
              <a:gd name="T30" fmla="*/ 2147483647 w 224"/>
              <a:gd name="T31" fmla="*/ 2147483647 h 226"/>
              <a:gd name="T32" fmla="*/ 2147483647 w 224"/>
              <a:gd name="T33" fmla="*/ 2147483647 h 226"/>
              <a:gd name="T34" fmla="*/ 2147483647 w 224"/>
              <a:gd name="T35" fmla="*/ 2147483647 h 226"/>
              <a:gd name="T36" fmla="*/ 2147483647 w 224"/>
              <a:gd name="T37" fmla="*/ 2147483647 h 226"/>
              <a:gd name="T38" fmla="*/ 2147483647 w 224"/>
              <a:gd name="T39" fmla="*/ 2147483647 h 226"/>
              <a:gd name="T40" fmla="*/ 2147483647 w 224"/>
              <a:gd name="T41" fmla="*/ 0 h 226"/>
              <a:gd name="T42" fmla="*/ 2147483647 w 224"/>
              <a:gd name="T43" fmla="*/ 2147483647 h 226"/>
              <a:gd name="T44" fmla="*/ 2147483647 w 224"/>
              <a:gd name="T45" fmla="*/ 2147483647 h 226"/>
              <a:gd name="T46" fmla="*/ 0 w 224"/>
              <a:gd name="T47" fmla="*/ 2147483647 h 2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226"/>
              <a:gd name="T74" fmla="*/ 224 w 224"/>
              <a:gd name="T75" fmla="*/ 226 h 2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226">
                <a:moveTo>
                  <a:pt x="0" y="36"/>
                </a:moveTo>
                <a:lnTo>
                  <a:pt x="28" y="74"/>
                </a:lnTo>
                <a:lnTo>
                  <a:pt x="46" y="104"/>
                </a:lnTo>
                <a:lnTo>
                  <a:pt x="70" y="148"/>
                </a:lnTo>
                <a:lnTo>
                  <a:pt x="86" y="166"/>
                </a:lnTo>
                <a:lnTo>
                  <a:pt x="150" y="226"/>
                </a:lnTo>
                <a:lnTo>
                  <a:pt x="152" y="210"/>
                </a:lnTo>
                <a:lnTo>
                  <a:pt x="172" y="192"/>
                </a:lnTo>
                <a:lnTo>
                  <a:pt x="160" y="172"/>
                </a:lnTo>
                <a:lnTo>
                  <a:pt x="190" y="176"/>
                </a:lnTo>
                <a:lnTo>
                  <a:pt x="188" y="162"/>
                </a:lnTo>
                <a:lnTo>
                  <a:pt x="218" y="152"/>
                </a:lnTo>
                <a:lnTo>
                  <a:pt x="204" y="122"/>
                </a:lnTo>
                <a:lnTo>
                  <a:pt x="220" y="122"/>
                </a:lnTo>
                <a:lnTo>
                  <a:pt x="224" y="110"/>
                </a:lnTo>
                <a:lnTo>
                  <a:pt x="194" y="84"/>
                </a:lnTo>
                <a:lnTo>
                  <a:pt x="212" y="52"/>
                </a:lnTo>
                <a:lnTo>
                  <a:pt x="198" y="44"/>
                </a:lnTo>
                <a:lnTo>
                  <a:pt x="184" y="52"/>
                </a:lnTo>
                <a:lnTo>
                  <a:pt x="164" y="26"/>
                </a:lnTo>
                <a:lnTo>
                  <a:pt x="68" y="0"/>
                </a:lnTo>
                <a:lnTo>
                  <a:pt x="32" y="26"/>
                </a:lnTo>
                <a:lnTo>
                  <a:pt x="16" y="8"/>
                </a:lnTo>
                <a:lnTo>
                  <a:pt x="0" y="36"/>
                </a:lnTo>
                <a:close/>
              </a:path>
            </a:pathLst>
          </a:custGeom>
          <a:gradFill rotWithShape="1">
            <a:gsLst>
              <a:gs pos="0">
                <a:srgbClr val="339966">
                  <a:alpha val="39998"/>
                </a:srgbClr>
              </a:gs>
              <a:gs pos="100000">
                <a:srgbClr val="18472F">
                  <a:alpha val="40999"/>
                </a:srgbClr>
              </a:gs>
            </a:gsLst>
            <a:lin ang="5400000" scaled="1"/>
          </a:gradFill>
          <a:ln w="9525">
            <a:solidFill>
              <a:schemeClr val="tx1"/>
            </a:solidFill>
            <a:round/>
            <a:headEnd/>
            <a:tailEnd/>
          </a:ln>
        </p:spPr>
        <p:txBody>
          <a:bodyPr lIns="104160" tIns="52080" rIns="104160" bIns="52080" anchor="ctr"/>
          <a:lstStyle/>
          <a:p>
            <a:endParaRPr lang="en-US"/>
          </a:p>
        </p:txBody>
      </p:sp>
      <p:sp>
        <p:nvSpPr>
          <p:cNvPr id="1057" name="Freeform 206"/>
          <p:cNvSpPr>
            <a:spLocks/>
          </p:cNvSpPr>
          <p:nvPr/>
        </p:nvSpPr>
        <p:spPr bwMode="auto">
          <a:xfrm>
            <a:off x="3713172" y="5510222"/>
            <a:ext cx="233361" cy="238125"/>
          </a:xfrm>
          <a:custGeom>
            <a:avLst/>
            <a:gdLst>
              <a:gd name="T0" fmla="*/ 0 w 126"/>
              <a:gd name="T1" fmla="*/ 2147483647 h 136"/>
              <a:gd name="T2" fmla="*/ 2147483647 w 126"/>
              <a:gd name="T3" fmla="*/ 2147483647 h 136"/>
              <a:gd name="T4" fmla="*/ 2147483647 w 126"/>
              <a:gd name="T5" fmla="*/ 2147483647 h 136"/>
              <a:gd name="T6" fmla="*/ 2147483647 w 126"/>
              <a:gd name="T7" fmla="*/ 2147483647 h 136"/>
              <a:gd name="T8" fmla="*/ 2147483647 w 126"/>
              <a:gd name="T9" fmla="*/ 2147483647 h 136"/>
              <a:gd name="T10" fmla="*/ 2147483647 w 126"/>
              <a:gd name="T11" fmla="*/ 2147483647 h 136"/>
              <a:gd name="T12" fmla="*/ 2147483647 w 126"/>
              <a:gd name="T13" fmla="*/ 2147483647 h 136"/>
              <a:gd name="T14" fmla="*/ 2147483647 w 126"/>
              <a:gd name="T15" fmla="*/ 2147483647 h 136"/>
              <a:gd name="T16" fmla="*/ 2147483647 w 126"/>
              <a:gd name="T17" fmla="*/ 2147483647 h 136"/>
              <a:gd name="T18" fmla="*/ 2147483647 w 126"/>
              <a:gd name="T19" fmla="*/ 2147483647 h 136"/>
              <a:gd name="T20" fmla="*/ 2147483647 w 126"/>
              <a:gd name="T21" fmla="*/ 0 h 136"/>
              <a:gd name="T22" fmla="*/ 2147483647 w 126"/>
              <a:gd name="T23" fmla="*/ 0 h 136"/>
              <a:gd name="T24" fmla="*/ 2147483647 w 126"/>
              <a:gd name="T25" fmla="*/ 2147483647 h 136"/>
              <a:gd name="T26" fmla="*/ 2147483647 w 126"/>
              <a:gd name="T27" fmla="*/ 2147483647 h 136"/>
              <a:gd name="T28" fmla="*/ 2147483647 w 126"/>
              <a:gd name="T29" fmla="*/ 2147483647 h 136"/>
              <a:gd name="T30" fmla="*/ 2147483647 w 126"/>
              <a:gd name="T31" fmla="*/ 2147483647 h 136"/>
              <a:gd name="T32" fmla="*/ 0 w 126"/>
              <a:gd name="T33" fmla="*/ 2147483647 h 1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136"/>
              <a:gd name="T53" fmla="*/ 126 w 126"/>
              <a:gd name="T54" fmla="*/ 136 h 1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136">
                <a:moveTo>
                  <a:pt x="0" y="82"/>
                </a:moveTo>
                <a:lnTo>
                  <a:pt x="28" y="114"/>
                </a:lnTo>
                <a:lnTo>
                  <a:pt x="56" y="136"/>
                </a:lnTo>
                <a:lnTo>
                  <a:pt x="62" y="110"/>
                </a:lnTo>
                <a:lnTo>
                  <a:pt x="74" y="86"/>
                </a:lnTo>
                <a:lnTo>
                  <a:pt x="90" y="86"/>
                </a:lnTo>
                <a:lnTo>
                  <a:pt x="106" y="90"/>
                </a:lnTo>
                <a:lnTo>
                  <a:pt x="122" y="74"/>
                </a:lnTo>
                <a:lnTo>
                  <a:pt x="126" y="46"/>
                </a:lnTo>
                <a:lnTo>
                  <a:pt x="102" y="24"/>
                </a:lnTo>
                <a:lnTo>
                  <a:pt x="52" y="0"/>
                </a:lnTo>
                <a:lnTo>
                  <a:pt x="34" y="0"/>
                </a:lnTo>
                <a:lnTo>
                  <a:pt x="38" y="20"/>
                </a:lnTo>
                <a:lnTo>
                  <a:pt x="12" y="14"/>
                </a:lnTo>
                <a:lnTo>
                  <a:pt x="18" y="32"/>
                </a:lnTo>
                <a:lnTo>
                  <a:pt x="8" y="46"/>
                </a:lnTo>
                <a:lnTo>
                  <a:pt x="0" y="82"/>
                </a:lnTo>
                <a:close/>
              </a:path>
            </a:pathLst>
          </a:custGeom>
          <a:gradFill rotWithShape="1">
            <a:gsLst>
              <a:gs pos="0">
                <a:srgbClr val="339966">
                  <a:alpha val="39998"/>
                </a:srgbClr>
              </a:gs>
              <a:gs pos="100000">
                <a:srgbClr val="18472F">
                  <a:alpha val="40999"/>
                </a:srgbClr>
              </a:gs>
            </a:gsLst>
            <a:lin ang="5400000" scaled="1"/>
          </a:gradFill>
          <a:ln w="9525">
            <a:solidFill>
              <a:schemeClr val="tx1"/>
            </a:solidFill>
            <a:round/>
            <a:headEnd/>
            <a:tailEnd/>
          </a:ln>
        </p:spPr>
        <p:txBody>
          <a:bodyPr lIns="104160" tIns="52080" rIns="104160" bIns="52080" anchor="ctr"/>
          <a:lstStyle/>
          <a:p>
            <a:endParaRPr lang="en-US"/>
          </a:p>
        </p:txBody>
      </p:sp>
      <p:sp>
        <p:nvSpPr>
          <p:cNvPr id="1058" name="Freeform 207"/>
          <p:cNvSpPr>
            <a:spLocks/>
          </p:cNvSpPr>
          <p:nvPr/>
        </p:nvSpPr>
        <p:spPr bwMode="auto">
          <a:xfrm>
            <a:off x="3754440" y="5127633"/>
            <a:ext cx="474662" cy="603251"/>
          </a:xfrm>
          <a:custGeom>
            <a:avLst/>
            <a:gdLst>
              <a:gd name="T0" fmla="*/ 2147483647 w 256"/>
              <a:gd name="T1" fmla="*/ 2147483647 h 344"/>
              <a:gd name="T2" fmla="*/ 2147483647 w 256"/>
              <a:gd name="T3" fmla="*/ 2147483647 h 344"/>
              <a:gd name="T4" fmla="*/ 2147483647 w 256"/>
              <a:gd name="T5" fmla="*/ 2147483647 h 344"/>
              <a:gd name="T6" fmla="*/ 2147483647 w 256"/>
              <a:gd name="T7" fmla="*/ 2147483647 h 344"/>
              <a:gd name="T8" fmla="*/ 2147483647 w 256"/>
              <a:gd name="T9" fmla="*/ 2147483647 h 344"/>
              <a:gd name="T10" fmla="*/ 2147483647 w 256"/>
              <a:gd name="T11" fmla="*/ 2147483647 h 344"/>
              <a:gd name="T12" fmla="*/ 2147483647 w 256"/>
              <a:gd name="T13" fmla="*/ 2147483647 h 344"/>
              <a:gd name="T14" fmla="*/ 2147483647 w 256"/>
              <a:gd name="T15" fmla="*/ 2147483647 h 344"/>
              <a:gd name="T16" fmla="*/ 2147483647 w 256"/>
              <a:gd name="T17" fmla="*/ 2147483647 h 344"/>
              <a:gd name="T18" fmla="*/ 2147483647 w 256"/>
              <a:gd name="T19" fmla="*/ 2147483647 h 344"/>
              <a:gd name="T20" fmla="*/ 0 w 256"/>
              <a:gd name="T21" fmla="*/ 2147483647 h 344"/>
              <a:gd name="T22" fmla="*/ 2147483647 w 256"/>
              <a:gd name="T23" fmla="*/ 0 h 344"/>
              <a:gd name="T24" fmla="*/ 2147483647 w 256"/>
              <a:gd name="T25" fmla="*/ 0 h 344"/>
              <a:gd name="T26" fmla="*/ 2147483647 w 256"/>
              <a:gd name="T27" fmla="*/ 2147483647 h 344"/>
              <a:gd name="T28" fmla="*/ 2147483647 w 256"/>
              <a:gd name="T29" fmla="*/ 2147483647 h 344"/>
              <a:gd name="T30" fmla="*/ 2147483647 w 256"/>
              <a:gd name="T31" fmla="*/ 2147483647 h 344"/>
              <a:gd name="T32" fmla="*/ 2147483647 w 256"/>
              <a:gd name="T33" fmla="*/ 2147483647 h 344"/>
              <a:gd name="T34" fmla="*/ 2147483647 w 256"/>
              <a:gd name="T35" fmla="*/ 2147483647 h 344"/>
              <a:gd name="T36" fmla="*/ 2147483647 w 256"/>
              <a:gd name="T37" fmla="*/ 2147483647 h 344"/>
              <a:gd name="T38" fmla="*/ 2147483647 w 256"/>
              <a:gd name="T39" fmla="*/ 2147483647 h 344"/>
              <a:gd name="T40" fmla="*/ 2147483647 w 256"/>
              <a:gd name="T41" fmla="*/ 2147483647 h 344"/>
              <a:gd name="T42" fmla="*/ 2147483647 w 256"/>
              <a:gd name="T43" fmla="*/ 2147483647 h 344"/>
              <a:gd name="T44" fmla="*/ 2147483647 w 256"/>
              <a:gd name="T45" fmla="*/ 2147483647 h 344"/>
              <a:gd name="T46" fmla="*/ 2147483647 w 256"/>
              <a:gd name="T47" fmla="*/ 2147483647 h 344"/>
              <a:gd name="T48" fmla="*/ 2147483647 w 256"/>
              <a:gd name="T49" fmla="*/ 2147483647 h 344"/>
              <a:gd name="T50" fmla="*/ 2147483647 w 256"/>
              <a:gd name="T51" fmla="*/ 2147483647 h 344"/>
              <a:gd name="T52" fmla="*/ 2147483647 w 256"/>
              <a:gd name="T53" fmla="*/ 2147483647 h 344"/>
              <a:gd name="T54" fmla="*/ 2147483647 w 256"/>
              <a:gd name="T55" fmla="*/ 2147483647 h 344"/>
              <a:gd name="T56" fmla="*/ 2147483647 w 256"/>
              <a:gd name="T57" fmla="*/ 2147483647 h 344"/>
              <a:gd name="T58" fmla="*/ 2147483647 w 256"/>
              <a:gd name="T59" fmla="*/ 2147483647 h 344"/>
              <a:gd name="T60" fmla="*/ 2147483647 w 256"/>
              <a:gd name="T61" fmla="*/ 2147483647 h 344"/>
              <a:gd name="T62" fmla="*/ 2147483647 w 256"/>
              <a:gd name="T63" fmla="*/ 2147483647 h 344"/>
              <a:gd name="T64" fmla="*/ 2147483647 w 256"/>
              <a:gd name="T65" fmla="*/ 2147483647 h 3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344"/>
              <a:gd name="T101" fmla="*/ 256 w 256"/>
              <a:gd name="T102" fmla="*/ 344 h 3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344">
                <a:moveTo>
                  <a:pt x="38" y="220"/>
                </a:moveTo>
                <a:lnTo>
                  <a:pt x="44" y="208"/>
                </a:lnTo>
                <a:lnTo>
                  <a:pt x="32" y="186"/>
                </a:lnTo>
                <a:lnTo>
                  <a:pt x="46" y="182"/>
                </a:lnTo>
                <a:lnTo>
                  <a:pt x="18" y="146"/>
                </a:lnTo>
                <a:lnTo>
                  <a:pt x="40" y="110"/>
                </a:lnTo>
                <a:lnTo>
                  <a:pt x="24" y="108"/>
                </a:lnTo>
                <a:lnTo>
                  <a:pt x="30" y="88"/>
                </a:lnTo>
                <a:lnTo>
                  <a:pt x="52" y="88"/>
                </a:lnTo>
                <a:lnTo>
                  <a:pt x="10" y="62"/>
                </a:lnTo>
                <a:lnTo>
                  <a:pt x="0" y="18"/>
                </a:lnTo>
                <a:lnTo>
                  <a:pt x="48" y="0"/>
                </a:lnTo>
                <a:lnTo>
                  <a:pt x="92" y="0"/>
                </a:lnTo>
                <a:lnTo>
                  <a:pt x="106" y="26"/>
                </a:lnTo>
                <a:lnTo>
                  <a:pt x="138" y="84"/>
                </a:lnTo>
                <a:lnTo>
                  <a:pt x="156" y="82"/>
                </a:lnTo>
                <a:lnTo>
                  <a:pt x="156" y="108"/>
                </a:lnTo>
                <a:lnTo>
                  <a:pt x="188" y="138"/>
                </a:lnTo>
                <a:lnTo>
                  <a:pt x="212" y="140"/>
                </a:lnTo>
                <a:lnTo>
                  <a:pt x="228" y="174"/>
                </a:lnTo>
                <a:lnTo>
                  <a:pt x="206" y="180"/>
                </a:lnTo>
                <a:lnTo>
                  <a:pt x="208" y="218"/>
                </a:lnTo>
                <a:lnTo>
                  <a:pt x="224" y="252"/>
                </a:lnTo>
                <a:lnTo>
                  <a:pt x="256" y="286"/>
                </a:lnTo>
                <a:lnTo>
                  <a:pt x="250" y="322"/>
                </a:lnTo>
                <a:lnTo>
                  <a:pt x="198" y="316"/>
                </a:lnTo>
                <a:lnTo>
                  <a:pt x="156" y="314"/>
                </a:lnTo>
                <a:lnTo>
                  <a:pt x="114" y="344"/>
                </a:lnTo>
                <a:lnTo>
                  <a:pt x="84" y="304"/>
                </a:lnTo>
                <a:lnTo>
                  <a:pt x="98" y="290"/>
                </a:lnTo>
                <a:lnTo>
                  <a:pt x="104" y="266"/>
                </a:lnTo>
                <a:lnTo>
                  <a:pt x="80" y="240"/>
                </a:lnTo>
                <a:lnTo>
                  <a:pt x="38" y="220"/>
                </a:lnTo>
                <a:close/>
              </a:path>
            </a:pathLst>
          </a:custGeom>
          <a:gradFill rotWithShape="1">
            <a:gsLst>
              <a:gs pos="0">
                <a:srgbClr val="339966">
                  <a:alpha val="39998"/>
                </a:srgbClr>
              </a:gs>
              <a:gs pos="100000">
                <a:srgbClr val="18472F">
                  <a:alpha val="40999"/>
                </a:srgbClr>
              </a:gs>
            </a:gsLst>
            <a:lin ang="5400000" scaled="1"/>
          </a:gradFill>
          <a:ln w="9525">
            <a:solidFill>
              <a:schemeClr val="tx1"/>
            </a:solidFill>
            <a:round/>
            <a:headEnd/>
            <a:tailEnd/>
          </a:ln>
        </p:spPr>
        <p:txBody>
          <a:bodyPr lIns="104160" tIns="52080" rIns="104160" bIns="52080" anchor="ctr"/>
          <a:lstStyle/>
          <a:p>
            <a:endParaRPr lang="en-US"/>
          </a:p>
        </p:txBody>
      </p:sp>
      <p:grpSp>
        <p:nvGrpSpPr>
          <p:cNvPr id="1059" name="Group 208"/>
          <p:cNvGrpSpPr>
            <a:grpSpLocks/>
          </p:cNvGrpSpPr>
          <p:nvPr/>
        </p:nvGrpSpPr>
        <p:grpSpPr bwMode="auto">
          <a:xfrm>
            <a:off x="4154489" y="5573713"/>
            <a:ext cx="407986" cy="239712"/>
            <a:chOff x="1782" y="3132"/>
            <a:chExt cx="220" cy="137"/>
          </a:xfrm>
        </p:grpSpPr>
        <p:sp>
          <p:nvSpPr>
            <p:cNvPr id="1088" name="Freeform 209"/>
            <p:cNvSpPr>
              <a:spLocks/>
            </p:cNvSpPr>
            <p:nvPr/>
          </p:nvSpPr>
          <p:spPr bwMode="auto">
            <a:xfrm>
              <a:off x="1782" y="3132"/>
              <a:ext cx="220" cy="137"/>
            </a:xfrm>
            <a:custGeom>
              <a:avLst/>
              <a:gdLst>
                <a:gd name="T0" fmla="*/ 0 w 220"/>
                <a:gd name="T1" fmla="*/ 136 h 137"/>
                <a:gd name="T2" fmla="*/ 219 w 220"/>
                <a:gd name="T3" fmla="*/ 136 h 137"/>
                <a:gd name="T4" fmla="*/ 219 w 220"/>
                <a:gd name="T5" fmla="*/ 0 h 137"/>
                <a:gd name="T6" fmla="*/ 0 w 220"/>
                <a:gd name="T7" fmla="*/ 0 h 137"/>
                <a:gd name="T8" fmla="*/ 0 w 220"/>
                <a:gd name="T9" fmla="*/ 136 h 137"/>
                <a:gd name="T10" fmla="*/ 0 60000 65536"/>
                <a:gd name="T11" fmla="*/ 0 60000 65536"/>
                <a:gd name="T12" fmla="*/ 0 60000 65536"/>
                <a:gd name="T13" fmla="*/ 0 60000 65536"/>
                <a:gd name="T14" fmla="*/ 0 60000 65536"/>
                <a:gd name="T15" fmla="*/ 0 w 220"/>
                <a:gd name="T16" fmla="*/ 0 h 137"/>
                <a:gd name="T17" fmla="*/ 220 w 220"/>
                <a:gd name="T18" fmla="*/ 137 h 137"/>
              </a:gdLst>
              <a:ahLst/>
              <a:cxnLst>
                <a:cxn ang="T10">
                  <a:pos x="T0" y="T1"/>
                </a:cxn>
                <a:cxn ang="T11">
                  <a:pos x="T2" y="T3"/>
                </a:cxn>
                <a:cxn ang="T12">
                  <a:pos x="T4" y="T5"/>
                </a:cxn>
                <a:cxn ang="T13">
                  <a:pos x="T6" y="T7"/>
                </a:cxn>
                <a:cxn ang="T14">
                  <a:pos x="T8" y="T9"/>
                </a:cxn>
              </a:cxnLst>
              <a:rect l="T15" t="T16" r="T17" b="T18"/>
              <a:pathLst>
                <a:path w="220" h="137">
                  <a:moveTo>
                    <a:pt x="0" y="136"/>
                  </a:moveTo>
                  <a:lnTo>
                    <a:pt x="219" y="136"/>
                  </a:lnTo>
                  <a:lnTo>
                    <a:pt x="219" y="0"/>
                  </a:lnTo>
                  <a:lnTo>
                    <a:pt x="0" y="0"/>
                  </a:lnTo>
                  <a:lnTo>
                    <a:pt x="0" y="136"/>
                  </a:lnTo>
                </a:path>
              </a:pathLst>
            </a:custGeom>
            <a:noFill/>
            <a:ln w="12700" cap="rnd">
              <a:solidFill>
                <a:srgbClr val="000000"/>
              </a:solidFill>
              <a:round/>
              <a:headEnd/>
              <a:tailEnd/>
            </a:ln>
          </p:spPr>
          <p:txBody>
            <a:bodyPr/>
            <a:lstStyle/>
            <a:p>
              <a:endParaRPr lang="en-US"/>
            </a:p>
          </p:txBody>
        </p:sp>
        <p:pic>
          <p:nvPicPr>
            <p:cNvPr id="1089" name="Picture 210"/>
            <p:cNvPicPr>
              <a:picLocks noChangeArrowheads="1"/>
            </p:cNvPicPr>
            <p:nvPr/>
          </p:nvPicPr>
          <p:blipFill>
            <a:blip r:embed="rId14" cstate="print"/>
            <a:srcRect/>
            <a:stretch>
              <a:fillRect/>
            </a:stretch>
          </p:blipFill>
          <p:spPr bwMode="auto">
            <a:xfrm>
              <a:off x="1783" y="3134"/>
              <a:ext cx="215" cy="133"/>
            </a:xfrm>
            <a:prstGeom prst="rect">
              <a:avLst/>
            </a:prstGeom>
            <a:noFill/>
            <a:ln w="9525">
              <a:noFill/>
              <a:miter lim="800000"/>
              <a:headEnd/>
              <a:tailEnd/>
            </a:ln>
          </p:spPr>
        </p:pic>
      </p:grpSp>
      <p:sp>
        <p:nvSpPr>
          <p:cNvPr id="409811" name="Freeform 211"/>
          <p:cNvSpPr>
            <a:spLocks/>
          </p:cNvSpPr>
          <p:nvPr/>
        </p:nvSpPr>
        <p:spPr bwMode="auto">
          <a:xfrm>
            <a:off x="3813175" y="5664200"/>
            <a:ext cx="204788" cy="427038"/>
          </a:xfrm>
          <a:custGeom>
            <a:avLst/>
            <a:gdLst/>
            <a:ahLst/>
            <a:cxnLst>
              <a:cxn ang="0">
                <a:pos x="18" y="76"/>
              </a:cxn>
              <a:cxn ang="0">
                <a:pos x="2" y="58"/>
              </a:cxn>
              <a:cxn ang="0">
                <a:pos x="16" y="0"/>
              </a:cxn>
              <a:cxn ang="0">
                <a:pos x="52" y="0"/>
              </a:cxn>
              <a:cxn ang="0">
                <a:pos x="84" y="40"/>
              </a:cxn>
              <a:cxn ang="0">
                <a:pos x="74" y="104"/>
              </a:cxn>
              <a:cxn ang="0">
                <a:pos x="104" y="144"/>
              </a:cxn>
              <a:cxn ang="0">
                <a:pos x="110" y="172"/>
              </a:cxn>
              <a:cxn ang="0">
                <a:pos x="58" y="244"/>
              </a:cxn>
              <a:cxn ang="0">
                <a:pos x="0" y="178"/>
              </a:cxn>
              <a:cxn ang="0">
                <a:pos x="10" y="170"/>
              </a:cxn>
              <a:cxn ang="0">
                <a:pos x="4" y="104"/>
              </a:cxn>
              <a:cxn ang="0">
                <a:pos x="18" y="76"/>
              </a:cxn>
            </a:cxnLst>
            <a:rect l="0" t="0" r="r" b="b"/>
            <a:pathLst>
              <a:path w="110" h="244">
                <a:moveTo>
                  <a:pt x="18" y="76"/>
                </a:moveTo>
                <a:lnTo>
                  <a:pt x="2" y="58"/>
                </a:lnTo>
                <a:lnTo>
                  <a:pt x="16" y="0"/>
                </a:lnTo>
                <a:lnTo>
                  <a:pt x="52" y="0"/>
                </a:lnTo>
                <a:lnTo>
                  <a:pt x="84" y="40"/>
                </a:lnTo>
                <a:lnTo>
                  <a:pt x="74" y="104"/>
                </a:lnTo>
                <a:lnTo>
                  <a:pt x="104" y="144"/>
                </a:lnTo>
                <a:lnTo>
                  <a:pt x="110" y="172"/>
                </a:lnTo>
                <a:lnTo>
                  <a:pt x="58" y="244"/>
                </a:lnTo>
                <a:lnTo>
                  <a:pt x="0" y="178"/>
                </a:lnTo>
                <a:lnTo>
                  <a:pt x="10" y="170"/>
                </a:lnTo>
                <a:lnTo>
                  <a:pt x="4" y="104"/>
                </a:lnTo>
                <a:lnTo>
                  <a:pt x="18" y="76"/>
                </a:lnTo>
                <a:close/>
              </a:path>
            </a:pathLst>
          </a:custGeom>
          <a:gradFill rotWithShape="1">
            <a:gsLst>
              <a:gs pos="0">
                <a:schemeClr val="hlink">
                  <a:alpha val="80000"/>
                </a:schemeClr>
              </a:gs>
              <a:gs pos="100000">
                <a:schemeClr val="hlink">
                  <a:gamma/>
                  <a:shade val="46275"/>
                  <a:invGamma/>
                  <a:alpha val="82001"/>
                </a:schemeClr>
              </a:gs>
            </a:gsLst>
            <a:lin ang="5400000" scaled="1"/>
          </a:gradFill>
          <a:ln w="9525" cap="flat" cmpd="sng">
            <a:solidFill>
              <a:schemeClr val="tx1"/>
            </a:solidFill>
            <a:prstDash val="solid"/>
            <a:round/>
            <a:headEnd type="none" w="med" len="med"/>
            <a:tailEnd type="none" w="med" len="med"/>
          </a:ln>
          <a:effectLst/>
        </p:spPr>
        <p:txBody>
          <a:bodyPr lIns="104160" tIns="52080" rIns="104160" bIns="52080" anchor="ctr"/>
          <a:lstStyle/>
          <a:p>
            <a:pPr defTabSz="1041585" fontAlgn="auto">
              <a:spcBef>
                <a:spcPts val="0"/>
              </a:spcBef>
              <a:spcAft>
                <a:spcPts val="0"/>
              </a:spcAft>
              <a:defRPr/>
            </a:pPr>
            <a:endParaRPr lang="en-US">
              <a:latin typeface="Times New Roman" charset="0"/>
              <a:cs typeface="+mn-cs"/>
            </a:endParaRPr>
          </a:p>
        </p:txBody>
      </p:sp>
      <p:graphicFrame>
        <p:nvGraphicFramePr>
          <p:cNvPr id="1027" name="Object 3"/>
          <p:cNvGraphicFramePr>
            <a:graphicFrameLocks noChangeAspect="1"/>
          </p:cNvGraphicFramePr>
          <p:nvPr/>
        </p:nvGraphicFramePr>
        <p:xfrm>
          <a:off x="3517900" y="5645159"/>
          <a:ext cx="457200" cy="220663"/>
        </p:xfrm>
        <a:graphic>
          <a:graphicData uri="http://schemas.openxmlformats.org/presentationml/2006/ole">
            <mc:AlternateContent xmlns:mc="http://schemas.openxmlformats.org/markup-compatibility/2006">
              <mc:Choice xmlns:v="urn:schemas-microsoft-com:vml" Requires="v">
                <p:oleObj spid="_x0000_s28735" name="Photo Editor Photo" r:id="rId15" imgW="5761905" imgH="2876190" progId="">
                  <p:embed/>
                </p:oleObj>
              </mc:Choice>
              <mc:Fallback>
                <p:oleObj name="Photo Editor Photo" r:id="rId15" imgW="5761905" imgH="2876190"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17900" y="5645159"/>
                        <a:ext cx="457200" cy="220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1" name="Freeform 213"/>
          <p:cNvSpPr>
            <a:spLocks/>
          </p:cNvSpPr>
          <p:nvPr/>
        </p:nvSpPr>
        <p:spPr bwMode="auto">
          <a:xfrm>
            <a:off x="2747973" y="4560897"/>
            <a:ext cx="1220787" cy="1100137"/>
          </a:xfrm>
          <a:custGeom>
            <a:avLst/>
            <a:gdLst>
              <a:gd name="T0" fmla="*/ 2147483647 w 658"/>
              <a:gd name="T1" fmla="*/ 2147483647 h 628"/>
              <a:gd name="T2" fmla="*/ 2147483647 w 658"/>
              <a:gd name="T3" fmla="*/ 2147483647 h 628"/>
              <a:gd name="T4" fmla="*/ 2147483647 w 658"/>
              <a:gd name="T5" fmla="*/ 2147483647 h 628"/>
              <a:gd name="T6" fmla="*/ 2147483647 w 658"/>
              <a:gd name="T7" fmla="*/ 2147483647 h 628"/>
              <a:gd name="T8" fmla="*/ 2147483647 w 658"/>
              <a:gd name="T9" fmla="*/ 2147483647 h 628"/>
              <a:gd name="T10" fmla="*/ 2147483647 w 658"/>
              <a:gd name="T11" fmla="*/ 2147483647 h 628"/>
              <a:gd name="T12" fmla="*/ 2147483647 w 658"/>
              <a:gd name="T13" fmla="*/ 2147483647 h 628"/>
              <a:gd name="T14" fmla="*/ 2147483647 w 658"/>
              <a:gd name="T15" fmla="*/ 2147483647 h 628"/>
              <a:gd name="T16" fmla="*/ 2147483647 w 658"/>
              <a:gd name="T17" fmla="*/ 2147483647 h 628"/>
              <a:gd name="T18" fmla="*/ 2147483647 w 658"/>
              <a:gd name="T19" fmla="*/ 2147483647 h 628"/>
              <a:gd name="T20" fmla="*/ 2147483647 w 658"/>
              <a:gd name="T21" fmla="*/ 2147483647 h 628"/>
              <a:gd name="T22" fmla="*/ 2147483647 w 658"/>
              <a:gd name="T23" fmla="*/ 2147483647 h 628"/>
              <a:gd name="T24" fmla="*/ 2147483647 w 658"/>
              <a:gd name="T25" fmla="*/ 2147483647 h 628"/>
              <a:gd name="T26" fmla="*/ 2147483647 w 658"/>
              <a:gd name="T27" fmla="*/ 2147483647 h 628"/>
              <a:gd name="T28" fmla="*/ 2147483647 w 658"/>
              <a:gd name="T29" fmla="*/ 2147483647 h 628"/>
              <a:gd name="T30" fmla="*/ 2147483647 w 658"/>
              <a:gd name="T31" fmla="*/ 2147483647 h 628"/>
              <a:gd name="T32" fmla="*/ 2147483647 w 658"/>
              <a:gd name="T33" fmla="*/ 2147483647 h 628"/>
              <a:gd name="T34" fmla="*/ 2147483647 w 658"/>
              <a:gd name="T35" fmla="*/ 2147483647 h 628"/>
              <a:gd name="T36" fmla="*/ 2147483647 w 658"/>
              <a:gd name="T37" fmla="*/ 2147483647 h 628"/>
              <a:gd name="T38" fmla="*/ 2147483647 w 658"/>
              <a:gd name="T39" fmla="*/ 2147483647 h 628"/>
              <a:gd name="T40" fmla="*/ 2147483647 w 658"/>
              <a:gd name="T41" fmla="*/ 2147483647 h 628"/>
              <a:gd name="T42" fmla="*/ 2147483647 w 658"/>
              <a:gd name="T43" fmla="*/ 2147483647 h 628"/>
              <a:gd name="T44" fmla="*/ 2147483647 w 658"/>
              <a:gd name="T45" fmla="*/ 2147483647 h 628"/>
              <a:gd name="T46" fmla="*/ 2147483647 w 658"/>
              <a:gd name="T47" fmla="*/ 2147483647 h 628"/>
              <a:gd name="T48" fmla="*/ 2147483647 w 658"/>
              <a:gd name="T49" fmla="*/ 2147483647 h 628"/>
              <a:gd name="T50" fmla="*/ 2147483647 w 658"/>
              <a:gd name="T51" fmla="*/ 2147483647 h 628"/>
              <a:gd name="T52" fmla="*/ 2147483647 w 658"/>
              <a:gd name="T53" fmla="*/ 2147483647 h 628"/>
              <a:gd name="T54" fmla="*/ 2147483647 w 658"/>
              <a:gd name="T55" fmla="*/ 2147483647 h 628"/>
              <a:gd name="T56" fmla="*/ 2147483647 w 658"/>
              <a:gd name="T57" fmla="*/ 2147483647 h 628"/>
              <a:gd name="T58" fmla="*/ 2147483647 w 658"/>
              <a:gd name="T59" fmla="*/ 2147483647 h 628"/>
              <a:gd name="T60" fmla="*/ 2147483647 w 658"/>
              <a:gd name="T61" fmla="*/ 2147483647 h 628"/>
              <a:gd name="T62" fmla="*/ 2147483647 w 658"/>
              <a:gd name="T63" fmla="*/ 2147483647 h 628"/>
              <a:gd name="T64" fmla="*/ 2147483647 w 658"/>
              <a:gd name="T65" fmla="*/ 2147483647 h 628"/>
              <a:gd name="T66" fmla="*/ 2147483647 w 658"/>
              <a:gd name="T67" fmla="*/ 0 h 628"/>
              <a:gd name="T68" fmla="*/ 0 w 658"/>
              <a:gd name="T69" fmla="*/ 0 h 6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8"/>
              <a:gd name="T106" fmla="*/ 0 h 628"/>
              <a:gd name="T107" fmla="*/ 658 w 658"/>
              <a:gd name="T108" fmla="*/ 628 h 6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8" h="628">
                <a:moveTo>
                  <a:pt x="518" y="628"/>
                </a:moveTo>
                <a:lnTo>
                  <a:pt x="460" y="594"/>
                </a:lnTo>
                <a:lnTo>
                  <a:pt x="442" y="562"/>
                </a:lnTo>
                <a:lnTo>
                  <a:pt x="388" y="560"/>
                </a:lnTo>
                <a:lnTo>
                  <a:pt x="338" y="498"/>
                </a:lnTo>
                <a:lnTo>
                  <a:pt x="350" y="484"/>
                </a:lnTo>
                <a:lnTo>
                  <a:pt x="324" y="454"/>
                </a:lnTo>
                <a:lnTo>
                  <a:pt x="304" y="408"/>
                </a:lnTo>
                <a:lnTo>
                  <a:pt x="282" y="404"/>
                </a:lnTo>
                <a:lnTo>
                  <a:pt x="266" y="420"/>
                </a:lnTo>
                <a:lnTo>
                  <a:pt x="244" y="406"/>
                </a:lnTo>
                <a:lnTo>
                  <a:pt x="254" y="374"/>
                </a:lnTo>
                <a:lnTo>
                  <a:pt x="294" y="358"/>
                </a:lnTo>
                <a:lnTo>
                  <a:pt x="336" y="364"/>
                </a:lnTo>
                <a:lnTo>
                  <a:pt x="364" y="306"/>
                </a:lnTo>
                <a:lnTo>
                  <a:pt x="410" y="276"/>
                </a:lnTo>
                <a:lnTo>
                  <a:pt x="498" y="356"/>
                </a:lnTo>
                <a:lnTo>
                  <a:pt x="538" y="342"/>
                </a:lnTo>
                <a:lnTo>
                  <a:pt x="550" y="366"/>
                </a:lnTo>
                <a:lnTo>
                  <a:pt x="552" y="384"/>
                </a:lnTo>
                <a:lnTo>
                  <a:pt x="592" y="406"/>
                </a:lnTo>
                <a:lnTo>
                  <a:pt x="572" y="410"/>
                </a:lnTo>
                <a:lnTo>
                  <a:pt x="556" y="436"/>
                </a:lnTo>
                <a:lnTo>
                  <a:pt x="530" y="410"/>
                </a:lnTo>
                <a:lnTo>
                  <a:pt x="436" y="384"/>
                </a:lnTo>
                <a:lnTo>
                  <a:pt x="404" y="406"/>
                </a:lnTo>
                <a:lnTo>
                  <a:pt x="382" y="390"/>
                </a:lnTo>
                <a:lnTo>
                  <a:pt x="366" y="420"/>
                </a:lnTo>
                <a:lnTo>
                  <a:pt x="444" y="536"/>
                </a:lnTo>
                <a:lnTo>
                  <a:pt x="522" y="610"/>
                </a:lnTo>
                <a:lnTo>
                  <a:pt x="498" y="616"/>
                </a:lnTo>
                <a:lnTo>
                  <a:pt x="488" y="610"/>
                </a:lnTo>
                <a:lnTo>
                  <a:pt x="496" y="620"/>
                </a:lnTo>
                <a:lnTo>
                  <a:pt x="658" y="0"/>
                </a:lnTo>
                <a:lnTo>
                  <a:pt x="0" y="0"/>
                </a:lnTo>
              </a:path>
            </a:pathLst>
          </a:custGeom>
          <a:noFill/>
          <a:ln w="9525">
            <a:noFill/>
            <a:round/>
            <a:headEnd/>
            <a:tailEnd/>
          </a:ln>
        </p:spPr>
        <p:txBody>
          <a:bodyPr lIns="104160" tIns="52080" rIns="104160" bIns="52080" anchor="ctr"/>
          <a:lstStyle/>
          <a:p>
            <a:endParaRPr lang="en-US"/>
          </a:p>
        </p:txBody>
      </p:sp>
      <p:sp>
        <p:nvSpPr>
          <p:cNvPr id="409814" name="Freeform 214"/>
          <p:cNvSpPr>
            <a:spLocks/>
          </p:cNvSpPr>
          <p:nvPr/>
        </p:nvSpPr>
        <p:spPr bwMode="auto">
          <a:xfrm>
            <a:off x="3206750" y="5040313"/>
            <a:ext cx="639763" cy="614362"/>
          </a:xfrm>
          <a:custGeom>
            <a:avLst/>
            <a:gdLst/>
            <a:ahLst/>
            <a:cxnLst>
              <a:cxn ang="0">
                <a:pos x="265" y="351"/>
              </a:cxn>
              <a:cxn ang="0">
                <a:pos x="201" y="318"/>
              </a:cxn>
              <a:cxn ang="0">
                <a:pos x="222" y="318"/>
              </a:cxn>
              <a:cxn ang="0">
                <a:pos x="189" y="285"/>
              </a:cxn>
              <a:cxn ang="0">
                <a:pos x="147" y="284"/>
              </a:cxn>
              <a:cxn ang="0">
                <a:pos x="88" y="222"/>
              </a:cxn>
              <a:cxn ang="0">
                <a:pos x="105" y="209"/>
              </a:cxn>
              <a:cxn ang="0">
                <a:pos x="82" y="189"/>
              </a:cxn>
              <a:cxn ang="0">
                <a:pos x="72" y="141"/>
              </a:cxn>
              <a:cxn ang="0">
                <a:pos x="48" y="125"/>
              </a:cxn>
              <a:cxn ang="0">
                <a:pos x="21" y="152"/>
              </a:cxn>
              <a:cxn ang="0">
                <a:pos x="7" y="146"/>
              </a:cxn>
              <a:cxn ang="0">
                <a:pos x="0" y="126"/>
              </a:cxn>
              <a:cxn ang="0">
                <a:pos x="10" y="96"/>
              </a:cxn>
              <a:cxn ang="0">
                <a:pos x="36" y="83"/>
              </a:cxn>
              <a:cxn ang="0">
                <a:pos x="55" y="83"/>
              </a:cxn>
              <a:cxn ang="0">
                <a:pos x="91" y="90"/>
              </a:cxn>
              <a:cxn ang="0">
                <a:pos x="106" y="56"/>
              </a:cxn>
              <a:cxn ang="0">
                <a:pos x="118" y="32"/>
              </a:cxn>
              <a:cxn ang="0">
                <a:pos x="145" y="21"/>
              </a:cxn>
              <a:cxn ang="0">
                <a:pos x="157" y="0"/>
              </a:cxn>
              <a:cxn ang="0">
                <a:pos x="247" y="80"/>
              </a:cxn>
              <a:cxn ang="0">
                <a:pos x="294" y="63"/>
              </a:cxn>
              <a:cxn ang="0">
                <a:pos x="309" y="111"/>
              </a:cxn>
              <a:cxn ang="0">
                <a:pos x="345" y="134"/>
              </a:cxn>
              <a:cxn ang="0">
                <a:pos x="330" y="137"/>
              </a:cxn>
              <a:cxn ang="0">
                <a:pos x="304" y="161"/>
              </a:cxn>
              <a:cxn ang="0">
                <a:pos x="280" y="135"/>
              </a:cxn>
              <a:cxn ang="0">
                <a:pos x="186" y="114"/>
              </a:cxn>
              <a:cxn ang="0">
                <a:pos x="156" y="135"/>
              </a:cxn>
              <a:cxn ang="0">
                <a:pos x="135" y="117"/>
              </a:cxn>
              <a:cxn ang="0">
                <a:pos x="123" y="143"/>
              </a:cxn>
              <a:cxn ang="0">
                <a:pos x="199" y="267"/>
              </a:cxn>
              <a:cxn ang="0">
                <a:pos x="276" y="335"/>
              </a:cxn>
              <a:cxn ang="0">
                <a:pos x="265" y="351"/>
              </a:cxn>
            </a:cxnLst>
            <a:rect l="0" t="0" r="r" b="b"/>
            <a:pathLst>
              <a:path w="345" h="351">
                <a:moveTo>
                  <a:pt x="265" y="351"/>
                </a:moveTo>
                <a:lnTo>
                  <a:pt x="201" y="318"/>
                </a:lnTo>
                <a:lnTo>
                  <a:pt x="222" y="318"/>
                </a:lnTo>
                <a:lnTo>
                  <a:pt x="189" y="285"/>
                </a:lnTo>
                <a:lnTo>
                  <a:pt x="147" y="284"/>
                </a:lnTo>
                <a:lnTo>
                  <a:pt x="88" y="222"/>
                </a:lnTo>
                <a:lnTo>
                  <a:pt x="105" y="209"/>
                </a:lnTo>
                <a:lnTo>
                  <a:pt x="82" y="189"/>
                </a:lnTo>
                <a:lnTo>
                  <a:pt x="72" y="141"/>
                </a:lnTo>
                <a:lnTo>
                  <a:pt x="48" y="125"/>
                </a:lnTo>
                <a:lnTo>
                  <a:pt x="21" y="152"/>
                </a:lnTo>
                <a:lnTo>
                  <a:pt x="7" y="146"/>
                </a:lnTo>
                <a:lnTo>
                  <a:pt x="0" y="126"/>
                </a:lnTo>
                <a:lnTo>
                  <a:pt x="10" y="96"/>
                </a:lnTo>
                <a:lnTo>
                  <a:pt x="36" y="83"/>
                </a:lnTo>
                <a:lnTo>
                  <a:pt x="55" y="83"/>
                </a:lnTo>
                <a:lnTo>
                  <a:pt x="91" y="90"/>
                </a:lnTo>
                <a:lnTo>
                  <a:pt x="106" y="56"/>
                </a:lnTo>
                <a:lnTo>
                  <a:pt x="118" y="32"/>
                </a:lnTo>
                <a:lnTo>
                  <a:pt x="145" y="21"/>
                </a:lnTo>
                <a:lnTo>
                  <a:pt x="157" y="0"/>
                </a:lnTo>
                <a:lnTo>
                  <a:pt x="247" y="80"/>
                </a:lnTo>
                <a:lnTo>
                  <a:pt x="294" y="63"/>
                </a:lnTo>
                <a:lnTo>
                  <a:pt x="309" y="111"/>
                </a:lnTo>
                <a:lnTo>
                  <a:pt x="345" y="134"/>
                </a:lnTo>
                <a:lnTo>
                  <a:pt x="330" y="137"/>
                </a:lnTo>
                <a:lnTo>
                  <a:pt x="304" y="161"/>
                </a:lnTo>
                <a:lnTo>
                  <a:pt x="280" y="135"/>
                </a:lnTo>
                <a:lnTo>
                  <a:pt x="186" y="114"/>
                </a:lnTo>
                <a:lnTo>
                  <a:pt x="156" y="135"/>
                </a:lnTo>
                <a:lnTo>
                  <a:pt x="135" y="117"/>
                </a:lnTo>
                <a:lnTo>
                  <a:pt x="123" y="143"/>
                </a:lnTo>
                <a:lnTo>
                  <a:pt x="199" y="267"/>
                </a:lnTo>
                <a:lnTo>
                  <a:pt x="276" y="335"/>
                </a:lnTo>
                <a:lnTo>
                  <a:pt x="265" y="351"/>
                </a:lnTo>
                <a:close/>
              </a:path>
            </a:pathLst>
          </a:custGeom>
          <a:gradFill rotWithShape="1">
            <a:gsLst>
              <a:gs pos="0">
                <a:schemeClr val="hlink">
                  <a:alpha val="80000"/>
                </a:schemeClr>
              </a:gs>
              <a:gs pos="100000">
                <a:schemeClr val="hlink">
                  <a:gamma/>
                  <a:shade val="46275"/>
                  <a:invGamma/>
                  <a:alpha val="82001"/>
                </a:schemeClr>
              </a:gs>
            </a:gsLst>
            <a:lin ang="5400000" scaled="1"/>
          </a:gradFill>
          <a:ln w="9525" cap="flat" cmpd="sng">
            <a:solidFill>
              <a:schemeClr val="tx1"/>
            </a:solidFill>
            <a:prstDash val="solid"/>
            <a:round/>
            <a:headEnd/>
            <a:tailEnd/>
          </a:ln>
          <a:effectLst/>
        </p:spPr>
        <p:txBody>
          <a:bodyPr lIns="104160" tIns="52080" rIns="104160" bIns="52080" anchor="ctr"/>
          <a:lstStyle/>
          <a:p>
            <a:pPr defTabSz="1041585" fontAlgn="auto">
              <a:spcBef>
                <a:spcPts val="0"/>
              </a:spcBef>
              <a:spcAft>
                <a:spcPts val="0"/>
              </a:spcAft>
              <a:defRPr/>
            </a:pPr>
            <a:endParaRPr lang="en-US">
              <a:latin typeface="Times New Roman" charset="0"/>
              <a:cs typeface="+mn-cs"/>
            </a:endParaRPr>
          </a:p>
        </p:txBody>
      </p:sp>
      <p:graphicFrame>
        <p:nvGraphicFramePr>
          <p:cNvPr id="1028" name="Object 4"/>
          <p:cNvGraphicFramePr>
            <a:graphicFrameLocks noChangeAspect="1"/>
          </p:cNvGraphicFramePr>
          <p:nvPr/>
        </p:nvGraphicFramePr>
        <p:xfrm>
          <a:off x="3910014" y="5184775"/>
          <a:ext cx="446087" cy="209550"/>
        </p:xfrm>
        <a:graphic>
          <a:graphicData uri="http://schemas.openxmlformats.org/presentationml/2006/ole">
            <mc:AlternateContent xmlns:mc="http://schemas.openxmlformats.org/markup-compatibility/2006">
              <mc:Choice xmlns:v="urn:schemas-microsoft-com:vml" Requires="v">
                <p:oleObj spid="_x0000_s28736" name="Photo Editor Photo" r:id="rId17" imgW="5733333" imgH="2876190" progId="">
                  <p:embed/>
                </p:oleObj>
              </mc:Choice>
              <mc:Fallback>
                <p:oleObj name="Photo Editor Photo" r:id="rId17" imgW="5733333" imgH="287619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10014" y="5184775"/>
                        <a:ext cx="446087"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5"/>
          <p:cNvGraphicFramePr>
            <a:graphicFrameLocks noChangeAspect="1"/>
          </p:cNvGraphicFramePr>
          <p:nvPr/>
        </p:nvGraphicFramePr>
        <p:xfrm>
          <a:off x="3184525" y="5319713"/>
          <a:ext cx="444500" cy="209550"/>
        </p:xfrm>
        <a:graphic>
          <a:graphicData uri="http://schemas.openxmlformats.org/presentationml/2006/ole">
            <mc:AlternateContent xmlns:mc="http://schemas.openxmlformats.org/markup-compatibility/2006">
              <mc:Choice xmlns:v="urn:schemas-microsoft-com:vml" Requires="v">
                <p:oleObj spid="_x0000_s28737" name="Photo Editor Photo" r:id="rId19" imgW="5753903" imgH="2876190" progId="">
                  <p:embed/>
                </p:oleObj>
              </mc:Choice>
              <mc:Fallback>
                <p:oleObj name="Photo Editor Photo" r:id="rId19" imgW="5753903" imgH="287619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84525" y="5319713"/>
                        <a:ext cx="444500"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3" name="Text Box 217"/>
          <p:cNvSpPr txBox="1">
            <a:spLocks noChangeArrowheads="1"/>
          </p:cNvSpPr>
          <p:nvPr/>
        </p:nvSpPr>
        <p:spPr bwMode="auto">
          <a:xfrm>
            <a:off x="4335747" y="2986092"/>
            <a:ext cx="890028" cy="320621"/>
          </a:xfrm>
          <a:prstGeom prst="rect">
            <a:avLst/>
          </a:prstGeom>
          <a:noFill/>
          <a:ln w="9525">
            <a:noFill/>
            <a:miter lim="800000"/>
            <a:headEnd/>
            <a:tailEnd/>
          </a:ln>
        </p:spPr>
        <p:txBody>
          <a:bodyPr wrap="none" lIns="104160" tIns="52080" rIns="104160" bIns="52080">
            <a:spAutoFit/>
          </a:bodyPr>
          <a:lstStyle/>
          <a:p>
            <a:pPr algn="ctr"/>
            <a:r>
              <a:rPr lang="en-GB" sz="1400" b="1"/>
              <a:t>RUSSIA</a:t>
            </a:r>
            <a:endParaRPr lang="en-US" sz="1400" b="1"/>
          </a:p>
        </p:txBody>
      </p:sp>
      <p:sp>
        <p:nvSpPr>
          <p:cNvPr id="1064" name="Text Box 218"/>
          <p:cNvSpPr txBox="1">
            <a:spLocks noChangeArrowheads="1"/>
          </p:cNvSpPr>
          <p:nvPr/>
        </p:nvSpPr>
        <p:spPr bwMode="auto">
          <a:xfrm>
            <a:off x="4283239" y="3981456"/>
            <a:ext cx="1079182" cy="320621"/>
          </a:xfrm>
          <a:prstGeom prst="rect">
            <a:avLst/>
          </a:prstGeom>
          <a:noFill/>
          <a:ln w="9525">
            <a:noFill/>
            <a:miter lim="800000"/>
            <a:headEnd/>
            <a:tailEnd/>
          </a:ln>
        </p:spPr>
        <p:txBody>
          <a:bodyPr wrap="none" lIns="104160" tIns="52080" rIns="104160" bIns="52080">
            <a:spAutoFit/>
          </a:bodyPr>
          <a:lstStyle/>
          <a:p>
            <a:pPr algn="ctr"/>
            <a:r>
              <a:rPr lang="en-GB" sz="1400" b="1"/>
              <a:t>BELARUS</a:t>
            </a:r>
            <a:endParaRPr lang="en-US" sz="1400" b="1"/>
          </a:p>
        </p:txBody>
      </p:sp>
      <p:sp>
        <p:nvSpPr>
          <p:cNvPr id="1065" name="Text Box 219"/>
          <p:cNvSpPr txBox="1">
            <a:spLocks noChangeArrowheads="1"/>
          </p:cNvSpPr>
          <p:nvPr/>
        </p:nvSpPr>
        <p:spPr bwMode="auto">
          <a:xfrm>
            <a:off x="4151078" y="1898653"/>
            <a:ext cx="997428" cy="320621"/>
          </a:xfrm>
          <a:prstGeom prst="rect">
            <a:avLst/>
          </a:prstGeom>
          <a:noFill/>
          <a:ln w="9525">
            <a:noFill/>
            <a:miter lim="800000"/>
            <a:headEnd/>
            <a:tailEnd/>
          </a:ln>
        </p:spPr>
        <p:txBody>
          <a:bodyPr wrap="none" lIns="104160" tIns="52080" rIns="104160" bIns="52080">
            <a:spAutoFit/>
          </a:bodyPr>
          <a:lstStyle/>
          <a:p>
            <a:pPr algn="ctr"/>
            <a:r>
              <a:rPr lang="en-GB" sz="1400" b="1"/>
              <a:t>FINLAND</a:t>
            </a:r>
            <a:endParaRPr lang="en-US" sz="1400" b="1"/>
          </a:p>
        </p:txBody>
      </p:sp>
      <p:sp>
        <p:nvSpPr>
          <p:cNvPr id="1066" name="Text Box 220"/>
          <p:cNvSpPr txBox="1">
            <a:spLocks noChangeArrowheads="1"/>
          </p:cNvSpPr>
          <p:nvPr/>
        </p:nvSpPr>
        <p:spPr bwMode="auto">
          <a:xfrm>
            <a:off x="3000129" y="1978030"/>
            <a:ext cx="1000635" cy="320621"/>
          </a:xfrm>
          <a:prstGeom prst="rect">
            <a:avLst/>
          </a:prstGeom>
          <a:noFill/>
          <a:ln w="9525">
            <a:noFill/>
            <a:miter lim="800000"/>
            <a:headEnd/>
            <a:tailEnd/>
          </a:ln>
        </p:spPr>
        <p:txBody>
          <a:bodyPr wrap="none" lIns="104160" tIns="52080" rIns="104160" bIns="52080">
            <a:spAutoFit/>
          </a:bodyPr>
          <a:lstStyle/>
          <a:p>
            <a:pPr algn="ctr"/>
            <a:r>
              <a:rPr lang="en-GB" sz="1400" b="1"/>
              <a:t>SWEDEN</a:t>
            </a:r>
            <a:endParaRPr lang="en-US" sz="1400" b="1"/>
          </a:p>
        </p:txBody>
      </p:sp>
      <p:sp>
        <p:nvSpPr>
          <p:cNvPr id="1067" name="Text Box 221"/>
          <p:cNvSpPr txBox="1">
            <a:spLocks noChangeArrowheads="1"/>
          </p:cNvSpPr>
          <p:nvPr/>
        </p:nvSpPr>
        <p:spPr bwMode="auto">
          <a:xfrm>
            <a:off x="221168" y="4089404"/>
            <a:ext cx="1008650" cy="320621"/>
          </a:xfrm>
          <a:prstGeom prst="rect">
            <a:avLst/>
          </a:prstGeom>
          <a:noFill/>
          <a:ln w="9525">
            <a:noFill/>
            <a:miter lim="800000"/>
            <a:headEnd/>
            <a:tailEnd/>
          </a:ln>
        </p:spPr>
        <p:txBody>
          <a:bodyPr wrap="none" lIns="104160" tIns="52080" rIns="104160" bIns="52080">
            <a:spAutoFit/>
          </a:bodyPr>
          <a:lstStyle/>
          <a:p>
            <a:pPr algn="ctr"/>
            <a:r>
              <a:rPr lang="en-GB" sz="1400" b="1"/>
              <a:t>IRELAND</a:t>
            </a:r>
            <a:endParaRPr lang="en-US" sz="1400" b="1"/>
          </a:p>
        </p:txBody>
      </p:sp>
      <p:sp>
        <p:nvSpPr>
          <p:cNvPr id="1068" name="Text Box 222"/>
          <p:cNvSpPr txBox="1">
            <a:spLocks noChangeArrowheads="1"/>
          </p:cNvSpPr>
          <p:nvPr/>
        </p:nvSpPr>
        <p:spPr bwMode="auto">
          <a:xfrm>
            <a:off x="1633969" y="5178430"/>
            <a:ext cx="1516801" cy="320621"/>
          </a:xfrm>
          <a:prstGeom prst="rect">
            <a:avLst/>
          </a:prstGeom>
          <a:noFill/>
          <a:ln w="9525">
            <a:noFill/>
            <a:miter lim="800000"/>
            <a:headEnd/>
            <a:tailEnd/>
          </a:ln>
        </p:spPr>
        <p:txBody>
          <a:bodyPr wrap="none" lIns="104160" tIns="52080" rIns="104160" bIns="52080">
            <a:spAutoFit/>
          </a:bodyPr>
          <a:lstStyle/>
          <a:p>
            <a:pPr algn="ctr"/>
            <a:r>
              <a:rPr lang="en-GB" sz="1400" b="1"/>
              <a:t>SWITZERLAND</a:t>
            </a:r>
            <a:endParaRPr lang="en-US" sz="1400" b="1"/>
          </a:p>
        </p:txBody>
      </p:sp>
      <p:sp>
        <p:nvSpPr>
          <p:cNvPr id="1069" name="Text Box 223"/>
          <p:cNvSpPr txBox="1">
            <a:spLocks noChangeArrowheads="1"/>
          </p:cNvSpPr>
          <p:nvPr/>
        </p:nvSpPr>
        <p:spPr bwMode="auto">
          <a:xfrm>
            <a:off x="2850070" y="4841881"/>
            <a:ext cx="1008650" cy="320621"/>
          </a:xfrm>
          <a:prstGeom prst="rect">
            <a:avLst/>
          </a:prstGeom>
          <a:noFill/>
          <a:ln w="9525">
            <a:noFill/>
            <a:miter lim="800000"/>
            <a:headEnd/>
            <a:tailEnd/>
          </a:ln>
        </p:spPr>
        <p:txBody>
          <a:bodyPr wrap="none" lIns="104160" tIns="52080" rIns="104160" bIns="52080">
            <a:spAutoFit/>
          </a:bodyPr>
          <a:lstStyle/>
          <a:p>
            <a:pPr algn="ctr"/>
            <a:r>
              <a:rPr lang="en-GB" sz="1400" b="1"/>
              <a:t>AUSTRIA</a:t>
            </a:r>
            <a:endParaRPr lang="en-US" sz="1400" b="1"/>
          </a:p>
        </p:txBody>
      </p:sp>
      <p:sp>
        <p:nvSpPr>
          <p:cNvPr id="1070" name="Text Box 224"/>
          <p:cNvSpPr txBox="1">
            <a:spLocks noChangeArrowheads="1"/>
          </p:cNvSpPr>
          <p:nvPr/>
        </p:nvSpPr>
        <p:spPr bwMode="auto">
          <a:xfrm>
            <a:off x="4655748" y="4713293"/>
            <a:ext cx="1029489" cy="320621"/>
          </a:xfrm>
          <a:prstGeom prst="rect">
            <a:avLst/>
          </a:prstGeom>
          <a:noFill/>
          <a:ln w="9525">
            <a:noFill/>
            <a:miter lim="800000"/>
            <a:headEnd/>
            <a:tailEnd/>
          </a:ln>
        </p:spPr>
        <p:txBody>
          <a:bodyPr wrap="none" lIns="104160" tIns="52080" rIns="104160" bIns="52080">
            <a:spAutoFit/>
          </a:bodyPr>
          <a:lstStyle/>
          <a:p>
            <a:pPr algn="ctr"/>
            <a:r>
              <a:rPr lang="en-GB" sz="1400" b="1"/>
              <a:t>UKRAINE</a:t>
            </a:r>
            <a:endParaRPr lang="en-US" sz="1400" b="1"/>
          </a:p>
        </p:txBody>
      </p:sp>
      <p:sp>
        <p:nvSpPr>
          <p:cNvPr id="1071" name="Text Box 225"/>
          <p:cNvSpPr txBox="1">
            <a:spLocks noChangeArrowheads="1"/>
          </p:cNvSpPr>
          <p:nvPr/>
        </p:nvSpPr>
        <p:spPr bwMode="auto">
          <a:xfrm>
            <a:off x="4391278" y="5145091"/>
            <a:ext cx="1113935" cy="320621"/>
          </a:xfrm>
          <a:prstGeom prst="rect">
            <a:avLst/>
          </a:prstGeom>
          <a:noFill/>
          <a:ln w="9525">
            <a:noFill/>
            <a:miter lim="800000"/>
            <a:headEnd/>
            <a:tailEnd/>
          </a:ln>
        </p:spPr>
        <p:txBody>
          <a:bodyPr wrap="none" lIns="104160" tIns="52080" rIns="104160" bIns="52080">
            <a:spAutoFit/>
          </a:bodyPr>
          <a:lstStyle/>
          <a:p>
            <a:pPr algn="ctr"/>
            <a:r>
              <a:rPr lang="en-GB" sz="1400" b="1"/>
              <a:t>MOLDOVA</a:t>
            </a:r>
            <a:endParaRPr lang="en-US" sz="1400" b="1"/>
          </a:p>
        </p:txBody>
      </p:sp>
      <p:sp>
        <p:nvSpPr>
          <p:cNvPr id="1072" name="Text Box 226"/>
          <p:cNvSpPr txBox="1">
            <a:spLocks noChangeArrowheads="1"/>
          </p:cNvSpPr>
          <p:nvPr/>
        </p:nvSpPr>
        <p:spPr bwMode="auto">
          <a:xfrm>
            <a:off x="2929320" y="6324605"/>
            <a:ext cx="810455" cy="320621"/>
          </a:xfrm>
          <a:prstGeom prst="rect">
            <a:avLst/>
          </a:prstGeom>
          <a:noFill/>
          <a:ln w="9525">
            <a:noFill/>
            <a:miter lim="800000"/>
            <a:headEnd/>
            <a:tailEnd/>
          </a:ln>
        </p:spPr>
        <p:txBody>
          <a:bodyPr wrap="none" lIns="104160" tIns="52080" rIns="104160" bIns="52080">
            <a:spAutoFit/>
          </a:bodyPr>
          <a:lstStyle/>
          <a:p>
            <a:pPr algn="ctr"/>
            <a:r>
              <a:rPr lang="en-GB" sz="1400" b="1"/>
              <a:t>MALTA</a:t>
            </a:r>
            <a:endParaRPr lang="en-US" sz="1400" b="1"/>
          </a:p>
        </p:txBody>
      </p:sp>
      <p:sp>
        <p:nvSpPr>
          <p:cNvPr id="1073" name="Text Box 227"/>
          <p:cNvSpPr txBox="1">
            <a:spLocks noChangeArrowheads="1"/>
          </p:cNvSpPr>
          <p:nvPr/>
        </p:nvSpPr>
        <p:spPr bwMode="auto">
          <a:xfrm>
            <a:off x="4064100" y="5770569"/>
            <a:ext cx="928500" cy="320621"/>
          </a:xfrm>
          <a:prstGeom prst="rect">
            <a:avLst/>
          </a:prstGeom>
          <a:noFill/>
          <a:ln w="9525">
            <a:noFill/>
            <a:miter lim="800000"/>
            <a:headEnd/>
            <a:tailEnd/>
          </a:ln>
        </p:spPr>
        <p:txBody>
          <a:bodyPr wrap="none" lIns="104160" tIns="52080" rIns="104160" bIns="52080">
            <a:spAutoFit/>
          </a:bodyPr>
          <a:lstStyle/>
          <a:p>
            <a:pPr algn="ctr"/>
            <a:r>
              <a:rPr lang="en-GB" sz="1400" b="1"/>
              <a:t>FYROM*</a:t>
            </a:r>
            <a:endParaRPr lang="en-US" sz="1400" b="1"/>
          </a:p>
        </p:txBody>
      </p:sp>
      <p:sp>
        <p:nvSpPr>
          <p:cNvPr id="1074" name="Text Box 228"/>
          <p:cNvSpPr txBox="1">
            <a:spLocks noChangeArrowheads="1"/>
          </p:cNvSpPr>
          <p:nvPr/>
        </p:nvSpPr>
        <p:spPr bwMode="auto">
          <a:xfrm>
            <a:off x="2807130" y="5819779"/>
            <a:ext cx="1516801" cy="320621"/>
          </a:xfrm>
          <a:prstGeom prst="rect">
            <a:avLst/>
          </a:prstGeom>
          <a:noFill/>
          <a:ln w="9525">
            <a:noFill/>
            <a:miter lim="800000"/>
            <a:headEnd/>
            <a:tailEnd/>
          </a:ln>
        </p:spPr>
        <p:txBody>
          <a:bodyPr wrap="none" lIns="104160" tIns="52080" rIns="104160" bIns="52080">
            <a:spAutoFit/>
          </a:bodyPr>
          <a:lstStyle/>
          <a:p>
            <a:pPr algn="ctr"/>
            <a:r>
              <a:rPr lang="en-GB" sz="1400" b="1"/>
              <a:t>MONTENEGRO</a:t>
            </a:r>
            <a:endParaRPr lang="en-US" sz="1400" b="1"/>
          </a:p>
        </p:txBody>
      </p:sp>
      <p:sp>
        <p:nvSpPr>
          <p:cNvPr id="1075" name="Text Box 229"/>
          <p:cNvSpPr txBox="1">
            <a:spLocks noChangeArrowheads="1"/>
          </p:cNvSpPr>
          <p:nvPr/>
        </p:nvSpPr>
        <p:spPr bwMode="auto">
          <a:xfrm>
            <a:off x="3754721" y="4943477"/>
            <a:ext cx="890028" cy="320621"/>
          </a:xfrm>
          <a:prstGeom prst="rect">
            <a:avLst/>
          </a:prstGeom>
          <a:noFill/>
          <a:ln w="9525">
            <a:noFill/>
            <a:miter lim="800000"/>
            <a:headEnd/>
            <a:tailEnd/>
          </a:ln>
        </p:spPr>
        <p:txBody>
          <a:bodyPr wrap="none" lIns="104160" tIns="52080" rIns="104160" bIns="52080">
            <a:spAutoFit/>
          </a:bodyPr>
          <a:lstStyle/>
          <a:p>
            <a:pPr algn="ctr"/>
            <a:r>
              <a:rPr lang="en-GB" sz="1400" b="1"/>
              <a:t>SERBIA</a:t>
            </a:r>
            <a:endParaRPr lang="en-US" sz="1400" b="1"/>
          </a:p>
        </p:txBody>
      </p:sp>
      <p:sp>
        <p:nvSpPr>
          <p:cNvPr id="1076" name="Text Box 230"/>
          <p:cNvSpPr txBox="1">
            <a:spLocks noChangeArrowheads="1"/>
          </p:cNvSpPr>
          <p:nvPr/>
        </p:nvSpPr>
        <p:spPr bwMode="auto">
          <a:xfrm>
            <a:off x="3067631" y="5448308"/>
            <a:ext cx="500498" cy="320621"/>
          </a:xfrm>
          <a:prstGeom prst="rect">
            <a:avLst/>
          </a:prstGeom>
          <a:noFill/>
          <a:ln w="9525">
            <a:noFill/>
            <a:miter lim="800000"/>
            <a:headEnd/>
            <a:tailEnd/>
          </a:ln>
        </p:spPr>
        <p:txBody>
          <a:bodyPr wrap="none" lIns="104160" tIns="52080" rIns="104160" bIns="52080">
            <a:spAutoFit/>
          </a:bodyPr>
          <a:lstStyle/>
          <a:p>
            <a:pPr algn="ctr"/>
            <a:r>
              <a:rPr lang="en-GB" sz="1400"/>
              <a:t>BiH</a:t>
            </a:r>
            <a:endParaRPr lang="en-US" sz="1400"/>
          </a:p>
        </p:txBody>
      </p:sp>
      <p:sp>
        <p:nvSpPr>
          <p:cNvPr id="1077" name="Text Box 231"/>
          <p:cNvSpPr txBox="1">
            <a:spLocks noChangeArrowheads="1"/>
          </p:cNvSpPr>
          <p:nvPr/>
        </p:nvSpPr>
        <p:spPr bwMode="auto">
          <a:xfrm>
            <a:off x="8445741" y="5118104"/>
            <a:ext cx="1444154" cy="320621"/>
          </a:xfrm>
          <a:prstGeom prst="rect">
            <a:avLst/>
          </a:prstGeom>
          <a:noFill/>
          <a:ln w="9525">
            <a:noFill/>
            <a:miter lim="800000"/>
            <a:headEnd/>
            <a:tailEnd/>
          </a:ln>
        </p:spPr>
        <p:txBody>
          <a:bodyPr wrap="none" lIns="104160" tIns="52080" rIns="104160" bIns="52080">
            <a:spAutoFit/>
          </a:bodyPr>
          <a:lstStyle/>
          <a:p>
            <a:pPr algn="ctr"/>
            <a:r>
              <a:rPr lang="en-GB" sz="1400" b="1"/>
              <a:t>KAZAKHSTAN</a:t>
            </a:r>
            <a:endParaRPr lang="en-US" sz="1400" b="1"/>
          </a:p>
        </p:txBody>
      </p:sp>
      <p:sp>
        <p:nvSpPr>
          <p:cNvPr id="1078" name="Text Box 232"/>
          <p:cNvSpPr txBox="1">
            <a:spLocks noChangeArrowheads="1"/>
          </p:cNvSpPr>
          <p:nvPr/>
        </p:nvSpPr>
        <p:spPr bwMode="auto">
          <a:xfrm>
            <a:off x="9250663" y="5784855"/>
            <a:ext cx="1378944" cy="320621"/>
          </a:xfrm>
          <a:prstGeom prst="rect">
            <a:avLst/>
          </a:prstGeom>
          <a:noFill/>
          <a:ln w="9525">
            <a:noFill/>
            <a:miter lim="800000"/>
            <a:headEnd/>
            <a:tailEnd/>
          </a:ln>
        </p:spPr>
        <p:txBody>
          <a:bodyPr wrap="none" lIns="104160" tIns="52080" rIns="104160" bIns="52080">
            <a:spAutoFit/>
          </a:bodyPr>
          <a:lstStyle/>
          <a:p>
            <a:pPr algn="ctr"/>
            <a:r>
              <a:rPr lang="en-GB" sz="1400" b="1"/>
              <a:t>KYRGYZ REP</a:t>
            </a:r>
            <a:endParaRPr lang="en-US" sz="1400" b="1"/>
          </a:p>
        </p:txBody>
      </p:sp>
      <p:sp>
        <p:nvSpPr>
          <p:cNvPr id="1079" name="Text Box 233"/>
          <p:cNvSpPr txBox="1">
            <a:spLocks noChangeArrowheads="1"/>
          </p:cNvSpPr>
          <p:nvPr/>
        </p:nvSpPr>
        <p:spPr bwMode="auto">
          <a:xfrm>
            <a:off x="8785676" y="6313494"/>
            <a:ext cx="1289752" cy="320621"/>
          </a:xfrm>
          <a:prstGeom prst="rect">
            <a:avLst/>
          </a:prstGeom>
          <a:noFill/>
          <a:ln w="9525">
            <a:noFill/>
            <a:miter lim="800000"/>
            <a:headEnd/>
            <a:tailEnd/>
          </a:ln>
        </p:spPr>
        <p:txBody>
          <a:bodyPr wrap="none" lIns="104160" tIns="52080" rIns="104160" bIns="52080">
            <a:spAutoFit/>
          </a:bodyPr>
          <a:lstStyle/>
          <a:p>
            <a:pPr algn="ctr"/>
            <a:r>
              <a:rPr lang="en-GB" sz="1400" b="1"/>
              <a:t>TAJIKISTAN </a:t>
            </a:r>
            <a:endParaRPr lang="en-US" sz="1400" b="1"/>
          </a:p>
        </p:txBody>
      </p:sp>
      <p:sp>
        <p:nvSpPr>
          <p:cNvPr id="1080" name="Text Box 234"/>
          <p:cNvSpPr txBox="1">
            <a:spLocks noChangeArrowheads="1"/>
          </p:cNvSpPr>
          <p:nvPr/>
        </p:nvSpPr>
        <p:spPr bwMode="auto">
          <a:xfrm>
            <a:off x="8050833" y="5410204"/>
            <a:ext cx="1365606" cy="320621"/>
          </a:xfrm>
          <a:prstGeom prst="rect">
            <a:avLst/>
          </a:prstGeom>
          <a:noFill/>
          <a:ln w="9525">
            <a:noFill/>
            <a:miter lim="800000"/>
            <a:headEnd/>
            <a:tailEnd/>
          </a:ln>
        </p:spPr>
        <p:txBody>
          <a:bodyPr wrap="none" lIns="104160" tIns="52080" rIns="104160" bIns="52080">
            <a:spAutoFit/>
          </a:bodyPr>
          <a:lstStyle/>
          <a:p>
            <a:pPr algn="ctr"/>
            <a:r>
              <a:rPr lang="en-GB" sz="1400" b="1"/>
              <a:t>USBEKISTAN</a:t>
            </a:r>
            <a:endParaRPr lang="en-US" sz="1400" b="1"/>
          </a:p>
        </p:txBody>
      </p:sp>
      <p:sp>
        <p:nvSpPr>
          <p:cNvPr id="1081" name="Text Box 235"/>
          <p:cNvSpPr txBox="1">
            <a:spLocks noChangeArrowheads="1"/>
          </p:cNvSpPr>
          <p:nvPr/>
        </p:nvSpPr>
        <p:spPr bwMode="auto">
          <a:xfrm>
            <a:off x="7305797" y="6121404"/>
            <a:ext cx="1633308" cy="320621"/>
          </a:xfrm>
          <a:prstGeom prst="rect">
            <a:avLst/>
          </a:prstGeom>
          <a:noFill/>
          <a:ln w="9525">
            <a:noFill/>
            <a:miter lim="800000"/>
            <a:headEnd/>
            <a:tailEnd/>
          </a:ln>
        </p:spPr>
        <p:txBody>
          <a:bodyPr wrap="none" lIns="104160" tIns="52080" rIns="104160" bIns="52080">
            <a:spAutoFit/>
          </a:bodyPr>
          <a:lstStyle/>
          <a:p>
            <a:pPr algn="ctr"/>
            <a:r>
              <a:rPr lang="en-GB" sz="1400" b="1"/>
              <a:t>TURKMENISTAN</a:t>
            </a:r>
            <a:endParaRPr lang="en-US" sz="1400" b="1"/>
          </a:p>
        </p:txBody>
      </p:sp>
      <p:sp>
        <p:nvSpPr>
          <p:cNvPr id="1082" name="Text Box 236"/>
          <p:cNvSpPr txBox="1">
            <a:spLocks noChangeArrowheads="1"/>
          </p:cNvSpPr>
          <p:nvPr/>
        </p:nvSpPr>
        <p:spPr bwMode="auto">
          <a:xfrm>
            <a:off x="6587136" y="5646743"/>
            <a:ext cx="1318029" cy="320621"/>
          </a:xfrm>
          <a:prstGeom prst="rect">
            <a:avLst/>
          </a:prstGeom>
          <a:noFill/>
          <a:ln w="9525">
            <a:noFill/>
            <a:miter lim="800000"/>
            <a:headEnd/>
            <a:tailEnd/>
          </a:ln>
        </p:spPr>
        <p:txBody>
          <a:bodyPr wrap="none" lIns="104160" tIns="52080" rIns="104160" bIns="52080">
            <a:spAutoFit/>
          </a:bodyPr>
          <a:lstStyle/>
          <a:p>
            <a:pPr algn="ctr"/>
            <a:r>
              <a:rPr lang="en-GB" sz="1400" b="1"/>
              <a:t>AZERBAJAN</a:t>
            </a:r>
            <a:endParaRPr lang="en-US" sz="1400" b="1"/>
          </a:p>
        </p:txBody>
      </p:sp>
      <p:sp>
        <p:nvSpPr>
          <p:cNvPr id="1083" name="Text Box 237"/>
          <p:cNvSpPr txBox="1">
            <a:spLocks noChangeArrowheads="1"/>
          </p:cNvSpPr>
          <p:nvPr/>
        </p:nvSpPr>
        <p:spPr bwMode="auto">
          <a:xfrm>
            <a:off x="5831199" y="6042029"/>
            <a:ext cx="1048725" cy="320621"/>
          </a:xfrm>
          <a:prstGeom prst="rect">
            <a:avLst/>
          </a:prstGeom>
          <a:noFill/>
          <a:ln w="9525">
            <a:noFill/>
            <a:miter lim="800000"/>
            <a:headEnd/>
            <a:tailEnd/>
          </a:ln>
        </p:spPr>
        <p:txBody>
          <a:bodyPr wrap="none" lIns="104160" tIns="52080" rIns="104160" bIns="52080">
            <a:spAutoFit/>
          </a:bodyPr>
          <a:lstStyle/>
          <a:p>
            <a:pPr algn="ctr"/>
            <a:r>
              <a:rPr lang="en-GB" sz="1400" b="1"/>
              <a:t>ARMENIA</a:t>
            </a:r>
            <a:endParaRPr lang="en-US" sz="1400" b="1"/>
          </a:p>
        </p:txBody>
      </p:sp>
      <p:sp>
        <p:nvSpPr>
          <p:cNvPr id="1084" name="Text Box 238"/>
          <p:cNvSpPr txBox="1">
            <a:spLocks noChangeArrowheads="1"/>
          </p:cNvSpPr>
          <p:nvPr/>
        </p:nvSpPr>
        <p:spPr bwMode="auto">
          <a:xfrm>
            <a:off x="5883539" y="5253042"/>
            <a:ext cx="1058342" cy="320621"/>
          </a:xfrm>
          <a:prstGeom prst="rect">
            <a:avLst/>
          </a:prstGeom>
          <a:noFill/>
          <a:ln w="9525">
            <a:noFill/>
            <a:miter lim="800000"/>
            <a:headEnd/>
            <a:tailEnd/>
          </a:ln>
        </p:spPr>
        <p:txBody>
          <a:bodyPr wrap="none" lIns="104160" tIns="52080" rIns="104160" bIns="52080">
            <a:spAutoFit/>
          </a:bodyPr>
          <a:lstStyle/>
          <a:p>
            <a:pPr algn="ctr"/>
            <a:r>
              <a:rPr lang="en-GB" sz="1400" b="1"/>
              <a:t>GEORGIA</a:t>
            </a:r>
            <a:endParaRPr lang="en-US" sz="1400" b="1"/>
          </a:p>
        </p:txBody>
      </p:sp>
      <p:sp>
        <p:nvSpPr>
          <p:cNvPr id="1085" name="Rectangle 240"/>
          <p:cNvSpPr>
            <a:spLocks noChangeArrowheads="1"/>
          </p:cNvSpPr>
          <p:nvPr/>
        </p:nvSpPr>
        <p:spPr bwMode="auto">
          <a:xfrm>
            <a:off x="5562600" y="1479556"/>
            <a:ext cx="5130800" cy="1891014"/>
          </a:xfrm>
          <a:prstGeom prst="rect">
            <a:avLst/>
          </a:prstGeom>
          <a:solidFill>
            <a:schemeClr val="bg1"/>
          </a:solidFill>
          <a:ln w="28575">
            <a:solidFill>
              <a:schemeClr val="tx1"/>
            </a:solidFill>
            <a:miter lim="800000"/>
            <a:headEnd/>
            <a:tailEnd/>
          </a:ln>
        </p:spPr>
        <p:txBody>
          <a:bodyPr lIns="104883" tIns="52443" rIns="104883" bIns="52443">
            <a:spAutoFit/>
          </a:bodyPr>
          <a:lstStyle/>
          <a:p>
            <a:pPr>
              <a:buFontTx/>
              <a:buChar char="•"/>
            </a:pPr>
            <a:r>
              <a:rPr lang="en-US" sz="2900" dirty="0">
                <a:solidFill>
                  <a:srgbClr val="0057C0"/>
                </a:solidFill>
              </a:rPr>
              <a:t> Launched in 1991 </a:t>
            </a:r>
            <a:r>
              <a:rPr lang="en-US" sz="2900" dirty="0" smtClean="0">
                <a:solidFill>
                  <a:srgbClr val="0057C0"/>
                </a:solidFill>
              </a:rPr>
              <a:t> </a:t>
            </a:r>
            <a:endParaRPr lang="en-US" sz="2900" dirty="0">
              <a:solidFill>
                <a:srgbClr val="0057C0"/>
              </a:solidFill>
            </a:endParaRPr>
          </a:p>
          <a:p>
            <a:pPr>
              <a:buFontTx/>
              <a:buChar char="•"/>
            </a:pPr>
            <a:r>
              <a:rPr lang="en-US" sz="2900" dirty="0">
                <a:solidFill>
                  <a:srgbClr val="0057C0"/>
                </a:solidFill>
              </a:rPr>
              <a:t> 28 Allies + 22 Partners </a:t>
            </a:r>
            <a:endParaRPr lang="en-GB" sz="2900" dirty="0">
              <a:solidFill>
                <a:srgbClr val="0057C0"/>
              </a:solidFill>
            </a:endParaRPr>
          </a:p>
          <a:p>
            <a:pPr>
              <a:buFontTx/>
              <a:buChar char="•"/>
            </a:pPr>
            <a:r>
              <a:rPr lang="en-GB" sz="2900" dirty="0">
                <a:solidFill>
                  <a:srgbClr val="0057C0"/>
                </a:solidFill>
              </a:rPr>
              <a:t> Partnership for Peace</a:t>
            </a:r>
          </a:p>
          <a:p>
            <a:r>
              <a:rPr lang="en-GB" sz="2900" dirty="0">
                <a:solidFill>
                  <a:srgbClr val="0057C0"/>
                </a:solidFill>
              </a:rPr>
              <a:t>  Programme (</a:t>
            </a:r>
            <a:r>
              <a:rPr lang="en-GB" sz="2900" dirty="0" err="1">
                <a:solidFill>
                  <a:srgbClr val="0057C0"/>
                </a:solidFill>
              </a:rPr>
              <a:t>PfP</a:t>
            </a:r>
            <a:r>
              <a:rPr lang="en-GB" sz="2900" dirty="0">
                <a:solidFill>
                  <a:srgbClr val="0057C0"/>
                </a:solidFill>
              </a:rPr>
              <a:t>)</a:t>
            </a:r>
          </a:p>
        </p:txBody>
      </p:sp>
      <p:sp>
        <p:nvSpPr>
          <p:cNvPr id="1086" name="Text Box 242"/>
          <p:cNvSpPr txBox="1">
            <a:spLocks noChangeArrowheads="1"/>
          </p:cNvSpPr>
          <p:nvPr/>
        </p:nvSpPr>
        <p:spPr bwMode="auto">
          <a:xfrm>
            <a:off x="5851529" y="6521456"/>
            <a:ext cx="4653878" cy="274454"/>
          </a:xfrm>
          <a:prstGeom prst="rect">
            <a:avLst/>
          </a:prstGeom>
          <a:noFill/>
          <a:ln w="9525">
            <a:noFill/>
            <a:miter lim="800000"/>
            <a:headEnd/>
            <a:tailEnd/>
          </a:ln>
        </p:spPr>
        <p:txBody>
          <a:bodyPr wrap="none" lIns="104160" tIns="52080" rIns="104160" bIns="52080">
            <a:spAutoFit/>
          </a:bodyPr>
          <a:lstStyle/>
          <a:p>
            <a:r>
              <a:rPr lang="en-GB" sz="1100"/>
              <a:t>* Turkey recognises Republic of Macedonia with its constitutional name</a:t>
            </a:r>
            <a:endParaRPr lang="en-US" sz="1100"/>
          </a:p>
        </p:txBody>
      </p:sp>
      <p:sp>
        <p:nvSpPr>
          <p:cNvPr id="1087" name="Title 1"/>
          <p:cNvSpPr txBox="1">
            <a:spLocks/>
          </p:cNvSpPr>
          <p:nvPr/>
        </p:nvSpPr>
        <p:spPr bwMode="auto">
          <a:xfrm>
            <a:off x="738188" y="-36508"/>
            <a:ext cx="9955212" cy="1260476"/>
          </a:xfrm>
          <a:prstGeom prst="rect">
            <a:avLst/>
          </a:prstGeom>
          <a:noFill/>
          <a:ln w="9525">
            <a:noFill/>
            <a:miter lim="800000"/>
            <a:headEnd/>
            <a:tailEnd/>
          </a:ln>
        </p:spPr>
        <p:txBody>
          <a:bodyPr lIns="91312" tIns="45657" rIns="91312" bIns="45657" anchor="ctr"/>
          <a:lstStyle/>
          <a:p>
            <a:pPr algn="ctr"/>
            <a:r>
              <a:rPr lang="en-US" sz="4000">
                <a:solidFill>
                  <a:srgbClr val="0057C0"/>
                </a:solidFill>
                <a:ea typeface="ＭＳ Ｐゴシック" pitchFamily="34" charset="-128"/>
              </a:rPr>
              <a:t>Euro-Atlantic Partnership Council (EAPC)</a:t>
            </a:r>
          </a:p>
        </p:txBody>
      </p:sp>
    </p:spTree>
    <p:extLst>
      <p:ext uri="{BB962C8B-B14F-4D97-AF65-F5344CB8AC3E}">
        <p14:creationId xmlns:p14="http://schemas.microsoft.com/office/powerpoint/2010/main" val="664474514"/>
      </p:ext>
    </p:extLst>
  </p:cSld>
  <p:clrMapOvr>
    <a:masterClrMapping/>
  </p:clrMapOvr>
  <p:transition advTm="157062"/>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5"/>
          <p:cNvSpPr>
            <a:spLocks noChangeArrowheads="1"/>
          </p:cNvSpPr>
          <p:nvPr/>
        </p:nvSpPr>
        <p:spPr bwMode="auto">
          <a:xfrm>
            <a:off x="2359026" y="0"/>
            <a:ext cx="8334374" cy="796925"/>
          </a:xfrm>
          <a:prstGeom prst="rect">
            <a:avLst/>
          </a:prstGeom>
          <a:noFill/>
          <a:ln w="9525">
            <a:noFill/>
            <a:miter lim="800000"/>
            <a:headEnd/>
            <a:tailEnd/>
          </a:ln>
        </p:spPr>
        <p:txBody>
          <a:bodyPr lIns="104160" tIns="52080" rIns="104160" bIns="52080" anchor="ctr"/>
          <a:lstStyle/>
          <a:p>
            <a:pPr algn="ctr"/>
            <a:endParaRPr lang="en-US" sz="3200" i="1">
              <a:solidFill>
                <a:schemeClr val="bg1"/>
              </a:solidFill>
              <a:latin typeface="Garamond CE MT Italic"/>
            </a:endParaRPr>
          </a:p>
        </p:txBody>
      </p:sp>
      <p:grpSp>
        <p:nvGrpSpPr>
          <p:cNvPr id="2056" name="Group 15"/>
          <p:cNvGrpSpPr>
            <a:grpSpLocks/>
          </p:cNvGrpSpPr>
          <p:nvPr/>
        </p:nvGrpSpPr>
        <p:grpSpPr bwMode="auto">
          <a:xfrm>
            <a:off x="809626" y="1404942"/>
            <a:ext cx="7345362" cy="4636606"/>
            <a:chOff x="458" y="796"/>
            <a:chExt cx="5302" cy="3070"/>
          </a:xfrm>
        </p:grpSpPr>
        <p:pic>
          <p:nvPicPr>
            <p:cNvPr id="2059" name="Picture 2" descr="MD"/>
            <p:cNvPicPr>
              <a:picLocks noChangeAspect="1" noChangeArrowheads="1"/>
            </p:cNvPicPr>
            <p:nvPr/>
          </p:nvPicPr>
          <p:blipFill>
            <a:blip r:embed="rId4" cstate="print"/>
            <a:srcRect/>
            <a:stretch>
              <a:fillRect/>
            </a:stretch>
          </p:blipFill>
          <p:spPr bwMode="auto">
            <a:xfrm>
              <a:off x="458" y="796"/>
              <a:ext cx="5302" cy="2962"/>
            </a:xfrm>
            <a:prstGeom prst="rect">
              <a:avLst/>
            </a:prstGeom>
            <a:noFill/>
            <a:ln w="9525">
              <a:noFill/>
              <a:miter lim="800000"/>
              <a:headEnd/>
              <a:tailEnd/>
            </a:ln>
          </p:spPr>
        </p:pic>
        <p:graphicFrame>
          <p:nvGraphicFramePr>
            <p:cNvPr id="2050" name="Object 5"/>
            <p:cNvGraphicFramePr>
              <a:graphicFrameLocks noChangeAspect="1"/>
            </p:cNvGraphicFramePr>
            <p:nvPr/>
          </p:nvGraphicFramePr>
          <p:xfrm>
            <a:off x="4736" y="987"/>
            <a:ext cx="378" cy="249"/>
          </p:xfrm>
          <a:graphic>
            <a:graphicData uri="http://schemas.openxmlformats.org/presentationml/2006/ole">
              <mc:AlternateContent xmlns:mc="http://schemas.openxmlformats.org/markup-compatibility/2006">
                <mc:Choice xmlns:v="urn:schemas-microsoft-com:vml" Requires="v">
                  <p:oleObj spid="_x0000_s29768" name="Clip" r:id="rId5" imgW="2873375" imgH="1936750" progId="">
                    <p:embed/>
                  </p:oleObj>
                </mc:Choice>
                <mc:Fallback>
                  <p:oleObj name="Clip" r:id="rId5" imgW="2873375" imgH="193675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6" y="987"/>
                          <a:ext cx="378" cy="249"/>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6"/>
            <p:cNvGraphicFramePr>
              <a:graphicFrameLocks noChangeAspect="1"/>
            </p:cNvGraphicFramePr>
            <p:nvPr/>
          </p:nvGraphicFramePr>
          <p:xfrm>
            <a:off x="3360" y="1152"/>
            <a:ext cx="378" cy="204"/>
          </p:xfrm>
          <a:graphic>
            <a:graphicData uri="http://schemas.openxmlformats.org/presentationml/2006/ole">
              <mc:AlternateContent xmlns:mc="http://schemas.openxmlformats.org/markup-compatibility/2006">
                <mc:Choice xmlns:v="urn:schemas-microsoft-com:vml" Requires="v">
                  <p:oleObj spid="_x0000_s29769" name="Document" r:id="rId8" imgW="1626108" imgH="1086612" progId="Word.Document.8">
                    <p:embed/>
                  </p:oleObj>
                </mc:Choice>
                <mc:Fallback>
                  <p:oleObj name="Document" r:id="rId8" imgW="1626108" imgH="1086612"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0" y="1152"/>
                          <a:ext cx="378" cy="204"/>
                        </a:xfrm>
                        <a:prstGeom prst="rect">
                          <a:avLst/>
                        </a:prstGeom>
                        <a:noFill/>
                        <a:ln w="63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7"/>
            <p:cNvGraphicFramePr>
              <a:graphicFrameLocks noChangeAspect="1"/>
            </p:cNvGraphicFramePr>
            <p:nvPr/>
          </p:nvGraphicFramePr>
          <p:xfrm>
            <a:off x="5239" y="2319"/>
            <a:ext cx="426" cy="204"/>
          </p:xfrm>
          <a:graphic>
            <a:graphicData uri="http://schemas.openxmlformats.org/presentationml/2006/ole">
              <mc:AlternateContent xmlns:mc="http://schemas.openxmlformats.org/markup-compatibility/2006">
                <mc:Choice xmlns:v="urn:schemas-microsoft-com:vml" Requires="v">
                  <p:oleObj spid="_x0000_s29770" name="Document" r:id="rId11" imgW="1600200" imgH="1106424" progId="Word.Document.8">
                    <p:embed/>
                  </p:oleObj>
                </mc:Choice>
                <mc:Fallback>
                  <p:oleObj name="Document" r:id="rId11" imgW="1600200" imgH="1106424" progId="Word.Document.8">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39" y="2319"/>
                          <a:ext cx="426" cy="204"/>
                        </a:xfrm>
                        <a:prstGeom prst="rect">
                          <a:avLst/>
                        </a:prstGeom>
                        <a:noFill/>
                        <a:ln w="63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60" name="Picture 10" descr="algeria"/>
            <p:cNvPicPr>
              <a:picLocks noChangeAspect="1" noChangeArrowheads="1"/>
            </p:cNvPicPr>
            <p:nvPr/>
          </p:nvPicPr>
          <p:blipFill>
            <a:blip r:embed="rId13" cstate="print"/>
            <a:srcRect/>
            <a:stretch>
              <a:fillRect/>
            </a:stretch>
          </p:blipFill>
          <p:spPr bwMode="auto">
            <a:xfrm>
              <a:off x="2770" y="1117"/>
              <a:ext cx="382" cy="205"/>
            </a:xfrm>
            <a:prstGeom prst="rect">
              <a:avLst/>
            </a:prstGeom>
            <a:noFill/>
            <a:ln w="6350">
              <a:solidFill>
                <a:srgbClr val="000000"/>
              </a:solidFill>
              <a:miter lim="800000"/>
              <a:headEnd/>
              <a:tailEnd/>
            </a:ln>
          </p:spPr>
        </p:pic>
        <p:graphicFrame>
          <p:nvGraphicFramePr>
            <p:cNvPr id="2053" name="Object 9"/>
            <p:cNvGraphicFramePr>
              <a:graphicFrameLocks noChangeAspect="1"/>
            </p:cNvGraphicFramePr>
            <p:nvPr/>
          </p:nvGraphicFramePr>
          <p:xfrm>
            <a:off x="1565" y="2321"/>
            <a:ext cx="378" cy="202"/>
          </p:xfrm>
          <a:graphic>
            <a:graphicData uri="http://schemas.openxmlformats.org/presentationml/2006/ole">
              <mc:AlternateContent xmlns:mc="http://schemas.openxmlformats.org/markup-compatibility/2006">
                <mc:Choice xmlns:v="urn:schemas-microsoft-com:vml" Requires="v">
                  <p:oleObj spid="_x0000_s29771" name="Document" r:id="rId15" imgW="1626108" imgH="1062228" progId="Word.Document.8">
                    <p:embed/>
                  </p:oleObj>
                </mc:Choice>
                <mc:Fallback>
                  <p:oleObj name="Document" r:id="rId15" imgW="1626108" imgH="1062228" progId="Word.Document.8">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65" y="2321"/>
                          <a:ext cx="378" cy="202"/>
                        </a:xfrm>
                        <a:prstGeom prst="rect">
                          <a:avLst/>
                        </a:prstGeom>
                        <a:noFill/>
                        <a:ln w="63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4" name="Object 10"/>
            <p:cNvGraphicFramePr>
              <a:graphicFrameLocks noChangeAspect="1"/>
            </p:cNvGraphicFramePr>
            <p:nvPr/>
          </p:nvGraphicFramePr>
          <p:xfrm>
            <a:off x="1968" y="1248"/>
            <a:ext cx="376" cy="201"/>
          </p:xfrm>
          <a:graphic>
            <a:graphicData uri="http://schemas.openxmlformats.org/presentationml/2006/ole">
              <mc:AlternateContent xmlns:mc="http://schemas.openxmlformats.org/markup-compatibility/2006">
                <mc:Choice xmlns:v="urn:schemas-microsoft-com:vml" Requires="v">
                  <p:oleObj spid="_x0000_s29772" name="Document" r:id="rId18" imgW="1690116" imgH="1074420" progId="Word.Document.8">
                    <p:embed/>
                  </p:oleObj>
                </mc:Choice>
                <mc:Fallback>
                  <p:oleObj name="Document" r:id="rId18" imgW="1690116" imgH="1074420" progId="Word.Document.8">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68" y="1248"/>
                          <a:ext cx="376" cy="201"/>
                        </a:xfrm>
                        <a:prstGeom prst="rect">
                          <a:avLst/>
                        </a:prstGeom>
                        <a:noFill/>
                        <a:ln w="63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1" name="Rectangle 13"/>
            <p:cNvSpPr>
              <a:spLocks noChangeArrowheads="1"/>
            </p:cNvSpPr>
            <p:nvPr/>
          </p:nvSpPr>
          <p:spPr bwMode="auto">
            <a:xfrm>
              <a:off x="5593" y="3644"/>
              <a:ext cx="132" cy="222"/>
            </a:xfrm>
            <a:prstGeom prst="rect">
              <a:avLst/>
            </a:prstGeom>
            <a:noFill/>
            <a:ln w="12700">
              <a:noFill/>
              <a:miter lim="800000"/>
              <a:headEnd/>
              <a:tailEnd/>
            </a:ln>
          </p:spPr>
          <p:txBody>
            <a:bodyPr wrap="none" lIns="90488" tIns="44450" rIns="90488" bIns="44450">
              <a:spAutoFit/>
            </a:bodyPr>
            <a:lstStyle/>
            <a:p>
              <a:pPr algn="r">
                <a:spcBef>
                  <a:spcPct val="20000"/>
                </a:spcBef>
                <a:buClr>
                  <a:schemeClr val="tx1"/>
                </a:buClr>
                <a:buSzPct val="115000"/>
              </a:pPr>
              <a:endParaRPr lang="el-GR" sz="1600"/>
            </a:p>
          </p:txBody>
        </p:sp>
        <p:pic>
          <p:nvPicPr>
            <p:cNvPr id="2062" name="Picture 19" descr="Egypt"/>
            <p:cNvPicPr>
              <a:picLocks noChangeAspect="1" noChangeArrowheads="1"/>
            </p:cNvPicPr>
            <p:nvPr/>
          </p:nvPicPr>
          <p:blipFill>
            <a:blip r:embed="rId20" cstate="print"/>
            <a:srcRect/>
            <a:stretch>
              <a:fillRect/>
            </a:stretch>
          </p:blipFill>
          <p:spPr bwMode="auto">
            <a:xfrm>
              <a:off x="4513" y="1525"/>
              <a:ext cx="400" cy="262"/>
            </a:xfrm>
            <a:prstGeom prst="rect">
              <a:avLst/>
            </a:prstGeom>
            <a:noFill/>
            <a:ln w="9525">
              <a:noFill/>
              <a:miter lim="800000"/>
              <a:headEnd/>
              <a:tailEnd/>
            </a:ln>
          </p:spPr>
        </p:pic>
      </p:grpSp>
      <p:sp>
        <p:nvSpPr>
          <p:cNvPr id="31" name="Title 1"/>
          <p:cNvSpPr txBox="1">
            <a:spLocks/>
          </p:cNvSpPr>
          <p:nvPr/>
        </p:nvSpPr>
        <p:spPr>
          <a:xfrm>
            <a:off x="890588" y="-36508"/>
            <a:ext cx="9955212" cy="1260476"/>
          </a:xfrm>
          <a:prstGeom prst="rect">
            <a:avLst/>
          </a:prstGeom>
        </p:spPr>
        <p:txBody>
          <a:bodyPr lIns="91312" tIns="45657" rIns="91312" bIns="45657" anchor="ctr"/>
          <a:lstStyle/>
          <a:p>
            <a:pPr algn="ctr" defTabSz="1041585" fontAlgn="auto">
              <a:spcAft>
                <a:spcPts val="0"/>
              </a:spcAft>
              <a:defRPr/>
            </a:pPr>
            <a:r>
              <a:rPr lang="en-GB" sz="4000" dirty="0">
                <a:solidFill>
                  <a:srgbClr val="0057C0"/>
                </a:solidFill>
                <a:ea typeface="ＭＳ Ｐゴシック" pitchFamily="34" charset="-128"/>
              </a:rPr>
              <a:t>Mediterranean Dialogue (MD)</a:t>
            </a:r>
            <a:endParaRPr lang="en-US" sz="4000" dirty="0">
              <a:solidFill>
                <a:srgbClr val="0057C0"/>
              </a:solidFill>
              <a:ea typeface="+mj-ea"/>
            </a:endParaRPr>
          </a:p>
        </p:txBody>
      </p:sp>
      <p:sp>
        <p:nvSpPr>
          <p:cNvPr id="2058" name="Rectangle 14"/>
          <p:cNvSpPr>
            <a:spLocks noChangeArrowheads="1"/>
          </p:cNvSpPr>
          <p:nvPr/>
        </p:nvSpPr>
        <p:spPr bwMode="auto">
          <a:xfrm>
            <a:off x="4410075" y="4500563"/>
            <a:ext cx="4375150" cy="2305050"/>
          </a:xfrm>
          <a:prstGeom prst="rect">
            <a:avLst/>
          </a:prstGeom>
          <a:solidFill>
            <a:schemeClr val="bg1"/>
          </a:solidFill>
          <a:ln w="28575">
            <a:solidFill>
              <a:schemeClr val="tx1"/>
            </a:solidFill>
            <a:miter lim="800000"/>
            <a:headEnd/>
            <a:tailEnd/>
          </a:ln>
        </p:spPr>
        <p:txBody>
          <a:bodyPr lIns="104883" tIns="52443" rIns="104883" bIns="52443"/>
          <a:lstStyle/>
          <a:p>
            <a:pPr>
              <a:buFontTx/>
              <a:buChar char="•"/>
            </a:pPr>
            <a:r>
              <a:rPr lang="en-US" b="1"/>
              <a:t> </a:t>
            </a:r>
            <a:r>
              <a:rPr lang="en-US" sz="2900">
                <a:solidFill>
                  <a:srgbClr val="0057C0"/>
                </a:solidFill>
              </a:rPr>
              <a:t>Mediterranean Dialogue </a:t>
            </a:r>
          </a:p>
          <a:p>
            <a:pPr>
              <a:buFontTx/>
              <a:buChar char="•"/>
            </a:pPr>
            <a:r>
              <a:rPr lang="fr-BE" sz="2900">
                <a:solidFill>
                  <a:srgbClr val="0057C0"/>
                </a:solidFill>
              </a:rPr>
              <a:t> Launched in 1994</a:t>
            </a:r>
          </a:p>
          <a:p>
            <a:pPr>
              <a:buFontTx/>
              <a:buChar char="•"/>
            </a:pPr>
            <a:r>
              <a:rPr lang="fr-BE" sz="2900">
                <a:solidFill>
                  <a:srgbClr val="0057C0"/>
                </a:solidFill>
              </a:rPr>
              <a:t> Enhanced in 2004</a:t>
            </a:r>
          </a:p>
          <a:p>
            <a:pPr>
              <a:buFontTx/>
              <a:buChar char="•"/>
            </a:pPr>
            <a:r>
              <a:rPr lang="fr-BE" sz="2900">
                <a:solidFill>
                  <a:srgbClr val="0057C0"/>
                </a:solidFill>
              </a:rPr>
              <a:t> Framework Document</a:t>
            </a:r>
          </a:p>
          <a:p>
            <a:r>
              <a:rPr lang="fr-BE" sz="2900">
                <a:solidFill>
                  <a:srgbClr val="0057C0"/>
                </a:solidFill>
              </a:rPr>
              <a:t>  under consideration</a:t>
            </a:r>
          </a:p>
          <a:p>
            <a:endParaRPr lang="en-GB" b="1" i="1"/>
          </a:p>
        </p:txBody>
      </p:sp>
    </p:spTree>
    <p:extLst>
      <p:ext uri="{BB962C8B-B14F-4D97-AF65-F5344CB8AC3E}">
        <p14:creationId xmlns:p14="http://schemas.microsoft.com/office/powerpoint/2010/main" val="4056227121"/>
      </p:ext>
    </p:extLst>
  </p:cSld>
  <p:clrMapOvr>
    <a:masterClrMapping/>
  </p:clrMapOvr>
  <p:transition spd="slow" advTm="88172"/>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6884988"/>
            <a:ext cx="3387725" cy="525462"/>
          </a:xfrm>
          <a:prstGeom prst="rect">
            <a:avLst/>
          </a:prstGeom>
        </p:spPr>
        <p:txBody>
          <a:bodyPr/>
          <a:lstStyle/>
          <a:p>
            <a:pPr>
              <a:defRPr/>
            </a:pPr>
            <a:r>
              <a:rPr lang="en-US" smtClean="0"/>
              <a:t>NATO UNCLASSIFIED  RELEASABLE TO EU</a:t>
            </a:r>
            <a:endParaRPr lang="en-US" dirty="0"/>
          </a:p>
        </p:txBody>
      </p:sp>
      <p:sp>
        <p:nvSpPr>
          <p:cNvPr id="3" name="Slide Number Placeholder 2"/>
          <p:cNvSpPr>
            <a:spLocks noGrp="1"/>
          </p:cNvSpPr>
          <p:nvPr>
            <p:ph type="sldNum" sz="quarter" idx="4294967295"/>
          </p:nvPr>
        </p:nvSpPr>
        <p:spPr>
          <a:xfrm>
            <a:off x="8197850" y="6884988"/>
            <a:ext cx="2495550" cy="525462"/>
          </a:xfrm>
          <a:prstGeom prst="rect">
            <a:avLst/>
          </a:prstGeom>
        </p:spPr>
        <p:txBody>
          <a:bodyPr/>
          <a:lstStyle/>
          <a:p>
            <a:pPr>
              <a:defRPr/>
            </a:pPr>
            <a:fld id="{219263D3-6CDB-4B0C-98BA-DBD171F54E10}" type="slidenum">
              <a:rPr lang="en-US" smtClean="0"/>
              <a:pPr>
                <a:defRPr/>
              </a:pPr>
              <a:t>2</a:t>
            </a:fld>
            <a:endParaRPr lang="en-US" dirty="0"/>
          </a:p>
        </p:txBody>
      </p:sp>
      <p:pic>
        <p:nvPicPr>
          <p:cNvPr id="4" name="My 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14" y="108223"/>
            <a:ext cx="10751003" cy="6042719"/>
          </a:xfrm>
          <a:prstGeom prst="rect">
            <a:avLst/>
          </a:prstGeom>
        </p:spPr>
      </p:pic>
    </p:spTree>
    <p:extLst>
      <p:ext uri="{BB962C8B-B14F-4D97-AF65-F5344CB8AC3E}">
        <p14:creationId xmlns:p14="http://schemas.microsoft.com/office/powerpoint/2010/main" val="1612300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ChangeArrowheads="1"/>
          </p:cNvSpPr>
          <p:nvPr/>
        </p:nvSpPr>
        <p:spPr bwMode="auto">
          <a:xfrm>
            <a:off x="2359026" y="0"/>
            <a:ext cx="8334374" cy="796925"/>
          </a:xfrm>
          <a:prstGeom prst="rect">
            <a:avLst/>
          </a:prstGeom>
          <a:noFill/>
          <a:ln w="9525">
            <a:noFill/>
            <a:miter lim="800000"/>
            <a:headEnd/>
            <a:tailEnd/>
          </a:ln>
        </p:spPr>
        <p:txBody>
          <a:bodyPr lIns="104160" tIns="52080" rIns="104160" bIns="52080" anchor="ctr"/>
          <a:lstStyle/>
          <a:p>
            <a:pPr algn="ctr"/>
            <a:endParaRPr lang="en-US" sz="3200" i="1">
              <a:solidFill>
                <a:schemeClr val="bg1"/>
              </a:solidFill>
              <a:latin typeface="Garamond CE MT Italic"/>
            </a:endParaRPr>
          </a:p>
        </p:txBody>
      </p:sp>
      <p:grpSp>
        <p:nvGrpSpPr>
          <p:cNvPr id="16387" name="Group 36"/>
          <p:cNvGrpSpPr>
            <a:grpSpLocks/>
          </p:cNvGrpSpPr>
          <p:nvPr/>
        </p:nvGrpSpPr>
        <p:grpSpPr bwMode="auto">
          <a:xfrm>
            <a:off x="1243013" y="1476384"/>
            <a:ext cx="5832476" cy="4824413"/>
            <a:chOff x="2154" y="1162"/>
            <a:chExt cx="5097" cy="3918"/>
          </a:xfrm>
        </p:grpSpPr>
        <p:pic>
          <p:nvPicPr>
            <p:cNvPr id="16390" name="Picture 2" descr="ICI"/>
            <p:cNvPicPr>
              <a:picLocks noChangeAspect="1" noChangeArrowheads="1"/>
            </p:cNvPicPr>
            <p:nvPr/>
          </p:nvPicPr>
          <p:blipFill>
            <a:blip r:embed="rId3" cstate="print"/>
            <a:srcRect l="37396" t="17165" r="5121"/>
            <a:stretch>
              <a:fillRect/>
            </a:stretch>
          </p:blipFill>
          <p:spPr bwMode="auto">
            <a:xfrm>
              <a:off x="2154" y="1162"/>
              <a:ext cx="5097" cy="3918"/>
            </a:xfrm>
            <a:prstGeom prst="rect">
              <a:avLst/>
            </a:prstGeom>
            <a:solidFill>
              <a:schemeClr val="bg1"/>
            </a:solidFill>
            <a:ln w="28575">
              <a:solidFill>
                <a:schemeClr val="bg2"/>
              </a:solidFill>
              <a:miter lim="800000"/>
              <a:headEnd/>
              <a:tailEnd/>
            </a:ln>
          </p:spPr>
        </p:pic>
        <p:pic>
          <p:nvPicPr>
            <p:cNvPr id="16391" name="Picture 3" descr="if_UAE"/>
            <p:cNvPicPr>
              <a:picLocks noChangeAspect="1" noChangeArrowheads="1"/>
            </p:cNvPicPr>
            <p:nvPr/>
          </p:nvPicPr>
          <p:blipFill>
            <a:blip r:embed="rId4" cstate="print"/>
            <a:srcRect/>
            <a:stretch>
              <a:fillRect/>
            </a:stretch>
          </p:blipFill>
          <p:spPr bwMode="auto">
            <a:xfrm>
              <a:off x="3969" y="2614"/>
              <a:ext cx="397" cy="186"/>
            </a:xfrm>
            <a:prstGeom prst="rect">
              <a:avLst/>
            </a:prstGeom>
            <a:noFill/>
            <a:ln w="9525">
              <a:noFill/>
              <a:miter lim="800000"/>
              <a:headEnd/>
              <a:tailEnd/>
            </a:ln>
          </p:spPr>
        </p:pic>
        <p:pic>
          <p:nvPicPr>
            <p:cNvPr id="16392" name="Picture 4" descr="if_qatar"/>
            <p:cNvPicPr>
              <a:picLocks noChangeAspect="1" noChangeArrowheads="1"/>
            </p:cNvPicPr>
            <p:nvPr/>
          </p:nvPicPr>
          <p:blipFill>
            <a:blip r:embed="rId5" cstate="print"/>
            <a:srcRect/>
            <a:stretch>
              <a:fillRect/>
            </a:stretch>
          </p:blipFill>
          <p:spPr bwMode="auto">
            <a:xfrm>
              <a:off x="3334" y="2432"/>
              <a:ext cx="401" cy="184"/>
            </a:xfrm>
            <a:prstGeom prst="rect">
              <a:avLst/>
            </a:prstGeom>
            <a:noFill/>
            <a:ln w="9525">
              <a:noFill/>
              <a:miter lim="800000"/>
              <a:headEnd/>
              <a:tailEnd/>
            </a:ln>
          </p:spPr>
        </p:pic>
        <p:pic>
          <p:nvPicPr>
            <p:cNvPr id="16393" name="Picture 5" descr="if_kuwait"/>
            <p:cNvPicPr>
              <a:picLocks noChangeAspect="1" noChangeArrowheads="1"/>
            </p:cNvPicPr>
            <p:nvPr/>
          </p:nvPicPr>
          <p:blipFill>
            <a:blip r:embed="rId6" cstate="print"/>
            <a:srcRect/>
            <a:stretch>
              <a:fillRect/>
            </a:stretch>
          </p:blipFill>
          <p:spPr bwMode="auto">
            <a:xfrm>
              <a:off x="3198" y="1706"/>
              <a:ext cx="381" cy="212"/>
            </a:xfrm>
            <a:prstGeom prst="rect">
              <a:avLst/>
            </a:prstGeom>
            <a:noFill/>
            <a:ln w="9525">
              <a:noFill/>
              <a:miter lim="800000"/>
              <a:headEnd/>
              <a:tailEnd/>
            </a:ln>
          </p:spPr>
        </p:pic>
        <p:sp>
          <p:nvSpPr>
            <p:cNvPr id="16394" name="Text Box 6"/>
            <p:cNvSpPr txBox="1">
              <a:spLocks noChangeArrowheads="1"/>
            </p:cNvSpPr>
            <p:nvPr/>
          </p:nvSpPr>
          <p:spPr bwMode="auto">
            <a:xfrm>
              <a:off x="4468" y="2568"/>
              <a:ext cx="1292" cy="937"/>
            </a:xfrm>
            <a:prstGeom prst="rect">
              <a:avLst/>
            </a:prstGeom>
            <a:noFill/>
            <a:ln w="9525">
              <a:noFill/>
              <a:miter lim="800000"/>
              <a:headEnd/>
              <a:tailEnd/>
            </a:ln>
          </p:spPr>
          <p:txBody>
            <a:bodyPr>
              <a:spAutoFit/>
            </a:bodyPr>
            <a:lstStyle/>
            <a:p>
              <a:r>
                <a:rPr lang="en-GB" sz="2300"/>
                <a:t>United Arab </a:t>
              </a:r>
            </a:p>
            <a:p>
              <a:r>
                <a:rPr lang="en-GB" sz="2300"/>
                <a:t>Emirates</a:t>
              </a:r>
              <a:endParaRPr lang="en-US" sz="2300"/>
            </a:p>
          </p:txBody>
        </p:sp>
        <p:sp>
          <p:nvSpPr>
            <p:cNvPr id="16395" name="Text Box 7"/>
            <p:cNvSpPr txBox="1">
              <a:spLocks noChangeArrowheads="1"/>
            </p:cNvSpPr>
            <p:nvPr/>
          </p:nvSpPr>
          <p:spPr bwMode="auto">
            <a:xfrm>
              <a:off x="3696" y="2343"/>
              <a:ext cx="1225" cy="362"/>
            </a:xfrm>
            <a:prstGeom prst="rect">
              <a:avLst/>
            </a:prstGeom>
            <a:noFill/>
            <a:ln w="9525">
              <a:noFill/>
              <a:miter lim="800000"/>
              <a:headEnd/>
              <a:tailEnd/>
            </a:ln>
          </p:spPr>
          <p:txBody>
            <a:bodyPr>
              <a:spAutoFit/>
            </a:bodyPr>
            <a:lstStyle/>
            <a:p>
              <a:r>
                <a:rPr lang="en-GB" sz="2300"/>
                <a:t>Qatar</a:t>
              </a:r>
              <a:endParaRPr lang="en-US" sz="2300"/>
            </a:p>
          </p:txBody>
        </p:sp>
        <p:sp>
          <p:nvSpPr>
            <p:cNvPr id="16396" name="Text Box 8"/>
            <p:cNvSpPr txBox="1">
              <a:spLocks noChangeArrowheads="1"/>
            </p:cNvSpPr>
            <p:nvPr/>
          </p:nvSpPr>
          <p:spPr bwMode="auto">
            <a:xfrm>
              <a:off x="3696" y="1661"/>
              <a:ext cx="1180" cy="362"/>
            </a:xfrm>
            <a:prstGeom prst="rect">
              <a:avLst/>
            </a:prstGeom>
            <a:noFill/>
            <a:ln w="9525">
              <a:noFill/>
              <a:miter lim="800000"/>
              <a:headEnd/>
              <a:tailEnd/>
            </a:ln>
          </p:spPr>
          <p:txBody>
            <a:bodyPr>
              <a:spAutoFit/>
            </a:bodyPr>
            <a:lstStyle/>
            <a:p>
              <a:pPr>
                <a:spcBef>
                  <a:spcPct val="50000"/>
                </a:spcBef>
              </a:pPr>
              <a:r>
                <a:rPr lang="en-GB" sz="2300"/>
                <a:t>Kuwait</a:t>
              </a:r>
              <a:endParaRPr lang="en-US" sz="2300"/>
            </a:p>
          </p:txBody>
        </p:sp>
        <p:sp>
          <p:nvSpPr>
            <p:cNvPr id="16397" name="Text Box 9"/>
            <p:cNvSpPr txBox="1">
              <a:spLocks noChangeArrowheads="1"/>
            </p:cNvSpPr>
            <p:nvPr/>
          </p:nvSpPr>
          <p:spPr bwMode="auto">
            <a:xfrm>
              <a:off x="3423" y="2115"/>
              <a:ext cx="1545" cy="362"/>
            </a:xfrm>
            <a:prstGeom prst="rect">
              <a:avLst/>
            </a:prstGeom>
            <a:noFill/>
            <a:ln w="9525">
              <a:noFill/>
              <a:miter lim="800000"/>
              <a:headEnd/>
              <a:tailEnd/>
            </a:ln>
          </p:spPr>
          <p:txBody>
            <a:bodyPr>
              <a:spAutoFit/>
            </a:bodyPr>
            <a:lstStyle/>
            <a:p>
              <a:r>
                <a:rPr lang="en-GB" sz="2300"/>
                <a:t>Bahrain</a:t>
              </a:r>
              <a:endParaRPr lang="en-US" sz="2300"/>
            </a:p>
          </p:txBody>
        </p:sp>
        <p:pic>
          <p:nvPicPr>
            <p:cNvPr id="16398" name="Picture 10" descr="if_bahrain"/>
            <p:cNvPicPr>
              <a:picLocks noChangeAspect="1" noChangeArrowheads="1"/>
            </p:cNvPicPr>
            <p:nvPr/>
          </p:nvPicPr>
          <p:blipFill>
            <a:blip r:embed="rId7" cstate="print"/>
            <a:srcRect/>
            <a:stretch>
              <a:fillRect/>
            </a:stretch>
          </p:blipFill>
          <p:spPr bwMode="auto">
            <a:xfrm>
              <a:off x="3072" y="2158"/>
              <a:ext cx="411" cy="183"/>
            </a:xfrm>
            <a:prstGeom prst="rect">
              <a:avLst/>
            </a:prstGeom>
            <a:noFill/>
            <a:ln w="9525">
              <a:noFill/>
              <a:miter lim="800000"/>
              <a:headEnd/>
              <a:tailEnd/>
            </a:ln>
          </p:spPr>
        </p:pic>
      </p:grpSp>
      <p:sp>
        <p:nvSpPr>
          <p:cNvPr id="16388" name="Rectangle 14"/>
          <p:cNvSpPr>
            <a:spLocks noChangeArrowheads="1"/>
          </p:cNvSpPr>
          <p:nvPr/>
        </p:nvSpPr>
        <p:spPr bwMode="auto">
          <a:xfrm>
            <a:off x="5526088" y="5219699"/>
            <a:ext cx="5130800" cy="1945307"/>
          </a:xfrm>
          <a:prstGeom prst="rect">
            <a:avLst/>
          </a:prstGeom>
          <a:solidFill>
            <a:schemeClr val="bg1"/>
          </a:solidFill>
          <a:ln w="28575">
            <a:solidFill>
              <a:schemeClr val="tx1"/>
            </a:solidFill>
            <a:miter lim="800000"/>
            <a:headEnd/>
            <a:tailEnd/>
          </a:ln>
        </p:spPr>
        <p:txBody>
          <a:bodyPr lIns="104883" tIns="52443" rIns="104883" bIns="52443"/>
          <a:lstStyle/>
          <a:p>
            <a:pPr>
              <a:buFontTx/>
              <a:buChar char="•"/>
            </a:pPr>
            <a:r>
              <a:rPr lang="en-US" sz="2900" dirty="0">
                <a:solidFill>
                  <a:srgbClr val="0057C0"/>
                </a:solidFill>
              </a:rPr>
              <a:t> Istanbul Cooperation Initiative </a:t>
            </a:r>
          </a:p>
          <a:p>
            <a:pPr>
              <a:buFontTx/>
              <a:buChar char="•"/>
            </a:pPr>
            <a:r>
              <a:rPr lang="fr-BE" sz="2900" dirty="0">
                <a:solidFill>
                  <a:srgbClr val="0057C0"/>
                </a:solidFill>
              </a:rPr>
              <a:t> </a:t>
            </a:r>
            <a:r>
              <a:rPr lang="fr-BE" sz="2900" dirty="0" err="1">
                <a:solidFill>
                  <a:srgbClr val="0057C0"/>
                </a:solidFill>
              </a:rPr>
              <a:t>Launched</a:t>
            </a:r>
            <a:r>
              <a:rPr lang="fr-BE" sz="2900" dirty="0">
                <a:solidFill>
                  <a:srgbClr val="0057C0"/>
                </a:solidFill>
              </a:rPr>
              <a:t> in </a:t>
            </a:r>
            <a:r>
              <a:rPr lang="fr-BE" sz="2900" dirty="0" smtClean="0">
                <a:solidFill>
                  <a:srgbClr val="0057C0"/>
                </a:solidFill>
              </a:rPr>
              <a:t>2004 </a:t>
            </a:r>
            <a:endParaRPr lang="fr-BE" sz="2900" dirty="0">
              <a:solidFill>
                <a:srgbClr val="0057C0"/>
              </a:solidFill>
            </a:endParaRPr>
          </a:p>
          <a:p>
            <a:pPr>
              <a:buFontTx/>
              <a:buChar char="•"/>
            </a:pPr>
            <a:r>
              <a:rPr lang="en-GB" sz="2900" i="1" dirty="0">
                <a:solidFill>
                  <a:srgbClr val="0057C0"/>
                </a:solidFill>
              </a:rPr>
              <a:t> </a:t>
            </a:r>
            <a:r>
              <a:rPr lang="en-GB" sz="2900" dirty="0">
                <a:solidFill>
                  <a:srgbClr val="0057C0"/>
                </a:solidFill>
              </a:rPr>
              <a:t>No formal military forum</a:t>
            </a:r>
          </a:p>
          <a:p>
            <a:pPr>
              <a:buFontTx/>
              <a:buChar char="•"/>
            </a:pPr>
            <a:endParaRPr lang="fr-BE" b="1" dirty="0"/>
          </a:p>
        </p:txBody>
      </p:sp>
      <p:sp>
        <p:nvSpPr>
          <p:cNvPr id="31" name="Title 1"/>
          <p:cNvSpPr txBox="1">
            <a:spLocks/>
          </p:cNvSpPr>
          <p:nvPr/>
        </p:nvSpPr>
        <p:spPr>
          <a:xfrm>
            <a:off x="890588" y="-36508"/>
            <a:ext cx="9955212" cy="1260476"/>
          </a:xfrm>
          <a:prstGeom prst="rect">
            <a:avLst/>
          </a:prstGeom>
        </p:spPr>
        <p:txBody>
          <a:bodyPr lIns="91312" tIns="45657" rIns="91312" bIns="45657" anchor="ctr"/>
          <a:lstStyle/>
          <a:p>
            <a:pPr algn="ctr" defTabSz="1041585" fontAlgn="auto">
              <a:spcAft>
                <a:spcPts val="0"/>
              </a:spcAft>
              <a:defRPr/>
            </a:pPr>
            <a:r>
              <a:rPr lang="en-GB" sz="4000" dirty="0">
                <a:solidFill>
                  <a:srgbClr val="0057C0"/>
                </a:solidFill>
                <a:ea typeface="ＭＳ Ｐゴシック" pitchFamily="34" charset="-128"/>
              </a:rPr>
              <a:t>Istanbul Cooperation Initiative (ICI)</a:t>
            </a:r>
            <a:endParaRPr lang="en-US" sz="4000" dirty="0">
              <a:solidFill>
                <a:srgbClr val="0057C0"/>
              </a:solidFill>
              <a:ea typeface="+mj-ea"/>
            </a:endParaRPr>
          </a:p>
        </p:txBody>
      </p:sp>
    </p:spTree>
    <p:extLst>
      <p:ext uri="{BB962C8B-B14F-4D97-AF65-F5344CB8AC3E}">
        <p14:creationId xmlns:p14="http://schemas.microsoft.com/office/powerpoint/2010/main" val="3970969465"/>
      </p:ext>
    </p:extLst>
  </p:cSld>
  <p:clrMapOvr>
    <a:masterClrMapping/>
  </p:clrMapOvr>
  <p:transition spd="slow" advTm="77689"/>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CC"/>
          <p:cNvPicPr>
            <a:picLocks noChangeAspect="1" noChangeArrowheads="1"/>
          </p:cNvPicPr>
          <p:nvPr/>
        </p:nvPicPr>
        <p:blipFill>
          <a:blip r:embed="rId4" cstate="print"/>
          <a:srcRect/>
          <a:stretch>
            <a:fillRect/>
          </a:stretch>
        </p:blipFill>
        <p:spPr bwMode="auto">
          <a:xfrm>
            <a:off x="738188" y="1165225"/>
            <a:ext cx="9955212" cy="5016500"/>
          </a:xfrm>
          <a:prstGeom prst="rect">
            <a:avLst/>
          </a:prstGeom>
          <a:solidFill>
            <a:srgbClr val="EAEAEA"/>
          </a:solidFill>
          <a:ln w="9525">
            <a:noFill/>
            <a:miter lim="800000"/>
            <a:headEnd/>
            <a:tailEnd/>
          </a:ln>
        </p:spPr>
      </p:pic>
      <p:pic>
        <p:nvPicPr>
          <p:cNvPr id="3076" name="Picture 4" descr="australia"/>
          <p:cNvPicPr>
            <a:picLocks noChangeAspect="1" noChangeArrowheads="1"/>
          </p:cNvPicPr>
          <p:nvPr/>
        </p:nvPicPr>
        <p:blipFill>
          <a:blip r:embed="rId5" cstate="print"/>
          <a:srcRect/>
          <a:stretch>
            <a:fillRect/>
          </a:stretch>
        </p:blipFill>
        <p:spPr bwMode="auto">
          <a:xfrm>
            <a:off x="8975730" y="4654550"/>
            <a:ext cx="665162" cy="317500"/>
          </a:xfrm>
          <a:prstGeom prst="rect">
            <a:avLst/>
          </a:prstGeom>
          <a:noFill/>
          <a:ln w="3175">
            <a:solidFill>
              <a:srgbClr val="000000"/>
            </a:solidFill>
            <a:miter lim="800000"/>
            <a:headEnd/>
            <a:tailEnd/>
          </a:ln>
        </p:spPr>
      </p:pic>
      <p:pic>
        <p:nvPicPr>
          <p:cNvPr id="3077" name="Picture 5" descr="Korea-South-Flag"/>
          <p:cNvPicPr>
            <a:picLocks noChangeAspect="1" noChangeArrowheads="1"/>
          </p:cNvPicPr>
          <p:nvPr/>
        </p:nvPicPr>
        <p:blipFill>
          <a:blip r:embed="rId6" cstate="print"/>
          <a:srcRect/>
          <a:stretch>
            <a:fillRect/>
          </a:stretch>
        </p:blipFill>
        <p:spPr bwMode="auto">
          <a:xfrm>
            <a:off x="8559802" y="2925763"/>
            <a:ext cx="665162" cy="419100"/>
          </a:xfrm>
          <a:prstGeom prst="rect">
            <a:avLst/>
          </a:prstGeom>
          <a:noFill/>
          <a:ln w="3175">
            <a:solidFill>
              <a:srgbClr val="000000"/>
            </a:solidFill>
            <a:miter lim="800000"/>
            <a:headEnd/>
            <a:tailEnd/>
          </a:ln>
        </p:spPr>
      </p:pic>
      <p:pic>
        <p:nvPicPr>
          <p:cNvPr id="3078" name="Picture 6" descr="japan-flag"/>
          <p:cNvPicPr>
            <a:picLocks noChangeAspect="1" noChangeArrowheads="1"/>
          </p:cNvPicPr>
          <p:nvPr/>
        </p:nvPicPr>
        <p:blipFill>
          <a:blip r:embed="rId7" cstate="print"/>
          <a:srcRect/>
          <a:stretch>
            <a:fillRect/>
          </a:stretch>
        </p:blipFill>
        <p:spPr bwMode="auto">
          <a:xfrm>
            <a:off x="9444040" y="2430463"/>
            <a:ext cx="665162" cy="436562"/>
          </a:xfrm>
          <a:prstGeom prst="rect">
            <a:avLst/>
          </a:prstGeom>
          <a:noFill/>
          <a:ln w="3175">
            <a:solidFill>
              <a:srgbClr val="000000"/>
            </a:solidFill>
            <a:miter lim="800000"/>
            <a:headEnd/>
            <a:tailEnd/>
          </a:ln>
        </p:spPr>
      </p:pic>
      <p:pic>
        <p:nvPicPr>
          <p:cNvPr id="3079" name="Picture 7" descr="NewZealand"/>
          <p:cNvPicPr>
            <a:picLocks noChangeAspect="1" noChangeArrowheads="1"/>
          </p:cNvPicPr>
          <p:nvPr/>
        </p:nvPicPr>
        <p:blipFill>
          <a:blip r:embed="rId8" cstate="print"/>
          <a:srcRect/>
          <a:stretch>
            <a:fillRect/>
          </a:stretch>
        </p:blipFill>
        <p:spPr bwMode="auto">
          <a:xfrm>
            <a:off x="9264650" y="5924551"/>
            <a:ext cx="663576" cy="419100"/>
          </a:xfrm>
          <a:prstGeom prst="rect">
            <a:avLst/>
          </a:prstGeom>
          <a:noFill/>
          <a:ln w="3175">
            <a:solidFill>
              <a:srgbClr val="000000"/>
            </a:solidFill>
            <a:miter lim="800000"/>
            <a:headEnd/>
            <a:tailEnd/>
          </a:ln>
        </p:spPr>
      </p:pic>
      <p:sp>
        <p:nvSpPr>
          <p:cNvPr id="3080" name="Rectangle 8"/>
          <p:cNvSpPr>
            <a:spLocks noChangeArrowheads="1"/>
          </p:cNvSpPr>
          <p:nvPr/>
        </p:nvSpPr>
        <p:spPr bwMode="auto">
          <a:xfrm>
            <a:off x="666750" y="5221293"/>
            <a:ext cx="8135938" cy="1583238"/>
          </a:xfrm>
          <a:prstGeom prst="rect">
            <a:avLst/>
          </a:prstGeom>
          <a:solidFill>
            <a:schemeClr val="bg1"/>
          </a:solidFill>
          <a:ln w="28575">
            <a:solidFill>
              <a:schemeClr val="tx1"/>
            </a:solidFill>
            <a:miter lim="800000"/>
            <a:headEnd/>
            <a:tailEnd/>
          </a:ln>
        </p:spPr>
        <p:txBody>
          <a:bodyPr lIns="104883" tIns="52443" rIns="104883" bIns="52443">
            <a:spAutoFit/>
          </a:bodyPr>
          <a:lstStyle/>
          <a:p>
            <a:pPr>
              <a:buFontTx/>
              <a:buChar char="•"/>
            </a:pPr>
            <a:r>
              <a:rPr lang="en-US" sz="2400">
                <a:solidFill>
                  <a:srgbClr val="0057C0"/>
                </a:solidFill>
              </a:rPr>
              <a:t> </a:t>
            </a:r>
            <a:r>
              <a:rPr lang="en-GB" sz="2400">
                <a:solidFill>
                  <a:srgbClr val="0057C0"/>
                </a:solidFill>
              </a:rPr>
              <a:t>Possibility for expansion (Colombia interested)</a:t>
            </a:r>
            <a:endParaRPr lang="en-US" sz="2400">
              <a:solidFill>
                <a:srgbClr val="0057C0"/>
              </a:solidFill>
            </a:endParaRPr>
          </a:p>
          <a:p>
            <a:pPr>
              <a:buFontTx/>
              <a:buChar char="•"/>
            </a:pPr>
            <a:r>
              <a:rPr lang="en-GB" sz="2400">
                <a:solidFill>
                  <a:srgbClr val="0057C0"/>
                </a:solidFill>
              </a:rPr>
              <a:t> Exploring ways for preserving the expertise / value / trust</a:t>
            </a:r>
          </a:p>
          <a:p>
            <a:r>
              <a:rPr lang="en-GB" sz="2400">
                <a:solidFill>
                  <a:srgbClr val="0057C0"/>
                </a:solidFill>
              </a:rPr>
              <a:t>gained in NATO-led operations &amp; missions (i.e. interoperability</a:t>
            </a:r>
            <a:r>
              <a:rPr lang="en-GB">
                <a:solidFill>
                  <a:srgbClr val="0057C0"/>
                </a:solidFill>
              </a:rPr>
              <a:t>)</a:t>
            </a:r>
            <a:r>
              <a:rPr lang="en-GB" b="1" i="1"/>
              <a:t> </a:t>
            </a:r>
            <a:endParaRPr lang="en-US" b="1" i="1"/>
          </a:p>
        </p:txBody>
      </p:sp>
      <p:sp>
        <p:nvSpPr>
          <p:cNvPr id="3081" name="Text Box 11"/>
          <p:cNvSpPr txBox="1">
            <a:spLocks noChangeArrowheads="1"/>
          </p:cNvSpPr>
          <p:nvPr/>
        </p:nvSpPr>
        <p:spPr bwMode="auto">
          <a:xfrm>
            <a:off x="9369966" y="2913069"/>
            <a:ext cx="686319" cy="320621"/>
          </a:xfrm>
          <a:prstGeom prst="rect">
            <a:avLst/>
          </a:prstGeom>
          <a:solidFill>
            <a:srgbClr val="EAEAEA"/>
          </a:solidFill>
          <a:ln w="9525">
            <a:noFill/>
            <a:miter lim="800000"/>
            <a:headEnd/>
            <a:tailEnd/>
          </a:ln>
        </p:spPr>
        <p:txBody>
          <a:bodyPr wrap="none" lIns="104160" tIns="52080" rIns="104160" bIns="52080">
            <a:spAutoFit/>
          </a:bodyPr>
          <a:lstStyle/>
          <a:p>
            <a:pPr algn="ctr"/>
            <a:r>
              <a:rPr lang="en-GB" sz="1400" b="1">
                <a:latin typeface="Calibri" pitchFamily="34" charset="0"/>
              </a:rPr>
              <a:t>JAPAN</a:t>
            </a:r>
            <a:endParaRPr lang="en-US" sz="1400" b="1">
              <a:latin typeface="Calibri" pitchFamily="34" charset="0"/>
            </a:endParaRPr>
          </a:p>
        </p:txBody>
      </p:sp>
      <p:sp>
        <p:nvSpPr>
          <p:cNvPr id="3082" name="Text Box 12"/>
          <p:cNvSpPr txBox="1">
            <a:spLocks noChangeArrowheads="1"/>
          </p:cNvSpPr>
          <p:nvPr/>
        </p:nvSpPr>
        <p:spPr bwMode="auto">
          <a:xfrm>
            <a:off x="8250427" y="3382966"/>
            <a:ext cx="1283918" cy="320621"/>
          </a:xfrm>
          <a:prstGeom prst="rect">
            <a:avLst/>
          </a:prstGeom>
          <a:solidFill>
            <a:srgbClr val="EAEAEA"/>
          </a:solidFill>
          <a:ln w="9525">
            <a:noFill/>
            <a:miter lim="800000"/>
            <a:headEnd/>
            <a:tailEnd/>
          </a:ln>
        </p:spPr>
        <p:txBody>
          <a:bodyPr wrap="none" lIns="104160" tIns="52080" rIns="104160" bIns="52080">
            <a:spAutoFit/>
          </a:bodyPr>
          <a:lstStyle/>
          <a:p>
            <a:pPr algn="ctr"/>
            <a:r>
              <a:rPr lang="en-GB" sz="1400" b="1">
                <a:latin typeface="Calibri" pitchFamily="34" charset="0"/>
              </a:rPr>
              <a:t>SOUTH KOREA</a:t>
            </a:r>
            <a:endParaRPr lang="en-US" sz="1400" b="1">
              <a:latin typeface="Calibri" pitchFamily="34" charset="0"/>
            </a:endParaRPr>
          </a:p>
        </p:txBody>
      </p:sp>
      <p:sp>
        <p:nvSpPr>
          <p:cNvPr id="3083" name="Text Box 13"/>
          <p:cNvSpPr txBox="1">
            <a:spLocks noChangeArrowheads="1"/>
          </p:cNvSpPr>
          <p:nvPr/>
        </p:nvSpPr>
        <p:spPr bwMode="auto">
          <a:xfrm>
            <a:off x="8747443" y="5065720"/>
            <a:ext cx="1047122" cy="320621"/>
          </a:xfrm>
          <a:prstGeom prst="rect">
            <a:avLst/>
          </a:prstGeom>
          <a:solidFill>
            <a:srgbClr val="EAEAEA"/>
          </a:solidFill>
          <a:ln w="9525">
            <a:noFill/>
            <a:miter lim="800000"/>
            <a:headEnd/>
            <a:tailEnd/>
          </a:ln>
        </p:spPr>
        <p:txBody>
          <a:bodyPr wrap="none" lIns="104160" tIns="52080" rIns="104160" bIns="52080">
            <a:spAutoFit/>
          </a:bodyPr>
          <a:lstStyle/>
          <a:p>
            <a:pPr algn="ctr"/>
            <a:r>
              <a:rPr lang="en-GB" sz="1400" b="1">
                <a:latin typeface="Calibri" pitchFamily="34" charset="0"/>
              </a:rPr>
              <a:t>AUSTRALIA</a:t>
            </a:r>
            <a:endParaRPr lang="en-US" sz="1400" b="1">
              <a:latin typeface="Calibri" pitchFamily="34" charset="0"/>
            </a:endParaRPr>
          </a:p>
        </p:txBody>
      </p:sp>
      <p:sp>
        <p:nvSpPr>
          <p:cNvPr id="3084" name="Text Box 14"/>
          <p:cNvSpPr txBox="1">
            <a:spLocks noChangeArrowheads="1"/>
          </p:cNvSpPr>
          <p:nvPr/>
        </p:nvSpPr>
        <p:spPr bwMode="auto">
          <a:xfrm>
            <a:off x="8948819" y="5605467"/>
            <a:ext cx="1319056" cy="320621"/>
          </a:xfrm>
          <a:prstGeom prst="rect">
            <a:avLst/>
          </a:prstGeom>
          <a:solidFill>
            <a:srgbClr val="EAEAEA"/>
          </a:solidFill>
          <a:ln w="9525">
            <a:noFill/>
            <a:miter lim="800000"/>
            <a:headEnd/>
            <a:tailEnd/>
          </a:ln>
        </p:spPr>
        <p:txBody>
          <a:bodyPr wrap="none" lIns="104160" tIns="52080" rIns="104160" bIns="52080">
            <a:spAutoFit/>
          </a:bodyPr>
          <a:lstStyle/>
          <a:p>
            <a:pPr algn="ctr"/>
            <a:r>
              <a:rPr lang="en-GB" sz="1400" b="1">
                <a:latin typeface="Calibri" pitchFamily="34" charset="0"/>
              </a:rPr>
              <a:t>NEW ZEALAND</a:t>
            </a:r>
            <a:endParaRPr lang="en-US" sz="1400" b="1">
              <a:latin typeface="Calibri" pitchFamily="34" charset="0"/>
            </a:endParaRPr>
          </a:p>
        </p:txBody>
      </p:sp>
      <p:pic>
        <p:nvPicPr>
          <p:cNvPr id="3085" name="Picture 18" descr="Pakistan"/>
          <p:cNvPicPr>
            <a:picLocks noChangeAspect="1" noChangeArrowheads="1"/>
          </p:cNvPicPr>
          <p:nvPr/>
        </p:nvPicPr>
        <p:blipFill>
          <a:blip r:embed="rId9" cstate="print"/>
          <a:srcRect/>
          <a:stretch>
            <a:fillRect/>
          </a:stretch>
        </p:blipFill>
        <p:spPr bwMode="auto">
          <a:xfrm>
            <a:off x="7002464" y="2627313"/>
            <a:ext cx="674688" cy="423862"/>
          </a:xfrm>
          <a:prstGeom prst="rect">
            <a:avLst/>
          </a:prstGeom>
          <a:noFill/>
          <a:ln w="9525">
            <a:noFill/>
            <a:miter lim="800000"/>
            <a:headEnd/>
            <a:tailEnd/>
          </a:ln>
        </p:spPr>
      </p:pic>
      <p:sp>
        <p:nvSpPr>
          <p:cNvPr id="3086" name="Text Box 20"/>
          <p:cNvSpPr txBox="1">
            <a:spLocks noChangeArrowheads="1"/>
          </p:cNvSpPr>
          <p:nvPr/>
        </p:nvSpPr>
        <p:spPr bwMode="auto">
          <a:xfrm>
            <a:off x="6657975" y="2317752"/>
            <a:ext cx="1168400" cy="320621"/>
          </a:xfrm>
          <a:prstGeom prst="rect">
            <a:avLst/>
          </a:prstGeom>
          <a:solidFill>
            <a:srgbClr val="EAEAEA"/>
          </a:solidFill>
          <a:ln w="9525">
            <a:noFill/>
            <a:miter lim="800000"/>
            <a:headEnd/>
            <a:tailEnd/>
          </a:ln>
        </p:spPr>
        <p:txBody>
          <a:bodyPr lIns="104160" tIns="52080" rIns="104160" bIns="52080">
            <a:spAutoFit/>
          </a:bodyPr>
          <a:lstStyle/>
          <a:p>
            <a:pPr algn="ctr"/>
            <a:r>
              <a:rPr lang="en-GB" sz="1400" b="1">
                <a:latin typeface="Calibri" pitchFamily="34" charset="0"/>
              </a:rPr>
              <a:t>PAKISTAN</a:t>
            </a:r>
            <a:endParaRPr lang="en-US" sz="1400" b="1">
              <a:latin typeface="Calibri" pitchFamily="34" charset="0"/>
            </a:endParaRPr>
          </a:p>
        </p:txBody>
      </p:sp>
      <p:pic>
        <p:nvPicPr>
          <p:cNvPr id="3087" name="Picture 16" descr="Iraq"/>
          <p:cNvPicPr>
            <a:picLocks noChangeAspect="1" noChangeArrowheads="1"/>
          </p:cNvPicPr>
          <p:nvPr/>
        </p:nvPicPr>
        <p:blipFill>
          <a:blip r:embed="rId10" cstate="print"/>
          <a:srcRect/>
          <a:stretch>
            <a:fillRect/>
          </a:stretch>
        </p:blipFill>
        <p:spPr bwMode="auto">
          <a:xfrm>
            <a:off x="5651500" y="3133727"/>
            <a:ext cx="779463" cy="488950"/>
          </a:xfrm>
          <a:prstGeom prst="rect">
            <a:avLst/>
          </a:prstGeom>
          <a:noFill/>
          <a:ln w="9525">
            <a:noFill/>
            <a:miter lim="800000"/>
            <a:headEnd/>
            <a:tailEnd/>
          </a:ln>
        </p:spPr>
      </p:pic>
      <p:sp>
        <p:nvSpPr>
          <p:cNvPr id="3088" name="Text Box 21"/>
          <p:cNvSpPr txBox="1">
            <a:spLocks noChangeArrowheads="1"/>
          </p:cNvSpPr>
          <p:nvPr/>
        </p:nvSpPr>
        <p:spPr bwMode="auto">
          <a:xfrm>
            <a:off x="5732273" y="2816231"/>
            <a:ext cx="659195" cy="320621"/>
          </a:xfrm>
          <a:prstGeom prst="rect">
            <a:avLst/>
          </a:prstGeom>
          <a:solidFill>
            <a:srgbClr val="EAEAEA"/>
          </a:solidFill>
          <a:ln w="9525">
            <a:noFill/>
            <a:miter lim="800000"/>
            <a:headEnd/>
            <a:tailEnd/>
          </a:ln>
        </p:spPr>
        <p:txBody>
          <a:bodyPr wrap="none" lIns="104160" tIns="52080" rIns="104160" bIns="52080">
            <a:spAutoFit/>
          </a:bodyPr>
          <a:lstStyle/>
          <a:p>
            <a:pPr algn="ctr"/>
            <a:r>
              <a:rPr lang="en-GB" sz="1400" b="1"/>
              <a:t>IRAQ</a:t>
            </a:r>
            <a:endParaRPr lang="en-US" sz="1400" b="1"/>
          </a:p>
        </p:txBody>
      </p:sp>
      <p:sp>
        <p:nvSpPr>
          <p:cNvPr id="3089" name="Text Box 19"/>
          <p:cNvSpPr txBox="1">
            <a:spLocks noChangeArrowheads="1"/>
          </p:cNvSpPr>
          <p:nvPr/>
        </p:nvSpPr>
        <p:spPr bwMode="auto">
          <a:xfrm>
            <a:off x="6407151" y="3041653"/>
            <a:ext cx="1503363" cy="320621"/>
          </a:xfrm>
          <a:prstGeom prst="rect">
            <a:avLst/>
          </a:prstGeom>
          <a:solidFill>
            <a:srgbClr val="EAEAEA"/>
          </a:solidFill>
          <a:ln w="9525">
            <a:noFill/>
            <a:miter lim="800000"/>
            <a:headEnd/>
            <a:tailEnd/>
          </a:ln>
        </p:spPr>
        <p:txBody>
          <a:bodyPr lIns="104160" tIns="52080" rIns="104160" bIns="52080">
            <a:spAutoFit/>
          </a:bodyPr>
          <a:lstStyle/>
          <a:p>
            <a:pPr algn="ctr"/>
            <a:r>
              <a:rPr lang="en-GB" sz="1400" b="1"/>
              <a:t>AFGHANISTAN</a:t>
            </a:r>
            <a:endParaRPr lang="en-US" sz="1400" b="1"/>
          </a:p>
        </p:txBody>
      </p:sp>
      <p:pic>
        <p:nvPicPr>
          <p:cNvPr id="3090" name="Picture 14" descr="Afghanistan"/>
          <p:cNvPicPr>
            <a:picLocks noChangeAspect="1" noChangeArrowheads="1"/>
          </p:cNvPicPr>
          <p:nvPr/>
        </p:nvPicPr>
        <p:blipFill>
          <a:blip r:embed="rId11" cstate="print"/>
          <a:srcRect/>
          <a:stretch>
            <a:fillRect/>
          </a:stretch>
        </p:blipFill>
        <p:spPr bwMode="auto">
          <a:xfrm>
            <a:off x="6677025" y="3357565"/>
            <a:ext cx="674688" cy="423862"/>
          </a:xfrm>
          <a:prstGeom prst="rect">
            <a:avLst/>
          </a:prstGeom>
          <a:noFill/>
          <a:ln w="9525">
            <a:noFill/>
            <a:miter lim="800000"/>
            <a:headEnd/>
            <a:tailEnd/>
          </a:ln>
        </p:spPr>
      </p:pic>
      <p:pic>
        <p:nvPicPr>
          <p:cNvPr id="3091" name="Picture 2"/>
          <p:cNvPicPr>
            <a:picLocks noChangeAspect="1" noChangeArrowheads="1"/>
          </p:cNvPicPr>
          <p:nvPr/>
        </p:nvPicPr>
        <p:blipFill>
          <a:blip r:embed="rId12" cstate="print"/>
          <a:srcRect/>
          <a:stretch>
            <a:fillRect/>
          </a:stretch>
        </p:blipFill>
        <p:spPr bwMode="auto">
          <a:xfrm>
            <a:off x="7769225" y="2205047"/>
            <a:ext cx="736600" cy="473075"/>
          </a:xfrm>
          <a:prstGeom prst="rect">
            <a:avLst/>
          </a:prstGeom>
          <a:noFill/>
          <a:ln w="9525">
            <a:noFill/>
            <a:miter lim="800000"/>
            <a:headEnd/>
            <a:tailEnd/>
          </a:ln>
        </p:spPr>
      </p:pic>
      <p:sp>
        <p:nvSpPr>
          <p:cNvPr id="3092" name="Text Box 20"/>
          <p:cNvSpPr txBox="1">
            <a:spLocks noChangeArrowheads="1"/>
          </p:cNvSpPr>
          <p:nvPr/>
        </p:nvSpPr>
        <p:spPr bwMode="auto">
          <a:xfrm>
            <a:off x="7518409" y="1914530"/>
            <a:ext cx="1254125" cy="320621"/>
          </a:xfrm>
          <a:prstGeom prst="rect">
            <a:avLst/>
          </a:prstGeom>
          <a:solidFill>
            <a:srgbClr val="EAEAEA"/>
          </a:solidFill>
          <a:ln w="9525">
            <a:noFill/>
            <a:miter lim="800000"/>
            <a:headEnd/>
            <a:tailEnd/>
          </a:ln>
        </p:spPr>
        <p:txBody>
          <a:bodyPr lIns="104160" tIns="52080" rIns="104160" bIns="52080">
            <a:spAutoFit/>
          </a:bodyPr>
          <a:lstStyle/>
          <a:p>
            <a:pPr algn="ctr"/>
            <a:r>
              <a:rPr lang="en-GB" sz="1400" b="1">
                <a:latin typeface="Calibri" pitchFamily="34" charset="0"/>
              </a:rPr>
              <a:t>MONGOLIA</a:t>
            </a:r>
            <a:endParaRPr lang="en-US" sz="1400" b="1">
              <a:latin typeface="Calibri" pitchFamily="34" charset="0"/>
            </a:endParaRPr>
          </a:p>
        </p:txBody>
      </p:sp>
      <p:graphicFrame>
        <p:nvGraphicFramePr>
          <p:cNvPr id="3074" name="Object 10"/>
          <p:cNvGraphicFramePr>
            <a:graphicFrameLocks noChangeAspect="1"/>
          </p:cNvGraphicFramePr>
          <p:nvPr/>
        </p:nvGraphicFramePr>
        <p:xfrm>
          <a:off x="809629" y="1189047"/>
          <a:ext cx="3621088" cy="1995487"/>
        </p:xfrm>
        <a:graphic>
          <a:graphicData uri="http://schemas.openxmlformats.org/presentationml/2006/ole">
            <mc:AlternateContent xmlns:mc="http://schemas.openxmlformats.org/markup-compatibility/2006">
              <mc:Choice xmlns:v="urn:schemas-microsoft-com:vml" Requires="v">
                <p:oleObj spid="_x0000_s30736" name="Photo Editor Photo" r:id="rId13" imgW="7621064" imgH="5057143" progId="">
                  <p:embed/>
                </p:oleObj>
              </mc:Choice>
              <mc:Fallback>
                <p:oleObj name="Photo Editor Photo" r:id="rId13" imgW="7621064" imgH="5057143"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9629" y="1189047"/>
                        <a:ext cx="3621088" cy="19954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Title 1"/>
          <p:cNvSpPr txBox="1">
            <a:spLocks/>
          </p:cNvSpPr>
          <p:nvPr/>
        </p:nvSpPr>
        <p:spPr>
          <a:xfrm>
            <a:off x="890588" y="-36508"/>
            <a:ext cx="9955212" cy="1260476"/>
          </a:xfrm>
          <a:prstGeom prst="rect">
            <a:avLst/>
          </a:prstGeom>
        </p:spPr>
        <p:txBody>
          <a:bodyPr lIns="91312" tIns="45657" rIns="91312" bIns="45657" anchor="ctr"/>
          <a:lstStyle/>
          <a:p>
            <a:pPr algn="ctr" defTabSz="1041585" fontAlgn="auto">
              <a:spcAft>
                <a:spcPts val="0"/>
              </a:spcAft>
              <a:defRPr/>
            </a:pPr>
            <a:r>
              <a:rPr lang="en-GB" sz="4000" dirty="0">
                <a:solidFill>
                  <a:srgbClr val="0057C0"/>
                </a:solidFill>
                <a:ea typeface="ＭＳ Ｐゴシック" pitchFamily="34" charset="-128"/>
              </a:rPr>
              <a:t>Partners Across the Globe (PAtG)</a:t>
            </a:r>
            <a:endParaRPr lang="en-US" sz="4000" dirty="0">
              <a:solidFill>
                <a:srgbClr val="0057C0"/>
              </a:solidFill>
              <a:ea typeface="+mj-ea"/>
            </a:endParaRPr>
          </a:p>
        </p:txBody>
      </p:sp>
    </p:spTree>
    <p:extLst>
      <p:ext uri="{BB962C8B-B14F-4D97-AF65-F5344CB8AC3E}">
        <p14:creationId xmlns:p14="http://schemas.microsoft.com/office/powerpoint/2010/main" val="3735889657"/>
      </p:ext>
    </p:extLst>
  </p:cSld>
  <p:clrMapOvr>
    <a:masterClrMapping/>
  </p:clrMapOvr>
  <p:transition spd="slow" advTm="73819"/>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90722" y="612774"/>
            <a:ext cx="7667625" cy="4895851"/>
          </a:xfrm>
          <a:prstGeom prst="flowChartAlternateProcess">
            <a:avLst/>
          </a:prstGeom>
        </p:spPr>
        <p:style>
          <a:lnRef idx="1">
            <a:schemeClr val="accent1"/>
          </a:lnRef>
          <a:fillRef idx="2">
            <a:schemeClr val="accent1"/>
          </a:fillRef>
          <a:effectRef idx="1">
            <a:schemeClr val="accent1"/>
          </a:effectRef>
          <a:fontRef idx="minor">
            <a:schemeClr val="dk1"/>
          </a:fontRef>
        </p:style>
        <p:txBody>
          <a:bodyPr lIns="91312" tIns="45657" rIns="91312" bIns="45657" anchor="ctr"/>
          <a:lstStyle/>
          <a:p>
            <a:pPr algn="r">
              <a:defRPr/>
            </a:pPr>
            <a:endParaRPr lang="en-GB" sz="1600" b="1" dirty="0">
              <a:solidFill>
                <a:srgbClr val="3366FF"/>
              </a:solidFill>
              <a:cs typeface="Arial" charset="0"/>
            </a:endParaRPr>
          </a:p>
        </p:txBody>
      </p:sp>
      <p:sp>
        <p:nvSpPr>
          <p:cNvPr id="14" name="TextBox 13"/>
          <p:cNvSpPr txBox="1"/>
          <p:nvPr/>
        </p:nvSpPr>
        <p:spPr>
          <a:xfrm>
            <a:off x="6642109" y="180984"/>
            <a:ext cx="1223963" cy="7127875"/>
          </a:xfrm>
          <a:prstGeom prst="flowChartAlternateProcess">
            <a:avLst/>
          </a:prstGeom>
          <a:noFill/>
          <a:ln w="38100">
            <a:solidFill>
              <a:srgbClr val="0000FF"/>
            </a:solidFill>
          </a:ln>
        </p:spPr>
        <p:style>
          <a:lnRef idx="2">
            <a:schemeClr val="accent1"/>
          </a:lnRef>
          <a:fillRef idx="1">
            <a:schemeClr val="lt1"/>
          </a:fillRef>
          <a:effectRef idx="0">
            <a:schemeClr val="accent1"/>
          </a:effectRef>
          <a:fontRef idx="minor">
            <a:schemeClr val="dk1"/>
          </a:fontRef>
        </p:style>
        <p:txBody>
          <a:bodyPr lIns="91312" tIns="45657" rIns="91312" bIns="45657"/>
          <a:lstStyle/>
          <a:p>
            <a:pPr algn="ctr">
              <a:defRPr/>
            </a:pPr>
            <a:r>
              <a:rPr lang="en-US" b="1" dirty="0">
                <a:solidFill>
                  <a:srgbClr val="3366FF"/>
                </a:solidFill>
                <a:cs typeface="Arial" charset="0"/>
              </a:rPr>
              <a:t>ICI</a:t>
            </a:r>
            <a:endParaRPr lang="en-US" sz="1300" b="1" dirty="0">
              <a:solidFill>
                <a:srgbClr val="3366FF"/>
              </a:solidFill>
              <a:cs typeface="Arial" charset="0"/>
            </a:endParaRPr>
          </a:p>
          <a:p>
            <a:pPr algn="r">
              <a:defRPr/>
            </a:pPr>
            <a:endParaRPr lang="en-US" sz="1300" dirty="0">
              <a:cs typeface="Arial" panose="020B0604020202020204" pitchFamily="34" charset="0"/>
            </a:endParaRPr>
          </a:p>
          <a:p>
            <a:pPr algn="r">
              <a:defRPr/>
            </a:pPr>
            <a:endParaRPr lang="en-US" sz="1300" dirty="0">
              <a:cs typeface="Arial" panose="020B0604020202020204" pitchFamily="34" charset="0"/>
            </a:endParaRPr>
          </a:p>
          <a:p>
            <a:pPr algn="r">
              <a:defRPr/>
            </a:pPr>
            <a:endParaRPr lang="en-US" sz="1300" dirty="0">
              <a:solidFill>
                <a:srgbClr val="FF0000"/>
              </a:solidFill>
              <a:cs typeface="Arial" panose="020B0604020202020204" pitchFamily="34" charset="0"/>
            </a:endParaRPr>
          </a:p>
          <a:p>
            <a:pPr algn="r">
              <a:defRPr/>
            </a:pPr>
            <a:endParaRPr lang="en-US" sz="1300" dirty="0">
              <a:cs typeface="Arial" panose="020B0604020202020204" pitchFamily="34" charset="0"/>
            </a:endParaRPr>
          </a:p>
          <a:p>
            <a:pPr algn="r">
              <a:defRPr/>
            </a:pPr>
            <a:endParaRPr lang="en-US" sz="1300" dirty="0">
              <a:cs typeface="Arial" panose="020B0604020202020204" pitchFamily="34" charset="0"/>
            </a:endParaRPr>
          </a:p>
          <a:p>
            <a:pPr algn="r">
              <a:defRPr/>
            </a:pPr>
            <a:endParaRPr lang="en-US" sz="1300" dirty="0">
              <a:cs typeface="Arial" panose="020B0604020202020204" pitchFamily="34" charset="0"/>
            </a:endParaRPr>
          </a:p>
          <a:p>
            <a:pPr algn="r">
              <a:defRPr/>
            </a:pPr>
            <a:endParaRPr lang="en-US" sz="1300" dirty="0">
              <a:solidFill>
                <a:schemeClr val="tx1"/>
              </a:solidFill>
              <a:cs typeface="Arial" panose="020B0604020202020204" pitchFamily="34" charset="0"/>
            </a:endParaRPr>
          </a:p>
          <a:p>
            <a:pPr algn="r">
              <a:defRPr/>
            </a:pPr>
            <a:endParaRPr lang="en-US" sz="1300" dirty="0">
              <a:solidFill>
                <a:schemeClr val="tx1"/>
              </a:solidFill>
              <a:cs typeface="Arial" panose="020B0604020202020204" pitchFamily="34" charset="0"/>
            </a:endParaRPr>
          </a:p>
          <a:p>
            <a:pPr algn="r">
              <a:defRPr/>
            </a:pPr>
            <a:r>
              <a:rPr lang="en-US" sz="1600" b="1" dirty="0">
                <a:solidFill>
                  <a:schemeClr val="tx1"/>
                </a:solidFill>
                <a:latin typeface="+mj-lt"/>
                <a:cs typeface="Arial" panose="020B0604020202020204" pitchFamily="34" charset="0"/>
              </a:rPr>
              <a:t>Bahrain</a:t>
            </a:r>
          </a:p>
          <a:p>
            <a:pPr algn="r">
              <a:defRPr/>
            </a:pPr>
            <a:r>
              <a:rPr lang="en-US" sz="1600" b="1" dirty="0">
                <a:solidFill>
                  <a:schemeClr val="tx1"/>
                </a:solidFill>
                <a:latin typeface="+mj-lt"/>
                <a:cs typeface="Arial" panose="020B0604020202020204" pitchFamily="34" charset="0"/>
              </a:rPr>
              <a:t>UAE</a:t>
            </a:r>
          </a:p>
          <a:p>
            <a:pPr algn="r">
              <a:defRPr/>
            </a:pPr>
            <a:endParaRPr lang="en-US" sz="1600" b="1" dirty="0">
              <a:solidFill>
                <a:schemeClr val="tx1"/>
              </a:solidFill>
              <a:latin typeface="+mj-lt"/>
              <a:cs typeface="Arial" panose="020B0604020202020204" pitchFamily="34" charset="0"/>
            </a:endParaRPr>
          </a:p>
          <a:p>
            <a:pPr algn="r">
              <a:defRPr/>
            </a:pPr>
            <a:endParaRPr lang="en-US" sz="1600" b="1" dirty="0">
              <a:solidFill>
                <a:schemeClr val="tx1"/>
              </a:solidFill>
              <a:latin typeface="+mj-lt"/>
              <a:cs typeface="Arial" panose="020B0604020202020204" pitchFamily="34" charset="0"/>
            </a:endParaRPr>
          </a:p>
          <a:p>
            <a:pPr algn="r">
              <a:defRPr/>
            </a:pPr>
            <a:endParaRPr lang="en-US" sz="1600" b="1" dirty="0">
              <a:solidFill>
                <a:schemeClr val="tx1"/>
              </a:solidFill>
              <a:latin typeface="+mj-lt"/>
              <a:cs typeface="Arial" panose="020B0604020202020204" pitchFamily="34" charset="0"/>
            </a:endParaRPr>
          </a:p>
          <a:p>
            <a:pPr algn="r">
              <a:defRPr/>
            </a:pPr>
            <a:endParaRPr lang="en-US" sz="1600" b="1" dirty="0">
              <a:solidFill>
                <a:schemeClr val="tx1"/>
              </a:solidFill>
              <a:latin typeface="+mj-lt"/>
              <a:cs typeface="Arial" panose="020B0604020202020204" pitchFamily="34" charset="0"/>
            </a:endParaRPr>
          </a:p>
          <a:p>
            <a:pPr algn="r">
              <a:defRPr/>
            </a:pPr>
            <a:endParaRPr lang="en-US" sz="1600" b="1" dirty="0">
              <a:solidFill>
                <a:schemeClr val="tx1"/>
              </a:solidFill>
              <a:latin typeface="+mj-lt"/>
              <a:cs typeface="Arial" panose="020B0604020202020204" pitchFamily="34" charset="0"/>
            </a:endParaRPr>
          </a:p>
          <a:p>
            <a:pPr algn="r">
              <a:defRPr/>
            </a:pPr>
            <a:endParaRPr lang="en-US" sz="1600" b="1" dirty="0">
              <a:solidFill>
                <a:schemeClr val="tx1"/>
              </a:solidFill>
              <a:latin typeface="+mj-lt"/>
              <a:cs typeface="Arial" panose="020B0604020202020204" pitchFamily="34" charset="0"/>
            </a:endParaRPr>
          </a:p>
          <a:p>
            <a:pPr algn="r">
              <a:defRPr/>
            </a:pPr>
            <a:endParaRPr lang="en-US" sz="1600" b="1" dirty="0">
              <a:solidFill>
                <a:schemeClr val="tx1"/>
              </a:solidFill>
              <a:latin typeface="+mj-lt"/>
              <a:cs typeface="Arial" panose="020B0604020202020204" pitchFamily="34" charset="0"/>
            </a:endParaRPr>
          </a:p>
          <a:p>
            <a:pPr algn="r">
              <a:defRPr/>
            </a:pPr>
            <a:endParaRPr lang="en-US" sz="1600" b="1" dirty="0">
              <a:solidFill>
                <a:schemeClr val="tx1"/>
              </a:solidFill>
              <a:latin typeface="+mj-lt"/>
              <a:cs typeface="Arial" panose="020B0604020202020204" pitchFamily="34" charset="0"/>
            </a:endParaRPr>
          </a:p>
          <a:p>
            <a:pPr algn="r">
              <a:defRPr/>
            </a:pPr>
            <a:endParaRPr lang="en-US" b="1" dirty="0">
              <a:solidFill>
                <a:schemeClr val="tx1"/>
              </a:solidFill>
              <a:latin typeface="+mj-lt"/>
              <a:cs typeface="Arial" panose="020B0604020202020204" pitchFamily="34" charset="0"/>
            </a:endParaRPr>
          </a:p>
          <a:p>
            <a:pPr algn="r">
              <a:defRPr/>
            </a:pPr>
            <a:endParaRPr lang="en-US" b="1" dirty="0">
              <a:solidFill>
                <a:schemeClr val="tx1"/>
              </a:solidFill>
              <a:latin typeface="+mj-lt"/>
              <a:cs typeface="Arial" panose="020B0604020202020204" pitchFamily="34" charset="0"/>
            </a:endParaRPr>
          </a:p>
          <a:p>
            <a:pPr algn="r">
              <a:defRPr/>
            </a:pPr>
            <a:endParaRPr lang="en-US" sz="900" b="1" dirty="0">
              <a:solidFill>
                <a:schemeClr val="tx1"/>
              </a:solidFill>
              <a:latin typeface="+mj-lt"/>
              <a:cs typeface="Arial" panose="020B0604020202020204" pitchFamily="34" charset="0"/>
            </a:endParaRPr>
          </a:p>
          <a:p>
            <a:pPr algn="r">
              <a:defRPr/>
            </a:pPr>
            <a:endParaRPr lang="en-US" sz="1400" b="1" dirty="0">
              <a:solidFill>
                <a:schemeClr val="tx1"/>
              </a:solidFill>
              <a:latin typeface="+mj-lt"/>
              <a:cs typeface="Arial" panose="020B0604020202020204" pitchFamily="34" charset="0"/>
            </a:endParaRPr>
          </a:p>
          <a:p>
            <a:pPr algn="r">
              <a:defRPr/>
            </a:pPr>
            <a:r>
              <a:rPr lang="en-US" sz="1600" b="1" dirty="0">
                <a:solidFill>
                  <a:schemeClr val="tx1"/>
                </a:solidFill>
                <a:latin typeface="+mj-lt"/>
                <a:cs typeface="Arial" panose="020B0604020202020204" pitchFamily="34" charset="0"/>
              </a:rPr>
              <a:t>Qatar</a:t>
            </a:r>
          </a:p>
          <a:p>
            <a:pPr algn="r">
              <a:defRPr/>
            </a:pPr>
            <a:r>
              <a:rPr lang="en-US" sz="1600" b="1" dirty="0">
                <a:solidFill>
                  <a:schemeClr val="tx1"/>
                </a:solidFill>
                <a:latin typeface="+mj-lt"/>
                <a:cs typeface="Arial" panose="020B0604020202020204" pitchFamily="34" charset="0"/>
              </a:rPr>
              <a:t>Kuwait</a:t>
            </a:r>
          </a:p>
        </p:txBody>
      </p:sp>
      <p:sp>
        <p:nvSpPr>
          <p:cNvPr id="18" name="TextBox 17"/>
          <p:cNvSpPr txBox="1"/>
          <p:nvPr/>
        </p:nvSpPr>
        <p:spPr>
          <a:xfrm>
            <a:off x="7507289" y="2486025"/>
            <a:ext cx="2087562" cy="1200150"/>
          </a:xfrm>
          <a:prstGeom prst="rect">
            <a:avLst/>
          </a:prstGeom>
          <a:noFill/>
        </p:spPr>
        <p:txBody>
          <a:bodyPr lIns="91312" tIns="45657" rIns="91312" bIns="45657">
            <a:spAutoFit/>
          </a:bodyPr>
          <a:lstStyle/>
          <a:p>
            <a:pPr algn="r">
              <a:defRPr/>
            </a:pPr>
            <a:r>
              <a:rPr lang="en-US" sz="1800" b="1" dirty="0">
                <a:solidFill>
                  <a:srgbClr val="3366FF"/>
                </a:solidFill>
                <a:latin typeface="+mn-lt"/>
              </a:rPr>
              <a:t>Interoperability</a:t>
            </a:r>
          </a:p>
          <a:p>
            <a:pPr algn="r">
              <a:defRPr/>
            </a:pPr>
            <a:r>
              <a:rPr lang="en-US" sz="1800" b="1" dirty="0">
                <a:solidFill>
                  <a:srgbClr val="3366FF"/>
                </a:solidFill>
                <a:latin typeface="+mn-lt"/>
              </a:rPr>
              <a:t>Platform</a:t>
            </a:r>
          </a:p>
          <a:p>
            <a:pPr algn="r">
              <a:defRPr/>
            </a:pPr>
            <a:r>
              <a:rPr lang="en-US" sz="1800" b="1" dirty="0">
                <a:solidFill>
                  <a:srgbClr val="3366FF"/>
                </a:solidFill>
                <a:latin typeface="+mn-lt"/>
              </a:rPr>
              <a:t>Members</a:t>
            </a:r>
            <a:endParaRPr lang="en-GB" sz="1800" b="1" dirty="0">
              <a:solidFill>
                <a:srgbClr val="3366FF"/>
              </a:solidFill>
              <a:latin typeface="+mn-lt"/>
            </a:endParaRPr>
          </a:p>
          <a:p>
            <a:pPr>
              <a:defRPr/>
            </a:pPr>
            <a:endParaRPr lang="en-GB" sz="1800" dirty="0">
              <a:latin typeface="+mn-lt"/>
            </a:endParaRPr>
          </a:p>
        </p:txBody>
      </p:sp>
      <p:sp>
        <p:nvSpPr>
          <p:cNvPr id="11" name="TextBox 10"/>
          <p:cNvSpPr txBox="1"/>
          <p:nvPr/>
        </p:nvSpPr>
        <p:spPr>
          <a:xfrm>
            <a:off x="1890713" y="1117609"/>
            <a:ext cx="7632700" cy="936625"/>
          </a:xfrm>
          <a:prstGeom prst="flowChartAlternateProcess">
            <a:avLst/>
          </a:prstGeom>
          <a:solidFill>
            <a:schemeClr val="accent3">
              <a:lumMod val="60000"/>
              <a:lumOff val="40000"/>
              <a:alpha val="39000"/>
            </a:schemeClr>
          </a:solid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lIns="91312" tIns="45657" rIns="91312" bIns="45657"/>
          <a:lstStyle/>
          <a:p>
            <a:pPr algn="r">
              <a:defRPr/>
            </a:pPr>
            <a:endParaRPr lang="en-US" sz="1600" b="1" dirty="0">
              <a:solidFill>
                <a:schemeClr val="accent3">
                  <a:lumMod val="75000"/>
                </a:schemeClr>
              </a:solidFill>
              <a:cs typeface="Arial" charset="0"/>
            </a:endParaRPr>
          </a:p>
          <a:p>
            <a:pPr algn="r">
              <a:defRPr/>
            </a:pPr>
            <a:endParaRPr lang="en-US" sz="1600" b="1" dirty="0">
              <a:solidFill>
                <a:schemeClr val="accent3">
                  <a:lumMod val="75000"/>
                </a:schemeClr>
              </a:solidFill>
              <a:cs typeface="Arial" charset="0"/>
            </a:endParaRPr>
          </a:p>
          <a:p>
            <a:pPr algn="r">
              <a:defRPr/>
            </a:pPr>
            <a:r>
              <a:rPr lang="en-US" sz="1800" b="1" dirty="0">
                <a:solidFill>
                  <a:schemeClr val="accent3">
                    <a:lumMod val="75000"/>
                  </a:schemeClr>
                </a:solidFill>
                <a:cs typeface="Arial" charset="0"/>
              </a:rPr>
              <a:t>EOP</a:t>
            </a:r>
            <a:endParaRPr lang="en-GB" sz="1600" b="1" dirty="0">
              <a:solidFill>
                <a:schemeClr val="accent3">
                  <a:lumMod val="75000"/>
                </a:schemeClr>
              </a:solidFill>
              <a:cs typeface="Arial" charset="0"/>
            </a:endParaRPr>
          </a:p>
        </p:txBody>
      </p:sp>
      <p:sp>
        <p:nvSpPr>
          <p:cNvPr id="12" name="TextBox 11"/>
          <p:cNvSpPr txBox="1"/>
          <p:nvPr/>
        </p:nvSpPr>
        <p:spPr>
          <a:xfrm>
            <a:off x="1890713" y="685809"/>
            <a:ext cx="7632700" cy="792163"/>
          </a:xfrm>
          <a:prstGeom prst="flowChartAlternateProcess">
            <a:avLst/>
          </a:prstGeom>
          <a:solidFill>
            <a:schemeClr val="accent2">
              <a:lumMod val="40000"/>
              <a:lumOff val="60000"/>
              <a:alpha val="40000"/>
            </a:schemeClr>
          </a:solidFill>
          <a:ln>
            <a:solidFill>
              <a:srgbClr val="7030A0"/>
            </a:solidFill>
          </a:ln>
        </p:spPr>
        <p:style>
          <a:lnRef idx="2">
            <a:schemeClr val="accent4"/>
          </a:lnRef>
          <a:fillRef idx="1">
            <a:schemeClr val="lt1"/>
          </a:fillRef>
          <a:effectRef idx="0">
            <a:schemeClr val="accent4"/>
          </a:effectRef>
          <a:fontRef idx="minor">
            <a:schemeClr val="dk1"/>
          </a:fontRef>
        </p:style>
        <p:txBody>
          <a:bodyPr lIns="91312" tIns="0" rIns="91312" bIns="45657"/>
          <a:lstStyle/>
          <a:p>
            <a:pPr algn="r">
              <a:defRPr/>
            </a:pPr>
            <a:r>
              <a:rPr lang="en-US" sz="1800" b="1" dirty="0">
                <a:solidFill>
                  <a:srgbClr val="7030A0"/>
                </a:solidFill>
                <a:cs typeface="Arial" charset="0"/>
              </a:rPr>
              <a:t>DCB</a:t>
            </a:r>
            <a:endParaRPr lang="en-US" sz="1600" b="1" dirty="0">
              <a:solidFill>
                <a:srgbClr val="7030A0"/>
              </a:solidFill>
              <a:cs typeface="Arial" charset="0"/>
            </a:endParaRPr>
          </a:p>
          <a:p>
            <a:pPr algn="r">
              <a:defRPr/>
            </a:pPr>
            <a:endParaRPr lang="en-US" sz="1100" b="1" dirty="0">
              <a:solidFill>
                <a:srgbClr val="7030A0"/>
              </a:solidFill>
              <a:cs typeface="Arial" charset="0"/>
            </a:endParaRPr>
          </a:p>
          <a:p>
            <a:pPr algn="r">
              <a:defRPr/>
            </a:pPr>
            <a:r>
              <a:rPr lang="en-US" sz="1800" b="1" dirty="0">
                <a:solidFill>
                  <a:srgbClr val="7030A0"/>
                </a:solidFill>
                <a:cs typeface="Arial" charset="0"/>
              </a:rPr>
              <a:t>Recipients</a:t>
            </a:r>
            <a:endParaRPr lang="en-GB" sz="1600" b="1" dirty="0">
              <a:solidFill>
                <a:srgbClr val="7030A0"/>
              </a:solidFill>
              <a:cs typeface="Arial" charset="0"/>
            </a:endParaRPr>
          </a:p>
        </p:txBody>
      </p:sp>
      <p:sp>
        <p:nvSpPr>
          <p:cNvPr id="15" name="TextBox 14"/>
          <p:cNvSpPr txBox="1"/>
          <p:nvPr/>
        </p:nvSpPr>
        <p:spPr>
          <a:xfrm>
            <a:off x="2033588" y="180984"/>
            <a:ext cx="1778000" cy="7127875"/>
          </a:xfrm>
          <a:prstGeom prst="flowChartAlternateProcess">
            <a:avLst/>
          </a:prstGeom>
          <a:noFill/>
          <a:ln w="38100">
            <a:solidFill>
              <a:srgbClr val="0000FF"/>
            </a:solidFill>
          </a:ln>
        </p:spPr>
        <p:style>
          <a:lnRef idx="2">
            <a:schemeClr val="accent1"/>
          </a:lnRef>
          <a:fillRef idx="1">
            <a:schemeClr val="lt1"/>
          </a:fillRef>
          <a:effectRef idx="0">
            <a:schemeClr val="accent1"/>
          </a:effectRef>
          <a:fontRef idx="minor">
            <a:schemeClr val="dk1"/>
          </a:fontRef>
        </p:style>
        <p:txBody>
          <a:bodyPr lIns="91312" tIns="45657" rIns="91312" bIns="45657"/>
          <a:lstStyle/>
          <a:p>
            <a:pPr algn="ctr">
              <a:defRPr/>
            </a:pPr>
            <a:r>
              <a:rPr lang="en-US" b="1" dirty="0">
                <a:solidFill>
                  <a:srgbClr val="3366FF"/>
                </a:solidFill>
                <a:cs typeface="Arial" charset="0"/>
              </a:rPr>
              <a:t>EAPC</a:t>
            </a:r>
          </a:p>
          <a:p>
            <a:pPr algn="r">
              <a:defRPr/>
            </a:pPr>
            <a:endParaRPr lang="en-US" sz="1300" b="1" dirty="0">
              <a:solidFill>
                <a:srgbClr val="FF0000"/>
              </a:solidFill>
              <a:cs typeface="Arial" panose="020B0604020202020204" pitchFamily="34" charset="0"/>
            </a:endParaRPr>
          </a:p>
          <a:p>
            <a:pPr algn="r">
              <a:defRPr/>
            </a:pPr>
            <a:r>
              <a:rPr lang="en-US" sz="1600" b="1" dirty="0">
                <a:solidFill>
                  <a:schemeClr val="tx1"/>
                </a:solidFill>
                <a:latin typeface="+mj-lt"/>
                <a:cs typeface="Arial" panose="020B0604020202020204" pitchFamily="34" charset="0"/>
              </a:rPr>
              <a:t>Moldova</a:t>
            </a:r>
          </a:p>
          <a:p>
            <a:pPr algn="r">
              <a:defRPr/>
            </a:pPr>
            <a:endParaRPr lang="en-US" sz="900" b="1" dirty="0">
              <a:solidFill>
                <a:schemeClr val="tx1"/>
              </a:solidFill>
              <a:latin typeface="+mj-lt"/>
              <a:cs typeface="Arial" panose="020B0604020202020204" pitchFamily="34" charset="0"/>
            </a:endParaRPr>
          </a:p>
          <a:p>
            <a:pPr algn="r">
              <a:defRPr/>
            </a:pPr>
            <a:r>
              <a:rPr lang="en-US" sz="1600" b="1" dirty="0">
                <a:solidFill>
                  <a:schemeClr val="tx1"/>
                </a:solidFill>
                <a:latin typeface="+mj-lt"/>
                <a:cs typeface="Arial" panose="020B0604020202020204" pitchFamily="34" charset="0"/>
              </a:rPr>
              <a:t>Georgia</a:t>
            </a:r>
          </a:p>
          <a:p>
            <a:pPr algn="r">
              <a:defRPr/>
            </a:pPr>
            <a:endParaRPr lang="en-US" sz="900" b="1" dirty="0">
              <a:solidFill>
                <a:schemeClr val="tx1"/>
              </a:solidFill>
              <a:latin typeface="+mj-lt"/>
              <a:cs typeface="Arial" panose="020B0604020202020204" pitchFamily="34" charset="0"/>
            </a:endParaRPr>
          </a:p>
          <a:p>
            <a:pPr algn="r">
              <a:defRPr/>
            </a:pPr>
            <a:r>
              <a:rPr lang="en-US" sz="1600" b="1" dirty="0">
                <a:solidFill>
                  <a:schemeClr val="tx1"/>
                </a:solidFill>
                <a:latin typeface="+mj-lt"/>
                <a:cs typeface="Arial" panose="020B0604020202020204" pitchFamily="34" charset="0"/>
              </a:rPr>
              <a:t>Finland</a:t>
            </a:r>
          </a:p>
          <a:p>
            <a:pPr algn="r">
              <a:defRPr/>
            </a:pPr>
            <a:r>
              <a:rPr lang="en-US" sz="1600" b="1" dirty="0">
                <a:solidFill>
                  <a:schemeClr val="tx1"/>
                </a:solidFill>
                <a:latin typeface="+mj-lt"/>
                <a:cs typeface="Arial" panose="020B0604020202020204" pitchFamily="34" charset="0"/>
              </a:rPr>
              <a:t>Sweden</a:t>
            </a:r>
          </a:p>
          <a:p>
            <a:pPr algn="r">
              <a:defRPr/>
            </a:pPr>
            <a:endParaRPr lang="en-US" sz="200" b="1" dirty="0">
              <a:solidFill>
                <a:schemeClr val="tx1"/>
              </a:solidFill>
              <a:latin typeface="+mj-lt"/>
              <a:cs typeface="Arial" panose="020B0604020202020204" pitchFamily="34" charset="0"/>
            </a:endParaRPr>
          </a:p>
          <a:p>
            <a:pPr algn="r">
              <a:defRPr/>
            </a:pPr>
            <a:r>
              <a:rPr lang="en-US" sz="1600" b="1" dirty="0">
                <a:solidFill>
                  <a:schemeClr val="tx1"/>
                </a:solidFill>
                <a:latin typeface="+mj-lt"/>
                <a:cs typeface="Arial" panose="020B0604020202020204" pitchFamily="34" charset="0"/>
              </a:rPr>
              <a:t>Austria</a:t>
            </a:r>
          </a:p>
          <a:p>
            <a:pPr algn="r">
              <a:defRPr/>
            </a:pPr>
            <a:r>
              <a:rPr lang="en-US" sz="1600" b="1" dirty="0">
                <a:solidFill>
                  <a:schemeClr val="tx1"/>
                </a:solidFill>
                <a:latin typeface="+mj-lt"/>
                <a:cs typeface="Arial" panose="020B0604020202020204" pitchFamily="34" charset="0"/>
              </a:rPr>
              <a:t>Ireland</a:t>
            </a:r>
          </a:p>
          <a:p>
            <a:pPr algn="r">
              <a:defRPr/>
            </a:pPr>
            <a:r>
              <a:rPr lang="en-US" sz="1600" b="1" dirty="0">
                <a:solidFill>
                  <a:schemeClr val="tx1"/>
                </a:solidFill>
                <a:latin typeface="+mj-lt"/>
                <a:cs typeface="Arial" panose="020B0604020202020204" pitchFamily="34" charset="0"/>
              </a:rPr>
              <a:t>Switzerland</a:t>
            </a:r>
          </a:p>
          <a:p>
            <a:pPr algn="r">
              <a:defRPr/>
            </a:pPr>
            <a:r>
              <a:rPr lang="en-US" sz="1600" b="1" dirty="0">
                <a:solidFill>
                  <a:schemeClr val="tx1"/>
                </a:solidFill>
                <a:latin typeface="+mj-lt"/>
                <a:cs typeface="Arial" panose="020B0604020202020204" pitchFamily="34" charset="0"/>
              </a:rPr>
              <a:t>Armenia</a:t>
            </a:r>
            <a:endParaRPr lang="en-US" sz="1600" b="1" dirty="0">
              <a:solidFill>
                <a:srgbClr val="FF0000"/>
              </a:solidFill>
              <a:latin typeface="+mj-lt"/>
              <a:cs typeface="Arial" panose="020B0604020202020204" pitchFamily="34" charset="0"/>
            </a:endParaRPr>
          </a:p>
          <a:p>
            <a:pPr algn="r">
              <a:defRPr/>
            </a:pPr>
            <a:r>
              <a:rPr lang="en-US" sz="1600" b="1" dirty="0">
                <a:solidFill>
                  <a:schemeClr val="tx1"/>
                </a:solidFill>
                <a:latin typeface="+mj-lt"/>
                <a:cs typeface="Arial" panose="020B0604020202020204" pitchFamily="34" charset="0"/>
              </a:rPr>
              <a:t>Azerbaijan</a:t>
            </a:r>
          </a:p>
          <a:p>
            <a:pPr algn="r">
              <a:defRPr/>
            </a:pPr>
            <a:r>
              <a:rPr lang="en-US" sz="1600" b="1" dirty="0">
                <a:solidFill>
                  <a:schemeClr val="tx1"/>
                </a:solidFill>
                <a:latin typeface="+mj-lt"/>
                <a:cs typeface="Arial" panose="020B0604020202020204" pitchFamily="34" charset="0"/>
              </a:rPr>
              <a:t>Bosnia-Herzegovina</a:t>
            </a:r>
            <a:endParaRPr lang="en-US" sz="1600" b="1" dirty="0">
              <a:solidFill>
                <a:srgbClr val="FF0000"/>
              </a:solidFill>
              <a:latin typeface="+mj-lt"/>
              <a:cs typeface="Arial" panose="020B0604020202020204" pitchFamily="34" charset="0"/>
            </a:endParaRPr>
          </a:p>
          <a:p>
            <a:pPr algn="r">
              <a:defRPr/>
            </a:pPr>
            <a:r>
              <a:rPr lang="en-US" sz="1600" b="1" dirty="0">
                <a:solidFill>
                  <a:schemeClr val="tx1"/>
                </a:solidFill>
                <a:latin typeface="+mj-lt"/>
                <a:cs typeface="Arial" panose="020B0604020202020204" pitchFamily="34" charset="0"/>
              </a:rPr>
              <a:t>Kazakhstan</a:t>
            </a:r>
          </a:p>
          <a:p>
            <a:pPr algn="r">
              <a:defRPr/>
            </a:pPr>
            <a:r>
              <a:rPr lang="en-US" sz="1600" b="1" dirty="0">
                <a:solidFill>
                  <a:schemeClr val="tx1"/>
                </a:solidFill>
                <a:latin typeface="+mj-lt"/>
                <a:cs typeface="Arial" panose="020B0604020202020204" pitchFamily="34" charset="0"/>
              </a:rPr>
              <a:t>Montenegro</a:t>
            </a:r>
          </a:p>
          <a:p>
            <a:pPr algn="r">
              <a:defRPr/>
            </a:pPr>
            <a:r>
              <a:rPr lang="en-US" sz="1600" b="1" dirty="0">
                <a:solidFill>
                  <a:schemeClr val="tx1"/>
                </a:solidFill>
                <a:latin typeface="+mj-lt"/>
                <a:cs typeface="Arial" panose="020B0604020202020204" pitchFamily="34" charset="0"/>
              </a:rPr>
              <a:t>Serbia</a:t>
            </a:r>
            <a:endParaRPr lang="en-US" sz="1600" b="1" dirty="0">
              <a:solidFill>
                <a:srgbClr val="FF0000"/>
              </a:solidFill>
              <a:latin typeface="+mj-lt"/>
              <a:cs typeface="Arial" panose="020B0604020202020204" pitchFamily="34" charset="0"/>
            </a:endParaRPr>
          </a:p>
          <a:p>
            <a:pPr algn="r">
              <a:defRPr/>
            </a:pPr>
            <a:r>
              <a:rPr lang="en-US" sz="1500" b="1" dirty="0">
                <a:solidFill>
                  <a:schemeClr val="tx1"/>
                </a:solidFill>
                <a:latin typeface="+mj-lt"/>
                <a:cs typeface="Arial" panose="020B0604020202020204" pitchFamily="34" charset="0"/>
              </a:rPr>
              <a:t>Former Yugoslav Republic of Macedonia</a:t>
            </a:r>
            <a:r>
              <a:rPr lang="en-US" sz="1600" b="1" dirty="0">
                <a:solidFill>
                  <a:schemeClr val="tx1"/>
                </a:solidFill>
                <a:latin typeface="+mj-lt"/>
                <a:cs typeface="Arial" panose="020B0604020202020204" pitchFamily="34" charset="0"/>
              </a:rPr>
              <a:t>*</a:t>
            </a:r>
          </a:p>
          <a:p>
            <a:pPr algn="r">
              <a:defRPr/>
            </a:pPr>
            <a:r>
              <a:rPr lang="en-US" sz="1600" b="1" dirty="0">
                <a:solidFill>
                  <a:schemeClr val="tx1"/>
                </a:solidFill>
                <a:latin typeface="+mj-lt"/>
                <a:cs typeface="Arial" panose="020B0604020202020204" pitchFamily="34" charset="0"/>
              </a:rPr>
              <a:t>Ukraine</a:t>
            </a:r>
          </a:p>
          <a:p>
            <a:pPr algn="r">
              <a:defRPr/>
            </a:pPr>
            <a:endParaRPr lang="en-US" sz="800" b="1" dirty="0">
              <a:solidFill>
                <a:schemeClr val="tx1"/>
              </a:solidFill>
              <a:latin typeface="+mj-lt"/>
              <a:cs typeface="Arial" panose="020B0604020202020204" pitchFamily="34" charset="0"/>
            </a:endParaRPr>
          </a:p>
          <a:p>
            <a:pPr algn="r">
              <a:defRPr/>
            </a:pPr>
            <a:r>
              <a:rPr lang="en-US" sz="1600" b="1" dirty="0">
                <a:solidFill>
                  <a:schemeClr val="tx1"/>
                </a:solidFill>
                <a:latin typeface="+mj-lt"/>
                <a:cs typeface="Arial" panose="020B0604020202020204" pitchFamily="34" charset="0"/>
              </a:rPr>
              <a:t>Belarus</a:t>
            </a:r>
          </a:p>
          <a:p>
            <a:pPr algn="r">
              <a:defRPr/>
            </a:pPr>
            <a:r>
              <a:rPr lang="en-US" sz="1600" b="1" dirty="0">
                <a:solidFill>
                  <a:schemeClr val="tx1"/>
                </a:solidFill>
                <a:latin typeface="+mj-lt"/>
                <a:cs typeface="Arial" panose="020B0604020202020204" pitchFamily="34" charset="0"/>
              </a:rPr>
              <a:t>Kyrgyzstan</a:t>
            </a:r>
          </a:p>
          <a:p>
            <a:pPr algn="r">
              <a:defRPr/>
            </a:pPr>
            <a:r>
              <a:rPr lang="en-US" sz="1600" b="1" dirty="0">
                <a:solidFill>
                  <a:schemeClr val="tx1"/>
                </a:solidFill>
                <a:latin typeface="+mj-lt"/>
                <a:cs typeface="Arial" panose="020B0604020202020204" pitchFamily="34" charset="0"/>
              </a:rPr>
              <a:t>Malta</a:t>
            </a:r>
          </a:p>
          <a:p>
            <a:pPr algn="r">
              <a:defRPr/>
            </a:pPr>
            <a:r>
              <a:rPr lang="en-US" sz="1600" b="1" dirty="0">
                <a:solidFill>
                  <a:schemeClr val="tx1"/>
                </a:solidFill>
                <a:latin typeface="+mj-lt"/>
                <a:cs typeface="Arial" panose="020B0604020202020204" pitchFamily="34" charset="0"/>
              </a:rPr>
              <a:t>(</a:t>
            </a:r>
            <a:r>
              <a:rPr lang="en-US" sz="1600" b="1" i="1" dirty="0">
                <a:solidFill>
                  <a:schemeClr val="tx1"/>
                </a:solidFill>
                <a:latin typeface="+mj-lt"/>
                <a:cs typeface="Arial" panose="020B0604020202020204" pitchFamily="34" charset="0"/>
              </a:rPr>
              <a:t>Russia</a:t>
            </a:r>
            <a:r>
              <a:rPr lang="en-US" sz="1600" b="1" dirty="0">
                <a:solidFill>
                  <a:schemeClr val="tx1"/>
                </a:solidFill>
                <a:latin typeface="+mj-lt"/>
                <a:cs typeface="Arial" panose="020B0604020202020204" pitchFamily="34" charset="0"/>
              </a:rPr>
              <a:t>)</a:t>
            </a:r>
          </a:p>
          <a:p>
            <a:pPr algn="r">
              <a:defRPr/>
            </a:pPr>
            <a:r>
              <a:rPr lang="en-US" sz="1600" b="1" dirty="0">
                <a:solidFill>
                  <a:schemeClr val="tx1"/>
                </a:solidFill>
                <a:latin typeface="+mj-lt"/>
                <a:cs typeface="Arial" panose="020B0604020202020204" pitchFamily="34" charset="0"/>
              </a:rPr>
              <a:t>Tajikistan</a:t>
            </a:r>
          </a:p>
          <a:p>
            <a:pPr algn="r">
              <a:defRPr/>
            </a:pPr>
            <a:r>
              <a:rPr lang="en-US" sz="1600" b="1" dirty="0">
                <a:solidFill>
                  <a:schemeClr val="tx1"/>
                </a:solidFill>
                <a:latin typeface="+mj-lt"/>
                <a:cs typeface="Arial" panose="020B0604020202020204" pitchFamily="34" charset="0"/>
              </a:rPr>
              <a:t>Turkmenistan</a:t>
            </a:r>
          </a:p>
          <a:p>
            <a:pPr algn="r">
              <a:defRPr/>
            </a:pPr>
            <a:r>
              <a:rPr lang="en-US" sz="1600" b="1" dirty="0">
                <a:solidFill>
                  <a:schemeClr val="tx1"/>
                </a:solidFill>
                <a:latin typeface="+mj-lt"/>
                <a:cs typeface="Arial" panose="020B0604020202020204" pitchFamily="34" charset="0"/>
              </a:rPr>
              <a:t>Uzbekistan</a:t>
            </a:r>
          </a:p>
        </p:txBody>
      </p:sp>
      <p:sp>
        <p:nvSpPr>
          <p:cNvPr id="13" name="TextBox 12"/>
          <p:cNvSpPr txBox="1"/>
          <p:nvPr/>
        </p:nvSpPr>
        <p:spPr>
          <a:xfrm>
            <a:off x="3905250" y="180984"/>
            <a:ext cx="1327150" cy="7127875"/>
          </a:xfrm>
          <a:prstGeom prst="flowChartAlternateProcess">
            <a:avLst/>
          </a:prstGeom>
          <a:noFill/>
          <a:ln w="38100">
            <a:solidFill>
              <a:srgbClr val="0000FF"/>
            </a:solidFill>
          </a:ln>
        </p:spPr>
        <p:style>
          <a:lnRef idx="2">
            <a:schemeClr val="accent1"/>
          </a:lnRef>
          <a:fillRef idx="1">
            <a:schemeClr val="lt1"/>
          </a:fillRef>
          <a:effectRef idx="0">
            <a:schemeClr val="accent1"/>
          </a:effectRef>
          <a:fontRef idx="minor">
            <a:schemeClr val="dk1"/>
          </a:fontRef>
        </p:style>
        <p:txBody>
          <a:bodyPr lIns="91312" tIns="45657" rIns="91312" bIns="45657"/>
          <a:lstStyle/>
          <a:p>
            <a:pPr algn="ctr">
              <a:defRPr/>
            </a:pPr>
            <a:r>
              <a:rPr lang="en-US" b="1" dirty="0" err="1">
                <a:solidFill>
                  <a:srgbClr val="3366FF"/>
                </a:solidFill>
                <a:cs typeface="Arial" charset="0"/>
              </a:rPr>
              <a:t>PAtG</a:t>
            </a:r>
            <a:endParaRPr lang="en-US" sz="1300" b="1" dirty="0">
              <a:solidFill>
                <a:srgbClr val="3366FF"/>
              </a:solidFill>
              <a:cs typeface="Arial" charset="0"/>
            </a:endParaRPr>
          </a:p>
          <a:p>
            <a:pPr algn="r">
              <a:defRPr/>
            </a:pPr>
            <a:endParaRPr lang="en-US" sz="1300" dirty="0">
              <a:cs typeface="Arial" panose="020B0604020202020204" pitchFamily="34" charset="0"/>
            </a:endParaRPr>
          </a:p>
          <a:p>
            <a:pPr algn="r">
              <a:defRPr/>
            </a:pPr>
            <a:endParaRPr lang="en-US" sz="1300" b="1" dirty="0">
              <a:solidFill>
                <a:srgbClr val="FF0000"/>
              </a:solidFill>
              <a:cs typeface="Arial" panose="020B0604020202020204" pitchFamily="34" charset="0"/>
            </a:endParaRPr>
          </a:p>
          <a:p>
            <a:pPr algn="r">
              <a:defRPr/>
            </a:pPr>
            <a:endParaRPr lang="en-US" sz="1300" b="1" dirty="0">
              <a:solidFill>
                <a:schemeClr val="tx1"/>
              </a:solidFill>
              <a:cs typeface="Arial" panose="020B0604020202020204" pitchFamily="34" charset="0"/>
            </a:endParaRPr>
          </a:p>
          <a:p>
            <a:pPr algn="r">
              <a:defRPr/>
            </a:pPr>
            <a:endParaRPr lang="en-US" sz="1300" b="1" dirty="0">
              <a:solidFill>
                <a:schemeClr val="tx1"/>
              </a:solidFill>
              <a:cs typeface="Arial" panose="020B0604020202020204" pitchFamily="34" charset="0"/>
            </a:endParaRPr>
          </a:p>
          <a:p>
            <a:pPr algn="r">
              <a:defRPr/>
            </a:pPr>
            <a:endParaRPr lang="en-US" sz="1300" b="1" dirty="0">
              <a:solidFill>
                <a:schemeClr val="tx1"/>
              </a:solidFill>
              <a:cs typeface="Arial" panose="020B0604020202020204" pitchFamily="34" charset="0"/>
            </a:endParaRPr>
          </a:p>
          <a:p>
            <a:pPr algn="r">
              <a:defRPr/>
            </a:pPr>
            <a:r>
              <a:rPr lang="en-US" sz="1600" b="1" dirty="0">
                <a:solidFill>
                  <a:schemeClr val="tx1"/>
                </a:solidFill>
                <a:latin typeface="+mj-lt"/>
                <a:cs typeface="Arial" panose="020B0604020202020204" pitchFamily="34" charset="0"/>
              </a:rPr>
              <a:t>Australia</a:t>
            </a:r>
          </a:p>
          <a:p>
            <a:pPr algn="r">
              <a:defRPr/>
            </a:pPr>
            <a:endParaRPr lang="en-US" sz="1600" b="1" dirty="0">
              <a:solidFill>
                <a:schemeClr val="tx1"/>
              </a:solidFill>
              <a:latin typeface="+mj-lt"/>
              <a:cs typeface="Arial" panose="020B0604020202020204" pitchFamily="34" charset="0"/>
            </a:endParaRPr>
          </a:p>
          <a:p>
            <a:pPr algn="r">
              <a:defRPr/>
            </a:pPr>
            <a:r>
              <a:rPr lang="en-US" sz="1500" b="1" dirty="0">
                <a:solidFill>
                  <a:schemeClr val="tx1"/>
                </a:solidFill>
                <a:latin typeface="+mj-lt"/>
                <a:cs typeface="Arial" panose="020B0604020202020204" pitchFamily="34" charset="0"/>
              </a:rPr>
              <a:t>New Zealand</a:t>
            </a:r>
          </a:p>
          <a:p>
            <a:pPr algn="r">
              <a:defRPr/>
            </a:pPr>
            <a:r>
              <a:rPr lang="en-US" sz="1600" b="1" dirty="0">
                <a:solidFill>
                  <a:schemeClr val="tx1"/>
                </a:solidFill>
                <a:latin typeface="+mj-lt"/>
                <a:cs typeface="Arial" panose="020B0604020202020204" pitchFamily="34" charset="0"/>
              </a:rPr>
              <a:t>Japan</a:t>
            </a:r>
          </a:p>
          <a:p>
            <a:pPr algn="r">
              <a:defRPr/>
            </a:pPr>
            <a:r>
              <a:rPr lang="en-US" sz="1600" b="1" dirty="0">
                <a:solidFill>
                  <a:schemeClr val="tx1"/>
                </a:solidFill>
                <a:latin typeface="+mj-lt"/>
                <a:cs typeface="Arial" panose="020B0604020202020204" pitchFamily="34" charset="0"/>
              </a:rPr>
              <a:t>Mongolia</a:t>
            </a:r>
          </a:p>
          <a:p>
            <a:pPr algn="r">
              <a:defRPr/>
            </a:pPr>
            <a:r>
              <a:rPr lang="en-US" sz="1600" b="1" dirty="0">
                <a:solidFill>
                  <a:schemeClr val="tx1"/>
                </a:solidFill>
                <a:latin typeface="+mj-lt"/>
                <a:cs typeface="Arial" panose="020B0604020202020204" pitchFamily="34" charset="0"/>
              </a:rPr>
              <a:t>South Korea</a:t>
            </a:r>
          </a:p>
          <a:p>
            <a:pPr algn="r">
              <a:defRPr/>
            </a:pPr>
            <a:endParaRPr lang="en-US" sz="1600" b="1" dirty="0">
              <a:solidFill>
                <a:schemeClr val="tx1"/>
              </a:solidFill>
              <a:latin typeface="+mj-lt"/>
              <a:cs typeface="Arial" panose="020B0604020202020204" pitchFamily="34" charset="0"/>
            </a:endParaRPr>
          </a:p>
          <a:p>
            <a:pPr algn="r">
              <a:defRPr/>
            </a:pPr>
            <a:endParaRPr lang="en-US" sz="1600" b="1" dirty="0">
              <a:solidFill>
                <a:schemeClr val="tx1"/>
              </a:solidFill>
              <a:latin typeface="+mj-lt"/>
              <a:cs typeface="Arial" panose="020B0604020202020204" pitchFamily="34" charset="0"/>
            </a:endParaRPr>
          </a:p>
          <a:p>
            <a:pPr algn="r">
              <a:defRPr/>
            </a:pPr>
            <a:endParaRPr lang="en-US" sz="1400" b="1" dirty="0">
              <a:solidFill>
                <a:schemeClr val="tx1"/>
              </a:solidFill>
              <a:latin typeface="+mj-lt"/>
              <a:cs typeface="Arial" panose="020B0604020202020204" pitchFamily="34" charset="0"/>
            </a:endParaRPr>
          </a:p>
          <a:p>
            <a:pPr algn="r">
              <a:defRPr/>
            </a:pPr>
            <a:endParaRPr lang="en-US" sz="1400" b="1" dirty="0">
              <a:solidFill>
                <a:schemeClr val="tx1"/>
              </a:solidFill>
              <a:latin typeface="+mj-lt"/>
              <a:cs typeface="Arial" panose="020B0604020202020204" pitchFamily="34" charset="0"/>
            </a:endParaRPr>
          </a:p>
          <a:p>
            <a:pPr algn="r">
              <a:defRPr/>
            </a:pPr>
            <a:endParaRPr lang="en-US" sz="1400" b="1" dirty="0">
              <a:solidFill>
                <a:schemeClr val="tx1"/>
              </a:solidFill>
              <a:latin typeface="+mj-lt"/>
              <a:cs typeface="Arial" panose="020B0604020202020204" pitchFamily="34" charset="0"/>
            </a:endParaRPr>
          </a:p>
          <a:p>
            <a:pPr algn="r">
              <a:defRPr/>
            </a:pPr>
            <a:endParaRPr lang="en-US" sz="1400" b="1" dirty="0">
              <a:solidFill>
                <a:schemeClr val="tx1"/>
              </a:solidFill>
              <a:latin typeface="+mj-lt"/>
              <a:cs typeface="Arial" panose="020B0604020202020204" pitchFamily="34" charset="0"/>
            </a:endParaRPr>
          </a:p>
          <a:p>
            <a:pPr algn="r">
              <a:defRPr/>
            </a:pPr>
            <a:endParaRPr lang="en-US" sz="1400" b="1" dirty="0">
              <a:solidFill>
                <a:schemeClr val="tx1"/>
              </a:solidFill>
              <a:latin typeface="+mj-lt"/>
              <a:cs typeface="Arial" panose="020B0604020202020204" pitchFamily="34" charset="0"/>
            </a:endParaRPr>
          </a:p>
          <a:p>
            <a:pPr algn="r">
              <a:defRPr/>
            </a:pPr>
            <a:endParaRPr lang="en-US" sz="1600" b="1" dirty="0">
              <a:solidFill>
                <a:schemeClr val="tx1"/>
              </a:solidFill>
              <a:latin typeface="+mj-lt"/>
              <a:cs typeface="Arial" panose="020B0604020202020204" pitchFamily="34" charset="0"/>
            </a:endParaRPr>
          </a:p>
          <a:p>
            <a:pPr algn="r">
              <a:defRPr/>
            </a:pPr>
            <a:endParaRPr lang="en-US" sz="600" b="1" dirty="0">
              <a:solidFill>
                <a:schemeClr val="tx1"/>
              </a:solidFill>
              <a:latin typeface="+mj-lt"/>
              <a:cs typeface="Arial" panose="020B0604020202020204" pitchFamily="34" charset="0"/>
            </a:endParaRPr>
          </a:p>
          <a:p>
            <a:pPr algn="r">
              <a:defRPr/>
            </a:pPr>
            <a:endParaRPr lang="en-US" sz="600" b="1" dirty="0">
              <a:solidFill>
                <a:schemeClr val="tx1"/>
              </a:solidFill>
              <a:latin typeface="+mj-lt"/>
              <a:cs typeface="Arial" panose="020B0604020202020204" pitchFamily="34" charset="0"/>
            </a:endParaRPr>
          </a:p>
          <a:p>
            <a:pPr algn="r">
              <a:defRPr/>
            </a:pPr>
            <a:endParaRPr lang="en-US" sz="600" b="1" dirty="0">
              <a:solidFill>
                <a:schemeClr val="tx1"/>
              </a:solidFill>
              <a:latin typeface="+mj-lt"/>
              <a:cs typeface="Arial" panose="020B0604020202020204" pitchFamily="34" charset="0"/>
            </a:endParaRPr>
          </a:p>
          <a:p>
            <a:pPr algn="r">
              <a:defRPr/>
            </a:pPr>
            <a:r>
              <a:rPr lang="en-US" sz="1600" b="1" dirty="0">
                <a:solidFill>
                  <a:schemeClr val="tx1"/>
                </a:solidFill>
                <a:latin typeface="+mj-lt"/>
                <a:cs typeface="Arial" panose="020B0604020202020204" pitchFamily="34" charset="0"/>
              </a:rPr>
              <a:t>Afghanistan</a:t>
            </a:r>
          </a:p>
          <a:p>
            <a:pPr algn="r">
              <a:defRPr/>
            </a:pPr>
            <a:r>
              <a:rPr lang="en-US" sz="1600" b="1" dirty="0">
                <a:solidFill>
                  <a:schemeClr val="tx1"/>
                </a:solidFill>
                <a:latin typeface="+mj-lt"/>
                <a:cs typeface="Arial" panose="020B0604020202020204" pitchFamily="34" charset="0"/>
              </a:rPr>
              <a:t>Iraq</a:t>
            </a:r>
          </a:p>
          <a:p>
            <a:pPr algn="r">
              <a:defRPr/>
            </a:pPr>
            <a:r>
              <a:rPr lang="en-US" sz="1600" b="1" dirty="0">
                <a:solidFill>
                  <a:schemeClr val="tx1"/>
                </a:solidFill>
                <a:latin typeface="+mj-lt"/>
                <a:cs typeface="Arial" panose="020B0604020202020204" pitchFamily="34" charset="0"/>
              </a:rPr>
              <a:t>Pakistan</a:t>
            </a:r>
          </a:p>
        </p:txBody>
      </p:sp>
      <p:sp>
        <p:nvSpPr>
          <p:cNvPr id="16" name="TextBox 15"/>
          <p:cNvSpPr txBox="1"/>
          <p:nvPr/>
        </p:nvSpPr>
        <p:spPr>
          <a:xfrm>
            <a:off x="5322898" y="180984"/>
            <a:ext cx="1247775" cy="7127875"/>
          </a:xfrm>
          <a:prstGeom prst="flowChartAlternateProcess">
            <a:avLst/>
          </a:prstGeom>
          <a:noFill/>
          <a:ln w="38100">
            <a:solidFill>
              <a:srgbClr val="0000FF"/>
            </a:solidFill>
          </a:ln>
        </p:spPr>
        <p:style>
          <a:lnRef idx="2">
            <a:schemeClr val="accent1"/>
          </a:lnRef>
          <a:fillRef idx="1">
            <a:schemeClr val="lt1"/>
          </a:fillRef>
          <a:effectRef idx="0">
            <a:schemeClr val="accent1"/>
          </a:effectRef>
          <a:fontRef idx="minor">
            <a:schemeClr val="dk1"/>
          </a:fontRef>
        </p:style>
        <p:txBody>
          <a:bodyPr lIns="91312" tIns="45657" rIns="91312" bIns="45657"/>
          <a:lstStyle/>
          <a:p>
            <a:pPr algn="ctr">
              <a:defRPr/>
            </a:pPr>
            <a:r>
              <a:rPr lang="en-US" b="1" dirty="0">
                <a:solidFill>
                  <a:srgbClr val="3366FF"/>
                </a:solidFill>
                <a:cs typeface="Arial" charset="0"/>
              </a:rPr>
              <a:t>MD</a:t>
            </a:r>
            <a:endParaRPr lang="en-US" sz="1300" b="1" dirty="0">
              <a:solidFill>
                <a:srgbClr val="3366FF"/>
              </a:solidFill>
              <a:cs typeface="Arial" charset="0"/>
            </a:endParaRPr>
          </a:p>
          <a:p>
            <a:pPr algn="r">
              <a:defRPr/>
            </a:pPr>
            <a:endParaRPr lang="en-US" sz="1300" b="1" dirty="0">
              <a:cs typeface="Arial" panose="020B0604020202020204" pitchFamily="34" charset="0"/>
            </a:endParaRPr>
          </a:p>
          <a:p>
            <a:pPr algn="r">
              <a:defRPr/>
            </a:pPr>
            <a:endParaRPr lang="en-US" sz="1300" b="1" dirty="0">
              <a:solidFill>
                <a:srgbClr val="FF0000"/>
              </a:solidFill>
              <a:cs typeface="Arial" panose="020B0604020202020204" pitchFamily="34" charset="0"/>
            </a:endParaRPr>
          </a:p>
          <a:p>
            <a:pPr algn="r">
              <a:defRPr/>
            </a:pPr>
            <a:endParaRPr lang="en-US" sz="1300" b="1" dirty="0">
              <a:solidFill>
                <a:srgbClr val="FF0000"/>
              </a:solidFill>
              <a:cs typeface="Arial" panose="020B0604020202020204" pitchFamily="34" charset="0"/>
            </a:endParaRPr>
          </a:p>
          <a:p>
            <a:pPr algn="r">
              <a:defRPr/>
            </a:pPr>
            <a:r>
              <a:rPr lang="en-US" sz="1300" b="1" dirty="0">
                <a:solidFill>
                  <a:srgbClr val="FF0000"/>
                </a:solidFill>
                <a:latin typeface="+mj-lt"/>
                <a:cs typeface="Arial" panose="020B0604020202020204" pitchFamily="34" charset="0"/>
              </a:rPr>
              <a:t> </a:t>
            </a:r>
            <a:r>
              <a:rPr lang="en-US" sz="1600" b="1" dirty="0">
                <a:solidFill>
                  <a:schemeClr val="tx1"/>
                </a:solidFill>
                <a:latin typeface="+mj-lt"/>
                <a:cs typeface="Arial" panose="020B0604020202020204" pitchFamily="34" charset="0"/>
              </a:rPr>
              <a:t>Jordan</a:t>
            </a:r>
          </a:p>
          <a:p>
            <a:pPr algn="r">
              <a:defRPr/>
            </a:pPr>
            <a:endParaRPr lang="en-US" sz="1600" b="1" dirty="0">
              <a:solidFill>
                <a:schemeClr val="tx1"/>
              </a:solidFill>
              <a:latin typeface="+mj-lt"/>
              <a:cs typeface="Arial" panose="020B0604020202020204" pitchFamily="34" charset="0"/>
            </a:endParaRPr>
          </a:p>
          <a:p>
            <a:pPr algn="r">
              <a:defRPr/>
            </a:pPr>
            <a:endParaRPr lang="en-US" sz="1100" b="1" dirty="0">
              <a:solidFill>
                <a:schemeClr val="tx1"/>
              </a:solidFill>
              <a:latin typeface="+mj-lt"/>
              <a:cs typeface="Arial" panose="020B0604020202020204" pitchFamily="34" charset="0"/>
            </a:endParaRPr>
          </a:p>
          <a:p>
            <a:pPr algn="r">
              <a:defRPr/>
            </a:pPr>
            <a:endParaRPr lang="en-US" sz="1600" b="1" dirty="0">
              <a:solidFill>
                <a:schemeClr val="tx1"/>
              </a:solidFill>
              <a:latin typeface="+mj-lt"/>
              <a:cs typeface="Arial" panose="020B0604020202020204" pitchFamily="34" charset="0"/>
            </a:endParaRPr>
          </a:p>
          <a:p>
            <a:pPr algn="r">
              <a:defRPr/>
            </a:pPr>
            <a:r>
              <a:rPr lang="en-US" sz="1600" b="1" dirty="0">
                <a:solidFill>
                  <a:schemeClr val="tx1"/>
                </a:solidFill>
                <a:latin typeface="+mj-lt"/>
                <a:cs typeface="Arial" panose="020B0604020202020204" pitchFamily="34" charset="0"/>
              </a:rPr>
              <a:t>Morocco</a:t>
            </a:r>
          </a:p>
          <a:p>
            <a:pPr algn="r">
              <a:defRPr/>
            </a:pPr>
            <a:endParaRPr lang="en-US" sz="1600" b="1" dirty="0">
              <a:solidFill>
                <a:srgbClr val="FF0000"/>
              </a:solidFill>
              <a:latin typeface="+mj-lt"/>
              <a:cs typeface="Arial" panose="020B0604020202020204" pitchFamily="34" charset="0"/>
            </a:endParaRPr>
          </a:p>
          <a:p>
            <a:pPr algn="r">
              <a:defRPr/>
            </a:pPr>
            <a:endParaRPr lang="en-US" sz="1600" b="1" dirty="0">
              <a:solidFill>
                <a:srgbClr val="FF0000"/>
              </a:solidFill>
              <a:latin typeface="+mj-lt"/>
              <a:cs typeface="Arial" panose="020B0604020202020204" pitchFamily="34" charset="0"/>
            </a:endParaRPr>
          </a:p>
          <a:p>
            <a:pPr algn="r">
              <a:defRPr/>
            </a:pPr>
            <a:endParaRPr lang="en-US" sz="1600" b="1" dirty="0">
              <a:solidFill>
                <a:srgbClr val="FF0000"/>
              </a:solidFill>
              <a:latin typeface="+mj-lt"/>
              <a:cs typeface="Arial" panose="020B0604020202020204" pitchFamily="34" charset="0"/>
            </a:endParaRPr>
          </a:p>
          <a:p>
            <a:pPr algn="r">
              <a:defRPr/>
            </a:pPr>
            <a:endParaRPr lang="en-US" sz="1600" b="1" dirty="0">
              <a:solidFill>
                <a:srgbClr val="FF0000"/>
              </a:solidFill>
              <a:latin typeface="+mj-lt"/>
              <a:cs typeface="Arial" panose="020B0604020202020204" pitchFamily="34" charset="0"/>
            </a:endParaRPr>
          </a:p>
          <a:p>
            <a:pPr algn="r">
              <a:defRPr/>
            </a:pPr>
            <a:endParaRPr lang="en-US" sz="1600" b="1" dirty="0">
              <a:solidFill>
                <a:srgbClr val="FF0000"/>
              </a:solidFill>
              <a:latin typeface="+mj-lt"/>
              <a:cs typeface="Arial" panose="020B0604020202020204" pitchFamily="34" charset="0"/>
            </a:endParaRPr>
          </a:p>
          <a:p>
            <a:pPr algn="r">
              <a:defRPr/>
            </a:pPr>
            <a:endParaRPr lang="en-US" sz="1600" b="1" dirty="0">
              <a:solidFill>
                <a:srgbClr val="FF0000"/>
              </a:solidFill>
              <a:latin typeface="+mj-lt"/>
              <a:cs typeface="Arial" panose="020B0604020202020204" pitchFamily="34" charset="0"/>
            </a:endParaRPr>
          </a:p>
          <a:p>
            <a:pPr algn="r">
              <a:defRPr/>
            </a:pPr>
            <a:endParaRPr lang="en-US" sz="1600" b="1" dirty="0">
              <a:solidFill>
                <a:srgbClr val="FF0000"/>
              </a:solidFill>
              <a:latin typeface="+mj-lt"/>
              <a:cs typeface="Arial" panose="020B0604020202020204" pitchFamily="34" charset="0"/>
            </a:endParaRPr>
          </a:p>
          <a:p>
            <a:pPr algn="r">
              <a:defRPr/>
            </a:pPr>
            <a:endParaRPr lang="en-US" sz="1600" b="1" dirty="0">
              <a:solidFill>
                <a:srgbClr val="FF0000"/>
              </a:solidFill>
              <a:latin typeface="+mj-lt"/>
              <a:cs typeface="Arial" panose="020B0604020202020204" pitchFamily="34" charset="0"/>
            </a:endParaRPr>
          </a:p>
          <a:p>
            <a:pPr algn="r">
              <a:defRPr/>
            </a:pPr>
            <a:endParaRPr lang="en-US" sz="1600" b="1" dirty="0">
              <a:solidFill>
                <a:srgbClr val="FF0000"/>
              </a:solidFill>
              <a:latin typeface="+mj-lt"/>
              <a:cs typeface="Arial" panose="020B0604020202020204" pitchFamily="34" charset="0"/>
            </a:endParaRPr>
          </a:p>
          <a:p>
            <a:pPr algn="r">
              <a:defRPr/>
            </a:pPr>
            <a:endParaRPr lang="en-US" sz="1600" b="1" dirty="0">
              <a:solidFill>
                <a:srgbClr val="FF0000"/>
              </a:solidFill>
              <a:latin typeface="+mj-lt"/>
              <a:cs typeface="Arial" panose="020B0604020202020204" pitchFamily="34" charset="0"/>
            </a:endParaRPr>
          </a:p>
          <a:p>
            <a:pPr algn="r">
              <a:defRPr/>
            </a:pPr>
            <a:endParaRPr lang="en-US" sz="1600" b="1" dirty="0">
              <a:solidFill>
                <a:srgbClr val="FF0000"/>
              </a:solidFill>
              <a:latin typeface="+mj-lt"/>
              <a:cs typeface="Arial" panose="020B0604020202020204" pitchFamily="34" charset="0"/>
            </a:endParaRPr>
          </a:p>
          <a:p>
            <a:pPr algn="r">
              <a:defRPr/>
            </a:pPr>
            <a:endParaRPr lang="en-US" sz="1600" b="1" dirty="0">
              <a:solidFill>
                <a:srgbClr val="FF0000"/>
              </a:solidFill>
              <a:latin typeface="+mj-lt"/>
              <a:cs typeface="Arial" panose="020B0604020202020204" pitchFamily="34" charset="0"/>
            </a:endParaRPr>
          </a:p>
          <a:p>
            <a:pPr algn="r">
              <a:defRPr/>
            </a:pPr>
            <a:endParaRPr lang="en-US" sz="1100" b="1" dirty="0">
              <a:solidFill>
                <a:srgbClr val="FF0000"/>
              </a:solidFill>
              <a:latin typeface="+mj-lt"/>
              <a:cs typeface="Arial" panose="020B0604020202020204" pitchFamily="34" charset="0"/>
            </a:endParaRPr>
          </a:p>
          <a:p>
            <a:pPr algn="r">
              <a:defRPr/>
            </a:pPr>
            <a:endParaRPr lang="en-US" sz="1100" b="1" dirty="0">
              <a:solidFill>
                <a:srgbClr val="FF0000"/>
              </a:solidFill>
              <a:latin typeface="+mj-lt"/>
              <a:cs typeface="Arial" panose="020B0604020202020204" pitchFamily="34" charset="0"/>
            </a:endParaRPr>
          </a:p>
          <a:p>
            <a:pPr algn="r">
              <a:defRPr/>
            </a:pPr>
            <a:r>
              <a:rPr lang="en-US" sz="1600" b="1" dirty="0">
                <a:solidFill>
                  <a:schemeClr val="tx1"/>
                </a:solidFill>
                <a:latin typeface="+mj-lt"/>
                <a:cs typeface="Arial" panose="020B0604020202020204" pitchFamily="34" charset="0"/>
              </a:rPr>
              <a:t>Algeria</a:t>
            </a:r>
          </a:p>
          <a:p>
            <a:pPr algn="r">
              <a:defRPr/>
            </a:pPr>
            <a:r>
              <a:rPr lang="en-US" sz="1600" b="1" dirty="0">
                <a:solidFill>
                  <a:schemeClr val="tx1"/>
                </a:solidFill>
                <a:latin typeface="+mj-lt"/>
                <a:cs typeface="Arial" panose="020B0604020202020204" pitchFamily="34" charset="0"/>
              </a:rPr>
              <a:t>Egypt</a:t>
            </a:r>
          </a:p>
          <a:p>
            <a:pPr algn="r">
              <a:defRPr/>
            </a:pPr>
            <a:r>
              <a:rPr lang="en-US" sz="1600" b="1" dirty="0">
                <a:solidFill>
                  <a:schemeClr val="tx1"/>
                </a:solidFill>
                <a:latin typeface="+mj-lt"/>
                <a:cs typeface="Arial" panose="020B0604020202020204" pitchFamily="34" charset="0"/>
              </a:rPr>
              <a:t>Israel</a:t>
            </a:r>
          </a:p>
          <a:p>
            <a:pPr algn="r">
              <a:defRPr/>
            </a:pPr>
            <a:r>
              <a:rPr lang="en-US" sz="1600" b="1" dirty="0">
                <a:solidFill>
                  <a:schemeClr val="tx1"/>
                </a:solidFill>
                <a:latin typeface="+mj-lt"/>
                <a:cs typeface="Arial" panose="020B0604020202020204" pitchFamily="34" charset="0"/>
              </a:rPr>
              <a:t>Mauritania</a:t>
            </a:r>
          </a:p>
          <a:p>
            <a:pPr algn="r">
              <a:defRPr/>
            </a:pPr>
            <a:r>
              <a:rPr lang="en-US" sz="1600" b="1" dirty="0">
                <a:solidFill>
                  <a:schemeClr val="tx1"/>
                </a:solidFill>
                <a:latin typeface="+mj-lt"/>
                <a:cs typeface="Arial" panose="020B0604020202020204" pitchFamily="34" charset="0"/>
              </a:rPr>
              <a:t>Tunisia</a:t>
            </a:r>
          </a:p>
        </p:txBody>
      </p:sp>
      <p:sp>
        <p:nvSpPr>
          <p:cNvPr id="21514" name="Text Box 73"/>
          <p:cNvSpPr txBox="1">
            <a:spLocks noChangeArrowheads="1"/>
          </p:cNvSpPr>
          <p:nvPr/>
        </p:nvSpPr>
        <p:spPr bwMode="auto">
          <a:xfrm>
            <a:off x="7904164" y="6764340"/>
            <a:ext cx="2789237" cy="399956"/>
          </a:xfrm>
          <a:prstGeom prst="rect">
            <a:avLst/>
          </a:prstGeom>
          <a:noFill/>
          <a:ln w="9525">
            <a:noFill/>
            <a:miter lim="800000"/>
            <a:headEnd/>
            <a:tailEnd/>
          </a:ln>
        </p:spPr>
        <p:txBody>
          <a:bodyPr lIns="91290" tIns="45644" rIns="91290" bIns="45644">
            <a:spAutoFit/>
          </a:bodyPr>
          <a:lstStyle/>
          <a:p>
            <a:pPr eaLnBrk="0" hangingPunct="0"/>
            <a:r>
              <a:rPr lang="en-GB" sz="1000" b="1">
                <a:latin typeface="Calibri" pitchFamily="34" charset="0"/>
              </a:rPr>
              <a:t>  * Turkey recognises the Republic of Macedonia</a:t>
            </a:r>
          </a:p>
          <a:p>
            <a:pPr eaLnBrk="0" hangingPunct="0"/>
            <a:r>
              <a:rPr lang="en-GB" sz="1000" b="1">
                <a:latin typeface="Calibri" pitchFamily="34" charset="0"/>
              </a:rPr>
              <a:t> with its constitutional name.</a:t>
            </a:r>
            <a:endParaRPr lang="en-US" sz="1000" b="1">
              <a:latin typeface="Calibri" pitchFamily="34" charset="0"/>
            </a:endParaRPr>
          </a:p>
        </p:txBody>
      </p:sp>
    </p:spTree>
    <p:extLst>
      <p:ext uri="{BB962C8B-B14F-4D97-AF65-F5344CB8AC3E}">
        <p14:creationId xmlns:p14="http://schemas.microsoft.com/office/powerpoint/2010/main" val="534503256"/>
      </p:ext>
    </p:extLst>
  </p:cSld>
  <p:clrMapOvr>
    <a:masterClrMapping/>
  </p:clrMapOvr>
  <p:transition spd="slow" advTm="33306"/>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2" name="Rectangle 2"/>
          <p:cNvSpPr>
            <a:spLocks noGrp="1" noChangeArrowheads="1"/>
          </p:cNvSpPr>
          <p:nvPr>
            <p:ph type="title" idx="4294967295"/>
          </p:nvPr>
        </p:nvSpPr>
        <p:spPr>
          <a:xfrm>
            <a:off x="935676" y="420070"/>
            <a:ext cx="8822055" cy="672112"/>
          </a:xfrm>
        </p:spPr>
        <p:txBody>
          <a:bodyPr/>
          <a:lstStyle/>
          <a:p>
            <a:pPr algn="ctr" eaLnBrk="1" hangingPunct="1">
              <a:defRPr/>
            </a:pPr>
            <a:r>
              <a:rPr lang="en-US" sz="3200" dirty="0">
                <a:effectLst>
                  <a:outerShdw blurRad="38100" dist="38100" dir="2700000" algn="tl">
                    <a:srgbClr val="DDDDDD"/>
                  </a:outerShdw>
                </a:effectLst>
              </a:rPr>
              <a:t>Strategic &amp; Operational Requirements </a:t>
            </a:r>
          </a:p>
        </p:txBody>
      </p:sp>
      <p:sp>
        <p:nvSpPr>
          <p:cNvPr id="1428483" name="Rectangle 3"/>
          <p:cNvSpPr>
            <a:spLocks noGrp="1" noChangeArrowheads="1"/>
          </p:cNvSpPr>
          <p:nvPr>
            <p:ph type="body" idx="4294967295"/>
          </p:nvPr>
        </p:nvSpPr>
        <p:spPr>
          <a:xfrm>
            <a:off x="802005" y="2100351"/>
            <a:ext cx="9089390" cy="4536758"/>
          </a:xfrm>
        </p:spPr>
        <p:txBody>
          <a:bodyPr/>
          <a:lstStyle/>
          <a:p>
            <a:pPr eaLnBrk="1" hangingPunct="1">
              <a:lnSpc>
                <a:spcPct val="80000"/>
              </a:lnSpc>
            </a:pPr>
            <a:r>
              <a:rPr lang="en-US" altLang="en-US" sz="2700">
                <a:effectLst>
                  <a:outerShdw blurRad="38100" dist="38100" dir="2700000" algn="tl">
                    <a:srgbClr val="C0C0C0"/>
                  </a:outerShdw>
                </a:effectLst>
              </a:rPr>
              <a:t>Force Laydown</a:t>
            </a:r>
          </a:p>
          <a:p>
            <a:pPr eaLnBrk="1" hangingPunct="1">
              <a:lnSpc>
                <a:spcPct val="80000"/>
              </a:lnSpc>
            </a:pPr>
            <a:endParaRPr lang="en-US" altLang="en-US" sz="2700">
              <a:effectLst>
                <a:outerShdw blurRad="38100" dist="38100" dir="2700000" algn="tl">
                  <a:srgbClr val="C0C0C0"/>
                </a:outerShdw>
              </a:effectLst>
            </a:endParaRPr>
          </a:p>
          <a:p>
            <a:pPr eaLnBrk="1" hangingPunct="1">
              <a:lnSpc>
                <a:spcPct val="80000"/>
              </a:lnSpc>
            </a:pPr>
            <a:r>
              <a:rPr lang="en-US" altLang="en-US" sz="2700">
                <a:effectLst>
                  <a:outerShdw blurRad="38100" dist="38100" dir="2700000" algn="tl">
                    <a:srgbClr val="C0C0C0"/>
                  </a:outerShdw>
                </a:effectLst>
              </a:rPr>
              <a:t>Training Range Capacity</a:t>
            </a:r>
          </a:p>
          <a:p>
            <a:pPr eaLnBrk="1" hangingPunct="1">
              <a:lnSpc>
                <a:spcPct val="80000"/>
              </a:lnSpc>
            </a:pPr>
            <a:endParaRPr lang="en-US" altLang="en-US" sz="2700">
              <a:effectLst>
                <a:outerShdw blurRad="38100" dist="38100" dir="2700000" algn="tl">
                  <a:srgbClr val="C0C0C0"/>
                </a:outerShdw>
              </a:effectLst>
            </a:endParaRPr>
          </a:p>
          <a:p>
            <a:pPr eaLnBrk="1" hangingPunct="1">
              <a:lnSpc>
                <a:spcPct val="80000"/>
              </a:lnSpc>
            </a:pPr>
            <a:r>
              <a:rPr lang="en-US" altLang="en-US" sz="2700">
                <a:effectLst>
                  <a:outerShdw blurRad="38100" dist="38100" dir="2700000" algn="tl">
                    <a:srgbClr val="C0C0C0"/>
                  </a:outerShdw>
                </a:effectLst>
              </a:rPr>
              <a:t>Strategic &amp; Operational Lift (Sea &amp; Air)</a:t>
            </a:r>
          </a:p>
          <a:p>
            <a:pPr lvl="1" eaLnBrk="1" hangingPunct="1">
              <a:lnSpc>
                <a:spcPct val="80000"/>
              </a:lnSpc>
              <a:buFont typeface="Wingdings" pitchFamily="2" charset="2"/>
              <a:buChar char="Ø"/>
            </a:pPr>
            <a:r>
              <a:rPr lang="en-US" altLang="en-US" sz="2300">
                <a:effectLst>
                  <a:outerShdw blurRad="38100" dist="38100" dir="2700000" algn="tl">
                    <a:srgbClr val="C0C0C0"/>
                  </a:outerShdw>
                </a:effectLst>
              </a:rPr>
              <a:t>Contingencies, OPLANs, TSC, Engagement Activities</a:t>
            </a:r>
          </a:p>
          <a:p>
            <a:pPr lvl="1" eaLnBrk="1" hangingPunct="1">
              <a:lnSpc>
                <a:spcPct val="80000"/>
              </a:lnSpc>
              <a:buFont typeface="Wingdings" pitchFamily="2" charset="2"/>
              <a:buChar char="Ø"/>
            </a:pPr>
            <a:r>
              <a:rPr lang="en-US" altLang="en-US" sz="2300">
                <a:effectLst>
                  <a:outerShdw blurRad="38100" dist="38100" dir="2700000" algn="tl">
                    <a:srgbClr val="C0C0C0"/>
                  </a:outerShdw>
                </a:effectLst>
              </a:rPr>
              <a:t>Marianas Training Support</a:t>
            </a:r>
          </a:p>
          <a:p>
            <a:pPr eaLnBrk="1" hangingPunct="1">
              <a:lnSpc>
                <a:spcPct val="80000"/>
              </a:lnSpc>
            </a:pPr>
            <a:endParaRPr lang="en-US" altLang="en-US" sz="2700"/>
          </a:p>
          <a:p>
            <a:pPr eaLnBrk="1" hangingPunct="1">
              <a:lnSpc>
                <a:spcPct val="80000"/>
              </a:lnSpc>
            </a:pPr>
            <a:r>
              <a:rPr lang="en-US" altLang="en-US" sz="2700"/>
              <a:t>Quality of Life</a:t>
            </a:r>
            <a:endParaRPr lang="en-US" altLang="en-US" sz="2700">
              <a:effectLst>
                <a:outerShdw blurRad="38100" dist="38100" dir="2700000" algn="tl">
                  <a:srgbClr val="C0C0C0"/>
                </a:outerShdw>
              </a:effectLst>
            </a:endParaRPr>
          </a:p>
        </p:txBody>
      </p:sp>
      <p:sp>
        <p:nvSpPr>
          <p:cNvPr id="666628" name="Rectangle 4"/>
          <p:cNvSpPr>
            <a:spLocks noChangeArrowheads="1"/>
          </p:cNvSpPr>
          <p:nvPr/>
        </p:nvSpPr>
        <p:spPr bwMode="auto">
          <a:xfrm>
            <a:off x="244841" y="6645426"/>
            <a:ext cx="10155457" cy="520712"/>
          </a:xfrm>
          <a:prstGeom prst="rect">
            <a:avLst/>
          </a:prstGeom>
          <a:solidFill>
            <a:srgbClr val="FFFF00"/>
          </a:solidFill>
          <a:ln w="15875" algn="ctr">
            <a:noFill/>
            <a:miter lim="800000"/>
            <a:headEnd/>
            <a:tailEnd/>
          </a:ln>
          <a:effectLst/>
        </p:spPr>
        <p:txBody>
          <a:bodyPr wrap="none" lIns="104196" tIns="52098" rIns="104196" bIns="52098" anchor="ctr">
            <a:spAutoFit/>
          </a:bodyPr>
          <a:lstStyle/>
          <a:p>
            <a:pPr algn="ctr" defTabSz="1042872" eaLnBrk="0" hangingPunct="0">
              <a:defRPr/>
            </a:pPr>
            <a:r>
              <a:rPr lang="en-US" sz="2700" b="1" i="1">
                <a:solidFill>
                  <a:srgbClr val="FF0000"/>
                </a:solidFill>
                <a:effectLst>
                  <a:outerShdw blurRad="38100" dist="38100" dir="2700000" algn="tl">
                    <a:srgbClr val="000000"/>
                  </a:outerShdw>
                </a:effectLst>
                <a:latin typeface="Arial" charset="0"/>
                <a:cs typeface="Arial" charset="0"/>
              </a:rPr>
              <a:t>Full-Scale, Operational Capabilities Must Remain Paramount</a:t>
            </a:r>
          </a:p>
        </p:txBody>
      </p:sp>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93400" cy="756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44501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12" descr="Taxi 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245" y="22754"/>
            <a:ext cx="6338067" cy="7538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805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p:txBody>
          <a:bodyPr/>
          <a:lstStyle/>
          <a:p>
            <a:pPr eaLnBrk="1" hangingPunct="1"/>
            <a:endParaRPr lang="en-US" altLang="en-US" smtClean="0"/>
          </a:p>
        </p:txBody>
      </p:sp>
      <p:pic>
        <p:nvPicPr>
          <p:cNvPr id="32772" name="Picture 9" descr="Image De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9" y="626613"/>
            <a:ext cx="10693400" cy="630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4490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altLang="en-US" smtClean="0"/>
          </a:p>
        </p:txBody>
      </p:sp>
      <p:sp>
        <p:nvSpPr>
          <p:cNvPr id="34819" name="Rectangle 3"/>
          <p:cNvSpPr>
            <a:spLocks noGrp="1" noChangeArrowheads="1"/>
          </p:cNvSpPr>
          <p:nvPr>
            <p:ph type="body" idx="1"/>
          </p:nvPr>
        </p:nvSpPr>
        <p:spPr/>
        <p:txBody>
          <a:bodyPr/>
          <a:lstStyle/>
          <a:p>
            <a:pPr eaLnBrk="1" hangingPunct="1"/>
            <a:endParaRPr lang="en-US" altLang="en-US" smtClean="0"/>
          </a:p>
        </p:txBody>
      </p:sp>
      <p:pic>
        <p:nvPicPr>
          <p:cNvPr id="348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693400"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916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2" name="Rectangle 2"/>
          <p:cNvSpPr>
            <a:spLocks noGrp="1" noChangeArrowheads="1"/>
          </p:cNvSpPr>
          <p:nvPr>
            <p:ph type="title" idx="4294967295"/>
          </p:nvPr>
        </p:nvSpPr>
        <p:spPr>
          <a:xfrm>
            <a:off x="935676" y="420070"/>
            <a:ext cx="8822055" cy="672112"/>
          </a:xfrm>
        </p:spPr>
        <p:txBody>
          <a:bodyPr/>
          <a:lstStyle/>
          <a:p>
            <a:pPr algn="ctr" eaLnBrk="1" hangingPunct="1">
              <a:defRPr/>
            </a:pPr>
            <a:r>
              <a:rPr lang="en-US" sz="3200" dirty="0">
                <a:effectLst>
                  <a:outerShdw blurRad="38100" dist="38100" dir="2700000" algn="tl">
                    <a:srgbClr val="DDDDDD"/>
                  </a:outerShdw>
                </a:effectLst>
              </a:rPr>
              <a:t>Strategic &amp; Operational Requirements </a:t>
            </a:r>
          </a:p>
        </p:txBody>
      </p:sp>
      <p:sp>
        <p:nvSpPr>
          <p:cNvPr id="1428483" name="Rectangle 3"/>
          <p:cNvSpPr>
            <a:spLocks noGrp="1" noChangeArrowheads="1"/>
          </p:cNvSpPr>
          <p:nvPr>
            <p:ph type="body" idx="4294967295"/>
          </p:nvPr>
        </p:nvSpPr>
        <p:spPr>
          <a:xfrm>
            <a:off x="802005" y="2100351"/>
            <a:ext cx="9089390" cy="4536758"/>
          </a:xfrm>
        </p:spPr>
        <p:txBody>
          <a:bodyPr/>
          <a:lstStyle/>
          <a:p>
            <a:pPr eaLnBrk="1" hangingPunct="1">
              <a:lnSpc>
                <a:spcPct val="80000"/>
              </a:lnSpc>
            </a:pPr>
            <a:r>
              <a:rPr lang="en-US" altLang="en-US" sz="2700">
                <a:effectLst>
                  <a:outerShdw blurRad="38100" dist="38100" dir="2700000" algn="tl">
                    <a:srgbClr val="C0C0C0"/>
                  </a:outerShdw>
                </a:effectLst>
              </a:rPr>
              <a:t>Force Laydown</a:t>
            </a:r>
          </a:p>
          <a:p>
            <a:pPr eaLnBrk="1" hangingPunct="1">
              <a:lnSpc>
                <a:spcPct val="80000"/>
              </a:lnSpc>
            </a:pPr>
            <a:endParaRPr lang="en-US" altLang="en-US" sz="2700">
              <a:effectLst>
                <a:outerShdw blurRad="38100" dist="38100" dir="2700000" algn="tl">
                  <a:srgbClr val="C0C0C0"/>
                </a:outerShdw>
              </a:effectLst>
            </a:endParaRPr>
          </a:p>
          <a:p>
            <a:pPr eaLnBrk="1" hangingPunct="1">
              <a:lnSpc>
                <a:spcPct val="80000"/>
              </a:lnSpc>
            </a:pPr>
            <a:r>
              <a:rPr lang="en-US" altLang="en-US" sz="2700">
                <a:effectLst>
                  <a:outerShdw blurRad="38100" dist="38100" dir="2700000" algn="tl">
                    <a:srgbClr val="C0C0C0"/>
                  </a:outerShdw>
                </a:effectLst>
              </a:rPr>
              <a:t>Training Range Capacity</a:t>
            </a:r>
          </a:p>
          <a:p>
            <a:pPr eaLnBrk="1" hangingPunct="1">
              <a:lnSpc>
                <a:spcPct val="80000"/>
              </a:lnSpc>
            </a:pPr>
            <a:endParaRPr lang="en-US" altLang="en-US" sz="2700">
              <a:effectLst>
                <a:outerShdw blurRad="38100" dist="38100" dir="2700000" algn="tl">
                  <a:srgbClr val="C0C0C0"/>
                </a:outerShdw>
              </a:effectLst>
            </a:endParaRPr>
          </a:p>
          <a:p>
            <a:pPr eaLnBrk="1" hangingPunct="1">
              <a:lnSpc>
                <a:spcPct val="80000"/>
              </a:lnSpc>
            </a:pPr>
            <a:r>
              <a:rPr lang="en-US" altLang="en-US" sz="2700">
                <a:effectLst>
                  <a:outerShdw blurRad="38100" dist="38100" dir="2700000" algn="tl">
                    <a:srgbClr val="C0C0C0"/>
                  </a:outerShdw>
                </a:effectLst>
              </a:rPr>
              <a:t>Strategic &amp; Operational Lift (Sea &amp; Air)</a:t>
            </a:r>
          </a:p>
          <a:p>
            <a:pPr lvl="1" eaLnBrk="1" hangingPunct="1">
              <a:lnSpc>
                <a:spcPct val="80000"/>
              </a:lnSpc>
              <a:buFont typeface="Wingdings" pitchFamily="2" charset="2"/>
              <a:buChar char="Ø"/>
            </a:pPr>
            <a:r>
              <a:rPr lang="en-US" altLang="en-US" sz="2300">
                <a:effectLst>
                  <a:outerShdw blurRad="38100" dist="38100" dir="2700000" algn="tl">
                    <a:srgbClr val="C0C0C0"/>
                  </a:outerShdw>
                </a:effectLst>
              </a:rPr>
              <a:t>Contingencies, OPLANs, TSC, Engagement Activities</a:t>
            </a:r>
          </a:p>
          <a:p>
            <a:pPr lvl="1" eaLnBrk="1" hangingPunct="1">
              <a:lnSpc>
                <a:spcPct val="80000"/>
              </a:lnSpc>
              <a:buFont typeface="Wingdings" pitchFamily="2" charset="2"/>
              <a:buChar char="Ø"/>
            </a:pPr>
            <a:r>
              <a:rPr lang="en-US" altLang="en-US" sz="2300">
                <a:effectLst>
                  <a:outerShdw blurRad="38100" dist="38100" dir="2700000" algn="tl">
                    <a:srgbClr val="C0C0C0"/>
                  </a:outerShdw>
                </a:effectLst>
              </a:rPr>
              <a:t>Marianas Training Support</a:t>
            </a:r>
          </a:p>
          <a:p>
            <a:pPr eaLnBrk="1" hangingPunct="1">
              <a:lnSpc>
                <a:spcPct val="80000"/>
              </a:lnSpc>
            </a:pPr>
            <a:endParaRPr lang="en-US" altLang="en-US" sz="2700"/>
          </a:p>
          <a:p>
            <a:pPr eaLnBrk="1" hangingPunct="1">
              <a:lnSpc>
                <a:spcPct val="80000"/>
              </a:lnSpc>
            </a:pPr>
            <a:r>
              <a:rPr lang="en-US" altLang="en-US" sz="2700"/>
              <a:t>Quality of Life</a:t>
            </a:r>
            <a:endParaRPr lang="en-US" altLang="en-US" sz="2700">
              <a:effectLst>
                <a:outerShdw blurRad="38100" dist="38100" dir="2700000" algn="tl">
                  <a:srgbClr val="C0C0C0"/>
                </a:outerShdw>
              </a:effectLst>
            </a:endParaRPr>
          </a:p>
        </p:txBody>
      </p:sp>
      <p:sp>
        <p:nvSpPr>
          <p:cNvPr id="666628" name="Rectangle 4"/>
          <p:cNvSpPr>
            <a:spLocks noChangeArrowheads="1"/>
          </p:cNvSpPr>
          <p:nvPr/>
        </p:nvSpPr>
        <p:spPr bwMode="auto">
          <a:xfrm>
            <a:off x="244841" y="6645426"/>
            <a:ext cx="10155457" cy="520712"/>
          </a:xfrm>
          <a:prstGeom prst="rect">
            <a:avLst/>
          </a:prstGeom>
          <a:solidFill>
            <a:srgbClr val="FFFF00"/>
          </a:solidFill>
          <a:ln w="15875" algn="ctr">
            <a:noFill/>
            <a:miter lim="800000"/>
            <a:headEnd/>
            <a:tailEnd/>
          </a:ln>
          <a:effectLst/>
        </p:spPr>
        <p:txBody>
          <a:bodyPr wrap="none" lIns="104196" tIns="52098" rIns="104196" bIns="52098" anchor="ctr">
            <a:spAutoFit/>
          </a:bodyPr>
          <a:lstStyle/>
          <a:p>
            <a:pPr algn="ctr" defTabSz="1042872" eaLnBrk="0" hangingPunct="0">
              <a:defRPr/>
            </a:pPr>
            <a:r>
              <a:rPr lang="en-US" sz="2700" b="1" i="1">
                <a:solidFill>
                  <a:srgbClr val="FF0000"/>
                </a:solidFill>
                <a:effectLst>
                  <a:outerShdw blurRad="38100" dist="38100" dir="2700000" algn="tl">
                    <a:srgbClr val="000000"/>
                  </a:outerShdw>
                </a:effectLst>
                <a:latin typeface="Arial" charset="0"/>
                <a:cs typeface="Arial" charset="0"/>
              </a:rPr>
              <a:t>Full-Scale, Operational Capabilities Must Remain Paramount</a:t>
            </a:r>
          </a:p>
        </p:txBody>
      </p:sp>
      <p:pic>
        <p:nvPicPr>
          <p:cNvPr id="27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59" y="-160759"/>
            <a:ext cx="11329887" cy="772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6193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dd Month YYYY</a:t>
            </a:r>
            <a:endParaRPr lang="en-US" dirty="0"/>
          </a:p>
        </p:txBody>
      </p:sp>
      <p:sp>
        <p:nvSpPr>
          <p:cNvPr id="5" name="Footer Placeholder 4"/>
          <p:cNvSpPr>
            <a:spLocks noGrp="1"/>
          </p:cNvSpPr>
          <p:nvPr>
            <p:ph type="ftr" sz="quarter" idx="11"/>
          </p:nvPr>
        </p:nvSpPr>
        <p:spPr/>
        <p:txBody>
          <a:bodyPr/>
          <a:lstStyle/>
          <a:p>
            <a:pPr>
              <a:defRPr/>
            </a:pPr>
            <a:r>
              <a:rPr lang="en-US" smtClean="0"/>
              <a:t>NATO CLASSIFICATION</a:t>
            </a:r>
            <a:endParaRPr lang="en-US" dirty="0"/>
          </a:p>
        </p:txBody>
      </p:sp>
      <p:sp>
        <p:nvSpPr>
          <p:cNvPr id="6" name="Slide Number Placeholder 5"/>
          <p:cNvSpPr>
            <a:spLocks noGrp="1"/>
          </p:cNvSpPr>
          <p:nvPr>
            <p:ph type="sldNum" sz="quarter" idx="12"/>
          </p:nvPr>
        </p:nvSpPr>
        <p:spPr/>
        <p:txBody>
          <a:bodyPr/>
          <a:lstStyle/>
          <a:p>
            <a:pPr>
              <a:defRPr/>
            </a:pPr>
            <a:fld id="{98B9ABC5-6CB1-4839-BDEF-392A4C46E00E}" type="slidenum">
              <a:rPr lang="en-US" smtClean="0"/>
              <a:pPr>
                <a:defRPr/>
              </a:pPr>
              <a:t>28</a:t>
            </a:fld>
            <a:endParaRPr lang="en-US" dirty="0"/>
          </a:p>
        </p:txBody>
      </p:sp>
      <p:pic>
        <p:nvPicPr>
          <p:cNvPr id="39938" name="Picture 2" descr="C:\Users\Loynd\Desktop\150327-M-TR086-3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543" y="-2601"/>
            <a:ext cx="13448067" cy="756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5728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415" y="0"/>
            <a:ext cx="11341893" cy="7561263"/>
          </a:xfrm>
        </p:spPr>
      </p:pic>
    </p:spTree>
    <p:extLst>
      <p:ext uri="{BB962C8B-B14F-4D97-AF65-F5344CB8AC3E}">
        <p14:creationId xmlns:p14="http://schemas.microsoft.com/office/powerpoint/2010/main" val="99603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5" name="Elbow Connector 134"/>
          <p:cNvCxnSpPr/>
          <p:nvPr/>
        </p:nvCxnSpPr>
        <p:spPr>
          <a:xfrm rot="10800000">
            <a:off x="3446155" y="4113921"/>
            <a:ext cx="588509" cy="238040"/>
          </a:xfrm>
          <a:prstGeom prst="bentConnector3">
            <a:avLst>
              <a:gd name="adj1" fmla="val 869"/>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2855789" y="3002486"/>
            <a:ext cx="7426" cy="952159"/>
          </a:xfrm>
          <a:prstGeom prst="line">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855789" y="3002486"/>
            <a:ext cx="1011789" cy="0"/>
          </a:xfrm>
          <a:prstGeom prst="line">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53" name="Line 5"/>
          <p:cNvSpPr>
            <a:spLocks noChangeShapeType="1"/>
          </p:cNvSpPr>
          <p:nvPr/>
        </p:nvSpPr>
        <p:spPr bwMode="auto">
          <a:xfrm>
            <a:off x="2350827" y="2367130"/>
            <a:ext cx="12996" cy="1508752"/>
          </a:xfrm>
          <a:prstGeom prst="line">
            <a:avLst/>
          </a:prstGeom>
          <a:noFill/>
          <a:ln w="25400">
            <a:solidFill>
              <a:srgbClr val="000000"/>
            </a:solidFill>
            <a:prstDash val="sysDot"/>
            <a:round/>
            <a:headEnd/>
            <a:tailEnd/>
          </a:ln>
        </p:spPr>
        <p:txBody>
          <a:bodyPr wrap="none" lIns="104160" tIns="52080" rIns="104160" bIns="52080" anchor="ctr"/>
          <a:lstStyle/>
          <a:p>
            <a:endParaRPr lang="en-US" dirty="0"/>
          </a:p>
        </p:txBody>
      </p:sp>
      <p:sp>
        <p:nvSpPr>
          <p:cNvPr id="2054" name="Line 15"/>
          <p:cNvSpPr>
            <a:spLocks noChangeShapeType="1"/>
          </p:cNvSpPr>
          <p:nvPr/>
        </p:nvSpPr>
        <p:spPr bwMode="auto">
          <a:xfrm flipV="1">
            <a:off x="8161646" y="4828050"/>
            <a:ext cx="0" cy="278297"/>
          </a:xfrm>
          <a:prstGeom prst="line">
            <a:avLst/>
          </a:prstGeom>
          <a:noFill/>
          <a:ln w="25400">
            <a:solidFill>
              <a:srgbClr val="000000"/>
            </a:solidFill>
            <a:round/>
            <a:headEnd/>
            <a:tailEnd type="triangle" w="med" len="med"/>
          </a:ln>
        </p:spPr>
        <p:txBody>
          <a:bodyPr wrap="none" lIns="104160" tIns="52080" rIns="104160" bIns="52080" anchor="ctr"/>
          <a:lstStyle/>
          <a:p>
            <a:endParaRPr lang="en-US" dirty="0"/>
          </a:p>
        </p:txBody>
      </p:sp>
      <p:grpSp>
        <p:nvGrpSpPr>
          <p:cNvPr id="2" name="Group 7"/>
          <p:cNvGrpSpPr>
            <a:grpSpLocks/>
          </p:cNvGrpSpPr>
          <p:nvPr/>
        </p:nvGrpSpPr>
        <p:grpSpPr bwMode="auto">
          <a:xfrm>
            <a:off x="1561824" y="1474482"/>
            <a:ext cx="8214981" cy="4703036"/>
            <a:chOff x="715963" y="1035050"/>
            <a:chExt cx="8086725" cy="5123807"/>
          </a:xfrm>
        </p:grpSpPr>
        <p:sp>
          <p:nvSpPr>
            <p:cNvPr id="2065" name="Line 5"/>
            <p:cNvSpPr>
              <a:spLocks noChangeShapeType="1"/>
            </p:cNvSpPr>
            <p:nvPr/>
          </p:nvSpPr>
          <p:spPr bwMode="auto">
            <a:xfrm>
              <a:off x="3814189" y="1142513"/>
              <a:ext cx="6350" cy="1230313"/>
            </a:xfrm>
            <a:prstGeom prst="line">
              <a:avLst/>
            </a:prstGeom>
            <a:noFill/>
            <a:ln w="25400">
              <a:solidFill>
                <a:srgbClr val="000000"/>
              </a:solidFill>
              <a:prstDash val="sysDot"/>
              <a:round/>
              <a:headEnd/>
              <a:tailEnd/>
            </a:ln>
          </p:spPr>
          <p:txBody>
            <a:bodyPr wrap="none" anchor="ctr"/>
            <a:lstStyle/>
            <a:p>
              <a:endParaRPr lang="en-US" dirty="0"/>
            </a:p>
          </p:txBody>
        </p:sp>
        <p:sp>
          <p:nvSpPr>
            <p:cNvPr id="78" name="Rectangle 25"/>
            <p:cNvSpPr>
              <a:spLocks noChangeArrowheads="1"/>
            </p:cNvSpPr>
            <p:nvPr/>
          </p:nvSpPr>
          <p:spPr bwMode="auto">
            <a:xfrm>
              <a:off x="4109646" y="1035050"/>
              <a:ext cx="3090318" cy="310808"/>
            </a:xfrm>
            <a:prstGeom prst="rect">
              <a:avLst/>
            </a:prstGeom>
            <a:noFill/>
            <a:ln w="12700">
              <a:noFill/>
              <a:miter lim="800000"/>
              <a:headEnd/>
              <a:tailEnd/>
            </a:ln>
          </p:spPr>
          <p:txBody>
            <a:bodyPr lIns="86312" tIns="42399" rIns="86312" bIns="42399">
              <a:spAutoFit/>
            </a:bodyPr>
            <a:lstStyle/>
            <a:p>
              <a:pPr algn="ctr" defTabSz="992760">
                <a:lnSpc>
                  <a:spcPct val="75000"/>
                </a:lnSpc>
                <a:spcBef>
                  <a:spcPct val="50000"/>
                </a:spcBef>
                <a:defRPr/>
              </a:pPr>
              <a:r>
                <a:rPr lang="en-US" sz="1700" dirty="0">
                  <a:solidFill>
                    <a:srgbClr val="000000"/>
                  </a:solidFill>
                  <a:effectLst>
                    <a:outerShdw blurRad="38100" dist="38100" dir="2700000" algn="tl">
                      <a:srgbClr val="FFFFFF"/>
                    </a:outerShdw>
                  </a:effectLst>
                </a:rPr>
                <a:t> National Authorities</a:t>
              </a:r>
            </a:p>
          </p:txBody>
        </p:sp>
        <p:sp>
          <p:nvSpPr>
            <p:cNvPr id="81" name="Rectangle 26"/>
            <p:cNvSpPr>
              <a:spLocks noChangeArrowheads="1"/>
            </p:cNvSpPr>
            <p:nvPr/>
          </p:nvSpPr>
          <p:spPr bwMode="auto">
            <a:xfrm>
              <a:off x="715963" y="3773340"/>
              <a:ext cx="1794613" cy="1132691"/>
            </a:xfrm>
            <a:prstGeom prst="rect">
              <a:avLst/>
            </a:prstGeom>
            <a:gradFill rotWithShape="1">
              <a:gsLst>
                <a:gs pos="0">
                  <a:srgbClr val="00CCFF"/>
                </a:gs>
                <a:gs pos="100000">
                  <a:srgbClr val="005E76"/>
                </a:gs>
              </a:gsLst>
              <a:lin ang="2700000" scaled="1"/>
            </a:gradFill>
            <a:ln w="12700">
              <a:solidFill>
                <a:srgbClr val="000000"/>
              </a:solidFill>
              <a:miter lim="800000"/>
              <a:headEnd/>
              <a:tailEnd/>
            </a:ln>
          </p:spPr>
          <p:txBody>
            <a:bodyPr wrap="none" lIns="86312" tIns="42399" rIns="86312" bIns="42399" anchor="ctr"/>
            <a:lstStyle/>
            <a:p>
              <a:pPr algn="ctr" defTabSz="992760">
                <a:defRPr/>
              </a:pPr>
              <a:r>
                <a:rPr lang="en-US" sz="1600" dirty="0">
                  <a:solidFill>
                    <a:srgbClr val="000000"/>
                  </a:solidFill>
                  <a:latin typeface="+mn-lt"/>
                </a:rPr>
                <a:t>Political</a:t>
              </a:r>
            </a:p>
            <a:p>
              <a:pPr algn="ctr" defTabSz="992760">
                <a:defRPr/>
              </a:pPr>
              <a:r>
                <a:rPr lang="en-US" sz="1600" dirty="0">
                  <a:solidFill>
                    <a:srgbClr val="000000"/>
                  </a:solidFill>
                  <a:latin typeface="+mn-lt"/>
                </a:rPr>
                <a:t>Committees</a:t>
              </a:r>
            </a:p>
          </p:txBody>
        </p:sp>
        <p:sp>
          <p:nvSpPr>
            <p:cNvPr id="82" name="Rectangle 27"/>
            <p:cNvSpPr>
              <a:spLocks noChangeArrowheads="1"/>
            </p:cNvSpPr>
            <p:nvPr/>
          </p:nvSpPr>
          <p:spPr bwMode="auto">
            <a:xfrm>
              <a:off x="3066139" y="2188717"/>
              <a:ext cx="2322763" cy="1203245"/>
            </a:xfrm>
            <a:prstGeom prst="rect">
              <a:avLst/>
            </a:prstGeom>
            <a:gradFill rotWithShape="1">
              <a:gsLst>
                <a:gs pos="0">
                  <a:srgbClr val="00CCFF"/>
                </a:gs>
                <a:gs pos="100000">
                  <a:srgbClr val="005E76"/>
                </a:gs>
              </a:gsLst>
              <a:lin ang="2700000" scaled="1"/>
            </a:gradFill>
            <a:ln w="12700">
              <a:solidFill>
                <a:srgbClr val="000000"/>
              </a:solidFill>
              <a:miter lim="800000"/>
              <a:headEnd/>
              <a:tailEnd/>
            </a:ln>
          </p:spPr>
          <p:txBody>
            <a:bodyPr wrap="none" lIns="86312" tIns="42399" rIns="86312" bIns="42399"/>
            <a:lstStyle/>
            <a:p>
              <a:pPr algn="ctr" defTabSz="992760">
                <a:defRPr/>
              </a:pPr>
              <a:r>
                <a:rPr lang="en-GB" sz="1600" dirty="0">
                  <a:solidFill>
                    <a:srgbClr val="000000"/>
                  </a:solidFill>
                  <a:latin typeface="+mn-lt"/>
                </a:rPr>
                <a:t>North Atlantic Council</a:t>
              </a:r>
            </a:p>
            <a:p>
              <a:pPr algn="ctr" defTabSz="992760">
                <a:defRPr/>
              </a:pPr>
              <a:r>
                <a:rPr lang="en-GB" sz="1600" dirty="0">
                  <a:solidFill>
                    <a:srgbClr val="000000"/>
                  </a:solidFill>
                  <a:latin typeface="+mn-lt"/>
                </a:rPr>
                <a:t>(NAC)</a:t>
              </a:r>
              <a:endParaRPr lang="en-US" sz="1600" dirty="0">
                <a:solidFill>
                  <a:srgbClr val="000000"/>
                </a:solidFill>
                <a:latin typeface="+mn-lt"/>
              </a:endParaRPr>
            </a:p>
          </p:txBody>
        </p:sp>
        <p:sp>
          <p:nvSpPr>
            <p:cNvPr id="83" name="Rectangle 26"/>
            <p:cNvSpPr>
              <a:spLocks noChangeArrowheads="1"/>
            </p:cNvSpPr>
            <p:nvPr/>
          </p:nvSpPr>
          <p:spPr bwMode="auto">
            <a:xfrm>
              <a:off x="3245235" y="2821804"/>
              <a:ext cx="1728823" cy="482442"/>
            </a:xfrm>
            <a:prstGeom prst="rect">
              <a:avLst/>
            </a:prstGeom>
            <a:gradFill rotWithShape="1">
              <a:gsLst>
                <a:gs pos="0">
                  <a:srgbClr val="333399"/>
                </a:gs>
                <a:gs pos="100000">
                  <a:srgbClr val="181847">
                    <a:alpha val="98000"/>
                  </a:srgbClr>
                </a:gs>
              </a:gsLst>
              <a:lin ang="2700000" scaled="1"/>
            </a:gradFill>
            <a:ln w="12700">
              <a:solidFill>
                <a:srgbClr val="000000"/>
              </a:solidFill>
              <a:miter lim="800000"/>
              <a:headEnd/>
              <a:tailEnd/>
            </a:ln>
          </p:spPr>
          <p:txBody>
            <a:bodyPr wrap="none" lIns="86312" tIns="42399" rIns="86312" bIns="42399" anchor="ctr"/>
            <a:lstStyle/>
            <a:p>
              <a:pPr algn="ctr" defTabSz="992760">
                <a:defRPr/>
              </a:pPr>
              <a:r>
                <a:rPr lang="en-US" sz="1400" dirty="0">
                  <a:solidFill>
                    <a:srgbClr val="FEFEFE"/>
                  </a:solidFill>
                  <a:effectLst>
                    <a:outerShdw blurRad="38100" dist="38100" dir="2700000" algn="tl">
                      <a:srgbClr val="000000"/>
                    </a:outerShdw>
                  </a:effectLst>
                </a:rPr>
                <a:t>Secretary General</a:t>
              </a:r>
            </a:p>
          </p:txBody>
        </p:sp>
        <p:sp>
          <p:nvSpPr>
            <p:cNvPr id="84" name="Rectangle 83"/>
            <p:cNvSpPr>
              <a:spLocks noChangeArrowheads="1"/>
            </p:cNvSpPr>
            <p:nvPr/>
          </p:nvSpPr>
          <p:spPr bwMode="auto">
            <a:xfrm>
              <a:off x="6492717" y="3563583"/>
              <a:ext cx="1798268" cy="1125064"/>
            </a:xfrm>
            <a:prstGeom prst="rect">
              <a:avLst/>
            </a:prstGeom>
            <a:gradFill rotWithShape="1">
              <a:gsLst>
                <a:gs pos="0">
                  <a:srgbClr val="C0C0C0"/>
                </a:gs>
                <a:gs pos="100000">
                  <a:srgbClr val="595959"/>
                </a:gs>
              </a:gsLst>
              <a:lin ang="2700000" scaled="1"/>
            </a:gradFill>
            <a:ln w="12700">
              <a:solidFill>
                <a:srgbClr val="000000"/>
              </a:solidFill>
              <a:miter lim="800000"/>
              <a:headEnd/>
              <a:tailEnd/>
            </a:ln>
          </p:spPr>
          <p:txBody>
            <a:bodyPr wrap="none" lIns="86312" tIns="36000" rIns="86312" bIns="36000"/>
            <a:lstStyle/>
            <a:p>
              <a:pPr algn="ctr" defTabSz="992760">
                <a:lnSpc>
                  <a:spcPct val="65000"/>
                </a:lnSpc>
                <a:defRPr/>
              </a:pPr>
              <a:r>
                <a:rPr lang="en-US" sz="1600" dirty="0">
                  <a:solidFill>
                    <a:srgbClr val="000000"/>
                  </a:solidFill>
                  <a:latin typeface="+mn-lt"/>
                </a:rPr>
                <a:t>Military Committee</a:t>
              </a:r>
            </a:p>
            <a:p>
              <a:pPr algn="ctr" defTabSz="992760">
                <a:lnSpc>
                  <a:spcPct val="65000"/>
                </a:lnSpc>
                <a:defRPr/>
              </a:pPr>
              <a:endParaRPr lang="en-GB" sz="1600" dirty="0">
                <a:solidFill>
                  <a:srgbClr val="000000"/>
                </a:solidFill>
                <a:latin typeface="+mn-lt"/>
              </a:endParaRPr>
            </a:p>
            <a:p>
              <a:pPr algn="ctr" defTabSz="992760">
                <a:lnSpc>
                  <a:spcPct val="65000"/>
                </a:lnSpc>
                <a:defRPr/>
              </a:pPr>
              <a:r>
                <a:rPr lang="en-GB" sz="1600" dirty="0">
                  <a:solidFill>
                    <a:srgbClr val="000000"/>
                  </a:solidFill>
                  <a:latin typeface="+mn-lt"/>
                </a:rPr>
                <a:t>(MC)</a:t>
              </a:r>
              <a:endParaRPr lang="en-US" sz="1600" dirty="0">
                <a:solidFill>
                  <a:srgbClr val="000000"/>
                </a:solidFill>
                <a:latin typeface="+mn-lt"/>
              </a:endParaRPr>
            </a:p>
          </p:txBody>
        </p:sp>
        <p:sp>
          <p:nvSpPr>
            <p:cNvPr id="85" name="Rectangle 28"/>
            <p:cNvSpPr>
              <a:spLocks noChangeArrowheads="1"/>
            </p:cNvSpPr>
            <p:nvPr/>
          </p:nvSpPr>
          <p:spPr bwMode="auto">
            <a:xfrm>
              <a:off x="7461297" y="5487633"/>
              <a:ext cx="1297531" cy="665503"/>
            </a:xfrm>
            <a:prstGeom prst="rect">
              <a:avLst/>
            </a:prstGeom>
            <a:gradFill rotWithShape="1">
              <a:gsLst>
                <a:gs pos="0">
                  <a:srgbClr val="C0C0C0"/>
                </a:gs>
                <a:gs pos="100000">
                  <a:srgbClr val="595959"/>
                </a:gs>
              </a:gsLst>
              <a:lin ang="2700000" scaled="1"/>
            </a:gradFill>
            <a:ln w="12700">
              <a:solidFill>
                <a:srgbClr val="000000"/>
              </a:solidFill>
              <a:miter lim="800000"/>
              <a:headEnd/>
              <a:tailEnd/>
            </a:ln>
          </p:spPr>
          <p:txBody>
            <a:bodyPr wrap="none" lIns="86312" tIns="42399" rIns="86312" bIns="42399" anchor="ctr"/>
            <a:lstStyle/>
            <a:p>
              <a:pPr algn="ctr" defTabSz="992760">
                <a:defRPr/>
              </a:pPr>
              <a:r>
                <a:rPr lang="en-US" sz="1400" dirty="0">
                  <a:solidFill>
                    <a:srgbClr val="000000"/>
                  </a:solidFill>
                  <a:latin typeface="+mn-lt"/>
                </a:rPr>
                <a:t>Allied</a:t>
              </a:r>
            </a:p>
            <a:p>
              <a:pPr algn="ctr" defTabSz="992760">
                <a:defRPr/>
              </a:pPr>
              <a:r>
                <a:rPr lang="en-US" sz="1400" dirty="0">
                  <a:solidFill>
                    <a:srgbClr val="000000"/>
                  </a:solidFill>
                  <a:latin typeface="+mn-lt"/>
                </a:rPr>
                <a:t>Command</a:t>
              </a:r>
            </a:p>
            <a:p>
              <a:pPr algn="ctr" defTabSz="992760">
                <a:defRPr/>
              </a:pPr>
              <a:r>
                <a:rPr lang="en-US" sz="1400" dirty="0">
                  <a:solidFill>
                    <a:srgbClr val="000000"/>
                  </a:solidFill>
                  <a:latin typeface="+mn-lt"/>
                </a:rPr>
                <a:t>Transformation </a:t>
              </a:r>
            </a:p>
          </p:txBody>
        </p:sp>
        <p:sp>
          <p:nvSpPr>
            <p:cNvPr id="86" name="Rectangle 27"/>
            <p:cNvSpPr>
              <a:spLocks noChangeArrowheads="1"/>
            </p:cNvSpPr>
            <p:nvPr/>
          </p:nvSpPr>
          <p:spPr bwMode="auto">
            <a:xfrm>
              <a:off x="5637443" y="5487633"/>
              <a:ext cx="1295704" cy="671224"/>
            </a:xfrm>
            <a:prstGeom prst="rect">
              <a:avLst/>
            </a:prstGeom>
            <a:gradFill rotWithShape="1">
              <a:gsLst>
                <a:gs pos="0">
                  <a:srgbClr val="C0C0C0"/>
                </a:gs>
                <a:gs pos="100000">
                  <a:srgbClr val="595959"/>
                </a:gs>
              </a:gsLst>
              <a:lin ang="2700000" scaled="1"/>
            </a:gradFill>
            <a:ln w="12700">
              <a:solidFill>
                <a:srgbClr val="000000"/>
              </a:solidFill>
              <a:miter lim="800000"/>
              <a:headEnd/>
              <a:tailEnd/>
            </a:ln>
          </p:spPr>
          <p:txBody>
            <a:bodyPr wrap="none" lIns="86312" tIns="42399" rIns="86312" bIns="42399" anchor="ctr"/>
            <a:lstStyle/>
            <a:p>
              <a:pPr algn="ctr" defTabSz="992760">
                <a:defRPr/>
              </a:pPr>
              <a:r>
                <a:rPr lang="en-GB" sz="1400" dirty="0">
                  <a:solidFill>
                    <a:srgbClr val="000000"/>
                  </a:solidFill>
                  <a:latin typeface="+mn-lt"/>
                </a:rPr>
                <a:t>Allied</a:t>
              </a:r>
            </a:p>
            <a:p>
              <a:pPr algn="ctr" defTabSz="992760">
                <a:defRPr/>
              </a:pPr>
              <a:r>
                <a:rPr lang="en-GB" sz="1400" dirty="0">
                  <a:solidFill>
                    <a:srgbClr val="000000"/>
                  </a:solidFill>
                  <a:latin typeface="+mn-lt"/>
                </a:rPr>
                <a:t>Command</a:t>
              </a:r>
            </a:p>
            <a:p>
              <a:pPr algn="ctr" defTabSz="992760">
                <a:defRPr/>
              </a:pPr>
              <a:r>
                <a:rPr lang="en-GB" sz="1400" dirty="0">
                  <a:solidFill>
                    <a:srgbClr val="000000"/>
                  </a:solidFill>
                  <a:latin typeface="+mn-lt"/>
                </a:rPr>
                <a:t>Operations</a:t>
              </a:r>
              <a:endParaRPr lang="en-US" sz="1400" dirty="0">
                <a:solidFill>
                  <a:srgbClr val="000000"/>
                </a:solidFill>
                <a:latin typeface="+mn-lt"/>
              </a:endParaRPr>
            </a:p>
          </p:txBody>
        </p:sp>
        <p:sp>
          <p:nvSpPr>
            <p:cNvPr id="87" name="Rectangle 25"/>
            <p:cNvSpPr>
              <a:spLocks noChangeArrowheads="1"/>
            </p:cNvSpPr>
            <p:nvPr/>
          </p:nvSpPr>
          <p:spPr bwMode="auto">
            <a:xfrm>
              <a:off x="5935328" y="5127230"/>
              <a:ext cx="2520134" cy="316340"/>
            </a:xfrm>
            <a:prstGeom prst="rect">
              <a:avLst/>
            </a:prstGeom>
            <a:noFill/>
            <a:ln w="12700">
              <a:noFill/>
              <a:miter lim="800000"/>
              <a:headEnd/>
              <a:tailEnd/>
            </a:ln>
          </p:spPr>
          <p:txBody>
            <a:bodyPr lIns="86312" tIns="42399" rIns="86312" bIns="42399">
              <a:spAutoFit/>
            </a:bodyPr>
            <a:lstStyle/>
            <a:p>
              <a:pPr algn="ctr" defTabSz="992760">
                <a:lnSpc>
                  <a:spcPct val="75000"/>
                </a:lnSpc>
                <a:spcBef>
                  <a:spcPct val="50000"/>
                </a:spcBef>
                <a:defRPr/>
              </a:pPr>
              <a:r>
                <a:rPr lang="en-US" sz="1700" dirty="0">
                  <a:solidFill>
                    <a:srgbClr val="000000"/>
                  </a:solidFill>
                  <a:latin typeface="+mn-lt"/>
                </a:rPr>
                <a:t>Strategic Commands</a:t>
              </a:r>
            </a:p>
          </p:txBody>
        </p:sp>
        <p:sp>
          <p:nvSpPr>
            <p:cNvPr id="88" name="Rectangle 25"/>
            <p:cNvSpPr>
              <a:spLocks noChangeArrowheads="1"/>
            </p:cNvSpPr>
            <p:nvPr/>
          </p:nvSpPr>
          <p:spPr bwMode="auto">
            <a:xfrm>
              <a:off x="1328178" y="1513679"/>
              <a:ext cx="2807053" cy="423329"/>
            </a:xfrm>
            <a:prstGeom prst="rect">
              <a:avLst/>
            </a:prstGeom>
            <a:solidFill>
              <a:schemeClr val="hlink"/>
            </a:solidFill>
            <a:ln w="12700">
              <a:solidFill>
                <a:srgbClr val="000000"/>
              </a:solidFill>
              <a:miter lim="800000"/>
              <a:headEnd/>
              <a:tailEnd/>
            </a:ln>
          </p:spPr>
          <p:txBody>
            <a:bodyPr wrap="none" lIns="86312" tIns="42399" rIns="86312" bIns="42399" anchor="ctr" anchorCtr="1"/>
            <a:lstStyle/>
            <a:p>
              <a:pPr algn="ctr" defTabSz="992760">
                <a:lnSpc>
                  <a:spcPct val="75000"/>
                </a:lnSpc>
                <a:spcBef>
                  <a:spcPct val="50000"/>
                </a:spcBef>
                <a:defRPr/>
              </a:pPr>
              <a:r>
                <a:rPr lang="en-US" sz="1700" dirty="0">
                  <a:solidFill>
                    <a:srgbClr val="000000"/>
                  </a:solidFill>
                  <a:effectLst>
                    <a:outerShdw blurRad="38100" dist="38100" dir="2700000" algn="tl">
                      <a:srgbClr val="FFFFFF"/>
                    </a:outerShdw>
                  </a:effectLst>
                </a:rPr>
                <a:t>Permanent  Delegations</a:t>
              </a:r>
            </a:p>
          </p:txBody>
        </p:sp>
        <p:sp>
          <p:nvSpPr>
            <p:cNvPr id="2075" name="Line 5"/>
            <p:cNvSpPr>
              <a:spLocks noChangeShapeType="1"/>
            </p:cNvSpPr>
            <p:nvPr/>
          </p:nvSpPr>
          <p:spPr bwMode="auto">
            <a:xfrm>
              <a:off x="7200170" y="1887538"/>
              <a:ext cx="12700" cy="1557337"/>
            </a:xfrm>
            <a:prstGeom prst="line">
              <a:avLst/>
            </a:prstGeom>
            <a:noFill/>
            <a:ln w="25400">
              <a:solidFill>
                <a:srgbClr val="000000"/>
              </a:solidFill>
              <a:prstDash val="sysDot"/>
              <a:round/>
              <a:headEnd/>
              <a:tailEnd/>
            </a:ln>
          </p:spPr>
          <p:txBody>
            <a:bodyPr wrap="none" anchor="ctr"/>
            <a:lstStyle/>
            <a:p>
              <a:endParaRPr lang="en-US" dirty="0"/>
            </a:p>
          </p:txBody>
        </p:sp>
        <p:sp>
          <p:nvSpPr>
            <p:cNvPr id="2076" name="Line 5"/>
            <p:cNvSpPr>
              <a:spLocks noChangeShapeType="1"/>
            </p:cNvSpPr>
            <p:nvPr/>
          </p:nvSpPr>
          <p:spPr bwMode="auto">
            <a:xfrm>
              <a:off x="7217920" y="1125538"/>
              <a:ext cx="0" cy="792162"/>
            </a:xfrm>
            <a:prstGeom prst="line">
              <a:avLst/>
            </a:prstGeom>
            <a:noFill/>
            <a:ln w="25400">
              <a:solidFill>
                <a:srgbClr val="000000"/>
              </a:solidFill>
              <a:prstDash val="sysDot"/>
              <a:round/>
              <a:headEnd/>
              <a:tailEnd/>
            </a:ln>
          </p:spPr>
          <p:txBody>
            <a:bodyPr wrap="none" anchor="ctr"/>
            <a:lstStyle/>
            <a:p>
              <a:endParaRPr lang="en-US" dirty="0"/>
            </a:p>
          </p:txBody>
        </p:sp>
        <p:sp>
          <p:nvSpPr>
            <p:cNvPr id="2077" name="Line 5"/>
            <p:cNvSpPr>
              <a:spLocks noChangeShapeType="1"/>
            </p:cNvSpPr>
            <p:nvPr/>
          </p:nvSpPr>
          <p:spPr bwMode="auto">
            <a:xfrm flipV="1">
              <a:off x="6742112" y="1142513"/>
              <a:ext cx="470757" cy="3662"/>
            </a:xfrm>
            <a:prstGeom prst="line">
              <a:avLst/>
            </a:prstGeom>
            <a:noFill/>
            <a:ln w="25400">
              <a:solidFill>
                <a:srgbClr val="000000"/>
              </a:solidFill>
              <a:prstDash val="sysDot"/>
              <a:round/>
              <a:headEnd/>
              <a:tailEnd/>
            </a:ln>
          </p:spPr>
          <p:txBody>
            <a:bodyPr wrap="none" anchor="ctr"/>
            <a:lstStyle/>
            <a:p>
              <a:endParaRPr lang="en-US" dirty="0"/>
            </a:p>
          </p:txBody>
        </p:sp>
        <p:sp>
          <p:nvSpPr>
            <p:cNvPr id="2078" name="Line 5"/>
            <p:cNvSpPr>
              <a:spLocks noChangeShapeType="1"/>
            </p:cNvSpPr>
            <p:nvPr/>
          </p:nvSpPr>
          <p:spPr bwMode="auto">
            <a:xfrm>
              <a:off x="3814189" y="1142512"/>
              <a:ext cx="799086" cy="3662"/>
            </a:xfrm>
            <a:prstGeom prst="line">
              <a:avLst/>
            </a:prstGeom>
            <a:noFill/>
            <a:ln w="25400">
              <a:solidFill>
                <a:srgbClr val="000000"/>
              </a:solidFill>
              <a:prstDash val="sysDot"/>
              <a:round/>
              <a:headEnd/>
              <a:tailEnd/>
            </a:ln>
          </p:spPr>
          <p:txBody>
            <a:bodyPr wrap="none" anchor="ctr"/>
            <a:lstStyle/>
            <a:p>
              <a:endParaRPr lang="en-US" dirty="0"/>
            </a:p>
          </p:txBody>
        </p:sp>
        <p:sp>
          <p:nvSpPr>
            <p:cNvPr id="95" name="Rectangle 25"/>
            <p:cNvSpPr>
              <a:spLocks noChangeArrowheads="1"/>
            </p:cNvSpPr>
            <p:nvPr/>
          </p:nvSpPr>
          <p:spPr bwMode="auto">
            <a:xfrm>
              <a:off x="5840297" y="1528934"/>
              <a:ext cx="2810708" cy="425235"/>
            </a:xfrm>
            <a:prstGeom prst="rect">
              <a:avLst/>
            </a:prstGeom>
            <a:solidFill>
              <a:schemeClr val="hlink"/>
            </a:solidFill>
            <a:ln w="12700">
              <a:solidFill>
                <a:srgbClr val="000000"/>
              </a:solidFill>
              <a:miter lim="800000"/>
              <a:headEnd/>
              <a:tailEnd/>
            </a:ln>
          </p:spPr>
          <p:txBody>
            <a:bodyPr lIns="86312" tIns="42399" rIns="86312" bIns="42399" anchor="ctr" anchorCtr="1"/>
            <a:lstStyle/>
            <a:p>
              <a:pPr algn="ctr" defTabSz="992760">
                <a:lnSpc>
                  <a:spcPct val="75000"/>
                </a:lnSpc>
                <a:spcBef>
                  <a:spcPct val="50000"/>
                </a:spcBef>
                <a:defRPr/>
              </a:pPr>
              <a:r>
                <a:rPr lang="en-US" sz="1700" dirty="0">
                  <a:solidFill>
                    <a:srgbClr val="000000"/>
                  </a:solidFill>
                  <a:effectLst>
                    <a:outerShdw blurRad="38100" dist="38100" dir="2700000" algn="tl">
                      <a:srgbClr val="FFFFFF"/>
                    </a:outerShdw>
                  </a:effectLst>
                </a:rPr>
                <a:t>Military Delegations</a:t>
              </a:r>
            </a:p>
          </p:txBody>
        </p:sp>
        <p:sp>
          <p:nvSpPr>
            <p:cNvPr id="98" name="Rectangle 26"/>
            <p:cNvSpPr>
              <a:spLocks noChangeArrowheads="1"/>
            </p:cNvSpPr>
            <p:nvPr/>
          </p:nvSpPr>
          <p:spPr bwMode="auto">
            <a:xfrm>
              <a:off x="6655366" y="4120394"/>
              <a:ext cx="1220776" cy="482443"/>
            </a:xfrm>
            <a:prstGeom prst="rect">
              <a:avLst/>
            </a:prstGeom>
            <a:gradFill rotWithShape="1">
              <a:gsLst>
                <a:gs pos="0">
                  <a:srgbClr val="333399"/>
                </a:gs>
                <a:gs pos="100000">
                  <a:srgbClr val="181847">
                    <a:alpha val="98000"/>
                  </a:srgbClr>
                </a:gs>
              </a:gsLst>
              <a:lin ang="2700000" scaled="1"/>
            </a:gradFill>
            <a:ln w="12700">
              <a:solidFill>
                <a:srgbClr val="000000"/>
              </a:solidFill>
              <a:miter lim="800000"/>
              <a:headEnd/>
              <a:tailEnd/>
            </a:ln>
          </p:spPr>
          <p:txBody>
            <a:bodyPr wrap="none" lIns="86312" tIns="42399" rIns="86312" bIns="42399" anchor="ctr"/>
            <a:lstStyle/>
            <a:p>
              <a:pPr algn="ctr" defTabSz="992760">
                <a:defRPr/>
              </a:pPr>
              <a:r>
                <a:rPr lang="en-US" sz="1400" dirty="0">
                  <a:solidFill>
                    <a:srgbClr val="FEFEFE"/>
                  </a:solidFill>
                  <a:effectLst>
                    <a:outerShdw blurRad="38100" dist="38100" dir="2700000" algn="tl">
                      <a:srgbClr val="000000"/>
                    </a:outerShdw>
                  </a:effectLst>
                </a:rPr>
                <a:t>Chairman MC</a:t>
              </a:r>
            </a:p>
          </p:txBody>
        </p:sp>
        <p:sp>
          <p:nvSpPr>
            <p:cNvPr id="2081" name="Line 15"/>
            <p:cNvSpPr>
              <a:spLocks noChangeShapeType="1"/>
            </p:cNvSpPr>
            <p:nvPr/>
          </p:nvSpPr>
          <p:spPr bwMode="auto">
            <a:xfrm flipH="1">
              <a:off x="6135239" y="4987925"/>
              <a:ext cx="2122487" cy="7938"/>
            </a:xfrm>
            <a:prstGeom prst="line">
              <a:avLst/>
            </a:prstGeom>
            <a:noFill/>
            <a:ln w="25400">
              <a:solidFill>
                <a:srgbClr val="000000"/>
              </a:solidFill>
              <a:round/>
              <a:headEnd/>
              <a:tailEnd/>
            </a:ln>
          </p:spPr>
          <p:txBody>
            <a:bodyPr wrap="none" anchor="ctr"/>
            <a:lstStyle/>
            <a:p>
              <a:endParaRPr lang="en-US" dirty="0"/>
            </a:p>
          </p:txBody>
        </p:sp>
        <p:cxnSp>
          <p:nvCxnSpPr>
            <p:cNvPr id="2082" name="Elbow Connector 37"/>
            <p:cNvCxnSpPr>
              <a:cxnSpLocks noChangeShapeType="1"/>
            </p:cNvCxnSpPr>
            <p:nvPr/>
          </p:nvCxnSpPr>
          <p:spPr bwMode="auto">
            <a:xfrm rot="-5400000" flipH="1" flipV="1">
              <a:off x="7127082" y="4379119"/>
              <a:ext cx="1547812" cy="1803400"/>
            </a:xfrm>
            <a:prstGeom prst="bentConnector4">
              <a:avLst>
                <a:gd name="adj1" fmla="val -14773"/>
                <a:gd name="adj2" fmla="val 92954"/>
              </a:avLst>
            </a:prstGeom>
            <a:noFill/>
            <a:ln w="9525" algn="ctr">
              <a:noFill/>
              <a:round/>
              <a:headEnd/>
              <a:tailEnd/>
            </a:ln>
          </p:spPr>
        </p:cxnSp>
        <p:sp>
          <p:nvSpPr>
            <p:cNvPr id="106" name="Rectangle 28"/>
            <p:cNvSpPr>
              <a:spLocks noChangeArrowheads="1"/>
            </p:cNvSpPr>
            <p:nvPr/>
          </p:nvSpPr>
          <p:spPr bwMode="auto">
            <a:xfrm>
              <a:off x="4974058" y="4072722"/>
              <a:ext cx="1078230" cy="615924"/>
            </a:xfrm>
            <a:prstGeom prst="rect">
              <a:avLst/>
            </a:prstGeom>
            <a:gradFill rotWithShape="1">
              <a:gsLst>
                <a:gs pos="0">
                  <a:srgbClr val="C0C0C0"/>
                </a:gs>
                <a:gs pos="100000">
                  <a:srgbClr val="595959"/>
                </a:gs>
              </a:gsLst>
              <a:lin ang="2700000" scaled="1"/>
            </a:gradFill>
            <a:ln w="12700">
              <a:solidFill>
                <a:srgbClr val="000000"/>
              </a:solidFill>
              <a:miter lim="800000"/>
              <a:headEnd/>
              <a:tailEnd/>
            </a:ln>
          </p:spPr>
          <p:txBody>
            <a:bodyPr wrap="none" lIns="86312" tIns="42399" rIns="86312" bIns="42399" anchor="ctr"/>
            <a:lstStyle/>
            <a:p>
              <a:pPr algn="ctr" defTabSz="992760">
                <a:defRPr/>
              </a:pPr>
              <a:endParaRPr lang="en-US" sz="1600" dirty="0">
                <a:solidFill>
                  <a:srgbClr val="000000"/>
                </a:solidFill>
              </a:endParaRPr>
            </a:p>
            <a:p>
              <a:pPr algn="ctr" defTabSz="992760">
                <a:defRPr/>
              </a:pPr>
              <a:r>
                <a:rPr lang="en-US" sz="1300" dirty="0">
                  <a:solidFill>
                    <a:srgbClr val="000000"/>
                  </a:solidFill>
                  <a:latin typeface="+mn-lt"/>
                </a:rPr>
                <a:t>International</a:t>
              </a:r>
            </a:p>
            <a:p>
              <a:pPr algn="ctr" defTabSz="992760">
                <a:defRPr/>
              </a:pPr>
              <a:r>
                <a:rPr lang="en-US" sz="1300" dirty="0">
                  <a:solidFill>
                    <a:srgbClr val="000000"/>
                  </a:solidFill>
                  <a:latin typeface="+mn-lt"/>
                </a:rPr>
                <a:t>Military</a:t>
              </a:r>
            </a:p>
            <a:p>
              <a:pPr algn="ctr" defTabSz="992760">
                <a:defRPr/>
              </a:pPr>
              <a:r>
                <a:rPr lang="en-US" sz="1300" dirty="0">
                  <a:solidFill>
                    <a:srgbClr val="000000"/>
                  </a:solidFill>
                  <a:latin typeface="+mn-lt"/>
                </a:rPr>
                <a:t>Staff</a:t>
              </a:r>
            </a:p>
            <a:p>
              <a:pPr algn="ctr" defTabSz="992760">
                <a:defRPr/>
              </a:pPr>
              <a:endParaRPr lang="en-US" sz="1800" dirty="0">
                <a:solidFill>
                  <a:srgbClr val="000000"/>
                </a:solidFill>
              </a:endParaRPr>
            </a:p>
          </p:txBody>
        </p:sp>
        <p:sp>
          <p:nvSpPr>
            <p:cNvPr id="107" name="Rectangle 26"/>
            <p:cNvSpPr>
              <a:spLocks noChangeArrowheads="1"/>
            </p:cNvSpPr>
            <p:nvPr/>
          </p:nvSpPr>
          <p:spPr bwMode="auto">
            <a:xfrm>
              <a:off x="2819425" y="4059373"/>
              <a:ext cx="1100160" cy="629273"/>
            </a:xfrm>
            <a:prstGeom prst="rect">
              <a:avLst/>
            </a:prstGeom>
            <a:gradFill rotWithShape="1">
              <a:gsLst>
                <a:gs pos="0">
                  <a:srgbClr val="00CCFF"/>
                </a:gs>
                <a:gs pos="100000">
                  <a:srgbClr val="005E76"/>
                </a:gs>
              </a:gsLst>
              <a:lin ang="2700000" scaled="1"/>
            </a:gradFill>
            <a:ln w="12700">
              <a:solidFill>
                <a:srgbClr val="000000"/>
              </a:solidFill>
              <a:miter lim="800000"/>
              <a:headEnd/>
              <a:tailEnd/>
            </a:ln>
          </p:spPr>
          <p:txBody>
            <a:bodyPr wrap="none" lIns="86312" tIns="42399" rIns="86312" bIns="42399" anchor="ctr"/>
            <a:lstStyle/>
            <a:p>
              <a:pPr algn="ctr" defTabSz="992760">
                <a:defRPr/>
              </a:pPr>
              <a:r>
                <a:rPr lang="en-US" sz="1600" dirty="0">
                  <a:solidFill>
                    <a:srgbClr val="000000"/>
                  </a:solidFill>
                  <a:latin typeface="+mn-lt"/>
                </a:rPr>
                <a:t>  </a:t>
              </a:r>
              <a:r>
                <a:rPr lang="en-US" sz="1300" dirty="0">
                  <a:solidFill>
                    <a:srgbClr val="000000"/>
                  </a:solidFill>
                  <a:latin typeface="+mn-lt"/>
                </a:rPr>
                <a:t>International</a:t>
              </a:r>
            </a:p>
            <a:p>
              <a:pPr algn="ctr" defTabSz="992760">
                <a:defRPr/>
              </a:pPr>
              <a:r>
                <a:rPr lang="en-US" sz="1300" dirty="0">
                  <a:solidFill>
                    <a:srgbClr val="000000"/>
                  </a:solidFill>
                  <a:latin typeface="+mn-lt"/>
                </a:rPr>
                <a:t>Staff   </a:t>
              </a:r>
            </a:p>
          </p:txBody>
        </p:sp>
        <p:sp>
          <p:nvSpPr>
            <p:cNvPr id="2085" name="Line 15"/>
            <p:cNvSpPr>
              <a:spLocks noChangeShapeType="1"/>
            </p:cNvSpPr>
            <p:nvPr/>
          </p:nvSpPr>
          <p:spPr bwMode="auto">
            <a:xfrm flipV="1">
              <a:off x="6148971" y="4990996"/>
              <a:ext cx="0" cy="475952"/>
            </a:xfrm>
            <a:prstGeom prst="line">
              <a:avLst/>
            </a:prstGeom>
            <a:noFill/>
            <a:ln w="25400">
              <a:solidFill>
                <a:srgbClr val="000000"/>
              </a:solidFill>
              <a:round/>
              <a:headEnd type="triangle" w="med" len="med"/>
              <a:tailEnd/>
            </a:ln>
          </p:spPr>
          <p:txBody>
            <a:bodyPr wrap="none" anchor="ctr"/>
            <a:lstStyle/>
            <a:p>
              <a:endParaRPr lang="en-US" dirty="0"/>
            </a:p>
          </p:txBody>
        </p:sp>
        <p:pic>
          <p:nvPicPr>
            <p:cNvPr id="2086" name="Picture 37" descr="20120109_120102-bartels3_rdax_275x194.jpg"/>
            <p:cNvPicPr>
              <a:picLocks noChangeAspect="1"/>
            </p:cNvPicPr>
            <p:nvPr/>
          </p:nvPicPr>
          <p:blipFill>
            <a:blip r:embed="rId3" cstate="print"/>
            <a:srcRect/>
            <a:stretch>
              <a:fillRect/>
            </a:stretch>
          </p:blipFill>
          <p:spPr bwMode="auto">
            <a:xfrm>
              <a:off x="8048092" y="3996640"/>
              <a:ext cx="739775" cy="957262"/>
            </a:xfrm>
            <a:prstGeom prst="rect">
              <a:avLst/>
            </a:prstGeom>
            <a:noFill/>
            <a:ln w="9525">
              <a:noFill/>
              <a:miter lim="800000"/>
              <a:headEnd/>
              <a:tailEnd/>
            </a:ln>
          </p:spPr>
        </p:pic>
        <p:pic>
          <p:nvPicPr>
            <p:cNvPr id="2087" name="Picture 38" descr="20141007_141002b-001_rdax_775x1119.jpg"/>
            <p:cNvPicPr>
              <a:picLocks noChangeAspect="1"/>
            </p:cNvPicPr>
            <p:nvPr/>
          </p:nvPicPr>
          <p:blipFill>
            <a:blip r:embed="rId4" cstate="print"/>
            <a:srcRect/>
            <a:stretch>
              <a:fillRect/>
            </a:stretch>
          </p:blipFill>
          <p:spPr bwMode="auto">
            <a:xfrm>
              <a:off x="5052429" y="2515682"/>
              <a:ext cx="668337" cy="962026"/>
            </a:xfrm>
            <a:prstGeom prst="rect">
              <a:avLst/>
            </a:prstGeom>
            <a:noFill/>
            <a:ln w="9525">
              <a:noFill/>
              <a:miter lim="800000"/>
              <a:headEnd/>
              <a:tailEnd/>
            </a:ln>
          </p:spPr>
        </p:pic>
        <p:sp>
          <p:nvSpPr>
            <p:cNvPr id="112" name="Rectangle 25"/>
            <p:cNvSpPr>
              <a:spLocks noChangeArrowheads="1"/>
            </p:cNvSpPr>
            <p:nvPr/>
          </p:nvSpPr>
          <p:spPr bwMode="auto">
            <a:xfrm>
              <a:off x="3256200" y="4019329"/>
              <a:ext cx="2403173" cy="529194"/>
            </a:xfrm>
            <a:prstGeom prst="rect">
              <a:avLst/>
            </a:prstGeom>
            <a:noFill/>
            <a:ln w="12700">
              <a:noFill/>
              <a:miter lim="800000"/>
              <a:headEnd/>
              <a:tailEnd/>
            </a:ln>
          </p:spPr>
          <p:txBody>
            <a:bodyPr lIns="86312" tIns="42399" rIns="86312" bIns="42399">
              <a:spAutoFit/>
            </a:bodyPr>
            <a:lstStyle/>
            <a:p>
              <a:pPr algn="ctr" defTabSz="992760">
                <a:lnSpc>
                  <a:spcPct val="75000"/>
                </a:lnSpc>
                <a:spcBef>
                  <a:spcPct val="50000"/>
                </a:spcBef>
                <a:defRPr/>
              </a:pPr>
              <a:r>
                <a:rPr lang="en-US" sz="1300" b="1" dirty="0">
                  <a:solidFill>
                    <a:srgbClr val="00B050"/>
                  </a:solidFill>
                  <a:latin typeface="+mn-lt"/>
                </a:rPr>
                <a:t>Pol-mil</a:t>
              </a:r>
            </a:p>
            <a:p>
              <a:pPr algn="ctr" defTabSz="992760">
                <a:lnSpc>
                  <a:spcPct val="75000"/>
                </a:lnSpc>
                <a:spcBef>
                  <a:spcPct val="50000"/>
                </a:spcBef>
                <a:defRPr/>
              </a:pPr>
              <a:r>
                <a:rPr lang="en-US" sz="1300" b="1" dirty="0">
                  <a:solidFill>
                    <a:srgbClr val="00B050"/>
                  </a:solidFill>
                  <a:latin typeface="+mn-lt"/>
                </a:rPr>
                <a:t>Coordination</a:t>
              </a:r>
            </a:p>
          </p:txBody>
        </p:sp>
      </p:grpSp>
      <p:sp>
        <p:nvSpPr>
          <p:cNvPr id="2056" name="Line 15"/>
          <p:cNvSpPr>
            <a:spLocks noChangeShapeType="1"/>
          </p:cNvSpPr>
          <p:nvPr/>
        </p:nvSpPr>
        <p:spPr bwMode="auto">
          <a:xfrm>
            <a:off x="4877521" y="4421973"/>
            <a:ext cx="969089" cy="10502"/>
          </a:xfrm>
          <a:prstGeom prst="line">
            <a:avLst/>
          </a:prstGeom>
          <a:noFill/>
          <a:ln w="25400">
            <a:solidFill>
              <a:srgbClr val="00B050"/>
            </a:solidFill>
            <a:round/>
            <a:headEnd type="arrow" w="med" len="med"/>
            <a:tailEnd type="arrow" w="med" len="med"/>
          </a:ln>
        </p:spPr>
        <p:txBody>
          <a:bodyPr wrap="none" lIns="104160" tIns="52080" rIns="104160" bIns="52080" anchor="ctr"/>
          <a:lstStyle/>
          <a:p>
            <a:endParaRPr lang="en-US" dirty="0"/>
          </a:p>
        </p:txBody>
      </p:sp>
      <p:sp>
        <p:nvSpPr>
          <p:cNvPr id="2057" name="Line 15"/>
          <p:cNvSpPr>
            <a:spLocks noChangeShapeType="1"/>
          </p:cNvSpPr>
          <p:nvPr/>
        </p:nvSpPr>
        <p:spPr bwMode="auto">
          <a:xfrm flipV="1">
            <a:off x="9208708" y="5106347"/>
            <a:ext cx="0" cy="437573"/>
          </a:xfrm>
          <a:prstGeom prst="line">
            <a:avLst/>
          </a:prstGeom>
          <a:noFill/>
          <a:ln w="25400">
            <a:solidFill>
              <a:srgbClr val="000000"/>
            </a:solidFill>
            <a:round/>
            <a:headEnd type="triangle" w="med" len="med"/>
            <a:tailEnd/>
          </a:ln>
        </p:spPr>
        <p:txBody>
          <a:bodyPr wrap="none" lIns="104160" tIns="52080" rIns="104160" bIns="52080" anchor="ctr"/>
          <a:lstStyle/>
          <a:p>
            <a:endParaRPr lang="en-US" dirty="0"/>
          </a:p>
        </p:txBody>
      </p:sp>
      <p:cxnSp>
        <p:nvCxnSpPr>
          <p:cNvPr id="146" name="Elbow Connector 145"/>
          <p:cNvCxnSpPr>
            <a:stCxn id="106" idx="0"/>
          </p:cNvCxnSpPr>
          <p:nvPr/>
        </p:nvCxnSpPr>
        <p:spPr>
          <a:xfrm rot="5400000" flipH="1" flipV="1">
            <a:off x="6805009" y="3665267"/>
            <a:ext cx="229288" cy="969089"/>
          </a:xfrm>
          <a:prstGeom prst="bentConnector2">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9" name="Rectangle 25"/>
          <p:cNvSpPr>
            <a:spLocks noChangeArrowheads="1"/>
          </p:cNvSpPr>
          <p:nvPr/>
        </p:nvSpPr>
        <p:spPr bwMode="auto">
          <a:xfrm>
            <a:off x="2688715" y="3875887"/>
            <a:ext cx="2441289" cy="247586"/>
          </a:xfrm>
          <a:prstGeom prst="rect">
            <a:avLst/>
          </a:prstGeom>
          <a:noFill/>
          <a:ln w="12700">
            <a:noFill/>
            <a:miter lim="800000"/>
            <a:headEnd/>
            <a:tailEnd/>
          </a:ln>
        </p:spPr>
        <p:txBody>
          <a:bodyPr lIns="98318" tIns="48301" rIns="98318" bIns="48301">
            <a:spAutoFit/>
          </a:bodyPr>
          <a:lstStyle/>
          <a:p>
            <a:pPr algn="ctr" defTabSz="992760">
              <a:lnSpc>
                <a:spcPct val="75000"/>
              </a:lnSpc>
              <a:spcBef>
                <a:spcPct val="50000"/>
              </a:spcBef>
              <a:defRPr/>
            </a:pPr>
            <a:r>
              <a:rPr lang="en-US" sz="1300" b="1" dirty="0">
                <a:solidFill>
                  <a:srgbClr val="FF0000"/>
                </a:solidFill>
                <a:latin typeface="+mn-lt"/>
              </a:rPr>
              <a:t>Support</a:t>
            </a:r>
          </a:p>
        </p:txBody>
      </p:sp>
      <p:sp>
        <p:nvSpPr>
          <p:cNvPr id="2060" name="TextBox 37"/>
          <p:cNvSpPr txBox="1">
            <a:spLocks noChangeArrowheads="1"/>
          </p:cNvSpPr>
          <p:nvPr/>
        </p:nvSpPr>
        <p:spPr bwMode="auto">
          <a:xfrm>
            <a:off x="2394372" y="472257"/>
            <a:ext cx="6708031" cy="659175"/>
          </a:xfrm>
          <a:prstGeom prst="rect">
            <a:avLst/>
          </a:prstGeom>
          <a:noFill/>
          <a:ln w="9525">
            <a:noFill/>
            <a:miter lim="800000"/>
            <a:headEnd/>
            <a:tailEnd/>
          </a:ln>
        </p:spPr>
        <p:txBody>
          <a:bodyPr wrap="none" lIns="104160" tIns="52080" rIns="104160" bIns="52080">
            <a:spAutoFit/>
          </a:bodyPr>
          <a:lstStyle/>
          <a:p>
            <a:r>
              <a:rPr lang="en-US" sz="3600" u="sng" dirty="0" smtClean="0">
                <a:solidFill>
                  <a:srgbClr val="0057C0"/>
                </a:solidFill>
              </a:rPr>
              <a:t>NATO Political-Military Interface</a:t>
            </a:r>
            <a:endParaRPr lang="en-US" sz="3600" u="sng" dirty="0">
              <a:solidFill>
                <a:srgbClr val="0057C0"/>
              </a:solidFill>
            </a:endParaRPr>
          </a:p>
        </p:txBody>
      </p:sp>
      <p:cxnSp>
        <p:nvCxnSpPr>
          <p:cNvPr id="44" name="Straight Connector 43"/>
          <p:cNvCxnSpPr/>
          <p:nvPr/>
        </p:nvCxnSpPr>
        <p:spPr>
          <a:xfrm flipH="1">
            <a:off x="7734653" y="3002495"/>
            <a:ext cx="5570" cy="794633"/>
          </a:xfrm>
          <a:prstGeom prst="line">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741430" y="3002486"/>
            <a:ext cx="1009932" cy="0"/>
          </a:xfrm>
          <a:prstGeom prst="line">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372544" y="3695611"/>
            <a:ext cx="0" cy="556593"/>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Rectangle 25"/>
          <p:cNvSpPr>
            <a:spLocks noChangeArrowheads="1"/>
          </p:cNvSpPr>
          <p:nvPr/>
        </p:nvSpPr>
        <p:spPr bwMode="auto">
          <a:xfrm>
            <a:off x="5551427" y="4043913"/>
            <a:ext cx="2441289" cy="247586"/>
          </a:xfrm>
          <a:prstGeom prst="rect">
            <a:avLst/>
          </a:prstGeom>
          <a:noFill/>
          <a:ln w="12700">
            <a:noFill/>
            <a:miter lim="800000"/>
            <a:headEnd/>
            <a:tailEnd/>
          </a:ln>
        </p:spPr>
        <p:txBody>
          <a:bodyPr lIns="98318" tIns="48301" rIns="98318" bIns="48301">
            <a:spAutoFit/>
          </a:bodyPr>
          <a:lstStyle/>
          <a:p>
            <a:pPr algn="ctr" defTabSz="992760">
              <a:lnSpc>
                <a:spcPct val="75000"/>
              </a:lnSpc>
              <a:spcBef>
                <a:spcPct val="50000"/>
              </a:spcBef>
              <a:defRPr/>
            </a:pPr>
            <a:r>
              <a:rPr lang="en-US" sz="1300" b="1" dirty="0">
                <a:solidFill>
                  <a:srgbClr val="FF0000"/>
                </a:solidFill>
                <a:latin typeface="+mn-lt"/>
              </a:rPr>
              <a:t>Support</a:t>
            </a:r>
          </a:p>
        </p:txBody>
      </p:sp>
      <p:sp>
        <p:nvSpPr>
          <p:cNvPr id="41" name="Slide Number Placeholder 12"/>
          <p:cNvSpPr txBox="1">
            <a:spLocks/>
          </p:cNvSpPr>
          <p:nvPr/>
        </p:nvSpPr>
        <p:spPr bwMode="auto">
          <a:xfrm>
            <a:off x="10312410" y="7123121"/>
            <a:ext cx="347663" cy="401637"/>
          </a:xfrm>
          <a:prstGeom prst="rect">
            <a:avLst/>
          </a:prstGeom>
          <a:noFill/>
          <a:ln>
            <a:miter lim="800000"/>
            <a:headEnd/>
            <a:tailEnd/>
          </a:ln>
        </p:spPr>
        <p:txBody>
          <a:bodyPr vert="horz" wrap="square" lIns="104160" tIns="52080" rIns="104160" bIns="52080" numCol="1" rtlCol="0" anchor="ctr" anchorCtr="0" compatLnSpc="1">
            <a:prstTxWarp prst="textNoShape">
              <a:avLst/>
            </a:prstTxWarp>
          </a:bodyPr>
          <a:lstStyle/>
          <a:p>
            <a:pPr algn="r">
              <a:defRPr/>
            </a:pPr>
            <a:fld id="{ADBF480C-BAA4-41B5-8FF0-B31BD2047053}" type="slidenum">
              <a:rPr lang="en-US" sz="1400">
                <a:solidFill>
                  <a:srgbClr val="0057C0"/>
                </a:solidFill>
              </a:rPr>
              <a:pPr algn="r">
                <a:defRPr/>
              </a:pPr>
              <a:t>3</a:t>
            </a:fld>
            <a:endParaRPr lang="en-US" sz="1400" dirty="0">
              <a:solidFill>
                <a:srgbClr val="0057C0"/>
              </a:solidFill>
            </a:endParaRPr>
          </a:p>
        </p:txBody>
      </p:sp>
    </p:spTree>
    <p:extLst>
      <p:ext uri="{BB962C8B-B14F-4D97-AF65-F5344CB8AC3E}">
        <p14:creationId xmlns:p14="http://schemas.microsoft.com/office/powerpoint/2010/main" val="1378218830"/>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738188" y="1260475"/>
            <a:ext cx="9955212" cy="5832475"/>
            <a:chOff x="934296" y="1260351"/>
            <a:chExt cx="9759104" cy="5832648"/>
          </a:xfrm>
        </p:grpSpPr>
        <p:pic>
          <p:nvPicPr>
            <p:cNvPr id="13320" name="Picture 3" descr="C:\Users\msebba\AppData\Local\Microsoft\Windows\Temporary Internet Files\Content.Outlook\HXGAXMNC\Full Stroke.jpg"/>
            <p:cNvPicPr>
              <a:picLocks noChangeAspect="1" noChangeArrowheads="1"/>
            </p:cNvPicPr>
            <p:nvPr/>
          </p:nvPicPr>
          <p:blipFill>
            <a:blip r:embed="rId3" cstate="print"/>
            <a:srcRect/>
            <a:stretch>
              <a:fillRect/>
            </a:stretch>
          </p:blipFill>
          <p:spPr bwMode="auto">
            <a:xfrm>
              <a:off x="3258468" y="1260351"/>
              <a:ext cx="4838008" cy="5095702"/>
            </a:xfrm>
            <a:prstGeom prst="rect">
              <a:avLst/>
            </a:prstGeom>
            <a:noFill/>
            <a:ln w="9525">
              <a:noFill/>
              <a:miter lim="800000"/>
              <a:headEnd/>
              <a:tailEnd/>
            </a:ln>
          </p:spPr>
        </p:pic>
        <p:sp>
          <p:nvSpPr>
            <p:cNvPr id="8" name="Title 1"/>
            <p:cNvSpPr txBox="1">
              <a:spLocks/>
            </p:cNvSpPr>
            <p:nvPr/>
          </p:nvSpPr>
          <p:spPr>
            <a:xfrm>
              <a:off x="934296" y="5940440"/>
              <a:ext cx="9759104" cy="1152559"/>
            </a:xfrm>
            <a:prstGeom prst="rect">
              <a:avLst/>
            </a:prstGeom>
          </p:spPr>
          <p:txBody>
            <a:bodyPr lIns="104306" tIns="52153" rIns="104306" bIns="52153" anchor="ctr">
              <a:normAutofit/>
            </a:bodyPr>
            <a:lstStyle/>
            <a:p>
              <a:pPr algn="ctr" defTabSz="1041453" fontAlgn="auto">
                <a:spcAft>
                  <a:spcPts val="0"/>
                </a:spcAft>
                <a:defRPr/>
              </a:pPr>
              <a:r>
                <a:rPr lang="en-US" sz="5000" b="1" dirty="0">
                  <a:solidFill>
                    <a:srgbClr val="0057C0"/>
                  </a:solidFill>
                  <a:ea typeface="+mj-ea"/>
                </a:rPr>
                <a:t>Questions?</a:t>
              </a:r>
            </a:p>
          </p:txBody>
        </p:sp>
      </p:grpSp>
      <p:sp>
        <p:nvSpPr>
          <p:cNvPr id="13316" name="Footer Placeholder 4"/>
          <p:cNvSpPr txBox="1">
            <a:spLocks/>
          </p:cNvSpPr>
          <p:nvPr/>
        </p:nvSpPr>
        <p:spPr bwMode="auto">
          <a:xfrm>
            <a:off x="3474492" y="7123113"/>
            <a:ext cx="4176712" cy="438150"/>
          </a:xfrm>
          <a:prstGeom prst="rect">
            <a:avLst/>
          </a:prstGeom>
          <a:noFill/>
          <a:ln w="9525">
            <a:noFill/>
            <a:miter lim="800000"/>
            <a:headEnd/>
            <a:tailEnd/>
          </a:ln>
        </p:spPr>
        <p:txBody>
          <a:bodyPr lIns="104147" tIns="52073" rIns="104147" bIns="52073" anchor="ctr"/>
          <a:lstStyle/>
          <a:p>
            <a:pPr algn="ctr"/>
            <a:r>
              <a:rPr lang="en-US" sz="1400" dirty="0">
                <a:solidFill>
                  <a:srgbClr val="0057C0"/>
                </a:solidFill>
              </a:rPr>
              <a:t>NATO UNCLASSIFIED  </a:t>
            </a:r>
          </a:p>
        </p:txBody>
      </p:sp>
      <p:sp>
        <p:nvSpPr>
          <p:cNvPr id="13317" name="Date Placeholder 6"/>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a:defRPr/>
            </a:pPr>
            <a:r>
              <a:rPr lang="en-US" dirty="0" smtClean="0"/>
              <a:t>04 May 2015</a:t>
            </a:r>
            <a:endParaRPr lang="en-US" dirty="0"/>
          </a:p>
        </p:txBody>
      </p:sp>
      <p:sp>
        <p:nvSpPr>
          <p:cNvPr id="7" name="Slide Number Placeholder 4"/>
          <p:cNvSpPr txBox="1">
            <a:spLocks/>
          </p:cNvSpPr>
          <p:nvPr/>
        </p:nvSpPr>
        <p:spPr bwMode="auto">
          <a:xfrm>
            <a:off x="10027220" y="7092999"/>
            <a:ext cx="614362" cy="407988"/>
          </a:xfrm>
          <a:prstGeom prst="rect">
            <a:avLst/>
          </a:prstGeom>
          <a:noFill/>
          <a:ln>
            <a:miter lim="800000"/>
            <a:headEnd/>
            <a:tailEnd/>
          </a:ln>
        </p:spPr>
        <p:txBody>
          <a:bodyPr vert="horz" wrap="square" lIns="104153" tIns="52076" rIns="104153" bIns="52076" numCol="1" rtlCol="0" anchor="ctr" anchorCtr="0" compatLnSpc="1">
            <a:prstTxWarp prst="textNoShape">
              <a:avLst/>
            </a:prstTxWarp>
          </a:bodyPr>
          <a:lstStyle/>
          <a:p>
            <a:pPr algn="ctr" defTabSz="1041452">
              <a:defRPr/>
            </a:pPr>
            <a:fld id="{08962FDC-8DA6-4F4E-A01A-56707C607750}" type="slidenum">
              <a:rPr lang="en-US" sz="1400">
                <a:solidFill>
                  <a:srgbClr val="0057C0"/>
                </a:solidFill>
              </a:rPr>
              <a:pPr algn="ctr" defTabSz="1041452">
                <a:defRPr/>
              </a:pPr>
              <a:t>30</a:t>
            </a:fld>
            <a:endParaRPr lang="en-US" sz="1400" dirty="0">
              <a:solidFill>
                <a:srgbClr val="0057C0"/>
              </a:solidFill>
            </a:endParaRPr>
          </a:p>
        </p:txBody>
      </p:sp>
    </p:spTree>
    <p:extLst>
      <p:ext uri="{BB962C8B-B14F-4D97-AF65-F5344CB8AC3E}">
        <p14:creationId xmlns:p14="http://schemas.microsoft.com/office/powerpoint/2010/main" val="1249404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Footer Placeholder 4"/>
          <p:cNvSpPr txBox="1">
            <a:spLocks/>
          </p:cNvSpPr>
          <p:nvPr/>
        </p:nvSpPr>
        <p:spPr bwMode="auto">
          <a:xfrm>
            <a:off x="4122740" y="7123113"/>
            <a:ext cx="4176712" cy="438150"/>
          </a:xfrm>
          <a:prstGeom prst="rect">
            <a:avLst/>
          </a:prstGeom>
          <a:noFill/>
          <a:ln w="9525">
            <a:noFill/>
            <a:miter lim="800000"/>
            <a:headEnd/>
            <a:tailEnd/>
          </a:ln>
        </p:spPr>
        <p:txBody>
          <a:bodyPr lIns="104147" tIns="52073" rIns="104147" bIns="52073" anchor="ctr"/>
          <a:lstStyle/>
          <a:p>
            <a:pPr algn="ctr"/>
            <a:r>
              <a:rPr lang="en-US" sz="1400" dirty="0">
                <a:solidFill>
                  <a:srgbClr val="0057C0"/>
                </a:solidFill>
              </a:rPr>
              <a:t>NATO UNCLASSIFIED  </a:t>
            </a:r>
          </a:p>
        </p:txBody>
      </p:sp>
      <p:sp>
        <p:nvSpPr>
          <p:cNvPr id="7" name="Rectangle 2"/>
          <p:cNvSpPr>
            <a:spLocks noGrp="1" noChangeArrowheads="1"/>
          </p:cNvSpPr>
          <p:nvPr>
            <p:ph type="title"/>
          </p:nvPr>
        </p:nvSpPr>
        <p:spPr>
          <a:xfrm>
            <a:off x="738188" y="1"/>
            <a:ext cx="9955212" cy="1116335"/>
          </a:xfrm>
        </p:spPr>
        <p:txBody>
          <a:bodyPr rtlCol="0">
            <a:normAutofit/>
          </a:bodyPr>
          <a:lstStyle/>
          <a:p>
            <a:pPr eaLnBrk="1" fontAlgn="auto" hangingPunct="1">
              <a:spcAft>
                <a:spcPts val="0"/>
              </a:spcAft>
              <a:defRPr/>
            </a:pPr>
            <a:r>
              <a:rPr lang="en-GB" sz="3700" b="1" u="sng" dirty="0" smtClean="0">
                <a:ea typeface="+mn-ea"/>
              </a:rPr>
              <a:t>ONGOING NATO </a:t>
            </a:r>
            <a:r>
              <a:rPr lang="en-GB" sz="3700" b="1" u="sng" dirty="0">
                <a:ea typeface="+mn-ea"/>
              </a:rPr>
              <a:t>OPERATIONS</a:t>
            </a:r>
            <a:endParaRPr lang="en-US" sz="3700" b="1" u="sng" dirty="0">
              <a:ea typeface="+mn-ea"/>
            </a:endParaRPr>
          </a:p>
        </p:txBody>
      </p:sp>
      <p:sp>
        <p:nvSpPr>
          <p:cNvPr id="9" name="Rectangle 3"/>
          <p:cNvSpPr txBox="1">
            <a:spLocks noChangeArrowheads="1"/>
          </p:cNvSpPr>
          <p:nvPr/>
        </p:nvSpPr>
        <p:spPr bwMode="auto">
          <a:xfrm>
            <a:off x="1314451" y="1081302"/>
            <a:ext cx="9378949" cy="4902200"/>
          </a:xfrm>
          <a:prstGeom prst="rect">
            <a:avLst/>
          </a:prstGeom>
          <a:noFill/>
          <a:ln w="9525">
            <a:noFill/>
            <a:miter lim="800000"/>
            <a:headEnd/>
            <a:tailEnd/>
          </a:ln>
        </p:spPr>
        <p:txBody>
          <a:bodyPr vert="horz" wrap="square" lIns="104153" tIns="52076" rIns="104153" bIns="52076" numCol="1" anchor="t" anchorCtr="0" compatLnSpc="1">
            <a:prstTxWarp prst="textNoShape">
              <a:avLst/>
            </a:prstTxWarp>
            <a:normAutofit/>
          </a:bodyPr>
          <a:lstStyle/>
          <a:p>
            <a:pPr marL="389948" indent="-389948" defTabSz="1041452">
              <a:lnSpc>
                <a:spcPct val="110000"/>
              </a:lnSpc>
              <a:spcBef>
                <a:spcPct val="20000"/>
              </a:spcBef>
              <a:buFont typeface="Arial" pitchFamily="34" charset="0"/>
              <a:buChar char="•"/>
              <a:defRPr/>
            </a:pPr>
            <a:r>
              <a:rPr lang="en-GB" sz="2400" b="1" dirty="0">
                <a:solidFill>
                  <a:srgbClr val="0057C0"/>
                </a:solidFill>
              </a:rPr>
              <a:t>Afghanistan: Resolute Support </a:t>
            </a:r>
            <a:r>
              <a:rPr lang="en-GB" sz="2400" b="1" dirty="0" smtClean="0">
                <a:solidFill>
                  <a:srgbClr val="0057C0"/>
                </a:solidFill>
              </a:rPr>
              <a:t>Mission (RSM)</a:t>
            </a:r>
            <a:endParaRPr lang="en-GB" sz="2400" b="1" dirty="0">
              <a:solidFill>
                <a:srgbClr val="0057C0"/>
              </a:solidFill>
            </a:endParaRPr>
          </a:p>
          <a:p>
            <a:pPr marL="389948" indent="-389948" defTabSz="1041452">
              <a:lnSpc>
                <a:spcPct val="110000"/>
              </a:lnSpc>
              <a:spcBef>
                <a:spcPct val="20000"/>
              </a:spcBef>
              <a:buFont typeface="Arial" pitchFamily="34" charset="0"/>
              <a:buChar char="•"/>
              <a:defRPr/>
            </a:pPr>
            <a:r>
              <a:rPr lang="en-GB" sz="2400" b="1" dirty="0">
                <a:solidFill>
                  <a:srgbClr val="0057C0"/>
                </a:solidFill>
              </a:rPr>
              <a:t>Balkans </a:t>
            </a:r>
            <a:r>
              <a:rPr lang="en-US" sz="2400" b="1" dirty="0">
                <a:solidFill>
                  <a:srgbClr val="0057C0"/>
                </a:solidFill>
              </a:rPr>
              <a:t>(KFOR, Belgrade, Skopje, Sarajevo)</a:t>
            </a:r>
            <a:endParaRPr lang="en-GB" sz="2400" b="1" dirty="0">
              <a:solidFill>
                <a:srgbClr val="0057C0"/>
              </a:solidFill>
            </a:endParaRPr>
          </a:p>
          <a:p>
            <a:pPr marL="389948" indent="-389948" defTabSz="1041452">
              <a:lnSpc>
                <a:spcPct val="110000"/>
              </a:lnSpc>
              <a:spcBef>
                <a:spcPct val="20000"/>
              </a:spcBef>
              <a:buFont typeface="Arial" pitchFamily="34" charset="0"/>
              <a:buChar char="•"/>
              <a:defRPr/>
            </a:pPr>
            <a:r>
              <a:rPr lang="en-GB" sz="2400" b="1" dirty="0">
                <a:solidFill>
                  <a:srgbClr val="0057C0"/>
                </a:solidFill>
              </a:rPr>
              <a:t>Maritime operations:</a:t>
            </a:r>
          </a:p>
          <a:p>
            <a:pPr marL="977130" lvl="1" indent="-457200" defTabSz="1041452">
              <a:lnSpc>
                <a:spcPct val="110000"/>
              </a:lnSpc>
              <a:spcBef>
                <a:spcPct val="20000"/>
              </a:spcBef>
              <a:buFont typeface="Wingdings" panose="05000000000000000000" pitchFamily="2" charset="2"/>
              <a:buChar char="Ø"/>
              <a:defRPr/>
            </a:pPr>
            <a:r>
              <a:rPr lang="en-GB" sz="2400" b="1" dirty="0">
                <a:solidFill>
                  <a:srgbClr val="0057C0"/>
                </a:solidFill>
              </a:rPr>
              <a:t>Operation Active Endeavour (OAE</a:t>
            </a:r>
            <a:r>
              <a:rPr lang="en-GB" sz="2400" b="1" dirty="0" smtClean="0">
                <a:solidFill>
                  <a:srgbClr val="0057C0"/>
                </a:solidFill>
              </a:rPr>
              <a:t>)</a:t>
            </a:r>
            <a:endParaRPr lang="en-GB" sz="2400" b="1" dirty="0">
              <a:solidFill>
                <a:srgbClr val="0057C0"/>
              </a:solidFill>
            </a:endParaRPr>
          </a:p>
          <a:p>
            <a:pPr marL="977130" lvl="1" indent="-457200" defTabSz="1041452">
              <a:lnSpc>
                <a:spcPct val="110000"/>
              </a:lnSpc>
              <a:spcBef>
                <a:spcPct val="20000"/>
              </a:spcBef>
              <a:buFont typeface="Wingdings" panose="05000000000000000000" pitchFamily="2" charset="2"/>
              <a:buChar char="Ø"/>
              <a:defRPr/>
            </a:pPr>
            <a:r>
              <a:rPr lang="en-GB" sz="2400" b="1" dirty="0">
                <a:solidFill>
                  <a:srgbClr val="0057C0"/>
                </a:solidFill>
              </a:rPr>
              <a:t>Operation Ocean Shield (OOS</a:t>
            </a:r>
            <a:r>
              <a:rPr lang="en-GB" sz="2400" b="1" dirty="0" smtClean="0">
                <a:solidFill>
                  <a:srgbClr val="0057C0"/>
                </a:solidFill>
              </a:rPr>
              <a:t>)</a:t>
            </a:r>
          </a:p>
          <a:p>
            <a:pPr marL="457164" indent="-457200" defTabSz="1041452">
              <a:lnSpc>
                <a:spcPct val="110000"/>
              </a:lnSpc>
              <a:spcBef>
                <a:spcPct val="20000"/>
              </a:spcBef>
              <a:buFont typeface="Arial" panose="020B0604020202020204" pitchFamily="34" charset="0"/>
              <a:buChar char="•"/>
              <a:defRPr/>
            </a:pPr>
            <a:r>
              <a:rPr lang="en-GB" sz="2400" b="1" dirty="0" smtClean="0">
                <a:solidFill>
                  <a:srgbClr val="0057C0"/>
                </a:solidFill>
              </a:rPr>
              <a:t>Air Policing</a:t>
            </a:r>
          </a:p>
          <a:p>
            <a:pPr marL="457164" indent="-457200" defTabSz="1041452">
              <a:lnSpc>
                <a:spcPct val="110000"/>
              </a:lnSpc>
              <a:spcBef>
                <a:spcPct val="20000"/>
              </a:spcBef>
              <a:buFont typeface="Arial" panose="020B0604020202020204" pitchFamily="34" charset="0"/>
              <a:buChar char="•"/>
              <a:defRPr/>
            </a:pPr>
            <a:r>
              <a:rPr lang="en-GB" sz="2400" b="1" dirty="0" smtClean="0">
                <a:solidFill>
                  <a:srgbClr val="0057C0"/>
                </a:solidFill>
              </a:rPr>
              <a:t>Connected Forces Initiative (CFI) – Enhanced T&amp;E</a:t>
            </a:r>
          </a:p>
          <a:p>
            <a:pPr marL="457164" indent="-457200" defTabSz="1041452">
              <a:lnSpc>
                <a:spcPct val="110000"/>
              </a:lnSpc>
              <a:spcBef>
                <a:spcPct val="20000"/>
              </a:spcBef>
              <a:buFont typeface="Arial" panose="020B0604020202020204" pitchFamily="34" charset="0"/>
              <a:buChar char="•"/>
              <a:defRPr/>
            </a:pPr>
            <a:r>
              <a:rPr lang="en-GB" sz="2400" b="1" dirty="0" smtClean="0">
                <a:solidFill>
                  <a:srgbClr val="0057C0"/>
                </a:solidFill>
              </a:rPr>
              <a:t>Readiness Action Plan </a:t>
            </a:r>
            <a:r>
              <a:rPr lang="en-GB" sz="2400" b="1" dirty="0">
                <a:solidFill>
                  <a:srgbClr val="0057C0"/>
                </a:solidFill>
              </a:rPr>
              <a:t>(Assurance Measures)</a:t>
            </a:r>
          </a:p>
          <a:p>
            <a:pPr marL="844891" lvl="1" indent="-324961" defTabSz="1041452">
              <a:lnSpc>
                <a:spcPct val="110000"/>
              </a:lnSpc>
              <a:spcBef>
                <a:spcPct val="20000"/>
              </a:spcBef>
              <a:buFont typeface="Arial" pitchFamily="34" charset="0"/>
              <a:buChar char="−"/>
              <a:defRPr/>
            </a:pPr>
            <a:endParaRPr lang="en-GB" sz="3200" b="1" dirty="0">
              <a:solidFill>
                <a:srgbClr val="0057C0"/>
              </a:solidFill>
            </a:endParaRPr>
          </a:p>
          <a:p>
            <a:pPr marL="844891" lvl="1" indent="-324961" defTabSz="1041452">
              <a:lnSpc>
                <a:spcPct val="110000"/>
              </a:lnSpc>
              <a:spcBef>
                <a:spcPct val="20000"/>
              </a:spcBef>
              <a:defRPr/>
            </a:pPr>
            <a:endParaRPr lang="tr-TR" sz="3200" b="1" dirty="0">
              <a:solidFill>
                <a:srgbClr val="0057C0"/>
              </a:solidFill>
            </a:endParaRPr>
          </a:p>
        </p:txBody>
      </p:sp>
      <p:pic>
        <p:nvPicPr>
          <p:cNvPr id="12" name="Picture 5" descr="IMG_3991"/>
          <p:cNvPicPr>
            <a:picLocks noChangeAspect="1" noChangeArrowheads="1"/>
          </p:cNvPicPr>
          <p:nvPr/>
        </p:nvPicPr>
        <p:blipFill>
          <a:blip r:embed="rId3" cstate="print"/>
          <a:srcRect/>
          <a:stretch>
            <a:fillRect/>
          </a:stretch>
        </p:blipFill>
        <p:spPr bwMode="auto">
          <a:xfrm>
            <a:off x="4571239" y="5220793"/>
            <a:ext cx="2486208" cy="1800423"/>
          </a:xfrm>
          <a:prstGeom prst="rect">
            <a:avLst/>
          </a:prstGeom>
          <a:noFill/>
        </p:spPr>
      </p:pic>
      <p:pic>
        <p:nvPicPr>
          <p:cNvPr id="13" name="Picture 9" descr="SNMG 2"/>
          <p:cNvPicPr>
            <a:picLocks noChangeAspect="1" noChangeArrowheads="1"/>
          </p:cNvPicPr>
          <p:nvPr/>
        </p:nvPicPr>
        <p:blipFill>
          <a:blip r:embed="rId4" cstate="print"/>
          <a:srcRect/>
          <a:stretch>
            <a:fillRect/>
          </a:stretch>
        </p:blipFill>
        <p:spPr bwMode="auto">
          <a:xfrm>
            <a:off x="7445459" y="5180430"/>
            <a:ext cx="2592288" cy="1775897"/>
          </a:xfrm>
          <a:prstGeom prst="rect">
            <a:avLst/>
          </a:prstGeom>
          <a:noFill/>
          <a:ln w="9525">
            <a:solidFill>
              <a:schemeClr val="tx1"/>
            </a:solidFill>
            <a:miter lim="800000"/>
            <a:headEnd/>
            <a:tailEnd/>
          </a:ln>
          <a:effectLst>
            <a:outerShdw dist="107763" dir="18900000" algn="ctr" rotWithShape="0">
              <a:srgbClr val="808080">
                <a:alpha val="50000"/>
              </a:srgbClr>
            </a:outerShdw>
          </a:effectLst>
        </p:spPr>
      </p:pic>
      <p:pic>
        <p:nvPicPr>
          <p:cNvPr id="14" name="Picture 4" descr="C:\Users\mopsva\AppData\LocalLow\WINZIP_Pb27d\20141228_141228-isaf-rsm.jpg"/>
          <p:cNvPicPr>
            <a:picLocks noChangeAspect="1" noChangeArrowheads="1"/>
          </p:cNvPicPr>
          <p:nvPr/>
        </p:nvPicPr>
        <p:blipFill>
          <a:blip r:embed="rId5" cstate="print"/>
          <a:srcRect/>
          <a:stretch>
            <a:fillRect/>
          </a:stretch>
        </p:blipFill>
        <p:spPr bwMode="auto">
          <a:xfrm>
            <a:off x="1304653" y="5130300"/>
            <a:ext cx="2798343" cy="20401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Date Placeholder 6"/>
          <p:cNvSpPr>
            <a:spLocks noGrp="1"/>
          </p:cNvSpPr>
          <p:nvPr>
            <p:ph type="dt" sz="quarter" idx="10"/>
          </p:nvPr>
        </p:nvSpPr>
        <p:spPr bwMode="auto">
          <a:xfrm>
            <a:off x="738188" y="7115102"/>
            <a:ext cx="2493962" cy="317569"/>
          </a:xfrm>
          <a:noFill/>
          <a:ln>
            <a:miter lim="800000"/>
            <a:headEnd/>
            <a:tailEnd/>
          </a:ln>
        </p:spPr>
        <p:txBody>
          <a:bodyPr wrap="square" numCol="1" anchorCtr="0" compatLnSpc="1">
            <a:prstTxWarp prst="textNoShape">
              <a:avLst/>
            </a:prstTxWarp>
          </a:bodyPr>
          <a:lstStyle/>
          <a:p>
            <a:pPr defTabSz="1041385" fontAlgn="base">
              <a:spcBef>
                <a:spcPct val="0"/>
              </a:spcBef>
              <a:spcAft>
                <a:spcPct val="0"/>
              </a:spcAft>
            </a:pPr>
            <a:r>
              <a:rPr lang="en-US" dirty="0" smtClean="0"/>
              <a:t>04 May 2015</a:t>
            </a:r>
          </a:p>
        </p:txBody>
      </p:sp>
      <p:sp>
        <p:nvSpPr>
          <p:cNvPr id="10" name="Slide Number Placeholder 12"/>
          <p:cNvSpPr txBox="1">
            <a:spLocks/>
          </p:cNvSpPr>
          <p:nvPr/>
        </p:nvSpPr>
        <p:spPr bwMode="auto">
          <a:xfrm>
            <a:off x="10171236" y="7123121"/>
            <a:ext cx="347663" cy="401637"/>
          </a:xfrm>
          <a:prstGeom prst="rect">
            <a:avLst/>
          </a:prstGeom>
          <a:noFill/>
          <a:ln>
            <a:miter lim="800000"/>
            <a:headEnd/>
            <a:tailEnd/>
          </a:ln>
        </p:spPr>
        <p:txBody>
          <a:bodyPr vert="horz" wrap="square" lIns="104160" tIns="52080" rIns="104160" bIns="52080" numCol="1" rtlCol="0" anchor="ctr" anchorCtr="0" compatLnSpc="1">
            <a:prstTxWarp prst="textNoShape">
              <a:avLst/>
            </a:prstTxWarp>
          </a:bodyPr>
          <a:lstStyle/>
          <a:p>
            <a:pPr algn="r">
              <a:defRPr/>
            </a:pPr>
            <a:fld id="{ADBF480C-BAA4-41B5-8FF0-B31BD2047053}" type="slidenum">
              <a:rPr lang="en-US" sz="1400">
                <a:solidFill>
                  <a:srgbClr val="0057C0"/>
                </a:solidFill>
              </a:rPr>
              <a:pPr algn="r">
                <a:defRPr/>
              </a:pPr>
              <a:t>4</a:t>
            </a:fld>
            <a:endParaRPr lang="en-US" sz="1400" dirty="0">
              <a:solidFill>
                <a:srgbClr val="0057C0"/>
              </a:solidFill>
            </a:endParaRPr>
          </a:p>
        </p:txBody>
      </p:sp>
    </p:spTree>
    <p:extLst>
      <p:ext uri="{BB962C8B-B14F-4D97-AF65-F5344CB8AC3E}">
        <p14:creationId xmlns:p14="http://schemas.microsoft.com/office/powerpoint/2010/main" val="4116170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1926508" y="0"/>
            <a:ext cx="8317294" cy="6479965"/>
            <a:chOff x="385" y="555"/>
            <a:chExt cx="4933" cy="3446"/>
          </a:xfrm>
        </p:grpSpPr>
        <p:grpSp>
          <p:nvGrpSpPr>
            <p:cNvPr id="4" name="Group 4"/>
            <p:cNvGrpSpPr>
              <a:grpSpLocks/>
            </p:cNvGrpSpPr>
            <p:nvPr/>
          </p:nvGrpSpPr>
          <p:grpSpPr bwMode="auto">
            <a:xfrm>
              <a:off x="385" y="555"/>
              <a:ext cx="4933" cy="3446"/>
              <a:chOff x="357" y="676"/>
              <a:chExt cx="4554" cy="3446"/>
            </a:xfrm>
          </p:grpSpPr>
          <p:pic>
            <p:nvPicPr>
              <p:cNvPr id="6" name="Picture 5"/>
              <p:cNvPicPr>
                <a:picLocks noChangeAspect="1" noChangeArrowheads="1"/>
              </p:cNvPicPr>
              <p:nvPr/>
            </p:nvPicPr>
            <p:blipFill>
              <a:blip r:embed="rId4" cstate="print">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l="8792" t="6760"/>
              <a:stretch>
                <a:fillRect/>
              </a:stretch>
            </p:blipFill>
            <p:spPr bwMode="auto">
              <a:xfrm>
                <a:off x="357" y="709"/>
                <a:ext cx="4554" cy="341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450" y="3364"/>
                <a:ext cx="223" cy="106"/>
              </a:xfrm>
              <a:prstGeom prst="rect">
                <a:avLst/>
              </a:prstGeom>
              <a:noFill/>
              <a:ln>
                <a:noFill/>
              </a:ln>
              <a:effectLst/>
              <a:extLst>
                <a:ext uri="{909E8E84-426E-40DD-AFC4-6F175D3DCCD1}">
                  <a14:hiddenFill xmlns:a14="http://schemas.microsoft.com/office/drawing/2010/main">
                    <a:solidFill>
                      <a:srgbClr val="FFCC99">
                        <a:alpha val="6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defTabSz="920750">
                  <a:defRPr>
                    <a:solidFill>
                      <a:schemeClr val="tx1"/>
                    </a:solidFill>
                    <a:latin typeface="Arial" charset="0"/>
                  </a:defRPr>
                </a:lvl1pPr>
                <a:lvl2pPr marL="460375" defTabSz="920750">
                  <a:defRPr>
                    <a:solidFill>
                      <a:schemeClr val="tx1"/>
                    </a:solidFill>
                    <a:latin typeface="Arial" charset="0"/>
                  </a:defRPr>
                </a:lvl2pPr>
                <a:lvl3pPr marL="920750" defTabSz="920750">
                  <a:defRPr>
                    <a:solidFill>
                      <a:schemeClr val="tx1"/>
                    </a:solidFill>
                    <a:latin typeface="Arial" charset="0"/>
                  </a:defRPr>
                </a:lvl3pPr>
                <a:lvl4pPr marL="1382713" defTabSz="920750">
                  <a:defRPr>
                    <a:solidFill>
                      <a:schemeClr val="tx1"/>
                    </a:solidFill>
                    <a:latin typeface="Arial" charset="0"/>
                  </a:defRPr>
                </a:lvl4pPr>
                <a:lvl5pPr marL="1843088" defTabSz="920750">
                  <a:defRPr>
                    <a:solidFill>
                      <a:schemeClr val="tx1"/>
                    </a:solidFill>
                    <a:latin typeface="Arial" charset="0"/>
                  </a:defRPr>
                </a:lvl5pPr>
                <a:lvl6pPr marL="2300288" defTabSz="920750" fontAlgn="base">
                  <a:spcBef>
                    <a:spcPct val="0"/>
                  </a:spcBef>
                  <a:spcAft>
                    <a:spcPct val="0"/>
                  </a:spcAft>
                  <a:defRPr>
                    <a:solidFill>
                      <a:schemeClr val="tx1"/>
                    </a:solidFill>
                    <a:latin typeface="Arial" charset="0"/>
                  </a:defRPr>
                </a:lvl6pPr>
                <a:lvl7pPr marL="2757488" defTabSz="920750" fontAlgn="base">
                  <a:spcBef>
                    <a:spcPct val="0"/>
                  </a:spcBef>
                  <a:spcAft>
                    <a:spcPct val="0"/>
                  </a:spcAft>
                  <a:defRPr>
                    <a:solidFill>
                      <a:schemeClr val="tx1"/>
                    </a:solidFill>
                    <a:latin typeface="Arial" charset="0"/>
                  </a:defRPr>
                </a:lvl7pPr>
                <a:lvl8pPr marL="3214688" defTabSz="920750" fontAlgn="base">
                  <a:spcBef>
                    <a:spcPct val="0"/>
                  </a:spcBef>
                  <a:spcAft>
                    <a:spcPct val="0"/>
                  </a:spcAft>
                  <a:defRPr>
                    <a:solidFill>
                      <a:schemeClr val="tx1"/>
                    </a:solidFill>
                    <a:latin typeface="Arial" charset="0"/>
                  </a:defRPr>
                </a:lvl8pPr>
                <a:lvl9pPr marL="3671888" defTabSz="920750" fontAlgn="base">
                  <a:spcBef>
                    <a:spcPct val="0"/>
                  </a:spcBef>
                  <a:spcAft>
                    <a:spcPct val="0"/>
                  </a:spcAft>
                  <a:defRPr>
                    <a:solidFill>
                      <a:schemeClr val="tx1"/>
                    </a:solidFill>
                    <a:latin typeface="Arial" charset="0"/>
                  </a:defRPr>
                </a:lvl9pPr>
              </a:lstStyle>
              <a:p>
                <a:pPr algn="ctr">
                  <a:spcBef>
                    <a:spcPct val="50000"/>
                  </a:spcBef>
                </a:pPr>
                <a:r>
                  <a:rPr lang="en-GB" altLang="en-US" sz="1300" b="1" dirty="0"/>
                  <a:t>IRAN</a:t>
                </a:r>
              </a:p>
            </p:txBody>
          </p:sp>
          <p:sp>
            <p:nvSpPr>
              <p:cNvPr id="8" name="Text Box 7"/>
              <p:cNvSpPr txBox="1">
                <a:spLocks noChangeArrowheads="1"/>
              </p:cNvSpPr>
              <p:nvPr/>
            </p:nvSpPr>
            <p:spPr bwMode="auto">
              <a:xfrm>
                <a:off x="2469" y="676"/>
                <a:ext cx="581" cy="106"/>
              </a:xfrm>
              <a:prstGeom prst="rect">
                <a:avLst/>
              </a:prstGeom>
              <a:noFill/>
              <a:ln>
                <a:noFill/>
              </a:ln>
              <a:effectLst/>
              <a:extLst>
                <a:ext uri="{909E8E84-426E-40DD-AFC4-6F175D3DCCD1}">
                  <a14:hiddenFill xmlns:a14="http://schemas.microsoft.com/office/drawing/2010/main">
                    <a:solidFill>
                      <a:srgbClr val="FFCC99">
                        <a:alpha val="6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defTabSz="920750">
                  <a:defRPr>
                    <a:solidFill>
                      <a:schemeClr val="tx1"/>
                    </a:solidFill>
                    <a:latin typeface="Arial" charset="0"/>
                  </a:defRPr>
                </a:lvl1pPr>
                <a:lvl2pPr marL="460375" defTabSz="920750">
                  <a:defRPr>
                    <a:solidFill>
                      <a:schemeClr val="tx1"/>
                    </a:solidFill>
                    <a:latin typeface="Arial" charset="0"/>
                  </a:defRPr>
                </a:lvl2pPr>
                <a:lvl3pPr marL="920750" defTabSz="920750">
                  <a:defRPr>
                    <a:solidFill>
                      <a:schemeClr val="tx1"/>
                    </a:solidFill>
                    <a:latin typeface="Arial" charset="0"/>
                  </a:defRPr>
                </a:lvl3pPr>
                <a:lvl4pPr marL="1382713" defTabSz="920750">
                  <a:defRPr>
                    <a:solidFill>
                      <a:schemeClr val="tx1"/>
                    </a:solidFill>
                    <a:latin typeface="Arial" charset="0"/>
                  </a:defRPr>
                </a:lvl4pPr>
                <a:lvl5pPr marL="1843088" defTabSz="920750">
                  <a:defRPr>
                    <a:solidFill>
                      <a:schemeClr val="tx1"/>
                    </a:solidFill>
                    <a:latin typeface="Arial" charset="0"/>
                  </a:defRPr>
                </a:lvl5pPr>
                <a:lvl6pPr marL="2300288" defTabSz="920750" fontAlgn="base">
                  <a:spcBef>
                    <a:spcPct val="0"/>
                  </a:spcBef>
                  <a:spcAft>
                    <a:spcPct val="0"/>
                  </a:spcAft>
                  <a:defRPr>
                    <a:solidFill>
                      <a:schemeClr val="tx1"/>
                    </a:solidFill>
                    <a:latin typeface="Arial" charset="0"/>
                  </a:defRPr>
                </a:lvl6pPr>
                <a:lvl7pPr marL="2757488" defTabSz="920750" fontAlgn="base">
                  <a:spcBef>
                    <a:spcPct val="0"/>
                  </a:spcBef>
                  <a:spcAft>
                    <a:spcPct val="0"/>
                  </a:spcAft>
                  <a:defRPr>
                    <a:solidFill>
                      <a:schemeClr val="tx1"/>
                    </a:solidFill>
                    <a:latin typeface="Arial" charset="0"/>
                  </a:defRPr>
                </a:lvl7pPr>
                <a:lvl8pPr marL="3214688" defTabSz="920750" fontAlgn="base">
                  <a:spcBef>
                    <a:spcPct val="0"/>
                  </a:spcBef>
                  <a:spcAft>
                    <a:spcPct val="0"/>
                  </a:spcAft>
                  <a:defRPr>
                    <a:solidFill>
                      <a:schemeClr val="tx1"/>
                    </a:solidFill>
                    <a:latin typeface="Arial" charset="0"/>
                  </a:defRPr>
                </a:lvl8pPr>
                <a:lvl9pPr marL="3671888" defTabSz="920750" fontAlgn="base">
                  <a:spcBef>
                    <a:spcPct val="0"/>
                  </a:spcBef>
                  <a:spcAft>
                    <a:spcPct val="0"/>
                  </a:spcAft>
                  <a:defRPr>
                    <a:solidFill>
                      <a:schemeClr val="tx1"/>
                    </a:solidFill>
                    <a:latin typeface="Arial" charset="0"/>
                  </a:defRPr>
                </a:lvl9pPr>
              </a:lstStyle>
              <a:p>
                <a:pPr algn="ctr">
                  <a:spcBef>
                    <a:spcPct val="50000"/>
                  </a:spcBef>
                </a:pPr>
                <a:r>
                  <a:rPr lang="en-GB" altLang="en-US" sz="1300" b="1" dirty="0"/>
                  <a:t>UZBEKISTAN</a:t>
                </a:r>
              </a:p>
            </p:txBody>
          </p:sp>
          <p:sp>
            <p:nvSpPr>
              <p:cNvPr id="9" name="Text Box 8"/>
              <p:cNvSpPr txBox="1">
                <a:spLocks noChangeArrowheads="1"/>
              </p:cNvSpPr>
              <p:nvPr/>
            </p:nvSpPr>
            <p:spPr bwMode="auto">
              <a:xfrm>
                <a:off x="4280" y="753"/>
                <a:ext cx="524" cy="106"/>
              </a:xfrm>
              <a:prstGeom prst="rect">
                <a:avLst/>
              </a:prstGeom>
              <a:noFill/>
              <a:ln>
                <a:noFill/>
              </a:ln>
              <a:effectLst/>
              <a:extLst>
                <a:ext uri="{909E8E84-426E-40DD-AFC4-6F175D3DCCD1}">
                  <a14:hiddenFill xmlns:a14="http://schemas.microsoft.com/office/drawing/2010/main">
                    <a:solidFill>
                      <a:srgbClr val="FFCC99">
                        <a:alpha val="6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defTabSz="920750">
                  <a:defRPr>
                    <a:solidFill>
                      <a:schemeClr val="tx1"/>
                    </a:solidFill>
                    <a:latin typeface="Arial" charset="0"/>
                  </a:defRPr>
                </a:lvl1pPr>
                <a:lvl2pPr marL="460375" defTabSz="920750">
                  <a:defRPr>
                    <a:solidFill>
                      <a:schemeClr val="tx1"/>
                    </a:solidFill>
                    <a:latin typeface="Arial" charset="0"/>
                  </a:defRPr>
                </a:lvl2pPr>
                <a:lvl3pPr marL="920750" defTabSz="920750">
                  <a:defRPr>
                    <a:solidFill>
                      <a:schemeClr val="tx1"/>
                    </a:solidFill>
                    <a:latin typeface="Arial" charset="0"/>
                  </a:defRPr>
                </a:lvl3pPr>
                <a:lvl4pPr marL="1382713" defTabSz="920750">
                  <a:defRPr>
                    <a:solidFill>
                      <a:schemeClr val="tx1"/>
                    </a:solidFill>
                    <a:latin typeface="Arial" charset="0"/>
                  </a:defRPr>
                </a:lvl4pPr>
                <a:lvl5pPr marL="1843088" defTabSz="920750">
                  <a:defRPr>
                    <a:solidFill>
                      <a:schemeClr val="tx1"/>
                    </a:solidFill>
                    <a:latin typeface="Arial" charset="0"/>
                  </a:defRPr>
                </a:lvl5pPr>
                <a:lvl6pPr marL="2300288" defTabSz="920750" fontAlgn="base">
                  <a:spcBef>
                    <a:spcPct val="0"/>
                  </a:spcBef>
                  <a:spcAft>
                    <a:spcPct val="0"/>
                  </a:spcAft>
                  <a:defRPr>
                    <a:solidFill>
                      <a:schemeClr val="tx1"/>
                    </a:solidFill>
                    <a:latin typeface="Arial" charset="0"/>
                  </a:defRPr>
                </a:lvl6pPr>
                <a:lvl7pPr marL="2757488" defTabSz="920750" fontAlgn="base">
                  <a:spcBef>
                    <a:spcPct val="0"/>
                  </a:spcBef>
                  <a:spcAft>
                    <a:spcPct val="0"/>
                  </a:spcAft>
                  <a:defRPr>
                    <a:solidFill>
                      <a:schemeClr val="tx1"/>
                    </a:solidFill>
                    <a:latin typeface="Arial" charset="0"/>
                  </a:defRPr>
                </a:lvl7pPr>
                <a:lvl8pPr marL="3214688" defTabSz="920750" fontAlgn="base">
                  <a:spcBef>
                    <a:spcPct val="0"/>
                  </a:spcBef>
                  <a:spcAft>
                    <a:spcPct val="0"/>
                  </a:spcAft>
                  <a:defRPr>
                    <a:solidFill>
                      <a:schemeClr val="tx1"/>
                    </a:solidFill>
                    <a:latin typeface="Arial" charset="0"/>
                  </a:defRPr>
                </a:lvl8pPr>
                <a:lvl9pPr marL="3671888" defTabSz="920750" fontAlgn="base">
                  <a:spcBef>
                    <a:spcPct val="0"/>
                  </a:spcBef>
                  <a:spcAft>
                    <a:spcPct val="0"/>
                  </a:spcAft>
                  <a:defRPr>
                    <a:solidFill>
                      <a:schemeClr val="tx1"/>
                    </a:solidFill>
                    <a:latin typeface="Arial" charset="0"/>
                  </a:defRPr>
                </a:lvl9pPr>
              </a:lstStyle>
              <a:p>
                <a:pPr algn="ctr">
                  <a:spcBef>
                    <a:spcPct val="50000"/>
                  </a:spcBef>
                </a:pPr>
                <a:r>
                  <a:rPr lang="en-GB" altLang="en-US" sz="1300" b="1" dirty="0"/>
                  <a:t>TAJIKISTAN</a:t>
                </a:r>
              </a:p>
            </p:txBody>
          </p:sp>
          <p:sp>
            <p:nvSpPr>
              <p:cNvPr id="10" name="Text Box 9"/>
              <p:cNvSpPr txBox="1">
                <a:spLocks noChangeArrowheads="1"/>
              </p:cNvSpPr>
              <p:nvPr/>
            </p:nvSpPr>
            <p:spPr bwMode="auto">
              <a:xfrm>
                <a:off x="432" y="1579"/>
                <a:ext cx="223" cy="106"/>
              </a:xfrm>
              <a:prstGeom prst="rect">
                <a:avLst/>
              </a:prstGeom>
              <a:noFill/>
              <a:ln>
                <a:noFill/>
              </a:ln>
              <a:effectLst/>
              <a:extLst>
                <a:ext uri="{909E8E84-426E-40DD-AFC4-6F175D3DCCD1}">
                  <a14:hiddenFill xmlns:a14="http://schemas.microsoft.com/office/drawing/2010/main">
                    <a:solidFill>
                      <a:srgbClr val="FFCC99">
                        <a:alpha val="6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1">
                <a:spAutoFit/>
              </a:bodyPr>
              <a:lstStyle>
                <a:lvl1pPr defTabSz="920750">
                  <a:defRPr>
                    <a:solidFill>
                      <a:schemeClr val="tx1"/>
                    </a:solidFill>
                    <a:latin typeface="Arial" charset="0"/>
                  </a:defRPr>
                </a:lvl1pPr>
                <a:lvl2pPr marL="460375" defTabSz="920750">
                  <a:defRPr>
                    <a:solidFill>
                      <a:schemeClr val="tx1"/>
                    </a:solidFill>
                    <a:latin typeface="Arial" charset="0"/>
                  </a:defRPr>
                </a:lvl2pPr>
                <a:lvl3pPr marL="920750" defTabSz="920750">
                  <a:defRPr>
                    <a:solidFill>
                      <a:schemeClr val="tx1"/>
                    </a:solidFill>
                    <a:latin typeface="Arial" charset="0"/>
                  </a:defRPr>
                </a:lvl3pPr>
                <a:lvl4pPr marL="1382713" defTabSz="920750">
                  <a:defRPr>
                    <a:solidFill>
                      <a:schemeClr val="tx1"/>
                    </a:solidFill>
                    <a:latin typeface="Arial" charset="0"/>
                  </a:defRPr>
                </a:lvl4pPr>
                <a:lvl5pPr marL="1843088" defTabSz="920750">
                  <a:defRPr>
                    <a:solidFill>
                      <a:schemeClr val="tx1"/>
                    </a:solidFill>
                    <a:latin typeface="Arial" charset="0"/>
                  </a:defRPr>
                </a:lvl5pPr>
                <a:lvl6pPr marL="2300288" defTabSz="920750" fontAlgn="base">
                  <a:spcBef>
                    <a:spcPct val="0"/>
                  </a:spcBef>
                  <a:spcAft>
                    <a:spcPct val="0"/>
                  </a:spcAft>
                  <a:defRPr>
                    <a:solidFill>
                      <a:schemeClr val="tx1"/>
                    </a:solidFill>
                    <a:latin typeface="Arial" charset="0"/>
                  </a:defRPr>
                </a:lvl6pPr>
                <a:lvl7pPr marL="2757488" defTabSz="920750" fontAlgn="base">
                  <a:spcBef>
                    <a:spcPct val="0"/>
                  </a:spcBef>
                  <a:spcAft>
                    <a:spcPct val="0"/>
                  </a:spcAft>
                  <a:defRPr>
                    <a:solidFill>
                      <a:schemeClr val="tx1"/>
                    </a:solidFill>
                    <a:latin typeface="Arial" charset="0"/>
                  </a:defRPr>
                </a:lvl7pPr>
                <a:lvl8pPr marL="3214688" defTabSz="920750" fontAlgn="base">
                  <a:spcBef>
                    <a:spcPct val="0"/>
                  </a:spcBef>
                  <a:spcAft>
                    <a:spcPct val="0"/>
                  </a:spcAft>
                  <a:defRPr>
                    <a:solidFill>
                      <a:schemeClr val="tx1"/>
                    </a:solidFill>
                    <a:latin typeface="Arial" charset="0"/>
                  </a:defRPr>
                </a:lvl8pPr>
                <a:lvl9pPr marL="3671888" defTabSz="920750" fontAlgn="base">
                  <a:spcBef>
                    <a:spcPct val="0"/>
                  </a:spcBef>
                  <a:spcAft>
                    <a:spcPct val="0"/>
                  </a:spcAft>
                  <a:defRPr>
                    <a:solidFill>
                      <a:schemeClr val="tx1"/>
                    </a:solidFill>
                    <a:latin typeface="Arial" charset="0"/>
                  </a:defRPr>
                </a:lvl9pPr>
              </a:lstStyle>
              <a:p>
                <a:pPr algn="ctr">
                  <a:spcBef>
                    <a:spcPct val="50000"/>
                  </a:spcBef>
                </a:pPr>
                <a:r>
                  <a:rPr lang="en-GB" altLang="en-US" sz="1300" b="1" dirty="0"/>
                  <a:t>IRAN</a:t>
                </a:r>
              </a:p>
            </p:txBody>
          </p:sp>
        </p:grpSp>
        <p:sp>
          <p:nvSpPr>
            <p:cNvPr id="5" name="Freeform 10"/>
            <p:cNvSpPr>
              <a:spLocks/>
            </p:cNvSpPr>
            <p:nvPr/>
          </p:nvSpPr>
          <p:spPr bwMode="auto">
            <a:xfrm>
              <a:off x="502" y="2418"/>
              <a:ext cx="1800" cy="1437"/>
            </a:xfrm>
            <a:custGeom>
              <a:avLst/>
              <a:gdLst>
                <a:gd name="T0" fmla="*/ 612 w 1800"/>
                <a:gd name="T1" fmla="*/ 1413 h 1437"/>
                <a:gd name="T2" fmla="*/ 1248 w 1800"/>
                <a:gd name="T3" fmla="*/ 1437 h 1437"/>
                <a:gd name="T4" fmla="*/ 1377 w 1800"/>
                <a:gd name="T5" fmla="*/ 1392 h 1437"/>
                <a:gd name="T6" fmla="*/ 1476 w 1800"/>
                <a:gd name="T7" fmla="*/ 1149 h 1437"/>
                <a:gd name="T8" fmla="*/ 1503 w 1800"/>
                <a:gd name="T9" fmla="*/ 948 h 1437"/>
                <a:gd name="T10" fmla="*/ 1533 w 1800"/>
                <a:gd name="T11" fmla="*/ 804 h 1437"/>
                <a:gd name="T12" fmla="*/ 1572 w 1800"/>
                <a:gd name="T13" fmla="*/ 633 h 1437"/>
                <a:gd name="T14" fmla="*/ 1569 w 1800"/>
                <a:gd name="T15" fmla="*/ 579 h 1437"/>
                <a:gd name="T16" fmla="*/ 1611 w 1800"/>
                <a:gd name="T17" fmla="*/ 531 h 1437"/>
                <a:gd name="T18" fmla="*/ 1641 w 1800"/>
                <a:gd name="T19" fmla="*/ 474 h 1437"/>
                <a:gd name="T20" fmla="*/ 1716 w 1800"/>
                <a:gd name="T21" fmla="*/ 426 h 1437"/>
                <a:gd name="T22" fmla="*/ 1746 w 1800"/>
                <a:gd name="T23" fmla="*/ 363 h 1437"/>
                <a:gd name="T24" fmla="*/ 1755 w 1800"/>
                <a:gd name="T25" fmla="*/ 315 h 1437"/>
                <a:gd name="T26" fmla="*/ 1758 w 1800"/>
                <a:gd name="T27" fmla="*/ 267 h 1437"/>
                <a:gd name="T28" fmla="*/ 1746 w 1800"/>
                <a:gd name="T29" fmla="*/ 225 h 1437"/>
                <a:gd name="T30" fmla="*/ 1731 w 1800"/>
                <a:gd name="T31" fmla="*/ 171 h 1437"/>
                <a:gd name="T32" fmla="*/ 1782 w 1800"/>
                <a:gd name="T33" fmla="*/ 111 h 1437"/>
                <a:gd name="T34" fmla="*/ 1800 w 1800"/>
                <a:gd name="T35" fmla="*/ 48 h 1437"/>
                <a:gd name="T36" fmla="*/ 1746 w 1800"/>
                <a:gd name="T37" fmla="*/ 0 h 1437"/>
                <a:gd name="T38" fmla="*/ 1653 w 1800"/>
                <a:gd name="T39" fmla="*/ 57 h 1437"/>
                <a:gd name="T40" fmla="*/ 1608 w 1800"/>
                <a:gd name="T41" fmla="*/ 69 h 1437"/>
                <a:gd name="T42" fmla="*/ 1578 w 1800"/>
                <a:gd name="T43" fmla="*/ 84 h 1437"/>
                <a:gd name="T44" fmla="*/ 1503 w 1800"/>
                <a:gd name="T45" fmla="*/ 153 h 1437"/>
                <a:gd name="T46" fmla="*/ 1440 w 1800"/>
                <a:gd name="T47" fmla="*/ 195 h 1437"/>
                <a:gd name="T48" fmla="*/ 1389 w 1800"/>
                <a:gd name="T49" fmla="*/ 237 h 1437"/>
                <a:gd name="T50" fmla="*/ 1368 w 1800"/>
                <a:gd name="T51" fmla="*/ 282 h 1437"/>
                <a:gd name="T52" fmla="*/ 1290 w 1800"/>
                <a:gd name="T53" fmla="*/ 291 h 1437"/>
                <a:gd name="T54" fmla="*/ 1269 w 1800"/>
                <a:gd name="T55" fmla="*/ 351 h 1437"/>
                <a:gd name="T56" fmla="*/ 1218 w 1800"/>
                <a:gd name="T57" fmla="*/ 366 h 1437"/>
                <a:gd name="T58" fmla="*/ 1125 w 1800"/>
                <a:gd name="T59" fmla="*/ 405 h 1437"/>
                <a:gd name="T60" fmla="*/ 1110 w 1800"/>
                <a:gd name="T61" fmla="*/ 447 h 1437"/>
                <a:gd name="T62" fmla="*/ 1092 w 1800"/>
                <a:gd name="T63" fmla="*/ 495 h 1437"/>
                <a:gd name="T64" fmla="*/ 807 w 1800"/>
                <a:gd name="T65" fmla="*/ 495 h 1437"/>
                <a:gd name="T66" fmla="*/ 747 w 1800"/>
                <a:gd name="T67" fmla="*/ 471 h 1437"/>
                <a:gd name="T68" fmla="*/ 672 w 1800"/>
                <a:gd name="T69" fmla="*/ 447 h 1437"/>
                <a:gd name="T70" fmla="*/ 507 w 1800"/>
                <a:gd name="T71" fmla="*/ 453 h 1437"/>
                <a:gd name="T72" fmla="*/ 465 w 1800"/>
                <a:gd name="T73" fmla="*/ 498 h 1437"/>
                <a:gd name="T74" fmla="*/ 444 w 1800"/>
                <a:gd name="T75" fmla="*/ 555 h 1437"/>
                <a:gd name="T76" fmla="*/ 408 w 1800"/>
                <a:gd name="T77" fmla="*/ 576 h 1437"/>
                <a:gd name="T78" fmla="*/ 363 w 1800"/>
                <a:gd name="T79" fmla="*/ 600 h 1437"/>
                <a:gd name="T80" fmla="*/ 351 w 1800"/>
                <a:gd name="T81" fmla="*/ 648 h 1437"/>
                <a:gd name="T82" fmla="*/ 396 w 1800"/>
                <a:gd name="T83" fmla="*/ 681 h 1437"/>
                <a:gd name="T84" fmla="*/ 423 w 1800"/>
                <a:gd name="T85" fmla="*/ 804 h 1437"/>
                <a:gd name="T86" fmla="*/ 402 w 1800"/>
                <a:gd name="T87" fmla="*/ 867 h 1437"/>
                <a:gd name="T88" fmla="*/ 0 w 1800"/>
                <a:gd name="T89" fmla="*/ 1212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00" h="1437">
                  <a:moveTo>
                    <a:pt x="0" y="1212"/>
                  </a:moveTo>
                  <a:lnTo>
                    <a:pt x="612" y="1413"/>
                  </a:lnTo>
                  <a:lnTo>
                    <a:pt x="1053" y="1395"/>
                  </a:lnTo>
                  <a:lnTo>
                    <a:pt x="1248" y="1437"/>
                  </a:lnTo>
                  <a:lnTo>
                    <a:pt x="1290" y="1413"/>
                  </a:lnTo>
                  <a:lnTo>
                    <a:pt x="1377" y="1392"/>
                  </a:lnTo>
                  <a:lnTo>
                    <a:pt x="1419" y="1380"/>
                  </a:lnTo>
                  <a:lnTo>
                    <a:pt x="1476" y="1149"/>
                  </a:lnTo>
                  <a:lnTo>
                    <a:pt x="1491" y="1089"/>
                  </a:lnTo>
                  <a:lnTo>
                    <a:pt x="1503" y="948"/>
                  </a:lnTo>
                  <a:lnTo>
                    <a:pt x="1512" y="879"/>
                  </a:lnTo>
                  <a:lnTo>
                    <a:pt x="1533" y="804"/>
                  </a:lnTo>
                  <a:lnTo>
                    <a:pt x="1542" y="699"/>
                  </a:lnTo>
                  <a:lnTo>
                    <a:pt x="1572" y="633"/>
                  </a:lnTo>
                  <a:lnTo>
                    <a:pt x="1575" y="603"/>
                  </a:lnTo>
                  <a:lnTo>
                    <a:pt x="1569" y="579"/>
                  </a:lnTo>
                  <a:lnTo>
                    <a:pt x="1578" y="555"/>
                  </a:lnTo>
                  <a:lnTo>
                    <a:pt x="1611" y="531"/>
                  </a:lnTo>
                  <a:lnTo>
                    <a:pt x="1617" y="498"/>
                  </a:lnTo>
                  <a:lnTo>
                    <a:pt x="1641" y="474"/>
                  </a:lnTo>
                  <a:lnTo>
                    <a:pt x="1695" y="483"/>
                  </a:lnTo>
                  <a:lnTo>
                    <a:pt x="1716" y="426"/>
                  </a:lnTo>
                  <a:lnTo>
                    <a:pt x="1746" y="393"/>
                  </a:lnTo>
                  <a:lnTo>
                    <a:pt x="1746" y="363"/>
                  </a:lnTo>
                  <a:lnTo>
                    <a:pt x="1764" y="342"/>
                  </a:lnTo>
                  <a:lnTo>
                    <a:pt x="1755" y="315"/>
                  </a:lnTo>
                  <a:lnTo>
                    <a:pt x="1773" y="297"/>
                  </a:lnTo>
                  <a:lnTo>
                    <a:pt x="1758" y="267"/>
                  </a:lnTo>
                  <a:lnTo>
                    <a:pt x="1728" y="255"/>
                  </a:lnTo>
                  <a:lnTo>
                    <a:pt x="1746" y="225"/>
                  </a:lnTo>
                  <a:lnTo>
                    <a:pt x="1743" y="189"/>
                  </a:lnTo>
                  <a:lnTo>
                    <a:pt x="1731" y="171"/>
                  </a:lnTo>
                  <a:lnTo>
                    <a:pt x="1779" y="132"/>
                  </a:lnTo>
                  <a:lnTo>
                    <a:pt x="1782" y="111"/>
                  </a:lnTo>
                  <a:lnTo>
                    <a:pt x="1800" y="90"/>
                  </a:lnTo>
                  <a:lnTo>
                    <a:pt x="1800" y="48"/>
                  </a:lnTo>
                  <a:lnTo>
                    <a:pt x="1773" y="18"/>
                  </a:lnTo>
                  <a:lnTo>
                    <a:pt x="1746" y="0"/>
                  </a:lnTo>
                  <a:lnTo>
                    <a:pt x="1695" y="27"/>
                  </a:lnTo>
                  <a:lnTo>
                    <a:pt x="1653" y="57"/>
                  </a:lnTo>
                  <a:lnTo>
                    <a:pt x="1632" y="51"/>
                  </a:lnTo>
                  <a:lnTo>
                    <a:pt x="1608" y="69"/>
                  </a:lnTo>
                  <a:lnTo>
                    <a:pt x="1581" y="60"/>
                  </a:lnTo>
                  <a:lnTo>
                    <a:pt x="1578" y="84"/>
                  </a:lnTo>
                  <a:lnTo>
                    <a:pt x="1512" y="126"/>
                  </a:lnTo>
                  <a:lnTo>
                    <a:pt x="1503" y="153"/>
                  </a:lnTo>
                  <a:lnTo>
                    <a:pt x="1506" y="177"/>
                  </a:lnTo>
                  <a:lnTo>
                    <a:pt x="1440" y="195"/>
                  </a:lnTo>
                  <a:lnTo>
                    <a:pt x="1419" y="216"/>
                  </a:lnTo>
                  <a:lnTo>
                    <a:pt x="1389" y="237"/>
                  </a:lnTo>
                  <a:lnTo>
                    <a:pt x="1410" y="255"/>
                  </a:lnTo>
                  <a:lnTo>
                    <a:pt x="1368" y="282"/>
                  </a:lnTo>
                  <a:lnTo>
                    <a:pt x="1329" y="291"/>
                  </a:lnTo>
                  <a:lnTo>
                    <a:pt x="1290" y="291"/>
                  </a:lnTo>
                  <a:lnTo>
                    <a:pt x="1296" y="327"/>
                  </a:lnTo>
                  <a:lnTo>
                    <a:pt x="1269" y="351"/>
                  </a:lnTo>
                  <a:lnTo>
                    <a:pt x="1248" y="351"/>
                  </a:lnTo>
                  <a:lnTo>
                    <a:pt x="1218" y="366"/>
                  </a:lnTo>
                  <a:lnTo>
                    <a:pt x="1188" y="369"/>
                  </a:lnTo>
                  <a:lnTo>
                    <a:pt x="1125" y="405"/>
                  </a:lnTo>
                  <a:lnTo>
                    <a:pt x="1098" y="411"/>
                  </a:lnTo>
                  <a:lnTo>
                    <a:pt x="1110" y="447"/>
                  </a:lnTo>
                  <a:lnTo>
                    <a:pt x="1107" y="471"/>
                  </a:lnTo>
                  <a:lnTo>
                    <a:pt x="1092" y="495"/>
                  </a:lnTo>
                  <a:lnTo>
                    <a:pt x="1080" y="513"/>
                  </a:lnTo>
                  <a:lnTo>
                    <a:pt x="807" y="495"/>
                  </a:lnTo>
                  <a:lnTo>
                    <a:pt x="780" y="501"/>
                  </a:lnTo>
                  <a:lnTo>
                    <a:pt x="747" y="471"/>
                  </a:lnTo>
                  <a:lnTo>
                    <a:pt x="714" y="441"/>
                  </a:lnTo>
                  <a:lnTo>
                    <a:pt x="672" y="447"/>
                  </a:lnTo>
                  <a:lnTo>
                    <a:pt x="600" y="459"/>
                  </a:lnTo>
                  <a:lnTo>
                    <a:pt x="507" y="453"/>
                  </a:lnTo>
                  <a:lnTo>
                    <a:pt x="504" y="480"/>
                  </a:lnTo>
                  <a:lnTo>
                    <a:pt x="465" y="498"/>
                  </a:lnTo>
                  <a:lnTo>
                    <a:pt x="465" y="525"/>
                  </a:lnTo>
                  <a:lnTo>
                    <a:pt x="444" y="555"/>
                  </a:lnTo>
                  <a:lnTo>
                    <a:pt x="426" y="549"/>
                  </a:lnTo>
                  <a:lnTo>
                    <a:pt x="408" y="576"/>
                  </a:lnTo>
                  <a:lnTo>
                    <a:pt x="396" y="603"/>
                  </a:lnTo>
                  <a:lnTo>
                    <a:pt x="363" y="600"/>
                  </a:lnTo>
                  <a:lnTo>
                    <a:pt x="369" y="621"/>
                  </a:lnTo>
                  <a:lnTo>
                    <a:pt x="351" y="648"/>
                  </a:lnTo>
                  <a:lnTo>
                    <a:pt x="351" y="666"/>
                  </a:lnTo>
                  <a:lnTo>
                    <a:pt x="396" y="681"/>
                  </a:lnTo>
                  <a:lnTo>
                    <a:pt x="402" y="723"/>
                  </a:lnTo>
                  <a:lnTo>
                    <a:pt x="423" y="804"/>
                  </a:lnTo>
                  <a:lnTo>
                    <a:pt x="414" y="837"/>
                  </a:lnTo>
                  <a:lnTo>
                    <a:pt x="402" y="867"/>
                  </a:lnTo>
                  <a:lnTo>
                    <a:pt x="378" y="909"/>
                  </a:lnTo>
                  <a:lnTo>
                    <a:pt x="0" y="1212"/>
                  </a:lnTo>
                  <a:close/>
                </a:path>
              </a:pathLst>
            </a:custGeom>
            <a:solidFill>
              <a:schemeClr val="tx1">
                <a:alpha val="3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40" name="Rectangle 2"/>
          <p:cNvSpPr>
            <a:spLocks noChangeArrowheads="1"/>
          </p:cNvSpPr>
          <p:nvPr/>
        </p:nvSpPr>
        <p:spPr bwMode="auto">
          <a:xfrm>
            <a:off x="958068" y="137128"/>
            <a:ext cx="8497168" cy="700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423" tIns="49712" rIns="99423" bIns="49712"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3900" dirty="0">
                <a:solidFill>
                  <a:schemeClr val="bg1"/>
                </a:solidFill>
                <a:latin typeface="Arial" pitchFamily="34" charset="0"/>
                <a:cs typeface="Arial" pitchFamily="34" charset="0"/>
              </a:rPr>
              <a:t>RS Overview</a:t>
            </a:r>
            <a:endParaRPr lang="en-GB" altLang="en-US" sz="3900" dirty="0">
              <a:solidFill>
                <a:schemeClr val="bg1"/>
              </a:solidFill>
              <a:latin typeface="Arial" pitchFamily="34" charset="0"/>
              <a:cs typeface="Arial" pitchFamily="34" charset="0"/>
            </a:endParaRPr>
          </a:p>
        </p:txBody>
      </p:sp>
      <p:pic>
        <p:nvPicPr>
          <p:cNvPr id="41" name="Picture 5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3043" y="1240082"/>
            <a:ext cx="869609" cy="5005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2" name="Object 41"/>
          <p:cNvGraphicFramePr>
            <a:graphicFrameLocks noChangeAspect="1"/>
          </p:cNvGraphicFramePr>
          <p:nvPr>
            <p:extLst>
              <p:ext uri="{D42A27DB-BD31-4B8C-83A1-F6EECF244321}">
                <p14:modId xmlns:p14="http://schemas.microsoft.com/office/powerpoint/2010/main" val="1777017958"/>
              </p:ext>
            </p:extLst>
          </p:nvPr>
        </p:nvGraphicFramePr>
        <p:xfrm>
          <a:off x="8540116" y="4494421"/>
          <a:ext cx="880835" cy="558343"/>
        </p:xfrm>
        <a:graphic>
          <a:graphicData uri="http://schemas.openxmlformats.org/presentationml/2006/ole">
            <mc:AlternateContent xmlns:mc="http://schemas.openxmlformats.org/markup-compatibility/2006">
              <mc:Choice xmlns:v="urn:schemas-microsoft-com:vml" Requires="v">
                <p:oleObj spid="_x0000_s35857" name="Clip" r:id="rId6" imgW="3822671" imgH="2628784" progId="">
                  <p:embed/>
                </p:oleObj>
              </mc:Choice>
              <mc:Fallback>
                <p:oleObj name="Clip" r:id="rId6" imgW="3822671" imgH="2628784"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0116" y="4494421"/>
                        <a:ext cx="880835" cy="55834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 name="Picture 43" descr="Etatsun1"/>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1497" y="2430968"/>
            <a:ext cx="843136" cy="5095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 name="Picture 43" descr="Etatsun1"/>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25834" y="4415772"/>
            <a:ext cx="843136" cy="50955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47" name="Straight Arrow Connector 46"/>
          <p:cNvCxnSpPr/>
          <p:nvPr/>
        </p:nvCxnSpPr>
        <p:spPr bwMode="auto">
          <a:xfrm flipH="1" flipV="1">
            <a:off x="7678655" y="2748533"/>
            <a:ext cx="844945" cy="1880693"/>
          </a:xfrm>
          <a:prstGeom prst="straightConnector1">
            <a:avLst/>
          </a:prstGeom>
          <a:solidFill>
            <a:srgbClr val="FFFFFF"/>
          </a:solidFill>
          <a:ln w="381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50" name="Picture 31" descr="ita-fla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1529" y="2748533"/>
            <a:ext cx="838488" cy="5142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8458100" y="6584610"/>
            <a:ext cx="276560" cy="173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423" tIns="49712" rIns="99423" bIns="49712" numCol="1" rtlCol="0" anchor="t" anchorCtr="0" compatLnSpc="1">
            <a:prstTxWarp prst="textNoShape">
              <a:avLst/>
            </a:prstTxWarp>
          </a:bodyPr>
          <a:lstStyle/>
          <a:p>
            <a:pPr algn="r" defTabSz="994222"/>
            <a:endParaRPr lang="en-GB" sz="4400" b="1" i="1" dirty="0">
              <a:solidFill>
                <a:schemeClr val="tx2"/>
              </a:solidFill>
              <a:latin typeface="Times New Roman" pitchFamily="18" charset="0"/>
            </a:endParaRPr>
          </a:p>
        </p:txBody>
      </p:sp>
      <p:grpSp>
        <p:nvGrpSpPr>
          <p:cNvPr id="13" name="Group 14"/>
          <p:cNvGrpSpPr/>
          <p:nvPr/>
        </p:nvGrpSpPr>
        <p:grpSpPr>
          <a:xfrm>
            <a:off x="10943383" y="3542455"/>
            <a:ext cx="1118636" cy="458232"/>
            <a:chOff x="7269193" y="5556393"/>
            <a:chExt cx="903879" cy="325290"/>
          </a:xfrm>
        </p:grpSpPr>
        <p:pic>
          <p:nvPicPr>
            <p:cNvPr id="31"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69193" y="5556393"/>
              <a:ext cx="903879" cy="32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bwMode="auto">
            <a:xfrm>
              <a:off x="7269193" y="5645240"/>
              <a:ext cx="278346" cy="183650"/>
            </a:xfrm>
            <a:prstGeom prst="rect">
              <a:avLst/>
            </a:prstGeom>
            <a:solidFill>
              <a:srgbClr val="969696"/>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defTabSz="994222"/>
              <a:endParaRPr lang="en-GB" sz="4400" b="1" i="1" dirty="0">
                <a:solidFill>
                  <a:schemeClr val="tx2"/>
                </a:solidFill>
                <a:latin typeface="Times New Roman" pitchFamily="18" charset="0"/>
              </a:endParaRPr>
            </a:p>
          </p:txBody>
        </p:sp>
      </p:grpSp>
      <p:grpSp>
        <p:nvGrpSpPr>
          <p:cNvPr id="14" name="Group 48"/>
          <p:cNvGrpSpPr/>
          <p:nvPr/>
        </p:nvGrpSpPr>
        <p:grpSpPr>
          <a:xfrm>
            <a:off x="9538103" y="1048877"/>
            <a:ext cx="1133997" cy="3446284"/>
            <a:chOff x="8835763" y="476673"/>
            <a:chExt cx="1050496" cy="3125750"/>
          </a:xfrm>
        </p:grpSpPr>
        <p:pic>
          <p:nvPicPr>
            <p:cNvPr id="122"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35763" y="476673"/>
              <a:ext cx="1046376" cy="1571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44938" y="2037154"/>
              <a:ext cx="1041321" cy="39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45873" y="2430399"/>
              <a:ext cx="1026156" cy="117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5"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45269" y="4448777"/>
            <a:ext cx="1119644" cy="127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 name="Picture 1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45272" y="5712104"/>
            <a:ext cx="1111459" cy="877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7"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38093" y="6577479"/>
            <a:ext cx="1118636" cy="45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642973" y="3542455"/>
            <a:ext cx="406390" cy="44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1021117" y="3621855"/>
            <a:ext cx="498946" cy="208117"/>
          </a:xfrm>
          <a:prstGeom prst="rect">
            <a:avLst/>
          </a:prstGeom>
          <a:noFill/>
        </p:spPr>
        <p:txBody>
          <a:bodyPr wrap="none" lIns="99423" tIns="49712" rIns="99423" bIns="49712" rtlCol="0">
            <a:spAutoFit/>
          </a:bodyPr>
          <a:lstStyle/>
          <a:p>
            <a:r>
              <a:rPr lang="en-US" sz="700" dirty="0">
                <a:latin typeface="Bernard MT Condensed" panose="02050806060905020404" pitchFamily="18" charset="0"/>
              </a:rPr>
              <a:t>Malaysia</a:t>
            </a:r>
            <a:endParaRPr lang="en-GB" sz="700" dirty="0">
              <a:latin typeface="Bernard MT Condensed" panose="02050806060905020404" pitchFamily="18" charset="0"/>
            </a:endParaRPr>
          </a:p>
        </p:txBody>
      </p:sp>
      <p:grpSp>
        <p:nvGrpSpPr>
          <p:cNvPr id="15" name="Group 44"/>
          <p:cNvGrpSpPr/>
          <p:nvPr/>
        </p:nvGrpSpPr>
        <p:grpSpPr>
          <a:xfrm>
            <a:off x="723713" y="0"/>
            <a:ext cx="1280533" cy="7572150"/>
            <a:chOff x="-40772" y="885168"/>
            <a:chExt cx="993923" cy="5982706"/>
          </a:xfrm>
        </p:grpSpPr>
        <p:pic>
          <p:nvPicPr>
            <p:cNvPr id="33"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59" y="885168"/>
              <a:ext cx="94297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4"/>
            <p:cNvPicPr>
              <a:picLocks noChangeAspect="1" noChangeArrowheads="1"/>
            </p:cNvPicPr>
            <p:nvPr/>
          </p:nvPicPr>
          <p:blipFill>
            <a:blip r:embed="rId18" cstate="print">
              <a:extLst>
                <a:ext uri="{28A0092B-C50C-407E-A947-70E740481C1C}">
                  <a14:useLocalDpi xmlns:a14="http://schemas.microsoft.com/office/drawing/2010/main" val="0"/>
                </a:ext>
              </a:extLst>
            </a:blip>
            <a:srcRect l="30273" t="9570" r="64453" b="63867"/>
            <a:stretch>
              <a:fillRect/>
            </a:stretch>
          </p:blipFill>
          <p:spPr bwMode="auto">
            <a:xfrm>
              <a:off x="8672" y="5138242"/>
              <a:ext cx="909292" cy="172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6"/>
            <p:cNvPicPr>
              <a:picLocks noChangeAspect="1" noChangeArrowheads="1"/>
            </p:cNvPicPr>
            <p:nvPr/>
          </p:nvPicPr>
          <p:blipFill>
            <a:blip r:embed="rId18" cstate="print">
              <a:extLst>
                <a:ext uri="{28A0092B-C50C-407E-A947-70E740481C1C}">
                  <a14:useLocalDpi xmlns:a14="http://schemas.microsoft.com/office/drawing/2010/main" val="0"/>
                </a:ext>
              </a:extLst>
            </a:blip>
            <a:srcRect l="15585" t="9961" r="79103" b="57617"/>
            <a:stretch>
              <a:fillRect/>
            </a:stretch>
          </p:blipFill>
          <p:spPr bwMode="auto">
            <a:xfrm>
              <a:off x="-1715" y="3039262"/>
              <a:ext cx="921099" cy="211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09" y="1492477"/>
              <a:ext cx="944480" cy="32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bwMode="auto">
            <a:xfrm>
              <a:off x="14589" y="1569943"/>
              <a:ext cx="486050" cy="174901"/>
            </a:xfrm>
            <a:prstGeom prst="rect">
              <a:avLst/>
            </a:prstGeom>
            <a:solidFill>
              <a:srgbClr val="969696"/>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94222"/>
              <a:r>
                <a:rPr lang="en-US" sz="700" dirty="0">
                  <a:solidFill>
                    <a:schemeClr val="tx2"/>
                  </a:solidFill>
                  <a:latin typeface="Stencil" panose="040409050D0802020404" pitchFamily="82" charset="0"/>
                </a:rPr>
                <a:t>	</a:t>
              </a:r>
              <a:endParaRPr lang="en-GB" sz="700" dirty="0">
                <a:solidFill>
                  <a:schemeClr val="tx2"/>
                </a:solidFill>
                <a:latin typeface="Stencil" panose="040409050D0802020404" pitchFamily="82" charset="0"/>
              </a:endParaRPr>
            </a:p>
          </p:txBody>
        </p:sp>
        <p:sp>
          <p:nvSpPr>
            <p:cNvPr id="19" name="Rectangle 18"/>
            <p:cNvSpPr/>
            <p:nvPr/>
          </p:nvSpPr>
          <p:spPr bwMode="auto">
            <a:xfrm>
              <a:off x="619771" y="1507363"/>
              <a:ext cx="333380" cy="300063"/>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algn="r" defTabSz="994222"/>
              <a:endParaRPr lang="en-GB" sz="4400" b="1" i="1" dirty="0">
                <a:solidFill>
                  <a:schemeClr val="tx2"/>
                </a:solidFill>
                <a:latin typeface="Times New Roman" pitchFamily="18" charset="0"/>
              </a:endParaRPr>
            </a:p>
          </p:txBody>
        </p:sp>
        <p:sp>
          <p:nvSpPr>
            <p:cNvPr id="20" name="TextBox 19"/>
            <p:cNvSpPr txBox="1"/>
            <p:nvPr/>
          </p:nvSpPr>
          <p:spPr>
            <a:xfrm>
              <a:off x="-40772" y="1569778"/>
              <a:ext cx="339920" cy="158062"/>
            </a:xfrm>
            <a:prstGeom prst="rect">
              <a:avLst/>
            </a:prstGeom>
            <a:noFill/>
          </p:spPr>
          <p:txBody>
            <a:bodyPr wrap="none" rtlCol="0">
              <a:spAutoFit/>
            </a:bodyPr>
            <a:lstStyle/>
            <a:p>
              <a:r>
                <a:rPr lang="en-US" sz="700" dirty="0">
                  <a:latin typeface="Bernard MT Condensed" panose="02050806060905020404" pitchFamily="18" charset="0"/>
                </a:rPr>
                <a:t>Canada</a:t>
              </a:r>
              <a:endParaRPr lang="en-GB" sz="700" dirty="0">
                <a:latin typeface="Bernard MT Condensed" panose="02050806060905020404" pitchFamily="18" charset="0"/>
              </a:endParaRPr>
            </a:p>
          </p:txBody>
        </p:sp>
        <p:pic>
          <p:nvPicPr>
            <p:cNvPr id="32" name="Picture 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659" y="1768556"/>
              <a:ext cx="923925"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12" name="Picture 6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4216" y="1542393"/>
              <a:ext cx="242212" cy="180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 name="Footer Placeholder 4"/>
          <p:cNvSpPr txBox="1">
            <a:spLocks/>
          </p:cNvSpPr>
          <p:nvPr/>
        </p:nvSpPr>
        <p:spPr bwMode="auto">
          <a:xfrm>
            <a:off x="3762386" y="7123124"/>
            <a:ext cx="4608513" cy="401637"/>
          </a:xfrm>
          <a:prstGeom prst="rect">
            <a:avLst/>
          </a:prstGeom>
          <a:noFill/>
          <a:ln w="9525">
            <a:noFill/>
            <a:miter lim="800000"/>
            <a:headEnd/>
            <a:tailEnd/>
          </a:ln>
        </p:spPr>
        <p:txBody>
          <a:bodyPr lIns="104147" tIns="52073" rIns="104147" bIns="52073" anchor="ctr"/>
          <a:lstStyle/>
          <a:p>
            <a:pPr algn="ctr"/>
            <a:r>
              <a:rPr lang="en-US" sz="1400" dirty="0">
                <a:solidFill>
                  <a:srgbClr val="0057C0"/>
                </a:solidFill>
              </a:rPr>
              <a:t>NATO UNCLASSIFIED  </a:t>
            </a:r>
          </a:p>
        </p:txBody>
      </p:sp>
      <p:sp>
        <p:nvSpPr>
          <p:cNvPr id="48" name="Date Placeholder 6"/>
          <p:cNvSpPr txBox="1">
            <a:spLocks/>
          </p:cNvSpPr>
          <p:nvPr/>
        </p:nvSpPr>
        <p:spPr bwMode="auto">
          <a:xfrm>
            <a:off x="1997691" y="7159637"/>
            <a:ext cx="2493962" cy="401637"/>
          </a:xfrm>
          <a:prstGeom prst="rect">
            <a:avLst/>
          </a:prstGeom>
          <a:noFill/>
          <a:ln>
            <a:miter lim="800000"/>
            <a:headEnd/>
            <a:tailEnd/>
          </a:ln>
        </p:spPr>
        <p:txBody>
          <a:bodyPr wrap="square" lIns="99423" tIns="49712" rIns="99423" bIns="49712" numCol="1" anchorCtr="0" compatLnSpc="1">
            <a:prstTxWarp prst="textNoShape">
              <a:avLst/>
            </a:prstTxWarp>
          </a:bodyPr>
          <a:lstStyle/>
          <a:p>
            <a:pPr>
              <a:defRPr/>
            </a:pPr>
            <a:r>
              <a:rPr lang="en-US" sz="1400" dirty="0">
                <a:solidFill>
                  <a:srgbClr val="0057C0"/>
                </a:solidFill>
              </a:rPr>
              <a:t>04 May 2015</a:t>
            </a:r>
          </a:p>
        </p:txBody>
      </p:sp>
      <p:sp>
        <p:nvSpPr>
          <p:cNvPr id="45" name="Slide Number Placeholder 4"/>
          <p:cNvSpPr txBox="1">
            <a:spLocks/>
          </p:cNvSpPr>
          <p:nvPr/>
        </p:nvSpPr>
        <p:spPr bwMode="auto">
          <a:xfrm>
            <a:off x="10171236" y="7153275"/>
            <a:ext cx="614362" cy="407988"/>
          </a:xfrm>
          <a:prstGeom prst="rect">
            <a:avLst/>
          </a:prstGeom>
          <a:noFill/>
          <a:ln>
            <a:miter lim="800000"/>
            <a:headEnd/>
            <a:tailEnd/>
          </a:ln>
        </p:spPr>
        <p:txBody>
          <a:bodyPr vert="horz" wrap="square" lIns="104153" tIns="52076" rIns="104153" bIns="52076" numCol="1" rtlCol="0" anchor="ctr" anchorCtr="0" compatLnSpc="1">
            <a:prstTxWarp prst="textNoShape">
              <a:avLst/>
            </a:prstTxWarp>
          </a:bodyPr>
          <a:lstStyle/>
          <a:p>
            <a:pPr algn="ctr" defTabSz="1041452">
              <a:defRPr/>
            </a:pPr>
            <a:fld id="{08962FDC-8DA6-4F4E-A01A-56707C607750}" type="slidenum">
              <a:rPr lang="en-US" sz="1400">
                <a:solidFill>
                  <a:srgbClr val="0057C0"/>
                </a:solidFill>
              </a:rPr>
              <a:pPr algn="ctr" defTabSz="1041452">
                <a:defRPr/>
              </a:pPr>
              <a:t>5</a:t>
            </a:fld>
            <a:endParaRPr lang="en-US" sz="1400" dirty="0">
              <a:solidFill>
                <a:srgbClr val="0057C0"/>
              </a:solidFill>
            </a:endParaRPr>
          </a:p>
        </p:txBody>
      </p:sp>
    </p:spTree>
    <p:extLst>
      <p:ext uri="{BB962C8B-B14F-4D97-AF65-F5344CB8AC3E}">
        <p14:creationId xmlns:p14="http://schemas.microsoft.com/office/powerpoint/2010/main" val="33287204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defTabSz="1041517" fontAlgn="base">
              <a:spcBef>
                <a:spcPct val="0"/>
              </a:spcBef>
              <a:spcAft>
                <a:spcPct val="0"/>
              </a:spcAft>
            </a:pPr>
            <a:fld id="{80B770AB-4799-41D5-86C9-32ACF9869231}" type="slidenum">
              <a:rPr lang="en-US" smtClean="0"/>
              <a:pPr defTabSz="1041517" fontAlgn="base">
                <a:spcBef>
                  <a:spcPct val="0"/>
                </a:spcBef>
                <a:spcAft>
                  <a:spcPct val="0"/>
                </a:spcAft>
              </a:pPr>
              <a:t>6</a:t>
            </a:fld>
            <a:endParaRPr lang="en-US" dirty="0" smtClean="0"/>
          </a:p>
        </p:txBody>
      </p:sp>
      <p:grpSp>
        <p:nvGrpSpPr>
          <p:cNvPr id="2" name="Group 7"/>
          <p:cNvGrpSpPr>
            <a:grpSpLocks/>
          </p:cNvGrpSpPr>
          <p:nvPr/>
        </p:nvGrpSpPr>
        <p:grpSpPr bwMode="auto">
          <a:xfrm>
            <a:off x="862014" y="1039813"/>
            <a:ext cx="9380537" cy="7319962"/>
            <a:chOff x="-425682" y="1040391"/>
            <a:chExt cx="9380769" cy="7320057"/>
          </a:xfrm>
        </p:grpSpPr>
        <p:sp>
          <p:nvSpPr>
            <p:cNvPr id="9" name="Rectangle 8"/>
            <p:cNvSpPr/>
            <p:nvPr/>
          </p:nvSpPr>
          <p:spPr>
            <a:xfrm>
              <a:off x="-425682" y="1422983"/>
              <a:ext cx="6937547" cy="6937465"/>
            </a:xfrm>
            <a:prstGeom prst="rect">
              <a:avLst/>
            </a:prstGeom>
          </p:spPr>
          <p:txBody>
            <a:bodyPr>
              <a:spAutoFit/>
            </a:bodyPr>
            <a:lstStyle/>
            <a:p>
              <a:pPr marL="342416" indent="-342416" defTabSz="1041585" fontAlgn="auto">
                <a:spcBef>
                  <a:spcPct val="20000"/>
                </a:spcBef>
                <a:spcAft>
                  <a:spcPts val="0"/>
                </a:spcAft>
                <a:buSzPct val="60000"/>
                <a:buFont typeface="Wingdings" pitchFamily="2" charset="2"/>
                <a:buChar char="n"/>
                <a:defRPr/>
              </a:pPr>
              <a:endParaRPr lang="en-GB" sz="3200" kern="0" dirty="0">
                <a:solidFill>
                  <a:srgbClr val="0057C0"/>
                </a:solidFill>
                <a:latin typeface="Arial"/>
                <a:cs typeface="+mn-cs"/>
              </a:endParaRPr>
            </a:p>
            <a:p>
              <a:pPr marL="342416" indent="-342416" defTabSz="1041585" fontAlgn="auto">
                <a:spcBef>
                  <a:spcPct val="20000"/>
                </a:spcBef>
                <a:spcAft>
                  <a:spcPts val="0"/>
                </a:spcAft>
                <a:buSzPct val="60000"/>
                <a:buFont typeface="Wingdings" pitchFamily="2" charset="2"/>
                <a:buChar char="n"/>
                <a:defRPr/>
              </a:pPr>
              <a:endParaRPr lang="en-GB" sz="3200" kern="0" dirty="0">
                <a:solidFill>
                  <a:srgbClr val="0057C0"/>
                </a:solidFill>
                <a:latin typeface="Arial"/>
                <a:cs typeface="+mn-cs"/>
              </a:endParaRPr>
            </a:p>
            <a:p>
              <a:pPr marL="457200" indent="-457200" defTabSz="1041585" fontAlgn="auto">
                <a:spcBef>
                  <a:spcPct val="20000"/>
                </a:spcBef>
                <a:spcAft>
                  <a:spcPts val="0"/>
                </a:spcAft>
                <a:buSzPct val="60000"/>
                <a:buFont typeface="Wingdings" panose="05000000000000000000" pitchFamily="2" charset="2"/>
                <a:buChar char="Ø"/>
                <a:defRPr/>
              </a:pPr>
              <a:r>
                <a:rPr lang="en-GB" sz="3200" kern="0" dirty="0">
                  <a:solidFill>
                    <a:srgbClr val="0057C0"/>
                  </a:solidFill>
                  <a:latin typeface="Arial"/>
                  <a:cs typeface="+mn-cs"/>
                </a:rPr>
                <a:t>Security situation</a:t>
              </a:r>
            </a:p>
            <a:p>
              <a:pPr marL="457200" indent="-457200" defTabSz="1041585" fontAlgn="auto">
                <a:spcBef>
                  <a:spcPct val="20000"/>
                </a:spcBef>
                <a:spcAft>
                  <a:spcPts val="0"/>
                </a:spcAft>
                <a:buSzPct val="60000"/>
                <a:buFont typeface="Wingdings" panose="05000000000000000000" pitchFamily="2" charset="2"/>
                <a:buChar char="Ø"/>
                <a:defRPr/>
              </a:pPr>
              <a:endParaRPr lang="en-GB" sz="3200" kern="0" dirty="0">
                <a:solidFill>
                  <a:srgbClr val="0057C0"/>
                </a:solidFill>
                <a:latin typeface="Arial"/>
                <a:cs typeface="+mn-cs"/>
              </a:endParaRPr>
            </a:p>
            <a:p>
              <a:pPr marL="457200" indent="-457200" defTabSz="1041585" fontAlgn="auto">
                <a:spcBef>
                  <a:spcPct val="20000"/>
                </a:spcBef>
                <a:spcAft>
                  <a:spcPts val="0"/>
                </a:spcAft>
                <a:buSzPct val="60000"/>
                <a:buFont typeface="Wingdings" panose="05000000000000000000" pitchFamily="2" charset="2"/>
                <a:buChar char="Ø"/>
                <a:defRPr/>
              </a:pPr>
              <a:r>
                <a:rPr lang="en-GB" sz="3200" kern="0" dirty="0">
                  <a:solidFill>
                    <a:srgbClr val="0057C0"/>
                  </a:solidFill>
                  <a:latin typeface="Arial"/>
                  <a:cs typeface="Arial" charset="0"/>
                </a:rPr>
                <a:t>ANSF</a:t>
              </a:r>
            </a:p>
            <a:p>
              <a:pPr marL="457200" indent="-457200" defTabSz="1041585" fontAlgn="auto">
                <a:spcBef>
                  <a:spcPct val="20000"/>
                </a:spcBef>
                <a:spcAft>
                  <a:spcPts val="0"/>
                </a:spcAft>
                <a:buSzPct val="60000"/>
                <a:buFont typeface="Wingdings" panose="05000000000000000000" pitchFamily="2" charset="2"/>
                <a:buChar char="Ø"/>
                <a:defRPr/>
              </a:pPr>
              <a:endParaRPr lang="en-GB" sz="3200" kern="0" dirty="0">
                <a:solidFill>
                  <a:srgbClr val="0057C0"/>
                </a:solidFill>
                <a:latin typeface="Arial"/>
                <a:cs typeface="+mn-cs"/>
              </a:endParaRPr>
            </a:p>
            <a:p>
              <a:pPr marL="457200" indent="-457200" defTabSz="1041585" fontAlgn="auto">
                <a:spcBef>
                  <a:spcPct val="20000"/>
                </a:spcBef>
                <a:spcAft>
                  <a:spcPts val="0"/>
                </a:spcAft>
                <a:buSzPct val="60000"/>
                <a:buFont typeface="Wingdings" panose="05000000000000000000" pitchFamily="2" charset="2"/>
                <a:buChar char="Ø"/>
                <a:defRPr/>
              </a:pPr>
              <a:r>
                <a:rPr lang="en-GB" sz="3200" kern="0" dirty="0">
                  <a:solidFill>
                    <a:srgbClr val="0057C0"/>
                  </a:solidFill>
                  <a:latin typeface="Arial"/>
                  <a:cs typeface="+mn-cs"/>
                </a:rPr>
                <a:t>Resolute Support (RS) </a:t>
              </a:r>
            </a:p>
            <a:p>
              <a:pPr marL="342416" indent="-342416" defTabSz="1041585" fontAlgn="auto">
                <a:spcBef>
                  <a:spcPct val="20000"/>
                </a:spcBef>
                <a:spcAft>
                  <a:spcPts val="0"/>
                </a:spcAft>
                <a:buSzPct val="60000"/>
                <a:buFont typeface="Wingdings" pitchFamily="2" charset="2"/>
                <a:buChar char="n"/>
                <a:defRPr/>
              </a:pPr>
              <a:endParaRPr lang="en-GB" sz="3200" kern="0" dirty="0">
                <a:solidFill>
                  <a:srgbClr val="0057C0"/>
                </a:solidFill>
                <a:latin typeface="Arial"/>
                <a:cs typeface="+mn-cs"/>
              </a:endParaRPr>
            </a:p>
            <a:p>
              <a:pPr marL="342416" indent="-342416" defTabSz="1041585" fontAlgn="auto">
                <a:spcBef>
                  <a:spcPct val="20000"/>
                </a:spcBef>
                <a:spcAft>
                  <a:spcPts val="0"/>
                </a:spcAft>
                <a:buSzPct val="60000"/>
                <a:defRPr/>
              </a:pPr>
              <a:endParaRPr lang="en-GB" sz="3200" kern="0" dirty="0">
                <a:solidFill>
                  <a:srgbClr val="0057C0"/>
                </a:solidFill>
                <a:latin typeface="Arial"/>
                <a:cs typeface="+mn-cs"/>
              </a:endParaRPr>
            </a:p>
            <a:p>
              <a:pPr marL="342416" indent="-342416" defTabSz="1041585" fontAlgn="auto">
                <a:spcBef>
                  <a:spcPct val="20000"/>
                </a:spcBef>
                <a:spcAft>
                  <a:spcPts val="0"/>
                </a:spcAft>
                <a:buSzPct val="60000"/>
                <a:defRPr/>
              </a:pPr>
              <a:endParaRPr lang="en-GB" sz="3200" kern="0" dirty="0">
                <a:solidFill>
                  <a:srgbClr val="0057C0"/>
                </a:solidFill>
                <a:latin typeface="Arial"/>
                <a:cs typeface="+mn-cs"/>
              </a:endParaRPr>
            </a:p>
            <a:p>
              <a:pPr marL="342416" indent="-342416" defTabSz="1041585" fontAlgn="auto">
                <a:spcBef>
                  <a:spcPct val="20000"/>
                </a:spcBef>
                <a:spcAft>
                  <a:spcPts val="0"/>
                </a:spcAft>
                <a:buSzPct val="60000"/>
                <a:defRPr/>
              </a:pPr>
              <a:endParaRPr lang="en-GB" sz="3200" kern="0" dirty="0">
                <a:solidFill>
                  <a:srgbClr val="0057C0"/>
                </a:solidFill>
                <a:latin typeface="Arial"/>
                <a:cs typeface="+mn-cs"/>
              </a:endParaRPr>
            </a:p>
            <a:p>
              <a:pPr marL="342416" indent="-342416" defTabSz="1041585" fontAlgn="auto">
                <a:spcBef>
                  <a:spcPct val="20000"/>
                </a:spcBef>
                <a:spcAft>
                  <a:spcPts val="0"/>
                </a:spcAft>
                <a:buSzPct val="60000"/>
                <a:defRPr/>
              </a:pPr>
              <a:endParaRPr lang="en-GB" sz="2400" kern="0" dirty="0">
                <a:solidFill>
                  <a:srgbClr val="0057C0"/>
                </a:solidFill>
                <a:latin typeface="Arial"/>
                <a:cs typeface="+mn-cs"/>
              </a:endParaRPr>
            </a:p>
          </p:txBody>
        </p:sp>
        <p:pic>
          <p:nvPicPr>
            <p:cNvPr id="8200" name="Picture 4" descr="C:\Users\mopsn\AppData\Local\Microsoft\Windows\Temporary Internet Files\Content.Outlook\LVE2ZDXS\afghan_mazar_2010_election_-_majid_saeedi-getty.jpg"/>
            <p:cNvPicPr>
              <a:picLocks noChangeAspect="1" noChangeArrowheads="1"/>
            </p:cNvPicPr>
            <p:nvPr/>
          </p:nvPicPr>
          <p:blipFill>
            <a:blip r:embed="rId3" cstate="print"/>
            <a:srcRect/>
            <a:stretch>
              <a:fillRect/>
            </a:stretch>
          </p:blipFill>
          <p:spPr bwMode="auto">
            <a:xfrm>
              <a:off x="4706616" y="3884490"/>
              <a:ext cx="4176464" cy="2817721"/>
            </a:xfrm>
            <a:prstGeom prst="rect">
              <a:avLst/>
            </a:prstGeom>
            <a:noFill/>
            <a:ln w="9525">
              <a:noFill/>
              <a:miter lim="800000"/>
              <a:headEnd/>
              <a:tailEnd/>
            </a:ln>
          </p:spPr>
        </p:pic>
        <p:pic>
          <p:nvPicPr>
            <p:cNvPr id="8201" name="Picture 4" descr="C:\Users\mopsn\AppData\Local\Microsoft\Windows\Temporary Internet Files\Content.Outlook\LVE2ZDXS\140306anachild.jpg"/>
            <p:cNvPicPr>
              <a:picLocks noChangeAspect="1" noChangeArrowheads="1"/>
            </p:cNvPicPr>
            <p:nvPr/>
          </p:nvPicPr>
          <p:blipFill>
            <a:blip r:embed="rId4" cstate="print"/>
            <a:srcRect/>
            <a:stretch>
              <a:fillRect/>
            </a:stretch>
          </p:blipFill>
          <p:spPr bwMode="auto">
            <a:xfrm>
              <a:off x="4706616" y="1040391"/>
              <a:ext cx="4248471" cy="2250412"/>
            </a:xfrm>
            <a:prstGeom prst="rect">
              <a:avLst/>
            </a:prstGeom>
            <a:noFill/>
            <a:ln w="9525">
              <a:noFill/>
              <a:miter lim="800000"/>
              <a:headEnd/>
              <a:tailEnd/>
            </a:ln>
          </p:spPr>
        </p:pic>
      </p:grpSp>
      <p:sp>
        <p:nvSpPr>
          <p:cNvPr id="8197" name="Rectangle 14"/>
          <p:cNvSpPr>
            <a:spLocks noChangeArrowheads="1"/>
          </p:cNvSpPr>
          <p:nvPr/>
        </p:nvSpPr>
        <p:spPr bwMode="auto">
          <a:xfrm>
            <a:off x="2391901" y="324252"/>
            <a:ext cx="5906487" cy="669928"/>
          </a:xfrm>
          <a:prstGeom prst="rect">
            <a:avLst/>
          </a:prstGeom>
          <a:noFill/>
          <a:ln w="9525">
            <a:noFill/>
            <a:miter lim="800000"/>
            <a:headEnd/>
            <a:tailEnd/>
          </a:ln>
        </p:spPr>
        <p:txBody>
          <a:bodyPr wrap="none" lIns="91312" tIns="45657" rIns="91312" bIns="45657">
            <a:spAutoFit/>
          </a:bodyPr>
          <a:lstStyle/>
          <a:p>
            <a:pPr lvl="1" indent="0">
              <a:lnSpc>
                <a:spcPct val="110000"/>
              </a:lnSpc>
            </a:pPr>
            <a:r>
              <a:rPr lang="en-GB" sz="3700" b="1" u="sng" dirty="0">
                <a:solidFill>
                  <a:srgbClr val="0057C0"/>
                </a:solidFill>
              </a:rPr>
              <a:t> ISAF/RS (Afghanistan)</a:t>
            </a:r>
          </a:p>
        </p:txBody>
      </p:sp>
      <p:sp>
        <p:nvSpPr>
          <p:cNvPr id="8198" name="Footer Placeholder 4"/>
          <p:cNvSpPr txBox="1">
            <a:spLocks/>
          </p:cNvSpPr>
          <p:nvPr/>
        </p:nvSpPr>
        <p:spPr bwMode="auto">
          <a:xfrm>
            <a:off x="3402484" y="7123121"/>
            <a:ext cx="4608513" cy="401637"/>
          </a:xfrm>
          <a:prstGeom prst="rect">
            <a:avLst/>
          </a:prstGeom>
          <a:noFill/>
          <a:ln w="9525">
            <a:noFill/>
            <a:miter lim="800000"/>
            <a:headEnd/>
            <a:tailEnd/>
          </a:ln>
        </p:spPr>
        <p:txBody>
          <a:bodyPr lIns="104160" tIns="52080" rIns="104160" bIns="52080" anchor="ctr"/>
          <a:lstStyle/>
          <a:p>
            <a:pPr algn="ctr"/>
            <a:r>
              <a:rPr lang="en-US" sz="1400" dirty="0">
                <a:solidFill>
                  <a:srgbClr val="0057C0"/>
                </a:solidFill>
              </a:rPr>
              <a:t>NATO </a:t>
            </a:r>
            <a:r>
              <a:rPr lang="en-US" sz="1400" dirty="0" smtClean="0">
                <a:solidFill>
                  <a:srgbClr val="0057C0"/>
                </a:solidFill>
              </a:rPr>
              <a:t>UNCLASSIFIED</a:t>
            </a:r>
            <a:endParaRPr lang="en-US" sz="1400" dirty="0">
              <a:solidFill>
                <a:srgbClr val="0057C0"/>
              </a:solidFill>
            </a:endParaRPr>
          </a:p>
        </p:txBody>
      </p:sp>
      <p:sp>
        <p:nvSpPr>
          <p:cNvPr id="10" name="Date Placeholder 6"/>
          <p:cNvSpPr>
            <a:spLocks noGrp="1"/>
          </p:cNvSpPr>
          <p:nvPr>
            <p:ph type="dt" sz="quarter" idx="10"/>
          </p:nvPr>
        </p:nvSpPr>
        <p:spPr bwMode="auto">
          <a:xfrm>
            <a:off x="738188" y="6948497"/>
            <a:ext cx="2493962" cy="401637"/>
          </a:xfrm>
          <a:noFill/>
          <a:ln>
            <a:miter lim="800000"/>
            <a:headEnd/>
            <a:tailEnd/>
          </a:ln>
        </p:spPr>
        <p:txBody>
          <a:bodyPr wrap="square" numCol="1" anchorCtr="0" compatLnSpc="1">
            <a:prstTxWarp prst="textNoShape">
              <a:avLst/>
            </a:prstTxWarp>
          </a:bodyPr>
          <a:lstStyle/>
          <a:p>
            <a:pPr defTabSz="1041517" fontAlgn="base">
              <a:spcBef>
                <a:spcPct val="0"/>
              </a:spcBef>
              <a:spcAft>
                <a:spcPct val="0"/>
              </a:spcAft>
            </a:pPr>
            <a:r>
              <a:rPr lang="en-US" dirty="0" smtClean="0"/>
              <a:t>04 May 2015</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1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defTabSz="1041517" fontAlgn="base">
              <a:spcBef>
                <a:spcPct val="0"/>
              </a:spcBef>
              <a:spcAft>
                <a:spcPct val="0"/>
              </a:spcAft>
            </a:pPr>
            <a:fld id="{F16469C9-F0D7-42A9-8162-536F831B85C5}" type="slidenum">
              <a:rPr lang="en-US" smtClean="0"/>
              <a:pPr defTabSz="1041517" fontAlgn="base">
                <a:spcBef>
                  <a:spcPct val="0"/>
                </a:spcBef>
                <a:spcAft>
                  <a:spcPct val="0"/>
                </a:spcAft>
              </a:pPr>
              <a:t>7</a:t>
            </a:fld>
            <a:endParaRPr lang="en-US" dirty="0" smtClean="0"/>
          </a:p>
        </p:txBody>
      </p:sp>
      <p:pic>
        <p:nvPicPr>
          <p:cNvPr id="14" name="Picture 2"/>
          <p:cNvPicPr>
            <a:picLocks noChangeAspect="1" noChangeArrowheads="1"/>
          </p:cNvPicPr>
          <p:nvPr/>
        </p:nvPicPr>
        <p:blipFill>
          <a:blip r:embed="rId3" cstate="print"/>
          <a:srcRect/>
          <a:stretch>
            <a:fillRect/>
          </a:stretch>
        </p:blipFill>
        <p:spPr bwMode="auto">
          <a:xfrm>
            <a:off x="6960596" y="711724"/>
            <a:ext cx="3618508" cy="2232187"/>
          </a:xfrm>
          <a:prstGeom prst="ellipse">
            <a:avLst/>
          </a:prstGeom>
          <a:ln>
            <a:noFill/>
          </a:ln>
          <a:effectLst>
            <a:softEdge rad="112500"/>
          </a:effectLst>
        </p:spPr>
      </p:pic>
      <p:pic>
        <p:nvPicPr>
          <p:cNvPr id="18" name="Picture 17" descr="C:\Users\mopmb\AppData\Local\Microsoft\Windows\Temporary Internet Files\Content.Outlook\L6NKF4S8\taliban.jpg"/>
          <p:cNvPicPr>
            <a:picLocks noChangeAspect="1" noChangeArrowheads="1"/>
          </p:cNvPicPr>
          <p:nvPr/>
        </p:nvPicPr>
        <p:blipFill>
          <a:blip r:embed="rId4" cstate="print"/>
          <a:srcRect/>
          <a:stretch>
            <a:fillRect/>
          </a:stretch>
        </p:blipFill>
        <p:spPr bwMode="auto">
          <a:xfrm>
            <a:off x="882213" y="4040185"/>
            <a:ext cx="3869473" cy="2620766"/>
          </a:xfrm>
          <a:prstGeom prst="ellipse">
            <a:avLst/>
          </a:prstGeom>
          <a:ln>
            <a:noFill/>
          </a:ln>
          <a:effectLst>
            <a:softEdge rad="112500"/>
          </a:effectLst>
        </p:spPr>
      </p:pic>
      <p:sp>
        <p:nvSpPr>
          <p:cNvPr id="9222" name="Rectangle 19"/>
          <p:cNvSpPr>
            <a:spLocks noChangeArrowheads="1"/>
          </p:cNvSpPr>
          <p:nvPr/>
        </p:nvSpPr>
        <p:spPr bwMode="auto">
          <a:xfrm>
            <a:off x="666760" y="374311"/>
            <a:ext cx="6281737" cy="3262304"/>
          </a:xfrm>
          <a:prstGeom prst="rect">
            <a:avLst/>
          </a:prstGeom>
          <a:noFill/>
          <a:ln w="9525">
            <a:noFill/>
            <a:miter lim="800000"/>
            <a:headEnd/>
            <a:tailEnd/>
          </a:ln>
        </p:spPr>
        <p:txBody>
          <a:bodyPr lIns="91312" tIns="45657" rIns="91312" bIns="45657">
            <a:spAutoFit/>
          </a:bodyPr>
          <a:lstStyle/>
          <a:p>
            <a:pPr marL="342900" indent="-342900">
              <a:buFont typeface="Arial" panose="020B0604020202020204" pitchFamily="34" charset="0"/>
              <a:buChar char="•"/>
            </a:pPr>
            <a:r>
              <a:rPr lang="en-US" sz="2800" b="1" dirty="0">
                <a:solidFill>
                  <a:srgbClr val="0057C0"/>
                </a:solidFill>
              </a:rPr>
              <a:t>Security Situation:</a:t>
            </a:r>
          </a:p>
          <a:p>
            <a:pPr marL="862866" lvl="1" indent="-342900">
              <a:buFont typeface="Wingdings" panose="05000000000000000000" pitchFamily="2" charset="2"/>
              <a:buChar char="Ø"/>
            </a:pPr>
            <a:r>
              <a:rPr lang="en-US" sz="2200" dirty="0" smtClean="0">
                <a:solidFill>
                  <a:srgbClr val="0057C0"/>
                </a:solidFill>
              </a:rPr>
              <a:t>Improving, but still volatile</a:t>
            </a:r>
          </a:p>
          <a:p>
            <a:pPr marL="862866" lvl="1" indent="-342900">
              <a:buFont typeface="Wingdings" panose="05000000000000000000" pitchFamily="2" charset="2"/>
              <a:buChar char="Ø"/>
            </a:pPr>
            <a:r>
              <a:rPr lang="en-US" sz="2200" dirty="0" smtClean="0">
                <a:solidFill>
                  <a:srgbClr val="0057C0"/>
                </a:solidFill>
              </a:rPr>
              <a:t>Peace </a:t>
            </a:r>
            <a:r>
              <a:rPr lang="en-US" sz="2200" dirty="0">
                <a:solidFill>
                  <a:srgbClr val="0057C0"/>
                </a:solidFill>
              </a:rPr>
              <a:t>talks between </a:t>
            </a:r>
            <a:r>
              <a:rPr lang="en-US" sz="2200" dirty="0" err="1">
                <a:solidFill>
                  <a:srgbClr val="0057C0"/>
                </a:solidFill>
              </a:rPr>
              <a:t>GIRoA</a:t>
            </a:r>
            <a:r>
              <a:rPr lang="en-US" sz="2200" dirty="0">
                <a:solidFill>
                  <a:srgbClr val="0057C0"/>
                </a:solidFill>
              </a:rPr>
              <a:t> </a:t>
            </a:r>
            <a:r>
              <a:rPr lang="en-US" sz="2200" dirty="0" smtClean="0">
                <a:solidFill>
                  <a:srgbClr val="0057C0"/>
                </a:solidFill>
              </a:rPr>
              <a:t>and Taliban </a:t>
            </a:r>
            <a:r>
              <a:rPr lang="en-US" sz="2200" dirty="0">
                <a:solidFill>
                  <a:srgbClr val="0057C0"/>
                </a:solidFill>
              </a:rPr>
              <a:t>Senior Leadership unlikely to resume in the near </a:t>
            </a:r>
            <a:r>
              <a:rPr lang="en-US" sz="2200" dirty="0" smtClean="0">
                <a:solidFill>
                  <a:srgbClr val="0057C0"/>
                </a:solidFill>
              </a:rPr>
              <a:t>future</a:t>
            </a:r>
            <a:endParaRPr lang="en-US" sz="2200" dirty="0">
              <a:solidFill>
                <a:srgbClr val="0057C0"/>
              </a:solidFill>
            </a:endParaRPr>
          </a:p>
          <a:p>
            <a:pPr marL="862866" lvl="1" indent="-342900">
              <a:buFont typeface="Wingdings" panose="05000000000000000000" pitchFamily="2" charset="2"/>
              <a:buChar char="Ø"/>
            </a:pPr>
            <a:r>
              <a:rPr lang="en-US" sz="2200" dirty="0" smtClean="0">
                <a:solidFill>
                  <a:srgbClr val="0057C0"/>
                </a:solidFill>
              </a:rPr>
              <a:t>Taliban insurgency weakening, but sanctuaries still exist</a:t>
            </a:r>
            <a:endParaRPr lang="en-US" sz="2200" dirty="0">
              <a:solidFill>
                <a:srgbClr val="0057C0"/>
              </a:solidFill>
            </a:endParaRPr>
          </a:p>
          <a:p>
            <a:pPr marL="862866" lvl="1" indent="-342900">
              <a:buFont typeface="Wingdings" panose="05000000000000000000" pitchFamily="2" charset="2"/>
              <a:buChar char="Ø"/>
            </a:pPr>
            <a:r>
              <a:rPr lang="en-US" sz="2200" dirty="0" smtClean="0">
                <a:solidFill>
                  <a:srgbClr val="0057C0"/>
                </a:solidFill>
              </a:rPr>
              <a:t>Taliban </a:t>
            </a:r>
            <a:r>
              <a:rPr lang="en-US" sz="2200" dirty="0">
                <a:solidFill>
                  <a:srgbClr val="0057C0"/>
                </a:solidFill>
              </a:rPr>
              <a:t>still able to have limited effect</a:t>
            </a:r>
          </a:p>
          <a:p>
            <a:pPr lvl="1" indent="0">
              <a:buFontTx/>
              <a:buChar char="-"/>
            </a:pPr>
            <a:endParaRPr lang="en-US" sz="2400" b="1" dirty="0">
              <a:solidFill>
                <a:srgbClr val="0057C0"/>
              </a:solidFill>
            </a:endParaRPr>
          </a:p>
        </p:txBody>
      </p:sp>
      <p:sp>
        <p:nvSpPr>
          <p:cNvPr id="9223" name="Footer Placeholder 4"/>
          <p:cNvSpPr txBox="1">
            <a:spLocks/>
          </p:cNvSpPr>
          <p:nvPr/>
        </p:nvSpPr>
        <p:spPr bwMode="auto">
          <a:xfrm>
            <a:off x="3402484" y="7123121"/>
            <a:ext cx="4608513" cy="401637"/>
          </a:xfrm>
          <a:prstGeom prst="rect">
            <a:avLst/>
          </a:prstGeom>
          <a:noFill/>
          <a:ln w="9525">
            <a:noFill/>
            <a:miter lim="800000"/>
            <a:headEnd/>
            <a:tailEnd/>
          </a:ln>
        </p:spPr>
        <p:txBody>
          <a:bodyPr lIns="104160" tIns="52080" rIns="104160" bIns="52080" anchor="ctr"/>
          <a:lstStyle/>
          <a:p>
            <a:pPr algn="ctr"/>
            <a:r>
              <a:rPr lang="en-US" sz="1400" dirty="0">
                <a:solidFill>
                  <a:srgbClr val="0057C0"/>
                </a:solidFill>
              </a:rPr>
              <a:t>NATO </a:t>
            </a:r>
            <a:r>
              <a:rPr lang="en-US" sz="1400" dirty="0" smtClean="0">
                <a:solidFill>
                  <a:srgbClr val="0057C0"/>
                </a:solidFill>
              </a:rPr>
              <a:t>UNCLASSIFIED</a:t>
            </a:r>
            <a:endParaRPr lang="en-US" sz="1400" dirty="0">
              <a:solidFill>
                <a:srgbClr val="0057C0"/>
              </a:solidFill>
            </a:endParaRPr>
          </a:p>
        </p:txBody>
      </p:sp>
      <p:sp>
        <p:nvSpPr>
          <p:cNvPr id="9" name="Date Placeholder 6"/>
          <p:cNvSpPr>
            <a:spLocks noGrp="1"/>
          </p:cNvSpPr>
          <p:nvPr>
            <p:ph type="dt" sz="quarter" idx="10"/>
          </p:nvPr>
        </p:nvSpPr>
        <p:spPr bwMode="auto">
          <a:xfrm>
            <a:off x="738188" y="6948497"/>
            <a:ext cx="2493962" cy="401637"/>
          </a:xfrm>
          <a:noFill/>
          <a:ln>
            <a:miter lim="800000"/>
            <a:headEnd/>
            <a:tailEnd/>
          </a:ln>
        </p:spPr>
        <p:txBody>
          <a:bodyPr wrap="square" numCol="1" anchorCtr="0" compatLnSpc="1">
            <a:prstTxWarp prst="textNoShape">
              <a:avLst/>
            </a:prstTxWarp>
          </a:bodyPr>
          <a:lstStyle/>
          <a:p>
            <a:pPr defTabSz="1041517" fontAlgn="base">
              <a:spcBef>
                <a:spcPct val="0"/>
              </a:spcBef>
              <a:spcAft>
                <a:spcPct val="0"/>
              </a:spcAft>
            </a:pPr>
            <a:r>
              <a:rPr lang="en-US" dirty="0" smtClean="0"/>
              <a:t>04 May 2015</a:t>
            </a:r>
          </a:p>
        </p:txBody>
      </p:sp>
      <p:sp>
        <p:nvSpPr>
          <p:cNvPr id="9220" name="Rectangle 16"/>
          <p:cNvSpPr>
            <a:spLocks noChangeArrowheads="1"/>
          </p:cNvSpPr>
          <p:nvPr/>
        </p:nvSpPr>
        <p:spPr bwMode="auto">
          <a:xfrm>
            <a:off x="4157414" y="3790838"/>
            <a:ext cx="6714852" cy="3600859"/>
          </a:xfrm>
          <a:prstGeom prst="rect">
            <a:avLst/>
          </a:prstGeom>
          <a:noFill/>
          <a:ln w="9525">
            <a:noFill/>
            <a:miter lim="800000"/>
            <a:headEnd/>
            <a:tailEnd/>
          </a:ln>
        </p:spPr>
        <p:txBody>
          <a:bodyPr wrap="square" lIns="91312" tIns="45657" rIns="91312" bIns="45657">
            <a:spAutoFit/>
          </a:bodyPr>
          <a:lstStyle/>
          <a:p>
            <a:pPr marL="457200" indent="-457200">
              <a:buFont typeface="Arial" panose="020B0604020202020204" pitchFamily="34" charset="0"/>
              <a:buChar char="•"/>
            </a:pPr>
            <a:r>
              <a:rPr lang="en-US" sz="2800" b="1" dirty="0">
                <a:solidFill>
                  <a:srgbClr val="0057C0"/>
                </a:solidFill>
              </a:rPr>
              <a:t>Afghan National Security </a:t>
            </a:r>
            <a:r>
              <a:rPr lang="en-US" sz="2800" b="1" dirty="0" smtClean="0">
                <a:solidFill>
                  <a:srgbClr val="0057C0"/>
                </a:solidFill>
              </a:rPr>
              <a:t>Forces:</a:t>
            </a:r>
            <a:endParaRPr lang="en-US" sz="2800" b="1" dirty="0">
              <a:solidFill>
                <a:srgbClr val="0057C0"/>
              </a:solidFill>
            </a:endParaRPr>
          </a:p>
          <a:p>
            <a:pPr marL="862866" lvl="1" indent="-342900">
              <a:buFont typeface="Wingdings" panose="05000000000000000000" pitchFamily="2" charset="2"/>
              <a:buChar char="Ø"/>
            </a:pPr>
            <a:r>
              <a:rPr lang="en-US" sz="2200" i="1" dirty="0" smtClean="0">
                <a:solidFill>
                  <a:srgbClr val="0057C0"/>
                </a:solidFill>
              </a:rPr>
              <a:t>“</a:t>
            </a:r>
            <a:r>
              <a:rPr lang="en-US" sz="2200" i="1" dirty="0">
                <a:solidFill>
                  <a:srgbClr val="0057C0"/>
                </a:solidFill>
              </a:rPr>
              <a:t>Can the ANSF assume responsibility for SECURITY at Milestone 2013? The Answer is Yes”  </a:t>
            </a:r>
            <a:r>
              <a:rPr lang="en-US" sz="2200" dirty="0">
                <a:solidFill>
                  <a:srgbClr val="0057C0"/>
                </a:solidFill>
              </a:rPr>
              <a:t>COMISAF, 23 April 2013</a:t>
            </a:r>
          </a:p>
          <a:p>
            <a:pPr marL="862866" lvl="1" indent="-342900">
              <a:buFont typeface="Wingdings" panose="05000000000000000000" pitchFamily="2" charset="2"/>
              <a:buChar char="Ø"/>
            </a:pPr>
            <a:r>
              <a:rPr lang="en-US" sz="2200" dirty="0" smtClean="0">
                <a:solidFill>
                  <a:srgbClr val="0057C0"/>
                </a:solidFill>
              </a:rPr>
              <a:t>Capable </a:t>
            </a:r>
            <a:r>
              <a:rPr lang="en-US" sz="2200" dirty="0">
                <a:solidFill>
                  <a:srgbClr val="0057C0"/>
                </a:solidFill>
              </a:rPr>
              <a:t>of conducting complex operations despite remaining </a:t>
            </a:r>
            <a:r>
              <a:rPr lang="en-US" sz="2200" dirty="0" smtClean="0">
                <a:solidFill>
                  <a:srgbClr val="0057C0"/>
                </a:solidFill>
              </a:rPr>
              <a:t>gaps</a:t>
            </a:r>
            <a:endParaRPr lang="en-US" sz="2200" dirty="0">
              <a:solidFill>
                <a:srgbClr val="0057C0"/>
              </a:solidFill>
            </a:endParaRPr>
          </a:p>
          <a:p>
            <a:pPr marL="862866" lvl="1" indent="-342900">
              <a:buFont typeface="Wingdings" panose="05000000000000000000" pitchFamily="2" charset="2"/>
              <a:buChar char="Ø"/>
            </a:pPr>
            <a:r>
              <a:rPr lang="en-US" sz="2200" dirty="0" smtClean="0">
                <a:solidFill>
                  <a:srgbClr val="0057C0"/>
                </a:solidFill>
              </a:rPr>
              <a:t>ISAF </a:t>
            </a:r>
            <a:r>
              <a:rPr lang="en-US" sz="2200" dirty="0">
                <a:solidFill>
                  <a:srgbClr val="0057C0"/>
                </a:solidFill>
              </a:rPr>
              <a:t>priority is to conduct Training, Advice, Assistance activities, and no more Counter Insurgency </a:t>
            </a:r>
            <a:r>
              <a:rPr lang="en-US" sz="2200" dirty="0" smtClean="0">
                <a:solidFill>
                  <a:srgbClr val="0057C0"/>
                </a:solidFill>
              </a:rPr>
              <a:t>Operations</a:t>
            </a:r>
            <a:endParaRPr lang="en-US" sz="2200" dirty="0">
              <a:solidFill>
                <a:srgbClr val="0057C0"/>
              </a:solidFill>
            </a:endParaRPr>
          </a:p>
          <a:p>
            <a:pPr lvl="1" indent="0">
              <a:buFontTx/>
              <a:buChar char="-"/>
            </a:pPr>
            <a:endParaRPr lang="en-US" sz="2400" b="1" dirty="0">
              <a:solidFill>
                <a:srgbClr val="0057C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4194572" y="812993"/>
            <a:ext cx="6498828" cy="1784963"/>
          </a:xfrm>
          <a:prstGeom prst="rect">
            <a:avLst/>
          </a:prstGeom>
          <a:noFill/>
          <a:ln w="9525">
            <a:noFill/>
            <a:miter lim="800000"/>
            <a:headEnd/>
            <a:tailEnd/>
          </a:ln>
          <a:effectLst/>
        </p:spPr>
        <p:txBody>
          <a:bodyPr vert="horz" wrap="square" lIns="91299" tIns="45650" rIns="91299" bIns="45650" numCol="1" anchor="ctr" anchorCtr="0" compatLnSpc="1">
            <a:prstTxWarp prst="textNoShape">
              <a:avLst/>
            </a:prstTxWarp>
            <a:spAutoFit/>
          </a:bodyPr>
          <a:lstStyle/>
          <a:p>
            <a:pPr marL="456494" lvl="1" indent="0" defTabSz="912992" eaLnBrk="0" hangingPunct="0">
              <a:buFont typeface="Arial" pitchFamily="34" charset="0"/>
              <a:buChar char="•"/>
              <a:tabLst>
                <a:tab pos="228247" algn="l"/>
              </a:tabLst>
            </a:pPr>
            <a:endParaRPr lang="en-US" sz="2200" dirty="0">
              <a:solidFill>
                <a:srgbClr val="0070C0"/>
              </a:solidFill>
            </a:endParaRPr>
          </a:p>
          <a:p>
            <a:pPr marL="799394" lvl="1" indent="-342900" defTabSz="912992" eaLnBrk="0" hangingPunct="0">
              <a:buFont typeface="Wingdings" panose="05000000000000000000" pitchFamily="2" charset="2"/>
              <a:buChar char="Ø"/>
              <a:tabLst>
                <a:tab pos="228247" algn="l"/>
              </a:tabLst>
            </a:pPr>
            <a:r>
              <a:rPr lang="en-US" sz="2200" dirty="0">
                <a:solidFill>
                  <a:srgbClr val="0070C0"/>
                </a:solidFill>
                <a:ea typeface="Times New Roman" pitchFamily="18" charset="0"/>
              </a:rPr>
              <a:t>An </a:t>
            </a:r>
            <a:r>
              <a:rPr lang="en-US" sz="2200" i="1" dirty="0">
                <a:solidFill>
                  <a:srgbClr val="0070C0"/>
                </a:solidFill>
                <a:ea typeface="Times New Roman" pitchFamily="18" charset="0"/>
              </a:rPr>
              <a:t>Enduring Partnership </a:t>
            </a:r>
            <a:r>
              <a:rPr lang="en-US" sz="2200" dirty="0">
                <a:solidFill>
                  <a:srgbClr val="0070C0"/>
                </a:solidFill>
                <a:ea typeface="Times New Roman" pitchFamily="18" charset="0"/>
              </a:rPr>
              <a:t>to build defense capacity</a:t>
            </a:r>
            <a:endParaRPr lang="en-US" sz="2200" dirty="0">
              <a:solidFill>
                <a:srgbClr val="0070C0"/>
              </a:solidFill>
            </a:endParaRPr>
          </a:p>
          <a:p>
            <a:pPr marL="799394" lvl="1" indent="-342900" defTabSz="912992" eaLnBrk="0" hangingPunct="0">
              <a:buFont typeface="Wingdings" panose="05000000000000000000" pitchFamily="2" charset="2"/>
              <a:buChar char="Ø"/>
              <a:tabLst>
                <a:tab pos="228247" algn="l"/>
              </a:tabLst>
            </a:pPr>
            <a:endParaRPr lang="en-US" sz="2200" dirty="0" smtClean="0">
              <a:solidFill>
                <a:srgbClr val="0070C0"/>
              </a:solidFill>
              <a:ea typeface="Times New Roman" pitchFamily="18" charset="0"/>
            </a:endParaRPr>
          </a:p>
          <a:p>
            <a:pPr marL="799394" lvl="1" indent="-342900" defTabSz="912992" eaLnBrk="0" hangingPunct="0">
              <a:buFont typeface="Wingdings" panose="05000000000000000000" pitchFamily="2" charset="2"/>
              <a:buChar char="Ø"/>
              <a:tabLst>
                <a:tab pos="228247" algn="l"/>
              </a:tabLst>
            </a:pPr>
            <a:r>
              <a:rPr lang="en-US" sz="2200" dirty="0" smtClean="0">
                <a:solidFill>
                  <a:srgbClr val="0070C0"/>
                </a:solidFill>
                <a:ea typeface="Times New Roman" pitchFamily="18" charset="0"/>
              </a:rPr>
              <a:t>Financial </a:t>
            </a:r>
            <a:r>
              <a:rPr lang="en-US" sz="2200" dirty="0">
                <a:solidFill>
                  <a:srgbClr val="0070C0"/>
                </a:solidFill>
                <a:ea typeface="Times New Roman" pitchFamily="18" charset="0"/>
              </a:rPr>
              <a:t>assistance to the ANSF</a:t>
            </a:r>
            <a:endParaRPr lang="en-US" sz="2200" dirty="0">
              <a:solidFill>
                <a:srgbClr val="0070C0"/>
              </a:solidFill>
            </a:endParaRPr>
          </a:p>
        </p:txBody>
      </p:sp>
      <p:sp>
        <p:nvSpPr>
          <p:cNvPr id="10242" name="Slide Number Placeholder 12"/>
          <p:cNvSpPr>
            <a:spLocks noGrp="1"/>
          </p:cNvSpPr>
          <p:nvPr>
            <p:ph type="sldNum" sz="quarter" idx="12"/>
          </p:nvPr>
        </p:nvSpPr>
        <p:spPr bwMode="auto">
          <a:xfrm>
            <a:off x="10243244" y="7123410"/>
            <a:ext cx="347663" cy="401637"/>
          </a:xfrm>
          <a:noFill/>
          <a:ln>
            <a:miter lim="800000"/>
            <a:headEnd/>
            <a:tailEnd/>
          </a:ln>
        </p:spPr>
        <p:txBody>
          <a:bodyPr wrap="square" numCol="1" anchorCtr="0" compatLnSpc="1">
            <a:prstTxWarp prst="textNoShape">
              <a:avLst/>
            </a:prstTxWarp>
          </a:bodyPr>
          <a:lstStyle/>
          <a:p>
            <a:pPr defTabSz="1041385" fontAlgn="base">
              <a:spcBef>
                <a:spcPct val="0"/>
              </a:spcBef>
              <a:spcAft>
                <a:spcPct val="0"/>
              </a:spcAft>
            </a:pPr>
            <a:fld id="{08F3CF10-08C6-49E7-9755-996C99AD28CC}" type="slidenum">
              <a:rPr lang="en-US" smtClean="0"/>
              <a:pPr defTabSz="1041385" fontAlgn="base">
                <a:spcBef>
                  <a:spcPct val="0"/>
                </a:spcBef>
                <a:spcAft>
                  <a:spcPct val="0"/>
                </a:spcAft>
              </a:pPr>
              <a:t>8</a:t>
            </a:fld>
            <a:endParaRPr lang="en-US" dirty="0" smtClean="0"/>
          </a:p>
        </p:txBody>
      </p:sp>
      <p:sp>
        <p:nvSpPr>
          <p:cNvPr id="10244" name="Rectangle 6"/>
          <p:cNvSpPr>
            <a:spLocks noChangeArrowheads="1"/>
          </p:cNvSpPr>
          <p:nvPr/>
        </p:nvSpPr>
        <p:spPr bwMode="auto">
          <a:xfrm>
            <a:off x="4968687" y="381638"/>
            <a:ext cx="3432065" cy="461523"/>
          </a:xfrm>
          <a:prstGeom prst="rect">
            <a:avLst/>
          </a:prstGeom>
          <a:noFill/>
          <a:ln w="9525">
            <a:noFill/>
            <a:miter lim="800000"/>
            <a:headEnd/>
            <a:tailEnd/>
          </a:ln>
        </p:spPr>
        <p:txBody>
          <a:bodyPr wrap="none" lIns="91299" tIns="45650" rIns="91299" bIns="45650">
            <a:spAutoFit/>
          </a:bodyPr>
          <a:lstStyle/>
          <a:p>
            <a:r>
              <a:rPr lang="en-US" sz="2400" b="1" u="sng" dirty="0">
                <a:solidFill>
                  <a:srgbClr val="0057C0"/>
                </a:solidFill>
              </a:rPr>
              <a:t>RESOLUTE SUPPORT</a:t>
            </a:r>
          </a:p>
        </p:txBody>
      </p:sp>
      <p:sp>
        <p:nvSpPr>
          <p:cNvPr id="10247" name="Footer Placeholder 4"/>
          <p:cNvSpPr txBox="1">
            <a:spLocks/>
          </p:cNvSpPr>
          <p:nvPr/>
        </p:nvSpPr>
        <p:spPr bwMode="auto">
          <a:xfrm>
            <a:off x="3402484" y="7123124"/>
            <a:ext cx="4608513" cy="401637"/>
          </a:xfrm>
          <a:prstGeom prst="rect">
            <a:avLst/>
          </a:prstGeom>
          <a:noFill/>
          <a:ln w="9525">
            <a:noFill/>
            <a:miter lim="800000"/>
            <a:headEnd/>
            <a:tailEnd/>
          </a:ln>
        </p:spPr>
        <p:txBody>
          <a:bodyPr lIns="104147" tIns="52073" rIns="104147" bIns="52073" anchor="ctr"/>
          <a:lstStyle/>
          <a:p>
            <a:pPr algn="ctr"/>
            <a:r>
              <a:rPr lang="en-US" sz="1400" dirty="0">
                <a:solidFill>
                  <a:srgbClr val="0057C0"/>
                </a:solidFill>
              </a:rPr>
              <a:t>NATO UNCLASSIFIED  </a:t>
            </a:r>
          </a:p>
        </p:txBody>
      </p:sp>
      <p:pic>
        <p:nvPicPr>
          <p:cNvPr id="11" name="Picture 10" descr="afghan22n-1-web.jpg"/>
          <p:cNvPicPr>
            <a:picLocks noChangeAspect="1"/>
          </p:cNvPicPr>
          <p:nvPr/>
        </p:nvPicPr>
        <p:blipFill>
          <a:blip r:embed="rId3" cstate="print"/>
          <a:stretch>
            <a:fillRect/>
          </a:stretch>
        </p:blipFill>
        <p:spPr>
          <a:xfrm>
            <a:off x="7233768" y="4748795"/>
            <a:ext cx="3240360" cy="26364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72" name="Picture 4" descr="C:\Users\mopsva\AppData\LocalLow\WINZIP_Pb27d\20141228_141228-isaf-rsm.jpg"/>
          <p:cNvPicPr>
            <a:picLocks noChangeAspect="1" noChangeArrowheads="1"/>
          </p:cNvPicPr>
          <p:nvPr/>
        </p:nvPicPr>
        <p:blipFill>
          <a:blip r:embed="rId4" cstate="print"/>
          <a:srcRect/>
          <a:stretch>
            <a:fillRect/>
          </a:stretch>
        </p:blipFill>
        <p:spPr bwMode="auto">
          <a:xfrm>
            <a:off x="954212" y="130305"/>
            <a:ext cx="3096344" cy="22101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angle 14"/>
          <p:cNvSpPr/>
          <p:nvPr/>
        </p:nvSpPr>
        <p:spPr>
          <a:xfrm>
            <a:off x="738191" y="2926206"/>
            <a:ext cx="9577061" cy="1077077"/>
          </a:xfrm>
          <a:prstGeom prst="rect">
            <a:avLst/>
          </a:prstGeom>
        </p:spPr>
        <p:txBody>
          <a:bodyPr wrap="square" lIns="91299" tIns="45650" rIns="91299" bIns="45650">
            <a:spAutoFit/>
          </a:bodyPr>
          <a:lstStyle/>
          <a:p>
            <a:pPr algn="just">
              <a:buFont typeface="Wingdings" pitchFamily="2" charset="2"/>
              <a:buChar char="Ø"/>
            </a:pPr>
            <a:r>
              <a:rPr lang="en-US" sz="2200" dirty="0" smtClean="0">
                <a:solidFill>
                  <a:srgbClr val="0070C0"/>
                </a:solidFill>
              </a:rPr>
              <a:t> No </a:t>
            </a:r>
            <a:r>
              <a:rPr lang="en-US" sz="2200" dirty="0">
                <a:solidFill>
                  <a:srgbClr val="0070C0"/>
                </a:solidFill>
              </a:rPr>
              <a:t>longer embedded with our Afghan partners </a:t>
            </a:r>
            <a:r>
              <a:rPr lang="en-US" sz="2200" dirty="0" smtClean="0">
                <a:solidFill>
                  <a:srgbClr val="0070C0"/>
                </a:solidFill>
              </a:rPr>
              <a:t>in </a:t>
            </a:r>
            <a:r>
              <a:rPr lang="en-US" sz="2200" dirty="0">
                <a:solidFill>
                  <a:srgbClr val="0070C0"/>
                </a:solidFill>
              </a:rPr>
              <a:t>combat </a:t>
            </a:r>
            <a:r>
              <a:rPr lang="en-US" sz="2200" dirty="0" smtClean="0">
                <a:solidFill>
                  <a:srgbClr val="0070C0"/>
                </a:solidFill>
              </a:rPr>
              <a:t>operations</a:t>
            </a:r>
            <a:endParaRPr lang="en-US" sz="2200" dirty="0">
              <a:solidFill>
                <a:srgbClr val="0070C0"/>
              </a:solidFill>
            </a:endParaRPr>
          </a:p>
          <a:p>
            <a:pPr algn="just">
              <a:buFont typeface="Arial" pitchFamily="34" charset="0"/>
              <a:buChar char="•"/>
            </a:pPr>
            <a:endParaRPr lang="en-US" dirty="0">
              <a:solidFill>
                <a:srgbClr val="0070C0"/>
              </a:solidFill>
            </a:endParaRPr>
          </a:p>
          <a:p>
            <a:pPr algn="just">
              <a:buFont typeface="Arial" pitchFamily="34" charset="0"/>
              <a:buChar char="•"/>
            </a:pPr>
            <a:endParaRPr lang="en-US" dirty="0">
              <a:solidFill>
                <a:srgbClr val="0070C0"/>
              </a:solidFill>
            </a:endParaRPr>
          </a:p>
        </p:txBody>
      </p:sp>
      <p:sp>
        <p:nvSpPr>
          <p:cNvPr id="7173" name="Rectangle 5"/>
          <p:cNvSpPr>
            <a:spLocks noChangeArrowheads="1"/>
          </p:cNvSpPr>
          <p:nvPr/>
        </p:nvSpPr>
        <p:spPr bwMode="auto">
          <a:xfrm>
            <a:off x="738188" y="3708623"/>
            <a:ext cx="9073007" cy="1107854"/>
          </a:xfrm>
          <a:prstGeom prst="rect">
            <a:avLst/>
          </a:prstGeom>
          <a:noFill/>
          <a:ln w="9525">
            <a:noFill/>
            <a:miter lim="800000"/>
            <a:headEnd/>
            <a:tailEnd/>
          </a:ln>
          <a:effectLst/>
        </p:spPr>
        <p:txBody>
          <a:bodyPr vert="horz" wrap="square" lIns="91299" tIns="45650" rIns="91299" bIns="45650" numCol="1" anchor="ctr" anchorCtr="0" compatLnSpc="1">
            <a:prstTxWarp prst="textNoShape">
              <a:avLst/>
            </a:prstTxWarp>
            <a:spAutoFit/>
          </a:bodyPr>
          <a:lstStyle/>
          <a:p>
            <a:pPr defTabSz="912992">
              <a:buFont typeface="Wingdings" pitchFamily="2" charset="2"/>
              <a:buChar char="Ø"/>
            </a:pPr>
            <a:r>
              <a:rPr lang="en-GB" sz="2200" dirty="0" smtClean="0">
                <a:solidFill>
                  <a:srgbClr val="0070C0"/>
                </a:solidFill>
                <a:ea typeface="Times New Roman" pitchFamily="18" charset="0"/>
              </a:rPr>
              <a:t> Train</a:t>
            </a:r>
            <a:r>
              <a:rPr lang="en-GB" sz="2200" dirty="0">
                <a:solidFill>
                  <a:srgbClr val="0070C0"/>
                </a:solidFill>
                <a:ea typeface="Times New Roman" pitchFamily="18" charset="0"/>
              </a:rPr>
              <a:t>, advise and assist the </a:t>
            </a:r>
            <a:r>
              <a:rPr lang="en-GB" sz="2200" dirty="0" smtClean="0">
                <a:solidFill>
                  <a:srgbClr val="0070C0"/>
                </a:solidFill>
                <a:ea typeface="Times New Roman" pitchFamily="18" charset="0"/>
              </a:rPr>
              <a:t>ANSF/ASI – </a:t>
            </a:r>
            <a:r>
              <a:rPr lang="en-GB" sz="2200" dirty="0">
                <a:solidFill>
                  <a:srgbClr val="0070C0"/>
                </a:solidFill>
                <a:ea typeface="Times New Roman" pitchFamily="18" charset="0"/>
              </a:rPr>
              <a:t>not substitute for </a:t>
            </a:r>
            <a:r>
              <a:rPr lang="en-GB" sz="2200" dirty="0" smtClean="0">
                <a:solidFill>
                  <a:srgbClr val="0070C0"/>
                </a:solidFill>
                <a:ea typeface="Times New Roman" pitchFamily="18" charset="0"/>
              </a:rPr>
              <a:t>them</a:t>
            </a:r>
          </a:p>
          <a:p>
            <a:pPr defTabSz="912992">
              <a:buFont typeface="Wingdings" pitchFamily="2" charset="2"/>
              <a:buChar char="Ø"/>
            </a:pPr>
            <a:endParaRPr lang="en-GB" sz="2200" dirty="0" smtClean="0">
              <a:solidFill>
                <a:srgbClr val="0070C0"/>
              </a:solidFill>
              <a:ea typeface="Times New Roman" pitchFamily="18" charset="0"/>
            </a:endParaRPr>
          </a:p>
          <a:p>
            <a:pPr defTabSz="912992">
              <a:buFont typeface="Wingdings" pitchFamily="2" charset="2"/>
              <a:buChar char="Ø"/>
            </a:pPr>
            <a:r>
              <a:rPr lang="en-GB" sz="2200" dirty="0">
                <a:solidFill>
                  <a:srgbClr val="0070C0"/>
                </a:solidFill>
                <a:ea typeface="Times New Roman" pitchFamily="18" charset="0"/>
              </a:rPr>
              <a:t> </a:t>
            </a:r>
            <a:r>
              <a:rPr lang="en-GB" sz="2200" dirty="0" smtClean="0">
                <a:solidFill>
                  <a:srgbClr val="0070C0"/>
                </a:solidFill>
                <a:ea typeface="Times New Roman" pitchFamily="18" charset="0"/>
              </a:rPr>
              <a:t>Focus on the </a:t>
            </a:r>
            <a:r>
              <a:rPr lang="en-GB" sz="2200" dirty="0">
                <a:solidFill>
                  <a:srgbClr val="0070C0"/>
                </a:solidFill>
                <a:ea typeface="Times New Roman" pitchFamily="18" charset="0"/>
              </a:rPr>
              <a:t>ministerial, institutional, and operational </a:t>
            </a:r>
            <a:r>
              <a:rPr lang="en-GB" sz="2200" dirty="0" smtClean="0">
                <a:solidFill>
                  <a:srgbClr val="0070C0"/>
                </a:solidFill>
                <a:ea typeface="Times New Roman" pitchFamily="18" charset="0"/>
              </a:rPr>
              <a:t>levels</a:t>
            </a:r>
            <a:endParaRPr lang="en-GB" sz="2200" dirty="0"/>
          </a:p>
        </p:txBody>
      </p:sp>
      <p:sp>
        <p:nvSpPr>
          <p:cNvPr id="7174" name="Rectangle 6"/>
          <p:cNvSpPr>
            <a:spLocks noChangeArrowheads="1"/>
          </p:cNvSpPr>
          <p:nvPr/>
        </p:nvSpPr>
        <p:spPr bwMode="auto">
          <a:xfrm>
            <a:off x="738191" y="5076775"/>
            <a:ext cx="6768751" cy="1784963"/>
          </a:xfrm>
          <a:prstGeom prst="rect">
            <a:avLst/>
          </a:prstGeom>
          <a:noFill/>
          <a:ln w="9525">
            <a:noFill/>
            <a:miter lim="800000"/>
            <a:headEnd/>
            <a:tailEnd/>
          </a:ln>
          <a:effectLst/>
        </p:spPr>
        <p:txBody>
          <a:bodyPr vert="horz" wrap="square" lIns="91299" tIns="45650" rIns="91299" bIns="45650" numCol="1" anchor="ctr" anchorCtr="0" compatLnSpc="1">
            <a:prstTxWarp prst="textNoShape">
              <a:avLst/>
            </a:prstTxWarp>
            <a:spAutoFit/>
          </a:bodyPr>
          <a:lstStyle/>
          <a:p>
            <a:pPr defTabSz="912992">
              <a:buFont typeface="Wingdings" pitchFamily="2" charset="2"/>
              <a:buChar char="Ø"/>
              <a:tabLst>
                <a:tab pos="171188" algn="l"/>
              </a:tabLst>
            </a:pPr>
            <a:r>
              <a:rPr lang="en-US" sz="2200" dirty="0" smtClean="0">
                <a:solidFill>
                  <a:srgbClr val="0070C0"/>
                </a:solidFill>
                <a:ea typeface="Times New Roman" pitchFamily="18" charset="0"/>
              </a:rPr>
              <a:t> Scope </a:t>
            </a:r>
            <a:r>
              <a:rPr lang="en-US" sz="2200" dirty="0">
                <a:solidFill>
                  <a:srgbClr val="0070C0"/>
                </a:solidFill>
                <a:ea typeface="Times New Roman" pitchFamily="18" charset="0"/>
              </a:rPr>
              <a:t>of the mission and size of the force will </a:t>
            </a:r>
            <a:r>
              <a:rPr lang="en-US" sz="2200" dirty="0" smtClean="0">
                <a:solidFill>
                  <a:srgbClr val="0070C0"/>
                </a:solidFill>
                <a:ea typeface="Times New Roman" pitchFamily="18" charset="0"/>
              </a:rPr>
              <a:t>evolve as </a:t>
            </a:r>
            <a:r>
              <a:rPr lang="en-US" sz="2200" dirty="0">
                <a:solidFill>
                  <a:srgbClr val="0070C0"/>
                </a:solidFill>
                <a:ea typeface="Times New Roman" pitchFamily="18" charset="0"/>
              </a:rPr>
              <a:t>each phase of the mission </a:t>
            </a:r>
            <a:r>
              <a:rPr lang="en-US" sz="2200" dirty="0" smtClean="0">
                <a:solidFill>
                  <a:srgbClr val="0070C0"/>
                </a:solidFill>
                <a:ea typeface="Times New Roman" pitchFamily="18" charset="0"/>
              </a:rPr>
              <a:t>ends</a:t>
            </a:r>
          </a:p>
          <a:p>
            <a:pPr defTabSz="912992">
              <a:buFont typeface="Wingdings" pitchFamily="2" charset="2"/>
              <a:buChar char="Ø"/>
              <a:tabLst>
                <a:tab pos="171188" algn="l"/>
              </a:tabLst>
            </a:pPr>
            <a:endParaRPr lang="en-US" sz="2200" dirty="0" smtClean="0">
              <a:solidFill>
                <a:srgbClr val="0070C0"/>
              </a:solidFill>
              <a:ea typeface="Times New Roman" pitchFamily="18" charset="0"/>
            </a:endParaRPr>
          </a:p>
          <a:p>
            <a:pPr defTabSz="912992">
              <a:buFont typeface="Wingdings" pitchFamily="2" charset="2"/>
              <a:buChar char="Ø"/>
              <a:tabLst>
                <a:tab pos="171188" algn="l"/>
              </a:tabLst>
            </a:pPr>
            <a:r>
              <a:rPr lang="en-US" sz="2200" dirty="0">
                <a:solidFill>
                  <a:srgbClr val="0070C0"/>
                </a:solidFill>
                <a:ea typeface="Times New Roman" pitchFamily="18" charset="0"/>
              </a:rPr>
              <a:t> </a:t>
            </a:r>
            <a:r>
              <a:rPr lang="en-US" sz="2200" dirty="0" smtClean="0">
                <a:solidFill>
                  <a:srgbClr val="0070C0"/>
                </a:solidFill>
                <a:ea typeface="Times New Roman" pitchFamily="18" charset="0"/>
              </a:rPr>
              <a:t>Redeployments of troops </a:t>
            </a:r>
            <a:r>
              <a:rPr lang="en-US" sz="2200" dirty="0">
                <a:solidFill>
                  <a:srgbClr val="0070C0"/>
                </a:solidFill>
                <a:ea typeface="Times New Roman" pitchFamily="18" charset="0"/>
              </a:rPr>
              <a:t>and equipment </a:t>
            </a:r>
            <a:r>
              <a:rPr lang="en-US" sz="2200" dirty="0" smtClean="0">
                <a:solidFill>
                  <a:srgbClr val="0070C0"/>
                </a:solidFill>
                <a:ea typeface="Times New Roman" pitchFamily="18" charset="0"/>
              </a:rPr>
              <a:t>as conditions warrant</a:t>
            </a:r>
            <a:endParaRPr lang="en-US" sz="2200" dirty="0">
              <a:solidFill>
                <a:srgbClr val="0070C0"/>
              </a:solidFill>
            </a:endParaRPr>
          </a:p>
        </p:txBody>
      </p:sp>
      <p:sp>
        <p:nvSpPr>
          <p:cNvPr id="13" name="Date Placeholder 6"/>
          <p:cNvSpPr>
            <a:spLocks noGrp="1"/>
          </p:cNvSpPr>
          <p:nvPr>
            <p:ph type="dt" sz="quarter" idx="10"/>
          </p:nvPr>
        </p:nvSpPr>
        <p:spPr bwMode="auto">
          <a:xfrm>
            <a:off x="738188" y="7115102"/>
            <a:ext cx="2493962" cy="317569"/>
          </a:xfrm>
          <a:noFill/>
          <a:ln>
            <a:miter lim="800000"/>
            <a:headEnd/>
            <a:tailEnd/>
          </a:ln>
        </p:spPr>
        <p:txBody>
          <a:bodyPr wrap="square" numCol="1" anchorCtr="0" compatLnSpc="1">
            <a:prstTxWarp prst="textNoShape">
              <a:avLst/>
            </a:prstTxWarp>
          </a:bodyPr>
          <a:lstStyle/>
          <a:p>
            <a:pPr>
              <a:defRPr/>
            </a:pPr>
            <a:r>
              <a:rPr lang="en-US" dirty="0" smtClean="0"/>
              <a:t>04 May 2015</a:t>
            </a:r>
            <a:endParaRPr lang="en-US" dirty="0"/>
          </a:p>
        </p:txBody>
      </p:sp>
    </p:spTree>
    <p:extLst>
      <p:ext uri="{BB962C8B-B14F-4D97-AF65-F5344CB8AC3E}">
        <p14:creationId xmlns:p14="http://schemas.microsoft.com/office/powerpoint/2010/main" val="1775790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noChangeArrowheads="1"/>
          </p:cNvPicPr>
          <p:nvPr/>
        </p:nvPicPr>
        <p:blipFill>
          <a:blip r:embed="rId3" cstate="print"/>
          <a:srcRect l="50923" t="80067" r="28941" b="11089"/>
          <a:stretch>
            <a:fillRect/>
          </a:stretch>
        </p:blipFill>
        <p:spPr bwMode="auto">
          <a:xfrm>
            <a:off x="7824792" y="6503997"/>
            <a:ext cx="2443162" cy="693737"/>
          </a:xfrm>
          <a:prstGeom prst="rect">
            <a:avLst/>
          </a:prstGeom>
          <a:noFill/>
          <a:ln w="9525">
            <a:noFill/>
            <a:miter lim="800000"/>
            <a:headEnd/>
            <a:tailEnd/>
          </a:ln>
        </p:spPr>
      </p:pic>
      <p:sp>
        <p:nvSpPr>
          <p:cNvPr id="14" name="TextBox 13"/>
          <p:cNvSpPr txBox="1"/>
          <p:nvPr/>
        </p:nvSpPr>
        <p:spPr>
          <a:xfrm>
            <a:off x="809626" y="1420814"/>
            <a:ext cx="5262563" cy="5103973"/>
          </a:xfrm>
          <a:prstGeom prst="rect">
            <a:avLst/>
          </a:prstGeom>
          <a:noFill/>
        </p:spPr>
        <p:txBody>
          <a:bodyPr lIns="104153" tIns="52076" rIns="104153" bIns="52076">
            <a:spAutoFit/>
          </a:bodyPr>
          <a:lstStyle/>
          <a:p>
            <a:pPr marL="342900" indent="-342900" fontAlgn="auto">
              <a:lnSpc>
                <a:spcPts val="3194"/>
              </a:lnSpc>
              <a:spcBef>
                <a:spcPts val="0"/>
              </a:spcBef>
              <a:spcAft>
                <a:spcPts val="684"/>
              </a:spcAft>
              <a:buFont typeface="Arial" panose="020B0604020202020204" pitchFamily="34" charset="0"/>
              <a:buChar char="•"/>
              <a:defRPr/>
            </a:pPr>
            <a:r>
              <a:rPr lang="en-US" sz="2400" b="1" u="sng" dirty="0" smtClean="0">
                <a:solidFill>
                  <a:srgbClr val="0057C0"/>
                </a:solidFill>
              </a:rPr>
              <a:t>KFOR</a:t>
            </a:r>
            <a:endParaRPr lang="en-US" sz="2400" b="1" u="sng" dirty="0">
              <a:solidFill>
                <a:srgbClr val="0057C0"/>
              </a:solidFill>
            </a:endParaRPr>
          </a:p>
          <a:p>
            <a:pPr marL="862866" lvl="1" indent="-342900" fontAlgn="auto">
              <a:lnSpc>
                <a:spcPts val="3194"/>
              </a:lnSpc>
              <a:spcBef>
                <a:spcPts val="0"/>
              </a:spcBef>
              <a:spcAft>
                <a:spcPts val="684"/>
              </a:spcAft>
              <a:buFont typeface="Wingdings" panose="05000000000000000000" pitchFamily="2" charset="2"/>
              <a:buChar char="Ø"/>
              <a:defRPr/>
            </a:pPr>
            <a:r>
              <a:rPr lang="en-US" sz="2200" dirty="0" smtClean="0">
                <a:solidFill>
                  <a:srgbClr val="0057C0"/>
                </a:solidFill>
              </a:rPr>
              <a:t>SASE </a:t>
            </a:r>
            <a:r>
              <a:rPr lang="en-US" sz="2200" dirty="0">
                <a:solidFill>
                  <a:srgbClr val="0057C0"/>
                </a:solidFill>
              </a:rPr>
              <a:t>&amp; FoM, Volatile Security in the</a:t>
            </a:r>
            <a:r>
              <a:rPr lang="tr-TR" sz="2200" dirty="0">
                <a:solidFill>
                  <a:srgbClr val="0057C0"/>
                </a:solidFill>
              </a:rPr>
              <a:t> </a:t>
            </a:r>
            <a:r>
              <a:rPr lang="en-US" sz="2200" dirty="0">
                <a:solidFill>
                  <a:srgbClr val="0057C0"/>
                </a:solidFill>
              </a:rPr>
              <a:t>North</a:t>
            </a:r>
          </a:p>
          <a:p>
            <a:pPr marL="862866" lvl="1" indent="-342900" fontAlgn="auto">
              <a:lnSpc>
                <a:spcPts val="3194"/>
              </a:lnSpc>
              <a:spcBef>
                <a:spcPts val="0"/>
              </a:spcBef>
              <a:spcAft>
                <a:spcPts val="684"/>
              </a:spcAft>
              <a:buFont typeface="Wingdings" panose="05000000000000000000" pitchFamily="2" charset="2"/>
              <a:buChar char="Ø"/>
              <a:defRPr/>
            </a:pPr>
            <a:r>
              <a:rPr lang="en-US" sz="2200" dirty="0" smtClean="0">
                <a:solidFill>
                  <a:srgbClr val="0057C0"/>
                </a:solidFill>
              </a:rPr>
              <a:t>New </a:t>
            </a:r>
            <a:r>
              <a:rPr lang="en-US" sz="2200" dirty="0">
                <a:solidFill>
                  <a:srgbClr val="0057C0"/>
                </a:solidFill>
              </a:rPr>
              <a:t>Assembly in Pristina</a:t>
            </a:r>
            <a:endParaRPr lang="en-GB" sz="2200" dirty="0">
              <a:solidFill>
                <a:srgbClr val="0057C0"/>
              </a:solidFill>
            </a:endParaRPr>
          </a:p>
          <a:p>
            <a:pPr marL="862866" lvl="1" indent="-342900" fontAlgn="auto">
              <a:lnSpc>
                <a:spcPts val="3194"/>
              </a:lnSpc>
              <a:spcBef>
                <a:spcPts val="0"/>
              </a:spcBef>
              <a:spcAft>
                <a:spcPts val="684"/>
              </a:spcAft>
              <a:buFont typeface="Wingdings" panose="05000000000000000000" pitchFamily="2" charset="2"/>
              <a:buChar char="Ø"/>
              <a:defRPr/>
            </a:pPr>
            <a:r>
              <a:rPr lang="en-GB" sz="2200" dirty="0" smtClean="0">
                <a:solidFill>
                  <a:srgbClr val="0057C0"/>
                </a:solidFill>
              </a:rPr>
              <a:t>KFOR </a:t>
            </a:r>
            <a:r>
              <a:rPr lang="en-GB" sz="2200" dirty="0">
                <a:solidFill>
                  <a:srgbClr val="0057C0"/>
                </a:solidFill>
              </a:rPr>
              <a:t>Posture</a:t>
            </a:r>
          </a:p>
          <a:p>
            <a:pPr marL="862866" lvl="1" indent="-342900" fontAlgn="auto">
              <a:lnSpc>
                <a:spcPts val="3194"/>
              </a:lnSpc>
              <a:spcBef>
                <a:spcPts val="0"/>
              </a:spcBef>
              <a:spcAft>
                <a:spcPts val="684"/>
              </a:spcAft>
              <a:buFont typeface="Wingdings" panose="05000000000000000000" pitchFamily="2" charset="2"/>
              <a:buChar char="Ø"/>
              <a:defRPr/>
            </a:pPr>
            <a:r>
              <a:rPr lang="en-GB" sz="2200" dirty="0" smtClean="0">
                <a:solidFill>
                  <a:srgbClr val="0057C0"/>
                </a:solidFill>
              </a:rPr>
              <a:t>Kosovo </a:t>
            </a:r>
            <a:r>
              <a:rPr lang="en-GB" sz="2200" dirty="0">
                <a:solidFill>
                  <a:srgbClr val="0057C0"/>
                </a:solidFill>
              </a:rPr>
              <a:t>Security Force</a:t>
            </a:r>
          </a:p>
          <a:p>
            <a:pPr marL="862866" lvl="1" indent="-342900" fontAlgn="auto">
              <a:lnSpc>
                <a:spcPts val="3194"/>
              </a:lnSpc>
              <a:spcBef>
                <a:spcPts val="0"/>
              </a:spcBef>
              <a:spcAft>
                <a:spcPts val="684"/>
              </a:spcAft>
              <a:buFont typeface="Wingdings" panose="05000000000000000000" pitchFamily="2" charset="2"/>
              <a:buChar char="Ø"/>
              <a:defRPr/>
            </a:pPr>
            <a:r>
              <a:rPr lang="en-GB" sz="2200" dirty="0" smtClean="0">
                <a:solidFill>
                  <a:srgbClr val="0057C0"/>
                </a:solidFill>
              </a:rPr>
              <a:t>Properties </a:t>
            </a:r>
            <a:r>
              <a:rPr lang="tr-TR" sz="2200" dirty="0" smtClean="0">
                <a:solidFill>
                  <a:srgbClr val="0057C0"/>
                </a:solidFill>
              </a:rPr>
              <a:t> </a:t>
            </a:r>
            <a:r>
              <a:rPr lang="en-GB" sz="2200" dirty="0">
                <a:solidFill>
                  <a:srgbClr val="0057C0"/>
                </a:solidFill>
              </a:rPr>
              <a:t>with Designated Special Status (PrDSS)</a:t>
            </a:r>
          </a:p>
          <a:p>
            <a:pPr marL="342900" indent="-342900" fontAlgn="auto">
              <a:lnSpc>
                <a:spcPts val="3194"/>
              </a:lnSpc>
              <a:spcBef>
                <a:spcPts val="0"/>
              </a:spcBef>
              <a:spcAft>
                <a:spcPts val="684"/>
              </a:spcAft>
              <a:buFont typeface="Arial" panose="020B0604020202020204" pitchFamily="34" charset="0"/>
              <a:buChar char="•"/>
              <a:defRPr/>
            </a:pPr>
            <a:r>
              <a:rPr lang="en-GB" sz="2400" b="1" u="sng" dirty="0" smtClean="0">
                <a:solidFill>
                  <a:srgbClr val="0057C0"/>
                </a:solidFill>
              </a:rPr>
              <a:t>BALKANS</a:t>
            </a:r>
            <a:endParaRPr lang="en-GB" sz="2400" b="1" u="sng" dirty="0">
              <a:solidFill>
                <a:srgbClr val="0057C0"/>
              </a:solidFill>
            </a:endParaRPr>
          </a:p>
          <a:p>
            <a:pPr marL="862866" lvl="1" indent="-342900" fontAlgn="auto">
              <a:spcBef>
                <a:spcPts val="0"/>
              </a:spcBef>
              <a:spcAft>
                <a:spcPts val="0"/>
              </a:spcAft>
              <a:buFont typeface="Wingdings" panose="05000000000000000000" pitchFamily="2" charset="2"/>
              <a:buChar char="Ø"/>
              <a:defRPr/>
            </a:pPr>
            <a:r>
              <a:rPr lang="en-US" sz="2200" dirty="0" smtClean="0">
                <a:solidFill>
                  <a:srgbClr val="0057C0"/>
                </a:solidFill>
              </a:rPr>
              <a:t>MLO </a:t>
            </a:r>
            <a:r>
              <a:rPr lang="en-US" sz="2200" dirty="0">
                <a:solidFill>
                  <a:srgbClr val="0057C0"/>
                </a:solidFill>
              </a:rPr>
              <a:t>Belgrade, NLO Skopje, </a:t>
            </a:r>
          </a:p>
          <a:p>
            <a:pPr marL="862866" lvl="1" indent="-342900" fontAlgn="auto">
              <a:spcBef>
                <a:spcPts val="0"/>
              </a:spcBef>
              <a:spcAft>
                <a:spcPts val="0"/>
              </a:spcAft>
              <a:buFont typeface="Wingdings" panose="05000000000000000000" pitchFamily="2" charset="2"/>
              <a:buChar char="Ø"/>
              <a:defRPr/>
            </a:pPr>
            <a:r>
              <a:rPr lang="en-US" sz="2200" dirty="0" smtClean="0">
                <a:solidFill>
                  <a:srgbClr val="0057C0"/>
                </a:solidFill>
              </a:rPr>
              <a:t>NHQ </a:t>
            </a:r>
            <a:r>
              <a:rPr lang="en-US" sz="2200" dirty="0">
                <a:solidFill>
                  <a:srgbClr val="0057C0"/>
                </a:solidFill>
              </a:rPr>
              <a:t>Sa</a:t>
            </a:r>
          </a:p>
        </p:txBody>
      </p:sp>
      <p:grpSp>
        <p:nvGrpSpPr>
          <p:cNvPr id="2" name="Group 30"/>
          <p:cNvGrpSpPr>
            <a:grpSpLocks/>
          </p:cNvGrpSpPr>
          <p:nvPr/>
        </p:nvGrpSpPr>
        <p:grpSpPr bwMode="auto">
          <a:xfrm>
            <a:off x="6118226" y="1476375"/>
            <a:ext cx="4575175" cy="4806950"/>
            <a:chOff x="5202684" y="828303"/>
            <a:chExt cx="4575175" cy="4806950"/>
          </a:xfrm>
        </p:grpSpPr>
        <p:pic>
          <p:nvPicPr>
            <p:cNvPr id="11273" name="Picture 2"/>
            <p:cNvPicPr>
              <a:picLocks noChangeAspect="1" noChangeArrowheads="1"/>
            </p:cNvPicPr>
            <p:nvPr/>
          </p:nvPicPr>
          <p:blipFill>
            <a:blip r:embed="rId3" cstate="print"/>
            <a:srcRect l="42307" t="14981" r="18301" b="20245"/>
            <a:stretch>
              <a:fillRect/>
            </a:stretch>
          </p:blipFill>
          <p:spPr bwMode="auto">
            <a:xfrm>
              <a:off x="5202684" y="828303"/>
              <a:ext cx="4575175" cy="4806950"/>
            </a:xfrm>
            <a:prstGeom prst="rect">
              <a:avLst/>
            </a:prstGeom>
            <a:noFill/>
            <a:ln w="9525">
              <a:noFill/>
              <a:miter lim="800000"/>
              <a:headEnd/>
              <a:tailEnd/>
            </a:ln>
          </p:spPr>
        </p:pic>
        <p:sp>
          <p:nvSpPr>
            <p:cNvPr id="11274" name="Text Box 52"/>
            <p:cNvSpPr txBox="1">
              <a:spLocks noChangeArrowheads="1"/>
            </p:cNvSpPr>
            <p:nvPr/>
          </p:nvSpPr>
          <p:spPr bwMode="auto">
            <a:xfrm>
              <a:off x="5994772" y="3204567"/>
              <a:ext cx="673993" cy="292388"/>
            </a:xfrm>
            <a:prstGeom prst="rect">
              <a:avLst/>
            </a:prstGeom>
            <a:noFill/>
            <a:ln w="9525" algn="ctr">
              <a:noFill/>
              <a:miter lim="800000"/>
              <a:headEnd/>
              <a:tailEnd/>
            </a:ln>
          </p:spPr>
          <p:txBody>
            <a:bodyPr>
              <a:spAutoFit/>
            </a:bodyPr>
            <a:lstStyle/>
            <a:p>
              <a:pPr algn="ctr">
                <a:spcBef>
                  <a:spcPct val="50000"/>
                </a:spcBef>
              </a:pPr>
              <a:r>
                <a:rPr lang="en-GB" sz="1300" b="1" dirty="0" err="1">
                  <a:latin typeface="Calibri" pitchFamily="34" charset="0"/>
                </a:rPr>
                <a:t>Decani</a:t>
              </a:r>
              <a:endParaRPr lang="en-US" sz="1300" b="1" dirty="0">
                <a:latin typeface="Calibri" pitchFamily="34" charset="0"/>
              </a:endParaRPr>
            </a:p>
          </p:txBody>
        </p:sp>
        <p:sp>
          <p:nvSpPr>
            <p:cNvPr id="22" name="Flowchart: Connector 21"/>
            <p:cNvSpPr/>
            <p:nvPr/>
          </p:nvSpPr>
          <p:spPr bwMode="auto">
            <a:xfrm>
              <a:off x="5850384" y="3050227"/>
              <a:ext cx="144463" cy="596467"/>
            </a:xfrm>
            <a:prstGeom prst="flowChartConnector">
              <a:avLst/>
            </a:prstGeom>
            <a:solidFill>
              <a:srgbClr val="00B0F0"/>
            </a:solidFill>
            <a:ln w="9525" cap="flat" cmpd="sng" algn="ctr">
              <a:noFill/>
              <a:prstDash val="solid"/>
              <a:round/>
              <a:headEnd type="none" w="med" len="med"/>
              <a:tailEnd type="none" w="med" len="med"/>
            </a:ln>
            <a:effectLst/>
          </p:spPr>
          <p:txBody>
            <a:bodyPr anchor="ctr">
              <a:spAutoFit/>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ndParaRPr>
            </a:p>
          </p:txBody>
        </p:sp>
        <p:sp>
          <p:nvSpPr>
            <p:cNvPr id="26" name="Flowchart: Connector 25"/>
            <p:cNvSpPr/>
            <p:nvPr/>
          </p:nvSpPr>
          <p:spPr bwMode="auto">
            <a:xfrm>
              <a:off x="5923409" y="2546989"/>
              <a:ext cx="144463" cy="596467"/>
            </a:xfrm>
            <a:prstGeom prst="flowChartConnector">
              <a:avLst/>
            </a:prstGeom>
            <a:solidFill>
              <a:srgbClr val="00B0F0"/>
            </a:solidFill>
            <a:ln w="9525" cap="flat" cmpd="sng" algn="ctr">
              <a:noFill/>
              <a:prstDash val="solid"/>
              <a:round/>
              <a:headEnd type="none" w="med" len="med"/>
              <a:tailEnd type="none" w="med" len="med"/>
            </a:ln>
            <a:effectLst/>
          </p:spPr>
          <p:txBody>
            <a:bodyPr anchor="ctr">
              <a:spAutoFit/>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ndParaRPr>
            </a:p>
          </p:txBody>
        </p:sp>
        <p:sp>
          <p:nvSpPr>
            <p:cNvPr id="11277" name="Text Box 52"/>
            <p:cNvSpPr txBox="1">
              <a:spLocks noChangeArrowheads="1"/>
            </p:cNvSpPr>
            <p:nvPr/>
          </p:nvSpPr>
          <p:spPr bwMode="auto">
            <a:xfrm>
              <a:off x="5922764" y="2700511"/>
              <a:ext cx="576064" cy="292388"/>
            </a:xfrm>
            <a:prstGeom prst="rect">
              <a:avLst/>
            </a:prstGeom>
            <a:noFill/>
            <a:ln w="9525" algn="ctr">
              <a:noFill/>
              <a:miter lim="800000"/>
              <a:headEnd/>
              <a:tailEnd/>
            </a:ln>
          </p:spPr>
          <p:txBody>
            <a:bodyPr>
              <a:spAutoFit/>
            </a:bodyPr>
            <a:lstStyle/>
            <a:p>
              <a:pPr algn="ctr">
                <a:spcBef>
                  <a:spcPct val="50000"/>
                </a:spcBef>
              </a:pPr>
              <a:r>
                <a:rPr lang="en-GB" sz="1300" b="1" dirty="0">
                  <a:latin typeface="Calibri" pitchFamily="34" charset="0"/>
                </a:rPr>
                <a:t>PEC</a:t>
              </a:r>
              <a:endParaRPr lang="en-US" sz="1300" b="1" dirty="0">
                <a:latin typeface="Calibri" pitchFamily="34" charset="0"/>
              </a:endParaRPr>
            </a:p>
          </p:txBody>
        </p:sp>
        <p:sp>
          <p:nvSpPr>
            <p:cNvPr id="28" name="Flowchart: Connector 27"/>
            <p:cNvSpPr/>
            <p:nvPr/>
          </p:nvSpPr>
          <p:spPr bwMode="auto">
            <a:xfrm>
              <a:off x="8010972" y="2618427"/>
              <a:ext cx="144462" cy="596467"/>
            </a:xfrm>
            <a:prstGeom prst="flowChartConnector">
              <a:avLst/>
            </a:prstGeom>
            <a:solidFill>
              <a:schemeClr val="tx1"/>
            </a:solidFill>
            <a:ln w="9525" cap="flat" cmpd="sng" algn="ctr">
              <a:noFill/>
              <a:prstDash val="solid"/>
              <a:round/>
              <a:headEnd type="none" w="med" len="med"/>
              <a:tailEnd type="none" w="med" len="med"/>
            </a:ln>
            <a:effectLst/>
          </p:spPr>
          <p:txBody>
            <a:bodyPr anchor="ctr">
              <a:spAutoFit/>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ndParaRPr>
            </a:p>
          </p:txBody>
        </p:sp>
        <p:sp>
          <p:nvSpPr>
            <p:cNvPr id="29" name="Flowchart: Connector 28"/>
            <p:cNvSpPr/>
            <p:nvPr/>
          </p:nvSpPr>
          <p:spPr bwMode="auto">
            <a:xfrm>
              <a:off x="7363272" y="1897702"/>
              <a:ext cx="144462" cy="596467"/>
            </a:xfrm>
            <a:prstGeom prst="flowChartConnector">
              <a:avLst/>
            </a:prstGeom>
            <a:solidFill>
              <a:schemeClr val="tx1"/>
            </a:solidFill>
            <a:ln w="9525" cap="flat" cmpd="sng" algn="ctr">
              <a:noFill/>
              <a:prstDash val="solid"/>
              <a:round/>
              <a:headEnd type="none" w="med" len="med"/>
              <a:tailEnd type="none" w="med" len="med"/>
            </a:ln>
            <a:effectLst/>
          </p:spPr>
          <p:txBody>
            <a:bodyPr anchor="ctr">
              <a:spAutoFit/>
            </a:bodyPr>
            <a:lstStyle/>
            <a:p>
              <a:pPr fontAlgn="auto">
                <a:spcBef>
                  <a:spcPts val="0"/>
                </a:spcBef>
                <a:spcAft>
                  <a:spcPts val="0"/>
                </a:spcAft>
                <a:defRPr/>
              </a:pPr>
              <a:endParaRPr lang="en-US" dirty="0">
                <a:effectLst>
                  <a:outerShdw blurRad="38100" dist="38100" dir="2700000" algn="tl">
                    <a:srgbClr val="000000">
                      <a:alpha val="43137"/>
                    </a:srgbClr>
                  </a:outerShdw>
                </a:effectLst>
                <a:latin typeface="+mn-lt"/>
              </a:endParaRPr>
            </a:p>
          </p:txBody>
        </p:sp>
        <p:sp>
          <p:nvSpPr>
            <p:cNvPr id="11280" name="Text Box 52"/>
            <p:cNvSpPr txBox="1">
              <a:spLocks noChangeArrowheads="1"/>
            </p:cNvSpPr>
            <p:nvPr/>
          </p:nvSpPr>
          <p:spPr bwMode="auto">
            <a:xfrm>
              <a:off x="7362924" y="2052439"/>
              <a:ext cx="962025" cy="292388"/>
            </a:xfrm>
            <a:prstGeom prst="rect">
              <a:avLst/>
            </a:prstGeom>
            <a:noFill/>
            <a:ln w="9525" algn="ctr">
              <a:noFill/>
              <a:miter lim="800000"/>
              <a:headEnd/>
              <a:tailEnd/>
            </a:ln>
          </p:spPr>
          <p:txBody>
            <a:bodyPr>
              <a:spAutoFit/>
            </a:bodyPr>
            <a:lstStyle/>
            <a:p>
              <a:pPr algn="ctr">
                <a:spcBef>
                  <a:spcPct val="50000"/>
                </a:spcBef>
              </a:pPr>
              <a:r>
                <a:rPr lang="en-GB" sz="1300" b="1" dirty="0" err="1">
                  <a:latin typeface="Calibri" pitchFamily="34" charset="0"/>
                </a:rPr>
                <a:t>Mitrovica</a:t>
              </a:r>
              <a:endParaRPr lang="en-US" sz="1300" b="1" dirty="0">
                <a:latin typeface="Calibri" pitchFamily="34" charset="0"/>
              </a:endParaRPr>
            </a:p>
          </p:txBody>
        </p:sp>
      </p:grpSp>
      <p:sp>
        <p:nvSpPr>
          <p:cNvPr id="11270" name="Footer Placeholder 4"/>
          <p:cNvSpPr txBox="1">
            <a:spLocks/>
          </p:cNvSpPr>
          <p:nvPr/>
        </p:nvSpPr>
        <p:spPr bwMode="auto">
          <a:xfrm>
            <a:off x="3546475" y="7123113"/>
            <a:ext cx="4248150" cy="438150"/>
          </a:xfrm>
          <a:prstGeom prst="rect">
            <a:avLst/>
          </a:prstGeom>
          <a:noFill/>
          <a:ln w="9525">
            <a:noFill/>
            <a:miter lim="800000"/>
            <a:headEnd/>
            <a:tailEnd/>
          </a:ln>
        </p:spPr>
        <p:txBody>
          <a:bodyPr lIns="104153" tIns="52076" rIns="104153" bIns="52076" anchor="ctr"/>
          <a:lstStyle/>
          <a:p>
            <a:pPr algn="ctr"/>
            <a:r>
              <a:rPr lang="en-US" sz="1400" dirty="0">
                <a:solidFill>
                  <a:srgbClr val="0057C0"/>
                </a:solidFill>
              </a:rPr>
              <a:t>NATO UNCLASSIFIED  </a:t>
            </a:r>
          </a:p>
        </p:txBody>
      </p:sp>
      <p:sp>
        <p:nvSpPr>
          <p:cNvPr id="11271" name="Date Placeholder 6"/>
          <p:cNvSpPr>
            <a:spLocks noGrp="1"/>
          </p:cNvSpPr>
          <p:nvPr>
            <p:ph type="dt" sz="quarter" idx="10"/>
          </p:nvPr>
        </p:nvSpPr>
        <p:spPr bwMode="auto">
          <a:xfrm>
            <a:off x="779464" y="7123122"/>
            <a:ext cx="2493962" cy="401637"/>
          </a:xfrm>
          <a:noFill/>
          <a:ln>
            <a:miter lim="800000"/>
            <a:headEnd/>
            <a:tailEnd/>
          </a:ln>
        </p:spPr>
        <p:txBody>
          <a:bodyPr wrap="square" numCol="1" anchorCtr="0" compatLnSpc="1">
            <a:prstTxWarp prst="textNoShape">
              <a:avLst/>
            </a:prstTxWarp>
          </a:bodyPr>
          <a:lstStyle/>
          <a:p>
            <a:pPr>
              <a:defRPr/>
            </a:pPr>
            <a:r>
              <a:rPr lang="en-US" dirty="0" smtClean="0"/>
              <a:t>04 May 2015</a:t>
            </a:r>
            <a:endParaRPr lang="en-US" dirty="0"/>
          </a:p>
        </p:txBody>
      </p:sp>
      <p:sp>
        <p:nvSpPr>
          <p:cNvPr id="11272" name="Rectangle 33"/>
          <p:cNvSpPr>
            <a:spLocks noChangeArrowheads="1"/>
          </p:cNvSpPr>
          <p:nvPr/>
        </p:nvSpPr>
        <p:spPr bwMode="auto">
          <a:xfrm>
            <a:off x="450156" y="252415"/>
            <a:ext cx="10641582" cy="661584"/>
          </a:xfrm>
          <a:prstGeom prst="rect">
            <a:avLst/>
          </a:prstGeom>
          <a:noFill/>
          <a:ln w="9525">
            <a:noFill/>
            <a:miter lim="800000"/>
            <a:headEnd/>
            <a:tailEnd/>
          </a:ln>
        </p:spPr>
        <p:txBody>
          <a:bodyPr wrap="square" lIns="91306" tIns="45653" rIns="91306" bIns="45653">
            <a:spAutoFit/>
          </a:bodyPr>
          <a:lstStyle/>
          <a:p>
            <a:pPr algn="ctr"/>
            <a:r>
              <a:rPr lang="en-GB" sz="3700" b="1" u="sng" dirty="0">
                <a:solidFill>
                  <a:srgbClr val="0057C0"/>
                </a:solidFill>
              </a:rPr>
              <a:t>BALKANS</a:t>
            </a:r>
            <a:r>
              <a:rPr lang="en-GB" sz="3700" b="1" dirty="0">
                <a:solidFill>
                  <a:srgbClr val="0057C0"/>
                </a:solidFill>
              </a:rPr>
              <a:t> </a:t>
            </a:r>
            <a:r>
              <a:rPr lang="en-GB" sz="3200" b="1" dirty="0">
                <a:solidFill>
                  <a:srgbClr val="0057C0"/>
                </a:solidFill>
              </a:rPr>
              <a:t>(Kosovo and entities outside Kosovo)</a:t>
            </a:r>
          </a:p>
        </p:txBody>
      </p:sp>
      <p:sp>
        <p:nvSpPr>
          <p:cNvPr id="16" name="Slide Number Placeholder 4"/>
          <p:cNvSpPr txBox="1">
            <a:spLocks/>
          </p:cNvSpPr>
          <p:nvPr/>
        </p:nvSpPr>
        <p:spPr bwMode="auto">
          <a:xfrm>
            <a:off x="10027220" y="7153275"/>
            <a:ext cx="614362" cy="407988"/>
          </a:xfrm>
          <a:prstGeom prst="rect">
            <a:avLst/>
          </a:prstGeom>
          <a:noFill/>
          <a:ln>
            <a:miter lim="800000"/>
            <a:headEnd/>
            <a:tailEnd/>
          </a:ln>
        </p:spPr>
        <p:txBody>
          <a:bodyPr vert="horz" wrap="square" lIns="104153" tIns="52076" rIns="104153" bIns="52076" numCol="1" rtlCol="0" anchor="ctr" anchorCtr="0" compatLnSpc="1">
            <a:prstTxWarp prst="textNoShape">
              <a:avLst/>
            </a:prstTxWarp>
          </a:bodyPr>
          <a:lstStyle/>
          <a:p>
            <a:pPr algn="ctr" defTabSz="1041452">
              <a:defRPr/>
            </a:pPr>
            <a:fld id="{08962FDC-8DA6-4F4E-A01A-56707C607750}" type="slidenum">
              <a:rPr lang="en-US" sz="1400">
                <a:solidFill>
                  <a:srgbClr val="0057C0"/>
                </a:solidFill>
              </a:rPr>
              <a:pPr algn="ctr" defTabSz="1041452">
                <a:defRPr/>
              </a:pPr>
              <a:t>9</a:t>
            </a:fld>
            <a:endParaRPr lang="en-US" sz="1400" dirty="0">
              <a:solidFill>
                <a:srgbClr val="0057C0"/>
              </a:solidFill>
            </a:endParaRPr>
          </a:p>
        </p:txBody>
      </p:sp>
    </p:spTree>
    <p:extLst>
      <p:ext uri="{BB962C8B-B14F-4D97-AF65-F5344CB8AC3E}">
        <p14:creationId xmlns:p14="http://schemas.microsoft.com/office/powerpoint/2010/main" val="152351329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MFP_PPT_Std_Slide_0405">
  <a:themeElements>
    <a:clrScheme name="2_MFP_PPT_Std_Slide_0405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2_MFP_PPT_Std_Slide_0405">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MFP_PPT_Std_Slide_0405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2_MFP_PPT_Std_Slide_0405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2_MFP_PPT_Std_Slide_0405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2_MFP_PPT_Std_Slide_0405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2_MFP_PPT_Std_Slide_0405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p:Policy xmlns:p="office.server.policy" id="4b798e24-d090-4230-aa1b-624647ed78f2" local="false">
  <p:Name>Old File Removal</p:Name>
  <p:Description>To remove files that have not been modified for more than 3 years.</p:Description>
  <p:Statement/>
  <p:PolicyItems>
    <p:PolicyItem featureId="Microsoft.Office.RecordsManagement.PolicyFeatures.Expiration">
      <p:Name>Expiration</p:Name>
      <p:Description>Automatic scheduling of content for processing, and expiry of content that has reached its due date.</p:Description>
      <p:CustomData>
        <data>
          <formula id="Microsoft.Office.RecordsManagement.PolicyFeatures.Expiration.Formula.BuiltIn">
            <number>3</number>
            <property>Modified</property>
            <period>years</period>
          </formula>
          <action type="action" id="Microsoft.Office.RecordsManagement.PolicyFeatures.Expiration.Action.MoveToRecycleBin"/>
        </data>
      </p:CustomData>
    </p:PolicyItem>
  </p:PolicyItems>
</p:Policy>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Informal Document" ma:contentTypeID="0x010100D00A6F9A5DEC6149883A2AE0BE01C3A90075F9A44E426A91418723CE28E15751B3" ma:contentTypeVersion="113" ma:contentTypeDescription="Content Type for EIM Portal" ma:contentTypeScope="" ma:versionID="cd6106257c647041d5a6a20165932179">
  <xsd:schema xmlns:xsd="http://www.w3.org/2001/XMLSchema" xmlns:p="http://schemas.microsoft.com/office/2006/metadata/properties" xmlns:ns2="fcf42f9e-9846-4e17-a701-54c0b7e19f03" targetNamespace="http://schemas.microsoft.com/office/2006/metadata/properties" ma:root="true" ma:fieldsID="cfff826f3d8d6ecc566aac86226c4319" ns2:_="">
    <xsd:import namespace="fcf42f9e-9846-4e17-a701-54c0b7e19f03"/>
    <xsd:element name="properties">
      <xsd:complexType>
        <xsd:sequence>
          <xsd:element name="documentManagement">
            <xsd:complexType>
              <xsd:all>
                <xsd:element ref="ns2:Policy" minOccurs="0"/>
                <xsd:element ref="ns2:NATO_x0020_Classification" minOccurs="0"/>
                <xsd:element ref="ns2:Action_x0020_Officer" minOccurs="0"/>
                <xsd:element ref="ns2:_dlc_ExpireDateSaved" minOccurs="0"/>
                <xsd:element ref="ns2:_dlc_ExpireDate" minOccurs="0"/>
                <xsd:element ref="ns2:_dlc_Exempt" minOccurs="0"/>
                <xsd:element ref="ns2:Doc_x0020_Disposition"/>
              </xsd:all>
            </xsd:complexType>
          </xsd:element>
        </xsd:sequence>
      </xsd:complexType>
    </xsd:element>
  </xsd:schema>
  <xsd:schema xmlns:xsd="http://www.w3.org/2001/XMLSchema" xmlns:dms="http://schemas.microsoft.com/office/2006/documentManagement/types" targetNamespace="fcf42f9e-9846-4e17-a701-54c0b7e19f03" elementFormDefault="qualified">
    <xsd:import namespace="http://schemas.microsoft.com/office/2006/documentManagement/types"/>
    <xsd:element name="Policy" ma:index="2" nillable="true" ma:displayName="Policy" ma:default="NATO" ma:format="Dropdown" ma:internalName="Policy">
      <xsd:simpleType>
        <xsd:restriction base="dms:Choice">
          <xsd:enumeration value="COSMIC"/>
          <xsd:enumeration value="NATO"/>
          <xsd:enumeration value="NATO/EAPC"/>
          <xsd:enumeration value="NATO/GEORGIA"/>
          <xsd:enumeration value="NATO/HAWK"/>
          <xsd:enumeration value="NATO/ISAF"/>
          <xsd:enumeration value="NATO/KFOR"/>
          <xsd:enumeration value="NATO/PFP"/>
          <xsd:enumeration value="NATO/RUSSIA"/>
          <xsd:enumeration value="NATO/SFOR"/>
          <xsd:enumeration value="NATO/UKRAINE"/>
          <xsd:enumeration value="PUBLIC"/>
        </xsd:restriction>
      </xsd:simpleType>
    </xsd:element>
    <xsd:element name="NATO_x0020_Classification" ma:index="3" nillable="true" ma:displayName="NATO Classification" ma:default="UNCLASSIFIED" ma:format="Dropdown" ma:internalName="NATO_x0020_Classification">
      <xsd:simpleType>
        <xsd:restriction base="dms:Choice">
          <xsd:enumeration value="UNCLASSIFIED"/>
          <xsd:enumeration value="RESTRICTED"/>
          <xsd:enumeration value="CONFIDENTIAL"/>
          <xsd:enumeration value="SECRET"/>
        </xsd:restriction>
      </xsd:simpleType>
    </xsd:element>
    <xsd:element name="Action_x0020_Officer" ma:index="10" nillable="true" ma:displayName="Action Officer" ma:list="UserInfo" ma:internalName="Action_x0020_Offic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ExpireDateSaved" ma:index="11" nillable="true" ma:displayName="Original Expiration Date" ma:hidden="true" ma:internalName="_dlc_ExpireDateSaved" ma:readOnly="true">
      <xsd:simpleType>
        <xsd:restriction base="dms:DateTime"/>
      </xsd:simpleType>
    </xsd:element>
    <xsd:element name="_dlc_ExpireDate" ma:index="12" nillable="true" ma:displayName="Expiration Date" ma:hidden="true" ma:internalName="_dlc_ExpireDate" ma:readOnly="true">
      <xsd:simpleType>
        <xsd:restriction base="dms:DateTime"/>
      </xsd:simpleType>
    </xsd:element>
    <xsd:element name="_dlc_Exempt" ma:index="13" nillable="true" ma:displayName="Exempt from Policy" ma:hidden="true" ma:internalName="_dlc_Exempt" ma:readOnly="true">
      <xsd:simpleType>
        <xsd:restriction base="dms:Unknown"/>
      </xsd:simpleType>
    </xsd:element>
    <xsd:element name="Doc_x0020_Disposition" ma:index="14" ma:displayName="Doc Disposition" ma:format="Dropdown" ma:internalName="Doc_x0020_Disposition" ma:readOnly="false">
      <xsd:simpleType>
        <xsd:restriction base="dms:Choice">
          <xsd:enumeration value="No longer required – Delete"/>
          <xsd:enumeration value="Active Draft – Keep on Portal"/>
          <xsd:enumeration value="Active Reference – Keep on Portal"/>
          <xsd:enumeration value="Active Admin Doc – Keep on Portal"/>
          <xsd:enumeration value="Inactive Draft – Move to temp archive on Portal"/>
          <xsd:enumeration value="Inactive Reference – Move to temp archive on Portal"/>
          <xsd:enumeration value="Inactive Admin Doc – Move to temp archive on Portal"/>
          <xsd:enumeration value="Final Signed IMS/MC Doc – Send to Registry / MDM"/>
          <xsd:enumeration value="Official IMS/MC/Council Doc – Replace with lin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mso-contentType ?>
<spe:Receivers xmlns:spe="http://schemas.microsoft.com/sharepoint/events">
  <Receiver>
    <Name>Microsoft.Office.RecordsManagement.PolicyFeatures.ExpirationEventReceiver</Name>
    <Type>10001</Type>
    <SequenceNumber>101</SequenceNumber>
    <Assembly>Microsoft.Office.Policy, Version=12.0.0.0, Culture=neutral, PublicKeyToken=71e9bce111e9429c</Assembly>
    <Class>Microsoft.Office.RecordsManagement.Internal.UpdateExpireDate</Class>
    <Data/>
    <Filter/>
  </Receiver>
  <Receiver>
    <Name>Microsoft.Office.RecordsManagement.PolicyFeatures.ExpirationEventReceiver</Name>
    <Type>10002</Type>
    <SequenceNumber>102</SequenceNumber>
    <Assembly>Microsoft.Office.Policy, Version=12.0.0.0, Culture=neutral, PublicKeyToken=71e9bce111e9429c</Assembly>
    <Class>Microsoft.Office.RecordsManagement.Internal.UpdateExpireDate</Class>
    <Data/>
    <Filter/>
  </Receiver>
  <Receiver>
    <Name>Microsoft.Office.RecordsManagement.PolicyFeatures.ExpirationEventReceiver</Name>
    <Type>10004</Type>
    <SequenceNumber>103</SequenceNumber>
    <Assembly>Microsoft.Office.Policy, Version=12.0.0.0, Culture=neutral, PublicKeyToken=71e9bce111e9429c</Assembly>
    <Class>Microsoft.Office.RecordsManagement.Internal.UpdateExpireDate</Class>
    <Data/>
    <Filter/>
  </Receiver>
  <Receiver>
    <Name>Microsoft.Office.RecordsManagement.PolicyFeatures.ExpirationEventReceiver</Name>
    <Type>10006</Type>
    <SequenceNumber>104</SequenceNumber>
    <Assembly>Microsoft.Office.Policy, Version=12.0.0.0, Culture=neutral, PublicKeyToken=71e9bce111e9429c</Assembly>
    <Class>Microsoft.Office.RecordsManagement.Internal.UpdateExpireDate</Class>
    <Data/>
    <Filter/>
  </Receiver>
</spe:Receivers>
</file>

<file path=customXml/item5.xml><?xml version="1.0" encoding="utf-8"?>
<p:properties xmlns:p="http://schemas.microsoft.com/office/2006/metadata/properties" xmlns:xsi="http://www.w3.org/2001/XMLSchema-instance">
  <documentManagement>
    <Doc_x0020_Disposition xmlns="fcf42f9e-9846-4e17-a701-54c0b7e19f03">Active Reference – Keep on Portal</Doc_x0020_Disposition>
    <Action_x0020_Officer xmlns="fcf42f9e-9846-4e17-a701-54c0b7e19f03">
      <UserInfo>
        <DisplayName/>
        <AccountId xsi:nil="true"/>
        <AccountType/>
      </UserInfo>
    </Action_x0020_Officer>
    <Policy xmlns="fcf42f9e-9846-4e17-a701-54c0b7e19f03">NATO</Policy>
    <NATO_x0020_Classification xmlns="fcf42f9e-9846-4e17-a701-54c0b7e19f03">UNCLASSIFIED</NATO_x0020_Classification>
    <_dlc_ExpireDate xmlns="fcf42f9e-9846-4e17-a701-54c0b7e19f03">2017-10-13T12:30:31+00:00</_dlc_ExpireDate>
  </documentManagement>
</p:properties>
</file>

<file path=customXml/itemProps1.xml><?xml version="1.0" encoding="utf-8"?>
<ds:datastoreItem xmlns:ds="http://schemas.openxmlformats.org/officeDocument/2006/customXml" ds:itemID="{34E33B02-12A8-483D-8879-0D39214465B3}">
  <ds:schemaRefs>
    <ds:schemaRef ds:uri="office.server.policy"/>
  </ds:schemaRefs>
</ds:datastoreItem>
</file>

<file path=customXml/itemProps2.xml><?xml version="1.0" encoding="utf-8"?>
<ds:datastoreItem xmlns:ds="http://schemas.openxmlformats.org/officeDocument/2006/customXml" ds:itemID="{8FEAE083-A112-4BC9-BCD7-69E4F86BD800}">
  <ds:schemaRefs>
    <ds:schemaRef ds:uri="http://schemas.microsoft.com/sharepoint/v3/contenttype/forms"/>
  </ds:schemaRefs>
</ds:datastoreItem>
</file>

<file path=customXml/itemProps3.xml><?xml version="1.0" encoding="utf-8"?>
<ds:datastoreItem xmlns:ds="http://schemas.openxmlformats.org/officeDocument/2006/customXml" ds:itemID="{3635936C-F607-4637-8B5E-5574AA6B68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42f9e-9846-4e17-a701-54c0b7e19f0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ABB7823D-DFE0-48AF-BFDE-58B92E664FE7}">
  <ds:schemaRefs>
    <ds:schemaRef ds:uri="http://schemas.microsoft.com/sharepoint/events"/>
  </ds:schemaRefs>
</ds:datastoreItem>
</file>

<file path=customXml/itemProps5.xml><?xml version="1.0" encoding="utf-8"?>
<ds:datastoreItem xmlns:ds="http://schemas.openxmlformats.org/officeDocument/2006/customXml" ds:itemID="{E9335BC8-6A3D-4D6E-AE16-2F5576F1E3B6}">
  <ds:schemaRefs>
    <ds:schemaRef ds:uri="http://www.w3.org/XML/1998/namespace"/>
    <ds:schemaRef ds:uri="http://purl.org/dc/elements/1.1/"/>
    <ds:schemaRef ds:uri="http://purl.org/dc/terms/"/>
    <ds:schemaRef ds:uri="http://purl.org/dc/dcmitype/"/>
    <ds:schemaRef ds:uri="http://schemas.microsoft.com/office/2006/documentManagement/types"/>
    <ds:schemaRef ds:uri="fcf42f9e-9846-4e17-a701-54c0b7e19f03"/>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6152</TotalTime>
  <Words>5595</Words>
  <Application>Microsoft Office PowerPoint</Application>
  <PresentationFormat>Custom</PresentationFormat>
  <Paragraphs>593</Paragraphs>
  <Slides>30</Slides>
  <Notes>25</Notes>
  <HiddenSlides>0</HiddenSlides>
  <MMClips>1</MMClips>
  <ScaleCrop>false</ScaleCrop>
  <HeadingPairs>
    <vt:vector size="6" baseType="variant">
      <vt:variant>
        <vt:lpstr>Theme</vt:lpstr>
      </vt:variant>
      <vt:variant>
        <vt:i4>4</vt:i4>
      </vt:variant>
      <vt:variant>
        <vt:lpstr>Embedded OLE Servers</vt:lpstr>
      </vt:variant>
      <vt:variant>
        <vt:i4>4</vt:i4>
      </vt:variant>
      <vt:variant>
        <vt:lpstr>Slide Titles</vt:lpstr>
      </vt:variant>
      <vt:variant>
        <vt:i4>30</vt:i4>
      </vt:variant>
    </vt:vector>
  </HeadingPairs>
  <TitlesOfParts>
    <vt:vector size="38" baseType="lpstr">
      <vt:lpstr>Office Theme</vt:lpstr>
      <vt:lpstr>2_MFP_PPT_Std_Slide_0405</vt:lpstr>
      <vt:lpstr>Default Design</vt:lpstr>
      <vt:lpstr>Custom Design</vt:lpstr>
      <vt:lpstr>Clip</vt:lpstr>
      <vt:lpstr>Worksheet</vt:lpstr>
      <vt:lpstr>Photo Editor Photo</vt:lpstr>
      <vt:lpstr>Document</vt:lpstr>
      <vt:lpstr>PowerPoint Presentation</vt:lpstr>
      <vt:lpstr>PowerPoint Presentation</vt:lpstr>
      <vt:lpstr>PowerPoint Presentation</vt:lpstr>
      <vt:lpstr>ONGOING NATO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NATO Partnerships</vt:lpstr>
      <vt:lpstr>PowerPoint Presentation</vt:lpstr>
      <vt:lpstr>PowerPoint Presentation</vt:lpstr>
      <vt:lpstr>PowerPoint Presentation</vt:lpstr>
      <vt:lpstr>PowerPoint Presentation</vt:lpstr>
      <vt:lpstr>PowerPoint Presentation</vt:lpstr>
      <vt:lpstr>Strategic &amp; Operational Requirements </vt:lpstr>
      <vt:lpstr>PowerPoint Presentation</vt:lpstr>
      <vt:lpstr>PowerPoint Presentation</vt:lpstr>
      <vt:lpstr>PowerPoint Presentation</vt:lpstr>
      <vt:lpstr>Strategic &amp; Operational Requirements </vt:lpstr>
      <vt:lpstr>PowerPoint Presentation</vt:lpstr>
      <vt:lpstr>PowerPoint Presentation</vt:lpstr>
      <vt:lpstr>PowerPoint Presentation</vt:lpstr>
    </vt:vector>
  </TitlesOfParts>
  <Company>NATO HQ</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15-016</dc:title>
  <dc:creator>Bongaerts Carlie</dc:creator>
  <cp:lastModifiedBy>Loynd</cp:lastModifiedBy>
  <cp:revision>383</cp:revision>
  <dcterms:created xsi:type="dcterms:W3CDTF">2014-04-01T08:22:47Z</dcterms:created>
  <dcterms:modified xsi:type="dcterms:W3CDTF">2015-05-03T07:21:59Z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0x010104002841F6ED6258D449ACFD1FC5DB1EAB12</vt:lpwstr>
  </property>
  <property fmtid="{D5CDD505-2E9C-101B-9397-08002B2CF9AE}" pid="3" name="nato_policy">
    <vt:lpwstr>NATO</vt:lpwstr>
  </property>
  <property fmtid="{D5CDD505-2E9C-101B-9397-08002B2CF9AE}" pid="4" name="nato_action_officer">
    <vt:lpwstr>Bartholome IMS-SA (IMSS) Head5078</vt:lpwstr>
  </property>
  <property fmtid="{D5CDD505-2E9C-101B-9397-08002B2CF9AE}" pid="5" name="nato_classification">
    <vt:lpwstr>CONFIDENTIAL</vt:lpwstr>
  </property>
  <property fmtid="{D5CDD505-2E9C-101B-9397-08002B2CF9AE}" pid="6" name="TaskerTracker_SecurityClassification">
    <vt:lpwstr>NATO RESTRICTED</vt:lpwstr>
  </property>
</Properties>
</file>