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9" r:id="rId1"/>
  </p:sldMasterIdLst>
  <p:notesMasterIdLst>
    <p:notesMasterId r:id="rId15"/>
  </p:notesMasterIdLst>
  <p:handoutMasterIdLst>
    <p:handoutMasterId r:id="rId16"/>
  </p:handoutMasterIdLst>
  <p:sldIdLst>
    <p:sldId id="284" r:id="rId2"/>
    <p:sldId id="308" r:id="rId3"/>
    <p:sldId id="259" r:id="rId4"/>
    <p:sldId id="309" r:id="rId5"/>
    <p:sldId id="314" r:id="rId6"/>
    <p:sldId id="310" r:id="rId7"/>
    <p:sldId id="312" r:id="rId8"/>
    <p:sldId id="313" r:id="rId9"/>
    <p:sldId id="316" r:id="rId10"/>
    <p:sldId id="334" r:id="rId11"/>
    <p:sldId id="331" r:id="rId12"/>
    <p:sldId id="330" r:id="rId13"/>
    <p:sldId id="333" r:id="rId14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AB8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1" autoAdjust="0"/>
  </p:normalViewPr>
  <p:slideViewPr>
    <p:cSldViewPr>
      <p:cViewPr varScale="1">
        <p:scale>
          <a:sx n="100" d="100"/>
          <a:sy n="100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1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A314B880-6C64-46F3-9F3D-22F9B46F8156}" type="datetimeFigureOut">
              <a:rPr lang="ru-RU" smtClean="0"/>
              <a:pPr/>
              <a:t>25.05.2019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AD2F8CD7-68A6-4D63-A834-C822871D4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44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D9329C8A-7B5F-4895-87B1-2972FB4A4634}" type="datetimeFigureOut">
              <a:rPr lang="ru-RU" smtClean="0"/>
              <a:pPr/>
              <a:t>25.05.2019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F36122F4-4DF2-4FDD-B091-328EF1F42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6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3CE8-8D71-49D9-8708-373AB003947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9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F7E8C-503D-48A4-86F6-2B0B2DBF3A3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44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3CE8-8D71-49D9-8708-373AB003947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79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FC8BA-21CD-4782-B086-238119C5D7C4}" type="slidenum">
              <a:rPr lang="ru-RU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0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F7E8C-503D-48A4-86F6-2B0B2DBF3A3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4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3CE8-8D71-49D9-8708-373AB003947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3CE8-8D71-49D9-8708-373AB003947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3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3CE8-8D71-49D9-8708-373AB003947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3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F7E8C-503D-48A4-86F6-2B0B2DBF3A3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9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F7E8C-503D-48A4-86F6-2B0B2DBF3A3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82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F7E8C-503D-48A4-86F6-2B0B2DBF3A3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06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F7E8C-503D-48A4-86F6-2B0B2DBF3A3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99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122F4-4DF2-4FDD-B091-328EF1F42A3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4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883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23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0470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6503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96184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398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798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477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845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310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888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174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839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689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564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777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3A349-D89E-4046-9DAC-A8CC9D35522C}" type="datetime1">
              <a:rPr lang="ru-RU" smtClean="0"/>
              <a:pPr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707B12-7694-4876-ABF9-AEA9942AC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1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 spd="med"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hyperlink" Target="http://mod.gov.ge/?page=samxedro-ganatleb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.gov.g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204" y="980728"/>
            <a:ext cx="7776864" cy="60939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STANAG 6001</a:t>
            </a:r>
          </a:p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Georgian </a:t>
            </a:r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</a:rPr>
              <a:t>Defence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 Forces</a:t>
            </a:r>
          </a:p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SAKARTVELO</a:t>
            </a:r>
            <a:endParaRPr lang="ka-GE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ka-GE" sz="5400" b="1" dirty="0" smtClean="0">
                <a:solidFill>
                  <a:schemeClr val="accent3">
                    <a:lumMod val="50000"/>
                  </a:schemeClr>
                </a:solidFill>
              </a:rPr>
              <a:t>საქართველო</a:t>
            </a:r>
            <a:endParaRPr lang="en-US" sz="5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5400" b="1" dirty="0" smtClean="0">
              <a:solidFill>
                <a:schemeClr val="accent3">
                  <a:lumMod val="50000"/>
                </a:schemeClr>
              </a:solidFill>
              <a:latin typeface="AsoMtavruly" panose="020B7200000000000000" pitchFamily="34" charset="0"/>
            </a:endParaRPr>
          </a:p>
          <a:p>
            <a:pPr algn="ctr"/>
            <a:endParaRPr lang="en-US" sz="4400" b="1" dirty="0" smtClean="0">
              <a:solidFill>
                <a:schemeClr val="accent3">
                  <a:lumMod val="50000"/>
                </a:schemeClr>
              </a:solidFill>
              <a:latin typeface="AsoMtavruly" panose="020B7200000000000000" pitchFamily="34" charset="0"/>
            </a:endParaRPr>
          </a:p>
          <a:p>
            <a:pPr algn="ctr"/>
            <a:endParaRPr lang="en-US" sz="4400" b="1" dirty="0" smtClean="0">
              <a:solidFill>
                <a:srgbClr val="002060"/>
              </a:solidFill>
            </a:endParaRPr>
          </a:p>
          <a:p>
            <a:pPr algn="ctr"/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5585625"/>
            <a:ext cx="314991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988" algn="ctr">
              <a:spcBef>
                <a:spcPct val="0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 of the Testing and Assessment  Group</a:t>
            </a:r>
          </a:p>
          <a:p>
            <a:pPr marL="26988" algn="ctr">
              <a:spcBef>
                <a:spcPct val="0"/>
              </a:spcBef>
            </a:pPr>
            <a:r>
              <a:rPr lang="en-US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Nato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Jiadze    reserve officer</a:t>
            </a:r>
          </a:p>
          <a:p>
            <a:pPr marL="26988" algn="ctr">
              <a:spcBef>
                <a:spcPct val="0"/>
              </a:spcBef>
            </a:pP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njiadze@mod.gov.ge</a:t>
            </a:r>
          </a:p>
        </p:txBody>
      </p:sp>
      <p:pic>
        <p:nvPicPr>
          <p:cNvPr id="9" name="Picture 8" descr="inde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822" y="175971"/>
            <a:ext cx="2016224" cy="95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041390" y="4735485"/>
            <a:ext cx="288032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TARTU ESTONIA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27- 30 May 2019</a:t>
            </a:r>
            <a:endParaRPr lang="en-US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2" y="70246"/>
            <a:ext cx="1138944" cy="10891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0890" y="6335131"/>
            <a:ext cx="7704856" cy="276999"/>
          </a:xfrm>
          <a:prstGeom prst="rect">
            <a:avLst/>
          </a:prstGeom>
          <a:effectLst>
            <a:glow rad="101600">
              <a:srgbClr val="66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and  Military Education Command 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Defence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forces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Georgia</a:t>
            </a:r>
          </a:p>
        </p:txBody>
      </p:sp>
    </p:spTree>
    <p:extLst>
      <p:ext uri="{BB962C8B-B14F-4D97-AF65-F5344CB8AC3E}">
        <p14:creationId xmlns:p14="http://schemas.microsoft.com/office/powerpoint/2010/main" val="382040428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27990" y="6237312"/>
            <a:ext cx="7704856" cy="307777"/>
          </a:xfrm>
          <a:prstGeom prst="rect">
            <a:avLst/>
          </a:prstGeom>
          <a:effectLst>
            <a:glow rad="101600">
              <a:srgbClr val="66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and  Military Education Command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Defence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Forces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Georgia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19576" y="3170586"/>
            <a:ext cx="72731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0" y="1478982"/>
            <a:ext cx="3699994" cy="236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32" y="1501827"/>
            <a:ext cx="3690614" cy="236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1" y="3968935"/>
            <a:ext cx="3796133" cy="196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ndex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55235"/>
            <a:ext cx="1979712" cy="1041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316" y="111570"/>
            <a:ext cx="1140051" cy="1085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1800" y="441162"/>
            <a:ext cx="3437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Bilateral cooperation 2018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32" y="3948897"/>
            <a:ext cx="3690614" cy="201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23275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32629" y="1844824"/>
            <a:ext cx="259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6171261"/>
            <a:ext cx="7704856" cy="276999"/>
          </a:xfrm>
          <a:prstGeom prst="rect">
            <a:avLst/>
          </a:prstGeom>
          <a:effectLst>
            <a:glow rad="101600">
              <a:srgbClr val="66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and  Military Education Command 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Defence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Forces  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Georgia</a:t>
            </a:r>
          </a:p>
        </p:txBody>
      </p:sp>
      <p:pic>
        <p:nvPicPr>
          <p:cNvPr id="11" name="Picture 10" descr="inde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97867"/>
            <a:ext cx="2011982" cy="93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47664" y="2106434"/>
            <a:ext cx="65450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level 2&amp;3 – 18 -19  March 2019</a:t>
            </a:r>
          </a:p>
          <a:p>
            <a:pPr marL="457200" indent="-4572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National test  results  -  22 April </a:t>
            </a:r>
          </a:p>
          <a:p>
            <a:pPr marL="457200" indent="-4572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BAT 2 -  14 -17 May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endParaRPr lang="en-US" sz="2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417" y="3527944"/>
            <a:ext cx="1421064" cy="1429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9481" y="563294"/>
            <a:ext cx="3962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BILC Benchmark </a:t>
            </a:r>
            <a:r>
              <a:rPr lang="en-US" sz="2000" b="1" dirty="0">
                <a:solidFill>
                  <a:srgbClr val="002060"/>
                </a:solidFill>
              </a:rPr>
              <a:t>Advisory Test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                 (BAT 2)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89" y="220758"/>
            <a:ext cx="1140051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6130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54495" y="6006429"/>
            <a:ext cx="7704856" cy="307777"/>
          </a:xfrm>
          <a:prstGeom prst="rect">
            <a:avLst/>
          </a:prstGeom>
          <a:effectLst>
            <a:glow rad="101600">
              <a:srgbClr val="66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and  Military Education Command 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Defence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Forces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Georgia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8462" y="2348880"/>
            <a:ext cx="64087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Develop Computer Assisted Test (CAT) system</a:t>
            </a:r>
          </a:p>
          <a:p>
            <a:pPr marL="457200" indent="-457200"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Continue bilateral cooperation with Partner     countries (piloting &amp;moderation)</a:t>
            </a:r>
          </a:p>
          <a:p>
            <a:pPr marL="457200" indent="-457200">
              <a:buClr>
                <a:schemeClr val="bg2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Training team at advanced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nde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088" y="297867"/>
            <a:ext cx="2011982" cy="93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455741" y="578683"/>
            <a:ext cx="1725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Way Ahead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95" y="220758"/>
            <a:ext cx="1140051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7118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7000"/>
            <a:lum/>
          </a:blip>
          <a:srcRect/>
          <a:stretch>
            <a:fillRect l="-1000" t="-2000" r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http://mod.gov.ge/images/menu/news_h_1x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57288" y="-3984625"/>
            <a:ext cx="1143000" cy="26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223550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dasabechdi surati"/>
          <p:cNvPicPr>
            <a:picLocks noChangeAspect="1" noChangeArrowheads="1"/>
          </p:cNvPicPr>
          <p:nvPr/>
        </p:nvPicPr>
        <p:blipFill rotWithShape="1">
          <a:blip r:embed="rId3" cstate="print"/>
          <a:srcRect l="22305"/>
          <a:stretch/>
        </p:blipFill>
        <p:spPr bwMode="auto">
          <a:xfrm>
            <a:off x="1" y="1408786"/>
            <a:ext cx="4396234" cy="4265408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5" r="10114"/>
          <a:stretch/>
        </p:blipFill>
        <p:spPr>
          <a:xfrm>
            <a:off x="4404847" y="1408785"/>
            <a:ext cx="4703657" cy="4267283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596336" y="5142976"/>
            <a:ext cx="1417023" cy="516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200" b="1" dirty="0" smtClean="0">
                <a:solidFill>
                  <a:schemeClr val="bg1"/>
                </a:solidFill>
              </a:rPr>
              <a:t>1-5 October 2017</a:t>
            </a:r>
            <a:br>
              <a:rPr lang="en-US" altLang="en-US" sz="1200" b="1" dirty="0" smtClean="0">
                <a:solidFill>
                  <a:schemeClr val="bg1"/>
                </a:solidFill>
              </a:rPr>
            </a:b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TbILISI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GEORGIA </a:t>
            </a:r>
            <a:endParaRPr lang="ru-RU" alt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508982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BILC EVENTS IN GEORGIA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36320"/>
            <a:ext cx="1140051" cy="1085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56" y="203382"/>
            <a:ext cx="20179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0428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44824"/>
            <a:ext cx="5916266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ru-RU" sz="30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340768"/>
            <a:ext cx="8174712" cy="3888432"/>
          </a:xfr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en-US" sz="2400" dirty="0" smtClean="0"/>
          </a:p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it-IT" sz="2000" dirty="0" smtClean="0">
                <a:solidFill>
                  <a:srgbClr val="002060"/>
                </a:solidFill>
              </a:rPr>
              <a:t>Background</a:t>
            </a:r>
          </a:p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Mission</a:t>
            </a:r>
            <a:endParaRPr lang="en-US" sz="2000" dirty="0" smtClean="0"/>
          </a:p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STANAG 6001 </a:t>
            </a:r>
          </a:p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Conclusion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2629" y="1844824"/>
            <a:ext cx="259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5392" y="6021288"/>
            <a:ext cx="7704856" cy="307777"/>
          </a:xfrm>
          <a:prstGeom prst="rect">
            <a:avLst/>
          </a:prstGeom>
          <a:effectLst>
            <a:glow rad="101600">
              <a:srgbClr val="66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and  Military Education Command 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Defence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Forces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Georgia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652824"/>
            <a:ext cx="135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CONTENT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6320"/>
            <a:ext cx="1140051" cy="1085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653" y="296368"/>
            <a:ext cx="20179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2876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44824"/>
            <a:ext cx="5916266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ru-RU" sz="30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2629" y="1844824"/>
            <a:ext cx="259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8921" y="6237312"/>
            <a:ext cx="7704856" cy="276999"/>
          </a:xfrm>
          <a:prstGeom prst="rect">
            <a:avLst/>
          </a:prstGeom>
          <a:effectLst>
            <a:glow rad="101600">
              <a:srgbClr val="66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and  Military Education Command 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Defence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Forces  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Georgia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35896" y="2201460"/>
            <a:ext cx="2286016" cy="100013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Defence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Forces</a:t>
            </a:r>
          </a:p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</a:rPr>
              <a:t>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5094" y="3403033"/>
            <a:ext cx="2666786" cy="100013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C00000"/>
              </a:solidFill>
            </a:endParaRPr>
          </a:p>
          <a:p>
            <a:pPr algn="ctr"/>
            <a:endParaRPr lang="en-US" sz="1600" dirty="0" smtClean="0">
              <a:solidFill>
                <a:srgbClr val="C00000"/>
              </a:solidFill>
            </a:endParaRPr>
          </a:p>
          <a:p>
            <a:pPr algn="ctr"/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Training and Military Education Command</a:t>
            </a:r>
          </a:p>
          <a:p>
            <a:pPr algn="ctr"/>
            <a:endParaRPr lang="en-US" sz="1600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62780" y="4869160"/>
            <a:ext cx="2565404" cy="86409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C00000"/>
              </a:solidFill>
            </a:endParaRPr>
          </a:p>
          <a:p>
            <a:pPr algn="ctr"/>
            <a:endParaRPr lang="en-US" sz="1600" dirty="0" smtClean="0">
              <a:solidFill>
                <a:srgbClr val="C00000"/>
              </a:solidFill>
            </a:endParaRPr>
          </a:p>
          <a:p>
            <a:pPr algn="ctr"/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Testing and Assessment Group</a:t>
            </a:r>
          </a:p>
          <a:p>
            <a:pPr algn="ctr"/>
            <a:endParaRPr lang="en-US" sz="1600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653" y="185007"/>
            <a:ext cx="2017951" cy="951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19" y="80565"/>
            <a:ext cx="1140051" cy="10851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89672" y="599777"/>
            <a:ext cx="1902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91392876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2034152"/>
            <a:ext cx="7760420" cy="3411072"/>
          </a:xfrm>
          <a:noFill/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</a:pPr>
            <a:r>
              <a:rPr lang="en-US" sz="2000" dirty="0">
                <a:solidFill>
                  <a:srgbClr val="002060"/>
                </a:solidFill>
              </a:rPr>
              <a:t>English Language Testing and Assessment Group  established in 2009 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Consists </a:t>
            </a:r>
            <a:r>
              <a:rPr lang="en-US" sz="2000" dirty="0">
                <a:solidFill>
                  <a:srgbClr val="002060"/>
                </a:solidFill>
              </a:rPr>
              <a:t>of five trained main specialists + the head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2000" dirty="0">
                <a:solidFill>
                  <a:srgbClr val="002060"/>
                </a:solidFill>
              </a:rPr>
              <a:t>Develop tests and assess candidates in Listening, Speaking, Reading and Writing at levels 1, 2, and 3 </a:t>
            </a:r>
            <a:r>
              <a:rPr lang="en-US" sz="2000" dirty="0" smtClean="0">
                <a:solidFill>
                  <a:srgbClr val="002060"/>
                </a:solidFill>
              </a:rPr>
              <a:t>according </a:t>
            </a:r>
            <a:r>
              <a:rPr lang="en-US" sz="2000" dirty="0">
                <a:solidFill>
                  <a:srgbClr val="002060"/>
                </a:solidFill>
              </a:rPr>
              <a:t>to STANAG 6001 criteria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2000" dirty="0">
                <a:solidFill>
                  <a:srgbClr val="002060"/>
                </a:solidFill>
              </a:rPr>
              <a:t>Keep data </a:t>
            </a:r>
            <a:r>
              <a:rPr lang="en-US" sz="2000" dirty="0" smtClean="0">
                <a:solidFill>
                  <a:srgbClr val="002060"/>
                </a:solidFill>
              </a:rPr>
              <a:t>base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Statistical analysis </a:t>
            </a:r>
          </a:p>
          <a:p>
            <a:endParaRPr lang="en-US" sz="2200" dirty="0">
              <a:solidFill>
                <a:srgbClr val="002060"/>
              </a:solidFill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1140" y="5679864"/>
            <a:ext cx="7704856" cy="307777"/>
          </a:xfrm>
          <a:prstGeom prst="rect">
            <a:avLst/>
          </a:prstGeom>
          <a:effectLst>
            <a:glow rad="101600">
              <a:srgbClr val="66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and  Military Education Command 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Defence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Forces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Georgia</a:t>
            </a:r>
          </a:p>
        </p:txBody>
      </p:sp>
      <p:pic>
        <p:nvPicPr>
          <p:cNvPr id="6" name="Picture 5" descr="inde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3828" y="314513"/>
            <a:ext cx="1979712" cy="89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02195"/>
            <a:ext cx="1140051" cy="10851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41420" y="578597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83471925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782" y="2135302"/>
            <a:ext cx="7760420" cy="3528392"/>
          </a:xfr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32500" lnSpcReduction="20000"/>
          </a:bodyPr>
          <a:lstStyle/>
          <a:p>
            <a:pPr>
              <a:buClr>
                <a:schemeClr val="bg2">
                  <a:lumMod val="75000"/>
                </a:schemeClr>
              </a:buClr>
            </a:pPr>
            <a:r>
              <a:rPr lang="en-US" sz="5000" dirty="0">
                <a:solidFill>
                  <a:srgbClr val="002060"/>
                </a:solidFill>
              </a:rPr>
              <a:t>Military personnel for deploying  Resolute support Mission (RSM)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5000" dirty="0">
                <a:solidFill>
                  <a:srgbClr val="002060"/>
                </a:solidFill>
              </a:rPr>
              <a:t>Military  personnel to rank promotion</a:t>
            </a:r>
          </a:p>
          <a:p>
            <a:pPr>
              <a:buClr>
                <a:schemeClr val="bg2">
                  <a:lumMod val="75000"/>
                </a:schemeClr>
              </a:buClr>
              <a:buSzPct val="85000"/>
            </a:pPr>
            <a:r>
              <a:rPr lang="en-US" sz="5000" dirty="0">
                <a:solidFill>
                  <a:srgbClr val="002060"/>
                </a:solidFill>
              </a:rPr>
              <a:t>International positions abroad</a:t>
            </a:r>
          </a:p>
          <a:p>
            <a:pPr>
              <a:buClr>
                <a:schemeClr val="bg2">
                  <a:lumMod val="75000"/>
                </a:schemeClr>
              </a:buClr>
              <a:buSzPct val="85000"/>
            </a:pPr>
            <a:r>
              <a:rPr lang="en-US" sz="5000" dirty="0">
                <a:solidFill>
                  <a:srgbClr val="002060"/>
                </a:solidFill>
              </a:rPr>
              <a:t>Civilian/ Military personnel to prepare to study in foreign  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SzPct val="85000"/>
              <a:buNone/>
            </a:pPr>
            <a:r>
              <a:rPr lang="en-US" sz="5000" dirty="0">
                <a:solidFill>
                  <a:srgbClr val="002060"/>
                </a:solidFill>
              </a:rPr>
              <a:t>     Universities / military schools </a:t>
            </a:r>
          </a:p>
          <a:p>
            <a:pPr>
              <a:buClr>
                <a:schemeClr val="bg2">
                  <a:lumMod val="75000"/>
                </a:schemeClr>
              </a:buClr>
              <a:buSzPct val="85000"/>
            </a:pPr>
            <a:r>
              <a:rPr lang="en-US" sz="5000" dirty="0">
                <a:solidFill>
                  <a:srgbClr val="002060"/>
                </a:solidFill>
              </a:rPr>
              <a:t>Graduates of Bachelors </a:t>
            </a:r>
            <a:r>
              <a:rPr lang="en-US" sz="5000" dirty="0" err="1">
                <a:solidFill>
                  <a:srgbClr val="002060"/>
                </a:solidFill>
              </a:rPr>
              <a:t>Programme</a:t>
            </a:r>
            <a:r>
              <a:rPr lang="en-US" sz="5000" dirty="0">
                <a:solidFill>
                  <a:srgbClr val="002060"/>
                </a:solidFill>
              </a:rPr>
              <a:t> of National </a:t>
            </a:r>
            <a:r>
              <a:rPr lang="en-US" sz="5000" dirty="0" err="1">
                <a:solidFill>
                  <a:srgbClr val="002060"/>
                </a:solidFill>
              </a:rPr>
              <a:t>Defence</a:t>
            </a:r>
            <a:r>
              <a:rPr lang="en-US" sz="5000" dirty="0">
                <a:solidFill>
                  <a:srgbClr val="002060"/>
                </a:solidFill>
              </a:rPr>
              <a:t> Academy (NDA)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5000" dirty="0">
                <a:solidFill>
                  <a:srgbClr val="002060"/>
                </a:solidFill>
              </a:rPr>
              <a:t>Graduates of English language courses of the Language Training</a:t>
            </a:r>
            <a:endParaRPr lang="ka-GE" sz="5000" dirty="0">
              <a:solidFill>
                <a:srgbClr val="002060"/>
              </a:solidFill>
            </a:endParaRPr>
          </a:p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r>
              <a:rPr lang="en-US" sz="5000" dirty="0">
                <a:solidFill>
                  <a:srgbClr val="002060"/>
                </a:solidFill>
              </a:rPr>
              <a:t>     </a:t>
            </a:r>
            <a:r>
              <a:rPr lang="ka-GE" sz="5000" dirty="0">
                <a:solidFill>
                  <a:srgbClr val="002060"/>
                </a:solidFill>
              </a:rPr>
              <a:t> </a:t>
            </a:r>
            <a:r>
              <a:rPr lang="en-US" sz="5000" dirty="0">
                <a:solidFill>
                  <a:srgbClr val="002060"/>
                </a:solidFill>
              </a:rPr>
              <a:t>School of NDA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ka-GE" sz="5000" dirty="0">
                <a:solidFill>
                  <a:srgbClr val="002060"/>
                </a:solidFill>
              </a:rPr>
              <a:t>  </a:t>
            </a:r>
            <a:r>
              <a:rPr lang="en-US" sz="5000" dirty="0">
                <a:solidFill>
                  <a:srgbClr val="002060"/>
                </a:solidFill>
              </a:rPr>
              <a:t>Applicants for the positions of teachers and translators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SzPct val="85000"/>
              <a:buNone/>
            </a:pPr>
            <a:r>
              <a:rPr lang="en-US" sz="5000" dirty="0" smtClean="0">
                <a:solidFill>
                  <a:srgbClr val="002060"/>
                </a:solidFill>
              </a:rPr>
              <a:t> </a:t>
            </a:r>
            <a:endParaRPr lang="en-US" sz="5000" dirty="0">
              <a:solidFill>
                <a:srgbClr val="002060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85000"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SzPct val="85000"/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SzPct val="85000"/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SzPct val="85000"/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SzPct val="85000"/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718" y="6237312"/>
            <a:ext cx="7704856" cy="307777"/>
          </a:xfrm>
          <a:prstGeom prst="rect">
            <a:avLst/>
          </a:prstGeom>
          <a:effectLst>
            <a:glow rad="101600">
              <a:srgbClr val="66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and  Military Education Command 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Defence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Forces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Georgia</a:t>
            </a:r>
          </a:p>
        </p:txBody>
      </p:sp>
      <p:pic>
        <p:nvPicPr>
          <p:cNvPr id="5" name="Picture 4" descr="inde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37920"/>
            <a:ext cx="1979712" cy="1041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131840" y="642754"/>
            <a:ext cx="2600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TARGET  AUDIENCE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5" y="300218"/>
            <a:ext cx="1140051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1925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535" y="2382070"/>
            <a:ext cx="7760420" cy="3639218"/>
          </a:xfr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</a:pPr>
            <a:r>
              <a:rPr lang="en-US" sz="2000" dirty="0">
                <a:solidFill>
                  <a:srgbClr val="002060"/>
                </a:solidFill>
              </a:rPr>
              <a:t>STANAG handbook for candidates. Displayed on   </a:t>
            </a:r>
            <a:r>
              <a:rPr lang="en-US" sz="2000" dirty="0" err="1">
                <a:solidFill>
                  <a:srgbClr val="002060"/>
                </a:solidFill>
              </a:rPr>
              <a:t>MoD</a:t>
            </a:r>
            <a:r>
              <a:rPr lang="en-US" sz="2000" dirty="0">
                <a:solidFill>
                  <a:srgbClr val="002060"/>
                </a:solidFill>
              </a:rPr>
              <a:t> Website </a:t>
            </a:r>
            <a:r>
              <a:rPr lang="ka-GE" sz="2000" dirty="0">
                <a:solidFill>
                  <a:srgbClr val="002060"/>
                </a:solidFill>
              </a:rPr>
              <a:t>   </a:t>
            </a:r>
            <a:r>
              <a:rPr lang="en-US" sz="2000" dirty="0">
                <a:solidFill>
                  <a:srgbClr val="002060"/>
                </a:solidFill>
                <a:hlinkClick r:id="rId3"/>
              </a:rPr>
              <a:t>www.mod.gov.ge</a:t>
            </a: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bg2">
                  <a:lumMod val="75000"/>
                </a:schemeClr>
              </a:buClr>
              <a:buSzPct val="70000"/>
            </a:pPr>
            <a:r>
              <a:rPr lang="en-US" sz="2000" dirty="0">
                <a:solidFill>
                  <a:srgbClr val="002060"/>
                </a:solidFill>
              </a:rPr>
              <a:t> STANAG specifications for levels 1&amp;2 and 2&amp;3 </a:t>
            </a:r>
          </a:p>
          <a:p>
            <a:pPr>
              <a:buClr>
                <a:schemeClr val="bg2">
                  <a:lumMod val="75000"/>
                </a:schemeClr>
              </a:buClr>
              <a:buSzPct val="70000"/>
            </a:pPr>
            <a:r>
              <a:rPr lang="en-US" sz="2000" dirty="0">
                <a:solidFill>
                  <a:srgbClr val="002060"/>
                </a:solidFill>
              </a:rPr>
              <a:t>Rules for test proctors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2000" dirty="0">
                <a:solidFill>
                  <a:srgbClr val="002060"/>
                </a:solidFill>
              </a:rPr>
              <a:t>Candidate rules for examinations</a:t>
            </a:r>
          </a:p>
          <a:p>
            <a:pPr marL="0" indent="0">
              <a:buClr>
                <a:srgbClr val="FF9900"/>
              </a:buClr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7584" y="6054970"/>
            <a:ext cx="7704856" cy="307777"/>
          </a:xfrm>
          <a:prstGeom prst="rect">
            <a:avLst/>
          </a:prstGeom>
          <a:effectLst>
            <a:glow rad="101600">
              <a:srgbClr val="66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and  Military Education Command 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Defence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Forces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Georgia</a:t>
            </a:r>
          </a:p>
        </p:txBody>
      </p:sp>
      <p:pic>
        <p:nvPicPr>
          <p:cNvPr id="6" name="Picture 5" descr="index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26908"/>
            <a:ext cx="1872208" cy="820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987824" y="737329"/>
            <a:ext cx="3142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APPROVED DOCUMENTS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35" y="232152"/>
            <a:ext cx="1140051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1925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164" y="1904467"/>
            <a:ext cx="7976444" cy="3384376"/>
          </a:xfrm>
          <a:noFill/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endParaRPr lang="en-US" sz="2000" dirty="0" smtClean="0"/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ALCPT </a:t>
            </a:r>
            <a:r>
              <a:rPr lang="en-US" sz="2400" dirty="0" smtClean="0">
                <a:solidFill>
                  <a:srgbClr val="002060"/>
                </a:solidFill>
              </a:rPr>
              <a:t>for</a:t>
            </a:r>
            <a:r>
              <a:rPr lang="en-US" sz="2000" dirty="0" smtClean="0">
                <a:solidFill>
                  <a:srgbClr val="002060"/>
                </a:solidFill>
              </a:rPr>
              <a:t> screening  before taking STANAG 6001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for 2&amp;3 for teachers 80 up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ALCPT pre-screening ECL (for IMET candidates)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Listening Twice (based on test specifications)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Testing source (Internet based authentic materials)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Multiple choice questions -15 items for each level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560" y="5949280"/>
            <a:ext cx="7704856" cy="307777"/>
          </a:xfrm>
          <a:prstGeom prst="rect">
            <a:avLst/>
          </a:prstGeom>
          <a:effectLst>
            <a:glow rad="101600">
              <a:srgbClr val="66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and  Military Education Command 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Defence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Forces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Georgia</a:t>
            </a:r>
          </a:p>
        </p:txBody>
      </p:sp>
      <p:pic>
        <p:nvPicPr>
          <p:cNvPr id="5" name="Picture 4" descr="inde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81834"/>
            <a:ext cx="1979712" cy="914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81834"/>
            <a:ext cx="1140051" cy="10851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32973" y="639759"/>
            <a:ext cx="2832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TEST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83471925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779"/>
            <a:ext cx="9108504" cy="564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1143794" y="332655"/>
            <a:ext cx="63246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1" hangingPunct="1"/>
            <a:r>
              <a:rPr lang="en-US" sz="2000" b="1" dirty="0" smtClean="0">
                <a:solidFill>
                  <a:srgbClr val="002060"/>
                </a:solidFill>
                <a:latin typeface="Kartika" pitchFamily="18" charset="0"/>
                <a:cs typeface="Kartika" pitchFamily="18" charset="0"/>
              </a:rPr>
              <a:t>Testing Region (Map of Georgia)</a:t>
            </a:r>
            <a:endParaRPr lang="ru-RU" sz="2000" b="1" dirty="0">
              <a:solidFill>
                <a:srgbClr val="002060"/>
              </a:solidFill>
              <a:latin typeface="AcadMtavr" pitchFamily="2" charset="0"/>
              <a:cs typeface="Kartika" pitchFamily="18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7462838" y="3828534"/>
            <a:ext cx="1371600" cy="1000452"/>
            <a:chOff x="446665" y="1889580"/>
            <a:chExt cx="1371600" cy="1000452"/>
          </a:xfrm>
          <a:noFill/>
        </p:grpSpPr>
        <p:sp>
          <p:nvSpPr>
            <p:cNvPr id="16" name="Rectangle 15"/>
            <p:cNvSpPr/>
            <p:nvPr/>
          </p:nvSpPr>
          <p:spPr>
            <a:xfrm>
              <a:off x="446665" y="1899432"/>
              <a:ext cx="1371600" cy="990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1200" b="1" dirty="0">
                <a:solidFill>
                  <a:srgbClr val="0066FF"/>
                </a:solidFill>
                <a:latin typeface="AcadNusx" pitchFamily="2" charset="0"/>
              </a:endParaRPr>
            </a:p>
            <a:p>
              <a:pPr algn="ctr" eaLnBrk="1" hangingPunct="1">
                <a:defRPr/>
              </a:pPr>
              <a:endParaRPr lang="en-US" sz="1200" b="1" dirty="0">
                <a:solidFill>
                  <a:srgbClr val="0066FF"/>
                </a:solidFill>
                <a:latin typeface="AcadNusx" pitchFamily="2" charset="0"/>
              </a:endParaRPr>
            </a:p>
            <a:p>
              <a:pPr algn="ctr" eaLnBrk="1" hangingPunct="1">
                <a:defRPr/>
              </a:pPr>
              <a:endParaRPr lang="en-US" sz="1200" b="1" dirty="0">
                <a:solidFill>
                  <a:srgbClr val="0066FF"/>
                </a:solidFill>
                <a:latin typeface="AcadNusx" pitchFamily="2" charset="0"/>
              </a:endParaRPr>
            </a:p>
            <a:p>
              <a:pPr algn="ctr" eaLnBrk="1" hangingPunct="1">
                <a:defRPr/>
              </a:pPr>
              <a:r>
                <a:rPr lang="en-US" sz="1200" b="1" dirty="0">
                  <a:solidFill>
                    <a:srgbClr val="0066FF"/>
                  </a:solidFill>
                  <a:latin typeface="AcadNusx" pitchFamily="2" charset="0"/>
                </a:rPr>
                <a:t>“</a:t>
              </a:r>
              <a:r>
                <a:rPr lang="en-US" sz="1200" b="1" dirty="0" err="1">
                  <a:solidFill>
                    <a:srgbClr val="0066FF"/>
                  </a:solidFill>
                  <a:latin typeface="AcadNusx" pitchFamily="2" charset="0"/>
                </a:rPr>
                <a:t>krwanisi</a:t>
              </a:r>
              <a:r>
                <a:rPr lang="en-US" sz="1200" b="1" dirty="0">
                  <a:solidFill>
                    <a:srgbClr val="0066FF"/>
                  </a:solidFill>
                  <a:latin typeface="AcadNusx" pitchFamily="2" charset="0"/>
                </a:rPr>
                <a:t>”</a:t>
              </a:r>
            </a:p>
          </p:txBody>
        </p:sp>
        <p:pic>
          <p:nvPicPr>
            <p:cNvPr id="20" name="Picture 6" descr="D:\My Documents\EMBLEMEBI\Sascavlo centri Krcanisi - Shevroni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7612" y="1889580"/>
              <a:ext cx="384916" cy="533400"/>
            </a:xfrm>
            <a:prstGeom prst="roundRect">
              <a:avLst>
                <a:gd name="adj" fmla="val 23160"/>
              </a:avLst>
            </a:prstGeom>
            <a:grpFill/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600200" y="5334000"/>
            <a:ext cx="1752600" cy="990600"/>
            <a:chOff x="4725062" y="1871046"/>
            <a:chExt cx="1752600" cy="990600"/>
          </a:xfrm>
        </p:grpSpPr>
        <p:sp>
          <p:nvSpPr>
            <p:cNvPr id="17" name="Rectangle 16"/>
            <p:cNvSpPr/>
            <p:nvPr/>
          </p:nvSpPr>
          <p:spPr>
            <a:xfrm>
              <a:off x="4725062" y="1871046"/>
              <a:ext cx="17526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1200" b="1" dirty="0">
                <a:solidFill>
                  <a:srgbClr val="0066FF"/>
                </a:solidFill>
                <a:latin typeface="AcadNusx" pitchFamily="2" charset="0"/>
              </a:endParaRPr>
            </a:p>
            <a:p>
              <a:pPr algn="ctr" eaLnBrk="1" hangingPunct="1">
                <a:defRPr/>
              </a:pPr>
              <a:endParaRPr lang="en-US" sz="1200" b="1" dirty="0">
                <a:solidFill>
                  <a:srgbClr val="0066FF"/>
                </a:solidFill>
                <a:latin typeface="AcadNusx" pitchFamily="2" charset="0"/>
              </a:endParaRPr>
            </a:p>
            <a:p>
              <a:pPr algn="ctr" eaLnBrk="1" hangingPunct="1">
                <a:defRPr/>
              </a:pPr>
              <a:endParaRPr lang="en-US" sz="1200" b="1" dirty="0">
                <a:solidFill>
                  <a:srgbClr val="0066FF"/>
                </a:solidFill>
                <a:latin typeface="AcadNusx" pitchFamily="2" charset="0"/>
              </a:endParaRPr>
            </a:p>
            <a:p>
              <a:pPr algn="ctr" eaLnBrk="1" hangingPunct="1">
                <a:defRPr/>
              </a:pPr>
              <a:r>
                <a:rPr lang="en-US" sz="1200" b="1" dirty="0" err="1">
                  <a:solidFill>
                    <a:srgbClr val="0066FF"/>
                  </a:solidFill>
                  <a:latin typeface="AcadNusx" pitchFamily="2" charset="0"/>
                </a:rPr>
                <a:t>javSansatanko</a:t>
              </a:r>
              <a:r>
                <a:rPr lang="en-US" sz="1200" b="1" dirty="0">
                  <a:solidFill>
                    <a:srgbClr val="0066FF"/>
                  </a:solidFill>
                  <a:latin typeface="AcadNusx" pitchFamily="2" charset="0"/>
                </a:rPr>
                <a:t> </a:t>
              </a:r>
              <a:r>
                <a:rPr lang="en-US" sz="1200" b="1" dirty="0" err="1">
                  <a:solidFill>
                    <a:srgbClr val="0066FF"/>
                  </a:solidFill>
                  <a:latin typeface="AcadNusx" pitchFamily="2" charset="0"/>
                </a:rPr>
                <a:t>centri</a:t>
              </a:r>
              <a:endParaRPr lang="en-US" sz="1200" b="1" dirty="0">
                <a:solidFill>
                  <a:srgbClr val="0066FF"/>
                </a:solidFill>
                <a:latin typeface="AcadNusx" pitchFamily="2" charset="0"/>
              </a:endParaRPr>
            </a:p>
          </p:txBody>
        </p:sp>
        <p:pic>
          <p:nvPicPr>
            <p:cNvPr id="21" name="Picture 7" descr="D:\My Documents\EMBLEMEBI\Javshansatanko sascavlo centri - Shevroni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63237" y="1947246"/>
              <a:ext cx="340365" cy="457200"/>
            </a:xfrm>
            <a:prstGeom prst="roundRect">
              <a:avLst>
                <a:gd name="adj" fmla="val 23160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2611438" y="1981200"/>
            <a:ext cx="1616075" cy="990600"/>
            <a:chOff x="6978386" y="1871046"/>
            <a:chExt cx="1617001" cy="990600"/>
          </a:xfrm>
        </p:grpSpPr>
        <p:sp>
          <p:nvSpPr>
            <p:cNvPr id="22" name="Rectangle 21"/>
            <p:cNvSpPr/>
            <p:nvPr/>
          </p:nvSpPr>
          <p:spPr>
            <a:xfrm>
              <a:off x="6978386" y="1871046"/>
              <a:ext cx="1617001" cy="990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1200" b="1" dirty="0">
                <a:solidFill>
                  <a:srgbClr val="0066FF"/>
                </a:solidFill>
                <a:latin typeface="AcadNusx" pitchFamily="2" charset="0"/>
              </a:endParaRPr>
            </a:p>
            <a:p>
              <a:pPr algn="ctr" eaLnBrk="1" hangingPunct="1">
                <a:defRPr/>
              </a:pPr>
              <a:endParaRPr lang="en-US" sz="1200" b="1" dirty="0">
                <a:solidFill>
                  <a:srgbClr val="0066FF"/>
                </a:solidFill>
                <a:latin typeface="AcadNusx" pitchFamily="2" charset="0"/>
              </a:endParaRPr>
            </a:p>
            <a:p>
              <a:pPr algn="ctr" eaLnBrk="1" hangingPunct="1">
                <a:defRPr/>
              </a:pPr>
              <a:endParaRPr lang="en-US" sz="1200" b="1" dirty="0">
                <a:solidFill>
                  <a:srgbClr val="0066FF"/>
                </a:solidFill>
                <a:latin typeface="AcadNusx" pitchFamily="2" charset="0"/>
              </a:endParaRPr>
            </a:p>
            <a:p>
              <a:pPr algn="ctr" eaLnBrk="1" hangingPunct="1">
                <a:defRPr/>
              </a:pPr>
              <a:r>
                <a:rPr lang="en-US" sz="1200" b="1" dirty="0" err="1">
                  <a:solidFill>
                    <a:srgbClr val="0066FF"/>
                  </a:solidFill>
                  <a:latin typeface="AcadNusx" pitchFamily="2" charset="0"/>
                </a:rPr>
                <a:t>samTo</a:t>
              </a:r>
              <a:r>
                <a:rPr lang="en-US" sz="1200" b="1" dirty="0">
                  <a:solidFill>
                    <a:srgbClr val="0066FF"/>
                  </a:solidFill>
                  <a:latin typeface="AcadNusx" pitchFamily="2" charset="0"/>
                </a:rPr>
                <a:t> </a:t>
              </a:r>
              <a:r>
                <a:rPr lang="en-US" sz="1200" b="1" dirty="0" err="1">
                  <a:solidFill>
                    <a:srgbClr val="0066FF"/>
                  </a:solidFill>
                  <a:latin typeface="AcadNusx" pitchFamily="2" charset="0"/>
                </a:rPr>
                <a:t>momzadebis</a:t>
              </a:r>
              <a:r>
                <a:rPr lang="en-US" sz="1200" b="1" dirty="0">
                  <a:solidFill>
                    <a:srgbClr val="0066FF"/>
                  </a:solidFill>
                  <a:latin typeface="AcadNusx" pitchFamily="2" charset="0"/>
                </a:rPr>
                <a:t> </a:t>
              </a:r>
              <a:r>
                <a:rPr lang="en-US" sz="1200" b="1" dirty="0" err="1">
                  <a:solidFill>
                    <a:srgbClr val="0066FF"/>
                  </a:solidFill>
                  <a:latin typeface="AcadNusx" pitchFamily="2" charset="0"/>
                </a:rPr>
                <a:t>skola</a:t>
              </a:r>
              <a:endParaRPr lang="en-US" sz="1200" b="1" dirty="0">
                <a:solidFill>
                  <a:srgbClr val="0066FF"/>
                </a:solidFill>
                <a:latin typeface="AcadNusx" pitchFamily="2" charset="0"/>
              </a:endParaRPr>
            </a:p>
          </p:txBody>
        </p:sp>
        <p:pic>
          <p:nvPicPr>
            <p:cNvPr id="26" name="Picture 3" descr="C:\Documents and Settings\user\Desktop\სურათი2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4A7094"/>
                </a:clrFrom>
                <a:clrTo>
                  <a:srgbClr val="4A7094">
                    <a:alpha val="0"/>
                  </a:srgbClr>
                </a:clrTo>
              </a:clrChange>
            </a:blip>
            <a:srcRect r="72" b="305"/>
            <a:stretch>
              <a:fillRect/>
            </a:stretch>
          </p:blipFill>
          <p:spPr bwMode="auto">
            <a:xfrm>
              <a:off x="7496837" y="1947246"/>
              <a:ext cx="396608" cy="457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cxnSp>
        <p:nvCxnSpPr>
          <p:cNvPr id="44" name="Straight Arrow Connector 43"/>
          <p:cNvCxnSpPr/>
          <p:nvPr/>
        </p:nvCxnSpPr>
        <p:spPr>
          <a:xfrm>
            <a:off x="3359150" y="2971800"/>
            <a:ext cx="1076325" cy="990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152650" y="3581400"/>
            <a:ext cx="1373188" cy="533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797675" y="4800600"/>
            <a:ext cx="1341438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5401072" y="3742928"/>
            <a:ext cx="1008856" cy="533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7" idx="3"/>
          </p:cNvCxnSpPr>
          <p:nvPr/>
        </p:nvCxnSpPr>
        <p:spPr>
          <a:xfrm flipV="1">
            <a:off x="3352800" y="5426075"/>
            <a:ext cx="495300" cy="4032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1" name="Rectangle 50"/>
          <p:cNvSpPr>
            <a:spLocks noChangeArrowheads="1"/>
          </p:cNvSpPr>
          <p:nvPr/>
        </p:nvSpPr>
        <p:spPr bwMode="auto">
          <a:xfrm>
            <a:off x="3128963" y="4233863"/>
            <a:ext cx="1098550" cy="2238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n-US" b="1" dirty="0" err="1">
                <a:solidFill>
                  <a:srgbClr val="FF0000"/>
                </a:solidFill>
                <a:latin typeface="AcadMtavr" pitchFamily="2" charset="0"/>
              </a:rPr>
              <a:t>quTaisi</a:t>
            </a:r>
            <a:endParaRPr lang="ru-RU" b="1" dirty="0">
              <a:solidFill>
                <a:srgbClr val="FF0000"/>
              </a:solidFill>
              <a:latin typeface="AcadMtavr" pitchFamily="2" charset="0"/>
            </a:endParaRPr>
          </a:p>
        </p:txBody>
      </p:sp>
      <p:sp>
        <p:nvSpPr>
          <p:cNvPr id="6162" name="Rectangle 50"/>
          <p:cNvSpPr>
            <a:spLocks noChangeArrowheads="1"/>
          </p:cNvSpPr>
          <p:nvPr/>
        </p:nvSpPr>
        <p:spPr bwMode="auto">
          <a:xfrm>
            <a:off x="3260725" y="5040313"/>
            <a:ext cx="1174750" cy="2174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n-US">
                <a:latin typeface="AcadMtavr" pitchFamily="2" charset="0"/>
              </a:rPr>
              <a:t>axalcixe</a:t>
            </a:r>
            <a:endParaRPr lang="ru-RU">
              <a:latin typeface="AcadMtavr" pitchFamily="2" charset="0"/>
            </a:endParaRPr>
          </a:p>
        </p:txBody>
      </p:sp>
      <p:sp>
        <p:nvSpPr>
          <p:cNvPr id="6163" name="Rectangle 50"/>
          <p:cNvSpPr>
            <a:spLocks noChangeArrowheads="1"/>
          </p:cNvSpPr>
          <p:nvPr/>
        </p:nvSpPr>
        <p:spPr bwMode="auto">
          <a:xfrm>
            <a:off x="4435475" y="4589463"/>
            <a:ext cx="1001713" cy="217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n-US">
                <a:latin typeface="AcadMtavr" pitchFamily="2" charset="0"/>
              </a:rPr>
              <a:t>gori</a:t>
            </a:r>
            <a:endParaRPr lang="ru-RU">
              <a:latin typeface="AcadMtavr" pitchFamily="2" charset="0"/>
            </a:endParaRPr>
          </a:p>
        </p:txBody>
      </p:sp>
      <p:sp>
        <p:nvSpPr>
          <p:cNvPr id="6164" name="Rectangle 50"/>
          <p:cNvSpPr>
            <a:spLocks noChangeArrowheads="1"/>
          </p:cNvSpPr>
          <p:nvPr/>
        </p:nvSpPr>
        <p:spPr bwMode="auto">
          <a:xfrm>
            <a:off x="6781800" y="5562600"/>
            <a:ext cx="1295400" cy="2063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n-US">
                <a:latin typeface="AcadMtavr" pitchFamily="2" charset="0"/>
              </a:rPr>
              <a:t>gardabani</a:t>
            </a:r>
            <a:endParaRPr lang="ru-RU">
              <a:latin typeface="AcadMtavr" pitchFamily="2" charset="0"/>
            </a:endParaRPr>
          </a:p>
        </p:txBody>
      </p:sp>
      <p:sp>
        <p:nvSpPr>
          <p:cNvPr id="6166" name="Rectangle 50"/>
          <p:cNvSpPr>
            <a:spLocks noChangeArrowheads="1"/>
          </p:cNvSpPr>
          <p:nvPr/>
        </p:nvSpPr>
        <p:spPr bwMode="auto">
          <a:xfrm>
            <a:off x="4506913" y="3775075"/>
            <a:ext cx="1098550" cy="2222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/>
            <a:r>
              <a:rPr lang="en-US">
                <a:latin typeface="AcadMtavr" pitchFamily="2" charset="0"/>
              </a:rPr>
              <a:t>saCxere</a:t>
            </a:r>
            <a:endParaRPr lang="ru-RU">
              <a:latin typeface="AcadMtavr" pitchFamily="2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500563" y="3997325"/>
            <a:ext cx="125412" cy="1555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580188" y="5348288"/>
            <a:ext cx="125412" cy="1555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324600" y="5334000"/>
            <a:ext cx="125412" cy="1539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554413" y="4083050"/>
            <a:ext cx="123825" cy="1555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86200" y="5257800"/>
            <a:ext cx="125413" cy="1555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487988" y="4648200"/>
            <a:ext cx="125412" cy="1555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"/>
          <p:cNvGrpSpPr/>
          <p:nvPr/>
        </p:nvGrpSpPr>
        <p:grpSpPr>
          <a:xfrm>
            <a:off x="5638800" y="2514600"/>
            <a:ext cx="1752600" cy="990600"/>
            <a:chOff x="-1933574" y="2628900"/>
            <a:chExt cx="1752600" cy="9906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-1933574" y="2628900"/>
              <a:ext cx="1752600" cy="990600"/>
            </a:xfrm>
            <a:prstGeom prst="rect">
              <a:avLst/>
            </a:prstGeom>
            <a:grp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en-US" sz="1200" b="1" dirty="0">
                <a:solidFill>
                  <a:srgbClr val="0066FF"/>
                </a:solidFill>
                <a:latin typeface="AcadNusx" pitchFamily="2" charset="0"/>
              </a:endParaRPr>
            </a:p>
            <a:p>
              <a:pPr algn="ctr" eaLnBrk="1" hangingPunct="1">
                <a:defRPr/>
              </a:pPr>
              <a:endParaRPr lang="en-US" sz="1200" b="1" dirty="0">
                <a:solidFill>
                  <a:srgbClr val="0066FF"/>
                </a:solidFill>
                <a:latin typeface="AcadNusx" pitchFamily="2" charset="0"/>
              </a:endParaRPr>
            </a:p>
            <a:p>
              <a:pPr algn="ctr" eaLnBrk="1" hangingPunct="1">
                <a:defRPr/>
              </a:pPr>
              <a:endParaRPr lang="en-US" sz="1200" b="1" dirty="0">
                <a:solidFill>
                  <a:srgbClr val="0066FF"/>
                </a:solidFill>
                <a:latin typeface="AcadNusx" pitchFamily="2" charset="0"/>
              </a:endParaRPr>
            </a:p>
            <a:p>
              <a:pPr algn="ctr" eaLnBrk="1" hangingPunct="1">
                <a:defRPr/>
              </a:pPr>
              <a:r>
                <a:rPr lang="en-US" sz="1200" b="1" dirty="0" err="1">
                  <a:solidFill>
                    <a:srgbClr val="0066FF"/>
                  </a:solidFill>
                  <a:latin typeface="AcadNusx" pitchFamily="2" charset="0"/>
                </a:rPr>
                <a:t>erovnuli</a:t>
              </a:r>
              <a:r>
                <a:rPr lang="en-US" sz="1200" b="1" dirty="0">
                  <a:solidFill>
                    <a:srgbClr val="0066FF"/>
                  </a:solidFill>
                  <a:latin typeface="AcadNusx" pitchFamily="2" charset="0"/>
                </a:rPr>
                <a:t> </a:t>
              </a:r>
              <a:r>
                <a:rPr lang="en-US" sz="1200" b="1" dirty="0" err="1">
                  <a:solidFill>
                    <a:srgbClr val="0066FF"/>
                  </a:solidFill>
                  <a:latin typeface="AcadNusx" pitchFamily="2" charset="0"/>
                </a:rPr>
                <a:t>Tavdacvis</a:t>
              </a:r>
              <a:r>
                <a:rPr lang="en-US" sz="1200" b="1" dirty="0">
                  <a:solidFill>
                    <a:srgbClr val="0066FF"/>
                  </a:solidFill>
                  <a:latin typeface="AcadNusx" pitchFamily="2" charset="0"/>
                </a:rPr>
                <a:t> </a:t>
              </a:r>
              <a:r>
                <a:rPr lang="en-US" sz="1200" b="1" dirty="0" err="1">
                  <a:solidFill>
                    <a:srgbClr val="0066FF"/>
                  </a:solidFill>
                  <a:latin typeface="AcadNusx" pitchFamily="2" charset="0"/>
                </a:rPr>
                <a:t>akademia</a:t>
              </a:r>
              <a:endParaRPr lang="en-US" sz="1200" b="1" dirty="0">
                <a:solidFill>
                  <a:srgbClr val="0066FF"/>
                </a:solidFill>
                <a:latin typeface="AcadNusx" pitchFamily="2" charset="0"/>
              </a:endParaRPr>
            </a:p>
          </p:txBody>
        </p:sp>
        <p:pic>
          <p:nvPicPr>
            <p:cNvPr id="48" name="Picture 4" descr="C:\Users\user\Desktop\ETA_3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279553" y="2705100"/>
              <a:ext cx="330417" cy="457200"/>
            </a:xfrm>
            <a:prstGeom prst="roundRect">
              <a:avLst>
                <a:gd name="adj" fmla="val 23160"/>
              </a:avLst>
            </a:prstGeom>
            <a:grpFill/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56" name="Picture 55" descr="C:\Users\microsoft\Desktop\TODUA MY\centris gerbi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563880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" name="Oval 57"/>
          <p:cNvSpPr/>
          <p:nvPr/>
        </p:nvSpPr>
        <p:spPr>
          <a:xfrm>
            <a:off x="2057400" y="5181600"/>
            <a:ext cx="123825" cy="1555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286000" y="4800600"/>
            <a:ext cx="123825" cy="1555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36921"/>
            <a:ext cx="1140051" cy="10851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0922" y="153314"/>
            <a:ext cx="1981372" cy="914479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5924</TotalTime>
  <Words>438</Words>
  <Application>Microsoft Office PowerPoint</Application>
  <PresentationFormat>On-screen Show (4:3)</PresentationFormat>
  <Paragraphs>144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AcadMtavr</vt:lpstr>
      <vt:lpstr>AcadNusx</vt:lpstr>
      <vt:lpstr>Arial</vt:lpstr>
      <vt:lpstr>AsoMtavruly</vt:lpstr>
      <vt:lpstr>Calibri</vt:lpstr>
      <vt:lpstr>Century Gothic</vt:lpstr>
      <vt:lpstr>Kartika</vt:lpstr>
      <vt:lpstr>Sylfaen</vt:lpstr>
      <vt:lpstr>Times New Roman</vt:lpstr>
      <vt:lpstr>Wingdings</vt:lpstr>
      <vt:lpstr>Wingdings 3</vt:lpstr>
      <vt:lpstr>Легкий дым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Nino</dc:creator>
  <cp:lastModifiedBy>Nino Jiadze</cp:lastModifiedBy>
  <cp:revision>420</cp:revision>
  <cp:lastPrinted>2017-11-06T15:33:22Z</cp:lastPrinted>
  <dcterms:created xsi:type="dcterms:W3CDTF">2013-06-05T13:26:24Z</dcterms:created>
  <dcterms:modified xsi:type="dcterms:W3CDTF">2019-05-25T13:44:17Z</dcterms:modified>
</cp:coreProperties>
</file>