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sldIdLst>
    <p:sldId id="299" r:id="rId2"/>
    <p:sldId id="264" r:id="rId3"/>
    <p:sldId id="289" r:id="rId4"/>
    <p:sldId id="27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86" r:id="rId14"/>
  </p:sldIdLst>
  <p:sldSz cx="9144000" cy="6858000" type="screen4x3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A4C"/>
    <a:srgbClr val="C07624"/>
    <a:srgbClr val="CA7C2C"/>
    <a:srgbClr val="C67E2F"/>
    <a:srgbClr val="B05F1D"/>
    <a:srgbClr val="BE7625"/>
    <a:srgbClr val="8B5018"/>
    <a:srgbClr val="C3232F"/>
    <a:srgbClr val="CF2C40"/>
    <a:srgbClr val="6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726"/>
      </p:cViewPr>
      <p:guideLst>
        <p:guide orient="horz" pos="96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794-1A39-4E05-8A64-F0ABC601F960}" type="datetimeFigureOut">
              <a:rPr lang="pt-PT" smtClean="0"/>
              <a:t>21/05/2018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5F52-3B50-4FA5-B06A-B4417BCA3B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2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Standardization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b="1" dirty="0"/>
              <a:t>SYSTEM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That</a:t>
            </a:r>
            <a:r>
              <a:rPr lang="pt-PT" dirty="0"/>
              <a:t>, in </a:t>
            </a:r>
            <a:r>
              <a:rPr lang="pt-PT" dirty="0" err="1"/>
              <a:t>this</a:t>
            </a:r>
            <a:r>
              <a:rPr lang="pt-PT" dirty="0"/>
              <a:t> case, </a:t>
            </a:r>
            <a:r>
              <a:rPr lang="pt-PT" dirty="0" err="1"/>
              <a:t>applies</a:t>
            </a:r>
            <a:r>
              <a:rPr lang="pt-PT" dirty="0"/>
              <a:t> to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b="1" dirty="0"/>
              <a:t>TRAINING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 </a:t>
            </a:r>
            <a:r>
              <a:rPr lang="pt-PT" b="1" dirty="0"/>
              <a:t>TESTING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/>
              <a:t>For that to happen there </a:t>
            </a:r>
            <a:r>
              <a:rPr lang="pt-PT" dirty="0" smtClean="0"/>
              <a:t>should </a:t>
            </a:r>
            <a:r>
              <a:rPr lang="pt-PT" dirty="0"/>
              <a:t>be </a:t>
            </a:r>
            <a:r>
              <a:rPr lang="pt-PT" b="1" dirty="0"/>
              <a:t>ALIGNMENT</a:t>
            </a:r>
            <a:r>
              <a:rPr lang="pt-PT" dirty="0"/>
              <a:t> with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STANAG</a:t>
            </a:r>
            <a:r>
              <a:rPr lang="pt-PT" b="0" dirty="0"/>
              <a:t> </a:t>
            </a:r>
            <a:r>
              <a:rPr lang="pt-PT" b="1" dirty="0"/>
              <a:t>6001</a:t>
            </a:r>
            <a:r>
              <a:rPr lang="pt-PT" b="0" dirty="0"/>
              <a:t> </a:t>
            </a:r>
            <a:r>
              <a:rPr lang="pt-PT" b="0" dirty="0" err="1"/>
              <a:t>and</a:t>
            </a:r>
            <a:endParaRPr lang="pt-PT" b="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/>
              <a:t>Clear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objective</a:t>
            </a:r>
            <a:r>
              <a:rPr lang="pt-PT" dirty="0"/>
              <a:t> </a:t>
            </a:r>
            <a:r>
              <a:rPr lang="pt-PT" b="1" dirty="0"/>
              <a:t>DIRECTIVES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/>
              <a:t>Both </a:t>
            </a:r>
            <a:r>
              <a:rPr lang="pt-PT" b="1" dirty="0"/>
              <a:t>INTERNATIONAL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b="1" dirty="0"/>
              <a:t>NATIONAL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enhance</a:t>
            </a:r>
            <a:r>
              <a:rPr lang="pt-PT" dirty="0"/>
              <a:t> </a:t>
            </a:r>
            <a:r>
              <a:rPr lang="pt-PT" b="1" dirty="0"/>
              <a:t>RELIABILITY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b="1" dirty="0"/>
              <a:t>VALIDITY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testing</a:t>
            </a:r>
            <a:r>
              <a:rPr lang="pt-PT" dirty="0"/>
              <a:t> </a:t>
            </a:r>
            <a:r>
              <a:rPr lang="pt-PT" dirty="0" err="1"/>
              <a:t>system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Standardization</a:t>
            </a:r>
            <a:r>
              <a:rPr lang="pt-PT" dirty="0"/>
              <a:t> </a:t>
            </a:r>
            <a:r>
              <a:rPr lang="pt-PT" dirty="0" err="1"/>
              <a:t>should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a </a:t>
            </a:r>
            <a:r>
              <a:rPr lang="pt-PT" b="1" dirty="0"/>
              <a:t>COMBINED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b="1" dirty="0"/>
              <a:t>COMMON</a:t>
            </a:r>
            <a:r>
              <a:rPr lang="pt-PT" dirty="0"/>
              <a:t> </a:t>
            </a:r>
            <a:r>
              <a:rPr lang="pt-PT" dirty="0" err="1"/>
              <a:t>effort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Especially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sometimes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find</a:t>
            </a:r>
            <a:r>
              <a:rPr lang="pt-PT" dirty="0"/>
              <a:t> </a:t>
            </a:r>
            <a:r>
              <a:rPr lang="pt-PT" b="1" dirty="0"/>
              <a:t>GRAY</a:t>
            </a:r>
            <a:r>
              <a:rPr lang="pt-PT" dirty="0"/>
              <a:t> </a:t>
            </a:r>
            <a:r>
              <a:rPr lang="pt-PT" b="1" dirty="0"/>
              <a:t>ZONES</a:t>
            </a:r>
            <a:r>
              <a:rPr lang="pt-PT" dirty="0"/>
              <a:t> to </a:t>
            </a:r>
            <a:r>
              <a:rPr lang="pt-PT" dirty="0" err="1"/>
              <a:t>deal</a:t>
            </a:r>
            <a:r>
              <a:rPr lang="pt-PT" dirty="0"/>
              <a:t> </a:t>
            </a:r>
            <a:r>
              <a:rPr lang="pt-PT" dirty="0" err="1"/>
              <a:t>with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why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should</a:t>
            </a:r>
            <a:r>
              <a:rPr lang="pt-PT" dirty="0"/>
              <a:t> </a:t>
            </a:r>
            <a:r>
              <a:rPr lang="pt-PT" dirty="0" err="1"/>
              <a:t>promote</a:t>
            </a:r>
            <a:r>
              <a:rPr lang="pt-PT" dirty="0"/>
              <a:t> </a:t>
            </a:r>
            <a:r>
              <a:rPr lang="pt-PT" b="1" dirty="0"/>
              <a:t>ASSESSMENT</a:t>
            </a:r>
            <a:r>
              <a:rPr lang="pt-PT" dirty="0"/>
              <a:t> </a:t>
            </a:r>
            <a:r>
              <a:rPr lang="pt-PT" dirty="0" err="1"/>
              <a:t>regularly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maintain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b="1" dirty="0"/>
              <a:t>OBJECTIVITY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b="1" dirty="0"/>
              <a:t>INTEROPERABILITY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 err="1"/>
              <a:t>Standardization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help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keep</a:t>
            </a:r>
            <a:r>
              <a:rPr lang="pt-PT" dirty="0"/>
              <a:t> a </a:t>
            </a:r>
            <a:r>
              <a:rPr lang="pt-PT" dirty="0" err="1"/>
              <a:t>line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b="1" dirty="0"/>
              <a:t>COMMUNICATION</a:t>
            </a:r>
            <a:r>
              <a:rPr lang="pt-PT" dirty="0"/>
              <a:t> </a:t>
            </a:r>
            <a:r>
              <a:rPr lang="pt-PT" dirty="0" err="1"/>
              <a:t>and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dirty="0"/>
              <a:t>Improve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b="1" dirty="0"/>
              <a:t>LANGUAGE</a:t>
            </a:r>
            <a:r>
              <a:rPr lang="pt-PT" dirty="0"/>
              <a:t> </a:t>
            </a:r>
            <a:r>
              <a:rPr lang="pt-PT" dirty="0" err="1"/>
              <a:t>proficiency</a:t>
            </a:r>
            <a:r>
              <a:rPr lang="pt-PT" dirty="0"/>
              <a:t> </a:t>
            </a:r>
            <a:r>
              <a:rPr lang="pt-PT" dirty="0" err="1"/>
              <a:t>skills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37E7E-1B69-414E-AB38-0765E1FF72DB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25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B876-E786-4257-81FA-398DE8DB4036}" type="datetimeFigureOut">
              <a:rPr lang="pt-PT" smtClean="0"/>
              <a:pPr/>
              <a:t>21/05/2018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A905-1913-44BC-8B91-53AB943871B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6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144001"/>
            <a:ext cx="8229600" cy="562074"/>
          </a:xfrm>
          <a:prstGeom prst="rect">
            <a:avLst/>
          </a:prstGeom>
        </p:spPr>
        <p:txBody>
          <a:bodyPr lIns="91424" tIns="45712" rIns="91424" bIns="45712" rtlCol="0">
            <a:normAutofit/>
          </a:bodyPr>
          <a:lstStyle>
            <a:lvl1pPr algn="r" defTabSz="914239" rtl="0" eaLnBrk="1" latinLnBrk="0" hangingPunct="1">
              <a:spcBef>
                <a:spcPct val="0"/>
              </a:spcBef>
              <a:buNone/>
              <a:defRPr lang="pt-PT" sz="2000" b="1" kern="12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2000" y="1440000"/>
            <a:ext cx="7488392" cy="452596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0"/>
          </p:nvPr>
        </p:nvSpPr>
        <p:spPr>
          <a:xfrm>
            <a:off x="71438" y="6551614"/>
            <a:ext cx="2268537" cy="365125"/>
          </a:xfrm>
        </p:spPr>
        <p:txBody>
          <a:bodyPr/>
          <a:lstStyle>
            <a:lvl1pPr algn="l">
              <a:defRPr sz="1200"/>
            </a:lvl1pPr>
          </a:lstStyle>
          <a:p>
            <a:pPr defTabSz="914239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7019925" y="6551614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 defTabSz="914239">
              <a:defRPr/>
            </a:pPr>
            <a:fld id="{2033C911-6080-4083-80C4-EFEEE2430677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 defTabSz="914239"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0F8-E46A-4F9B-80E2-C049838C0E3C}" type="datetimeFigureOut">
              <a:rPr lang="pt-PT" smtClean="0"/>
              <a:t>21/05/2018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78F-C99B-4E79-A5C4-693AAD940961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287338" y="6597650"/>
            <a:ext cx="468312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900609B-5A1F-49B0-96CE-6CB1D635D3EB}" type="slidenum">
              <a:rPr lang="pt-PT" sz="1000"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PT" sz="100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B876-E786-4257-81FA-398DE8DB403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905-1913-44BC-8B91-53AB943871B4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BILC ANNUAL CONFERENCE </a:t>
            </a:r>
            <a: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2018</a:t>
            </a: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CTEN Marta Gabriel| 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21 </a:t>
            </a:r>
            <a:r>
              <a:rPr lang="pt-PT" sz="1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May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2018</a:t>
            </a:r>
            <a:endParaRPr lang="pt-PT" sz="1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6383" y="5789364"/>
            <a:ext cx="14292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50" dirty="0" smtClean="0">
                <a:solidFill>
                  <a:srgbClr val="CA7C2C"/>
                </a:solidFill>
                <a:latin typeface="Franklin Gothic Demi Cond" panose="020B0706030402020204" pitchFamily="34" charset="0"/>
              </a:rPr>
              <a:t>   </a:t>
            </a:r>
            <a: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  <a:t>FORÇAS ARMADAS</a:t>
            </a:r>
            <a:b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</a:br>
            <a: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  <a:t>   PORTUGUESAS</a:t>
            </a:r>
            <a:endParaRPr lang="pt-PT" sz="1250" dirty="0">
              <a:solidFill>
                <a:srgbClr val="C07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2">
            <a:extLst>
              <a:ext uri="{FF2B5EF4-FFF2-40B4-BE49-F238E27FC236}">
                <a16:creationId xmlns="" xmlns:a16="http://schemas.microsoft.com/office/drawing/2014/main" id="{5DACA84F-6911-49B9-BCD9-611CE084870C}"/>
              </a:ext>
            </a:extLst>
          </p:cNvPr>
          <p:cNvSpPr/>
          <p:nvPr/>
        </p:nvSpPr>
        <p:spPr>
          <a:xfrm>
            <a:off x="285428" y="1128167"/>
            <a:ext cx="85725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What?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National Regulation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on: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 specifications (on going task);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 development;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 administration.</a:t>
            </a:r>
          </a:p>
        </p:txBody>
      </p:sp>
      <p:sp>
        <p:nvSpPr>
          <p:cNvPr id="3" name="Rectângulo 2">
            <a:extLst>
              <a:ext uri="{FF2B5EF4-FFF2-40B4-BE49-F238E27FC236}">
                <a16:creationId xmlns="" xmlns:a16="http://schemas.microsoft.com/office/drawing/2014/main" id="{5DACA84F-6911-49B9-BCD9-611CE084870C}"/>
              </a:ext>
            </a:extLst>
          </p:cNvPr>
          <p:cNvSpPr/>
          <p:nvPr/>
        </p:nvSpPr>
        <p:spPr>
          <a:xfrm>
            <a:off x="2933408" y="4306288"/>
            <a:ext cx="59245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How?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Encouraging combined effort - joint task;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Coordinating item developing and piloting;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Developing 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 data base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FUTURE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How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“e-” can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help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us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improve?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FUTURE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How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“e-” can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help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us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improve?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Rectângulo 2">
            <a:extLst>
              <a:ext uri="{FF2B5EF4-FFF2-40B4-BE49-F238E27FC236}">
                <a16:creationId xmlns="" xmlns:a16="http://schemas.microsoft.com/office/drawing/2014/main" id="{5DACA84F-6911-49B9-BCD9-611CE084870C}"/>
              </a:ext>
            </a:extLst>
          </p:cNvPr>
          <p:cNvSpPr/>
          <p:nvPr/>
        </p:nvSpPr>
        <p:spPr>
          <a:xfrm>
            <a:off x="323528" y="1322934"/>
            <a:ext cx="8572560" cy="2712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What?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Faculty development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regarding 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teachers;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testers;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evelopers (tests and curricula).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2">
            <a:extLst>
              <a:ext uri="{FF2B5EF4-FFF2-40B4-BE49-F238E27FC236}">
                <a16:creationId xmlns="" xmlns:a16="http://schemas.microsoft.com/office/drawing/2014/main" id="{5DACA84F-6911-49B9-BCD9-611CE084870C}"/>
              </a:ext>
            </a:extLst>
          </p:cNvPr>
          <p:cNvSpPr/>
          <p:nvPr/>
        </p:nvSpPr>
        <p:spPr>
          <a:xfrm>
            <a:off x="323528" y="4221088"/>
            <a:ext cx="8572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How?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Promoting meetings on a regular basis (on-site and distance)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Conducting workshops focused on specific areas (Webinars)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C891638-2744-4350-9C72-9AA536515814}"/>
              </a:ext>
            </a:extLst>
          </p:cNvPr>
          <p:cNvSpPr txBox="1"/>
          <p:nvPr/>
        </p:nvSpPr>
        <p:spPr>
          <a:xfrm>
            <a:off x="539552" y="986061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kern="1200" spc="3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pt-PT" kern="1200" spc="3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ECNOLOGY</a:t>
            </a:r>
            <a:endParaRPr lang="pt-PT" kern="1200" spc="3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2EDFC9D-2C68-4307-BB38-A8C2CB5AA0BA}"/>
              </a:ext>
            </a:extLst>
          </p:cNvPr>
          <p:cNvSpPr txBox="1"/>
          <p:nvPr/>
        </p:nvSpPr>
        <p:spPr>
          <a:xfrm>
            <a:off x="1186483" y="1480265"/>
            <a:ext cx="1375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smtClean="0"/>
              <a:t>E</a:t>
            </a:r>
            <a:r>
              <a:rPr lang="pt-PT" sz="1800" spc="300" dirty="0" smtClean="0"/>
              <a:t>NABLES</a:t>
            </a:r>
            <a:endParaRPr lang="pt-PT" sz="1800" spc="300" dirty="0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30E7F7E-53B0-415A-9FCD-F1484FE9AD94}"/>
              </a:ext>
            </a:extLst>
          </p:cNvPr>
          <p:cNvSpPr txBox="1"/>
          <p:nvPr/>
        </p:nvSpPr>
        <p:spPr>
          <a:xfrm>
            <a:off x="1729408" y="196864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smtClean="0"/>
              <a:t>C</a:t>
            </a:r>
            <a:r>
              <a:rPr lang="pt-PT" sz="1800" spc="300" dirty="0" smtClean="0"/>
              <a:t>OMMUNICATION</a:t>
            </a:r>
            <a:endParaRPr lang="pt-PT" sz="1800" spc="3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B0BE396-05CC-4985-8256-66E8B47B0A74}"/>
              </a:ext>
            </a:extLst>
          </p:cNvPr>
          <p:cNvSpPr txBox="1"/>
          <p:nvPr/>
        </p:nvSpPr>
        <p:spPr>
          <a:xfrm>
            <a:off x="2071911" y="2462039"/>
            <a:ext cx="3280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sz="1800" spc="300" dirty="0" smtClean="0"/>
              <a:t>C</a:t>
            </a:r>
            <a:r>
              <a:rPr lang="pt-PT" b="1" spc="300" dirty="0" smtClean="0"/>
              <a:t>H</a:t>
            </a:r>
            <a:r>
              <a:rPr lang="pt-PT" sz="1800" spc="300" dirty="0" smtClean="0"/>
              <a:t>ANNELS AND OFFERS</a:t>
            </a:r>
            <a:endParaRPr lang="pt-PT" sz="1800" spc="300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FD23B047-44EB-46BF-B3D7-EBED211606F7}"/>
              </a:ext>
            </a:extLst>
          </p:cNvPr>
          <p:cNvSpPr txBox="1"/>
          <p:nvPr/>
        </p:nvSpPr>
        <p:spPr>
          <a:xfrm>
            <a:off x="2698279" y="2907804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smtClean="0"/>
              <a:t>N</a:t>
            </a:r>
            <a:r>
              <a:rPr lang="pt-PT" sz="1800" spc="300" dirty="0" smtClean="0"/>
              <a:t>EW</a:t>
            </a:r>
            <a:endParaRPr lang="pt-PT" sz="1800" spc="3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04124CC-E02A-419C-A8AB-531A403B7E04}"/>
              </a:ext>
            </a:extLst>
          </p:cNvPr>
          <p:cNvSpPr txBox="1"/>
          <p:nvPr/>
        </p:nvSpPr>
        <p:spPr>
          <a:xfrm>
            <a:off x="3243089" y="3401194"/>
            <a:ext cx="2326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smtClean="0"/>
              <a:t>O</a:t>
            </a:r>
            <a:r>
              <a:rPr lang="pt-PT" sz="1800" spc="300" dirty="0" smtClean="0"/>
              <a:t>PPORTUNITIES</a:t>
            </a:r>
            <a:endParaRPr lang="pt-PT" sz="1800" spc="300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7015B3B-9684-4B06-8E11-A0E528811656}"/>
              </a:ext>
            </a:extLst>
          </p:cNvPr>
          <p:cNvSpPr txBox="1"/>
          <p:nvPr/>
        </p:nvSpPr>
        <p:spPr>
          <a:xfrm>
            <a:off x="3920039" y="3936222"/>
            <a:ext cx="1791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smtClean="0"/>
              <a:t>L</a:t>
            </a:r>
            <a:r>
              <a:rPr lang="pt-PT" sz="1800" spc="300" dirty="0" smtClean="0"/>
              <a:t>EADING TO</a:t>
            </a:r>
            <a:endParaRPr lang="pt-PT" sz="1800" spc="300" dirty="0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B2861F0C-1CEA-4E9A-BAA5-3308457B4529}"/>
              </a:ext>
            </a:extLst>
          </p:cNvPr>
          <p:cNvSpPr txBox="1"/>
          <p:nvPr/>
        </p:nvSpPr>
        <p:spPr>
          <a:xfrm>
            <a:off x="3740671" y="4454322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sz="1800" spc="300" dirty="0" smtClean="0"/>
              <a:t>INTER</a:t>
            </a:r>
            <a:r>
              <a:rPr lang="pt-PT" b="1" spc="300" dirty="0" smtClean="0"/>
              <a:t>O</a:t>
            </a:r>
            <a:r>
              <a:rPr lang="pt-PT" sz="1800" spc="300" dirty="0" smtClean="0"/>
              <a:t>PERABILITY</a:t>
            </a:r>
            <a:endParaRPr lang="pt-PT" sz="1800" spc="300" dirty="0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27B004FD-37E8-4624-8293-3C2CF3D2C29F}"/>
              </a:ext>
            </a:extLst>
          </p:cNvPr>
          <p:cNvSpPr txBox="1"/>
          <p:nvPr/>
        </p:nvSpPr>
        <p:spPr>
          <a:xfrm>
            <a:off x="4345004" y="5020047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sz="1800" spc="300" dirty="0"/>
              <a:t>AMON</a:t>
            </a:r>
            <a:r>
              <a:rPr lang="pt-PT" b="1" spc="300" dirty="0" smtClean="0"/>
              <a:t>G</a:t>
            </a:r>
            <a:endParaRPr lang="pt-PT" sz="1800" spc="300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BF44451E-E63F-40B5-9C3A-AC7379EFCCC1}"/>
              </a:ext>
            </a:extLst>
          </p:cNvPr>
          <p:cNvSpPr txBox="1"/>
          <p:nvPr/>
        </p:nvSpPr>
        <p:spPr>
          <a:xfrm>
            <a:off x="5159871" y="5461620"/>
            <a:ext cx="2168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sz="1800" spc="300" dirty="0" smtClean="0"/>
              <a:t>EVER</a:t>
            </a:r>
            <a:r>
              <a:rPr lang="pt-PT" b="1" spc="300" dirty="0" smtClean="0"/>
              <a:t>Y </a:t>
            </a:r>
            <a:r>
              <a:rPr lang="pt-PT" sz="1800" spc="300" dirty="0" smtClean="0"/>
              <a:t>NATION</a:t>
            </a:r>
            <a:endParaRPr lang="pt-PT" sz="1800" spc="3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26B9C77-4648-4979-8540-13478BCF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736304" cy="18451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4927C7C-C6E4-49FC-A79E-2359027CA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" y="4489828"/>
            <a:ext cx="2938108" cy="2169570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FUTURE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Invigorating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Training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through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Technology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2672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142875" y="5511502"/>
            <a:ext cx="8791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Obrigado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you</a:t>
            </a:r>
            <a:endParaRPr lang="pt-PT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BILC ANNUAL CONFERENCE 2018</a:t>
            </a:r>
            <a:b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</a:b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LtCmdr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 Marta Gabriel| 21 </a:t>
            </a:r>
            <a:r>
              <a:rPr lang="pt-PT" sz="1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May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2018</a:t>
            </a:r>
            <a:endParaRPr lang="pt-PT" sz="1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6383" y="5789364"/>
            <a:ext cx="14292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50" dirty="0" smtClean="0">
                <a:solidFill>
                  <a:srgbClr val="CA7C2C"/>
                </a:solidFill>
                <a:latin typeface="Franklin Gothic Demi Cond" panose="020B0706030402020204" pitchFamily="34" charset="0"/>
              </a:rPr>
              <a:t>   </a:t>
            </a:r>
            <a: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  <a:t>FORÇAS ARMADAS</a:t>
            </a:r>
            <a:b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</a:br>
            <a:r>
              <a:rPr lang="pt-PT" sz="1250" dirty="0" smtClean="0">
                <a:solidFill>
                  <a:srgbClr val="C07624"/>
                </a:solidFill>
                <a:latin typeface="Franklin Gothic Demi Cond" panose="020B0706030402020204" pitchFamily="34" charset="0"/>
              </a:rPr>
              <a:t>   PORTUGUESAS</a:t>
            </a:r>
            <a:endParaRPr lang="pt-PT" sz="1250" dirty="0">
              <a:solidFill>
                <a:srgbClr val="C07624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2672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142875" y="5244802"/>
            <a:ext cx="879157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Training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Testing</a:t>
            </a:r>
            <a:endParaRPr lang="pt-PT" sz="2400" b="1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Portuguese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Armed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Forces: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2400" b="1" i="1" dirty="0" smtClean="0">
                <a:latin typeface="Arial" pitchFamily="34" charset="0"/>
                <a:cs typeface="Arial" pitchFamily="34" charset="0"/>
              </a:rPr>
              <a:t> e-Future</a:t>
            </a:r>
          </a:p>
        </p:txBody>
      </p:sp>
    </p:spTree>
    <p:extLst>
      <p:ext uri="{BB962C8B-B14F-4D97-AF65-F5344CB8AC3E}">
        <p14:creationId xmlns:p14="http://schemas.microsoft.com/office/powerpoint/2010/main" val="19932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92138"/>
          </a:xfrm>
        </p:spPr>
        <p:txBody>
          <a:bodyPr rIns="252000">
            <a:normAutofit/>
          </a:bodyPr>
          <a:lstStyle/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AGENDA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457054"/>
            <a:ext cx="9144000" cy="592667"/>
          </a:xfrm>
          <a:prstGeom prst="rect">
            <a:avLst/>
          </a:prstGeom>
        </p:spPr>
        <p:txBody>
          <a:bodyPr vert="horz" lIns="91440" tIns="45720" rIns="25200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>
            <a:off x="899592" y="2095460"/>
            <a:ext cx="7771442" cy="540000"/>
          </a:xfrm>
          <a:prstGeom prst="rect">
            <a:avLst/>
          </a:prstGeom>
          <a:solidFill>
            <a:srgbClr val="082A4C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5990" rIns="35990" bIns="35990" anchor="ctr" anchorCtr="0"/>
          <a:lstStyle/>
          <a:p>
            <a:pPr marL="4763"/>
            <a:r>
              <a:rPr lang="pt-PT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pt-PT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PAST</a:t>
            </a:r>
            <a:endParaRPr lang="pt-PT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899592" y="3123492"/>
            <a:ext cx="7771442" cy="540000"/>
          </a:xfrm>
          <a:prstGeom prst="rect">
            <a:avLst/>
          </a:prstGeom>
          <a:solidFill>
            <a:srgbClr val="082A4C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5990" rIns="35990" bIns="35990" anchor="ctr" anchorCtr="0"/>
          <a:lstStyle/>
          <a:p>
            <a:pPr marL="4763"/>
            <a:r>
              <a:rPr lang="pt-PT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2. </a:t>
            </a:r>
            <a:r>
              <a:rPr lang="pt-PT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PRESENT</a:t>
            </a:r>
            <a:endParaRPr lang="pt-PT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gray">
          <a:xfrm>
            <a:off x="899592" y="4151524"/>
            <a:ext cx="7771442" cy="540000"/>
          </a:xfrm>
          <a:prstGeom prst="rect">
            <a:avLst/>
          </a:prstGeom>
          <a:solidFill>
            <a:srgbClr val="082A4C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5990" rIns="35990" bIns="35990" anchor="ctr" anchorCtr="0"/>
          <a:lstStyle/>
          <a:p>
            <a:pPr marL="4763"/>
            <a:r>
              <a:rPr lang="pt-PT" sz="2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3. </a:t>
            </a:r>
            <a:r>
              <a:rPr lang="pt-PT" sz="2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e-FUTURE</a:t>
            </a:r>
            <a:endParaRPr lang="pt-PT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PAST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76213" y="1001719"/>
            <a:ext cx="8791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- Portugal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joined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BILC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1978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66688" y="1801819"/>
            <a:ext cx="87915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Armed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Forces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training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testing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teams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implemented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curricula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faculty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DLIELC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graduates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200000"/>
              </a:lnSpc>
              <a:buFontTx/>
              <a:buChar char="-"/>
            </a:pPr>
            <a:r>
              <a:rPr lang="pt-PT" sz="2400" dirty="0" err="1">
                <a:latin typeface="Arial" pitchFamily="34" charset="0"/>
                <a:cs typeface="Arial" pitchFamily="34" charset="0"/>
              </a:rPr>
              <a:t>training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facilities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improved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language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labs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>
              <a:lnSpc>
                <a:spcPct val="200000"/>
              </a:lnSpc>
              <a:buFontTx/>
              <a:buChar char="-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Curricula,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training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testing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– ALC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190499" y="5387370"/>
            <a:ext cx="8620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200000"/>
              </a:lnSpc>
              <a:buFontTx/>
              <a:buChar char="-"/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No </a:t>
            </a:r>
            <a:r>
              <a:rPr lang="pt-PT" sz="2400" b="1" dirty="0" err="1">
                <a:latin typeface="Arial" pitchFamily="34" charset="0"/>
                <a:cs typeface="Arial" pitchFamily="34" charset="0"/>
              </a:rPr>
              <a:t>joining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err="1">
                <a:latin typeface="Arial" pitchFamily="34" charset="0"/>
                <a:cs typeface="Arial" pitchFamily="34" charset="0"/>
              </a:rPr>
              <a:t>or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effort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sharing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promoted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txBody>
          <a:bodyPr vert="horz" lIns="91440" tIns="45720" rIns="25200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PRESENT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Who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are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we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5966F2BC-063E-4E7C-93C5-62B9FCBE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82208"/>
              </p:ext>
            </p:extLst>
          </p:nvPr>
        </p:nvGraphicFramePr>
        <p:xfrm>
          <a:off x="319920" y="908720"/>
          <a:ext cx="8572560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>
                  <a:extLst>
                    <a:ext uri="{9D8B030D-6E8A-4147-A177-3AD203B41FA5}">
                      <a16:colId xmlns="" xmlns:a16="http://schemas.microsoft.com/office/drawing/2014/main" val="3315318316"/>
                    </a:ext>
                  </a:extLst>
                </a:gridCol>
                <a:gridCol w="3517561">
                  <a:extLst>
                    <a:ext uri="{9D8B030D-6E8A-4147-A177-3AD203B41FA5}">
                      <a16:colId xmlns="" xmlns:a16="http://schemas.microsoft.com/office/drawing/2014/main" val="2644640603"/>
                    </a:ext>
                  </a:extLst>
                </a:gridCol>
                <a:gridCol w="2197479">
                  <a:extLst>
                    <a:ext uri="{9D8B030D-6E8A-4147-A177-3AD203B41FA5}">
                      <a16:colId xmlns="" xmlns:a16="http://schemas.microsoft.com/office/drawing/2014/main" val="1819544315"/>
                    </a:ext>
                  </a:extLst>
                </a:gridCol>
              </a:tblGrid>
              <a:tr h="51373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Facility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Location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Staff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06783297"/>
                  </a:ext>
                </a:extLst>
              </a:tr>
              <a:tr h="1266749">
                <a:tc>
                  <a:txBody>
                    <a:bodyPr/>
                    <a:lstStyle/>
                    <a:p>
                      <a:r>
                        <a:rPr lang="pt-PT" sz="1600" dirty="0"/>
                        <a:t>Portuguese </a:t>
                      </a:r>
                      <a:r>
                        <a:rPr lang="pt-PT" sz="1600" dirty="0" err="1"/>
                        <a:t>Armed</a:t>
                      </a:r>
                      <a:r>
                        <a:rPr lang="pt-PT" sz="1600" dirty="0"/>
                        <a:t> Forces </a:t>
                      </a:r>
                      <a:r>
                        <a:rPr lang="pt-PT" sz="1600" dirty="0" err="1" smtClean="0"/>
                        <a:t>Defence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Staff </a:t>
                      </a:r>
                      <a:r>
                        <a:rPr lang="pt-PT" sz="1600" dirty="0"/>
                        <a:t>HQ</a:t>
                      </a:r>
                    </a:p>
                    <a:p>
                      <a:r>
                        <a:rPr lang="pt-PT" sz="1600" dirty="0" err="1" smtClean="0"/>
                        <a:t>Languages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/>
                        <a:t>Lab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Defence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baseline="0" dirty="0" smtClean="0"/>
                        <a:t>Staff HQ/MoD</a:t>
                      </a:r>
                    </a:p>
                    <a:p>
                      <a:r>
                        <a:rPr lang="pt-PT" sz="1600" baseline="0" dirty="0" smtClean="0"/>
                        <a:t>Lisbon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1 officer</a:t>
                      </a:r>
                    </a:p>
                    <a:p>
                      <a:r>
                        <a:rPr lang="pt-PT" sz="1600" dirty="0" smtClean="0"/>
                        <a:t>1 </a:t>
                      </a:r>
                      <a:r>
                        <a:rPr lang="pt-PT" sz="1600" dirty="0" err="1" smtClean="0"/>
                        <a:t>civilian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39702393"/>
                  </a:ext>
                </a:extLst>
              </a:tr>
              <a:tr h="1266749">
                <a:tc>
                  <a:txBody>
                    <a:bodyPr/>
                    <a:lstStyle/>
                    <a:p>
                      <a:r>
                        <a:rPr lang="pt-PT" sz="1600" dirty="0"/>
                        <a:t>NAVY</a:t>
                      </a:r>
                    </a:p>
                    <a:p>
                      <a:r>
                        <a:rPr lang="pt-PT" sz="1600" dirty="0" err="1"/>
                        <a:t>English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Language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Department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School of Naval Technologies</a:t>
                      </a:r>
                    </a:p>
                    <a:p>
                      <a:r>
                        <a:rPr lang="pt-PT" sz="1600" dirty="0" smtClean="0"/>
                        <a:t>Naval Base</a:t>
                      </a:r>
                    </a:p>
                    <a:p>
                      <a:r>
                        <a:rPr lang="pt-PT" sz="1600" dirty="0" smtClean="0"/>
                        <a:t>Almada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4 </a:t>
                      </a:r>
                      <a:r>
                        <a:rPr lang="pt-PT" sz="1600" dirty="0" err="1"/>
                        <a:t>officers</a:t>
                      </a:r>
                      <a:endParaRPr lang="pt-PT" sz="1600" dirty="0"/>
                    </a:p>
                    <a:p>
                      <a:r>
                        <a:rPr lang="pt-PT" sz="1600" dirty="0"/>
                        <a:t>4 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7141978"/>
                  </a:ext>
                </a:extLst>
              </a:tr>
              <a:tr h="1158625">
                <a:tc>
                  <a:txBody>
                    <a:bodyPr/>
                    <a:lstStyle/>
                    <a:p>
                      <a:r>
                        <a:rPr lang="pt-PT" sz="1600" dirty="0"/>
                        <a:t>ARMY</a:t>
                      </a:r>
                    </a:p>
                    <a:p>
                      <a:r>
                        <a:rPr lang="pt-PT" sz="1600" dirty="0" err="1"/>
                        <a:t>Army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 smtClean="0"/>
                        <a:t>Language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/>
                        <a:t>Center</a:t>
                      </a:r>
                      <a:endParaRPr lang="pt-PT" sz="1600" dirty="0"/>
                    </a:p>
                    <a:p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Army</a:t>
                      </a:r>
                      <a:r>
                        <a:rPr lang="pt-PT" sz="1600" baseline="0" dirty="0" smtClean="0"/>
                        <a:t> Technical School</a:t>
                      </a:r>
                      <a:endParaRPr lang="pt-PT" sz="1600" dirty="0" smtClean="0"/>
                    </a:p>
                    <a:p>
                      <a:r>
                        <a:rPr lang="pt-PT" sz="1600" dirty="0" smtClean="0"/>
                        <a:t>Caldas </a:t>
                      </a:r>
                      <a:r>
                        <a:rPr lang="pt-PT" sz="1600" dirty="0"/>
                        <a:t>da </a:t>
                      </a:r>
                      <a:r>
                        <a:rPr lang="pt-PT" sz="1600" dirty="0" smtClean="0"/>
                        <a:t>Rainha</a:t>
                      </a:r>
                      <a:endParaRPr lang="pt-PT" sz="16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4</a:t>
                      </a:r>
                      <a:r>
                        <a:rPr lang="pt-PT" sz="1600" baseline="0" dirty="0" smtClean="0"/>
                        <a:t> officers</a:t>
                      </a:r>
                      <a:endParaRPr lang="pt-PT" sz="1600" dirty="0"/>
                    </a:p>
                    <a:p>
                      <a:r>
                        <a:rPr lang="pt-PT" sz="1600" dirty="0" smtClean="0"/>
                        <a:t>9 civilians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95359628"/>
                  </a:ext>
                </a:extLst>
              </a:tr>
              <a:tr h="1266749">
                <a:tc>
                  <a:txBody>
                    <a:bodyPr/>
                    <a:lstStyle/>
                    <a:p>
                      <a:r>
                        <a:rPr lang="pt-PT" sz="1600" dirty="0"/>
                        <a:t>AIR FORCE</a:t>
                      </a:r>
                    </a:p>
                    <a:p>
                      <a:r>
                        <a:rPr lang="pt-PT" sz="1600" dirty="0" err="1"/>
                        <a:t>Air</a:t>
                      </a:r>
                      <a:r>
                        <a:rPr lang="pt-PT" sz="1600" dirty="0"/>
                        <a:t> Force </a:t>
                      </a:r>
                      <a:r>
                        <a:rPr lang="pt-PT" sz="1600" dirty="0" err="1" smtClean="0"/>
                        <a:t>Language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/>
                        <a:t>Center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Air Force Technical School</a:t>
                      </a:r>
                    </a:p>
                    <a:p>
                      <a:r>
                        <a:rPr lang="pt-PT" sz="1600" dirty="0" smtClean="0"/>
                        <a:t>Air </a:t>
                      </a:r>
                      <a:r>
                        <a:rPr lang="pt-PT" sz="1600" dirty="0"/>
                        <a:t>Force </a:t>
                      </a:r>
                      <a:r>
                        <a:rPr lang="pt-PT" sz="1600" dirty="0" smtClean="0"/>
                        <a:t>Base</a:t>
                      </a:r>
                    </a:p>
                    <a:p>
                      <a:r>
                        <a:rPr lang="pt-PT" sz="1600" dirty="0" smtClean="0"/>
                        <a:t>Ota - Alenquer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4 </a:t>
                      </a:r>
                      <a:r>
                        <a:rPr lang="pt-PT" sz="1600" dirty="0" err="1"/>
                        <a:t>officers</a:t>
                      </a:r>
                      <a:endParaRPr lang="pt-PT" sz="1600" dirty="0"/>
                    </a:p>
                    <a:p>
                      <a:r>
                        <a:rPr lang="pt-PT" sz="1600" dirty="0"/>
                        <a:t>1 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7616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PRESENT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What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is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our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business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01D4F058-D5A8-4B98-ABDB-2231E2873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91739"/>
              </p:ext>
            </p:extLst>
          </p:nvPr>
        </p:nvGraphicFramePr>
        <p:xfrm>
          <a:off x="251520" y="908720"/>
          <a:ext cx="8568953" cy="561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143742805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1855923604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1608114817"/>
                    </a:ext>
                  </a:extLst>
                </a:gridCol>
                <a:gridCol w="244827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Facility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Language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Training Programs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Target population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Resources and Methods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0949067"/>
                  </a:ext>
                </a:extLst>
              </a:tr>
              <a:tr h="1149072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PT Armed </a:t>
                      </a:r>
                      <a:r>
                        <a:rPr lang="pt-PT" sz="1400" dirty="0"/>
                        <a:t>Forces </a:t>
                      </a:r>
                      <a:r>
                        <a:rPr lang="pt-PT" sz="1400" dirty="0" err="1" smtClean="0"/>
                        <a:t>Defence</a:t>
                      </a:r>
                      <a:r>
                        <a:rPr lang="pt-PT" sz="1400" dirty="0" smtClean="0"/>
                        <a:t> Staff  </a:t>
                      </a:r>
                      <a:r>
                        <a:rPr lang="pt-PT" sz="1400" dirty="0"/>
                        <a:t>HQ</a:t>
                      </a:r>
                    </a:p>
                    <a:p>
                      <a:pPr algn="l"/>
                      <a:r>
                        <a:rPr lang="pt-PT" sz="1400" dirty="0" err="1"/>
                        <a:t>Language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Lab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 - upon</a:t>
                      </a:r>
                      <a:r>
                        <a:rPr lang="pt-PT" sz="1400" dirty="0" smtClean="0">
                          <a:latin typeface="Berlin Sans FB Demi" panose="020E0802020502020306" pitchFamily="34" charset="0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</a:t>
                      </a:r>
                    </a:p>
                    <a:p>
                      <a:pPr algn="l"/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(Different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levels)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Officers,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NCO, Enlisted and Civilians posted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the PT Armed Forces HQ and the MoD</a:t>
                      </a:r>
                      <a:endParaRPr lang="pt-P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Tailored a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uthentic material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SLP oriented material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lab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  <a:endParaRPr lang="pt-P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9342648"/>
                  </a:ext>
                </a:extLst>
              </a:tr>
              <a:tr h="3511585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Navy,</a:t>
                      </a:r>
                      <a:r>
                        <a:rPr lang="pt-PT" sz="1400" baseline="0" dirty="0" smtClean="0"/>
                        <a:t> Army and Air Force’s </a:t>
                      </a:r>
                      <a:r>
                        <a:rPr lang="pt-PT" sz="1400" baseline="0" dirty="0" err="1" smtClean="0"/>
                        <a:t>respective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err="1" smtClean="0"/>
                        <a:t>Language</a:t>
                      </a:r>
                      <a:r>
                        <a:rPr lang="pt-PT" sz="1400" baseline="0" dirty="0" smtClean="0"/>
                        <a:t> Training </a:t>
                      </a:r>
                      <a:r>
                        <a:rPr lang="pt-PT" sz="1400" baseline="0" dirty="0" err="1" smtClean="0"/>
                        <a:t>facilities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PT" sz="1400" dirty="0"/>
                        <a:t>General </a:t>
                      </a:r>
                      <a:r>
                        <a:rPr lang="pt-PT" sz="1400" dirty="0" smtClean="0"/>
                        <a:t>English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dirty="0" smtClean="0"/>
                        <a:t>(all levels)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PT" sz="1100" dirty="0" smtClean="0"/>
                    </a:p>
                    <a:p>
                      <a:pPr marL="0" indent="0">
                        <a:buFontTx/>
                        <a:buNone/>
                      </a:pPr>
                      <a:endParaRPr lang="pt-PT" sz="1400" dirty="0" smtClean="0"/>
                    </a:p>
                    <a:p>
                      <a:pPr marL="0" indent="0">
                        <a:buFontTx/>
                        <a:buNone/>
                      </a:pPr>
                      <a:endParaRPr lang="pt-PT" sz="1400" dirty="0" smtClean="0"/>
                    </a:p>
                    <a:p>
                      <a:pPr marL="0" indent="0">
                        <a:buFontTx/>
                        <a:buNone/>
                      </a:pPr>
                      <a:endParaRPr lang="pt-PT" sz="14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dirty="0" smtClean="0"/>
                        <a:t>English</a:t>
                      </a:r>
                      <a:r>
                        <a:rPr lang="pt-PT" sz="1400" baseline="0" dirty="0" smtClean="0"/>
                        <a:t> for Specific Purposes: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400" baseline="0" dirty="0" smtClean="0"/>
                        <a:t>Focused on Productive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400" baseline="0" dirty="0" smtClean="0"/>
                        <a:t>Focused on specific vocab areas (naval ships, mechanics, eletronics...)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PT" sz="14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dirty="0" smtClean="0"/>
                        <a:t>French </a:t>
                      </a:r>
                      <a:r>
                        <a:rPr lang="pt-PT" sz="1400" dirty="0"/>
                        <a:t>– upon </a:t>
                      </a:r>
                      <a:r>
                        <a:rPr lang="pt-PT" sz="1400" dirty="0" smtClean="0"/>
                        <a:t>request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Enlisted and </a:t>
                      </a: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NCO 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attending technical courses</a:t>
                      </a:r>
                    </a:p>
                    <a:p>
                      <a:endParaRPr lang="pt-PT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Officers and NCO applying to posts abroad</a:t>
                      </a:r>
                    </a:p>
                    <a:p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Anyone trying to improve in a certain skill/area</a:t>
                      </a:r>
                    </a:p>
                    <a:p>
                      <a:pPr marL="0" algn="l" defTabSz="914400" rtl="0" eaLnBrk="1" latinLnBrk="0" hangingPunct="1"/>
                      <a:endParaRPr lang="pt-PT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Anyone assigned to a mission where French is required in the JD</a:t>
                      </a:r>
                      <a:endParaRPr lang="pt-PT" sz="1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ALC (manuals,</a:t>
                      </a:r>
                      <a:r>
                        <a:rPr lang="pt-PT" sz="1400" baseline="0" dirty="0" smtClean="0"/>
                        <a:t> audio-visual materials, quizzes)</a:t>
                      </a:r>
                    </a:p>
                    <a:p>
                      <a:r>
                        <a:rPr lang="pt-PT" sz="1400" baseline="0" dirty="0" smtClean="0"/>
                        <a:t>Language Lab</a:t>
                      </a:r>
                    </a:p>
                    <a:p>
                      <a:r>
                        <a:rPr lang="pt-PT" sz="1400" baseline="0" dirty="0" smtClean="0"/>
                        <a:t>On-site (Navy and Army)</a:t>
                      </a:r>
                    </a:p>
                    <a:p>
                      <a:r>
                        <a:rPr lang="pt-PT" sz="1400" baseline="0" dirty="0" smtClean="0"/>
                        <a:t>b-learning (Air Force)</a:t>
                      </a:r>
                    </a:p>
                    <a:p>
                      <a:endParaRPr lang="pt-PT" sz="1400" baseline="0" dirty="0" smtClean="0"/>
                    </a:p>
                    <a:p>
                      <a:r>
                        <a:rPr lang="pt-PT" sz="1400" baseline="0" dirty="0" smtClean="0"/>
                        <a:t>Various</a:t>
                      </a:r>
                    </a:p>
                    <a:p>
                      <a:r>
                        <a:rPr lang="pt-PT" sz="1400" baseline="0" dirty="0" smtClean="0"/>
                        <a:t>Language Lab</a:t>
                      </a:r>
                    </a:p>
                    <a:p>
                      <a:r>
                        <a:rPr lang="pt-PT" sz="1400" baseline="0" dirty="0" smtClean="0"/>
                        <a:t>On-site and and b-learning</a:t>
                      </a:r>
                    </a:p>
                    <a:p>
                      <a:endParaRPr lang="pt-PT" sz="1400" baseline="0" dirty="0" smtClean="0"/>
                    </a:p>
                    <a:p>
                      <a:endParaRPr lang="pt-PT" sz="1400" baseline="0" dirty="0" smtClean="0"/>
                    </a:p>
                    <a:p>
                      <a:endParaRPr lang="pt-PT" sz="1400" baseline="0" dirty="0" smtClean="0"/>
                    </a:p>
                    <a:p>
                      <a:endParaRPr lang="pt-PT" sz="1400" baseline="0" dirty="0" smtClean="0"/>
                    </a:p>
                    <a:p>
                      <a:endParaRPr lang="pt-PT" sz="1400" baseline="0" dirty="0" smtClean="0"/>
                    </a:p>
                    <a:p>
                      <a:endParaRPr lang="pt-PT" sz="1100" baseline="0" dirty="0" smtClean="0"/>
                    </a:p>
                    <a:p>
                      <a:r>
                        <a:rPr lang="pt-PT" sz="1400" baseline="0" dirty="0" smtClean="0"/>
                        <a:t>Tailored</a:t>
                      </a:r>
                    </a:p>
                    <a:p>
                      <a:r>
                        <a:rPr lang="pt-PT" sz="1400" baseline="0" dirty="0" smtClean="0"/>
                        <a:t>Language Lab</a:t>
                      </a:r>
                    </a:p>
                    <a:p>
                      <a:r>
                        <a:rPr lang="pt-PT" sz="1400" baseline="0" dirty="0" smtClean="0"/>
                        <a:t>On-site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832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94814"/>
              </p:ext>
            </p:extLst>
          </p:nvPr>
        </p:nvGraphicFramePr>
        <p:xfrm>
          <a:off x="323528" y="908720"/>
          <a:ext cx="8463315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464496"/>
                <a:gridCol w="1334523"/>
              </a:tblGrid>
              <a:tr h="63205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Facility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SLP type 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Other tests</a:t>
                      </a:r>
                      <a:endParaRPr lang="pt-PT" sz="1600" dirty="0"/>
                    </a:p>
                  </a:txBody>
                  <a:tcPr anchor="ctr"/>
                </a:tc>
              </a:tr>
              <a:tr h="1391946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/>
                        <a:t>PT </a:t>
                      </a:r>
                      <a:r>
                        <a:rPr lang="pt-PT" sz="1600" dirty="0"/>
                        <a:t>Armed Forces </a:t>
                      </a:r>
                      <a:r>
                        <a:rPr lang="pt-PT" sz="1600" dirty="0" err="1" smtClean="0"/>
                        <a:t>Defence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Staff  HQ </a:t>
                      </a:r>
                      <a:r>
                        <a:rPr lang="pt-PT" sz="1600" dirty="0" err="1" smtClean="0"/>
                        <a:t>Language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 and French</a:t>
                      </a:r>
                    </a:p>
                    <a:p>
                      <a:pPr algn="l"/>
                      <a:r>
                        <a:rPr lang="pt-PT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Officers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NCO applying to a position abroad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73818">
                <a:tc>
                  <a:txBody>
                    <a:bodyPr/>
                    <a:lstStyle/>
                    <a:p>
                      <a:r>
                        <a:rPr lang="pt-PT" sz="1600" dirty="0"/>
                        <a:t>NAVY</a:t>
                      </a:r>
                    </a:p>
                    <a:p>
                      <a:r>
                        <a:rPr lang="pt-PT" sz="1600" dirty="0" err="1"/>
                        <a:t>English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Language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Department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English</a:t>
                      </a:r>
                    </a:p>
                    <a:p>
                      <a:r>
                        <a:rPr lang="pt-PT" sz="1600" baseline="0" dirty="0" err="1" smtClean="0"/>
                        <a:t>Officers</a:t>
                      </a:r>
                      <a:r>
                        <a:rPr lang="pt-PT" sz="1600" baseline="0" dirty="0" smtClean="0"/>
                        <a:t> and NCO preparing for a position abroad</a:t>
                      </a:r>
                      <a:endParaRPr lang="pt-PT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ALCPT</a:t>
                      </a:r>
                    </a:p>
                    <a:p>
                      <a:r>
                        <a:rPr lang="pt-PT" sz="1600" dirty="0" smtClean="0"/>
                        <a:t>Quizzes</a:t>
                      </a:r>
                      <a:endParaRPr lang="pt-PT" sz="1600" dirty="0"/>
                    </a:p>
                  </a:txBody>
                  <a:tcPr/>
                </a:tc>
              </a:tr>
              <a:tr h="1338675">
                <a:tc>
                  <a:txBody>
                    <a:bodyPr/>
                    <a:lstStyle/>
                    <a:p>
                      <a:r>
                        <a:rPr lang="pt-PT" sz="1600" dirty="0"/>
                        <a:t>ARMY</a:t>
                      </a:r>
                    </a:p>
                    <a:p>
                      <a:r>
                        <a:rPr lang="pt-PT" sz="1600" dirty="0" err="1"/>
                        <a:t>Army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 smtClean="0"/>
                        <a:t>Language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/>
                        <a:t>Center</a:t>
                      </a:r>
                      <a:endParaRPr lang="pt-PT" sz="1600" dirty="0"/>
                    </a:p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English and </a:t>
                      </a:r>
                      <a:r>
                        <a:rPr lang="pt-PT" sz="1600" dirty="0" smtClean="0"/>
                        <a:t>French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err="1" smtClean="0"/>
                        <a:t>Officers</a:t>
                      </a:r>
                      <a:r>
                        <a:rPr lang="pt-PT" sz="1600" baseline="0" dirty="0" smtClean="0"/>
                        <a:t> and NCO preparing for a position abroad</a:t>
                      </a:r>
                    </a:p>
                    <a:p>
                      <a:r>
                        <a:rPr lang="pt-PT" sz="1600" dirty="0" smtClean="0"/>
                        <a:t>People</a:t>
                      </a:r>
                      <a:r>
                        <a:rPr lang="pt-PT" sz="1600" baseline="0" dirty="0" smtClean="0"/>
                        <a:t> applying for the Army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ALCPT</a:t>
                      </a:r>
                    </a:p>
                    <a:p>
                      <a:r>
                        <a:rPr lang="pt-PT" sz="1600" dirty="0" smtClean="0"/>
                        <a:t>Quizzes</a:t>
                      </a:r>
                    </a:p>
                    <a:p>
                      <a:endParaRPr lang="pt-PT" sz="1600" dirty="0" smtClean="0"/>
                    </a:p>
                    <a:p>
                      <a:endParaRPr lang="pt-PT" sz="1600" dirty="0"/>
                    </a:p>
                  </a:txBody>
                  <a:tcPr/>
                </a:tc>
              </a:tr>
              <a:tr h="864106">
                <a:tc>
                  <a:txBody>
                    <a:bodyPr/>
                    <a:lstStyle/>
                    <a:p>
                      <a:r>
                        <a:rPr lang="pt-PT" sz="1600" dirty="0"/>
                        <a:t>AIR FORCE</a:t>
                      </a:r>
                    </a:p>
                    <a:p>
                      <a:r>
                        <a:rPr lang="pt-PT" sz="1600" dirty="0" err="1"/>
                        <a:t>Air</a:t>
                      </a:r>
                      <a:r>
                        <a:rPr lang="pt-PT" sz="1600" dirty="0"/>
                        <a:t> Force </a:t>
                      </a:r>
                      <a:r>
                        <a:rPr lang="pt-PT" sz="1600" dirty="0" err="1" smtClean="0"/>
                        <a:t>Language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/>
                        <a:t>Center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English and </a:t>
                      </a:r>
                      <a:r>
                        <a:rPr lang="pt-PT" sz="1600" dirty="0" smtClean="0"/>
                        <a:t>French</a:t>
                      </a:r>
                    </a:p>
                    <a:p>
                      <a:r>
                        <a:rPr lang="pt-PT" sz="1600" baseline="0" dirty="0" err="1" smtClean="0"/>
                        <a:t>Officers</a:t>
                      </a:r>
                      <a:r>
                        <a:rPr lang="pt-PT" sz="1600" baseline="0" dirty="0" smtClean="0"/>
                        <a:t> and NCO preparing for a position abroad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ALCPT</a:t>
                      </a:r>
                    </a:p>
                    <a:p>
                      <a:r>
                        <a:rPr lang="pt-PT" sz="1600" dirty="0" smtClean="0"/>
                        <a:t>Quizzes</a:t>
                      </a:r>
                      <a:endParaRPr lang="pt-P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PRESENT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What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is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our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business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>
            <a:extLst>
              <a:ext uri="{FF2B5EF4-FFF2-40B4-BE49-F238E27FC236}">
                <a16:creationId xmlns="" xmlns:a16="http://schemas.microsoft.com/office/drawing/2014/main" id="{5DACA84F-6911-49B9-BCD9-611CE084870C}"/>
              </a:ext>
            </a:extLst>
          </p:cNvPr>
          <p:cNvSpPr/>
          <p:nvPr/>
        </p:nvSpPr>
        <p:spPr>
          <a:xfrm>
            <a:off x="323528" y="908720"/>
            <a:ext cx="85725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Retention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personnel (contract)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Training of specialized personnel - not a priority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Alignment – interpretation of STANAG 6001 descriptors/levels (new members)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Improvement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national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regulation as a combined joined task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Set curriculum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tailored training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PRESENT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What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are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our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challenges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4775"/>
            <a:ext cx="9144000" cy="592138"/>
          </a:xfrm>
          <a:prstGeom prst="rect">
            <a:avLst/>
          </a:prstGeom>
        </p:spPr>
        <p:txBody>
          <a:bodyPr vert="horz" lIns="91440" tIns="45720" rIns="25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FUTURE</a:t>
            </a:r>
          </a:p>
          <a:p>
            <a:pPr algn="r"/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How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“e-” can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help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23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us</a:t>
            </a:r>
            <a:r>
              <a:rPr lang="pt-PT" sz="23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improve?</a:t>
            </a:r>
            <a:endParaRPr lang="pt-PT" sz="2300" dirty="0">
              <a:solidFill>
                <a:srgbClr val="082A4C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7" y="989872"/>
            <a:ext cx="1486023" cy="645583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15385" r="37788" b="7018"/>
          <a:stretch>
            <a:fillRect/>
          </a:stretch>
        </p:blipFill>
        <p:spPr bwMode="auto">
          <a:xfrm>
            <a:off x="3360299" y="2027587"/>
            <a:ext cx="2286001" cy="32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2" y="3315514"/>
            <a:ext cx="771467" cy="56609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18" y="3315514"/>
            <a:ext cx="783955" cy="67746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48" y="5450556"/>
            <a:ext cx="778504" cy="5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704</Words>
  <Application>Microsoft Office PowerPoint</Application>
  <PresentationFormat>Apresentação no Ecrã (4:3)</PresentationFormat>
  <Paragraphs>196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1_Tema do Office</vt:lpstr>
      <vt:lpstr>BILC ANNUAL CONFERENCE 2018</vt:lpstr>
      <vt:lpstr>BILC ANNUAL CONFERENCE 2018 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MARINHA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CTEN Marta Gabriel</dc:creator>
  <cp:lastModifiedBy>HELPDESK</cp:lastModifiedBy>
  <cp:revision>64</cp:revision>
  <cp:lastPrinted>2018-04-09T13:22:15Z</cp:lastPrinted>
  <dcterms:created xsi:type="dcterms:W3CDTF">2018-03-13T17:09:36Z</dcterms:created>
  <dcterms:modified xsi:type="dcterms:W3CDTF">2018-05-21T03:10:39Z</dcterms:modified>
</cp:coreProperties>
</file>