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sldIdLst>
    <p:sldId id="299" r:id="rId2"/>
    <p:sldId id="622" r:id="rId3"/>
    <p:sldId id="634" r:id="rId4"/>
    <p:sldId id="615" r:id="rId5"/>
    <p:sldId id="613" r:id="rId6"/>
    <p:sldId id="633" r:id="rId7"/>
    <p:sldId id="606" r:id="rId8"/>
    <p:sldId id="624" r:id="rId9"/>
    <p:sldId id="626" r:id="rId10"/>
    <p:sldId id="610" r:id="rId11"/>
    <p:sldId id="623" r:id="rId12"/>
    <p:sldId id="627" r:id="rId13"/>
    <p:sldId id="631" r:id="rId14"/>
    <p:sldId id="628" r:id="rId15"/>
    <p:sldId id="601" r:id="rId16"/>
    <p:sldId id="629" r:id="rId17"/>
    <p:sldId id="630" r:id="rId18"/>
    <p:sldId id="632" r:id="rId19"/>
  </p:sldIdLst>
  <p:sldSz cx="9144000" cy="6858000" type="screen4x3"/>
  <p:notesSz cx="7023100" cy="9309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624"/>
    <a:srgbClr val="082A4C"/>
    <a:srgbClr val="CA7C2C"/>
    <a:srgbClr val="C67E2F"/>
    <a:srgbClr val="B05F1D"/>
    <a:srgbClr val="BE7625"/>
    <a:srgbClr val="8B5018"/>
    <a:srgbClr val="C3232F"/>
    <a:srgbClr val="CF2C40"/>
    <a:srgbClr val="61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63343" autoAdjust="0"/>
  </p:normalViewPr>
  <p:slideViewPr>
    <p:cSldViewPr snapToGrid="0">
      <p:cViewPr varScale="1">
        <p:scale>
          <a:sx n="58" d="100"/>
          <a:sy n="58" d="100"/>
        </p:scale>
        <p:origin x="2424" y="60"/>
      </p:cViewPr>
      <p:guideLst>
        <p:guide orient="horz" pos="96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8DDBC-4463-4CBA-B6DD-E327B0ADD34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D6D39ED-EF75-4EA4-A128-FBE4313C7466}">
      <dgm:prSet phldrT="[Texto]"/>
      <dgm:spPr/>
      <dgm:t>
        <a:bodyPr/>
        <a:lstStyle/>
        <a:p>
          <a:pPr algn="ctr"/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tester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….</a:t>
          </a:r>
        </a:p>
      </dgm:t>
    </dgm:pt>
    <dgm:pt modelId="{1CD23CC9-C579-4FA9-85B3-8C87E7B54CD4}" type="parTrans" cxnId="{7E66CC28-B824-45D0-941D-DEE0C798B9BD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FD9EB-71F4-4125-9D1E-B39645DC7EA5}" type="sibTrans" cxnId="{7E66CC28-B824-45D0-941D-DEE0C798B9BD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7B2BA-5B24-4A17-9D7E-EEA0905F7A23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developer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43C4C-414A-4F68-B782-3994C42B6B29}" type="parTrans" cxnId="{0AF860D8-A0E0-40D8-B23C-0045496DDC9A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A8CD34-C6BD-4A6B-A0C9-C0E21C99BA6A}" type="sibTrans" cxnId="{0AF860D8-A0E0-40D8-B23C-0045496DDC9A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468D4-A041-47E3-AF7E-CBCAAD2F97EA}">
      <dgm:prSet phldrT="[Texto]"/>
      <dgm:spPr/>
      <dgm:t>
        <a:bodyPr/>
        <a:lstStyle/>
        <a:p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An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administrator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49E8F-6FCC-4520-9604-A630DF32B7EB}" type="parTrans" cxnId="{10488D1B-BD37-4267-9180-549160548983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96725-5EF3-4067-B4B4-D6E57F1D2958}" type="sibTrans" cxnId="{10488D1B-BD37-4267-9180-549160548983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98DC4-B556-47C0-A2A3-D6A2748F21AC}">
      <dgm:prSet phldrT="[Texto]"/>
      <dgm:spPr/>
      <dgm:t>
        <a:bodyPr/>
        <a:lstStyle/>
        <a:p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An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 interlocutor</a:t>
          </a:r>
        </a:p>
      </dgm:t>
    </dgm:pt>
    <dgm:pt modelId="{21CD9D51-756A-4CA5-A252-40F64D4A846C}" type="parTrans" cxnId="{9ECF5E82-84ED-4B45-ACB2-3731B28CB22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2FBF1-AD3E-4218-A409-B5B1B36D2558}" type="sibTrans" cxnId="{9ECF5E82-84ED-4B45-ACB2-3731B28CB22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51FCE-B497-4C90-BDB1-E10315F51EE9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pt-PT" dirty="0" err="1">
              <a:latin typeface="Arial" panose="020B0604020202020204" pitchFamily="34" charset="0"/>
              <a:cs typeface="Arial" panose="020B0604020202020204" pitchFamily="34" charset="0"/>
            </a:rPr>
            <a:t>rater</a:t>
          </a:r>
          <a:endParaRPr lang="pt-P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618F3-896F-44E7-93EF-BA2BF80094AD}" type="parTrans" cxnId="{49EA7DAF-E226-4791-A70D-8AA9A4F7C538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9BC8B-8882-4C85-9BBB-6AECF41B5634}" type="sibTrans" cxnId="{49EA7DAF-E226-4791-A70D-8AA9A4F7C538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79090-87F8-4763-BEEF-5DF83B108466}" type="pres">
      <dgm:prSet presAssocID="{DC08DDBC-4463-4CBA-B6DD-E327B0ADD3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5C983-695D-407E-A141-80FCE7382586}" type="pres">
      <dgm:prSet presAssocID="{DC08DDBC-4463-4CBA-B6DD-E327B0ADD34F}" presName="matrix" presStyleCnt="0"/>
      <dgm:spPr/>
    </dgm:pt>
    <dgm:pt modelId="{07F4F02B-53A8-4CB5-A2E2-79B7E9330360}" type="pres">
      <dgm:prSet presAssocID="{DC08DDBC-4463-4CBA-B6DD-E327B0ADD34F}" presName="tile1" presStyleLbl="node1" presStyleIdx="0" presStyleCnt="4"/>
      <dgm:spPr/>
      <dgm:t>
        <a:bodyPr/>
        <a:lstStyle/>
        <a:p>
          <a:endParaRPr lang="en-US"/>
        </a:p>
      </dgm:t>
    </dgm:pt>
    <dgm:pt modelId="{40941F3C-454C-457C-8C70-419DD53C542E}" type="pres">
      <dgm:prSet presAssocID="{DC08DDBC-4463-4CBA-B6DD-E327B0ADD3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15BA8-5881-4FBE-A5F4-431A29CB8BF8}" type="pres">
      <dgm:prSet presAssocID="{DC08DDBC-4463-4CBA-B6DD-E327B0ADD34F}" presName="tile2" presStyleLbl="node1" presStyleIdx="1" presStyleCnt="4"/>
      <dgm:spPr/>
      <dgm:t>
        <a:bodyPr/>
        <a:lstStyle/>
        <a:p>
          <a:endParaRPr lang="en-US"/>
        </a:p>
      </dgm:t>
    </dgm:pt>
    <dgm:pt modelId="{92E7166D-4348-4195-8F5E-A9076D7CA47A}" type="pres">
      <dgm:prSet presAssocID="{DC08DDBC-4463-4CBA-B6DD-E327B0ADD3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ED822-61D0-4C90-B5CF-9F396CFDDC04}" type="pres">
      <dgm:prSet presAssocID="{DC08DDBC-4463-4CBA-B6DD-E327B0ADD34F}" presName="tile3" presStyleLbl="node1" presStyleIdx="2" presStyleCnt="4" custLinFactNeighborX="-23038"/>
      <dgm:spPr/>
      <dgm:t>
        <a:bodyPr/>
        <a:lstStyle/>
        <a:p>
          <a:endParaRPr lang="en-US"/>
        </a:p>
      </dgm:t>
    </dgm:pt>
    <dgm:pt modelId="{407D4DC2-4CF8-474F-9CD0-16CC8D668887}" type="pres">
      <dgm:prSet presAssocID="{DC08DDBC-4463-4CBA-B6DD-E327B0ADD3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DB247-B91A-4CBE-B584-494D8574E470}" type="pres">
      <dgm:prSet presAssocID="{DC08DDBC-4463-4CBA-B6DD-E327B0ADD34F}" presName="tile4" presStyleLbl="node1" presStyleIdx="3" presStyleCnt="4"/>
      <dgm:spPr/>
      <dgm:t>
        <a:bodyPr/>
        <a:lstStyle/>
        <a:p>
          <a:endParaRPr lang="en-US"/>
        </a:p>
      </dgm:t>
    </dgm:pt>
    <dgm:pt modelId="{9039DC83-5218-4E77-BBFA-41D4548F579B}" type="pres">
      <dgm:prSet presAssocID="{DC08DDBC-4463-4CBA-B6DD-E327B0ADD3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A51BC-5941-441D-AD57-4240D86679D2}" type="pres">
      <dgm:prSet presAssocID="{DC08DDBC-4463-4CBA-B6DD-E327B0ADD34F}" presName="centerTile" presStyleLbl="fgShp" presStyleIdx="0" presStyleCnt="1" custScaleX="1455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EE6FA-C90A-4E0C-A3D8-808DCC13913E}" type="presOf" srcId="{4D6468D4-A041-47E3-AF7E-CBCAAD2F97EA}" destId="{55515BA8-5881-4FBE-A5F4-431A29CB8BF8}" srcOrd="0" destOrd="0" presId="urn:microsoft.com/office/officeart/2005/8/layout/matrix1"/>
    <dgm:cxn modelId="{D82E012B-86FF-4E13-82DF-AA8A555C1A80}" type="presOf" srcId="{5B098DC4-B556-47C0-A2A3-D6A2748F21AC}" destId="{0BAED822-61D0-4C90-B5CF-9F396CFDDC04}" srcOrd="0" destOrd="0" presId="urn:microsoft.com/office/officeart/2005/8/layout/matrix1"/>
    <dgm:cxn modelId="{E0CCF384-C47A-4493-8D1F-23F940D4BF16}" type="presOf" srcId="{5D6D39ED-EF75-4EA4-A128-FBE4313C7466}" destId="{A6CA51BC-5941-441D-AD57-4240D86679D2}" srcOrd="0" destOrd="0" presId="urn:microsoft.com/office/officeart/2005/8/layout/matrix1"/>
    <dgm:cxn modelId="{81AEEB82-6D89-4670-9AF8-D246D2DCF55E}" type="presOf" srcId="{14B51FCE-B497-4C90-BDB1-E10315F51EE9}" destId="{9039DC83-5218-4E77-BBFA-41D4548F579B}" srcOrd="1" destOrd="0" presId="urn:microsoft.com/office/officeart/2005/8/layout/matrix1"/>
    <dgm:cxn modelId="{316B32A5-A729-4CB3-AC9F-34762FFF47ED}" type="presOf" srcId="{1667B2BA-5B24-4A17-9D7E-EEA0905F7A23}" destId="{07F4F02B-53A8-4CB5-A2E2-79B7E9330360}" srcOrd="0" destOrd="0" presId="urn:microsoft.com/office/officeart/2005/8/layout/matrix1"/>
    <dgm:cxn modelId="{2C5C3390-51D2-4032-B999-3AD1C22FC5DE}" type="presOf" srcId="{1667B2BA-5B24-4A17-9D7E-EEA0905F7A23}" destId="{40941F3C-454C-457C-8C70-419DD53C542E}" srcOrd="1" destOrd="0" presId="urn:microsoft.com/office/officeart/2005/8/layout/matrix1"/>
    <dgm:cxn modelId="{49EA7DAF-E226-4791-A70D-8AA9A4F7C538}" srcId="{5D6D39ED-EF75-4EA4-A128-FBE4313C7466}" destId="{14B51FCE-B497-4C90-BDB1-E10315F51EE9}" srcOrd="3" destOrd="0" parTransId="{5ED618F3-896F-44E7-93EF-BA2BF80094AD}" sibTransId="{B0A9BC8B-8882-4C85-9BBB-6AECF41B5634}"/>
    <dgm:cxn modelId="{7E66CC28-B824-45D0-941D-DEE0C798B9BD}" srcId="{DC08DDBC-4463-4CBA-B6DD-E327B0ADD34F}" destId="{5D6D39ED-EF75-4EA4-A128-FBE4313C7466}" srcOrd="0" destOrd="0" parTransId="{1CD23CC9-C579-4FA9-85B3-8C87E7B54CD4}" sibTransId="{D88FD9EB-71F4-4125-9D1E-B39645DC7EA5}"/>
    <dgm:cxn modelId="{9ECF5E82-84ED-4B45-ACB2-3731B28CB229}" srcId="{5D6D39ED-EF75-4EA4-A128-FBE4313C7466}" destId="{5B098DC4-B556-47C0-A2A3-D6A2748F21AC}" srcOrd="2" destOrd="0" parTransId="{21CD9D51-756A-4CA5-A252-40F64D4A846C}" sibTransId="{0D62FBF1-AD3E-4218-A409-B5B1B36D2558}"/>
    <dgm:cxn modelId="{06507A26-1A8C-4BEA-8957-D42B76FB443B}" type="presOf" srcId="{5B098DC4-B556-47C0-A2A3-D6A2748F21AC}" destId="{407D4DC2-4CF8-474F-9CD0-16CC8D668887}" srcOrd="1" destOrd="0" presId="urn:microsoft.com/office/officeart/2005/8/layout/matrix1"/>
    <dgm:cxn modelId="{6807980F-137D-482A-BAD8-58D0BF7A410D}" type="presOf" srcId="{DC08DDBC-4463-4CBA-B6DD-E327B0ADD34F}" destId="{22779090-87F8-4763-BEEF-5DF83B108466}" srcOrd="0" destOrd="0" presId="urn:microsoft.com/office/officeart/2005/8/layout/matrix1"/>
    <dgm:cxn modelId="{10C35FD4-B396-4DB9-B7E3-B947CC35A2C3}" type="presOf" srcId="{4D6468D4-A041-47E3-AF7E-CBCAAD2F97EA}" destId="{92E7166D-4348-4195-8F5E-A9076D7CA47A}" srcOrd="1" destOrd="0" presId="urn:microsoft.com/office/officeart/2005/8/layout/matrix1"/>
    <dgm:cxn modelId="{0AF860D8-A0E0-40D8-B23C-0045496DDC9A}" srcId="{5D6D39ED-EF75-4EA4-A128-FBE4313C7466}" destId="{1667B2BA-5B24-4A17-9D7E-EEA0905F7A23}" srcOrd="0" destOrd="0" parTransId="{BD343C4C-414A-4F68-B782-3994C42B6B29}" sibTransId="{1AA8CD34-C6BD-4A6B-A0C9-C0E21C99BA6A}"/>
    <dgm:cxn modelId="{10488D1B-BD37-4267-9180-549160548983}" srcId="{5D6D39ED-EF75-4EA4-A128-FBE4313C7466}" destId="{4D6468D4-A041-47E3-AF7E-CBCAAD2F97EA}" srcOrd="1" destOrd="0" parTransId="{88649E8F-6FCC-4520-9604-A630DF32B7EB}" sibTransId="{CE296725-5EF3-4067-B4B4-D6E57F1D2958}"/>
    <dgm:cxn modelId="{05684EF9-DE16-41BD-B8FD-633F044DDFC4}" type="presOf" srcId="{14B51FCE-B497-4C90-BDB1-E10315F51EE9}" destId="{6FEDB247-B91A-4CBE-B584-494D8574E470}" srcOrd="0" destOrd="0" presId="urn:microsoft.com/office/officeart/2005/8/layout/matrix1"/>
    <dgm:cxn modelId="{18F6105D-463E-4566-A48C-02B5B532C23B}" type="presParOf" srcId="{22779090-87F8-4763-BEEF-5DF83B108466}" destId="{0395C983-695D-407E-A141-80FCE7382586}" srcOrd="0" destOrd="0" presId="urn:microsoft.com/office/officeart/2005/8/layout/matrix1"/>
    <dgm:cxn modelId="{B3983E9C-BF6F-43E2-9C7C-96F777B8C29A}" type="presParOf" srcId="{0395C983-695D-407E-A141-80FCE7382586}" destId="{07F4F02B-53A8-4CB5-A2E2-79B7E9330360}" srcOrd="0" destOrd="0" presId="urn:microsoft.com/office/officeart/2005/8/layout/matrix1"/>
    <dgm:cxn modelId="{554A271A-2A8A-4918-B7D9-297EBD81AA52}" type="presParOf" srcId="{0395C983-695D-407E-A141-80FCE7382586}" destId="{40941F3C-454C-457C-8C70-419DD53C542E}" srcOrd="1" destOrd="0" presId="urn:microsoft.com/office/officeart/2005/8/layout/matrix1"/>
    <dgm:cxn modelId="{D56C36D7-0D49-4DB4-971F-2ECC355AA3AC}" type="presParOf" srcId="{0395C983-695D-407E-A141-80FCE7382586}" destId="{55515BA8-5881-4FBE-A5F4-431A29CB8BF8}" srcOrd="2" destOrd="0" presId="urn:microsoft.com/office/officeart/2005/8/layout/matrix1"/>
    <dgm:cxn modelId="{9F414FF8-723D-4D47-9304-BDDB0A7C4DF0}" type="presParOf" srcId="{0395C983-695D-407E-A141-80FCE7382586}" destId="{92E7166D-4348-4195-8F5E-A9076D7CA47A}" srcOrd="3" destOrd="0" presId="urn:microsoft.com/office/officeart/2005/8/layout/matrix1"/>
    <dgm:cxn modelId="{D880B6FB-B4A8-474D-A5B6-4DB4C791D6BE}" type="presParOf" srcId="{0395C983-695D-407E-A141-80FCE7382586}" destId="{0BAED822-61D0-4C90-B5CF-9F396CFDDC04}" srcOrd="4" destOrd="0" presId="urn:microsoft.com/office/officeart/2005/8/layout/matrix1"/>
    <dgm:cxn modelId="{9379025B-1E26-44E7-A082-6AF8E6ECB053}" type="presParOf" srcId="{0395C983-695D-407E-A141-80FCE7382586}" destId="{407D4DC2-4CF8-474F-9CD0-16CC8D668887}" srcOrd="5" destOrd="0" presId="urn:microsoft.com/office/officeart/2005/8/layout/matrix1"/>
    <dgm:cxn modelId="{A94B0458-0565-4D87-B5E2-D3E79B6C33E3}" type="presParOf" srcId="{0395C983-695D-407E-A141-80FCE7382586}" destId="{6FEDB247-B91A-4CBE-B584-494D8574E470}" srcOrd="6" destOrd="0" presId="urn:microsoft.com/office/officeart/2005/8/layout/matrix1"/>
    <dgm:cxn modelId="{480E7CA2-F5B3-46FC-B329-ED45E07D7FFB}" type="presParOf" srcId="{0395C983-695D-407E-A141-80FCE7382586}" destId="{9039DC83-5218-4E77-BBFA-41D4548F579B}" srcOrd="7" destOrd="0" presId="urn:microsoft.com/office/officeart/2005/8/layout/matrix1"/>
    <dgm:cxn modelId="{78E0DDC8-DD7D-413A-A20A-BE6E691610F4}" type="presParOf" srcId="{22779090-87F8-4763-BEEF-5DF83B108466}" destId="{A6CA51BC-5941-441D-AD57-4240D86679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4F02B-53A8-4CB5-A2E2-79B7E9330360}">
      <dsp:nvSpPr>
        <dsp:cNvPr id="0" name=""/>
        <dsp:cNvSpPr/>
      </dsp:nvSpPr>
      <dsp:spPr>
        <a:xfrm rot="16200000">
          <a:off x="950442" y="-950442"/>
          <a:ext cx="2032000" cy="39328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developer</a:t>
          </a:r>
          <a:endParaRPr lang="pt-PT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3932885" cy="1524000"/>
      </dsp:txXfrm>
    </dsp:sp>
    <dsp:sp modelId="{55515BA8-5881-4FBE-A5F4-431A29CB8BF8}">
      <dsp:nvSpPr>
        <dsp:cNvPr id="0" name=""/>
        <dsp:cNvSpPr/>
      </dsp:nvSpPr>
      <dsp:spPr>
        <a:xfrm>
          <a:off x="3932885" y="0"/>
          <a:ext cx="3932885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An</a:t>
          </a: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administrator</a:t>
          </a:r>
          <a:endParaRPr lang="pt-PT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2885" y="0"/>
        <a:ext cx="3932885" cy="1524000"/>
      </dsp:txXfrm>
    </dsp:sp>
    <dsp:sp modelId="{0BAED822-61D0-4C90-B5CF-9F396CFDDC04}">
      <dsp:nvSpPr>
        <dsp:cNvPr id="0" name=""/>
        <dsp:cNvSpPr/>
      </dsp:nvSpPr>
      <dsp:spPr>
        <a:xfrm rot="10800000">
          <a:off x="0" y="2032000"/>
          <a:ext cx="3932885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An</a:t>
          </a: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 interlocutor</a:t>
          </a:r>
        </a:p>
      </dsp:txBody>
      <dsp:txXfrm rot="10800000">
        <a:off x="0" y="2539999"/>
        <a:ext cx="3932885" cy="1524000"/>
      </dsp:txXfrm>
    </dsp:sp>
    <dsp:sp modelId="{6FEDB247-B91A-4CBE-B584-494D8574E470}">
      <dsp:nvSpPr>
        <dsp:cNvPr id="0" name=""/>
        <dsp:cNvSpPr/>
      </dsp:nvSpPr>
      <dsp:spPr>
        <a:xfrm rot="5400000">
          <a:off x="4883328" y="1081557"/>
          <a:ext cx="2032000" cy="393288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rater</a:t>
          </a:r>
          <a:endParaRPr lang="pt-PT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32886" y="2539999"/>
        <a:ext cx="3932885" cy="1524000"/>
      </dsp:txXfrm>
    </dsp:sp>
    <dsp:sp modelId="{A6CA51BC-5941-441D-AD57-4240D86679D2}">
      <dsp:nvSpPr>
        <dsp:cNvPr id="0" name=""/>
        <dsp:cNvSpPr/>
      </dsp:nvSpPr>
      <dsp:spPr>
        <a:xfrm>
          <a:off x="2215142" y="1523999"/>
          <a:ext cx="3435485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tester</a:t>
          </a: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3700" kern="1200" dirty="0" err="1">
              <a:latin typeface="Arial" panose="020B0604020202020204" pitchFamily="34" charset="0"/>
              <a:cs typeface="Arial" panose="020B0604020202020204" pitchFamily="34" charset="0"/>
            </a:rPr>
            <a:t>is</a:t>
          </a:r>
          <a:r>
            <a:rPr lang="pt-PT" sz="3700" kern="1200" dirty="0">
              <a:latin typeface="Arial" panose="020B0604020202020204" pitchFamily="34" charset="0"/>
              <a:cs typeface="Arial" panose="020B0604020202020204" pitchFamily="34" charset="0"/>
            </a:rPr>
            <a:t>….</a:t>
          </a:r>
        </a:p>
      </dsp:txBody>
      <dsp:txXfrm>
        <a:off x="2264739" y="1573596"/>
        <a:ext cx="3336291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7794-1A39-4E05-8A64-F0ABC601F960}" type="datetimeFigureOut">
              <a:rPr lang="pt-PT" smtClean="0"/>
              <a:t>30/05/2019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5F52-3B50-4FA5-B06A-B4417BCA3BB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2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400" dirty="0" err="1"/>
              <a:t>Good</a:t>
            </a:r>
            <a:r>
              <a:rPr lang="pt-PT" sz="2400" dirty="0"/>
              <a:t> </a:t>
            </a:r>
            <a:r>
              <a:rPr lang="pt-PT" sz="2400" dirty="0" err="1"/>
              <a:t>afternoon</a:t>
            </a:r>
            <a:r>
              <a:rPr lang="pt-PT" sz="2400" dirty="0"/>
              <a:t> </a:t>
            </a:r>
            <a:r>
              <a:rPr lang="pt-PT" sz="2400" dirty="0" err="1"/>
              <a:t>distinguish</a:t>
            </a:r>
            <a:r>
              <a:rPr lang="pt-PT" sz="2400" dirty="0"/>
              <a:t> </a:t>
            </a:r>
            <a:r>
              <a:rPr lang="pt-PT" sz="2400" dirty="0" err="1"/>
              <a:t>audience</a:t>
            </a:r>
            <a:r>
              <a:rPr lang="pt-PT" sz="2400" dirty="0"/>
              <a:t>! </a:t>
            </a:r>
          </a:p>
          <a:p>
            <a:endParaRPr lang="pt-PT" sz="2400" dirty="0"/>
          </a:p>
          <a:p>
            <a:r>
              <a:rPr lang="pt-PT" sz="2400" dirty="0" err="1"/>
              <a:t>I’m</a:t>
            </a:r>
            <a:r>
              <a:rPr lang="pt-PT" sz="2400" dirty="0"/>
              <a:t> </a:t>
            </a:r>
            <a:r>
              <a:rPr lang="pt-PT" sz="2400" dirty="0" err="1"/>
              <a:t>Lt</a:t>
            </a:r>
            <a:r>
              <a:rPr lang="pt-PT" sz="2400" dirty="0"/>
              <a:t> </a:t>
            </a:r>
            <a:r>
              <a:rPr lang="pt-PT" sz="2400" dirty="0" err="1"/>
              <a:t>Commander</a:t>
            </a:r>
            <a:r>
              <a:rPr lang="pt-PT" sz="2400" dirty="0"/>
              <a:t> Marta Gabriel.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I’m</a:t>
            </a:r>
            <a:r>
              <a:rPr lang="pt-PT" sz="2400" dirty="0"/>
              <a:t> </a:t>
            </a:r>
            <a:r>
              <a:rPr lang="pt-PT" sz="2400" dirty="0" err="1"/>
              <a:t>currently</a:t>
            </a:r>
            <a:r>
              <a:rPr lang="pt-PT" sz="2400" dirty="0"/>
              <a:t> </a:t>
            </a:r>
            <a:r>
              <a:rPr lang="pt-PT" sz="2400" dirty="0" err="1"/>
              <a:t>posted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Portuguese </a:t>
            </a:r>
            <a:r>
              <a:rPr lang="pt-PT" sz="2400" dirty="0" err="1"/>
              <a:t>Armed</a:t>
            </a:r>
            <a:r>
              <a:rPr lang="pt-PT" sz="2400" dirty="0"/>
              <a:t> Forces Defense Staff. </a:t>
            </a:r>
            <a:r>
              <a:rPr lang="pt-PT" sz="2400" dirty="0" err="1"/>
              <a:t>I’m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Coordinator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National</a:t>
            </a:r>
            <a:r>
              <a:rPr lang="pt-PT" sz="2400" dirty="0"/>
              <a:t> </a:t>
            </a:r>
            <a:r>
              <a:rPr lang="pt-PT" sz="2400" dirty="0" err="1"/>
              <a:t>Testing</a:t>
            </a:r>
            <a:r>
              <a:rPr lang="pt-PT" sz="2400" dirty="0"/>
              <a:t> Team, in </a:t>
            </a:r>
            <a:r>
              <a:rPr lang="pt-PT" sz="2400" dirty="0" err="1"/>
              <a:t>addition</a:t>
            </a:r>
            <a:r>
              <a:rPr lang="pt-PT" sz="2400" dirty="0"/>
              <a:t> to </a:t>
            </a:r>
            <a:r>
              <a:rPr lang="pt-PT" sz="2400" dirty="0" err="1"/>
              <a:t>being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Gender</a:t>
            </a:r>
            <a:r>
              <a:rPr lang="pt-PT" sz="2400" dirty="0"/>
              <a:t> </a:t>
            </a:r>
            <a:r>
              <a:rPr lang="pt-PT" sz="2400" dirty="0" err="1"/>
              <a:t>Advisor</a:t>
            </a:r>
            <a:r>
              <a:rPr lang="pt-PT" sz="2400" dirty="0"/>
              <a:t> to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Chief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Defense.</a:t>
            </a:r>
          </a:p>
          <a:p>
            <a:endParaRPr lang="pt-P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err="1"/>
              <a:t>First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all</a:t>
            </a:r>
            <a:r>
              <a:rPr lang="pt-PT" sz="2400" dirty="0"/>
              <a:t> I </a:t>
            </a:r>
            <a:r>
              <a:rPr lang="pt-PT" sz="2400" dirty="0" err="1"/>
              <a:t>would</a:t>
            </a:r>
            <a:r>
              <a:rPr lang="pt-PT" sz="2400" dirty="0"/>
              <a:t> </a:t>
            </a:r>
            <a:r>
              <a:rPr lang="pt-PT" sz="2400" dirty="0" err="1"/>
              <a:t>like</a:t>
            </a:r>
            <a:r>
              <a:rPr lang="pt-PT" sz="2400" dirty="0"/>
              <a:t> to </a:t>
            </a:r>
            <a:r>
              <a:rPr lang="pt-PT" sz="2400" dirty="0" err="1"/>
              <a:t>thank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BILC </a:t>
            </a:r>
            <a:r>
              <a:rPr lang="pt-PT" sz="2400" dirty="0" err="1"/>
              <a:t>Secretariat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our</a:t>
            </a:r>
            <a:r>
              <a:rPr lang="pt-PT" sz="2400" dirty="0"/>
              <a:t> </a:t>
            </a:r>
            <a:r>
              <a:rPr lang="pt-PT" sz="2400" dirty="0" err="1"/>
              <a:t>Hosts</a:t>
            </a:r>
            <a:r>
              <a:rPr lang="pt-PT" sz="2400" dirty="0"/>
              <a:t> for </a:t>
            </a:r>
            <a:r>
              <a:rPr lang="pt-PT" sz="2400" dirty="0" err="1"/>
              <a:t>such</a:t>
            </a:r>
            <a:r>
              <a:rPr lang="pt-PT" sz="2400" dirty="0"/>
              <a:t> a </a:t>
            </a:r>
            <a:r>
              <a:rPr lang="pt-PT" sz="2400" dirty="0" err="1"/>
              <a:t>fruitful</a:t>
            </a:r>
            <a:r>
              <a:rPr lang="pt-PT" sz="2400" dirty="0"/>
              <a:t> </a:t>
            </a:r>
            <a:r>
              <a:rPr lang="pt-PT" sz="2400" dirty="0" err="1"/>
              <a:t>conference</a:t>
            </a:r>
            <a:r>
              <a:rPr lang="pt-PT" sz="2400" dirty="0"/>
              <a:t>! </a:t>
            </a:r>
            <a:r>
              <a:rPr lang="pt-PT" sz="2400" dirty="0" err="1"/>
              <a:t>Thank</a:t>
            </a:r>
            <a:r>
              <a:rPr lang="pt-PT" sz="2400" dirty="0"/>
              <a:t> </a:t>
            </a:r>
            <a:r>
              <a:rPr lang="pt-PT" sz="2400" dirty="0" err="1"/>
              <a:t>you</a:t>
            </a:r>
            <a:r>
              <a:rPr lang="pt-PT" sz="2400" dirty="0"/>
              <a:t> for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opportunity</a:t>
            </a:r>
            <a:r>
              <a:rPr lang="pt-PT" sz="2400" dirty="0"/>
              <a:t> for </a:t>
            </a:r>
            <a:r>
              <a:rPr lang="pt-PT" sz="2400" dirty="0" err="1"/>
              <a:t>sharing</a:t>
            </a:r>
            <a:r>
              <a:rPr lang="pt-PT" sz="2400" dirty="0"/>
              <a:t> a bit more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what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how</a:t>
            </a:r>
            <a:r>
              <a:rPr lang="pt-PT" sz="2400" dirty="0"/>
              <a:t> </a:t>
            </a:r>
            <a:r>
              <a:rPr lang="pt-PT" sz="2400" dirty="0" err="1"/>
              <a:t>we</a:t>
            </a:r>
            <a:r>
              <a:rPr lang="pt-PT" sz="2400" dirty="0"/>
              <a:t> </a:t>
            </a:r>
            <a:r>
              <a:rPr lang="pt-PT" sz="2400" dirty="0" err="1"/>
              <a:t>have</a:t>
            </a:r>
            <a:r>
              <a:rPr lang="pt-PT" sz="2400" dirty="0"/>
              <a:t> </a:t>
            </a:r>
            <a:r>
              <a:rPr lang="pt-PT" sz="2400" dirty="0" err="1"/>
              <a:t>been</a:t>
            </a:r>
            <a:r>
              <a:rPr lang="pt-PT" sz="2400" dirty="0"/>
              <a:t> </a:t>
            </a:r>
            <a:r>
              <a:rPr lang="pt-PT" sz="2400" dirty="0" err="1"/>
              <a:t>doing</a:t>
            </a:r>
            <a:r>
              <a:rPr lang="pt-PT" sz="2400" dirty="0"/>
              <a:t> </a:t>
            </a:r>
            <a:r>
              <a:rPr lang="pt-PT" sz="2400" dirty="0" err="1"/>
              <a:t>back</a:t>
            </a:r>
            <a:r>
              <a:rPr lang="pt-PT" sz="2400" dirty="0"/>
              <a:t> </a:t>
            </a:r>
            <a:r>
              <a:rPr lang="pt-PT" sz="2400" dirty="0" err="1"/>
              <a:t>home</a:t>
            </a:r>
            <a:r>
              <a:rPr lang="pt-PT" sz="2400" dirty="0"/>
              <a:t> </a:t>
            </a:r>
            <a:r>
              <a:rPr lang="pt-PT" sz="2400" dirty="0" err="1"/>
              <a:t>regarding</a:t>
            </a:r>
            <a:r>
              <a:rPr lang="pt-PT" sz="2400" dirty="0"/>
              <a:t> STANAG </a:t>
            </a:r>
            <a:r>
              <a:rPr lang="pt-PT" sz="2400" dirty="0" err="1"/>
              <a:t>Testing</a:t>
            </a:r>
            <a:r>
              <a:rPr lang="pt-PT" sz="24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400" dirty="0"/>
          </a:p>
          <a:p>
            <a:endParaRPr lang="pt-PT" sz="2400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362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In addition to all these challenges and perhaps because  </a:t>
            </a:r>
            <a:r>
              <a:rPr lang="pt-PT" dirty="0" smtClean="0"/>
              <a:t>of them</a:t>
            </a:r>
            <a:r>
              <a:rPr lang="pt-PT" dirty="0"/>
              <a:t>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715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then</a:t>
            </a:r>
            <a:r>
              <a:rPr lang="pt-PT" dirty="0"/>
              <a:t>,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face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challenges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to </a:t>
            </a:r>
            <a:r>
              <a:rPr lang="pt-PT" dirty="0" err="1"/>
              <a:t>address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?</a:t>
            </a:r>
          </a:p>
          <a:p>
            <a:endParaRPr lang="pt-PT" dirty="0"/>
          </a:p>
          <a:p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opportunities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help</a:t>
            </a:r>
            <a:r>
              <a:rPr lang="pt-PT" dirty="0"/>
              <a:t> </a:t>
            </a:r>
            <a:r>
              <a:rPr lang="pt-PT" dirty="0" err="1"/>
              <a:t>mitigate</a:t>
            </a:r>
            <a:r>
              <a:rPr lang="pt-PT" dirty="0"/>
              <a:t> some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challenges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to </a:t>
            </a:r>
            <a:r>
              <a:rPr lang="pt-PT" dirty="0" err="1"/>
              <a:t>give</a:t>
            </a:r>
            <a:r>
              <a:rPr lang="pt-PT" dirty="0"/>
              <a:t> </a:t>
            </a:r>
            <a:r>
              <a:rPr lang="pt-PT" dirty="0" err="1"/>
              <a:t>visibility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strategic</a:t>
            </a:r>
            <a:r>
              <a:rPr lang="pt-PT" dirty="0"/>
              <a:t> </a:t>
            </a:r>
            <a:r>
              <a:rPr lang="pt-PT" dirty="0" err="1"/>
              <a:t>level</a:t>
            </a:r>
            <a:r>
              <a:rPr lang="pt-PT" dirty="0"/>
              <a:t>,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promoting</a:t>
            </a:r>
            <a:r>
              <a:rPr lang="pt-PT" dirty="0"/>
              <a:t> some </a:t>
            </a:r>
            <a:r>
              <a:rPr lang="pt-PT" dirty="0" err="1"/>
              <a:t>initiatives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included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Strategic</a:t>
            </a:r>
            <a:r>
              <a:rPr lang="pt-PT" dirty="0"/>
              <a:t> </a:t>
            </a:r>
            <a:r>
              <a:rPr lang="pt-PT" dirty="0" err="1"/>
              <a:t>Directive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190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681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8017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5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107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18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endParaRPr lang="pt-PT" altLang="pt-PT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835650" y="71438"/>
            <a:ext cx="873125" cy="2841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5513"/>
            <a:fld id="{9ADC1620-6C23-44AA-B34D-D0D99DD033FB}" type="slidenum">
              <a:rPr lang="pt-PT" altLang="pt-PT" smtClean="0">
                <a:latin typeface="Arial" charset="0"/>
                <a:ea typeface="ＭＳ Ｐゴシック" pitchFamily="34" charset="-128"/>
                <a:cs typeface="Arial" charset="0"/>
              </a:rPr>
              <a:pPr defTabSz="925513"/>
              <a:t>2</a:t>
            </a:fld>
            <a:endParaRPr lang="pt-PT" altLang="pt-PT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341313"/>
            <a:ext cx="4056063" cy="3041650"/>
          </a:xfrm>
          <a:ln/>
        </p:spPr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" y="3717925"/>
            <a:ext cx="6180138" cy="5761038"/>
          </a:xfrm>
          <a:noFill/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PT" altLang="pt-PT" b="1" dirty="0" err="1">
                <a:latin typeface="Arial" charset="0"/>
                <a:cs typeface="Times New Roman" pitchFamily="18" charset="0"/>
              </a:rPr>
              <a:t>This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 </a:t>
            </a:r>
            <a:r>
              <a:rPr lang="pt-PT" altLang="pt-PT" b="1" dirty="0" err="1">
                <a:latin typeface="Arial" charset="0"/>
                <a:cs typeface="Times New Roman" pitchFamily="18" charset="0"/>
              </a:rPr>
              <a:t>is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 </a:t>
            </a:r>
            <a:r>
              <a:rPr lang="pt-PT" altLang="pt-PT" b="1" dirty="0" err="1">
                <a:latin typeface="Arial" charset="0"/>
                <a:cs typeface="Times New Roman" pitchFamily="18" charset="0"/>
              </a:rPr>
              <a:t>what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 I </a:t>
            </a:r>
            <a:r>
              <a:rPr lang="pt-PT" altLang="pt-PT" b="1" dirty="0" err="1">
                <a:latin typeface="Arial" charset="0"/>
                <a:cs typeface="Times New Roman" pitchFamily="18" charset="0"/>
              </a:rPr>
              <a:t>have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 </a:t>
            </a:r>
            <a:r>
              <a:rPr lang="pt-PT" altLang="pt-PT" b="1" dirty="0" err="1">
                <a:latin typeface="Arial" charset="0"/>
                <a:cs typeface="Times New Roman" pitchFamily="18" charset="0"/>
              </a:rPr>
              <a:t>proposed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 to </a:t>
            </a:r>
            <a:r>
              <a:rPr lang="pt-PT" altLang="pt-PT" b="1" dirty="0" err="1">
                <a:latin typeface="Arial" charset="0"/>
                <a:cs typeface="Times New Roman" pitchFamily="18" charset="0"/>
              </a:rPr>
              <a:t>talk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 </a:t>
            </a:r>
            <a:r>
              <a:rPr lang="pt-PT" altLang="pt-PT" b="1" dirty="0" err="1">
                <a:latin typeface="Arial" charset="0"/>
                <a:cs typeface="Times New Roman" pitchFamily="18" charset="0"/>
              </a:rPr>
              <a:t>about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</a:pPr>
            <a:r>
              <a:rPr lang="pt-PT" altLang="pt-PT" b="1" dirty="0">
                <a:latin typeface="Arial" charset="0"/>
                <a:cs typeface="Times New Roman" pitchFamily="18" charset="0"/>
              </a:rPr>
              <a:t>This time I would rather focus on the tester than the </a:t>
            </a:r>
            <a:r>
              <a:rPr lang="pt-PT" altLang="pt-PT" b="1" dirty="0" smtClean="0">
                <a:latin typeface="Arial" charset="0"/>
                <a:cs typeface="Times New Roman" pitchFamily="18" charset="0"/>
              </a:rPr>
              <a:t>test </a:t>
            </a:r>
            <a:r>
              <a:rPr lang="pt-PT" altLang="pt-PT" b="1" dirty="0">
                <a:latin typeface="Arial" charset="0"/>
                <a:cs typeface="Times New Roman" pitchFamily="18" charset="0"/>
              </a:rPr>
              <a:t>taker.</a:t>
            </a:r>
          </a:p>
        </p:txBody>
      </p:sp>
    </p:spTree>
    <p:extLst>
      <p:ext uri="{BB962C8B-B14F-4D97-AF65-F5344CB8AC3E}">
        <p14:creationId xmlns:p14="http://schemas.microsoft.com/office/powerpoint/2010/main" val="295183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So</a:t>
            </a:r>
            <a:r>
              <a:rPr lang="pt-PT" dirty="0"/>
              <a:t>, </a:t>
            </a:r>
            <a:r>
              <a:rPr lang="pt-PT" dirty="0" err="1"/>
              <a:t>these</a:t>
            </a:r>
            <a:r>
              <a:rPr lang="pt-PT" dirty="0"/>
              <a:t> are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points</a:t>
            </a:r>
            <a:r>
              <a:rPr lang="pt-PT" dirty="0"/>
              <a:t> 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to share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81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To some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,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information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probably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new</a:t>
            </a:r>
            <a:r>
              <a:rPr lang="pt-PT" dirty="0"/>
              <a:t>,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since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tester</a:t>
            </a:r>
            <a:r>
              <a:rPr lang="pt-PT" dirty="0"/>
              <a:t> 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to </a:t>
            </a:r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are </a:t>
            </a:r>
            <a:r>
              <a:rPr lang="pt-PT" dirty="0" err="1"/>
              <a:t>involved</a:t>
            </a:r>
            <a:r>
              <a:rPr lang="pt-PT" dirty="0"/>
              <a:t> in </a:t>
            </a:r>
            <a:r>
              <a:rPr lang="pt-PT" dirty="0" err="1"/>
              <a:t>testing</a:t>
            </a:r>
            <a:r>
              <a:rPr lang="pt-PT" dirty="0"/>
              <a:t> teams in </a:t>
            </a:r>
            <a:r>
              <a:rPr lang="pt-PT" dirty="0" err="1"/>
              <a:t>the</a:t>
            </a:r>
            <a:r>
              <a:rPr lang="pt-PT" dirty="0"/>
              <a:t> Defense Staff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3 </a:t>
            </a:r>
            <a:r>
              <a:rPr lang="pt-PT" dirty="0" err="1"/>
              <a:t>Services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to </a:t>
            </a:r>
            <a:r>
              <a:rPr lang="pt-PT" dirty="0" err="1"/>
              <a:t>give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idea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organized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0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In </a:t>
            </a:r>
            <a:r>
              <a:rPr lang="pt-PT" dirty="0" err="1"/>
              <a:t>an</a:t>
            </a:r>
            <a:r>
              <a:rPr lang="pt-PT" dirty="0"/>
              <a:t> ideal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different</a:t>
            </a:r>
            <a:r>
              <a:rPr lang="pt-PT" dirty="0"/>
              <a:t> roles a </a:t>
            </a:r>
            <a:r>
              <a:rPr lang="pt-PT" dirty="0" err="1"/>
              <a:t>tester</a:t>
            </a:r>
            <a:r>
              <a:rPr lang="pt-PT" dirty="0"/>
              <a:t> can play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played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…</a:t>
            </a:r>
          </a:p>
          <a:p>
            <a:r>
              <a:rPr lang="pt-PT" dirty="0"/>
              <a:t>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pretty</a:t>
            </a:r>
            <a:r>
              <a:rPr lang="pt-PT" dirty="0"/>
              <a:t> </a:t>
            </a:r>
            <a:r>
              <a:rPr lang="pt-PT" dirty="0" err="1"/>
              <a:t>sure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case, 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risk</a:t>
            </a:r>
            <a:r>
              <a:rPr lang="pt-PT" dirty="0"/>
              <a:t> </a:t>
            </a:r>
            <a:r>
              <a:rPr lang="pt-PT" dirty="0" err="1"/>
              <a:t>saying</a:t>
            </a:r>
            <a:r>
              <a:rPr lang="pt-PT" dirty="0"/>
              <a:t>,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countries’ </a:t>
            </a:r>
            <a:r>
              <a:rPr lang="pt-PT" dirty="0" err="1"/>
              <a:t>testing</a:t>
            </a:r>
            <a:r>
              <a:rPr lang="pt-PT" dirty="0"/>
              <a:t> teams.</a:t>
            </a:r>
          </a:p>
          <a:p>
            <a:r>
              <a:rPr lang="pt-PT" dirty="0"/>
              <a:t>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happy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able</a:t>
            </a:r>
            <a:r>
              <a:rPr lang="pt-PT" dirty="0"/>
              <a:t> to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least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different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main</a:t>
            </a:r>
            <a:r>
              <a:rPr lang="pt-PT" dirty="0"/>
              <a:t> teams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teachers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testers</a:t>
            </a:r>
            <a:r>
              <a:rPr lang="pt-PT" dirty="0"/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45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Despite the challenges, we have been able to develop and implement measures that are helping us to be aligned, standardized…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537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In </a:t>
            </a:r>
            <a:r>
              <a:rPr lang="pt-PT" dirty="0" err="1"/>
              <a:t>order</a:t>
            </a:r>
            <a:r>
              <a:rPr lang="pt-PT" dirty="0"/>
              <a:t> to </a:t>
            </a:r>
            <a:r>
              <a:rPr lang="pt-PT" dirty="0" err="1"/>
              <a:t>comply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STANAG 6001 </a:t>
            </a:r>
            <a:r>
              <a:rPr lang="pt-PT" dirty="0" err="1"/>
              <a:t>and</a:t>
            </a:r>
            <a:r>
              <a:rPr lang="pt-PT" dirty="0"/>
              <a:t> to </a:t>
            </a:r>
            <a:r>
              <a:rPr lang="pt-PT" dirty="0" err="1"/>
              <a:t>promote</a:t>
            </a:r>
            <a:r>
              <a:rPr lang="pt-PT" dirty="0"/>
              <a:t> </a:t>
            </a:r>
            <a:r>
              <a:rPr lang="pt-PT" dirty="0" err="1"/>
              <a:t>alignment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standardization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developed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implemented</a:t>
            </a:r>
            <a:r>
              <a:rPr lang="pt-PT" dirty="0"/>
              <a:t> </a:t>
            </a:r>
            <a:r>
              <a:rPr lang="pt-PT" dirty="0" err="1"/>
              <a:t>doctrine</a:t>
            </a:r>
            <a:r>
              <a:rPr lang="pt-PT" dirty="0"/>
              <a:t>, 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Directive</a:t>
            </a:r>
            <a:r>
              <a:rPr lang="pt-PT" dirty="0"/>
              <a:t> #25/2017 “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Proficiency</a:t>
            </a:r>
            <a:r>
              <a:rPr lang="pt-PT" dirty="0"/>
              <a:t> </a:t>
            </a:r>
            <a:r>
              <a:rPr lang="pt-PT" dirty="0" err="1"/>
              <a:t>Testing</a:t>
            </a:r>
            <a:r>
              <a:rPr lang="pt-PT" dirty="0"/>
              <a:t> for </a:t>
            </a:r>
            <a:r>
              <a:rPr lang="pt-PT" dirty="0" err="1"/>
              <a:t>Military</a:t>
            </a:r>
            <a:r>
              <a:rPr lang="pt-PT" dirty="0"/>
              <a:t> </a:t>
            </a:r>
            <a:r>
              <a:rPr lang="pt-PT" dirty="0" err="1"/>
              <a:t>Personnel</a:t>
            </a:r>
            <a:r>
              <a:rPr lang="pt-PT" dirty="0"/>
              <a:t>”,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common</a:t>
            </a:r>
            <a:r>
              <a:rPr lang="pt-PT" dirty="0"/>
              <a:t> </a:t>
            </a:r>
            <a:r>
              <a:rPr lang="pt-PT" dirty="0" err="1"/>
              <a:t>procedures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305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According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Directive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national</a:t>
            </a:r>
            <a:r>
              <a:rPr lang="pt-PT" dirty="0"/>
              <a:t> </a:t>
            </a:r>
            <a:r>
              <a:rPr lang="pt-PT" dirty="0" err="1"/>
              <a:t>doctrine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regulation</a:t>
            </a:r>
            <a:r>
              <a:rPr lang="pt-PT" dirty="0"/>
              <a:t>:</a:t>
            </a:r>
          </a:p>
          <a:p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three</a:t>
            </a:r>
            <a:r>
              <a:rPr lang="pt-PT" dirty="0"/>
              <a:t> </a:t>
            </a:r>
            <a:r>
              <a:rPr lang="pt-PT" dirty="0" err="1"/>
              <a:t>services</a:t>
            </a:r>
            <a:r>
              <a:rPr lang="pt-PT" dirty="0"/>
              <a:t> are </a:t>
            </a:r>
            <a:r>
              <a:rPr lang="pt-PT" dirty="0" err="1"/>
              <a:t>responsible</a:t>
            </a:r>
            <a:r>
              <a:rPr lang="pt-PT" dirty="0"/>
              <a:t> for:</a:t>
            </a:r>
          </a:p>
          <a:p>
            <a:endParaRPr lang="pt-PT" dirty="0"/>
          </a:p>
          <a:p>
            <a:pPr marL="171450" indent="-171450">
              <a:buFontTx/>
              <a:buChar char="-"/>
            </a:pPr>
            <a:r>
              <a:rPr lang="pt-PT" dirty="0" err="1"/>
              <a:t>Selecting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appointing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military</a:t>
            </a:r>
            <a:r>
              <a:rPr lang="pt-PT" dirty="0"/>
              <a:t> </a:t>
            </a:r>
            <a:r>
              <a:rPr lang="pt-PT" dirty="0" err="1"/>
              <a:t>personnel</a:t>
            </a:r>
            <a:r>
              <a:rPr lang="pt-PT" dirty="0"/>
              <a:t>;</a:t>
            </a:r>
          </a:p>
          <a:p>
            <a:pPr marL="171450" indent="-171450">
              <a:buFontTx/>
              <a:buChar char="-"/>
            </a:pPr>
            <a:r>
              <a:rPr lang="pt-PT" dirty="0" err="1"/>
              <a:t>pre-testing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assessing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any</a:t>
            </a:r>
            <a:r>
              <a:rPr lang="pt-PT" dirty="0"/>
              <a:t> training;</a:t>
            </a:r>
          </a:p>
          <a:p>
            <a:pPr marL="171450" indent="-171450">
              <a:buFontTx/>
              <a:buChar char="-"/>
            </a:pPr>
            <a:r>
              <a:rPr lang="pt-PT" dirty="0" err="1"/>
              <a:t>Conducting</a:t>
            </a:r>
            <a:r>
              <a:rPr lang="pt-PT" dirty="0"/>
              <a:t> </a:t>
            </a:r>
            <a:r>
              <a:rPr lang="pt-PT" dirty="0" err="1"/>
              <a:t>any</a:t>
            </a:r>
            <a:r>
              <a:rPr lang="pt-PT" dirty="0"/>
              <a:t> </a:t>
            </a:r>
            <a:r>
              <a:rPr lang="pt-PT" dirty="0" err="1"/>
              <a:t>necessary</a:t>
            </a:r>
            <a:r>
              <a:rPr lang="pt-PT" dirty="0"/>
              <a:t> training </a:t>
            </a:r>
            <a:r>
              <a:rPr lang="pt-PT" dirty="0" err="1"/>
              <a:t>sessions</a:t>
            </a:r>
            <a:r>
              <a:rPr lang="pt-PT" dirty="0"/>
              <a:t>, </a:t>
            </a:r>
            <a:r>
              <a:rPr lang="pt-PT" dirty="0" err="1"/>
              <a:t>focusing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skills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to improve;</a:t>
            </a:r>
          </a:p>
          <a:p>
            <a:pPr marL="171450" indent="-171450">
              <a:buFontTx/>
              <a:buChar char="-"/>
            </a:pPr>
            <a:r>
              <a:rPr lang="pt-PT" dirty="0" err="1"/>
              <a:t>Sending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to Defense Staff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Lab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tested</a:t>
            </a:r>
            <a:r>
              <a:rPr lang="pt-PT" dirty="0"/>
              <a:t>.</a:t>
            </a:r>
          </a:p>
          <a:p>
            <a:pPr marL="171450" indent="-171450">
              <a:buFontTx/>
              <a:buChar char="-"/>
            </a:pPr>
            <a:endParaRPr lang="pt-PT" dirty="0"/>
          </a:p>
          <a:p>
            <a:pPr marL="0" indent="0">
              <a:buFontTx/>
              <a:buNone/>
            </a:pPr>
            <a:r>
              <a:rPr lang="pt-PT" dirty="0" err="1"/>
              <a:t>The</a:t>
            </a:r>
            <a:r>
              <a:rPr lang="pt-PT" dirty="0"/>
              <a:t> Defense Staff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Lab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responsible</a:t>
            </a:r>
            <a:r>
              <a:rPr lang="pt-PT" dirty="0"/>
              <a:t> for:</a:t>
            </a:r>
          </a:p>
          <a:p>
            <a:pPr marL="0" indent="0">
              <a:buFontTx/>
              <a:buNone/>
            </a:pPr>
            <a:endParaRPr lang="pt-PT" dirty="0"/>
          </a:p>
          <a:p>
            <a:pPr marL="171450" indent="-171450">
              <a:buFontTx/>
              <a:buChar char="-"/>
            </a:pPr>
            <a:r>
              <a:rPr lang="pt-PT" dirty="0" err="1"/>
              <a:t>Testing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appointees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inform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results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nomination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Chiefe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Defense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effective</a:t>
            </a:r>
            <a:r>
              <a:rPr lang="pt-PT" dirty="0"/>
              <a:t>;</a:t>
            </a:r>
          </a:p>
          <a:p>
            <a:pPr marL="171450" indent="-171450">
              <a:buFontTx/>
              <a:buChar char="-"/>
            </a:pPr>
            <a:r>
              <a:rPr lang="pt-PT" dirty="0" err="1"/>
              <a:t>Issuing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proficiency</a:t>
            </a:r>
            <a:r>
              <a:rPr lang="pt-PT" dirty="0"/>
              <a:t> </a:t>
            </a:r>
            <a:r>
              <a:rPr lang="pt-PT" dirty="0" err="1"/>
              <a:t>certificates</a:t>
            </a:r>
            <a:r>
              <a:rPr lang="pt-PT" dirty="0"/>
              <a:t> </a:t>
            </a:r>
            <a:r>
              <a:rPr lang="pt-PT" dirty="0" err="1"/>
              <a:t>whenever</a:t>
            </a:r>
            <a:r>
              <a:rPr lang="pt-PT" dirty="0"/>
              <a:t> </a:t>
            </a:r>
            <a:r>
              <a:rPr lang="pt-PT" dirty="0" err="1"/>
              <a:t>required</a:t>
            </a:r>
            <a:r>
              <a:rPr lang="pt-PT" dirty="0"/>
              <a:t>.</a:t>
            </a:r>
          </a:p>
          <a:p>
            <a:pPr marL="171450" indent="-171450">
              <a:buFontTx/>
              <a:buChar char="-"/>
            </a:pPr>
            <a:endParaRPr lang="pt-PT" dirty="0"/>
          </a:p>
          <a:p>
            <a:pPr marL="171450" indent="-171450">
              <a:buFontTx/>
              <a:buChar char="-"/>
            </a:pPr>
            <a:endParaRPr lang="pt-PT" dirty="0"/>
          </a:p>
          <a:p>
            <a:pPr marL="0" indent="0">
              <a:buFontTx/>
              <a:buNone/>
            </a:pPr>
            <a:r>
              <a:rPr lang="pt-PT" dirty="0"/>
              <a:t>SOME TIMES, more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love</a:t>
            </a:r>
            <a:r>
              <a:rPr lang="pt-PT" dirty="0"/>
              <a:t> to, some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appointees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necessary</a:t>
            </a:r>
            <a:r>
              <a:rPr lang="pt-PT" dirty="0"/>
              <a:t> </a:t>
            </a:r>
            <a:r>
              <a:rPr lang="pt-PT" dirty="0" err="1"/>
              <a:t>proficiency</a:t>
            </a:r>
            <a:r>
              <a:rPr lang="pt-PT" dirty="0"/>
              <a:t> </a:t>
            </a:r>
            <a:r>
              <a:rPr lang="pt-PT" dirty="0" err="1"/>
              <a:t>according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JD </a:t>
            </a:r>
            <a:r>
              <a:rPr lang="pt-PT" dirty="0" err="1"/>
              <a:t>and</a:t>
            </a:r>
            <a:r>
              <a:rPr lang="pt-PT" dirty="0"/>
              <a:t> are </a:t>
            </a:r>
            <a:r>
              <a:rPr lang="pt-PT" dirty="0" err="1"/>
              <a:t>sent</a:t>
            </a:r>
            <a:r>
              <a:rPr lang="pt-PT" dirty="0"/>
              <a:t> </a:t>
            </a:r>
            <a:r>
              <a:rPr lang="pt-PT" dirty="0" err="1"/>
              <a:t>back</a:t>
            </a:r>
            <a:r>
              <a:rPr lang="pt-PT" dirty="0"/>
              <a:t> to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services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decide </a:t>
            </a:r>
            <a:r>
              <a:rPr lang="pt-PT" dirty="0" err="1"/>
              <a:t>what</a:t>
            </a:r>
            <a:r>
              <a:rPr lang="pt-PT" dirty="0"/>
              <a:t> to do.</a:t>
            </a:r>
          </a:p>
          <a:p>
            <a:pPr marL="0" indent="0">
              <a:buFontTx/>
              <a:buNone/>
            </a:pPr>
            <a:endParaRPr lang="pt-PT" dirty="0"/>
          </a:p>
          <a:p>
            <a:pPr marL="0" indent="0">
              <a:buFontTx/>
              <a:buNone/>
            </a:pPr>
            <a:endParaRPr lang="pt-PT" dirty="0"/>
          </a:p>
          <a:p>
            <a:pPr marL="0" indent="0">
              <a:buFontTx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565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PT" dirty="0" err="1"/>
              <a:t>Meantime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land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Testing</a:t>
            </a:r>
            <a:r>
              <a:rPr lang="pt-PT" dirty="0"/>
              <a:t> Teams….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15F52-3B50-4FA5-B06A-B4417BCA3BB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809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3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B876-E786-4257-81FA-398DE8DB4036}" type="datetimeFigureOut">
              <a:rPr lang="pt-PT" smtClean="0"/>
              <a:pPr/>
              <a:t>30/05/2019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A905-1913-44BC-8B91-53AB943871B4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00" y="144001"/>
            <a:ext cx="8229600" cy="562074"/>
          </a:xfrm>
          <a:prstGeom prst="rect">
            <a:avLst/>
          </a:prstGeom>
        </p:spPr>
        <p:txBody>
          <a:bodyPr lIns="91424" tIns="45712" rIns="91424" bIns="45712" rtlCol="0">
            <a:normAutofit/>
          </a:bodyPr>
          <a:lstStyle>
            <a:lvl1pPr algn="r" defTabSz="914239" rtl="0" eaLnBrk="1" latinLnBrk="0" hangingPunct="1">
              <a:spcBef>
                <a:spcPct val="0"/>
              </a:spcBef>
              <a:buNone/>
              <a:defRPr lang="pt-PT" sz="2000" b="1" kern="12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2000" y="1440000"/>
            <a:ext cx="7488392" cy="4525963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0"/>
          </p:nvPr>
        </p:nvSpPr>
        <p:spPr>
          <a:xfrm>
            <a:off x="71438" y="6551614"/>
            <a:ext cx="2268537" cy="365125"/>
          </a:xfrm>
        </p:spPr>
        <p:txBody>
          <a:bodyPr/>
          <a:lstStyle>
            <a:lvl1pPr algn="l">
              <a:defRPr sz="1200"/>
            </a:lvl1pPr>
          </a:lstStyle>
          <a:p>
            <a:pPr defTabSz="914239"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1"/>
          </p:nvPr>
        </p:nvSpPr>
        <p:spPr>
          <a:xfrm>
            <a:off x="7019925" y="6551614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 defTabSz="914239">
              <a:defRPr/>
            </a:pPr>
            <a:fld id="{2033C911-6080-4083-80C4-EFEEE2430677}" type="slidenum">
              <a:rPr lang="pt-PT" altLang="pt-PT">
                <a:solidFill>
                  <a:prstClr val="black">
                    <a:tint val="75000"/>
                  </a:prstClr>
                </a:solidFill>
              </a:rPr>
              <a:pPr defTabSz="914239">
                <a:defRPr/>
              </a:pPr>
              <a:t>‹#›</a:t>
            </a:fld>
            <a:endParaRPr lang="pt-PT" alt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0F8-E46A-4F9B-80E2-C049838C0E3C}" type="datetimeFigureOut">
              <a:rPr lang="pt-PT" smtClean="0"/>
              <a:t>30/05/2019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78F-C99B-4E79-A5C4-693AAD940961}" type="slidenum">
              <a:rPr lang="pt-PT" smtClean="0"/>
              <a:t>‹#›</a:t>
            </a:fld>
            <a:endParaRPr lang="pt-PT"/>
          </a:p>
        </p:txBody>
      </p:sp>
      <p:sp>
        <p:nvSpPr>
          <p:cNvPr id="5" name="CaixaDeTexto 4"/>
          <p:cNvSpPr txBox="1">
            <a:spLocks noChangeArrowheads="1"/>
          </p:cNvSpPr>
          <p:nvPr userDrawn="1"/>
        </p:nvSpPr>
        <p:spPr bwMode="auto">
          <a:xfrm>
            <a:off x="287338" y="6597650"/>
            <a:ext cx="468312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A900609B-5A1F-49B0-96CE-6CB1D635D3EB}" type="slidenum">
              <a:rPr lang="pt-PT" sz="1000">
                <a:latin typeface="Arial" panose="020B0604020202020204" pitchFamily="34" charset="0"/>
                <a:cs typeface="+mn-cs"/>
              </a:rPr>
              <a:pPr eaLnBrk="1" hangingPunct="1">
                <a:defRPr/>
              </a:pPr>
              <a:t>‹#›</a:t>
            </a:fld>
            <a:endParaRPr lang="pt-PT" sz="100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B876-E786-4257-81FA-398DE8DB403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30/05/2019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905-1913-44BC-8B91-53AB943871B4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cgabriel@emgfa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4467" y="5657581"/>
            <a:ext cx="6849533" cy="7535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  <a:t>BILC ANNUAL CONFERENCE 2019</a:t>
            </a:r>
            <a:b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</a:br>
            <a:r>
              <a:rPr lang="pt-PT" sz="1800" dirty="0">
                <a:solidFill>
                  <a:srgbClr val="082A4C"/>
                </a:solidFill>
                <a:latin typeface="Franklin Gothic Demi Cond" panose="020B0706030402020204" pitchFamily="34" charset="0"/>
              </a:rPr>
              <a:t>Tartu, </a:t>
            </a:r>
            <a:r>
              <a:rPr lang="pt-PT" sz="1800" dirty="0" err="1">
                <a:solidFill>
                  <a:srgbClr val="082A4C"/>
                </a:solidFill>
                <a:latin typeface="Franklin Gothic Demi Cond" panose="020B0706030402020204" pitchFamily="34" charset="0"/>
              </a:rPr>
              <a:t>Estonia</a:t>
            </a:r>
            <a:endParaRPr lang="pt-PT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72788" y="6411115"/>
            <a:ext cx="6571211" cy="446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Lt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Commander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Marta Gabriel| 30 </a:t>
            </a:r>
            <a:r>
              <a:rPr lang="pt-PT" sz="12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May</a:t>
            </a:r>
            <a:r>
              <a:rPr lang="pt-PT" sz="12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2018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13537" y="5813176"/>
            <a:ext cx="1164871" cy="477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PORTUGUESE</a:t>
            </a:r>
          </a:p>
          <a:p>
            <a:pPr algn="ctr"/>
            <a:r>
              <a:rPr lang="pt-PT" sz="1250" dirty="0">
                <a:solidFill>
                  <a:srgbClr val="CA7C2C"/>
                </a:solidFill>
                <a:latin typeface="Franklin Gothic Demi Cond" panose="020B0706030402020204" pitchFamily="34" charset="0"/>
              </a:rPr>
              <a:t>ARMED FORCES</a:t>
            </a:r>
            <a:endParaRPr lang="pt-PT" sz="1250" dirty="0">
              <a:solidFill>
                <a:srgbClr val="C07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DD050153-6F20-423C-8196-025A5D6EE627}"/>
              </a:ext>
            </a:extLst>
          </p:cNvPr>
          <p:cNvSpPr txBox="1">
            <a:spLocks/>
          </p:cNvSpPr>
          <p:nvPr/>
        </p:nvSpPr>
        <p:spPr>
          <a:xfrm>
            <a:off x="500034" y="1297760"/>
            <a:ext cx="8229600" cy="30590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600" i="1" dirty="0"/>
              <a:t>“</a:t>
            </a:r>
            <a:r>
              <a:rPr lang="en-GB" sz="3600" i="1" dirty="0"/>
              <a:t>The </a:t>
            </a:r>
            <a:r>
              <a:rPr lang="en-GB" sz="3600" b="1" i="1" dirty="0"/>
              <a:t>criticality</a:t>
            </a:r>
            <a:r>
              <a:rPr lang="en-GB" sz="3600" i="1" dirty="0"/>
              <a:t> of accurate measurement of language competence for military job requirements has imposed a strong emphasis on standardization of the STANAG 6001 testing.</a:t>
            </a:r>
            <a:r>
              <a:rPr lang="en-US" sz="3600" i="1" dirty="0"/>
              <a:t>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4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dirty="0"/>
              <a:t>In BILC Best Practices in STANAG 6001 Testing (2019)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1226C2-4FF7-4FDC-B340-C6B1A3AA4155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AF90DAF-3AC4-4F1F-9109-02F3147B0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4" y="4429418"/>
            <a:ext cx="394788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C8DA19-F218-46DA-B907-E757CD2BE152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m pessoa&#10;&#10;Descrição gerada automaticamente">
            <a:extLst>
              <a:ext uri="{FF2B5EF4-FFF2-40B4-BE49-F238E27FC236}">
                <a16:creationId xmlns:a16="http://schemas.microsoft.com/office/drawing/2014/main" id="{44292F26-A172-4B34-BF60-1D458B56C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975171"/>
            <a:ext cx="3686627" cy="2108052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B18E8B1F-BE55-4211-9F2D-B2A6C76C7E03}"/>
              </a:ext>
            </a:extLst>
          </p:cNvPr>
          <p:cNvSpPr txBox="1">
            <a:spLocks/>
          </p:cNvSpPr>
          <p:nvPr/>
        </p:nvSpPr>
        <p:spPr>
          <a:xfrm>
            <a:off x="564204" y="4358992"/>
            <a:ext cx="8308465" cy="16751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S.O. #7 – To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Armed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Forces’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credibility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Portugal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co-producer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ângulo 2">
            <a:extLst>
              <a:ext uri="{FF2B5EF4-FFF2-40B4-BE49-F238E27FC236}">
                <a16:creationId xmlns:a16="http://schemas.microsoft.com/office/drawing/2014/main" id="{F17B5A9B-0E2E-40D1-8898-2D2A5C36DC3C}"/>
              </a:ext>
            </a:extLst>
          </p:cNvPr>
          <p:cNvSpPr/>
          <p:nvPr/>
        </p:nvSpPr>
        <p:spPr>
          <a:xfrm>
            <a:off x="417768" y="1099672"/>
            <a:ext cx="830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C8DA19-F218-46DA-B907-E757CD2BE152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173EC971-8BC4-462E-92BF-E73FA6C239A5}"/>
              </a:ext>
            </a:extLst>
          </p:cNvPr>
          <p:cNvSpPr txBox="1">
            <a:spLocks/>
          </p:cNvSpPr>
          <p:nvPr/>
        </p:nvSpPr>
        <p:spPr>
          <a:xfrm>
            <a:off x="462050" y="2081314"/>
            <a:ext cx="8308464" cy="36770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# 1 –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iaw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STANAG 6001,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1.1. Access to regular training for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workshops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regular meetings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HR teams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processes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appointees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ângulo 2">
            <a:extLst>
              <a:ext uri="{FF2B5EF4-FFF2-40B4-BE49-F238E27FC236}">
                <a16:creationId xmlns:a16="http://schemas.microsoft.com/office/drawing/2014/main" id="{F17B5A9B-0E2E-40D1-8898-2D2A5C36DC3C}"/>
              </a:ext>
            </a:extLst>
          </p:cNvPr>
          <p:cNvSpPr/>
          <p:nvPr/>
        </p:nvSpPr>
        <p:spPr>
          <a:xfrm>
            <a:off x="417768" y="1099672"/>
            <a:ext cx="830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D8D888-A603-434A-A6B8-A5FF771B3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95" y="5726240"/>
            <a:ext cx="1232805" cy="10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173EC971-8BC4-462E-92BF-E73FA6C239A5}"/>
              </a:ext>
            </a:extLst>
          </p:cNvPr>
          <p:cNvSpPr txBox="1">
            <a:spLocks/>
          </p:cNvSpPr>
          <p:nvPr/>
        </p:nvSpPr>
        <p:spPr>
          <a:xfrm>
            <a:off x="462050" y="2081314"/>
            <a:ext cx="8308464" cy="3677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2016-2019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members of the testing teams (LTS, ALTS, LSAS and Faculty Workshop)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2019 - LTS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June - 1 member of the testing teams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July – 1 member of the testing teams (?)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ângulo 2">
            <a:extLst>
              <a:ext uri="{FF2B5EF4-FFF2-40B4-BE49-F238E27FC236}">
                <a16:creationId xmlns:a16="http://schemas.microsoft.com/office/drawing/2014/main" id="{F17B5A9B-0E2E-40D1-8898-2D2A5C36DC3C}"/>
              </a:ext>
            </a:extLst>
          </p:cNvPr>
          <p:cNvSpPr/>
          <p:nvPr/>
        </p:nvSpPr>
        <p:spPr>
          <a:xfrm>
            <a:off x="417768" y="1099672"/>
            <a:ext cx="830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– Training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PLTCE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4AE1E-70EC-43C6-BB1E-78F0A86C9478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48FE38-D3E8-4A3C-893E-2374B92B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95" y="5726240"/>
            <a:ext cx="1232805" cy="10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C8DA19-F218-46DA-B907-E757CD2BE152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0D7FA93A-21F6-4613-A27A-A2AE7F423E78}"/>
              </a:ext>
            </a:extLst>
          </p:cNvPr>
          <p:cNvSpPr txBox="1">
            <a:spLocks/>
          </p:cNvSpPr>
          <p:nvPr/>
        </p:nvSpPr>
        <p:spPr>
          <a:xfrm>
            <a:off x="261691" y="902826"/>
            <a:ext cx="8229600" cy="65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Workshop on Testing IAW with STANAG – 13.11.2018</a:t>
            </a:r>
          </a:p>
          <a:p>
            <a:pPr marL="40005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 descr="Uma imagem com chão, interior, pessoa, mesa&#10;&#10;Descrição gerada automaticamente">
            <a:extLst>
              <a:ext uri="{FF2B5EF4-FFF2-40B4-BE49-F238E27FC236}">
                <a16:creationId xmlns:a16="http://schemas.microsoft.com/office/drawing/2014/main" id="{66DDF7CC-29A4-4D28-88C2-0655437AE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1" y="1539447"/>
            <a:ext cx="8477198" cy="50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145B0A24-FB2B-4E6A-A01D-24F846B7044B}"/>
              </a:ext>
            </a:extLst>
          </p:cNvPr>
          <p:cNvSpPr txBox="1">
            <a:spLocks/>
          </p:cNvSpPr>
          <p:nvPr/>
        </p:nvSpPr>
        <p:spPr>
          <a:xfrm>
            <a:off x="581000" y="1701076"/>
            <a:ext cx="8127571" cy="4389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participants ( Defense Staff Lab and 3 services)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hours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approach to Testing IAW STANAG 6001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Familiarization with the descriptors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items (receptive skills)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of interviews and written assignments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 on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Language Standards and Assessment Seminar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PLTCE, 2017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algn="ctr">
              <a:lnSpc>
                <a:spcPct val="100000"/>
              </a:lnSpc>
            </a:pPr>
            <a:endParaRPr lang="en-US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pt-P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96E812-B297-4F22-BC4E-3548501EF0F7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92F95297-3763-42F4-9251-E76324151388}"/>
              </a:ext>
            </a:extLst>
          </p:cNvPr>
          <p:cNvSpPr txBox="1">
            <a:spLocks/>
          </p:cNvSpPr>
          <p:nvPr/>
        </p:nvSpPr>
        <p:spPr>
          <a:xfrm>
            <a:off x="261691" y="902826"/>
            <a:ext cx="8229600" cy="65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Workshop on Testing IAW with STANAG – 13.11.2018</a:t>
            </a:r>
          </a:p>
          <a:p>
            <a:pPr marL="40005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C8DA19-F218-46DA-B907-E757CD2BE152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m pessoa, parede, mesa, homem&#10;&#10;Descrição gerada automaticamente">
            <a:extLst>
              <a:ext uri="{FF2B5EF4-FFF2-40B4-BE49-F238E27FC236}">
                <a16:creationId xmlns:a16="http://schemas.microsoft.com/office/drawing/2014/main" id="{98E38156-0FFA-4C5A-AB6A-C21C0D1DC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79231"/>
            <a:ext cx="3581881" cy="2449005"/>
          </a:xfrm>
          <a:prstGeom prst="rect">
            <a:avLst/>
          </a:prstGeom>
        </p:spPr>
      </p:pic>
      <p:pic>
        <p:nvPicPr>
          <p:cNvPr id="7" name="Imagem 6" descr="Uma imagem com mesa, pessoa, interior, chão&#10;&#10;Descrição gerada automaticamente">
            <a:extLst>
              <a:ext uri="{FF2B5EF4-FFF2-40B4-BE49-F238E27FC236}">
                <a16:creationId xmlns:a16="http://schemas.microsoft.com/office/drawing/2014/main" id="{074DDB64-1DED-4318-BB66-B18187EE4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72" y="1679230"/>
            <a:ext cx="3512458" cy="2449005"/>
          </a:xfrm>
          <a:prstGeom prst="rect">
            <a:avLst/>
          </a:prstGeom>
        </p:spPr>
      </p:pic>
      <p:pic>
        <p:nvPicPr>
          <p:cNvPr id="9" name="Imagem 8" descr="Uma imagem com mesa, pessoa, parede, chão&#10;&#10;Descrição gerada automaticamente">
            <a:extLst>
              <a:ext uri="{FF2B5EF4-FFF2-40B4-BE49-F238E27FC236}">
                <a16:creationId xmlns:a16="http://schemas.microsoft.com/office/drawing/2014/main" id="{1555C3D2-EBD6-4660-99D3-4EBEDB5450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69" y="4249801"/>
            <a:ext cx="3909260" cy="2449005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3D44211-9E57-4D07-8C8F-4E39BCDE52AB}"/>
              </a:ext>
            </a:extLst>
          </p:cNvPr>
          <p:cNvSpPr txBox="1">
            <a:spLocks/>
          </p:cNvSpPr>
          <p:nvPr/>
        </p:nvSpPr>
        <p:spPr>
          <a:xfrm>
            <a:off x="261691" y="902826"/>
            <a:ext cx="8229600" cy="65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Workshop on Testing IAW with STANAG – 28.03.2019</a:t>
            </a:r>
          </a:p>
          <a:p>
            <a:pPr marL="40005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C96E812-B297-4F22-BC4E-3548501EF0F7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Initiatives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995B29E7-BA59-46BA-86AA-41914AC6191A}"/>
              </a:ext>
            </a:extLst>
          </p:cNvPr>
          <p:cNvSpPr txBox="1">
            <a:spLocks/>
          </p:cNvSpPr>
          <p:nvPr/>
        </p:nvSpPr>
        <p:spPr>
          <a:xfrm>
            <a:off x="588260" y="1490652"/>
            <a:ext cx="8229600" cy="4808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7 participants (Defense Staff Lab, Navy and Army)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6 hours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Focus on </a:t>
            </a:r>
            <a:r>
              <a:rPr lang="en-US" sz="2400" i="1" dirty="0">
                <a:latin typeface="Arial" panose="020B0604020202020204" pitchFamily="34" charset="0"/>
                <a:cs typeface="Arial" pitchFamily="34" charset="0"/>
              </a:rPr>
              <a:t>Speaking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Analysis of interviews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Preparation of OPI protocols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Mock interviews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BILC Language Testing Seminar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PLTCE, 2019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pt-PT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6757F619-1A52-4539-825E-4624B30F4543}"/>
              </a:ext>
            </a:extLst>
          </p:cNvPr>
          <p:cNvSpPr txBox="1">
            <a:spLocks/>
          </p:cNvSpPr>
          <p:nvPr/>
        </p:nvSpPr>
        <p:spPr>
          <a:xfrm>
            <a:off x="261691" y="902826"/>
            <a:ext cx="8229600" cy="654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Workshop on Testing IAW with STANAG – 28.03.2019</a:t>
            </a:r>
          </a:p>
          <a:p>
            <a:pPr marL="400050" lvl="1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u="sng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éu, exterior, água, barco&#10;&#10;Descrição gerada automaticamente">
            <a:extLst>
              <a:ext uri="{FF2B5EF4-FFF2-40B4-BE49-F238E27FC236}">
                <a16:creationId xmlns:a16="http://schemas.microsoft.com/office/drawing/2014/main" id="{A52CD7A8-2151-41C2-A24D-A7303EF64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2298"/>
          <a:stretch/>
        </p:blipFill>
        <p:spPr>
          <a:xfrm>
            <a:off x="20" y="1"/>
            <a:ext cx="9143979" cy="5660570"/>
          </a:xfrm>
          <a:prstGeom prst="rect">
            <a:avLst/>
          </a:prstGeom>
        </p:spPr>
      </p:pic>
      <p:sp>
        <p:nvSpPr>
          <p:cNvPr id="5" name="Rectângulo 6">
            <a:extLst>
              <a:ext uri="{FF2B5EF4-FFF2-40B4-BE49-F238E27FC236}">
                <a16:creationId xmlns:a16="http://schemas.microsoft.com/office/drawing/2014/main" id="{86F2A07F-EEBE-4CDD-BB61-99D080FB11B2}"/>
              </a:ext>
            </a:extLst>
          </p:cNvPr>
          <p:cNvSpPr/>
          <p:nvPr/>
        </p:nvSpPr>
        <p:spPr>
          <a:xfrm>
            <a:off x="1068070" y="5702782"/>
            <a:ext cx="6525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b="1" i="1" dirty="0" err="1">
                <a:latin typeface="Arial Black" pitchFamily="34" charset="0"/>
              </a:rPr>
              <a:t>Thank</a:t>
            </a:r>
            <a:r>
              <a:rPr lang="pt-PT" sz="4000" b="1" i="1" dirty="0">
                <a:latin typeface="Arial Black" pitchFamily="34" charset="0"/>
              </a:rPr>
              <a:t> </a:t>
            </a:r>
            <a:r>
              <a:rPr lang="pt-PT" sz="4000" b="1" i="1" dirty="0" err="1">
                <a:latin typeface="Arial Black" pitchFamily="34" charset="0"/>
              </a:rPr>
              <a:t>you</a:t>
            </a:r>
            <a:endParaRPr lang="pt-PT" sz="4000" b="1" i="1" dirty="0">
              <a:latin typeface="Arial Black" pitchFamily="34" charset="0"/>
            </a:endParaRPr>
          </a:p>
        </p:txBody>
      </p:sp>
      <p:sp>
        <p:nvSpPr>
          <p:cNvPr id="6" name="Rectângulo 11">
            <a:extLst>
              <a:ext uri="{FF2B5EF4-FFF2-40B4-BE49-F238E27FC236}">
                <a16:creationId xmlns:a16="http://schemas.microsoft.com/office/drawing/2014/main" id="{653511CE-6ACA-4130-B4EF-DB8A02712BD3}"/>
              </a:ext>
            </a:extLst>
          </p:cNvPr>
          <p:cNvSpPr/>
          <p:nvPr/>
        </p:nvSpPr>
        <p:spPr>
          <a:xfrm>
            <a:off x="6400800" y="6341239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latin typeface="Arial Black" pitchFamily="34" charset="0"/>
                <a:hlinkClick r:id="rId4"/>
              </a:rPr>
              <a:t>mcgabriel@emgfa.pt</a:t>
            </a:r>
            <a:endParaRPr lang="pt-PT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éu, exterior, água, barco&#10;&#10;Descrição gerada automaticamente">
            <a:extLst>
              <a:ext uri="{FF2B5EF4-FFF2-40B4-BE49-F238E27FC236}">
                <a16:creationId xmlns:a16="http://schemas.microsoft.com/office/drawing/2014/main" id="{A52CD7A8-2151-41C2-A24D-A7303EF64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2298"/>
          <a:stretch/>
        </p:blipFill>
        <p:spPr>
          <a:xfrm>
            <a:off x="20" y="1"/>
            <a:ext cx="9143979" cy="6132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9144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3C65AD-3B3F-4E84-851A-EF04DE2384A6}"/>
              </a:ext>
            </a:extLst>
          </p:cNvPr>
          <p:cNvSpPr/>
          <p:nvPr/>
        </p:nvSpPr>
        <p:spPr>
          <a:xfrm>
            <a:off x="0" y="5920712"/>
            <a:ext cx="914400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Tester’s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Training –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in meeting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r>
              <a:rPr lang="pt-P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57158" y="1196785"/>
            <a:ext cx="8429652" cy="270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Facts and figures</a:t>
            </a:r>
          </a:p>
          <a:p>
            <a:pPr marL="514350" indent="-51435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Challenges</a:t>
            </a:r>
          </a:p>
          <a:p>
            <a:pPr marL="514350" indent="-51435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Opportunities and Initiatives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313861-228F-44D9-977C-D504D472A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4" y="4349750"/>
            <a:ext cx="4221162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66F2BC-063E-4E7C-93C5-62B9FCBE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1786"/>
              </p:ext>
            </p:extLst>
          </p:nvPr>
        </p:nvGraphicFramePr>
        <p:xfrm>
          <a:off x="2286001" y="908720"/>
          <a:ext cx="6494928" cy="5580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446">
                  <a:extLst>
                    <a:ext uri="{9D8B030D-6E8A-4147-A177-3AD203B41FA5}">
                      <a16:colId xmlns:a16="http://schemas.microsoft.com/office/drawing/2014/main" val="3315318316"/>
                    </a:ext>
                  </a:extLst>
                </a:gridCol>
                <a:gridCol w="1909482">
                  <a:extLst>
                    <a:ext uri="{9D8B030D-6E8A-4147-A177-3AD203B41FA5}">
                      <a16:colId xmlns:a16="http://schemas.microsoft.com/office/drawing/2014/main" val="1819544315"/>
                    </a:ext>
                  </a:extLst>
                </a:gridCol>
              </a:tblGrid>
              <a:tr h="513737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783297"/>
                  </a:ext>
                </a:extLst>
              </a:tr>
              <a:tr h="1266749">
                <a:tc>
                  <a:txBody>
                    <a:bodyPr/>
                    <a:lstStyle/>
                    <a:p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Armed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Forces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Defence</a:t>
                      </a:r>
                      <a:r>
                        <a:rPr lang="pt-PT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HQ</a:t>
                      </a:r>
                    </a:p>
                    <a:p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officer</a:t>
                      </a:r>
                    </a:p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702393"/>
                  </a:ext>
                </a:extLst>
              </a:tr>
              <a:tr h="1344912"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NAVY</a:t>
                      </a:r>
                    </a:p>
                    <a:p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officers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NCO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141978"/>
                  </a:ext>
                </a:extLst>
              </a:tr>
              <a:tr h="1158625"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</a:t>
                      </a:r>
                    </a:p>
                    <a:p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PT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officers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359628"/>
                  </a:ext>
                </a:extLst>
              </a:tr>
              <a:tr h="1266749"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FORCE</a:t>
                      </a:r>
                    </a:p>
                    <a:p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Force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pt-PT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officers</a:t>
                      </a:r>
                      <a:endParaRPr lang="pt-P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P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161130"/>
                  </a:ext>
                </a:extLst>
              </a:tr>
            </a:tbl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4A34D89C-A81A-4795-85FF-0C5F22BD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0" y="1661832"/>
            <a:ext cx="1486023" cy="6455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EE7102-3416-48A6-9EE6-A4227CF09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0" y="2710827"/>
            <a:ext cx="968188" cy="10848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7C4AB1-009A-40B3-992C-2D2E92353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4" y="4184571"/>
            <a:ext cx="1142320" cy="705765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0D6094EA-50A2-4737-8F30-9FC65D377E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0" y="5392272"/>
            <a:ext cx="1123560" cy="84418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79E337-5263-4C14-8055-B4AA829280B6}"/>
              </a:ext>
            </a:extLst>
          </p:cNvPr>
          <p:cNvSpPr txBox="1"/>
          <p:nvPr/>
        </p:nvSpPr>
        <p:spPr>
          <a:xfrm>
            <a:off x="714348" y="314074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Facts and figures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2D372-8C84-4FAB-AD25-54C05AFA4E37}"/>
              </a:ext>
            </a:extLst>
          </p:cNvPr>
          <p:cNvSpPr/>
          <p:nvPr/>
        </p:nvSpPr>
        <p:spPr>
          <a:xfrm>
            <a:off x="1831550" y="6396643"/>
            <a:ext cx="708211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/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25398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21AE5DF-DD2A-4A7F-BA28-641DE9DF2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823023"/>
              </p:ext>
            </p:extLst>
          </p:nvPr>
        </p:nvGraphicFramePr>
        <p:xfrm>
          <a:off x="714348" y="1397000"/>
          <a:ext cx="78657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A508BDF-8AE5-4D68-9152-0A8FBB03025A}"/>
              </a:ext>
            </a:extLst>
          </p:cNvPr>
          <p:cNvSpPr/>
          <p:nvPr/>
        </p:nvSpPr>
        <p:spPr>
          <a:xfrm>
            <a:off x="1739153" y="5731977"/>
            <a:ext cx="7082118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Some considerations on STANAG 6001 Tester Training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Gerard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Seinhorst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5B9CB3-2A64-4D32-BD19-D52CA5FB6ADB}"/>
              </a:ext>
            </a:extLst>
          </p:cNvPr>
          <p:cNvSpPr txBox="1"/>
          <p:nvPr/>
        </p:nvSpPr>
        <p:spPr>
          <a:xfrm>
            <a:off x="714348" y="314074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Facts and figures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FD846F-6E16-4182-9A67-3393A95E5E63}"/>
              </a:ext>
            </a:extLst>
          </p:cNvPr>
          <p:cNvSpPr txBox="1"/>
          <p:nvPr/>
        </p:nvSpPr>
        <p:spPr>
          <a:xfrm>
            <a:off x="714348" y="314074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Facts and figures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m jornal, texto&#10;&#10;Descrição gerada automaticamente">
            <a:extLst>
              <a:ext uri="{FF2B5EF4-FFF2-40B4-BE49-F238E27FC236}">
                <a16:creationId xmlns:a16="http://schemas.microsoft.com/office/drawing/2014/main" id="{0A8CB7F6-05D4-43A2-A2B0-30F59DE32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0" y="1104900"/>
            <a:ext cx="698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4F290147-9D62-456A-855F-1D99F7E01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15385" r="37788" b="7018"/>
          <a:stretch>
            <a:fillRect/>
          </a:stretch>
        </p:blipFill>
        <p:spPr bwMode="auto">
          <a:xfrm>
            <a:off x="4738888" y="954778"/>
            <a:ext cx="3932810" cy="551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DE6C919-FF8F-4BBF-A05C-B1DFFA845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5" y="1425387"/>
            <a:ext cx="3321423" cy="410969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2700"/>
          </a:effectLst>
        </p:spPr>
      </p:pic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024B8856-AF35-4D40-A05B-3F638DA8D926}"/>
              </a:ext>
            </a:extLst>
          </p:cNvPr>
          <p:cNvSpPr txBox="1">
            <a:spLocks/>
          </p:cNvSpPr>
          <p:nvPr/>
        </p:nvSpPr>
        <p:spPr bwMode="auto">
          <a:xfrm rot="19849728">
            <a:off x="263465" y="2873047"/>
            <a:ext cx="8617069" cy="1111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Alignment/Standardization</a:t>
            </a:r>
            <a:endParaRPr lang="pt-P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FD846F-6E16-4182-9A67-3393A95E5E63}"/>
              </a:ext>
            </a:extLst>
          </p:cNvPr>
          <p:cNvSpPr txBox="1"/>
          <p:nvPr/>
        </p:nvSpPr>
        <p:spPr>
          <a:xfrm>
            <a:off x="714348" y="314074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Facts and figures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2">
            <a:extLst>
              <a:ext uri="{FF2B5EF4-FFF2-40B4-BE49-F238E27FC236}">
                <a16:creationId xmlns:a16="http://schemas.microsoft.com/office/drawing/2014/main" id="{D3E57A10-22A7-4986-B97C-6219E9F7FB2A}"/>
              </a:ext>
            </a:extLst>
          </p:cNvPr>
          <p:cNvSpPr/>
          <p:nvPr/>
        </p:nvSpPr>
        <p:spPr>
          <a:xfrm>
            <a:off x="417767" y="2837327"/>
            <a:ext cx="432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appoint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Pre-test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training;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to improve;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Defense Staff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ângulo 2">
            <a:extLst>
              <a:ext uri="{FF2B5EF4-FFF2-40B4-BE49-F238E27FC236}">
                <a16:creationId xmlns:a16="http://schemas.microsoft.com/office/drawing/2014/main" id="{108A0088-498E-46EB-BDFA-3AB9E96461B1}"/>
              </a:ext>
            </a:extLst>
          </p:cNvPr>
          <p:cNvSpPr/>
          <p:nvPr/>
        </p:nvSpPr>
        <p:spPr>
          <a:xfrm>
            <a:off x="5023302" y="2891115"/>
            <a:ext cx="3797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appointees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nominations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Chief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Defense can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whenever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ângulo 2">
            <a:extLst>
              <a:ext uri="{FF2B5EF4-FFF2-40B4-BE49-F238E27FC236}">
                <a16:creationId xmlns:a16="http://schemas.microsoft.com/office/drawing/2014/main" id="{8BF75A45-1554-46B6-B4DB-FC6F94EA4DCC}"/>
              </a:ext>
            </a:extLst>
          </p:cNvPr>
          <p:cNvSpPr/>
          <p:nvPr/>
        </p:nvSpPr>
        <p:spPr>
          <a:xfrm>
            <a:off x="417768" y="944032"/>
            <a:ext cx="830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doctrine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9F358AD-721C-4C56-9D42-B321918BC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920132"/>
            <a:ext cx="677057" cy="75863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9499CAA-4A67-4843-95ED-F2AC629F2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03" y="1972997"/>
            <a:ext cx="779915" cy="705765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F2782D2B-669A-4AE7-B2A2-72C395551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1885627"/>
            <a:ext cx="887965" cy="844186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40A77120-5701-46E9-BC63-FF5DE3B55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62" y="1948820"/>
            <a:ext cx="1486023" cy="64558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81E742-FFE9-408A-BD45-C7B99CB90A1E}"/>
              </a:ext>
            </a:extLst>
          </p:cNvPr>
          <p:cNvSpPr txBox="1"/>
          <p:nvPr/>
        </p:nvSpPr>
        <p:spPr>
          <a:xfrm>
            <a:off x="714348" y="314074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Facts and figures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2">
            <a:extLst>
              <a:ext uri="{FF2B5EF4-FFF2-40B4-BE49-F238E27FC236}">
                <a16:creationId xmlns:a16="http://schemas.microsoft.com/office/drawing/2014/main" id="{D3E57A10-22A7-4986-B97C-6219E9F7FB2A}"/>
              </a:ext>
            </a:extLst>
          </p:cNvPr>
          <p:cNvSpPr/>
          <p:nvPr/>
        </p:nvSpPr>
        <p:spPr>
          <a:xfrm>
            <a:off x="417768" y="1961838"/>
            <a:ext cx="4323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ângulo 2">
            <a:extLst>
              <a:ext uri="{FF2B5EF4-FFF2-40B4-BE49-F238E27FC236}">
                <a16:creationId xmlns:a16="http://schemas.microsoft.com/office/drawing/2014/main" id="{8BF75A45-1554-46B6-B4DB-FC6F94EA4DCC}"/>
              </a:ext>
            </a:extLst>
          </p:cNvPr>
          <p:cNvSpPr/>
          <p:nvPr/>
        </p:nvSpPr>
        <p:spPr>
          <a:xfrm>
            <a:off x="417768" y="944032"/>
            <a:ext cx="830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Teams….</a:t>
            </a:r>
            <a:endParaRPr lang="en-US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83D7EE-3909-4251-8338-AA6FFAFB3DF5}"/>
              </a:ext>
            </a:extLst>
          </p:cNvPr>
          <p:cNvSpPr/>
          <p:nvPr/>
        </p:nvSpPr>
        <p:spPr>
          <a:xfrm>
            <a:off x="417768" y="1680197"/>
            <a:ext cx="8025841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22 out of 28 of the testers are, in fact, full time teachers</a:t>
            </a:r>
            <a:r>
              <a:rPr lang="pt-PT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>
                <a:latin typeface="Arial" pitchFamily="34" charset="0"/>
                <a:cs typeface="Arial" pitchFamily="34" charset="0"/>
              </a:rPr>
              <a:t>little time to dedicate to testing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40% are in a 6-year contract. Retention is hard or even impossible!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Training of specialized personnel - not a priority, yet!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Interpretation of STANAG 6001 descriptors/levels (new members)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Limited time frame between the appointment of the teste takers and the date of deployment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D172A2-B089-45DC-9AE0-BE784BAD0137}"/>
              </a:ext>
            </a:extLst>
          </p:cNvPr>
          <p:cNvSpPr txBox="1"/>
          <p:nvPr/>
        </p:nvSpPr>
        <p:spPr>
          <a:xfrm>
            <a:off x="714348" y="285728"/>
            <a:ext cx="842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m vareta de medição, objeto&#10;&#10;Descrição gerada automaticamente">
            <a:extLst>
              <a:ext uri="{FF2B5EF4-FFF2-40B4-BE49-F238E27FC236}">
                <a16:creationId xmlns:a16="http://schemas.microsoft.com/office/drawing/2014/main" id="{B95A757F-C0CC-4DDC-BD53-E8492AD09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76" y="4995628"/>
            <a:ext cx="3264787" cy="13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1148</Words>
  <Application>Microsoft Office PowerPoint</Application>
  <PresentationFormat>On-screen Show (4:3)</PresentationFormat>
  <Paragraphs>196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Calibri Light</vt:lpstr>
      <vt:lpstr>Franklin Gothic Demi Cond</vt:lpstr>
      <vt:lpstr>Times New Roman</vt:lpstr>
      <vt:lpstr>Trebuchet MS</vt:lpstr>
      <vt:lpstr>1_Tema do Office</vt:lpstr>
      <vt:lpstr>BILC ANNUAL CONFERENCE 2019 Tartu, Estonia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ANNUAL CONFERENCE 2019 Tartu, Estonia</dc:title>
  <dc:creator>Marta Gabriel</dc:creator>
  <cp:lastModifiedBy>Kasutaja</cp:lastModifiedBy>
  <cp:revision>36</cp:revision>
  <dcterms:created xsi:type="dcterms:W3CDTF">2019-05-28T22:17:03Z</dcterms:created>
  <dcterms:modified xsi:type="dcterms:W3CDTF">2019-05-30T05:45:48Z</dcterms:modified>
</cp:coreProperties>
</file>