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715000" cx="9144000"/>
  <p:notesSz cx="6858000" cy="9144000"/>
  <p:embeddedFontLs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regular.fntdata"/><Relationship Id="rId25" Type="http://schemas.openxmlformats.org/officeDocument/2006/relationships/slide" Target="slides/slide21.xml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685800" y="685800"/>
            <a:ext cx="54863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686181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028964" y="-342899"/>
            <a:ext cx="4876271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238500"/>
            <a:ext cx="6400799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422260"/>
            <a:ext cx="7772400" cy="12501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333500"/>
            <a:ext cx="4038599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333500"/>
            <a:ext cx="4038599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279261"/>
            <a:ext cx="4040187" cy="5331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1812396"/>
            <a:ext cx="4040187" cy="32927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6" y="1279261"/>
            <a:ext cx="4041774" cy="5331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6" y="1812396"/>
            <a:ext cx="4041774" cy="32927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27541"/>
            <a:ext cx="3008313" cy="9683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27541"/>
            <a:ext cx="5111750" cy="48775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195916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000500"/>
            <a:ext cx="5486399" cy="4722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510645"/>
            <a:ext cx="54863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4472782"/>
            <a:ext cx="5486399" cy="670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50769" y="2727433"/>
            <a:ext cx="181331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nl-NL" sz="105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Klik om presentatie te starten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25524" y="4506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-NL"/>
              <a:t>B</a:t>
            </a:r>
            <a:r>
              <a:rPr b="0" i="0" lang="nl-N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ottom up: 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25525" y="14031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/>
              <a:t>Interview o</a:t>
            </a:r>
            <a:r>
              <a:rPr lang="nl-NL"/>
              <a:t>peratives, </a:t>
            </a: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/>
              <a:t>MEs, </a:t>
            </a: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SRIs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/>
              <a:t>Analyse documents: manuals, doctrine, orders, lessons-learnt.</a:t>
            </a:r>
          </a:p>
          <a:p>
            <a:pPr indent="-228600" lvl="0" marL="457200" marR="0" rtl="0" algn="l">
              <a:spcBef>
                <a:spcPts val="640"/>
              </a:spcBef>
              <a:spcAft>
                <a:spcPts val="0"/>
              </a:spcAft>
              <a:buAutoNum type="arabicPeriod"/>
            </a:pPr>
            <a:r>
              <a:rPr lang="nl-NL"/>
              <a:t>Combine with preferred didactics, student/teacher time availability.</a:t>
            </a:r>
          </a:p>
          <a:p>
            <a:pPr indent="-228600" lvl="0" marL="457200" marR="0" rtl="0" algn="l">
              <a:spcBef>
                <a:spcPts val="640"/>
              </a:spcBef>
              <a:spcAft>
                <a:spcPts val="0"/>
              </a:spcAft>
              <a:buAutoNum type="arabicPeriod"/>
            </a:pPr>
            <a:r>
              <a:rPr lang="nl-NL"/>
              <a:t>Combine with top down outcome.  </a:t>
            </a:r>
          </a:p>
          <a:p>
            <a:pPr indent="-228600" lvl="0" marL="457200" rtl="0">
              <a:spcBef>
                <a:spcPts val="518"/>
              </a:spcBef>
              <a:buAutoNum type="arabicPeriod"/>
            </a:pPr>
            <a:r>
              <a:rPr lang="nl-NL"/>
              <a:t>Execute-&gt; plan, do, act, check, etc. 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765650"/>
            <a:ext cx="8229600" cy="433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</a:pPr>
            <a:r>
              <a:rPr lang="nl-NL"/>
              <a:t>Negotiate with SMEs, SRIs on themes and tasks: </a:t>
            </a:r>
          </a:p>
          <a:p>
            <a:pPr lvl="1" rtl="0">
              <a:spcBef>
                <a:spcPts val="0"/>
              </a:spcBef>
            </a:pPr>
            <a:r>
              <a:rPr lang="nl-NL"/>
              <a:t>instructions, radio procedures, navigation, ship structures, etc.</a:t>
            </a:r>
          </a:p>
          <a:p>
            <a:pPr lvl="0" rtl="0">
              <a:spcBef>
                <a:spcPts val="0"/>
              </a:spcBef>
            </a:pPr>
            <a:r>
              <a:rPr lang="nl-NL"/>
              <a:t>Select tasks that personnel should be able to perform in L2/(L3).</a:t>
            </a:r>
          </a:p>
          <a:p>
            <a:pPr lvl="1" rtl="0">
              <a:spcBef>
                <a:spcPts val="0"/>
              </a:spcBef>
            </a:pPr>
            <a:r>
              <a:rPr lang="nl-NL"/>
              <a:t>can send messages IAW NATO standard prowords, can indicate any navigational direction of a ship.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-lettering-1547641_1920.jpg" id="185" name="Shape 185"/>
          <p:cNvPicPr preferRelativeResize="0"/>
          <p:nvPr/>
        </p:nvPicPr>
        <p:blipFill rotWithShape="1">
          <a:blip r:embed="rId3">
            <a:alphaModFix/>
          </a:blip>
          <a:srcRect b="8359" l="0" r="2249" t="0"/>
          <a:stretch/>
        </p:blipFill>
        <p:spPr>
          <a:xfrm>
            <a:off x="0" y="0"/>
            <a:ext cx="9144000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4717787" y="-12700"/>
            <a:ext cx="4570500" cy="5715000"/>
          </a:xfrm>
          <a:prstGeom prst="rect">
            <a:avLst/>
          </a:prstGeom>
          <a:solidFill>
            <a:srgbClr val="FFFFFF">
              <a:alpha val="6000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>
            <p:ph type="title"/>
          </p:nvPr>
        </p:nvSpPr>
        <p:spPr>
          <a:xfrm>
            <a:off x="229810" y="2368550"/>
            <a:ext cx="3991428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nl-NL" sz="395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b="1" lang="nl-NL" sz="3959">
                <a:solidFill>
                  <a:schemeClr val="lt1"/>
                </a:solidFill>
              </a:rPr>
              <a:t> in motion</a:t>
            </a:r>
            <a:r>
              <a:rPr b="1" i="0" lang="nl-NL" sz="395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926850" y="538850"/>
            <a:ext cx="3991500" cy="46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nl-NL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vary (depends on who is asking)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nl-NL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 not always clear (selection is unwanted)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nl-NL" sz="2960"/>
              <a:t>Unrealistic n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eeds</a:t>
            </a:r>
            <a:r>
              <a:rPr lang="nl-NL" sz="2960"/>
              <a:t>;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 by non-experts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nl-NL" sz="2960"/>
              <a:t>Often generic STANAG levels only (lack of SME agreement)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1661009_1920.jpg" id="193" name="Shape 193"/>
          <p:cNvPicPr preferRelativeResize="0"/>
          <p:nvPr/>
        </p:nvPicPr>
        <p:blipFill rotWithShape="1">
          <a:blip r:embed="rId3">
            <a:alphaModFix/>
          </a:blip>
          <a:srcRect b="4035" l="0" r="0" t="2953"/>
          <a:stretch/>
        </p:blipFill>
        <p:spPr>
          <a:xfrm>
            <a:off x="152580" y="93737"/>
            <a:ext cx="91737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4755862" y="93750"/>
            <a:ext cx="4570500" cy="5715000"/>
          </a:xfrm>
          <a:prstGeom prst="rect">
            <a:avLst/>
          </a:prstGeom>
          <a:solidFill>
            <a:srgbClr val="FFFFFF">
              <a:alpha val="64705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>
            <p:ph type="title"/>
          </p:nvPr>
        </p:nvSpPr>
        <p:spPr>
          <a:xfrm>
            <a:off x="75899" y="2321350"/>
            <a:ext cx="43488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nl-NL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Haves in motion</a:t>
            </a:r>
            <a:r>
              <a:rPr b="1" i="0" lang="nl-NL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927475" y="610825"/>
            <a:ext cx="40305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time </a:t>
            </a:r>
            <a:r>
              <a:rPr lang="nl-NL"/>
              <a:t> and </a:t>
            </a: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trainer</a:t>
            </a:r>
            <a:r>
              <a:rPr lang="nl-NL"/>
              <a:t> availability;</a:t>
            </a: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vary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 design;</a:t>
            </a:r>
            <a:r>
              <a:rPr lang="nl-NL"/>
              <a:t> develops, changes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ournalists with Soldier Resized.jpg" id="201" name="Shape 201"/>
          <p:cNvPicPr preferRelativeResize="0"/>
          <p:nvPr/>
        </p:nvPicPr>
        <p:blipFill rotWithShape="1">
          <a:blip r:embed="rId3">
            <a:alphaModFix/>
          </a:blip>
          <a:srcRect b="8620" l="0" r="2420" t="0"/>
          <a:stretch/>
        </p:blipFill>
        <p:spPr>
          <a:xfrm>
            <a:off x="1214" y="0"/>
            <a:ext cx="914278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0" y="2080381"/>
            <a:ext cx="9144000" cy="154819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x="458800" y="1864899"/>
            <a:ext cx="8229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nl-NL" sz="3959"/>
              <a:t>Task-based approach: from </a:t>
            </a:r>
            <a:r>
              <a:rPr b="1" i="0" lang="nl-NL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situational  to interactional authentic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task-based?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000"/>
              <a:t>Linguistic skills develop through communicative activity. It is NOT a prerequisite for engaging in it. Any task comprises a cognitive challenge. </a:t>
            </a:r>
          </a:p>
          <a:p>
            <a:pPr indent="-3302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nl-N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 for task-based communicative activities:</a:t>
            </a:r>
            <a:r>
              <a:rPr lang="nl-NL" sz="3000"/>
              <a:t> a</a:t>
            </a:r>
            <a:r>
              <a:rPr b="0" i="0" lang="nl-N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uthentic, activating, meaningful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/>
              <a:t>Issues with task based L1 = L2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nl-NL"/>
              <a:t>L</a:t>
            </a:r>
            <a:r>
              <a:rPr lang="nl-NL"/>
              <a:t>anguage user is not necessarily identical to a language learner </a:t>
            </a:r>
          </a:p>
          <a:p>
            <a:pPr indent="-228600" lvl="0" marL="914400" rtl="0">
              <a:spcBef>
                <a:spcPts val="0"/>
              </a:spcBef>
            </a:pPr>
            <a:r>
              <a:rPr lang="nl-NL"/>
              <a:t>Tasks are more than just language. Tasks are primarily cognitive and secondarily linguistic. </a:t>
            </a:r>
          </a:p>
          <a:p>
            <a:pPr indent="-419100" lvl="1" marL="1371600" rtl="0">
              <a:spcBef>
                <a:spcPts val="0"/>
              </a:spcBef>
              <a:buSzPct val="100000"/>
            </a:pPr>
            <a:r>
              <a:rPr lang="nl-NL" sz="3000"/>
              <a:t>effective, yet not always efficient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Situational authentic yet insufficiently efficient</a:t>
            </a:r>
            <a:r>
              <a:rPr lang="nl-NL" sz="3600"/>
              <a:t>/</a:t>
            </a:r>
            <a:r>
              <a:rPr b="0" i="0" lang="nl-NL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10" y="1832437"/>
            <a:ext cx="80010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nl-N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language development </a:t>
            </a:r>
            <a:r>
              <a:rPr lang="nl-NL" sz="3000"/>
              <a:t>asks for focused rather than natural </a:t>
            </a:r>
            <a:r>
              <a:rPr b="0" i="0" lang="nl-N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development</a:t>
            </a:r>
            <a:r>
              <a:rPr lang="nl-NL" sz="3000"/>
              <a:t>.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nl-N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 military tasks are especially from the perspective of the professional soldier cognitively challenging. </a:t>
            </a:r>
            <a:r>
              <a:rPr lang="nl-NL" sz="3000"/>
              <a:t>F</a:t>
            </a:r>
            <a:r>
              <a:rPr b="0" i="0" lang="nl-NL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orm is secondary.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46641" y="2711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user vs language learner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42353" y="1311624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r>
              <a:rPr lang="nl-NL"/>
              <a:t>-</a:t>
            </a: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langu</a:t>
            </a:r>
            <a:r>
              <a:rPr lang="nl-NL"/>
              <a:t>age training (TBLT)</a:t>
            </a: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aims to reconcile both rol</a:t>
            </a:r>
            <a:r>
              <a:rPr lang="nl-NL"/>
              <a:t>es by</a:t>
            </a:r>
            <a:r>
              <a:rPr b="0" i="0" lang="nl-N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finding the right balance in attention to task and attention to form.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nl-NL"/>
              <a:t>ips &amp; trics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57200" y="1530300"/>
            <a:ext cx="8229600" cy="4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500"/>
              <a:t>Which language functions are necessary to realize the steps in the cognitive process to accomplish the task?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500"/>
          </a:p>
          <a:p>
            <a:pPr indent="-2984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nl-NL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 suitable task rubric is the essential skill in transforming situational authentic tasks into interactional authentic and focused tasks.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500"/>
              <a:t>Feedback/(self)reflection is essential (autonomous learner and teacher meet).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r-1447008_1920.jpg" id="93" name="Shape 93"/>
          <p:cNvPicPr preferRelativeResize="0"/>
          <p:nvPr/>
        </p:nvPicPr>
        <p:blipFill rotWithShape="1">
          <a:blip r:embed="rId3">
            <a:alphaModFix/>
          </a:blip>
          <a:srcRect b="1381" l="1502" r="1721" t="7960"/>
          <a:stretch/>
        </p:blipFill>
        <p:spPr>
          <a:xfrm>
            <a:off x="0" y="0"/>
            <a:ext cx="9144001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0" y="1666500"/>
            <a:ext cx="9144001" cy="2373312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select military content?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371600" y="3238500"/>
            <a:ext cx="6400799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nl-NL"/>
              <a:t>a</a:t>
            </a:r>
            <a:r>
              <a:rPr b="0" i="0" lang="nl-NL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‘Dutch’ experience</a:t>
            </a:r>
            <a:r>
              <a:rPr b="0" i="0" lang="nl-NL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nl-NL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-326570" y="441476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estion-mark-2123966_1920.jpg" id="239" name="Shape 239"/>
          <p:cNvPicPr preferRelativeResize="0"/>
          <p:nvPr/>
        </p:nvPicPr>
        <p:blipFill rotWithShape="1">
          <a:blip r:embed="rId3">
            <a:alphaModFix/>
          </a:blip>
          <a:srcRect b="-3014" l="0" r="0" t="3015"/>
          <a:stretch/>
        </p:blipFill>
        <p:spPr>
          <a:xfrm>
            <a:off x="0" y="0"/>
            <a:ext cx="9144000" cy="608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350769" y="2727433"/>
            <a:ext cx="156966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NL" sz="105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Einde van de presentatie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ldier-708711_1280.jpg" id="102" name="Shape 102"/>
          <p:cNvPicPr preferRelativeResize="0"/>
          <p:nvPr/>
        </p:nvPicPr>
        <p:blipFill rotWithShape="1">
          <a:blip r:embed="rId3">
            <a:alphaModFix/>
          </a:blip>
          <a:srcRect b="0" l="2247" r="446" t="4431"/>
          <a:stretch/>
        </p:blipFill>
        <p:spPr>
          <a:xfrm>
            <a:off x="0" y="0"/>
            <a:ext cx="9143998" cy="573918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4572000" y="0"/>
            <a:ext cx="4572000" cy="5714999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x="457200" y="2368550"/>
            <a:ext cx="390918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nl-NL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850189" y="653143"/>
            <a:ext cx="3836608" cy="4632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nl-NL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Netherlands Defence Language Centre?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nl-NL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its defence framework and its educational philosophy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nl-NL" sz="2960"/>
              <a:t>How does the DLC select content?</a:t>
            </a: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-1393606_1920.jpg" id="111" name="Shape 111"/>
          <p:cNvPicPr preferRelativeResize="0"/>
          <p:nvPr/>
        </p:nvPicPr>
        <p:blipFill rotWithShape="1">
          <a:blip r:embed="rId3">
            <a:alphaModFix/>
          </a:blip>
          <a:srcRect b="0" l="4231" r="4389" t="0"/>
          <a:stretch/>
        </p:blipFill>
        <p:spPr>
          <a:xfrm>
            <a:off x="0" y="-38801"/>
            <a:ext cx="9144001" cy="575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20953" y="2355164"/>
            <a:ext cx="50664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nl-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Defence Language Centre</a:t>
            </a:r>
          </a:p>
        </p:txBody>
      </p:sp>
      <p:grpSp>
        <p:nvGrpSpPr>
          <p:cNvPr id="113" name="Shape 113"/>
          <p:cNvGrpSpPr/>
          <p:nvPr/>
        </p:nvGrpSpPr>
        <p:grpSpPr>
          <a:xfrm>
            <a:off x="0" y="2857500"/>
            <a:ext cx="9144001" cy="2857499"/>
            <a:chOff x="0" y="2857500"/>
            <a:chExt cx="9144001" cy="2857499"/>
          </a:xfrm>
        </p:grpSpPr>
        <p:sp>
          <p:nvSpPr>
            <p:cNvPr id="114" name="Shape 114"/>
            <p:cNvSpPr/>
            <p:nvPr/>
          </p:nvSpPr>
          <p:spPr>
            <a:xfrm>
              <a:off x="0" y="2857500"/>
              <a:ext cx="9144001" cy="2857499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>
              <a:noFill/>
            </a:ln>
            <a:effectLst>
              <a:outerShdw blurRad="39999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732702" y="2987531"/>
              <a:ext cx="7716761" cy="266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language skills</a:t>
              </a:r>
            </a:p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Language support; translators and interpreter pool management</a:t>
              </a:r>
            </a:p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Policy advice and realisation</a:t>
              </a:r>
            </a:p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Language authority for the entire MOD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n-teams-780x448.jpg" id="120" name="Shape 120"/>
          <p:cNvPicPr preferRelativeResize="0"/>
          <p:nvPr/>
        </p:nvPicPr>
        <p:blipFill rotWithShape="1">
          <a:blip r:embed="rId3">
            <a:alphaModFix/>
          </a:blip>
          <a:srcRect b="0" l="1716" r="6349" t="0"/>
          <a:stretch/>
        </p:blipFill>
        <p:spPr>
          <a:xfrm>
            <a:off x="0" y="0"/>
            <a:ext cx="91475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112762" y="2534333"/>
            <a:ext cx="23585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nl-NL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DLC-teams</a:t>
            </a:r>
          </a:p>
        </p:txBody>
      </p:sp>
      <p:grpSp>
        <p:nvGrpSpPr>
          <p:cNvPr id="122" name="Shape 122"/>
          <p:cNvGrpSpPr/>
          <p:nvPr/>
        </p:nvGrpSpPr>
        <p:grpSpPr>
          <a:xfrm>
            <a:off x="4572000" y="0"/>
            <a:ext cx="4572000" cy="5714999"/>
            <a:chOff x="4572000" y="0"/>
            <a:chExt cx="4572000" cy="5714999"/>
          </a:xfrm>
        </p:grpSpPr>
        <p:sp>
          <p:nvSpPr>
            <p:cNvPr id="123" name="Shape 123"/>
            <p:cNvSpPr/>
            <p:nvPr/>
          </p:nvSpPr>
          <p:spPr>
            <a:xfrm>
              <a:off x="4572000" y="0"/>
              <a:ext cx="4572000" cy="5714999"/>
            </a:xfrm>
            <a:prstGeom prst="rect">
              <a:avLst/>
            </a:prstGeom>
            <a:solidFill>
              <a:srgbClr val="FFFFFF">
                <a:alpha val="72941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4862287" y="1270001"/>
              <a:ext cx="4063999" cy="3625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Commanding Officer (1)</a:t>
              </a:r>
            </a:p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Business Support (3)</a:t>
              </a:r>
            </a:p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 Management (4)</a:t>
              </a:r>
            </a:p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Educational Team 1 (17)</a:t>
              </a:r>
            </a:p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Educational Team 2 (12)</a:t>
              </a:r>
            </a:p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Translations (8)</a:t>
              </a:r>
            </a:p>
            <a:p>
              <a:pPr indent="-285750" lvl="0" marL="285750" marR="0" rtl="0" algn="l">
                <a:lnSpc>
                  <a:spcPct val="12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Operational Interpreter Deployment (3)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ys-1782427_1920.jpg" id="129" name="Shape 129"/>
          <p:cNvPicPr preferRelativeResize="0"/>
          <p:nvPr/>
        </p:nvPicPr>
        <p:blipFill rotWithShape="1">
          <a:blip r:embed="rId3">
            <a:alphaModFix/>
          </a:blip>
          <a:srcRect b="802" l="0" r="0" t="4486"/>
          <a:stretch/>
        </p:blipFill>
        <p:spPr>
          <a:xfrm>
            <a:off x="0" y="12094"/>
            <a:ext cx="9144000" cy="5714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Shape 130"/>
          <p:cNvGrpSpPr/>
          <p:nvPr/>
        </p:nvGrpSpPr>
        <p:grpSpPr>
          <a:xfrm>
            <a:off x="0" y="2857500"/>
            <a:ext cx="9144001" cy="2857499"/>
            <a:chOff x="0" y="2857500"/>
            <a:chExt cx="9144001" cy="2857499"/>
          </a:xfrm>
        </p:grpSpPr>
        <p:sp>
          <p:nvSpPr>
            <p:cNvPr id="131" name="Shape 131"/>
            <p:cNvSpPr/>
            <p:nvPr/>
          </p:nvSpPr>
          <p:spPr>
            <a:xfrm>
              <a:off x="0" y="2857500"/>
              <a:ext cx="9144001" cy="2857499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>
              <a:noFill/>
            </a:ln>
            <a:effectLst>
              <a:outerShdw blurRad="39999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1022983" y="3181050"/>
              <a:ext cx="7716761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Realizes Language Education/Courses</a:t>
              </a:r>
            </a:p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Realizes training support to (operational) units</a:t>
              </a:r>
            </a:p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Realizes translations for the entire MOD</a:t>
              </a:r>
            </a:p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nl-N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Realizes registration, recruitment, selection and deployment of interpreters</a:t>
              </a:r>
            </a:p>
          </p:txBody>
        </p:sp>
      </p:grpSp>
      <p:sp>
        <p:nvSpPr>
          <p:cNvPr id="133" name="Shape 133"/>
          <p:cNvSpPr txBox="1"/>
          <p:nvPr/>
        </p:nvSpPr>
        <p:spPr>
          <a:xfrm>
            <a:off x="120953" y="2355164"/>
            <a:ext cx="50664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nl-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Defence Language Centre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ulips-21690_1920.jpg" id="138" name="Shape 138"/>
          <p:cNvPicPr preferRelativeResize="0"/>
          <p:nvPr/>
        </p:nvPicPr>
        <p:blipFill rotWithShape="1">
          <a:blip r:embed="rId3">
            <a:alphaModFix/>
          </a:blip>
          <a:srcRect b="0" l="9868" r="10049" t="0"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Shape 139"/>
          <p:cNvGrpSpPr/>
          <p:nvPr/>
        </p:nvGrpSpPr>
        <p:grpSpPr>
          <a:xfrm>
            <a:off x="4572000" y="0"/>
            <a:ext cx="4572000" cy="5714999"/>
            <a:chOff x="4572000" y="0"/>
            <a:chExt cx="4572000" cy="5714999"/>
          </a:xfrm>
        </p:grpSpPr>
        <p:sp>
          <p:nvSpPr>
            <p:cNvPr id="140" name="Shape 140"/>
            <p:cNvSpPr/>
            <p:nvPr/>
          </p:nvSpPr>
          <p:spPr>
            <a:xfrm>
              <a:off x="4572000" y="0"/>
              <a:ext cx="4572000" cy="5714999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  <a:effectLst>
              <a:outerShdw blurRad="39999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5152571" y="1435787"/>
              <a:ext cx="3652762" cy="3477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Breda:			RMA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	FMS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	Language </a:t>
              </a:r>
              <a:b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	courses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Den Helder:		RIN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	NLBEOPS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Ermelo:			RMS</a:t>
              </a:r>
              <a:b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	French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	Russian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Nieuw Milligen:	AOCS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nl-N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Woensdrecht:	RMSAF</a:t>
              </a:r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x="1698794" y="0"/>
            <a:ext cx="4756149" cy="5714999"/>
            <a:chOff x="1698794" y="0"/>
            <a:chExt cx="4756149" cy="5714999"/>
          </a:xfrm>
        </p:grpSpPr>
        <p:grpSp>
          <p:nvGrpSpPr>
            <p:cNvPr id="143" name="Shape 143"/>
            <p:cNvGrpSpPr/>
            <p:nvPr/>
          </p:nvGrpSpPr>
          <p:grpSpPr>
            <a:xfrm>
              <a:off x="1698794" y="0"/>
              <a:ext cx="4756149" cy="5714999"/>
              <a:chOff x="1698794" y="0"/>
              <a:chExt cx="4756149" cy="5714999"/>
            </a:xfrm>
          </p:grpSpPr>
          <p:pic>
            <p:nvPicPr>
              <p:cNvPr descr="23276-nederland-vector.png" id="144" name="Shape 1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98794" y="0"/>
                <a:ext cx="4756149" cy="5714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Shape 145"/>
              <p:cNvSpPr/>
              <p:nvPr/>
            </p:nvSpPr>
            <p:spPr>
              <a:xfrm>
                <a:off x="3349428" y="1247941"/>
                <a:ext cx="179999" cy="179999"/>
              </a:xfrm>
              <a:prstGeom prst="ellipse">
                <a:avLst/>
              </a:prstGeom>
              <a:solidFill>
                <a:srgbClr val="C0504D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3411828" y="3940341"/>
                <a:ext cx="179999" cy="179999"/>
              </a:xfrm>
              <a:prstGeom prst="ellipse">
                <a:avLst/>
              </a:prstGeom>
              <a:solidFill>
                <a:srgbClr val="C0504D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3078481" y="4030341"/>
                <a:ext cx="179999" cy="179999"/>
              </a:xfrm>
              <a:prstGeom prst="ellipse">
                <a:avLst/>
              </a:prstGeom>
              <a:solidFill>
                <a:srgbClr val="C0504D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482000" y="2520928"/>
                <a:ext cx="179999" cy="179999"/>
              </a:xfrm>
              <a:prstGeom prst="ellipse">
                <a:avLst/>
              </a:prstGeom>
              <a:solidFill>
                <a:srgbClr val="C0504D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4680275" y="2610928"/>
                <a:ext cx="179999" cy="179999"/>
              </a:xfrm>
              <a:prstGeom prst="ellipse">
                <a:avLst/>
              </a:prstGeom>
              <a:solidFill>
                <a:srgbClr val="C0504D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Shape 150"/>
            <p:cNvSpPr txBox="1"/>
            <p:nvPr/>
          </p:nvSpPr>
          <p:spPr>
            <a:xfrm>
              <a:off x="2095080" y="3957651"/>
              <a:ext cx="1043875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nl-N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Woensdrecht</a:t>
              </a:r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3543448" y="3879746"/>
              <a:ext cx="561647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nl-N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Breda</a:t>
              </a: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4811894" y="2550333"/>
              <a:ext cx="1152027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nl-N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Nieuw Milligen</a:t>
              </a: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3921923" y="2472428"/>
              <a:ext cx="637614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nl-N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Ermelo</a:t>
              </a: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3472485" y="1188782"/>
              <a:ext cx="903612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nl-N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Den Helder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kespeare-970421_1920.jpg" id="159" name="Shape 159"/>
          <p:cNvPicPr preferRelativeResize="0"/>
          <p:nvPr/>
        </p:nvPicPr>
        <p:blipFill rotWithShape="1">
          <a:blip r:embed="rId3">
            <a:alphaModFix/>
          </a:blip>
          <a:srcRect b="3269" l="0" r="2438" t="0"/>
          <a:stretch/>
        </p:blipFill>
        <p:spPr>
          <a:xfrm>
            <a:off x="0" y="-12700"/>
            <a:ext cx="9144000" cy="572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0" y="1060433"/>
            <a:ext cx="9144000" cy="452970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457200" y="107915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1" lang="nl-NL">
                <a:solidFill>
                  <a:srgbClr val="FFFFFF"/>
                </a:solidFill>
              </a:rPr>
              <a:t>Multiple A</a:t>
            </a:r>
            <a:r>
              <a:rPr b="1" i="0" lang="nl-NL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ctors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258000" y="1272225"/>
            <a:ext cx="8428800" cy="4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nl-NL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Tactical level: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lang="nl-NL" sz="1960"/>
              <a:t>Operatives, </a:t>
            </a:r>
            <a:r>
              <a:rPr b="0" i="0" lang="nl-NL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SMEs, SRIs 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nl-NL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instructional,</a:t>
            </a:r>
            <a:r>
              <a:rPr lang="nl-NL" sz="1960"/>
              <a:t> </a:t>
            </a:r>
            <a:r>
              <a:rPr b="0" i="0" lang="nl-NL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and educational designers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nl-NL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level: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nl-NL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school staffs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lang="nl-NL" sz="1960"/>
              <a:t>(</a:t>
            </a:r>
            <a:r>
              <a:rPr b="0" i="0" lang="nl-NL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specific) knowledge centres, </a:t>
            </a:r>
          </a:p>
          <a:p>
            <a:pPr lvl="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89090"/>
              <a:buFont typeface="Arial"/>
              <a:buChar char="•"/>
            </a:pPr>
            <a:r>
              <a:rPr b="0" i="0" lang="nl-NL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level: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nl-NL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heads (Head of (e.g. Army) Personnel, Head of Operations, etc,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nl-NL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policymakers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nl-NL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defence education knowledge centres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None/>
            </a:pPr>
            <a:r>
              <a:t/>
            </a:r>
            <a:endParaRPr b="0" i="0" sz="22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-NL"/>
              <a:t>T</a:t>
            </a:r>
            <a:r>
              <a:rPr b="0" i="0" lang="nl-N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</a:t>
            </a:r>
            <a:r>
              <a:rPr lang="nl-NL"/>
              <a:t>D</a:t>
            </a:r>
            <a:r>
              <a:rPr b="0" i="0" lang="nl-N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own: 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072000"/>
            <a:ext cx="8229600" cy="4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2200"/>
              <a:t>Q: 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defence policy (</a:t>
            </a:r>
            <a:r>
              <a:rPr lang="nl-NL" sz="2200"/>
              <a:t>HR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2200"/>
              <a:t>T&amp;E, language)?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2200"/>
              <a:t>A: function oriented, 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r>
              <a:rPr lang="nl-NL" sz="2200"/>
              <a:t>-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nl-NL" sz="2200"/>
              <a:t>,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just</a:t>
            </a:r>
            <a:r>
              <a:rPr lang="nl-NL" sz="2200"/>
              <a:t> 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nl-NL" sz="2200"/>
              <a:t> 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time-just enough</a:t>
            </a:r>
            <a:r>
              <a:rPr lang="nl-NL" sz="2200"/>
              <a:t>. 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2200"/>
              <a:t>A: HR-language policy: input criteria = previous education output. Follow-up:  no formal career language tests 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2200"/>
              <a:t>Q: 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branch</a:t>
            </a:r>
            <a:r>
              <a:rPr lang="nl-NL" sz="2200"/>
              <a:t>-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educational design? 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2200"/>
              <a:t>A: V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nl-NL" sz="2200"/>
              <a:t>ies, yet all branches are realizing a qualification framework (QF) defining core tasks.</a:t>
            </a:r>
            <a:r>
              <a:rPr b="0" i="0" lang="nl-N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2200"/>
              <a:t>Insert generic language skills levels supplemented with core tasks in QF.  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