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3" r:id="rId3"/>
    <p:sldId id="294" r:id="rId4"/>
    <p:sldId id="295" r:id="rId5"/>
    <p:sldId id="297" r:id="rId6"/>
    <p:sldId id="298" r:id="rId7"/>
    <p:sldId id="316" r:id="rId8"/>
    <p:sldId id="260" r:id="rId9"/>
    <p:sldId id="307" r:id="rId10"/>
    <p:sldId id="300" r:id="rId11"/>
    <p:sldId id="269" r:id="rId12"/>
    <p:sldId id="270" r:id="rId13"/>
    <p:sldId id="306" r:id="rId14"/>
    <p:sldId id="303" r:id="rId15"/>
    <p:sldId id="267" r:id="rId16"/>
    <p:sldId id="304" r:id="rId17"/>
    <p:sldId id="292" r:id="rId18"/>
    <p:sldId id="314" r:id="rId19"/>
    <p:sldId id="265" r:id="rId20"/>
    <p:sldId id="311" r:id="rId21"/>
    <p:sldId id="313" r:id="rId22"/>
    <p:sldId id="315" r:id="rId23"/>
    <p:sldId id="264" r:id="rId24"/>
    <p:sldId id="259" r:id="rId25"/>
    <p:sldId id="261" r:id="rId26"/>
    <p:sldId id="263" r:id="rId27"/>
    <p:sldId id="262" r:id="rId28"/>
    <p:sldId id="309"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0" autoAdjust="0"/>
    <p:restoredTop sz="94660"/>
  </p:normalViewPr>
  <p:slideViewPr>
    <p:cSldViewPr snapToGrid="0">
      <p:cViewPr varScale="1">
        <p:scale>
          <a:sx n="55" d="100"/>
          <a:sy n="55" d="100"/>
        </p:scale>
        <p:origin x="-78" y="-5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2338E-B49D-47DA-B297-7AB83668B846}" type="datetimeFigureOut">
              <a:rPr lang="en-US" smtClean="0"/>
              <a:t>16-May-17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09561-6AEC-4F16-AC4F-CC4ABB0C2F92}" type="slidenum">
              <a:rPr lang="en-US" smtClean="0"/>
              <a:t>‹#›</a:t>
            </a:fld>
            <a:endParaRPr lang="en-US"/>
          </a:p>
        </p:txBody>
      </p:sp>
    </p:spTree>
    <p:extLst>
      <p:ext uri="{BB962C8B-B14F-4D97-AF65-F5344CB8AC3E}">
        <p14:creationId xmlns:p14="http://schemas.microsoft.com/office/powerpoint/2010/main" val="375957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As opposed to exams which test a small sample of their language.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solidFill>
                  <a:schemeClr val="dk2"/>
                </a:solidFill>
              </a:rPr>
              <a:t>-</a:t>
            </a:r>
            <a:r>
              <a:rPr lang="en" sz="1000">
                <a:solidFill>
                  <a:schemeClr val="dk1"/>
                </a:solidFill>
              </a:rPr>
              <a:t>97ew students starting their first semester at the Brigham Young University English Language Center </a:t>
            </a:r>
          </a:p>
          <a:p>
            <a:pPr lvl="0">
              <a:lnSpc>
                <a:spcPct val="115000"/>
              </a:lnSpc>
              <a:spcBef>
                <a:spcPts val="0"/>
              </a:spcBef>
              <a:spcAft>
                <a:spcPts val="1600"/>
              </a:spcAft>
              <a:buClr>
                <a:schemeClr val="dk1"/>
              </a:buClr>
              <a:buSzPct val="110000"/>
              <a:buFont typeface="Arial"/>
              <a:buNone/>
            </a:pPr>
            <a:r>
              <a:rPr lang="en" sz="1000">
                <a:solidFill>
                  <a:schemeClr val="dk1"/>
                </a:solidFill>
              </a:rPr>
              <a:t>-Languages spoken as first languages: Spanish (57), Chinese (13), Korean (6), Portuguese (7), Russian (2), French (3), Kazakh (2), Chechen (1), Mongolian (1). </a:t>
            </a:r>
          </a:p>
          <a:p>
            <a:pPr lvl="0">
              <a:lnSpc>
                <a:spcPct val="115000"/>
              </a:lnSpc>
              <a:spcBef>
                <a:spcPts val="0"/>
              </a:spcBef>
              <a:spcAft>
                <a:spcPts val="1600"/>
              </a:spcAft>
              <a:buClr>
                <a:schemeClr val="dk1"/>
              </a:buClr>
              <a:buSzPct val="110000"/>
              <a:buFont typeface="Arial"/>
              <a:buNone/>
            </a:pPr>
            <a:r>
              <a:rPr lang="en" sz="1000">
                <a:solidFill>
                  <a:schemeClr val="dk1"/>
                </a:solidFill>
              </a:rPr>
              <a:t>-  40 males and 53 females with various backgrounds and at all levels of proficiency in English participated in the study.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28165" indent="-280064">
              <a:spcBef>
                <a:spcPct val="30000"/>
              </a:spcBef>
              <a:defRPr sz="1200">
                <a:solidFill>
                  <a:schemeClr val="tx1"/>
                </a:solidFill>
                <a:latin typeface="Times New Roman" pitchFamily="18" charset="0"/>
                <a:ea typeface="ＭＳ Ｐゴシック" pitchFamily="34" charset="-128"/>
              </a:defRPr>
            </a:lvl2pPr>
            <a:lvl3pPr marL="1120254" indent="-224051">
              <a:spcBef>
                <a:spcPct val="30000"/>
              </a:spcBef>
              <a:defRPr sz="1200">
                <a:solidFill>
                  <a:schemeClr val="tx1"/>
                </a:solidFill>
                <a:latin typeface="Times New Roman" pitchFamily="18" charset="0"/>
                <a:ea typeface="ＭＳ Ｐゴシック" pitchFamily="34" charset="-128"/>
              </a:defRPr>
            </a:lvl3pPr>
            <a:lvl4pPr marL="1568356" indent="-224051">
              <a:spcBef>
                <a:spcPct val="30000"/>
              </a:spcBef>
              <a:defRPr sz="1200">
                <a:solidFill>
                  <a:schemeClr val="tx1"/>
                </a:solidFill>
                <a:latin typeface="Times New Roman" pitchFamily="18" charset="0"/>
                <a:ea typeface="ＭＳ Ｐゴシック" pitchFamily="34" charset="-128"/>
              </a:defRPr>
            </a:lvl4pPr>
            <a:lvl5pPr marL="2016458" indent="-224051">
              <a:spcBef>
                <a:spcPct val="30000"/>
              </a:spcBef>
              <a:defRPr sz="1200">
                <a:solidFill>
                  <a:schemeClr val="tx1"/>
                </a:solidFill>
                <a:latin typeface="Times New Roman" pitchFamily="18" charset="0"/>
                <a:ea typeface="ＭＳ Ｐゴシック" pitchFamily="34" charset="-128"/>
              </a:defRPr>
            </a:lvl5pPr>
            <a:lvl6pPr marL="2464559"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12661"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60763"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08865"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0333090-96F3-48C2-9D50-5033F88F9A0C}" type="slidenum">
              <a:rPr lang="en-US" altLang="en-US" smtClean="0">
                <a:ea typeface="Arial" charset="0"/>
              </a:rPr>
              <a:pPr>
                <a:spcBef>
                  <a:spcPct val="0"/>
                </a:spcBef>
              </a:pPr>
              <a:t>11</a:t>
            </a:fld>
            <a:endParaRPr lang="en-US" altLang="en-US" smtClean="0">
              <a:ea typeface="Arial" charset="0"/>
            </a:endParaRPr>
          </a:p>
        </p:txBody>
      </p:sp>
      <p:sp>
        <p:nvSpPr>
          <p:cNvPr id="17411"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28165" indent="-280064">
              <a:spcBef>
                <a:spcPct val="30000"/>
              </a:spcBef>
              <a:defRPr sz="1200">
                <a:solidFill>
                  <a:schemeClr val="tx1"/>
                </a:solidFill>
                <a:latin typeface="Times New Roman" pitchFamily="18" charset="0"/>
                <a:ea typeface="ＭＳ Ｐゴシック" pitchFamily="34" charset="-128"/>
              </a:defRPr>
            </a:lvl2pPr>
            <a:lvl3pPr marL="1120254" indent="-224051">
              <a:spcBef>
                <a:spcPct val="30000"/>
              </a:spcBef>
              <a:defRPr sz="1200">
                <a:solidFill>
                  <a:schemeClr val="tx1"/>
                </a:solidFill>
                <a:latin typeface="Times New Roman" pitchFamily="18" charset="0"/>
                <a:ea typeface="ＭＳ Ｐゴシック" pitchFamily="34" charset="-128"/>
              </a:defRPr>
            </a:lvl3pPr>
            <a:lvl4pPr marL="1568356" indent="-224051">
              <a:spcBef>
                <a:spcPct val="30000"/>
              </a:spcBef>
              <a:defRPr sz="1200">
                <a:solidFill>
                  <a:schemeClr val="tx1"/>
                </a:solidFill>
                <a:latin typeface="Times New Roman" pitchFamily="18" charset="0"/>
                <a:ea typeface="ＭＳ Ｐゴシック" pitchFamily="34" charset="-128"/>
              </a:defRPr>
            </a:lvl4pPr>
            <a:lvl5pPr marL="2016458" indent="-224051">
              <a:spcBef>
                <a:spcPct val="30000"/>
              </a:spcBef>
              <a:defRPr sz="1200">
                <a:solidFill>
                  <a:schemeClr val="tx1"/>
                </a:solidFill>
                <a:latin typeface="Times New Roman" pitchFamily="18" charset="0"/>
                <a:ea typeface="ＭＳ Ｐゴシック" pitchFamily="34" charset="-128"/>
              </a:defRPr>
            </a:lvl5pPr>
            <a:lvl6pPr marL="2464559"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12661"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60763"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08865" indent="-224051"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7CAB417-04DD-4EA0-ACFB-D3DF5B1D127D}" type="slidenum">
              <a:rPr lang="en-US" altLang="en-US" smtClean="0">
                <a:ea typeface="Arial" charset="0"/>
              </a:rPr>
              <a:pPr>
                <a:spcBef>
                  <a:spcPct val="0"/>
                </a:spcBef>
              </a:pPr>
              <a:t>12</a:t>
            </a:fld>
            <a:endParaRPr lang="en-US" altLang="en-US" smtClean="0">
              <a:ea typeface="Arial" charset="0"/>
            </a:endParaRPr>
          </a:p>
        </p:txBody>
      </p:sp>
      <p:sp>
        <p:nvSpPr>
          <p:cNvPr id="18435"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76238"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66127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76238"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95484" y="4421823"/>
            <a:ext cx="5563870" cy="4189095"/>
          </a:xfrm>
          <a:prstGeom prst="rect">
            <a:avLst/>
          </a:prstGeom>
        </p:spPr>
        <p:txBody>
          <a:bodyPr lIns="92915" tIns="92915" rIns="92915" bIns="92915" anchor="t" anchorCtr="0">
            <a:noAutofit/>
          </a:bodyPr>
          <a:lstStyle/>
          <a:p>
            <a:r>
              <a:rPr lang="en"/>
              <a:t>It tells us a little bit that the items may not be functioning the way we want it to. Ex: 6ALF </a:t>
            </a:r>
          </a:p>
          <a:p>
            <a:r>
              <a:rPr lang="en"/>
              <a:t>Lowest ability at the bottom, highest ability at the top (people) Items on the right the highest is 6ALF but the students self-assessed a lot higher (over assessed). If we flip it to the side we see a normal distribution with the persons’ self-Assessment. </a:t>
            </a:r>
          </a:p>
          <a:p>
            <a:r>
              <a:rPr lang="en"/>
              <a:t>Probability: If they are on the same line they have a 50% probability that they get it right. For lower items,, they have a higher probability that they will get it right. For higher items, the probability that they will get it right is lower.</a:t>
            </a:r>
          </a:p>
        </p:txBody>
      </p:sp>
    </p:spTree>
    <p:extLst>
      <p:ext uri="{BB962C8B-B14F-4D97-AF65-F5344CB8AC3E}">
        <p14:creationId xmlns:p14="http://schemas.microsoft.com/office/powerpoint/2010/main" val="257235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F0C64-9E77-4547-BA8A-8E59749C6E8F}" type="datetimeFigureOut">
              <a:rPr lang="en-US" smtClean="0"/>
              <a:t>16-May-17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258098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F0C64-9E77-4547-BA8A-8E59749C6E8F}" type="datetimeFigureOut">
              <a:rPr lang="en-US" smtClean="0"/>
              <a:t>16-May-17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174461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F0C64-9E77-4547-BA8A-8E59749C6E8F}" type="datetimeFigureOut">
              <a:rPr lang="en-US" smtClean="0"/>
              <a:t>16-May-17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1212421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21366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58"/>
        <p:cNvGrpSpPr/>
        <p:nvPr/>
      </p:nvGrpSpPr>
      <p:grpSpPr>
        <a:xfrm>
          <a:off x="0" y="0"/>
          <a:ext cx="0" cy="0"/>
          <a:chOff x="0" y="0"/>
          <a:chExt cx="0" cy="0"/>
        </a:xfrm>
      </p:grpSpPr>
      <p:sp>
        <p:nvSpPr>
          <p:cNvPr id="59" name="Shape 59"/>
          <p:cNvSpPr/>
          <p:nvPr/>
        </p:nvSpPr>
        <p:spPr>
          <a:xfrm>
            <a:off x="0" y="0"/>
            <a:ext cx="12192000" cy="6858000"/>
          </a:xfrm>
          <a:prstGeom prst="rect">
            <a:avLst/>
          </a:prstGeom>
          <a:solidFill>
            <a:schemeClr val="lt1"/>
          </a:solidFill>
          <a:ln>
            <a:noFill/>
          </a:ln>
        </p:spPr>
        <p:txBody>
          <a:bodyPr lIns="121897" tIns="121897" rIns="121897" bIns="121897" anchor="ctr" anchorCtr="0">
            <a:noAutofit/>
          </a:bodyPr>
          <a:lstStyle/>
          <a:p>
            <a:pPr lvl="0">
              <a:spcBef>
                <a:spcPts val="0"/>
              </a:spcBef>
              <a:buNone/>
            </a:pPr>
            <a:endParaRPr/>
          </a:p>
        </p:txBody>
      </p:sp>
      <p:cxnSp>
        <p:nvCxnSpPr>
          <p:cNvPr id="60" name="Shape 60"/>
          <p:cNvCxnSpPr/>
          <p:nvPr/>
        </p:nvCxnSpPr>
        <p:spPr>
          <a:xfrm>
            <a:off x="621767" y="471992"/>
            <a:ext cx="880000" cy="0"/>
          </a:xfrm>
          <a:prstGeom prst="straightConnector1">
            <a:avLst/>
          </a:prstGeom>
          <a:noFill/>
          <a:ln w="76200" cap="flat" cmpd="sng">
            <a:solidFill>
              <a:schemeClr val="dk1"/>
            </a:solidFill>
            <a:prstDash val="solid"/>
            <a:round/>
            <a:headEnd type="none" w="med" len="med"/>
            <a:tailEnd type="none" w="med" len="med"/>
          </a:ln>
        </p:spPr>
      </p:cxnSp>
      <p:sp>
        <p:nvSpPr>
          <p:cNvPr id="61" name="Shape 61"/>
          <p:cNvSpPr txBox="1">
            <a:spLocks noGrp="1"/>
          </p:cNvSpPr>
          <p:nvPr>
            <p:ph type="title"/>
          </p:nvPr>
        </p:nvSpPr>
        <p:spPr>
          <a:xfrm>
            <a:off x="465733" y="600159"/>
            <a:ext cx="5197600" cy="5487200"/>
          </a:xfrm>
          <a:prstGeom prst="rect">
            <a:avLst/>
          </a:prstGeom>
          <a:noFill/>
        </p:spPr>
        <p:txBody>
          <a:bodyPr lIns="121897" tIns="121897" rIns="121897" bIns="121897" anchor="t" anchorCtr="0"/>
          <a:lstStyle>
            <a:lvl1pPr lvl="0" algn="l">
              <a:lnSpc>
                <a:spcPct val="100000"/>
              </a:lnSpc>
              <a:spcBef>
                <a:spcPts val="0"/>
              </a:spcBef>
              <a:spcAft>
                <a:spcPts val="0"/>
              </a:spcAft>
              <a:buClr>
                <a:schemeClr val="dk1"/>
              </a:buClr>
              <a:buSzPct val="100000"/>
              <a:buNone/>
              <a:defRPr sz="4800" b="1">
                <a:solidFill>
                  <a:schemeClr val="dk1"/>
                </a:solidFill>
              </a:defRPr>
            </a:lvl1pPr>
            <a:lvl2pPr lvl="1" algn="l">
              <a:lnSpc>
                <a:spcPct val="100000"/>
              </a:lnSpc>
              <a:spcBef>
                <a:spcPts val="0"/>
              </a:spcBef>
              <a:spcAft>
                <a:spcPts val="0"/>
              </a:spcAft>
              <a:buClr>
                <a:schemeClr val="dk1"/>
              </a:buClr>
              <a:buSzPct val="100000"/>
              <a:buNone/>
              <a:defRPr sz="4800" b="1">
                <a:solidFill>
                  <a:schemeClr val="dk1"/>
                </a:solidFill>
              </a:defRPr>
            </a:lvl2pPr>
            <a:lvl3pPr lvl="2" algn="l">
              <a:lnSpc>
                <a:spcPct val="100000"/>
              </a:lnSpc>
              <a:spcBef>
                <a:spcPts val="0"/>
              </a:spcBef>
              <a:spcAft>
                <a:spcPts val="0"/>
              </a:spcAft>
              <a:buClr>
                <a:schemeClr val="dk1"/>
              </a:buClr>
              <a:buSzPct val="100000"/>
              <a:buNone/>
              <a:defRPr sz="4800" b="1">
                <a:solidFill>
                  <a:schemeClr val="dk1"/>
                </a:solidFill>
              </a:defRPr>
            </a:lvl3pPr>
            <a:lvl4pPr lvl="3" algn="l">
              <a:lnSpc>
                <a:spcPct val="100000"/>
              </a:lnSpc>
              <a:spcBef>
                <a:spcPts val="0"/>
              </a:spcBef>
              <a:spcAft>
                <a:spcPts val="0"/>
              </a:spcAft>
              <a:buClr>
                <a:schemeClr val="dk1"/>
              </a:buClr>
              <a:buSzPct val="100000"/>
              <a:buNone/>
              <a:defRPr sz="4800" b="1">
                <a:solidFill>
                  <a:schemeClr val="dk1"/>
                </a:solidFill>
              </a:defRPr>
            </a:lvl4pPr>
            <a:lvl5pPr lvl="4" algn="l">
              <a:lnSpc>
                <a:spcPct val="100000"/>
              </a:lnSpc>
              <a:spcBef>
                <a:spcPts val="0"/>
              </a:spcBef>
              <a:spcAft>
                <a:spcPts val="0"/>
              </a:spcAft>
              <a:buClr>
                <a:schemeClr val="dk1"/>
              </a:buClr>
              <a:buSzPct val="100000"/>
              <a:buNone/>
              <a:defRPr sz="4800" b="1">
                <a:solidFill>
                  <a:schemeClr val="dk1"/>
                </a:solidFill>
              </a:defRPr>
            </a:lvl5pPr>
            <a:lvl6pPr lvl="5" algn="l">
              <a:lnSpc>
                <a:spcPct val="100000"/>
              </a:lnSpc>
              <a:spcBef>
                <a:spcPts val="0"/>
              </a:spcBef>
              <a:spcAft>
                <a:spcPts val="0"/>
              </a:spcAft>
              <a:buClr>
                <a:schemeClr val="dk1"/>
              </a:buClr>
              <a:buSzPct val="100000"/>
              <a:buNone/>
              <a:defRPr sz="4800" b="1">
                <a:solidFill>
                  <a:schemeClr val="dk1"/>
                </a:solidFill>
              </a:defRPr>
            </a:lvl6pPr>
            <a:lvl7pPr lvl="6" algn="l">
              <a:lnSpc>
                <a:spcPct val="100000"/>
              </a:lnSpc>
              <a:spcBef>
                <a:spcPts val="0"/>
              </a:spcBef>
              <a:spcAft>
                <a:spcPts val="0"/>
              </a:spcAft>
              <a:buClr>
                <a:schemeClr val="dk1"/>
              </a:buClr>
              <a:buSzPct val="100000"/>
              <a:buNone/>
              <a:defRPr sz="4800" b="1">
                <a:solidFill>
                  <a:schemeClr val="dk1"/>
                </a:solidFill>
              </a:defRPr>
            </a:lvl7pPr>
            <a:lvl8pPr lvl="7" algn="l">
              <a:lnSpc>
                <a:spcPct val="100000"/>
              </a:lnSpc>
              <a:spcBef>
                <a:spcPts val="0"/>
              </a:spcBef>
              <a:spcAft>
                <a:spcPts val="0"/>
              </a:spcAft>
              <a:buClr>
                <a:schemeClr val="dk1"/>
              </a:buClr>
              <a:buSzPct val="100000"/>
              <a:buNone/>
              <a:defRPr sz="4800" b="1">
                <a:solidFill>
                  <a:schemeClr val="dk1"/>
                </a:solidFill>
              </a:defRPr>
            </a:lvl8pPr>
            <a:lvl9pPr lvl="8" algn="l">
              <a:lnSpc>
                <a:spcPct val="100000"/>
              </a:lnSpc>
              <a:spcBef>
                <a:spcPts val="0"/>
              </a:spcBef>
              <a:spcAft>
                <a:spcPts val="0"/>
              </a:spcAft>
              <a:buClr>
                <a:schemeClr val="dk1"/>
              </a:buClr>
              <a:buSzPct val="100000"/>
              <a:buNone/>
              <a:defRPr sz="4800" b="1">
                <a:solidFill>
                  <a:schemeClr val="dk1"/>
                </a:solidFill>
              </a:defRPr>
            </a:lvl9pPr>
          </a:lstStyle>
          <a:p>
            <a:endParaRPr/>
          </a:p>
        </p:txBody>
      </p:sp>
      <p:sp>
        <p:nvSpPr>
          <p:cNvPr id="62" name="Shape 62"/>
          <p:cNvSpPr txBox="1">
            <a:spLocks noGrp="1"/>
          </p:cNvSpPr>
          <p:nvPr>
            <p:ph type="body" idx="1"/>
          </p:nvPr>
        </p:nvSpPr>
        <p:spPr>
          <a:xfrm>
            <a:off x="6096000" y="600159"/>
            <a:ext cx="5630400" cy="5487200"/>
          </a:xfrm>
          <a:prstGeom prst="rect">
            <a:avLst/>
          </a:prstGeom>
          <a:noFill/>
        </p:spPr>
        <p:txBody>
          <a:bodyPr lIns="121897" tIns="121897" rIns="121897" bIns="121897" anchor="t" anchorCtr="0"/>
          <a:lstStyle>
            <a:lvl1pPr lvl="0" algn="l">
              <a:lnSpc>
                <a:spcPct val="115000"/>
              </a:lnSpc>
              <a:spcBef>
                <a:spcPts val="0"/>
              </a:spcBef>
              <a:spcAft>
                <a:spcPts val="2133"/>
              </a:spcAft>
              <a:buClr>
                <a:schemeClr val="dk2"/>
              </a:buClr>
              <a:buSzPct val="100000"/>
              <a:defRPr sz="2100">
                <a:solidFill>
                  <a:schemeClr val="dk2"/>
                </a:solidFill>
              </a:defRPr>
            </a:lvl1pPr>
            <a:lvl2pPr lvl="1" algn="l">
              <a:lnSpc>
                <a:spcPct val="115000"/>
              </a:lnSpc>
              <a:spcBef>
                <a:spcPts val="0"/>
              </a:spcBef>
              <a:spcAft>
                <a:spcPts val="2133"/>
              </a:spcAft>
              <a:buClr>
                <a:schemeClr val="dk2"/>
              </a:buClr>
              <a:defRPr sz="1900">
                <a:solidFill>
                  <a:schemeClr val="dk2"/>
                </a:solidFill>
              </a:defRPr>
            </a:lvl2pPr>
            <a:lvl3pPr lvl="2" algn="l">
              <a:lnSpc>
                <a:spcPct val="115000"/>
              </a:lnSpc>
              <a:spcBef>
                <a:spcPts val="0"/>
              </a:spcBef>
              <a:spcAft>
                <a:spcPts val="2133"/>
              </a:spcAft>
              <a:buClr>
                <a:schemeClr val="dk2"/>
              </a:buClr>
              <a:defRPr sz="1900">
                <a:solidFill>
                  <a:schemeClr val="dk2"/>
                </a:solidFill>
              </a:defRPr>
            </a:lvl3pPr>
            <a:lvl4pPr lvl="3" algn="l">
              <a:lnSpc>
                <a:spcPct val="115000"/>
              </a:lnSpc>
              <a:spcBef>
                <a:spcPts val="0"/>
              </a:spcBef>
              <a:spcAft>
                <a:spcPts val="2133"/>
              </a:spcAft>
              <a:buClr>
                <a:schemeClr val="dk2"/>
              </a:buClr>
              <a:defRPr sz="1900">
                <a:solidFill>
                  <a:schemeClr val="dk2"/>
                </a:solidFill>
              </a:defRPr>
            </a:lvl4pPr>
            <a:lvl5pPr lvl="4" algn="l">
              <a:lnSpc>
                <a:spcPct val="115000"/>
              </a:lnSpc>
              <a:spcBef>
                <a:spcPts val="0"/>
              </a:spcBef>
              <a:spcAft>
                <a:spcPts val="2133"/>
              </a:spcAft>
              <a:buClr>
                <a:schemeClr val="dk2"/>
              </a:buClr>
              <a:defRPr sz="1900">
                <a:solidFill>
                  <a:schemeClr val="dk2"/>
                </a:solidFill>
              </a:defRPr>
            </a:lvl5pPr>
            <a:lvl6pPr lvl="5" algn="l">
              <a:lnSpc>
                <a:spcPct val="115000"/>
              </a:lnSpc>
              <a:spcBef>
                <a:spcPts val="0"/>
              </a:spcBef>
              <a:spcAft>
                <a:spcPts val="2133"/>
              </a:spcAft>
              <a:buClr>
                <a:schemeClr val="dk2"/>
              </a:buClr>
              <a:defRPr sz="1900">
                <a:solidFill>
                  <a:schemeClr val="dk2"/>
                </a:solidFill>
              </a:defRPr>
            </a:lvl6pPr>
            <a:lvl7pPr lvl="6" algn="l">
              <a:lnSpc>
                <a:spcPct val="115000"/>
              </a:lnSpc>
              <a:spcBef>
                <a:spcPts val="0"/>
              </a:spcBef>
              <a:spcAft>
                <a:spcPts val="2133"/>
              </a:spcAft>
              <a:buClr>
                <a:schemeClr val="dk2"/>
              </a:buClr>
              <a:defRPr sz="1900">
                <a:solidFill>
                  <a:schemeClr val="dk2"/>
                </a:solidFill>
              </a:defRPr>
            </a:lvl7pPr>
            <a:lvl8pPr lvl="7" algn="l">
              <a:lnSpc>
                <a:spcPct val="115000"/>
              </a:lnSpc>
              <a:spcBef>
                <a:spcPts val="0"/>
              </a:spcBef>
              <a:spcAft>
                <a:spcPts val="2133"/>
              </a:spcAft>
              <a:buClr>
                <a:schemeClr val="dk2"/>
              </a:buClr>
              <a:defRPr sz="1900">
                <a:solidFill>
                  <a:schemeClr val="dk2"/>
                </a:solidFill>
              </a:defRPr>
            </a:lvl8pPr>
            <a:lvl9pPr lvl="8" algn="l">
              <a:lnSpc>
                <a:spcPct val="115000"/>
              </a:lnSpc>
              <a:spcBef>
                <a:spcPts val="0"/>
              </a:spcBef>
              <a:spcAft>
                <a:spcPts val="2133"/>
              </a:spcAft>
              <a:buClr>
                <a:schemeClr val="dk2"/>
              </a:buClr>
              <a:defRPr sz="1900">
                <a:solidFill>
                  <a:schemeClr val="dk2"/>
                </a:solidFill>
              </a:defRPr>
            </a:lvl9pPr>
          </a:lstStyle>
          <a:p>
            <a:endParaRPr/>
          </a:p>
        </p:txBody>
      </p:sp>
      <p:sp>
        <p:nvSpPr>
          <p:cNvPr id="63" name="Shape 63"/>
          <p:cNvSpPr txBox="1">
            <a:spLocks noGrp="1"/>
          </p:cNvSpPr>
          <p:nvPr>
            <p:ph type="sldNum" idx="12"/>
          </p:nvPr>
        </p:nvSpPr>
        <p:spPr>
          <a:xfrm>
            <a:off x="11296609" y="6217621"/>
            <a:ext cx="731600" cy="524800"/>
          </a:xfrm>
          <a:prstGeom prst="rect">
            <a:avLst/>
          </a:prstGeom>
          <a:noFill/>
        </p:spPr>
        <p:txBody>
          <a:bodyPr lIns="121897" tIns="121897" rIns="121897" bIns="121897" anchor="ctr" anchorCtr="0">
            <a:noAutofit/>
          </a:bodyPr>
          <a:lstStyle/>
          <a:p>
            <a:fld id="{00000000-1234-1234-1234-123412341234}" type="slidenum">
              <a:rPr lang="en" sz="1300" smtClean="0">
                <a:solidFill>
                  <a:schemeClr val="dk2"/>
                </a:solidFill>
              </a:rPr>
              <a:pPr/>
              <a:t>‹#›</a:t>
            </a:fld>
            <a:endParaRPr lang="en" sz="1300">
              <a:solidFill>
                <a:schemeClr val="dk2"/>
              </a:solidFill>
            </a:endParaRPr>
          </a:p>
        </p:txBody>
      </p:sp>
    </p:spTree>
    <p:extLst>
      <p:ext uri="{BB962C8B-B14F-4D97-AF65-F5344CB8AC3E}">
        <p14:creationId xmlns:p14="http://schemas.microsoft.com/office/powerpoint/2010/main" val="365441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CF0C64-9E77-4547-BA8A-8E59749C6E8F}" type="datetimeFigureOut">
              <a:rPr lang="en-US" smtClean="0"/>
              <a:t>16-May-17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320014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F0C64-9E77-4547-BA8A-8E59749C6E8F}" type="datetimeFigureOut">
              <a:rPr lang="en-US" smtClean="0"/>
              <a:t>16-May-17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383636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F0C64-9E77-4547-BA8A-8E59749C6E8F}" type="datetimeFigureOut">
              <a:rPr lang="en-US" smtClean="0"/>
              <a:t>16-May-17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10004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CF0C64-9E77-4547-BA8A-8E59749C6E8F}" type="datetimeFigureOut">
              <a:rPr lang="en-US" smtClean="0"/>
              <a:t>16-May-17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5907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CF0C64-9E77-4547-BA8A-8E59749C6E8F}" type="datetimeFigureOut">
              <a:rPr lang="en-US" smtClean="0"/>
              <a:t>16-May-17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230176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F0C64-9E77-4547-BA8A-8E59749C6E8F}" type="datetimeFigureOut">
              <a:rPr lang="en-US" smtClean="0"/>
              <a:t>16-May-17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298818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F0C64-9E77-4547-BA8A-8E59749C6E8F}" type="datetimeFigureOut">
              <a:rPr lang="en-US" smtClean="0"/>
              <a:t>16-May-17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35593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F0C64-9E77-4547-BA8A-8E59749C6E8F}" type="datetimeFigureOut">
              <a:rPr lang="en-US" smtClean="0"/>
              <a:t>16-May-17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2047E-D645-4EE1-9324-98C42E0E19C3}" type="slidenum">
              <a:rPr lang="en-US" smtClean="0"/>
              <a:t>‹#›</a:t>
            </a:fld>
            <a:endParaRPr lang="en-US"/>
          </a:p>
        </p:txBody>
      </p:sp>
    </p:spTree>
    <p:extLst>
      <p:ext uri="{BB962C8B-B14F-4D97-AF65-F5344CB8AC3E}">
        <p14:creationId xmlns:p14="http://schemas.microsoft.com/office/powerpoint/2010/main" val="341800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0C64-9E77-4547-BA8A-8E59749C6E8F}" type="datetimeFigureOut">
              <a:rPr lang="en-US" smtClean="0"/>
              <a:t>16-May-17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047E-D645-4EE1-9324-98C42E0E19C3}" type="slidenum">
              <a:rPr lang="en-US" smtClean="0"/>
              <a:t>‹#›</a:t>
            </a:fld>
            <a:endParaRPr lang="en-US"/>
          </a:p>
        </p:txBody>
      </p:sp>
    </p:spTree>
    <p:extLst>
      <p:ext uri="{BB962C8B-B14F-4D97-AF65-F5344CB8AC3E}">
        <p14:creationId xmlns:p14="http://schemas.microsoft.com/office/powerpoint/2010/main" val="204450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6596"/>
            <a:ext cx="9144000" cy="2923367"/>
          </a:xfrm>
        </p:spPr>
        <p:txBody>
          <a:bodyPr>
            <a:normAutofit/>
          </a:bodyPr>
          <a:lstStyle/>
          <a:p>
            <a:r>
              <a:rPr lang="en-US" b="1" dirty="0" smtClean="0"/>
              <a:t>How Accurate Are Self-Assessments of Second Language Proficiency?</a:t>
            </a:r>
            <a:endParaRPr lang="en-US" b="1" dirty="0"/>
          </a:p>
        </p:txBody>
      </p:sp>
      <p:sp>
        <p:nvSpPr>
          <p:cNvPr id="3" name="Subtitle 2"/>
          <p:cNvSpPr>
            <a:spLocks noGrp="1"/>
          </p:cNvSpPr>
          <p:nvPr>
            <p:ph type="subTitle" idx="1"/>
          </p:nvPr>
        </p:nvSpPr>
        <p:spPr>
          <a:xfrm>
            <a:off x="1524000" y="3816096"/>
            <a:ext cx="9144000" cy="2084832"/>
          </a:xfrm>
        </p:spPr>
        <p:txBody>
          <a:bodyPr>
            <a:normAutofit/>
          </a:bodyPr>
          <a:lstStyle/>
          <a:p>
            <a:r>
              <a:rPr lang="en-US" dirty="0" smtClean="0"/>
              <a:t>BILC Conference</a:t>
            </a:r>
          </a:p>
          <a:p>
            <a:r>
              <a:rPr lang="en-US" dirty="0" smtClean="0"/>
              <a:t>Vienna, Austria</a:t>
            </a:r>
          </a:p>
          <a:p>
            <a:r>
              <a:rPr lang="en-US" dirty="0" smtClean="0"/>
              <a:t>14 – 19 May 2017</a:t>
            </a:r>
          </a:p>
          <a:p>
            <a:r>
              <a:rPr lang="en-US" sz="2000" dirty="0" smtClean="0"/>
              <a:t>Ray Clifford, BILC Senior Advisor</a:t>
            </a:r>
          </a:p>
          <a:p>
            <a:endParaRPr lang="en-US" dirty="0"/>
          </a:p>
        </p:txBody>
      </p:sp>
    </p:spTree>
    <p:extLst>
      <p:ext uri="{BB962C8B-B14F-4D97-AF65-F5344CB8AC3E}">
        <p14:creationId xmlns:p14="http://schemas.microsoft.com/office/powerpoint/2010/main" val="358214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Ways to Help Language Learners</a:t>
            </a:r>
            <a:br>
              <a:rPr lang="en-US" b="1" dirty="0" smtClean="0"/>
            </a:br>
            <a:r>
              <a:rPr lang="en-US" b="1" dirty="0" smtClean="0"/>
              <a:t>Rate </a:t>
            </a:r>
            <a:r>
              <a:rPr lang="en-US" b="1" dirty="0"/>
              <a:t>T</a:t>
            </a:r>
            <a:r>
              <a:rPr lang="en-US" b="1" dirty="0" smtClean="0"/>
              <a:t>hemselves </a:t>
            </a:r>
            <a:r>
              <a:rPr lang="en-US" b="1" dirty="0"/>
              <a:t>M</a:t>
            </a:r>
            <a:r>
              <a:rPr lang="en-US" b="1" dirty="0" smtClean="0"/>
              <a:t>ore Accurately</a:t>
            </a:r>
            <a:endParaRPr lang="en-US" b="1" dirty="0"/>
          </a:p>
        </p:txBody>
      </p:sp>
      <p:sp>
        <p:nvSpPr>
          <p:cNvPr id="3" name="Content Placeholder 2"/>
          <p:cNvSpPr>
            <a:spLocks noGrp="1"/>
          </p:cNvSpPr>
          <p:nvPr>
            <p:ph idx="1"/>
          </p:nvPr>
        </p:nvSpPr>
        <p:spPr>
          <a:xfrm>
            <a:off x="838200" y="1825625"/>
            <a:ext cx="10515600" cy="4730450"/>
          </a:xfrm>
        </p:spPr>
        <p:txBody>
          <a:bodyPr>
            <a:normAutofit/>
          </a:bodyPr>
          <a:lstStyle/>
          <a:p>
            <a:pPr marL="514350" indent="-514350">
              <a:buFont typeface="+mj-lt"/>
              <a:buAutoNum type="arabicPeriod"/>
            </a:pPr>
            <a:r>
              <a:rPr lang="en-US" sz="4000" dirty="0" smtClean="0"/>
              <a:t>Remind them that STANAG 6001 measures real-world proficiency -- not classroom abilities.</a:t>
            </a:r>
          </a:p>
          <a:p>
            <a:pPr marL="514350" indent="-514350">
              <a:buFont typeface="+mj-lt"/>
              <a:buAutoNum type="arabicPeriod"/>
            </a:pPr>
            <a:r>
              <a:rPr lang="en-US" sz="3200" dirty="0" smtClean="0">
                <a:solidFill>
                  <a:schemeClr val="bg1">
                    <a:lumMod val="65000"/>
                  </a:schemeClr>
                </a:solidFill>
              </a:rPr>
              <a:t>Create real-world “Can Do” statements.</a:t>
            </a:r>
          </a:p>
          <a:p>
            <a:pPr marL="514350" indent="-514350">
              <a:buFont typeface="+mj-lt"/>
              <a:buAutoNum type="arabicPeriod"/>
            </a:pPr>
            <a:r>
              <a:rPr lang="en-US" sz="3200" dirty="0" smtClean="0">
                <a:solidFill>
                  <a:schemeClr val="bg1">
                    <a:lumMod val="65000"/>
                  </a:schemeClr>
                </a:solidFill>
              </a:rPr>
              <a:t>For each “Can Do” statement, replace the traditional Yes/No response option with a range of ability options.</a:t>
            </a:r>
          </a:p>
          <a:p>
            <a:pPr marL="514350" indent="-514350">
              <a:buFont typeface="+mj-lt"/>
              <a:buAutoNum type="arabicPeriod"/>
            </a:pPr>
            <a:endParaRPr lang="en-US" dirty="0">
              <a:solidFill>
                <a:schemeClr val="bg1">
                  <a:lumMod val="65000"/>
                </a:schemeClr>
              </a:solidFill>
            </a:endParaRPr>
          </a:p>
          <a:p>
            <a:pPr marL="0" indent="0">
              <a:buNone/>
            </a:pPr>
            <a:r>
              <a:rPr lang="en-US" sz="2400" dirty="0" smtClean="0">
                <a:solidFill>
                  <a:schemeClr val="bg1">
                    <a:lumMod val="65000"/>
                  </a:schemeClr>
                </a:solidFill>
              </a:rPr>
              <a:t>All of these strategies were applied in a research project completed this year by </a:t>
            </a:r>
            <a:r>
              <a:rPr lang="en-US" sz="2400" dirty="0">
                <a:solidFill>
                  <a:schemeClr val="bg1">
                    <a:lumMod val="65000"/>
                  </a:schemeClr>
                </a:solidFill>
              </a:rPr>
              <a:t>Maria M. </a:t>
            </a:r>
            <a:r>
              <a:rPr lang="en-US" sz="2400" dirty="0" smtClean="0">
                <a:solidFill>
                  <a:schemeClr val="bg1">
                    <a:lumMod val="65000"/>
                  </a:schemeClr>
                </a:solidFill>
              </a:rPr>
              <a:t>Summers, a graduate student, at Brigham Young University.</a:t>
            </a:r>
          </a:p>
          <a:p>
            <a:pPr marL="0" indent="0">
              <a:buNone/>
            </a:pPr>
            <a:r>
              <a:rPr lang="en-US" sz="2400" dirty="0" smtClean="0">
                <a:solidFill>
                  <a:schemeClr val="bg1">
                    <a:lumMod val="65000"/>
                  </a:schemeClr>
                </a:solidFill>
              </a:rPr>
              <a:t>Her study involved 93 learners of English.  (41 males; 52 males) </a:t>
            </a:r>
            <a:endParaRPr lang="en-US" sz="2400" dirty="0">
              <a:solidFill>
                <a:schemeClr val="bg1">
                  <a:lumMod val="65000"/>
                </a:schemeClr>
              </a:solidFill>
            </a:endParaRPr>
          </a:p>
        </p:txBody>
      </p:sp>
    </p:spTree>
    <p:extLst>
      <p:ext uri="{BB962C8B-B14F-4D97-AF65-F5344CB8AC3E}">
        <p14:creationId xmlns:p14="http://schemas.microsoft.com/office/powerpoint/2010/main" val="87320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152400"/>
            <a:ext cx="11176000" cy="1676400"/>
          </a:xfrm>
        </p:spPr>
        <p:txBody>
          <a:bodyPr>
            <a:normAutofit/>
          </a:bodyPr>
          <a:lstStyle/>
          <a:p>
            <a:pPr algn="ctr" eaLnBrk="1" hangingPunct="1"/>
            <a:r>
              <a:rPr lang="en-US" altLang="en-US" sz="4000" dirty="0" smtClean="0">
                <a:latin typeface="Times New Roman" pitchFamily="18" charset="0"/>
                <a:cs typeface="Times New Roman" pitchFamily="18" charset="0"/>
              </a:rPr>
              <a:t>A Student’s View of STANAG 6001, Level 3</a:t>
            </a:r>
          </a:p>
        </p:txBody>
      </p:sp>
      <p:sp>
        <p:nvSpPr>
          <p:cNvPr id="8195" name="Oval 3"/>
          <p:cNvSpPr>
            <a:spLocks noChangeArrowheads="1"/>
          </p:cNvSpPr>
          <p:nvPr/>
        </p:nvSpPr>
        <p:spPr bwMode="auto">
          <a:xfrm>
            <a:off x="609600" y="3505200"/>
            <a:ext cx="3149600" cy="2286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8196" name="Oval 4"/>
          <p:cNvSpPr>
            <a:spLocks noChangeArrowheads="1"/>
          </p:cNvSpPr>
          <p:nvPr/>
        </p:nvSpPr>
        <p:spPr bwMode="auto">
          <a:xfrm>
            <a:off x="4368800" y="3886200"/>
            <a:ext cx="1930400" cy="1524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8197" name="Oval 5"/>
          <p:cNvSpPr>
            <a:spLocks noChangeArrowheads="1"/>
          </p:cNvSpPr>
          <p:nvPr/>
        </p:nvSpPr>
        <p:spPr bwMode="auto">
          <a:xfrm>
            <a:off x="7416800" y="4191000"/>
            <a:ext cx="15240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8198" name="Oval 6"/>
          <p:cNvSpPr>
            <a:spLocks noChangeArrowheads="1"/>
          </p:cNvSpPr>
          <p:nvPr/>
        </p:nvSpPr>
        <p:spPr bwMode="auto">
          <a:xfrm>
            <a:off x="9956800" y="4402139"/>
            <a:ext cx="764117" cy="5683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8199" name="Text Box 7"/>
          <p:cNvSpPr txBox="1">
            <a:spLocks noChangeArrowheads="1"/>
          </p:cNvSpPr>
          <p:nvPr/>
        </p:nvSpPr>
        <p:spPr bwMode="auto">
          <a:xfrm>
            <a:off x="1148270" y="3912438"/>
            <a:ext cx="2540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dirty="0" smtClean="0">
                <a:latin typeface="Calibri" pitchFamily="34" charset="0"/>
                <a:cs typeface="Arial" charset="0"/>
              </a:rPr>
              <a:t>STANAG 6001, Level 3 communication tasks, contexts, topics, grammar, text types, culture, pronunciation,  etc.</a:t>
            </a:r>
            <a:endParaRPr lang="en-US" altLang="en-US" sz="1800" dirty="0">
              <a:latin typeface="Calibri" pitchFamily="34" charset="0"/>
              <a:cs typeface="Arial" charset="0"/>
            </a:endParaRPr>
          </a:p>
        </p:txBody>
      </p:sp>
      <p:sp>
        <p:nvSpPr>
          <p:cNvPr id="8200" name="Text Box 8"/>
          <p:cNvSpPr txBox="1">
            <a:spLocks noChangeArrowheads="1"/>
          </p:cNvSpPr>
          <p:nvPr/>
        </p:nvSpPr>
        <p:spPr bwMode="auto">
          <a:xfrm>
            <a:off x="4851884" y="4435282"/>
            <a:ext cx="139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dirty="0">
                <a:latin typeface="Calibri" pitchFamily="34" charset="0"/>
                <a:cs typeface="Arial" charset="0"/>
              </a:rPr>
              <a:t>Textbook</a:t>
            </a:r>
          </a:p>
        </p:txBody>
      </p:sp>
      <p:sp>
        <p:nvSpPr>
          <p:cNvPr id="8201" name="Text Box 9"/>
          <p:cNvSpPr txBox="1">
            <a:spLocks noChangeArrowheads="1"/>
          </p:cNvSpPr>
          <p:nvPr/>
        </p:nvSpPr>
        <p:spPr bwMode="auto">
          <a:xfrm>
            <a:off x="7729267" y="4539456"/>
            <a:ext cx="1052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dirty="0">
                <a:latin typeface="Calibri" pitchFamily="34" charset="0"/>
                <a:cs typeface="Arial" charset="0"/>
              </a:rPr>
              <a:t>Teaching</a:t>
            </a:r>
          </a:p>
        </p:txBody>
      </p:sp>
      <p:sp>
        <p:nvSpPr>
          <p:cNvPr id="8202" name="Text Box 10"/>
          <p:cNvSpPr txBox="1">
            <a:spLocks noChangeArrowheads="1"/>
          </p:cNvSpPr>
          <p:nvPr/>
        </p:nvSpPr>
        <p:spPr bwMode="auto">
          <a:xfrm>
            <a:off x="10069148" y="4547884"/>
            <a:ext cx="7018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dirty="0">
                <a:latin typeface="Calibri" pitchFamily="34" charset="0"/>
                <a:cs typeface="Arial" charset="0"/>
              </a:rPr>
              <a:t>Test</a:t>
            </a:r>
          </a:p>
        </p:txBody>
      </p:sp>
      <p:sp>
        <p:nvSpPr>
          <p:cNvPr id="8203" name="Text Box 11"/>
          <p:cNvSpPr txBox="1">
            <a:spLocks noChangeArrowheads="1"/>
          </p:cNvSpPr>
          <p:nvPr/>
        </p:nvSpPr>
        <p:spPr bwMode="auto">
          <a:xfrm>
            <a:off x="406400" y="2057401"/>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a:latin typeface="Calibri" pitchFamily="34" charset="0"/>
                <a:cs typeface="Arial" charset="0"/>
              </a:rPr>
              <a:t>       High academic goals are set and learner outcomes are defined.</a:t>
            </a:r>
          </a:p>
        </p:txBody>
      </p:sp>
      <p:sp>
        <p:nvSpPr>
          <p:cNvPr id="8204" name="Rectangle 12"/>
          <p:cNvSpPr>
            <a:spLocks noChangeArrowheads="1"/>
          </p:cNvSpPr>
          <p:nvPr/>
        </p:nvSpPr>
        <p:spPr bwMode="auto">
          <a:xfrm>
            <a:off x="3352800" y="2076450"/>
            <a:ext cx="335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dirty="0">
                <a:latin typeface="Calibri" pitchFamily="34" charset="0"/>
                <a:cs typeface="Arial" charset="0"/>
              </a:rPr>
              <a:t>       Developers include examples of the most important goals in a textbook.</a:t>
            </a:r>
          </a:p>
        </p:txBody>
      </p:sp>
      <p:sp>
        <p:nvSpPr>
          <p:cNvPr id="8205" name="Text Box 13"/>
          <p:cNvSpPr txBox="1">
            <a:spLocks noChangeArrowheads="1"/>
          </p:cNvSpPr>
          <p:nvPr/>
        </p:nvSpPr>
        <p:spPr bwMode="auto">
          <a:xfrm>
            <a:off x="6502400" y="2057400"/>
            <a:ext cx="284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a:latin typeface="Calibri" pitchFamily="34" charset="0"/>
                <a:cs typeface="Arial" charset="0"/>
              </a:rPr>
              <a:t>       Teachers present as much of the textbook as time allows. </a:t>
            </a:r>
          </a:p>
        </p:txBody>
      </p:sp>
      <p:sp>
        <p:nvSpPr>
          <p:cNvPr id="8206" name="Rectangle 14"/>
          <p:cNvSpPr>
            <a:spLocks noChangeArrowheads="1"/>
          </p:cNvSpPr>
          <p:nvPr/>
        </p:nvSpPr>
        <p:spPr bwMode="auto">
          <a:xfrm>
            <a:off x="9245600" y="2057401"/>
            <a:ext cx="254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800">
                <a:latin typeface="Calibri" pitchFamily="34" charset="0"/>
                <a:cs typeface="Arial" charset="0"/>
              </a:rPr>
              <a:t>       Students are assessed on some of the content that was taught.</a:t>
            </a:r>
          </a:p>
        </p:txBody>
      </p:sp>
      <p:sp>
        <p:nvSpPr>
          <p:cNvPr id="8207" name="Line 15"/>
          <p:cNvSpPr>
            <a:spLocks noChangeShapeType="1"/>
          </p:cNvSpPr>
          <p:nvPr/>
        </p:nvSpPr>
        <p:spPr bwMode="auto">
          <a:xfrm>
            <a:off x="3759200" y="4724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8" name="Line 16"/>
          <p:cNvSpPr>
            <a:spLocks noChangeShapeType="1"/>
          </p:cNvSpPr>
          <p:nvPr/>
        </p:nvSpPr>
        <p:spPr bwMode="auto">
          <a:xfrm>
            <a:off x="6299200" y="4724400"/>
            <a:ext cx="1117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9" name="Line 17"/>
          <p:cNvSpPr>
            <a:spLocks noChangeShapeType="1"/>
          </p:cNvSpPr>
          <p:nvPr/>
        </p:nvSpPr>
        <p:spPr bwMode="auto">
          <a:xfrm>
            <a:off x="8940800" y="4724400"/>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0" name="Text Box 18"/>
          <p:cNvSpPr txBox="1">
            <a:spLocks noChangeArrowheads="1"/>
          </p:cNvSpPr>
          <p:nvPr/>
        </p:nvSpPr>
        <p:spPr bwMode="auto">
          <a:xfrm>
            <a:off x="3556000" y="2071688"/>
            <a:ext cx="346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800">
                <a:latin typeface="Calibri" pitchFamily="34" charset="0"/>
                <a:cs typeface="Arial" charset="0"/>
              </a:rPr>
              <a:t>2</a:t>
            </a:r>
            <a:r>
              <a:rPr lang="en-US" altLang="en-US" sz="1400">
                <a:latin typeface="Calibri" pitchFamily="34" charset="0"/>
                <a:cs typeface="Arial" charset="0"/>
              </a:rPr>
              <a:t>.</a:t>
            </a:r>
          </a:p>
        </p:txBody>
      </p:sp>
      <p:sp>
        <p:nvSpPr>
          <p:cNvPr id="8211" name="Text Box 19"/>
          <p:cNvSpPr txBox="1">
            <a:spLocks noChangeArrowheads="1"/>
          </p:cNvSpPr>
          <p:nvPr/>
        </p:nvSpPr>
        <p:spPr bwMode="auto">
          <a:xfrm>
            <a:off x="609600" y="2057401"/>
            <a:ext cx="346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800">
                <a:latin typeface="Calibri" pitchFamily="34" charset="0"/>
                <a:cs typeface="Arial" charset="0"/>
              </a:rPr>
              <a:t>1</a:t>
            </a:r>
            <a:r>
              <a:rPr lang="en-US" altLang="en-US" sz="1400">
                <a:latin typeface="Calibri" pitchFamily="34" charset="0"/>
                <a:cs typeface="Arial" charset="0"/>
              </a:rPr>
              <a:t>.</a:t>
            </a:r>
          </a:p>
        </p:txBody>
      </p:sp>
      <p:sp>
        <p:nvSpPr>
          <p:cNvPr id="8212" name="Text Box 20"/>
          <p:cNvSpPr txBox="1">
            <a:spLocks noChangeArrowheads="1"/>
          </p:cNvSpPr>
          <p:nvPr/>
        </p:nvSpPr>
        <p:spPr bwMode="auto">
          <a:xfrm>
            <a:off x="6705600" y="2057401"/>
            <a:ext cx="346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800">
                <a:latin typeface="Calibri" pitchFamily="34" charset="0"/>
                <a:cs typeface="Arial" charset="0"/>
              </a:rPr>
              <a:t>3</a:t>
            </a:r>
            <a:r>
              <a:rPr lang="en-US" altLang="en-US" sz="1400">
                <a:latin typeface="Calibri" pitchFamily="34" charset="0"/>
                <a:cs typeface="Arial" charset="0"/>
              </a:rPr>
              <a:t>.</a:t>
            </a:r>
          </a:p>
        </p:txBody>
      </p:sp>
      <p:sp>
        <p:nvSpPr>
          <p:cNvPr id="8213" name="Text Box 21"/>
          <p:cNvSpPr txBox="1">
            <a:spLocks noChangeArrowheads="1"/>
          </p:cNvSpPr>
          <p:nvPr/>
        </p:nvSpPr>
        <p:spPr bwMode="auto">
          <a:xfrm>
            <a:off x="9393768" y="2057400"/>
            <a:ext cx="3465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800">
                <a:latin typeface="Calibri" pitchFamily="34" charset="0"/>
                <a:cs typeface="Arial" charset="0"/>
              </a:rPr>
              <a:t>4</a:t>
            </a:r>
            <a:r>
              <a:rPr lang="en-US" altLang="en-US" sz="1400">
                <a:latin typeface="Calibri" pitchFamily="34" charset="0"/>
                <a:cs typeface="Arial" charset="0"/>
              </a:rPr>
              <a:t>.</a:t>
            </a:r>
          </a:p>
        </p:txBody>
      </p:sp>
      <p:sp>
        <p:nvSpPr>
          <p:cNvPr id="2" name="Down Arrow 1"/>
          <p:cNvSpPr/>
          <p:nvPr/>
        </p:nvSpPr>
        <p:spPr>
          <a:xfrm>
            <a:off x="10062810" y="3485069"/>
            <a:ext cx="484632" cy="810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33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06400" y="76200"/>
            <a:ext cx="11277600" cy="1295400"/>
          </a:xfrm>
        </p:spPr>
        <p:txBody>
          <a:bodyPr>
            <a:noAutofit/>
          </a:bodyPr>
          <a:lstStyle/>
          <a:p>
            <a:pPr algn="ctr"/>
            <a:r>
              <a:rPr lang="en-US" altLang="en-US" sz="4000" dirty="0" smtClean="0">
                <a:latin typeface="Times New Roman" pitchFamily="18" charset="0"/>
                <a:cs typeface="Times New Roman" pitchFamily="18" charset="0"/>
              </a:rPr>
              <a:t>How Students Should View STANAG 6001, Level 3</a:t>
            </a:r>
          </a:p>
        </p:txBody>
      </p:sp>
      <p:sp>
        <p:nvSpPr>
          <p:cNvPr id="9219" name="Oval 3"/>
          <p:cNvSpPr>
            <a:spLocks noChangeArrowheads="1"/>
          </p:cNvSpPr>
          <p:nvPr/>
        </p:nvSpPr>
        <p:spPr bwMode="auto">
          <a:xfrm>
            <a:off x="2032000" y="1752600"/>
            <a:ext cx="3556000" cy="2590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9220" name="Text Box 4"/>
          <p:cNvSpPr txBox="1">
            <a:spLocks noChangeArrowheads="1"/>
          </p:cNvSpPr>
          <p:nvPr/>
        </p:nvSpPr>
        <p:spPr bwMode="auto">
          <a:xfrm>
            <a:off x="2438400" y="2438400"/>
            <a:ext cx="294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None/>
            </a:pPr>
            <a:r>
              <a:rPr lang="en-US" altLang="en-US" sz="1400" dirty="0">
                <a:latin typeface="Calibri" pitchFamily="34" charset="0"/>
                <a:cs typeface="Arial" charset="0"/>
              </a:rPr>
              <a:t>STANAG 6001, Level 3 communication tasks, contexts, topics, grammar, text types, </a:t>
            </a:r>
            <a:r>
              <a:rPr lang="en-US" altLang="en-US" sz="1400" dirty="0" smtClean="0">
                <a:latin typeface="Calibri" pitchFamily="34" charset="0"/>
                <a:cs typeface="Arial" charset="0"/>
              </a:rPr>
              <a:t>culture, pronunciation</a:t>
            </a:r>
            <a:r>
              <a:rPr lang="en-US" altLang="en-US" sz="1400" dirty="0">
                <a:latin typeface="Calibri" pitchFamily="34" charset="0"/>
                <a:cs typeface="Arial" charset="0"/>
              </a:rPr>
              <a:t>,  etc.</a:t>
            </a:r>
          </a:p>
        </p:txBody>
      </p:sp>
      <p:sp>
        <p:nvSpPr>
          <p:cNvPr id="9221" name="Text Box 5"/>
          <p:cNvSpPr txBox="1">
            <a:spLocks noChangeArrowheads="1"/>
          </p:cNvSpPr>
          <p:nvPr/>
        </p:nvSpPr>
        <p:spPr bwMode="auto">
          <a:xfrm>
            <a:off x="-101600" y="1676401"/>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          Set instructional goals and define expected learner outcomes.</a:t>
            </a:r>
          </a:p>
        </p:txBody>
      </p:sp>
      <p:sp>
        <p:nvSpPr>
          <p:cNvPr id="9222" name="Text Box 6"/>
          <p:cNvSpPr txBox="1">
            <a:spLocks noChangeArrowheads="1"/>
          </p:cNvSpPr>
          <p:nvPr/>
        </p:nvSpPr>
        <p:spPr bwMode="auto">
          <a:xfrm>
            <a:off x="7112000" y="1447800"/>
            <a:ext cx="416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dirty="0">
                <a:latin typeface="Calibri" pitchFamily="34" charset="0"/>
                <a:cs typeface="Arial" charset="0"/>
              </a:rPr>
              <a:t>          Course developers </a:t>
            </a:r>
            <a:r>
              <a:rPr lang="en-US" altLang="en-US" sz="1400" u="sng" dirty="0" smtClean="0">
                <a:latin typeface="Calibri" pitchFamily="34" charset="0"/>
                <a:cs typeface="Arial" charset="0"/>
              </a:rPr>
              <a:t>sample</a:t>
            </a:r>
            <a:r>
              <a:rPr lang="en-US" altLang="en-US" sz="1400" dirty="0" smtClean="0">
                <a:latin typeface="Calibri" pitchFamily="34" charset="0"/>
                <a:cs typeface="Arial" charset="0"/>
              </a:rPr>
              <a:t> from </a:t>
            </a:r>
            <a:r>
              <a:rPr lang="en-US" altLang="en-US" sz="1400" dirty="0">
                <a:latin typeface="Calibri" pitchFamily="34" charset="0"/>
                <a:cs typeface="Arial" charset="0"/>
              </a:rPr>
              <a:t>the </a:t>
            </a:r>
            <a:r>
              <a:rPr lang="en-US" altLang="en-US" sz="1400" dirty="0" smtClean="0">
                <a:latin typeface="Calibri" pitchFamily="34" charset="0"/>
                <a:cs typeface="Arial" charset="0"/>
              </a:rPr>
              <a:t>Level 3 real-world </a:t>
            </a:r>
            <a:r>
              <a:rPr lang="en-US" altLang="en-US" sz="1400" dirty="0">
                <a:latin typeface="Calibri" pitchFamily="34" charset="0"/>
                <a:cs typeface="Arial" charset="0"/>
              </a:rPr>
              <a:t>domain areas to create a textbook.</a:t>
            </a:r>
          </a:p>
        </p:txBody>
      </p:sp>
      <p:sp>
        <p:nvSpPr>
          <p:cNvPr id="9223" name="Rectangle 7"/>
          <p:cNvSpPr>
            <a:spLocks noChangeArrowheads="1"/>
          </p:cNvSpPr>
          <p:nvPr/>
        </p:nvSpPr>
        <p:spPr bwMode="auto">
          <a:xfrm>
            <a:off x="7518400" y="2362200"/>
            <a:ext cx="426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         Teachers adapt text materials to learners’ abilities, diagnose learning difficulties, adjust activities and add supplemental materials to help students apply new knowledge and skills in achievement settings, constrained performance areas, and in real-world competency scenarios.</a:t>
            </a:r>
          </a:p>
        </p:txBody>
      </p:sp>
      <p:sp>
        <p:nvSpPr>
          <p:cNvPr id="9224" name="Oval 8"/>
          <p:cNvSpPr>
            <a:spLocks noChangeArrowheads="1"/>
          </p:cNvSpPr>
          <p:nvPr/>
        </p:nvSpPr>
        <p:spPr bwMode="auto">
          <a:xfrm>
            <a:off x="5588000" y="1295400"/>
            <a:ext cx="1422400" cy="99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9225" name="Text Box 9"/>
          <p:cNvSpPr txBox="1">
            <a:spLocks noChangeArrowheads="1"/>
          </p:cNvSpPr>
          <p:nvPr/>
        </p:nvSpPr>
        <p:spPr bwMode="auto">
          <a:xfrm>
            <a:off x="5791200" y="1600200"/>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Textbook</a:t>
            </a:r>
          </a:p>
        </p:txBody>
      </p:sp>
      <p:sp>
        <p:nvSpPr>
          <p:cNvPr id="9226" name="Text Box 10"/>
          <p:cNvSpPr txBox="1">
            <a:spLocks noChangeArrowheads="1"/>
          </p:cNvSpPr>
          <p:nvPr/>
        </p:nvSpPr>
        <p:spPr bwMode="auto">
          <a:xfrm>
            <a:off x="6197600" y="2971800"/>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Teacher</a:t>
            </a:r>
          </a:p>
        </p:txBody>
      </p:sp>
      <p:sp>
        <p:nvSpPr>
          <p:cNvPr id="9227" name="Oval 11"/>
          <p:cNvSpPr>
            <a:spLocks noChangeArrowheads="1"/>
          </p:cNvSpPr>
          <p:nvPr/>
        </p:nvSpPr>
        <p:spPr bwMode="auto">
          <a:xfrm>
            <a:off x="5283200" y="4191000"/>
            <a:ext cx="1828800" cy="1371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9228" name="Text Box 12"/>
          <p:cNvSpPr txBox="1">
            <a:spLocks noChangeArrowheads="1"/>
          </p:cNvSpPr>
          <p:nvPr/>
        </p:nvSpPr>
        <p:spPr bwMode="auto">
          <a:xfrm>
            <a:off x="5588000" y="4724400"/>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Students</a:t>
            </a:r>
          </a:p>
        </p:txBody>
      </p:sp>
      <p:sp>
        <p:nvSpPr>
          <p:cNvPr id="9229" name="Oval 13"/>
          <p:cNvSpPr>
            <a:spLocks noChangeArrowheads="1"/>
          </p:cNvSpPr>
          <p:nvPr/>
        </p:nvSpPr>
        <p:spPr bwMode="auto">
          <a:xfrm>
            <a:off x="3454400" y="4648200"/>
            <a:ext cx="8128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9230" name="Text Box 14"/>
          <p:cNvSpPr txBox="1">
            <a:spLocks noChangeArrowheads="1"/>
          </p:cNvSpPr>
          <p:nvPr/>
        </p:nvSpPr>
        <p:spPr bwMode="auto">
          <a:xfrm>
            <a:off x="3629358" y="4781908"/>
            <a:ext cx="99874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dirty="0">
                <a:latin typeface="Calibri" pitchFamily="34" charset="0"/>
                <a:cs typeface="Arial" charset="0"/>
              </a:rPr>
              <a:t>Test</a:t>
            </a:r>
          </a:p>
        </p:txBody>
      </p:sp>
      <p:sp>
        <p:nvSpPr>
          <p:cNvPr id="9231" name="Text Box 15"/>
          <p:cNvSpPr txBox="1">
            <a:spLocks noChangeArrowheads="1"/>
          </p:cNvSpPr>
          <p:nvPr/>
        </p:nvSpPr>
        <p:spPr bwMode="auto">
          <a:xfrm>
            <a:off x="101600" y="4343400"/>
            <a:ext cx="294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endParaRPr lang="en-US" altLang="en-US" sz="1800">
              <a:latin typeface="Calibri" pitchFamily="34" charset="0"/>
              <a:cs typeface="Arial" charset="0"/>
            </a:endParaRPr>
          </a:p>
        </p:txBody>
      </p:sp>
      <p:sp>
        <p:nvSpPr>
          <p:cNvPr id="9232" name="Text Box 16"/>
          <p:cNvSpPr txBox="1">
            <a:spLocks noChangeArrowheads="1"/>
          </p:cNvSpPr>
          <p:nvPr/>
        </p:nvSpPr>
        <p:spPr bwMode="auto">
          <a:xfrm>
            <a:off x="101600" y="4343400"/>
            <a:ext cx="314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endParaRPr lang="en-US" altLang="en-US" sz="1800">
              <a:latin typeface="Calibri" pitchFamily="34" charset="0"/>
              <a:cs typeface="Arial" charset="0"/>
            </a:endParaRPr>
          </a:p>
        </p:txBody>
      </p:sp>
      <p:sp>
        <p:nvSpPr>
          <p:cNvPr id="9233" name="Text Box 17"/>
          <p:cNvSpPr txBox="1">
            <a:spLocks noChangeArrowheads="1"/>
          </p:cNvSpPr>
          <p:nvPr/>
        </p:nvSpPr>
        <p:spPr bwMode="auto">
          <a:xfrm>
            <a:off x="7315200" y="4727575"/>
            <a:ext cx="4267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a:latin typeface="Calibri" pitchFamily="34" charset="0"/>
                <a:cs typeface="Arial" charset="0"/>
              </a:rPr>
              <a:t>          Students practice, expand, and then demonstrate their unrehearsed, extemporaneous proficiency across a broad range of real-world settings that go beyond the textbook.</a:t>
            </a:r>
          </a:p>
        </p:txBody>
      </p:sp>
      <p:sp>
        <p:nvSpPr>
          <p:cNvPr id="9234" name="Text Box 18"/>
          <p:cNvSpPr txBox="1">
            <a:spLocks noChangeArrowheads="1"/>
          </p:cNvSpPr>
          <p:nvPr/>
        </p:nvSpPr>
        <p:spPr bwMode="auto">
          <a:xfrm>
            <a:off x="0" y="4267200"/>
            <a:ext cx="345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en-US" sz="1400" dirty="0">
                <a:latin typeface="Calibri" pitchFamily="34" charset="0"/>
                <a:cs typeface="Arial" charset="0"/>
              </a:rPr>
              <a:t>          Assessment specialists use an independent sample of  the real-world </a:t>
            </a:r>
            <a:r>
              <a:rPr lang="en-US" altLang="en-US" sz="1400" dirty="0" smtClean="0">
                <a:latin typeface="Calibri" pitchFamily="34" charset="0"/>
                <a:cs typeface="Arial" charset="0"/>
              </a:rPr>
              <a:t>Level 3 domain </a:t>
            </a:r>
            <a:r>
              <a:rPr lang="en-US" altLang="en-US" sz="1400" dirty="0">
                <a:latin typeface="Calibri" pitchFamily="34" charset="0"/>
                <a:cs typeface="Arial" charset="0"/>
              </a:rPr>
              <a:t>areas to create </a:t>
            </a:r>
            <a:r>
              <a:rPr lang="en-US" altLang="en-US" sz="1400" b="1" dirty="0">
                <a:latin typeface="Calibri" pitchFamily="34" charset="0"/>
                <a:cs typeface="Arial" charset="0"/>
              </a:rPr>
              <a:t>proficiency assessments that are not in the textbook</a:t>
            </a:r>
            <a:r>
              <a:rPr lang="en-US" altLang="en-US" sz="1400" dirty="0">
                <a:latin typeface="Calibri" pitchFamily="34" charset="0"/>
                <a:cs typeface="Arial" charset="0"/>
              </a:rPr>
              <a:t>.</a:t>
            </a:r>
          </a:p>
        </p:txBody>
      </p:sp>
      <p:sp>
        <p:nvSpPr>
          <p:cNvPr id="9235" name="Oval 19"/>
          <p:cNvSpPr>
            <a:spLocks noChangeArrowheads="1"/>
          </p:cNvSpPr>
          <p:nvPr/>
        </p:nvSpPr>
        <p:spPr bwMode="auto">
          <a:xfrm>
            <a:off x="5791200" y="2438400"/>
            <a:ext cx="1828800" cy="1371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endParaRPr lang="en-US" altLang="en-US" sz="1800">
              <a:latin typeface="Calibri" pitchFamily="34" charset="0"/>
              <a:cs typeface="Arial" charset="0"/>
            </a:endParaRPr>
          </a:p>
        </p:txBody>
      </p:sp>
      <p:sp>
        <p:nvSpPr>
          <p:cNvPr id="9236" name="Line 20"/>
          <p:cNvSpPr>
            <a:spLocks noChangeShapeType="1"/>
          </p:cNvSpPr>
          <p:nvPr/>
        </p:nvSpPr>
        <p:spPr bwMode="auto">
          <a:xfrm flipV="1">
            <a:off x="5181600" y="2057400"/>
            <a:ext cx="508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21"/>
          <p:cNvSpPr>
            <a:spLocks noChangeShapeType="1"/>
          </p:cNvSpPr>
          <p:nvPr/>
        </p:nvSpPr>
        <p:spPr bwMode="auto">
          <a:xfrm>
            <a:off x="6502400" y="2286000"/>
            <a:ext cx="101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a:off x="5588000" y="3048000"/>
            <a:ext cx="20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23"/>
          <p:cNvSpPr>
            <a:spLocks noChangeShapeType="1"/>
          </p:cNvSpPr>
          <p:nvPr/>
        </p:nvSpPr>
        <p:spPr bwMode="auto">
          <a:xfrm flipH="1">
            <a:off x="5588000" y="3200400"/>
            <a:ext cx="203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Line 24"/>
          <p:cNvSpPr>
            <a:spLocks noChangeShapeType="1"/>
          </p:cNvSpPr>
          <p:nvPr/>
        </p:nvSpPr>
        <p:spPr bwMode="auto">
          <a:xfrm flipH="1">
            <a:off x="6400800" y="3810000"/>
            <a:ext cx="203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Line 25"/>
          <p:cNvSpPr>
            <a:spLocks noChangeShapeType="1"/>
          </p:cNvSpPr>
          <p:nvPr/>
        </p:nvSpPr>
        <p:spPr bwMode="auto">
          <a:xfrm flipH="1">
            <a:off x="4368800" y="4953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2" name="Line 26"/>
          <p:cNvSpPr>
            <a:spLocks noChangeShapeType="1"/>
          </p:cNvSpPr>
          <p:nvPr/>
        </p:nvSpPr>
        <p:spPr bwMode="auto">
          <a:xfrm>
            <a:off x="3860800" y="4343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3" name="Line 27"/>
          <p:cNvSpPr>
            <a:spLocks noChangeShapeType="1"/>
          </p:cNvSpPr>
          <p:nvPr/>
        </p:nvSpPr>
        <p:spPr bwMode="auto">
          <a:xfrm flipH="1" flipV="1">
            <a:off x="4978400" y="4038600"/>
            <a:ext cx="50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4" name="Line 28"/>
          <p:cNvSpPr>
            <a:spLocks noChangeShapeType="1"/>
          </p:cNvSpPr>
          <p:nvPr/>
        </p:nvSpPr>
        <p:spPr bwMode="auto">
          <a:xfrm>
            <a:off x="5181600" y="3886200"/>
            <a:ext cx="508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Text Box 29"/>
          <p:cNvSpPr txBox="1">
            <a:spLocks noChangeArrowheads="1"/>
          </p:cNvSpPr>
          <p:nvPr/>
        </p:nvSpPr>
        <p:spPr bwMode="auto">
          <a:xfrm>
            <a:off x="101600" y="1676400"/>
            <a:ext cx="320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400" dirty="0">
                <a:latin typeface="Calibri" pitchFamily="34" charset="0"/>
                <a:cs typeface="Arial" charset="0"/>
              </a:rPr>
              <a:t>1.</a:t>
            </a:r>
          </a:p>
        </p:txBody>
      </p:sp>
      <p:sp>
        <p:nvSpPr>
          <p:cNvPr id="9246" name="Text Box 30"/>
          <p:cNvSpPr txBox="1">
            <a:spLocks noChangeArrowheads="1"/>
          </p:cNvSpPr>
          <p:nvPr/>
        </p:nvSpPr>
        <p:spPr bwMode="auto">
          <a:xfrm>
            <a:off x="7213601" y="1435100"/>
            <a:ext cx="407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400">
                <a:latin typeface="Calibri" pitchFamily="34" charset="0"/>
                <a:cs typeface="Arial" charset="0"/>
              </a:rPr>
              <a:t>2a.</a:t>
            </a:r>
          </a:p>
        </p:txBody>
      </p:sp>
      <p:sp>
        <p:nvSpPr>
          <p:cNvPr id="9247" name="Text Box 31"/>
          <p:cNvSpPr txBox="1">
            <a:spLocks noChangeArrowheads="1"/>
          </p:cNvSpPr>
          <p:nvPr/>
        </p:nvSpPr>
        <p:spPr bwMode="auto">
          <a:xfrm>
            <a:off x="7721600" y="2362200"/>
            <a:ext cx="320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400">
                <a:latin typeface="Calibri" pitchFamily="34" charset="0"/>
                <a:cs typeface="Arial" charset="0"/>
              </a:rPr>
              <a:t>3.</a:t>
            </a:r>
          </a:p>
        </p:txBody>
      </p:sp>
      <p:sp>
        <p:nvSpPr>
          <p:cNvPr id="9248" name="Text Box 32"/>
          <p:cNvSpPr txBox="1">
            <a:spLocks noChangeArrowheads="1"/>
          </p:cNvSpPr>
          <p:nvPr/>
        </p:nvSpPr>
        <p:spPr bwMode="auto">
          <a:xfrm>
            <a:off x="7518400" y="4724400"/>
            <a:ext cx="320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400">
                <a:latin typeface="Calibri" pitchFamily="34" charset="0"/>
                <a:cs typeface="Arial" charset="0"/>
              </a:rPr>
              <a:t>4.</a:t>
            </a:r>
          </a:p>
        </p:txBody>
      </p:sp>
      <p:sp>
        <p:nvSpPr>
          <p:cNvPr id="9249" name="Text Box 33"/>
          <p:cNvSpPr txBox="1">
            <a:spLocks noChangeArrowheads="1"/>
          </p:cNvSpPr>
          <p:nvPr/>
        </p:nvSpPr>
        <p:spPr bwMode="auto">
          <a:xfrm>
            <a:off x="101600" y="4267200"/>
            <a:ext cx="415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cs typeface="Times New Roman" pitchFamily="18" charset="0"/>
              </a:defRPr>
            </a:lvl1pPr>
            <a:lvl2pPr marL="742950" indent="-285750">
              <a:spcBef>
                <a:spcPct val="20000"/>
              </a:spcBef>
              <a:buChar char="–"/>
              <a:defRPr sz="2800">
                <a:solidFill>
                  <a:schemeClr val="tx1"/>
                </a:solidFill>
                <a:latin typeface="Times New Roman" pitchFamily="18" charset="0"/>
                <a:cs typeface="Times New Roman" pitchFamily="18" charset="0"/>
              </a:defRPr>
            </a:lvl2pPr>
            <a:lvl3pPr marL="1143000" indent="-228600">
              <a:spcBef>
                <a:spcPct val="20000"/>
              </a:spcBef>
              <a:buChar char="•"/>
              <a:defRPr sz="2400">
                <a:solidFill>
                  <a:schemeClr val="tx1"/>
                </a:solidFill>
                <a:latin typeface="Times New Roman" pitchFamily="18" charset="0"/>
                <a:cs typeface="Times New Roman" pitchFamily="18" charset="0"/>
              </a:defRPr>
            </a:lvl3pPr>
            <a:lvl4pPr marL="1600200" indent="-228600">
              <a:spcBef>
                <a:spcPct val="20000"/>
              </a:spcBef>
              <a:buChar char="–"/>
              <a:defRPr sz="2000">
                <a:solidFill>
                  <a:schemeClr val="tx1"/>
                </a:solidFill>
                <a:latin typeface="Times New Roman" pitchFamily="18" charset="0"/>
                <a:cs typeface="Times New Roman" pitchFamily="18" charset="0"/>
              </a:defRPr>
            </a:lvl4pPr>
            <a:lvl5pPr marL="2057400" indent="-22860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en-US" altLang="en-US" sz="1400">
                <a:latin typeface="Calibri" pitchFamily="34" charset="0"/>
                <a:cs typeface="Arial" charset="0"/>
              </a:rPr>
              <a:t>2b.</a:t>
            </a:r>
          </a:p>
        </p:txBody>
      </p:sp>
      <p:sp>
        <p:nvSpPr>
          <p:cNvPr id="34" name="Down Arrow 33"/>
          <p:cNvSpPr/>
          <p:nvPr/>
        </p:nvSpPr>
        <p:spPr>
          <a:xfrm>
            <a:off x="3627441" y="3778370"/>
            <a:ext cx="484632" cy="810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9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11360800" cy="1390708"/>
          </a:xfrm>
        </p:spPr>
        <p:txBody>
          <a:bodyPr>
            <a:normAutofit/>
          </a:bodyPr>
          <a:lstStyle/>
          <a:p>
            <a:pPr algn="ctr"/>
            <a:r>
              <a:rPr lang="en-US" b="1" dirty="0" smtClean="0"/>
              <a:t>As a reminder, every “Can Do” statement in the research project included a preface similar to this:</a:t>
            </a:r>
            <a:endParaRPr lang="en-US" b="1" dirty="0"/>
          </a:p>
        </p:txBody>
      </p:sp>
      <p:sp>
        <p:nvSpPr>
          <p:cNvPr id="3" name="Text Placeholder 2"/>
          <p:cNvSpPr>
            <a:spLocks noGrp="1"/>
          </p:cNvSpPr>
          <p:nvPr>
            <p:ph type="body" idx="1"/>
          </p:nvPr>
        </p:nvSpPr>
        <p:spPr>
          <a:xfrm>
            <a:off x="415600" y="2277373"/>
            <a:ext cx="11360800" cy="3814459"/>
          </a:xfrm>
        </p:spPr>
        <p:txBody>
          <a:bodyPr>
            <a:normAutofit/>
          </a:bodyPr>
          <a:lstStyle/>
          <a:p>
            <a:pPr marL="0" indent="0">
              <a:buNone/>
            </a:pPr>
            <a:r>
              <a:rPr lang="en-US" sz="3200" dirty="0" smtClean="0"/>
              <a:t>“How confident are you that you could</a:t>
            </a:r>
          </a:p>
          <a:p>
            <a:pPr marL="0" indent="0">
              <a:buNone/>
            </a:pPr>
            <a:r>
              <a:rPr lang="en-US" sz="3200" dirty="0"/>
              <a:t>	</a:t>
            </a:r>
            <a:r>
              <a:rPr lang="en-US" sz="3200" dirty="0" smtClean="0"/>
              <a:t>do the following tasks</a:t>
            </a:r>
          </a:p>
          <a:p>
            <a:pPr marL="0" indent="0">
              <a:buNone/>
            </a:pPr>
            <a:r>
              <a:rPr lang="en-US" sz="3200" dirty="0"/>
              <a:t>	</a:t>
            </a:r>
            <a:r>
              <a:rPr lang="en-US" sz="3200" dirty="0" smtClean="0"/>
              <a:t>	about work  [or some other real-world topic ]  </a:t>
            </a:r>
          </a:p>
          <a:p>
            <a:pPr marL="0" indent="0">
              <a:buNone/>
            </a:pPr>
            <a:r>
              <a:rPr lang="en-US" sz="3200" dirty="0"/>
              <a:t>	</a:t>
            </a:r>
            <a:r>
              <a:rPr lang="en-US" sz="3200" dirty="0" smtClean="0"/>
              <a:t>		</a:t>
            </a:r>
            <a:r>
              <a:rPr lang="en-US" sz="3200" b="1" dirty="0" smtClean="0"/>
              <a:t>without time to prepare</a:t>
            </a:r>
            <a:r>
              <a:rPr lang="en-US" sz="3200" dirty="0" smtClean="0"/>
              <a:t> </a:t>
            </a:r>
          </a:p>
          <a:p>
            <a:pPr marL="0" indent="0">
              <a:buNone/>
            </a:pPr>
            <a:r>
              <a:rPr lang="en-US" sz="3200" dirty="0"/>
              <a:t>	</a:t>
            </a:r>
            <a:r>
              <a:rPr lang="en-US" sz="3200" dirty="0" smtClean="0"/>
              <a:t>			</a:t>
            </a:r>
            <a:r>
              <a:rPr lang="en-US" sz="3200" b="1" dirty="0" smtClean="0"/>
              <a:t>or reference tools such as a dictionary?</a:t>
            </a:r>
            <a:r>
              <a:rPr lang="en-US" sz="3200" dirty="0" smtClean="0"/>
              <a:t>”   </a:t>
            </a:r>
            <a:endParaRPr lang="en-US" sz="3200" dirty="0"/>
          </a:p>
        </p:txBody>
      </p:sp>
    </p:spTree>
    <p:extLst>
      <p:ext uri="{BB962C8B-B14F-4D97-AF65-F5344CB8AC3E}">
        <p14:creationId xmlns:p14="http://schemas.microsoft.com/office/powerpoint/2010/main" val="396912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Ways to Help Language Learners</a:t>
            </a:r>
            <a:br>
              <a:rPr lang="en-US" b="1" dirty="0" smtClean="0"/>
            </a:br>
            <a:r>
              <a:rPr lang="en-US" b="1" dirty="0" smtClean="0"/>
              <a:t>Rate </a:t>
            </a:r>
            <a:r>
              <a:rPr lang="en-US" b="1" dirty="0"/>
              <a:t>T</a:t>
            </a:r>
            <a:r>
              <a:rPr lang="en-US" b="1" dirty="0" smtClean="0"/>
              <a:t>hemselves </a:t>
            </a:r>
            <a:r>
              <a:rPr lang="en-US" b="1" dirty="0"/>
              <a:t>M</a:t>
            </a:r>
            <a:r>
              <a:rPr lang="en-US" b="1" dirty="0" smtClean="0"/>
              <a:t>ore Accurately</a:t>
            </a:r>
            <a:endParaRPr lang="en-US" b="1" dirty="0"/>
          </a:p>
        </p:txBody>
      </p:sp>
      <p:sp>
        <p:nvSpPr>
          <p:cNvPr id="3" name="Content Placeholder 2"/>
          <p:cNvSpPr>
            <a:spLocks noGrp="1"/>
          </p:cNvSpPr>
          <p:nvPr>
            <p:ph idx="1"/>
          </p:nvPr>
        </p:nvSpPr>
        <p:spPr>
          <a:xfrm>
            <a:off x="838200" y="1825625"/>
            <a:ext cx="10515600" cy="4622472"/>
          </a:xfrm>
        </p:spPr>
        <p:txBody>
          <a:bodyPr>
            <a:normAutofit/>
          </a:bodyPr>
          <a:lstStyle/>
          <a:p>
            <a:pPr marL="514350" indent="-514350">
              <a:buFont typeface="+mj-lt"/>
              <a:buAutoNum type="arabicPeriod"/>
            </a:pPr>
            <a:r>
              <a:rPr lang="en-US" sz="3200" dirty="0" smtClean="0">
                <a:solidFill>
                  <a:schemeClr val="bg1">
                    <a:lumMod val="65000"/>
                  </a:schemeClr>
                </a:solidFill>
              </a:rPr>
              <a:t>Remind them that STANAG 6001 measures real-world proficiency -- not classroom abilities.</a:t>
            </a:r>
          </a:p>
          <a:p>
            <a:pPr marL="514350" indent="-514350">
              <a:buFont typeface="+mj-lt"/>
              <a:buAutoNum type="arabicPeriod"/>
            </a:pPr>
            <a:r>
              <a:rPr lang="en-US" sz="4000" dirty="0" smtClean="0"/>
              <a:t>Create real-world “Can Do” statements.</a:t>
            </a:r>
          </a:p>
          <a:p>
            <a:pPr marL="514350" indent="-514350">
              <a:buFont typeface="+mj-lt"/>
              <a:buAutoNum type="arabicPeriod"/>
            </a:pPr>
            <a:r>
              <a:rPr lang="en-US" sz="3200" dirty="0" smtClean="0">
                <a:solidFill>
                  <a:schemeClr val="bg1">
                    <a:lumMod val="65000"/>
                  </a:schemeClr>
                </a:solidFill>
              </a:rPr>
              <a:t>For each “Can Do” statement, replace the traditional Yes/No response option with a range of ability options.</a:t>
            </a:r>
          </a:p>
          <a:p>
            <a:pPr marL="514350" indent="-514350">
              <a:buFont typeface="+mj-lt"/>
              <a:buAutoNum type="arabicPeriod"/>
            </a:pPr>
            <a:endParaRPr lang="en-US" dirty="0">
              <a:solidFill>
                <a:schemeClr val="bg1">
                  <a:lumMod val="65000"/>
                </a:schemeClr>
              </a:solidFill>
            </a:endParaRPr>
          </a:p>
          <a:p>
            <a:pPr marL="0" indent="0">
              <a:buNone/>
            </a:pPr>
            <a:r>
              <a:rPr lang="en-US" sz="2400" dirty="0">
                <a:solidFill>
                  <a:schemeClr val="bg1">
                    <a:lumMod val="65000"/>
                  </a:schemeClr>
                </a:solidFill>
              </a:rPr>
              <a:t>All of these strategies were applied in a research project completed this year by Maria M. Summers, a graduate student, at Brigham Young University.</a:t>
            </a:r>
          </a:p>
          <a:p>
            <a:pPr marL="0" indent="0">
              <a:buNone/>
            </a:pPr>
            <a:r>
              <a:rPr lang="en-US" sz="2400" dirty="0">
                <a:solidFill>
                  <a:schemeClr val="bg1">
                    <a:lumMod val="65000"/>
                  </a:schemeClr>
                </a:solidFill>
              </a:rPr>
              <a:t>Her study involved 93 learners of English.  (41 males; 52 males) </a:t>
            </a:r>
          </a:p>
        </p:txBody>
      </p:sp>
    </p:spTree>
    <p:extLst>
      <p:ext uri="{BB962C8B-B14F-4D97-AF65-F5344CB8AC3E}">
        <p14:creationId xmlns:p14="http://schemas.microsoft.com/office/powerpoint/2010/main" val="749983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8200" y="365125"/>
            <a:ext cx="10515600" cy="1463675"/>
          </a:xfrm>
          <a:prstGeom prst="rect">
            <a:avLst/>
          </a:prstGeom>
        </p:spPr>
        <p:txBody>
          <a:bodyPr vert="horz" lIns="121900" tIns="121900" rIns="121900" bIns="121900" rtlCol="0" anchor="t" anchorCtr="0">
            <a:noAutofit/>
          </a:bodyPr>
          <a:lstStyle/>
          <a:p>
            <a:pPr algn="ctr"/>
            <a:r>
              <a:rPr lang="en" b="1" dirty="0"/>
              <a:t>T</a:t>
            </a:r>
            <a:r>
              <a:rPr lang="en" b="1" dirty="0" smtClean="0"/>
              <a:t>he project used real-world</a:t>
            </a:r>
            <a:br>
              <a:rPr lang="en" b="1" dirty="0" smtClean="0"/>
            </a:br>
            <a:r>
              <a:rPr lang="en" b="1" dirty="0" smtClean="0"/>
              <a:t>can do statements.</a:t>
            </a:r>
            <a:endParaRPr lang="en" b="1" dirty="0"/>
          </a:p>
        </p:txBody>
      </p:sp>
      <p:sp>
        <p:nvSpPr>
          <p:cNvPr id="128" name="Shape 128"/>
          <p:cNvSpPr txBox="1">
            <a:spLocks noGrp="1"/>
          </p:cNvSpPr>
          <p:nvPr>
            <p:ph sz="half" idx="1"/>
          </p:nvPr>
        </p:nvSpPr>
        <p:spPr>
          <a:xfrm>
            <a:off x="838199" y="1811459"/>
            <a:ext cx="7943193" cy="4351338"/>
          </a:xfrm>
          <a:prstGeom prst="rect">
            <a:avLst/>
          </a:prstGeom>
        </p:spPr>
        <p:txBody>
          <a:bodyPr vert="horz" lIns="121900" tIns="121900" rIns="121900" bIns="121900" rtlCol="0" anchor="t" anchorCtr="0">
            <a:noAutofit/>
          </a:bodyPr>
          <a:lstStyle/>
          <a:p>
            <a:r>
              <a:rPr lang="en" sz="3200" dirty="0">
                <a:solidFill>
                  <a:srgbClr val="0070C0"/>
                </a:solidFill>
              </a:rPr>
              <a:t>I can list the activities I do at work every day. </a:t>
            </a:r>
          </a:p>
          <a:p>
            <a:r>
              <a:rPr lang="en" sz="3200" dirty="0">
                <a:solidFill>
                  <a:schemeClr val="accent2">
                    <a:lumMod val="50000"/>
                  </a:schemeClr>
                </a:solidFill>
              </a:rPr>
              <a:t>I can talk about what my daily routine is at work. </a:t>
            </a:r>
          </a:p>
          <a:p>
            <a:r>
              <a:rPr lang="en" sz="3200" dirty="0">
                <a:solidFill>
                  <a:schemeClr val="accent6">
                    <a:lumMod val="75000"/>
                  </a:schemeClr>
                </a:solidFill>
              </a:rPr>
              <a:t>I can talk about work-related challenges such as accomplishing a difficult task</a:t>
            </a:r>
            <a:r>
              <a:rPr lang="en" sz="3200" dirty="0" smtClean="0">
                <a:solidFill>
                  <a:schemeClr val="accent6">
                    <a:lumMod val="75000"/>
                  </a:schemeClr>
                </a:solidFill>
              </a:rPr>
              <a:t>. </a:t>
            </a:r>
          </a:p>
          <a:p>
            <a:r>
              <a:rPr lang="en" sz="3200" dirty="0" smtClean="0"/>
              <a:t>I </a:t>
            </a:r>
            <a:r>
              <a:rPr lang="en" sz="3200" dirty="0"/>
              <a:t>can evaluate and hypothesize about potential consequences of a change in policy in the workplace</a:t>
            </a:r>
            <a:r>
              <a:rPr lang="en" sz="3200" dirty="0" smtClean="0"/>
              <a:t>.</a:t>
            </a:r>
            <a:endParaRPr lang="en" sz="3200" dirty="0"/>
          </a:p>
        </p:txBody>
      </p:sp>
      <p:sp>
        <p:nvSpPr>
          <p:cNvPr id="2" name="Content Placeholder 1"/>
          <p:cNvSpPr>
            <a:spLocks noGrp="1"/>
          </p:cNvSpPr>
          <p:nvPr>
            <p:ph sz="half" idx="2"/>
          </p:nvPr>
        </p:nvSpPr>
        <p:spPr>
          <a:xfrm>
            <a:off x="8907517" y="1846053"/>
            <a:ext cx="2910672" cy="4365417"/>
          </a:xfrm>
        </p:spPr>
        <p:txBody>
          <a:bodyPr>
            <a:normAutofit/>
          </a:bodyPr>
          <a:lstStyle/>
          <a:p>
            <a:pPr marL="0" indent="0">
              <a:lnSpc>
                <a:spcPct val="100000"/>
              </a:lnSpc>
              <a:buNone/>
            </a:pPr>
            <a:r>
              <a:rPr lang="en-US" sz="3200" dirty="0" smtClean="0">
                <a:solidFill>
                  <a:srgbClr val="0070C0"/>
                </a:solidFill>
              </a:rPr>
              <a:t>[Level 0+, Work]</a:t>
            </a:r>
          </a:p>
          <a:p>
            <a:pPr marL="0" indent="0">
              <a:lnSpc>
                <a:spcPct val="100000"/>
              </a:lnSpc>
              <a:buNone/>
            </a:pPr>
            <a:r>
              <a:rPr lang="en-US" sz="3200" dirty="0" smtClean="0">
                <a:solidFill>
                  <a:schemeClr val="accent2">
                    <a:lumMod val="50000"/>
                  </a:schemeClr>
                </a:solidFill>
              </a:rPr>
              <a:t>[Level 1, Work]</a:t>
            </a:r>
            <a:endParaRPr lang="en-US" sz="1400" dirty="0" smtClean="0">
              <a:solidFill>
                <a:schemeClr val="accent2">
                  <a:lumMod val="50000"/>
                </a:schemeClr>
              </a:solidFill>
            </a:endParaRPr>
          </a:p>
          <a:p>
            <a:pPr marL="0" indent="0">
              <a:lnSpc>
                <a:spcPct val="100000"/>
              </a:lnSpc>
              <a:buNone/>
            </a:pPr>
            <a:endParaRPr lang="en-US" sz="1400" dirty="0" smtClean="0">
              <a:solidFill>
                <a:schemeClr val="accent2">
                  <a:lumMod val="50000"/>
                </a:schemeClr>
              </a:solidFill>
            </a:endParaRPr>
          </a:p>
          <a:p>
            <a:pPr marL="0" indent="0">
              <a:lnSpc>
                <a:spcPct val="100000"/>
              </a:lnSpc>
              <a:buNone/>
            </a:pPr>
            <a:r>
              <a:rPr lang="en" sz="3200" dirty="0" smtClean="0">
                <a:solidFill>
                  <a:schemeClr val="accent6">
                    <a:lumMod val="50000"/>
                  </a:schemeClr>
                </a:solidFill>
              </a:rPr>
              <a:t>[Level 2, Work]</a:t>
            </a:r>
            <a:endParaRPr lang="en" sz="1400" dirty="0" smtClean="0">
              <a:solidFill>
                <a:schemeClr val="accent6">
                  <a:lumMod val="50000"/>
                </a:schemeClr>
              </a:solidFill>
            </a:endParaRPr>
          </a:p>
          <a:p>
            <a:pPr>
              <a:lnSpc>
                <a:spcPct val="100000"/>
              </a:lnSpc>
            </a:pPr>
            <a:endParaRPr lang="en" sz="1400" dirty="0"/>
          </a:p>
          <a:p>
            <a:pPr marL="0" indent="0">
              <a:lnSpc>
                <a:spcPct val="100000"/>
              </a:lnSpc>
              <a:buNone/>
            </a:pPr>
            <a:r>
              <a:rPr lang="en" sz="3200" dirty="0" smtClean="0"/>
              <a:t>[Level 3, Work]</a:t>
            </a:r>
            <a:endParaRPr lang="en" sz="3200" dirty="0"/>
          </a:p>
          <a:p>
            <a:pPr>
              <a:lnSpc>
                <a:spcPct val="100000"/>
              </a:lnSpc>
            </a:pPr>
            <a:endParaRPr lang="en-US" sz="3200" dirty="0"/>
          </a:p>
        </p:txBody>
      </p:sp>
    </p:spTree>
    <p:extLst>
      <p:ext uri="{BB962C8B-B14F-4D97-AF65-F5344CB8AC3E}">
        <p14:creationId xmlns:p14="http://schemas.microsoft.com/office/powerpoint/2010/main" val="278243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Ways to Help Language Learners</a:t>
            </a:r>
            <a:br>
              <a:rPr lang="en-US" b="1" dirty="0" smtClean="0"/>
            </a:br>
            <a:r>
              <a:rPr lang="en-US" b="1" dirty="0" smtClean="0"/>
              <a:t>Rate </a:t>
            </a:r>
            <a:r>
              <a:rPr lang="en-US" b="1" dirty="0"/>
              <a:t>T</a:t>
            </a:r>
            <a:r>
              <a:rPr lang="en-US" b="1" dirty="0" smtClean="0"/>
              <a:t>hemselves </a:t>
            </a:r>
            <a:r>
              <a:rPr lang="en-US" b="1" dirty="0"/>
              <a:t>M</a:t>
            </a:r>
            <a:r>
              <a:rPr lang="en-US" b="1" dirty="0" smtClean="0"/>
              <a:t>ore Accurately</a:t>
            </a:r>
            <a:endParaRPr lang="en-US" b="1" dirty="0"/>
          </a:p>
        </p:txBody>
      </p:sp>
      <p:sp>
        <p:nvSpPr>
          <p:cNvPr id="3" name="Content Placeholder 2"/>
          <p:cNvSpPr>
            <a:spLocks noGrp="1"/>
          </p:cNvSpPr>
          <p:nvPr>
            <p:ph idx="1"/>
          </p:nvPr>
        </p:nvSpPr>
        <p:spPr>
          <a:xfrm>
            <a:off x="838200" y="1825625"/>
            <a:ext cx="10515600" cy="4644186"/>
          </a:xfrm>
        </p:spPr>
        <p:txBody>
          <a:bodyPr>
            <a:noAutofit/>
          </a:bodyPr>
          <a:lstStyle/>
          <a:p>
            <a:pPr marL="514350" indent="-514350">
              <a:buFont typeface="+mj-lt"/>
              <a:buAutoNum type="arabicPeriod"/>
            </a:pPr>
            <a:r>
              <a:rPr lang="en-US" sz="3200" dirty="0" smtClean="0">
                <a:solidFill>
                  <a:schemeClr val="bg1">
                    <a:lumMod val="65000"/>
                  </a:schemeClr>
                </a:solidFill>
              </a:rPr>
              <a:t>Remind them that STANAG 6001 measures real-world proficiency -- not classroom abilities.</a:t>
            </a:r>
          </a:p>
          <a:p>
            <a:pPr marL="514350" indent="-514350">
              <a:buFont typeface="+mj-lt"/>
              <a:buAutoNum type="arabicPeriod"/>
            </a:pPr>
            <a:r>
              <a:rPr lang="en-US" sz="3200" dirty="0" smtClean="0">
                <a:solidFill>
                  <a:schemeClr val="bg1">
                    <a:lumMod val="65000"/>
                  </a:schemeClr>
                </a:solidFill>
              </a:rPr>
              <a:t>Create real-world “Can Do” statements.</a:t>
            </a:r>
          </a:p>
          <a:p>
            <a:pPr marL="514350" indent="-514350">
              <a:buFont typeface="+mj-lt"/>
              <a:buAutoNum type="arabicPeriod"/>
            </a:pPr>
            <a:r>
              <a:rPr lang="en-US" sz="4000" dirty="0" smtClean="0"/>
              <a:t>For each “Can Do” statement, replace the traditional Yes/No response option with a range of ability options.</a:t>
            </a:r>
            <a:endParaRPr lang="en-US" sz="2400" dirty="0"/>
          </a:p>
          <a:p>
            <a:pPr marL="0" indent="0">
              <a:buNone/>
            </a:pPr>
            <a:r>
              <a:rPr lang="en-US" sz="2400" dirty="0">
                <a:solidFill>
                  <a:schemeClr val="bg1">
                    <a:lumMod val="65000"/>
                  </a:schemeClr>
                </a:solidFill>
              </a:rPr>
              <a:t>All of these strategies were applied in a research project completed this year by Maria M. Summers, a graduate student, at Brigham Young University.</a:t>
            </a:r>
          </a:p>
          <a:p>
            <a:pPr marL="0" indent="0">
              <a:buNone/>
            </a:pPr>
            <a:r>
              <a:rPr lang="en-US" sz="2400" dirty="0">
                <a:solidFill>
                  <a:schemeClr val="bg1">
                    <a:lumMod val="65000"/>
                  </a:schemeClr>
                </a:solidFill>
              </a:rPr>
              <a:t>Her study involved 93 learners of English.  (41 males; 52 males) </a:t>
            </a:r>
          </a:p>
        </p:txBody>
      </p:sp>
    </p:spTree>
    <p:extLst>
      <p:ext uri="{BB962C8B-B14F-4D97-AF65-F5344CB8AC3E}">
        <p14:creationId xmlns:p14="http://schemas.microsoft.com/office/powerpoint/2010/main" val="151107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15600" y="593367"/>
            <a:ext cx="11360800" cy="873124"/>
          </a:xfrm>
          <a:prstGeom prst="rect">
            <a:avLst/>
          </a:prstGeom>
        </p:spPr>
        <p:txBody>
          <a:bodyPr lIns="121897" tIns="121897" rIns="121897" bIns="121897" anchor="t" anchorCtr="0">
            <a:noAutofit/>
          </a:bodyPr>
          <a:lstStyle/>
          <a:p>
            <a:pPr algn="ctr"/>
            <a:r>
              <a:rPr lang="en" b="1" dirty="0" smtClean="0"/>
              <a:t>The study had 5 possible levels of response.</a:t>
            </a:r>
            <a:endParaRPr dirty="0"/>
          </a:p>
        </p:txBody>
      </p:sp>
      <p:pic>
        <p:nvPicPr>
          <p:cNvPr id="135" name="Shape 135"/>
          <p:cNvPicPr preferRelativeResize="0"/>
          <p:nvPr/>
        </p:nvPicPr>
        <p:blipFill>
          <a:blip r:embed="rId3">
            <a:alphaModFix/>
          </a:blip>
          <a:stretch>
            <a:fillRect/>
          </a:stretch>
        </p:blipFill>
        <p:spPr>
          <a:xfrm>
            <a:off x="415600" y="1362974"/>
            <a:ext cx="11510800" cy="5055079"/>
          </a:xfrm>
          <a:prstGeom prst="rect">
            <a:avLst/>
          </a:prstGeom>
          <a:noFill/>
          <a:ln>
            <a:noFill/>
          </a:ln>
        </p:spPr>
      </p:pic>
    </p:spTree>
    <p:extLst>
      <p:ext uri="{BB962C8B-B14F-4D97-AF65-F5344CB8AC3E}">
        <p14:creationId xmlns:p14="http://schemas.microsoft.com/office/powerpoint/2010/main" val="2040699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Results of the study</a:t>
            </a:r>
            <a:endParaRPr lang="en-US" b="1" dirty="0"/>
          </a:p>
        </p:txBody>
      </p:sp>
      <p:sp>
        <p:nvSpPr>
          <p:cNvPr id="3" name="Text Placeholder 2"/>
          <p:cNvSpPr>
            <a:spLocks noGrp="1"/>
          </p:cNvSpPr>
          <p:nvPr>
            <p:ph type="body" idx="1"/>
          </p:nvPr>
        </p:nvSpPr>
        <p:spPr>
          <a:xfrm>
            <a:off x="415600" y="1536633"/>
            <a:ext cx="11360800" cy="4881420"/>
          </a:xfrm>
        </p:spPr>
        <p:txBody>
          <a:bodyPr>
            <a:noAutofit/>
          </a:bodyPr>
          <a:lstStyle/>
          <a:p>
            <a:r>
              <a:rPr lang="en-US" sz="3500" dirty="0" smtClean="0"/>
              <a:t>The person reliability on the self assessments was:</a:t>
            </a:r>
          </a:p>
          <a:p>
            <a:pPr lvl="1"/>
            <a:r>
              <a:rPr lang="en-US" sz="3500" dirty="0" smtClean="0"/>
              <a:t>r = 0.91</a:t>
            </a:r>
          </a:p>
          <a:p>
            <a:pPr lvl="1"/>
            <a:r>
              <a:rPr lang="en-US" sz="3500" dirty="0" smtClean="0"/>
              <a:t>r</a:t>
            </a:r>
            <a:r>
              <a:rPr lang="en-US" sz="3500" baseline="30000" dirty="0" smtClean="0"/>
              <a:t>2</a:t>
            </a:r>
            <a:r>
              <a:rPr lang="en-US" sz="3500" dirty="0" smtClean="0"/>
              <a:t> = 0.83 </a:t>
            </a:r>
          </a:p>
          <a:p>
            <a:r>
              <a:rPr lang="en-US" sz="4000" dirty="0" smtClean="0"/>
              <a:t>The correlation between actual ability and the self ratings was:</a:t>
            </a:r>
          </a:p>
          <a:p>
            <a:pPr lvl="1"/>
            <a:r>
              <a:rPr lang="en-US" sz="3200" dirty="0" smtClean="0"/>
              <a:t>r </a:t>
            </a:r>
            <a:r>
              <a:rPr lang="en-US" sz="3200" dirty="0"/>
              <a:t>= 0.44</a:t>
            </a:r>
          </a:p>
          <a:p>
            <a:pPr lvl="1"/>
            <a:r>
              <a:rPr lang="en-US" sz="3200" dirty="0"/>
              <a:t>r</a:t>
            </a:r>
            <a:r>
              <a:rPr lang="en-US" sz="3200" baseline="30000" dirty="0"/>
              <a:t>2</a:t>
            </a:r>
            <a:r>
              <a:rPr lang="en-US" sz="3200" dirty="0"/>
              <a:t> = </a:t>
            </a:r>
            <a:r>
              <a:rPr lang="en-US" sz="3200" dirty="0" smtClean="0"/>
              <a:t>0.19</a:t>
            </a:r>
          </a:p>
          <a:p>
            <a:endParaRPr lang="en-US" sz="3600" dirty="0" smtClean="0"/>
          </a:p>
          <a:p>
            <a:r>
              <a:rPr lang="en-US" sz="3600" dirty="0" smtClean="0"/>
              <a:t>The process was </a:t>
            </a:r>
            <a:r>
              <a:rPr lang="en-US" sz="3600" u="sng" dirty="0" smtClean="0"/>
              <a:t>83% reliable</a:t>
            </a:r>
            <a:r>
              <a:rPr lang="en-US" sz="3600" dirty="0" smtClean="0"/>
              <a:t> but only </a:t>
            </a:r>
            <a:r>
              <a:rPr lang="en-US" sz="3600" u="sng" dirty="0" smtClean="0"/>
              <a:t>19% accurate?</a:t>
            </a:r>
            <a:endParaRPr lang="en-US" sz="3200" dirty="0"/>
          </a:p>
        </p:txBody>
      </p:sp>
    </p:spTree>
    <p:extLst>
      <p:ext uri="{BB962C8B-B14F-4D97-AF65-F5344CB8AC3E}">
        <p14:creationId xmlns:p14="http://schemas.microsoft.com/office/powerpoint/2010/main" val="160876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15600" y="410724"/>
            <a:ext cx="11566192" cy="837951"/>
          </a:xfrm>
          <a:prstGeom prst="rect">
            <a:avLst/>
          </a:prstGeom>
        </p:spPr>
        <p:txBody>
          <a:bodyPr vert="horz" lIns="121900" tIns="121900" rIns="121900" bIns="121900" rtlCol="0" anchor="t" anchorCtr="0">
            <a:noAutofit/>
          </a:bodyPr>
          <a:lstStyle/>
          <a:p>
            <a:r>
              <a:rPr lang="en" dirty="0" smtClean="0"/>
              <a:t>Speaking: Self Ratings versus Item Difficulty Levels</a:t>
            </a:r>
            <a:endParaRPr lang="en" dirty="0"/>
          </a:p>
        </p:txBody>
      </p:sp>
      <p:sp>
        <p:nvSpPr>
          <p:cNvPr id="171" name="Shape 171"/>
          <p:cNvSpPr txBox="1">
            <a:spLocks noGrp="1"/>
          </p:cNvSpPr>
          <p:nvPr>
            <p:ph type="body" idx="1"/>
          </p:nvPr>
        </p:nvSpPr>
        <p:spPr>
          <a:xfrm>
            <a:off x="4123426" y="1536633"/>
            <a:ext cx="7652974" cy="4932992"/>
          </a:xfrm>
          <a:prstGeom prst="rect">
            <a:avLst/>
          </a:prstGeom>
        </p:spPr>
        <p:txBody>
          <a:bodyPr vert="horz" lIns="121900" tIns="121900" rIns="121900" bIns="121900" rtlCol="0" anchor="t" anchorCtr="0">
            <a:noAutofit/>
          </a:bodyPr>
          <a:lstStyle/>
          <a:p>
            <a:pPr>
              <a:buNone/>
            </a:pPr>
            <a:r>
              <a:rPr lang="en" b="1" dirty="0"/>
              <a:t>		</a:t>
            </a:r>
          </a:p>
        </p:txBody>
      </p:sp>
      <p:pic>
        <p:nvPicPr>
          <p:cNvPr id="172" name="Shape 172"/>
          <p:cNvPicPr preferRelativeResize="0"/>
          <p:nvPr/>
        </p:nvPicPr>
        <p:blipFill>
          <a:blip r:embed="rId3">
            <a:alphaModFix/>
          </a:blip>
          <a:stretch>
            <a:fillRect/>
          </a:stretch>
        </p:blipFill>
        <p:spPr>
          <a:xfrm>
            <a:off x="4408198" y="1248675"/>
            <a:ext cx="6107407" cy="5089063"/>
          </a:xfrm>
          <a:prstGeom prst="rect">
            <a:avLst/>
          </a:prstGeom>
          <a:noFill/>
          <a:ln>
            <a:noFill/>
          </a:ln>
        </p:spPr>
      </p:pic>
      <p:sp>
        <p:nvSpPr>
          <p:cNvPr id="173" name="Shape 173"/>
          <p:cNvSpPr txBox="1"/>
          <p:nvPr/>
        </p:nvSpPr>
        <p:spPr>
          <a:xfrm>
            <a:off x="415600" y="1121434"/>
            <a:ext cx="3431781" cy="5607169"/>
          </a:xfrm>
          <a:prstGeom prst="rect">
            <a:avLst/>
          </a:prstGeom>
          <a:noFill/>
          <a:ln>
            <a:noFill/>
          </a:ln>
        </p:spPr>
        <p:txBody>
          <a:bodyPr lIns="121900" tIns="121900" rIns="121900" bIns="121900" anchor="t" anchorCtr="0">
            <a:noAutofit/>
          </a:bodyPr>
          <a:lstStyle/>
          <a:p>
            <a:r>
              <a:rPr lang="en" sz="2400" dirty="0"/>
              <a:t>Person Reliability = .</a:t>
            </a:r>
            <a:r>
              <a:rPr lang="en" sz="2400" dirty="0" smtClean="0"/>
              <a:t>91</a:t>
            </a:r>
          </a:p>
          <a:p>
            <a:endParaRPr lang="en" sz="2400" dirty="0"/>
          </a:p>
          <a:p>
            <a:r>
              <a:rPr lang="en" sz="2400" dirty="0" smtClean="0"/>
              <a:t>Learners’ self ratings were statisticsally reliable – </a:t>
            </a:r>
            <a:r>
              <a:rPr lang="en" sz="2400" dirty="0" smtClean="0">
                <a:solidFill>
                  <a:srgbClr val="FF0000"/>
                </a:solidFill>
              </a:rPr>
              <a:t>but they were not accurate!</a:t>
            </a:r>
          </a:p>
          <a:p>
            <a:endParaRPr lang="en" sz="2400" dirty="0"/>
          </a:p>
          <a:p>
            <a:r>
              <a:rPr lang="en" sz="2400" dirty="0" smtClean="0">
                <a:solidFill>
                  <a:srgbClr val="0070C0"/>
                </a:solidFill>
              </a:rPr>
              <a:t>Notice t</a:t>
            </a:r>
            <a:r>
              <a:rPr lang="en-US" sz="2400" dirty="0" smtClean="0">
                <a:solidFill>
                  <a:srgbClr val="0070C0"/>
                </a:solidFill>
              </a:rPr>
              <a:t>ha</a:t>
            </a:r>
            <a:r>
              <a:rPr lang="en" sz="2400" dirty="0" smtClean="0">
                <a:solidFill>
                  <a:srgbClr val="0070C0"/>
                </a:solidFill>
              </a:rPr>
              <a:t>t the average beginning learner thought that s/he could do </a:t>
            </a:r>
            <a:r>
              <a:rPr lang="en" sz="2400" b="1" u="sng" dirty="0" smtClean="0">
                <a:solidFill>
                  <a:srgbClr val="0070C0"/>
                </a:solidFill>
              </a:rPr>
              <a:t>all</a:t>
            </a:r>
            <a:r>
              <a:rPr lang="en" sz="2400" dirty="0" smtClean="0">
                <a:solidFill>
                  <a:srgbClr val="0070C0"/>
                </a:solidFill>
              </a:rPr>
              <a:t> of the STANAG 6001 types of speaking tasks – including all of the Level 3 tasks.</a:t>
            </a:r>
            <a:endParaRPr lang="en" sz="2400" dirty="0">
              <a:solidFill>
                <a:srgbClr val="0070C0"/>
              </a:solidFill>
            </a:endParaRPr>
          </a:p>
        </p:txBody>
      </p:sp>
      <p:sp>
        <p:nvSpPr>
          <p:cNvPr id="176" name="Shape 176"/>
          <p:cNvSpPr/>
          <p:nvPr/>
        </p:nvSpPr>
        <p:spPr>
          <a:xfrm>
            <a:off x="3281457" y="7856000"/>
            <a:ext cx="203200" cy="133200"/>
          </a:xfrm>
          <a:prstGeom prst="ellipse">
            <a:avLst/>
          </a:prstGeom>
          <a:solidFill>
            <a:schemeClr val="lt2"/>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p>
        </p:txBody>
      </p:sp>
      <p:sp>
        <p:nvSpPr>
          <p:cNvPr id="2" name="TextBox 1"/>
          <p:cNvSpPr txBox="1"/>
          <p:nvPr/>
        </p:nvSpPr>
        <p:spPr>
          <a:xfrm>
            <a:off x="5328745" y="2128345"/>
            <a:ext cx="1008993" cy="646331"/>
          </a:xfrm>
          <a:prstGeom prst="rect">
            <a:avLst/>
          </a:prstGeom>
          <a:noFill/>
        </p:spPr>
        <p:txBody>
          <a:bodyPr wrap="square" rtlCol="0">
            <a:spAutoFit/>
          </a:bodyPr>
          <a:lstStyle/>
          <a:p>
            <a:r>
              <a:rPr lang="en-US" dirty="0" smtClean="0">
                <a:solidFill>
                  <a:srgbClr val="FF0000"/>
                </a:solidFill>
              </a:rPr>
              <a:t>Learners ratings</a:t>
            </a:r>
            <a:endParaRPr lang="en-US" dirty="0">
              <a:solidFill>
                <a:srgbClr val="FF0000"/>
              </a:solidFill>
            </a:endParaRPr>
          </a:p>
        </p:txBody>
      </p:sp>
      <p:sp>
        <p:nvSpPr>
          <p:cNvPr id="8" name="TextBox 7"/>
          <p:cNvSpPr txBox="1"/>
          <p:nvPr/>
        </p:nvSpPr>
        <p:spPr>
          <a:xfrm>
            <a:off x="7961570" y="2533004"/>
            <a:ext cx="2216797" cy="923330"/>
          </a:xfrm>
          <a:prstGeom prst="rect">
            <a:avLst/>
          </a:prstGeom>
          <a:noFill/>
        </p:spPr>
        <p:txBody>
          <a:bodyPr wrap="square" rtlCol="0">
            <a:spAutoFit/>
          </a:bodyPr>
          <a:lstStyle/>
          <a:p>
            <a:r>
              <a:rPr lang="en-US" dirty="0" smtClean="0">
                <a:solidFill>
                  <a:srgbClr val="FF0000"/>
                </a:solidFill>
              </a:rPr>
              <a:t>Items with targeted levels from</a:t>
            </a:r>
          </a:p>
          <a:p>
            <a:r>
              <a:rPr lang="en-US" dirty="0" smtClean="0">
                <a:solidFill>
                  <a:srgbClr val="FF0000"/>
                </a:solidFill>
              </a:rPr>
              <a:t>0 through 3</a:t>
            </a:r>
          </a:p>
        </p:txBody>
      </p:sp>
      <p:sp>
        <p:nvSpPr>
          <p:cNvPr id="3" name="Left Arrow 2"/>
          <p:cNvSpPr/>
          <p:nvPr/>
        </p:nvSpPr>
        <p:spPr>
          <a:xfrm rot="10071637">
            <a:off x="6339615" y="3805239"/>
            <a:ext cx="116469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77400" y="4004435"/>
            <a:ext cx="1918282" cy="369332"/>
          </a:xfrm>
          <a:prstGeom prst="rect">
            <a:avLst/>
          </a:prstGeom>
          <a:noFill/>
        </p:spPr>
        <p:txBody>
          <a:bodyPr wrap="none" rtlCol="0">
            <a:spAutoFit/>
          </a:bodyPr>
          <a:lstStyle/>
          <a:p>
            <a:r>
              <a:rPr lang="en-US" dirty="0" smtClean="0">
                <a:solidFill>
                  <a:srgbClr val="0070C0"/>
                </a:solidFill>
              </a:rPr>
              <a:t>Average self rating</a:t>
            </a:r>
            <a:endParaRPr lang="en-US" dirty="0">
              <a:solidFill>
                <a:srgbClr val="0070C0"/>
              </a:solidFill>
            </a:endParaRPr>
          </a:p>
        </p:txBody>
      </p:sp>
    </p:spTree>
    <p:extLst>
      <p:ext uri="{BB962C8B-B14F-4D97-AF65-F5344CB8AC3E}">
        <p14:creationId xmlns:p14="http://schemas.microsoft.com/office/powerpoint/2010/main" val="29858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15600" y="593367"/>
            <a:ext cx="11360800" cy="763600"/>
          </a:xfrm>
          <a:prstGeom prst="rect">
            <a:avLst/>
          </a:prstGeom>
        </p:spPr>
        <p:txBody>
          <a:bodyPr lIns="121897" tIns="121897" rIns="121897" bIns="121897" anchor="t" anchorCtr="0">
            <a:noAutofit/>
          </a:bodyPr>
          <a:lstStyle/>
          <a:p>
            <a:pPr algn="ctr"/>
            <a:r>
              <a:rPr lang="en" b="1" dirty="0" smtClean="0"/>
              <a:t>Justifications for Using Self-Assessments</a:t>
            </a:r>
            <a:endParaRPr lang="en" b="1" dirty="0"/>
          </a:p>
        </p:txBody>
      </p:sp>
      <p:sp>
        <p:nvSpPr>
          <p:cNvPr id="75" name="Shape 75"/>
          <p:cNvSpPr txBox="1">
            <a:spLocks noGrp="1"/>
          </p:cNvSpPr>
          <p:nvPr>
            <p:ph type="body" idx="1"/>
          </p:nvPr>
        </p:nvSpPr>
        <p:spPr>
          <a:xfrm>
            <a:off x="415600" y="1536633"/>
            <a:ext cx="11360800" cy="4555200"/>
          </a:xfrm>
          <a:prstGeom prst="rect">
            <a:avLst/>
          </a:prstGeom>
        </p:spPr>
        <p:txBody>
          <a:bodyPr lIns="121897" tIns="121897" rIns="121897" bIns="121897" anchor="t" anchorCtr="0">
            <a:noAutofit/>
          </a:bodyPr>
          <a:lstStyle/>
          <a:p>
            <a:pPr marL="609585" indent="-507987">
              <a:buSzPct val="100000"/>
            </a:pPr>
            <a:r>
              <a:rPr lang="en" sz="3200" dirty="0" smtClean="0"/>
              <a:t>Self Assessments (such as “Can Do” statements)</a:t>
            </a:r>
          </a:p>
          <a:p>
            <a:pPr marL="1066785" lvl="1" indent="-507987">
              <a:buSzPct val="100000"/>
            </a:pPr>
            <a:r>
              <a:rPr lang="en" sz="2800" dirty="0"/>
              <a:t>C</a:t>
            </a:r>
            <a:r>
              <a:rPr lang="en" sz="2800" dirty="0" smtClean="0"/>
              <a:t>ost less to produce than a test.</a:t>
            </a:r>
          </a:p>
          <a:p>
            <a:pPr marL="1066785" lvl="1" indent="-507987">
              <a:buSzPct val="100000"/>
            </a:pPr>
            <a:r>
              <a:rPr lang="en" sz="2800" dirty="0"/>
              <a:t>C</a:t>
            </a:r>
            <a:r>
              <a:rPr lang="en" sz="2800" dirty="0" smtClean="0"/>
              <a:t>an be administered in less time than a test.</a:t>
            </a:r>
            <a:endParaRPr lang="en" sz="2800" dirty="0"/>
          </a:p>
          <a:p>
            <a:pPr marL="1066785" lvl="1" indent="-507987">
              <a:buSzPct val="100000"/>
            </a:pPr>
            <a:r>
              <a:rPr lang="en" sz="2800" dirty="0"/>
              <a:t>E</a:t>
            </a:r>
            <a:r>
              <a:rPr lang="en" sz="2800" dirty="0" smtClean="0"/>
              <a:t>liminate </a:t>
            </a:r>
            <a:r>
              <a:rPr lang="en" sz="2800" dirty="0"/>
              <a:t>problems with </a:t>
            </a:r>
            <a:r>
              <a:rPr lang="en" sz="2800" dirty="0" smtClean="0"/>
              <a:t>cheating.</a:t>
            </a:r>
          </a:p>
          <a:p>
            <a:pPr marL="1066785" lvl="1" indent="-507987">
              <a:buSzPct val="100000"/>
            </a:pPr>
            <a:r>
              <a:rPr lang="en" sz="2800" dirty="0" smtClean="0"/>
              <a:t>Don’t require test security procedures. </a:t>
            </a:r>
            <a:endParaRPr lang="en" sz="2800" dirty="0"/>
          </a:p>
          <a:p>
            <a:pPr marL="1066785" lvl="1" indent="-507987">
              <a:buSzPct val="100000"/>
            </a:pPr>
            <a:r>
              <a:rPr lang="en" sz="2800" dirty="0"/>
              <a:t>I</a:t>
            </a:r>
            <a:r>
              <a:rPr lang="en" sz="2800" dirty="0" smtClean="0"/>
              <a:t>ncrease </a:t>
            </a:r>
            <a:r>
              <a:rPr lang="en" sz="2800" dirty="0"/>
              <a:t>learner </a:t>
            </a:r>
            <a:r>
              <a:rPr lang="en" sz="2800" dirty="0" smtClean="0"/>
              <a:t>motivation.</a:t>
            </a:r>
            <a:endParaRPr lang="en" sz="2800" dirty="0"/>
          </a:p>
          <a:p>
            <a:pPr marL="1066785" lvl="1" indent="-507987">
              <a:buSzPct val="100000"/>
            </a:pPr>
            <a:r>
              <a:rPr lang="en" sz="2800" dirty="0"/>
              <a:t>H</a:t>
            </a:r>
            <a:r>
              <a:rPr lang="en" sz="2800" dirty="0" smtClean="0"/>
              <a:t>elp </a:t>
            </a:r>
            <a:r>
              <a:rPr lang="en" sz="2800" dirty="0"/>
              <a:t>develop </a:t>
            </a:r>
            <a:r>
              <a:rPr lang="en" sz="2800" dirty="0" smtClean="0"/>
              <a:t>self-regulated, autonomous learners.</a:t>
            </a:r>
          </a:p>
          <a:p>
            <a:pPr marL="1066785" lvl="1" indent="-507987">
              <a:buSzPct val="100000"/>
            </a:pPr>
            <a:endParaRPr lang="en" dirty="0"/>
          </a:p>
          <a:p>
            <a:pPr marL="609585" indent="-507987">
              <a:buSzPct val="100000"/>
            </a:pPr>
            <a:r>
              <a:rPr lang="en" sz="3200" dirty="0" smtClean="0"/>
              <a:t>“No one knows better what you know than you do.”</a:t>
            </a:r>
            <a:endParaRPr lang="en" sz="3200" dirty="0"/>
          </a:p>
          <a:p>
            <a:pPr marL="609585" indent="-507987">
              <a:buSzPct val="100000"/>
            </a:pPr>
            <a:endParaRPr lang="en" dirty="0" smtClean="0"/>
          </a:p>
          <a:p>
            <a:pPr marL="609585" indent="-507987">
              <a:buSzPct val="100000"/>
            </a:pPr>
            <a:endParaRPr lang="en" sz="3200" dirty="0"/>
          </a:p>
        </p:txBody>
      </p:sp>
    </p:spTree>
    <p:extLst>
      <p:ext uri="{BB962C8B-B14F-4D97-AF65-F5344CB8AC3E}">
        <p14:creationId xmlns:p14="http://schemas.microsoft.com/office/powerpoint/2010/main" val="99053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3381549" y="1587260"/>
            <a:ext cx="5272754" cy="4641350"/>
          </a:xfrm>
          <a:prstGeom prst="rect">
            <a:avLst/>
          </a:prstGeom>
          <a:noFill/>
          <a:ln>
            <a:noFill/>
          </a:ln>
        </p:spPr>
      </p:pic>
      <p:sp>
        <p:nvSpPr>
          <p:cNvPr id="2" name="Title 1"/>
          <p:cNvSpPr>
            <a:spLocks noGrp="1"/>
          </p:cNvSpPr>
          <p:nvPr>
            <p:ph type="title"/>
          </p:nvPr>
        </p:nvSpPr>
        <p:spPr>
          <a:xfrm>
            <a:off x="838200" y="365126"/>
            <a:ext cx="10515600" cy="1066860"/>
          </a:xfrm>
        </p:spPr>
        <p:txBody>
          <a:bodyPr/>
          <a:lstStyle/>
          <a:p>
            <a:pPr algn="ctr"/>
            <a:r>
              <a:rPr lang="en-US" b="1" dirty="0" smtClean="0"/>
              <a:t>Again, Dunning and Kruger were right!</a:t>
            </a:r>
            <a:endParaRPr lang="en-US" b="1" dirty="0"/>
          </a:p>
        </p:txBody>
      </p:sp>
    </p:spTree>
    <p:extLst>
      <p:ext uri="{BB962C8B-B14F-4D97-AF65-F5344CB8AC3E}">
        <p14:creationId xmlns:p14="http://schemas.microsoft.com/office/powerpoint/2010/main" val="429270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Conclusion</a:t>
            </a:r>
            <a:endParaRPr lang="en-US" b="1" dirty="0"/>
          </a:p>
        </p:txBody>
      </p:sp>
      <p:sp>
        <p:nvSpPr>
          <p:cNvPr id="3" name="Content Placeholder 2"/>
          <p:cNvSpPr>
            <a:spLocks noGrp="1"/>
          </p:cNvSpPr>
          <p:nvPr>
            <p:ph idx="1"/>
          </p:nvPr>
        </p:nvSpPr>
        <p:spPr>
          <a:xfrm>
            <a:off x="838200" y="1742536"/>
            <a:ext cx="10515600" cy="4434427"/>
          </a:xfrm>
        </p:spPr>
        <p:txBody>
          <a:bodyPr>
            <a:normAutofit/>
          </a:bodyPr>
          <a:lstStyle/>
          <a:p>
            <a:pPr marL="0" indent="0">
              <a:buNone/>
            </a:pPr>
            <a:endParaRPr lang="en-US" sz="3200" dirty="0"/>
          </a:p>
          <a:p>
            <a:r>
              <a:rPr lang="en-US" sz="3600" dirty="0"/>
              <a:t>More than half of the learners rated themselves as Level 3 speakers.</a:t>
            </a:r>
          </a:p>
          <a:p>
            <a:endParaRPr lang="en-US" sz="3600" dirty="0" smtClean="0"/>
          </a:p>
          <a:p>
            <a:r>
              <a:rPr lang="en-US" sz="3600" dirty="0" smtClean="0"/>
              <a:t>Self </a:t>
            </a:r>
            <a:r>
              <a:rPr lang="en-US" sz="3600" dirty="0"/>
              <a:t>ratings are not reliable enough to use for placement or other high stakes purposes.</a:t>
            </a:r>
          </a:p>
          <a:p>
            <a:endParaRPr lang="en-US" sz="3200" dirty="0"/>
          </a:p>
          <a:p>
            <a:endParaRPr lang="en-US" dirty="0"/>
          </a:p>
        </p:txBody>
      </p:sp>
    </p:spTree>
    <p:extLst>
      <p:ext uri="{BB962C8B-B14F-4D97-AF65-F5344CB8AC3E}">
        <p14:creationId xmlns:p14="http://schemas.microsoft.com/office/powerpoint/2010/main" val="285634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Might there be a more accurate way</a:t>
            </a:r>
            <a:br>
              <a:rPr lang="en-US" b="1" dirty="0" smtClean="0"/>
            </a:br>
            <a:r>
              <a:rPr lang="en-US" b="1" dirty="0" smtClean="0"/>
              <a:t>to do self ratings?</a:t>
            </a:r>
            <a:endParaRPr lang="en-US" b="1" dirty="0"/>
          </a:p>
        </p:txBody>
      </p:sp>
      <p:sp>
        <p:nvSpPr>
          <p:cNvPr id="3" name="Content Placeholder 2"/>
          <p:cNvSpPr>
            <a:spLocks noGrp="1"/>
          </p:cNvSpPr>
          <p:nvPr>
            <p:ph idx="1"/>
          </p:nvPr>
        </p:nvSpPr>
        <p:spPr>
          <a:xfrm>
            <a:off x="838200" y="2018580"/>
            <a:ext cx="10515600" cy="4416725"/>
          </a:xfrm>
        </p:spPr>
        <p:txBody>
          <a:bodyPr>
            <a:normAutofit/>
          </a:bodyPr>
          <a:lstStyle/>
          <a:p>
            <a:r>
              <a:rPr lang="en-US" sz="3600" dirty="0" smtClean="0"/>
              <a:t>Lately I’ve been offering a different type of self assessment to students who are wondering what their level of proficiency might be.</a:t>
            </a:r>
          </a:p>
          <a:p>
            <a:r>
              <a:rPr lang="en-US" sz="3600" dirty="0" smtClean="0"/>
              <a:t>It tries to improve the accuracy of self ratings by providing more detail.</a:t>
            </a:r>
          </a:p>
          <a:p>
            <a:r>
              <a:rPr lang="en-US" sz="3600" dirty="0" smtClean="0"/>
              <a:t>Note:  This method has not yet been validated, so you can help me validate it.</a:t>
            </a:r>
          </a:p>
        </p:txBody>
      </p:sp>
    </p:spTree>
    <p:extLst>
      <p:ext uri="{BB962C8B-B14F-4D97-AF65-F5344CB8AC3E}">
        <p14:creationId xmlns:p14="http://schemas.microsoft.com/office/powerpoint/2010/main" val="252565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Might there be a more accurate way</a:t>
            </a:r>
            <a:br>
              <a:rPr lang="en-US" b="1" dirty="0" smtClean="0"/>
            </a:br>
            <a:r>
              <a:rPr lang="en-US" b="1" dirty="0" smtClean="0"/>
              <a:t>to do self ratings?</a:t>
            </a:r>
            <a:endParaRPr lang="en-US" b="1" dirty="0"/>
          </a:p>
        </p:txBody>
      </p:sp>
      <p:sp>
        <p:nvSpPr>
          <p:cNvPr id="3" name="Content Placeholder 2"/>
          <p:cNvSpPr>
            <a:spLocks noGrp="1"/>
          </p:cNvSpPr>
          <p:nvPr>
            <p:ph idx="1"/>
          </p:nvPr>
        </p:nvSpPr>
        <p:spPr>
          <a:xfrm>
            <a:off x="838200" y="2018580"/>
            <a:ext cx="10515600" cy="4416725"/>
          </a:xfrm>
        </p:spPr>
        <p:txBody>
          <a:bodyPr>
            <a:normAutofit/>
          </a:bodyPr>
          <a:lstStyle/>
          <a:p>
            <a:r>
              <a:rPr lang="en-US" sz="3200" dirty="0" smtClean="0">
                <a:solidFill>
                  <a:schemeClr val="bg1">
                    <a:lumMod val="75000"/>
                  </a:schemeClr>
                </a:solidFill>
              </a:rPr>
              <a:t>Lately I’ve been offering a different type of self assessment for students wondering what their level of proficiency might be.</a:t>
            </a:r>
          </a:p>
          <a:p>
            <a:r>
              <a:rPr lang="en-US" sz="3200" dirty="0" smtClean="0">
                <a:solidFill>
                  <a:schemeClr val="bg1">
                    <a:lumMod val="75000"/>
                  </a:schemeClr>
                </a:solidFill>
              </a:rPr>
              <a:t>It tries to improve rating accuracy by providing more detail.</a:t>
            </a:r>
          </a:p>
          <a:p>
            <a:r>
              <a:rPr lang="en-US" sz="3200" dirty="0" smtClean="0">
                <a:solidFill>
                  <a:schemeClr val="bg1">
                    <a:lumMod val="75000"/>
                  </a:schemeClr>
                </a:solidFill>
              </a:rPr>
              <a:t>This method has not yet been validated.</a:t>
            </a:r>
          </a:p>
          <a:p>
            <a:pPr marL="0" indent="0">
              <a:buNone/>
            </a:pPr>
            <a:endParaRPr lang="en-US" sz="3200" b="1" dirty="0">
              <a:solidFill>
                <a:schemeClr val="bg1">
                  <a:lumMod val="75000"/>
                </a:schemeClr>
              </a:solidFill>
            </a:endParaRPr>
          </a:p>
          <a:p>
            <a:r>
              <a:rPr lang="en-US" sz="3200" b="1" dirty="0"/>
              <a:t>Copies are now being distributed.</a:t>
            </a:r>
          </a:p>
          <a:p>
            <a:r>
              <a:rPr lang="en-US" sz="3200" b="1" dirty="0" smtClean="0"/>
              <a:t>Would you like to try this new approach?</a:t>
            </a:r>
          </a:p>
        </p:txBody>
      </p:sp>
    </p:spTree>
    <p:extLst>
      <p:ext uri="{BB962C8B-B14F-4D97-AF65-F5344CB8AC3E}">
        <p14:creationId xmlns:p14="http://schemas.microsoft.com/office/powerpoint/2010/main" val="51570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08" y="365125"/>
            <a:ext cx="10698192" cy="1460500"/>
          </a:xfrm>
        </p:spPr>
        <p:txBody>
          <a:bodyPr>
            <a:normAutofit/>
          </a:bodyPr>
          <a:lstStyle/>
          <a:p>
            <a:pPr algn="ctr"/>
            <a:r>
              <a:rPr lang="en-US" b="1" dirty="0" smtClean="0"/>
              <a:t>This detailed rating sheet</a:t>
            </a:r>
            <a:br>
              <a:rPr lang="en-US" b="1" dirty="0" smtClean="0"/>
            </a:br>
            <a:r>
              <a:rPr lang="en-US" b="1" dirty="0" smtClean="0"/>
              <a:t>uses the format displayed below.</a:t>
            </a:r>
            <a:endParaRPr lang="en-US" b="1" dirty="0"/>
          </a:p>
        </p:txBody>
      </p:sp>
      <p:graphicFrame>
        <p:nvGraphicFramePr>
          <p:cNvPr id="4" name="Content Placeholder 3"/>
          <p:cNvGraphicFramePr>
            <a:graphicFrameLocks noGrp="1"/>
          </p:cNvGraphicFramePr>
          <p:nvPr>
            <p:ph idx="1"/>
          </p:nvPr>
        </p:nvGraphicFramePr>
        <p:xfrm>
          <a:off x="3252827" y="1825625"/>
          <a:ext cx="5686345" cy="4351339"/>
        </p:xfrm>
        <a:graphic>
          <a:graphicData uri="http://schemas.openxmlformats.org/drawingml/2006/table">
            <a:tbl>
              <a:tblPr/>
              <a:tblGrid>
                <a:gridCol w="1017135"/>
                <a:gridCol w="907679"/>
                <a:gridCol w="921028"/>
                <a:gridCol w="1302787"/>
                <a:gridCol w="1537716"/>
              </a:tblGrid>
              <a:tr h="376774">
                <a:tc gridSpan="5">
                  <a:txBody>
                    <a:bodyPr/>
                    <a:lstStyle/>
                    <a:p>
                      <a:pPr algn="ctr" fontAlgn="ctr"/>
                      <a:r>
                        <a:rPr lang="en-US" sz="1500" b="1" i="0" u="none" strike="noStrike" dirty="0">
                          <a:effectLst/>
                          <a:latin typeface="Arial" panose="020B0604020202020204" pitchFamily="34" charset="0"/>
                        </a:rPr>
                        <a:t>Rate Yourself: What is your speaking proficiency level? </a:t>
                      </a:r>
                    </a:p>
                  </a:txBody>
                  <a:tcPr marL="8016" marR="8016" marT="801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33">
                <a:tc gridSpan="5">
                  <a:txBody>
                    <a:bodyPr/>
                    <a:lstStyle/>
                    <a:p>
                      <a:pPr algn="ctr" fontAlgn="b"/>
                      <a:r>
                        <a:rPr lang="en-US" sz="1000" b="1" i="0" u="none" strike="noStrike">
                          <a:effectLst/>
                          <a:latin typeface="Arial" panose="020B0604020202020204" pitchFamily="34" charset="0"/>
                        </a:rPr>
                        <a:t> </a:t>
                      </a:r>
                    </a:p>
                  </a:txBody>
                  <a:tcPr marL="8016" marR="8016" marT="8016"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106">
                <a:tc gridSpan="5">
                  <a:txBody>
                    <a:bodyPr/>
                    <a:lstStyle/>
                    <a:p>
                      <a:pPr algn="l" fontAlgn="t"/>
                      <a:endParaRPr lang="en-US" sz="900" b="1" i="0" u="none" strike="noStrike">
                        <a:effectLst/>
                        <a:latin typeface="Arial" panose="020B0604020202020204" pitchFamily="34" charset="0"/>
                      </a:endParaRPr>
                    </a:p>
                  </a:txBody>
                  <a:tcPr marL="8016" marR="8016" marT="801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280">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r>
              <a:tr h="176362">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effectLst/>
                          <a:latin typeface="Arial" panose="020B0604020202020204" pitchFamily="34" charset="0"/>
                        </a:rPr>
                        <a:t>For STANAG 6001 Proficiency Levels 0 to 3</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32478">
                <a:tc>
                  <a:txBody>
                    <a:bodyPr/>
                    <a:lstStyle/>
                    <a:p>
                      <a:pPr algn="ctr" fontAlgn="b"/>
                      <a:r>
                        <a:rPr lang="en-US" sz="1000" b="1" i="0" u="none" strike="noStrike">
                          <a:effectLst/>
                          <a:latin typeface="Arial" panose="020B0604020202020204" pitchFamily="34" charset="0"/>
                        </a:rPr>
                        <a:t>Characteristics</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0+</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1</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2</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3</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25284">
                <a:tc>
                  <a:txBody>
                    <a:bodyPr/>
                    <a:lstStyle/>
                    <a:p>
                      <a:pPr algn="ctr" fontAlgn="ctr"/>
                      <a:r>
                        <a:rPr lang="en-US" sz="800" b="1" i="0" u="none" strike="noStrike">
                          <a:effectLst/>
                          <a:latin typeface="Arial" panose="020B0604020202020204" pitchFamily="34" charset="0"/>
                        </a:rPr>
                        <a:t>Complexity of my communication exchanges</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72">
                <a:tc>
                  <a:txBody>
                    <a:bodyPr/>
                    <a:lstStyle/>
                    <a:p>
                      <a:pPr algn="ctr" fontAlgn="ctr"/>
                      <a:r>
                        <a:rPr lang="en-US" sz="800" b="1" i="0" u="none" strike="noStrike">
                          <a:effectLst/>
                          <a:latin typeface="Arial" panose="020B0604020202020204" pitchFamily="34" charset="0"/>
                        </a:rPr>
                        <a:t>My automaticity and skill transfer level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55">
                <a:tc>
                  <a:txBody>
                    <a:bodyPr/>
                    <a:lstStyle/>
                    <a:p>
                      <a:pPr algn="ctr" fontAlgn="ctr"/>
                      <a:r>
                        <a:rPr lang="en-US" sz="800" b="1" i="0" u="none" strike="noStrike">
                          <a:effectLst/>
                          <a:latin typeface="Arial" panose="020B0604020202020204" pitchFamily="34" charset="0"/>
                        </a:rPr>
                        <a:t>Accuracy of the language I produce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39">
                <a:tc>
                  <a:txBody>
                    <a:bodyPr/>
                    <a:lstStyle/>
                    <a:p>
                      <a:pPr algn="ctr" fontAlgn="ctr"/>
                      <a:r>
                        <a:rPr lang="en-US" sz="800" b="1" i="0" u="none" strike="noStrike">
                          <a:effectLst/>
                          <a:latin typeface="Arial" panose="020B0604020202020204" pitchFamily="34" charset="0"/>
                        </a:rPr>
                        <a:t>My self-monitoring ability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22">
                <a:tc>
                  <a:txBody>
                    <a:bodyPr/>
                    <a:lstStyle/>
                    <a:p>
                      <a:pPr algn="ctr" fontAlgn="ctr"/>
                      <a:r>
                        <a:rPr lang="en-US" sz="800" b="1" i="0" u="none" strike="noStrike">
                          <a:effectLst/>
                          <a:latin typeface="Arial" panose="020B0604020202020204" pitchFamily="34" charset="0"/>
                        </a:rPr>
                        <a:t>Topics and cultural content I have mastered</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08">
                <a:tc>
                  <a:txBody>
                    <a:bodyPr/>
                    <a:lstStyle/>
                    <a:p>
                      <a:pPr algn="ctr" fontAlgn="ctr"/>
                      <a:r>
                        <a:rPr lang="en-US" sz="800" b="1" i="0" u="none" strike="noStrike">
                          <a:effectLst/>
                          <a:latin typeface="Arial" panose="020B0604020202020204" pitchFamily="34" charset="0"/>
                        </a:rPr>
                        <a:t>My supporting knowledge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26">
                <a:tc>
                  <a:txBody>
                    <a:bodyPr/>
                    <a:lstStyle/>
                    <a:p>
                      <a:pPr algn="ctr" fontAlgn="ctr"/>
                      <a:r>
                        <a:rPr lang="en-US" sz="800" b="1" i="0" u="none" strike="noStrike">
                          <a:effectLst/>
                          <a:latin typeface="Arial" panose="020B0604020202020204" pitchFamily="34" charset="0"/>
                        </a:rPr>
                        <a:t>My active vocabulary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36772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b="1" dirty="0" smtClean="0"/>
              <a:t>Read the directions and rate yourself.</a:t>
            </a:r>
            <a:br>
              <a:rPr lang="en-US" b="1" dirty="0" smtClean="0"/>
            </a:br>
            <a:r>
              <a:rPr lang="en-US" b="1" dirty="0" smtClean="0"/>
              <a:t>(Or if you’d prefer, rate a colleague.)</a:t>
            </a:r>
            <a:endParaRPr lang="en-US" b="1" dirty="0"/>
          </a:p>
        </p:txBody>
      </p:sp>
      <p:graphicFrame>
        <p:nvGraphicFramePr>
          <p:cNvPr id="4" name="Content Placeholder 3"/>
          <p:cNvGraphicFramePr>
            <a:graphicFrameLocks noGrp="1"/>
          </p:cNvGraphicFramePr>
          <p:nvPr>
            <p:ph idx="1"/>
          </p:nvPr>
        </p:nvGraphicFramePr>
        <p:xfrm>
          <a:off x="3252827" y="1825625"/>
          <a:ext cx="5686345" cy="4351339"/>
        </p:xfrm>
        <a:graphic>
          <a:graphicData uri="http://schemas.openxmlformats.org/drawingml/2006/table">
            <a:tbl>
              <a:tblPr/>
              <a:tblGrid>
                <a:gridCol w="1017135"/>
                <a:gridCol w="907679"/>
                <a:gridCol w="921028"/>
                <a:gridCol w="1302787"/>
                <a:gridCol w="1537716"/>
              </a:tblGrid>
              <a:tr h="376774">
                <a:tc gridSpan="5">
                  <a:txBody>
                    <a:bodyPr/>
                    <a:lstStyle/>
                    <a:p>
                      <a:pPr algn="ctr" fontAlgn="ctr"/>
                      <a:r>
                        <a:rPr lang="en-US" sz="1500" b="1" i="0" u="none" strike="noStrike" dirty="0">
                          <a:effectLst/>
                          <a:latin typeface="Arial" panose="020B0604020202020204" pitchFamily="34" charset="0"/>
                        </a:rPr>
                        <a:t>Rate Yourself: What is your speaking proficiency level? </a:t>
                      </a:r>
                    </a:p>
                  </a:txBody>
                  <a:tcPr marL="8016" marR="8016" marT="801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33">
                <a:tc gridSpan="5">
                  <a:txBody>
                    <a:bodyPr/>
                    <a:lstStyle/>
                    <a:p>
                      <a:pPr algn="ctr" fontAlgn="b"/>
                      <a:r>
                        <a:rPr lang="en-US" sz="1000" b="1" i="0" u="none" strike="noStrike">
                          <a:effectLst/>
                          <a:latin typeface="Arial" panose="020B0604020202020204" pitchFamily="34" charset="0"/>
                        </a:rPr>
                        <a:t> </a:t>
                      </a:r>
                    </a:p>
                  </a:txBody>
                  <a:tcPr marL="8016" marR="8016" marT="8016"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106">
                <a:tc gridSpan="5">
                  <a:txBody>
                    <a:bodyPr/>
                    <a:lstStyle/>
                    <a:p>
                      <a:pPr algn="l" fontAlgn="t"/>
                      <a:endParaRPr lang="en-US" sz="900" b="1" i="0" u="none" strike="noStrike">
                        <a:effectLst/>
                        <a:latin typeface="Arial" panose="020B0604020202020204" pitchFamily="34" charset="0"/>
                      </a:endParaRPr>
                    </a:p>
                  </a:txBody>
                  <a:tcPr marL="8016" marR="8016" marT="801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280">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r>
              <a:tr h="176362">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effectLst/>
                          <a:latin typeface="Arial" panose="020B0604020202020204" pitchFamily="34" charset="0"/>
                        </a:rPr>
                        <a:t>For STANAG 6001 Proficiency Levels 0 to 3</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32478">
                <a:tc>
                  <a:txBody>
                    <a:bodyPr/>
                    <a:lstStyle/>
                    <a:p>
                      <a:pPr algn="ctr" fontAlgn="b"/>
                      <a:r>
                        <a:rPr lang="en-US" sz="1000" b="1" i="0" u="none" strike="noStrike">
                          <a:effectLst/>
                          <a:latin typeface="Arial" panose="020B0604020202020204" pitchFamily="34" charset="0"/>
                        </a:rPr>
                        <a:t>Characteristics</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0+</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1</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2</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3</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25284">
                <a:tc>
                  <a:txBody>
                    <a:bodyPr/>
                    <a:lstStyle/>
                    <a:p>
                      <a:pPr algn="ctr" fontAlgn="ctr"/>
                      <a:r>
                        <a:rPr lang="en-US" sz="800" b="1" i="0" u="none" strike="noStrike">
                          <a:effectLst/>
                          <a:latin typeface="Arial" panose="020B0604020202020204" pitchFamily="34" charset="0"/>
                        </a:rPr>
                        <a:t>Complexity of my communication exchanges</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72">
                <a:tc>
                  <a:txBody>
                    <a:bodyPr/>
                    <a:lstStyle/>
                    <a:p>
                      <a:pPr algn="ctr" fontAlgn="ctr"/>
                      <a:r>
                        <a:rPr lang="en-US" sz="800" b="1" i="0" u="none" strike="noStrike">
                          <a:effectLst/>
                          <a:latin typeface="Arial" panose="020B0604020202020204" pitchFamily="34" charset="0"/>
                        </a:rPr>
                        <a:t>My automaticity and skill transfer level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55">
                <a:tc>
                  <a:txBody>
                    <a:bodyPr/>
                    <a:lstStyle/>
                    <a:p>
                      <a:pPr algn="ctr" fontAlgn="ctr"/>
                      <a:r>
                        <a:rPr lang="en-US" sz="800" b="1" i="0" u="none" strike="noStrike">
                          <a:effectLst/>
                          <a:latin typeface="Arial" panose="020B0604020202020204" pitchFamily="34" charset="0"/>
                        </a:rPr>
                        <a:t>Accuracy of the language I produce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39">
                <a:tc>
                  <a:txBody>
                    <a:bodyPr/>
                    <a:lstStyle/>
                    <a:p>
                      <a:pPr algn="ctr" fontAlgn="ctr"/>
                      <a:r>
                        <a:rPr lang="en-US" sz="800" b="1" i="0" u="none" strike="noStrike">
                          <a:effectLst/>
                          <a:latin typeface="Arial" panose="020B0604020202020204" pitchFamily="34" charset="0"/>
                        </a:rPr>
                        <a:t>My self-monitoring ability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22">
                <a:tc>
                  <a:txBody>
                    <a:bodyPr/>
                    <a:lstStyle/>
                    <a:p>
                      <a:pPr algn="ctr" fontAlgn="ctr"/>
                      <a:r>
                        <a:rPr lang="en-US" sz="800" b="1" i="0" u="none" strike="noStrike">
                          <a:effectLst/>
                          <a:latin typeface="Arial" panose="020B0604020202020204" pitchFamily="34" charset="0"/>
                        </a:rPr>
                        <a:t>Topics and cultural content I have mastered</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08">
                <a:tc>
                  <a:txBody>
                    <a:bodyPr/>
                    <a:lstStyle/>
                    <a:p>
                      <a:pPr algn="ctr" fontAlgn="ctr"/>
                      <a:r>
                        <a:rPr lang="en-US" sz="800" b="1" i="0" u="none" strike="noStrike">
                          <a:effectLst/>
                          <a:latin typeface="Arial" panose="020B0604020202020204" pitchFamily="34" charset="0"/>
                        </a:rPr>
                        <a:t>My supporting knowledge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26">
                <a:tc>
                  <a:txBody>
                    <a:bodyPr/>
                    <a:lstStyle/>
                    <a:p>
                      <a:pPr algn="ctr" fontAlgn="ctr"/>
                      <a:r>
                        <a:rPr lang="en-US" sz="800" b="1" i="0" u="none" strike="noStrike">
                          <a:effectLst/>
                          <a:latin typeface="Arial" panose="020B0604020202020204" pitchFamily="34" charset="0"/>
                        </a:rPr>
                        <a:t>My active vocabulary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8518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b="1" dirty="0" smtClean="0"/>
              <a:t>Ratings of a Typical “School Learner”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0117538"/>
              </p:ext>
            </p:extLst>
          </p:nvPr>
        </p:nvGraphicFramePr>
        <p:xfrm>
          <a:off x="3252827" y="1825625"/>
          <a:ext cx="5686345" cy="4390009"/>
        </p:xfrm>
        <a:graphic>
          <a:graphicData uri="http://schemas.openxmlformats.org/drawingml/2006/table">
            <a:tbl>
              <a:tblPr/>
              <a:tblGrid>
                <a:gridCol w="1017135"/>
                <a:gridCol w="907679"/>
                <a:gridCol w="921028"/>
                <a:gridCol w="1302787"/>
                <a:gridCol w="1537716"/>
              </a:tblGrid>
              <a:tr h="376774">
                <a:tc gridSpan="5">
                  <a:txBody>
                    <a:bodyPr/>
                    <a:lstStyle/>
                    <a:p>
                      <a:pPr algn="ctr" fontAlgn="ctr"/>
                      <a:r>
                        <a:rPr lang="en-US" sz="1500" b="1" i="0" u="none" strike="noStrike" dirty="0">
                          <a:effectLst/>
                          <a:latin typeface="Arial" panose="020B0604020202020204" pitchFamily="34" charset="0"/>
                        </a:rPr>
                        <a:t>Rate Yourself: What is your speaking proficiency level? </a:t>
                      </a:r>
                    </a:p>
                  </a:txBody>
                  <a:tcPr marL="8016" marR="8016" marT="801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33">
                <a:tc gridSpan="5">
                  <a:txBody>
                    <a:bodyPr/>
                    <a:lstStyle/>
                    <a:p>
                      <a:pPr algn="ctr" fontAlgn="b"/>
                      <a:r>
                        <a:rPr lang="en-US" sz="1000" b="1" i="0" u="none" strike="noStrike">
                          <a:effectLst/>
                          <a:latin typeface="Arial" panose="020B0604020202020204" pitchFamily="34" charset="0"/>
                        </a:rPr>
                        <a:t> </a:t>
                      </a:r>
                    </a:p>
                  </a:txBody>
                  <a:tcPr marL="8016" marR="8016" marT="8016"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106">
                <a:tc gridSpan="5">
                  <a:txBody>
                    <a:bodyPr/>
                    <a:lstStyle/>
                    <a:p>
                      <a:pPr algn="l" fontAlgn="t"/>
                      <a:endParaRPr lang="en-US" sz="900" b="1" i="0" u="none" strike="noStrike">
                        <a:effectLst/>
                        <a:latin typeface="Arial" panose="020B0604020202020204" pitchFamily="34" charset="0"/>
                      </a:endParaRPr>
                    </a:p>
                  </a:txBody>
                  <a:tcPr marL="8016" marR="8016" marT="801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280">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r>
              <a:tr h="176362">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effectLst/>
                          <a:latin typeface="Arial" panose="020B0604020202020204" pitchFamily="34" charset="0"/>
                        </a:rPr>
                        <a:t>For STANAG 6001 Proficiency Levels 0 to 3</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32478">
                <a:tc>
                  <a:txBody>
                    <a:bodyPr/>
                    <a:lstStyle/>
                    <a:p>
                      <a:pPr algn="ctr" fontAlgn="b"/>
                      <a:r>
                        <a:rPr lang="en-US" sz="1000" b="1" i="0" u="none" strike="noStrike">
                          <a:effectLst/>
                          <a:latin typeface="Arial" panose="020B0604020202020204" pitchFamily="34" charset="0"/>
                        </a:rPr>
                        <a:t>Characteristics</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0+</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1</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2</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3</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25284">
                <a:tc>
                  <a:txBody>
                    <a:bodyPr/>
                    <a:lstStyle/>
                    <a:p>
                      <a:pPr algn="ctr" fontAlgn="ctr"/>
                      <a:r>
                        <a:rPr lang="en-US" sz="800" b="1" i="0" u="none" strike="noStrike">
                          <a:effectLst/>
                          <a:latin typeface="Arial" panose="020B0604020202020204" pitchFamily="34" charset="0"/>
                        </a:rPr>
                        <a:t>Complexity of my communication exchanges</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200" b="0" i="0" u="none" strike="noStrike" dirty="0" smtClean="0">
                          <a:effectLst/>
                          <a:latin typeface="Arial" panose="020B0604020202020204" pitchFamily="34" charset="0"/>
                        </a:rPr>
                        <a:t>X</a:t>
                      </a:r>
                      <a:endParaRPr lang="en-US" sz="2200" b="0" i="0" u="none" strike="noStrike" dirty="0">
                        <a:effectLst/>
                        <a:latin typeface="Arial" panose="020B0604020202020204" pitchFamily="34" charset="0"/>
                      </a:endParaRP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72">
                <a:tc>
                  <a:txBody>
                    <a:bodyPr/>
                    <a:lstStyle/>
                    <a:p>
                      <a:pPr algn="ctr" fontAlgn="ctr"/>
                      <a:r>
                        <a:rPr lang="en-US" sz="800" b="1" i="0" u="none" strike="noStrike">
                          <a:effectLst/>
                          <a:latin typeface="Arial" panose="020B0604020202020204" pitchFamily="34" charset="0"/>
                        </a:rPr>
                        <a:t>My automaticity and skill transfer level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200" b="0" i="0" u="none" strike="noStrike" dirty="0" smtClean="0">
                          <a:effectLst/>
                          <a:latin typeface="Arial" panose="020B0604020202020204" pitchFamily="34" charset="0"/>
                        </a:rPr>
                        <a:t>X</a:t>
                      </a:r>
                      <a:r>
                        <a:rPr lang="en-US" sz="22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55">
                <a:tc>
                  <a:txBody>
                    <a:bodyPr/>
                    <a:lstStyle/>
                    <a:p>
                      <a:pPr algn="ctr" fontAlgn="ctr"/>
                      <a:r>
                        <a:rPr lang="en-US" sz="800" b="1" i="0" u="none" strike="noStrike">
                          <a:effectLst/>
                          <a:latin typeface="Arial" panose="020B0604020202020204" pitchFamily="34" charset="0"/>
                        </a:rPr>
                        <a:t>Accuracy of the language I produce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39">
                <a:tc>
                  <a:txBody>
                    <a:bodyPr/>
                    <a:lstStyle/>
                    <a:p>
                      <a:pPr algn="ctr" fontAlgn="ctr"/>
                      <a:r>
                        <a:rPr lang="en-US" sz="800" b="1" i="0" u="none" strike="noStrike">
                          <a:effectLst/>
                          <a:latin typeface="Arial" panose="020B0604020202020204" pitchFamily="34" charset="0"/>
                        </a:rPr>
                        <a:t>My self-monitoring ability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22">
                <a:tc>
                  <a:txBody>
                    <a:bodyPr/>
                    <a:lstStyle/>
                    <a:p>
                      <a:pPr algn="ctr" fontAlgn="ctr"/>
                      <a:r>
                        <a:rPr lang="en-US" sz="800" b="1" i="0" u="none" strike="noStrike" dirty="0">
                          <a:effectLst/>
                          <a:latin typeface="Arial" panose="020B0604020202020204" pitchFamily="34" charset="0"/>
                        </a:rPr>
                        <a:t>Topics and cultural content I have mastered</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08">
                <a:tc>
                  <a:txBody>
                    <a:bodyPr/>
                    <a:lstStyle/>
                    <a:p>
                      <a:pPr algn="ctr" fontAlgn="ctr"/>
                      <a:r>
                        <a:rPr lang="en-US" sz="800" b="1" i="0" u="none" strike="noStrike">
                          <a:effectLst/>
                          <a:latin typeface="Arial" panose="020B0604020202020204" pitchFamily="34" charset="0"/>
                        </a:rPr>
                        <a:t>My supporting knowledge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26">
                <a:tc>
                  <a:txBody>
                    <a:bodyPr/>
                    <a:lstStyle/>
                    <a:p>
                      <a:pPr algn="ctr" fontAlgn="ctr"/>
                      <a:r>
                        <a:rPr lang="en-US" sz="800" b="1" i="0" u="none" strike="noStrike">
                          <a:effectLst/>
                          <a:latin typeface="Arial" panose="020B0604020202020204" pitchFamily="34" charset="0"/>
                        </a:rPr>
                        <a:t>My active vocabulary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1383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b="1" dirty="0"/>
              <a:t>Ratings of a </a:t>
            </a:r>
            <a:r>
              <a:rPr lang="en-US" b="1" dirty="0" smtClean="0"/>
              <a:t>Typical “Street Learner”</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6903549"/>
              </p:ext>
            </p:extLst>
          </p:nvPr>
        </p:nvGraphicFramePr>
        <p:xfrm>
          <a:off x="3252827" y="1825625"/>
          <a:ext cx="5686345" cy="4390009"/>
        </p:xfrm>
        <a:graphic>
          <a:graphicData uri="http://schemas.openxmlformats.org/drawingml/2006/table">
            <a:tbl>
              <a:tblPr/>
              <a:tblGrid>
                <a:gridCol w="1017135"/>
                <a:gridCol w="907679"/>
                <a:gridCol w="921028"/>
                <a:gridCol w="1302787"/>
                <a:gridCol w="1537716"/>
              </a:tblGrid>
              <a:tr h="376774">
                <a:tc gridSpan="5">
                  <a:txBody>
                    <a:bodyPr/>
                    <a:lstStyle/>
                    <a:p>
                      <a:pPr algn="ctr" fontAlgn="ctr"/>
                      <a:r>
                        <a:rPr lang="en-US" sz="1500" b="1" i="0" u="none" strike="noStrike" dirty="0">
                          <a:effectLst/>
                          <a:latin typeface="Arial" panose="020B0604020202020204" pitchFamily="34" charset="0"/>
                        </a:rPr>
                        <a:t>Rate Yourself: What is your speaking proficiency level? </a:t>
                      </a:r>
                    </a:p>
                  </a:txBody>
                  <a:tcPr marL="8016" marR="8016" marT="8016"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33">
                <a:tc gridSpan="5">
                  <a:txBody>
                    <a:bodyPr/>
                    <a:lstStyle/>
                    <a:p>
                      <a:pPr algn="ctr" fontAlgn="b"/>
                      <a:r>
                        <a:rPr lang="en-US" sz="1000" b="1" i="0" u="none" strike="noStrike">
                          <a:effectLst/>
                          <a:latin typeface="Arial" panose="020B0604020202020204" pitchFamily="34" charset="0"/>
                        </a:rPr>
                        <a:t> </a:t>
                      </a:r>
                    </a:p>
                  </a:txBody>
                  <a:tcPr marL="8016" marR="8016" marT="8016" marB="0" anchor="b">
                    <a:lnL>
                      <a:noFill/>
                    </a:lnL>
                    <a:lnR>
                      <a:noFill/>
                    </a:lnR>
                    <a:lnT>
                      <a:noFill/>
                    </a:lnT>
                    <a:lnB>
                      <a:noFill/>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106">
                <a:tc gridSpan="5">
                  <a:txBody>
                    <a:bodyPr/>
                    <a:lstStyle/>
                    <a:p>
                      <a:pPr algn="l" fontAlgn="t"/>
                      <a:endParaRPr lang="en-US" sz="900" b="1" i="0" u="none" strike="noStrike">
                        <a:effectLst/>
                        <a:latin typeface="Arial" panose="020B0604020202020204" pitchFamily="34" charset="0"/>
                      </a:endParaRPr>
                    </a:p>
                  </a:txBody>
                  <a:tcPr marL="8016" marR="8016" marT="801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280">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a:noFill/>
                    </a:lnR>
                    <a:lnT>
                      <a:noFill/>
                    </a:lnT>
                    <a:lnB w="19050" cap="flat" cmpd="sng" algn="ctr">
                      <a:solidFill>
                        <a:srgbClr val="000000"/>
                      </a:solidFill>
                      <a:prstDash val="solid"/>
                      <a:round/>
                      <a:headEnd type="none" w="med" len="med"/>
                      <a:tailEnd type="none" w="med" len="med"/>
                    </a:lnB>
                  </a:tcPr>
                </a:tc>
              </a:tr>
              <a:tr h="176362">
                <a:tc>
                  <a:txBody>
                    <a:bodyPr/>
                    <a:lstStyle/>
                    <a:p>
                      <a:pPr algn="l" fontAlgn="b"/>
                      <a:endParaRPr lang="en-US" sz="800" b="0" i="0" u="none" strike="noStrike">
                        <a:effectLst/>
                        <a:latin typeface="Arial" panose="020B0604020202020204" pitchFamily="34" charset="0"/>
                      </a:endParaRPr>
                    </a:p>
                  </a:txBody>
                  <a:tcPr marL="8016" marR="8016" marT="8016"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effectLst/>
                          <a:latin typeface="Arial" panose="020B0604020202020204" pitchFamily="34" charset="0"/>
                        </a:rPr>
                        <a:t>For STANAG 6001 Proficiency Levels 0 to 3</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32478">
                <a:tc>
                  <a:txBody>
                    <a:bodyPr/>
                    <a:lstStyle/>
                    <a:p>
                      <a:pPr algn="ctr" fontAlgn="b"/>
                      <a:r>
                        <a:rPr lang="en-US" sz="1000" b="1" i="0" u="none" strike="noStrike">
                          <a:effectLst/>
                          <a:latin typeface="Arial" panose="020B0604020202020204" pitchFamily="34" charset="0"/>
                        </a:rPr>
                        <a:t>Characteristics</a:t>
                      </a:r>
                    </a:p>
                  </a:txBody>
                  <a:tcPr marL="8016" marR="8016" marT="801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0+</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1</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2</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effectLst/>
                          <a:latin typeface="Arial" panose="020B0604020202020204" pitchFamily="34" charset="0"/>
                        </a:rPr>
                        <a:t>3</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25284">
                <a:tc>
                  <a:txBody>
                    <a:bodyPr/>
                    <a:lstStyle/>
                    <a:p>
                      <a:pPr algn="ctr" fontAlgn="ctr"/>
                      <a:r>
                        <a:rPr lang="en-US" sz="800" b="1" i="0" u="none" strike="noStrike">
                          <a:effectLst/>
                          <a:latin typeface="Arial" panose="020B0604020202020204" pitchFamily="34" charset="0"/>
                        </a:rPr>
                        <a:t>Complexity of my communication exchanges</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972">
                <a:tc>
                  <a:txBody>
                    <a:bodyPr/>
                    <a:lstStyle/>
                    <a:p>
                      <a:pPr algn="ctr" fontAlgn="ctr"/>
                      <a:r>
                        <a:rPr lang="en-US" sz="800" b="1" i="0" u="none" strike="noStrike">
                          <a:effectLst/>
                          <a:latin typeface="Arial" panose="020B0604020202020204" pitchFamily="34" charset="0"/>
                        </a:rPr>
                        <a:t>My automaticity and skill transfer level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955">
                <a:tc>
                  <a:txBody>
                    <a:bodyPr/>
                    <a:lstStyle/>
                    <a:p>
                      <a:pPr algn="ctr" fontAlgn="ctr"/>
                      <a:r>
                        <a:rPr lang="en-US" sz="800" b="1" i="0" u="none" strike="noStrike">
                          <a:effectLst/>
                          <a:latin typeface="Arial" panose="020B0604020202020204" pitchFamily="34" charset="0"/>
                        </a:rPr>
                        <a:t>Accuracy of the language I produce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939">
                <a:tc>
                  <a:txBody>
                    <a:bodyPr/>
                    <a:lstStyle/>
                    <a:p>
                      <a:pPr algn="ctr" fontAlgn="ctr"/>
                      <a:r>
                        <a:rPr lang="en-US" sz="800" b="1" i="0" u="none" strike="noStrike">
                          <a:effectLst/>
                          <a:latin typeface="Arial" panose="020B0604020202020204" pitchFamily="34" charset="0"/>
                        </a:rPr>
                        <a:t>My self-monitoring ability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endParaRPr lang="en-US" sz="800" b="0" i="0" u="none" strike="noStrike" dirty="0">
                        <a:effectLst/>
                        <a:latin typeface="Arial" panose="020B0604020202020204" pitchFamily="34" charset="0"/>
                      </a:endParaRP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22">
                <a:tc>
                  <a:txBody>
                    <a:bodyPr/>
                    <a:lstStyle/>
                    <a:p>
                      <a:pPr algn="ctr" fontAlgn="ctr"/>
                      <a:r>
                        <a:rPr lang="en-US" sz="800" b="1" i="0" u="none" strike="noStrike" dirty="0">
                          <a:effectLst/>
                          <a:latin typeface="Arial" panose="020B0604020202020204" pitchFamily="34" charset="0"/>
                        </a:rPr>
                        <a:t>Topics and cultural content I have mastered</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708">
                <a:tc>
                  <a:txBody>
                    <a:bodyPr/>
                    <a:lstStyle/>
                    <a:p>
                      <a:pPr algn="ctr" fontAlgn="ctr"/>
                      <a:r>
                        <a:rPr lang="en-US" sz="800" b="1" i="0" u="none" strike="noStrike">
                          <a:effectLst/>
                          <a:latin typeface="Arial" panose="020B0604020202020204" pitchFamily="34" charset="0"/>
                        </a:rPr>
                        <a:t>My supporting knowledge</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endParaRPr lang="en-US" sz="800" b="0" i="0" u="none" strike="noStrike" dirty="0">
                        <a:effectLst/>
                        <a:latin typeface="Arial" panose="020B0604020202020204" pitchFamily="34" charset="0"/>
                      </a:endParaRP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626">
                <a:tc>
                  <a:txBody>
                    <a:bodyPr/>
                    <a:lstStyle/>
                    <a:p>
                      <a:pPr algn="ctr" fontAlgn="ctr"/>
                      <a:r>
                        <a:rPr lang="en-US" sz="800" b="1" i="0" u="none" strike="noStrike">
                          <a:effectLst/>
                          <a:latin typeface="Arial" panose="020B0604020202020204" pitchFamily="34" charset="0"/>
                        </a:rPr>
                        <a:t>My active vocabulary </a:t>
                      </a:r>
                    </a:p>
                  </a:txBody>
                  <a:tcPr marL="8016" marR="8016" marT="80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r>
                        <a:rPr kumimoji="0" lang="en-US" sz="2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X</a:t>
                      </a:r>
                      <a:endParaRPr lang="en-US" sz="800" b="0" i="0" u="none" strike="noStrike" dirty="0">
                        <a:effectLst/>
                        <a:latin typeface="Arial" panose="020B0604020202020204" pitchFamily="34" charset="0"/>
                      </a:endParaRP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 </a:t>
                      </a:r>
                    </a:p>
                  </a:txBody>
                  <a:tcPr marL="8016" marR="8016" marT="80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507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8618"/>
          </a:xfrm>
        </p:spPr>
        <p:txBody>
          <a:bodyPr/>
          <a:lstStyle/>
          <a:p>
            <a:pPr algn="ctr"/>
            <a:r>
              <a:rPr lang="en-US" b="1" dirty="0" smtClean="0"/>
              <a:t>Was your overall rating accurate?</a:t>
            </a:r>
            <a:endParaRPr lang="en-US" b="1" dirty="0"/>
          </a:p>
        </p:txBody>
      </p:sp>
      <p:sp>
        <p:nvSpPr>
          <p:cNvPr id="3" name="Content Placeholder 2"/>
          <p:cNvSpPr>
            <a:spLocks noGrp="1"/>
          </p:cNvSpPr>
          <p:nvPr>
            <p:ph idx="1"/>
          </p:nvPr>
        </p:nvSpPr>
        <p:spPr>
          <a:xfrm>
            <a:off x="838200" y="1825624"/>
            <a:ext cx="10515600" cy="4575175"/>
          </a:xfrm>
        </p:spPr>
        <p:txBody>
          <a:bodyPr>
            <a:normAutofit/>
          </a:bodyPr>
          <a:lstStyle/>
          <a:p>
            <a:r>
              <a:rPr lang="en-US" sz="3200" b="1" dirty="0" smtClean="0"/>
              <a:t>Did the more detailed rating approach make it easier to assign yourself a global proficiency rating?</a:t>
            </a:r>
          </a:p>
          <a:p>
            <a:r>
              <a:rPr lang="en-US" sz="3200" b="1" dirty="0" smtClean="0"/>
              <a:t>Did the “non-compensatory” interpretation of the detailed ratings generate a more realistic global rating?</a:t>
            </a:r>
          </a:p>
          <a:p>
            <a:r>
              <a:rPr lang="en-US" sz="3200" b="1" dirty="0" smtClean="0"/>
              <a:t>Might the rating process be even more accurate if the final STANAG 6001 rating were only revealed after the component ratings had been completed? </a:t>
            </a:r>
          </a:p>
          <a:p>
            <a:r>
              <a:rPr lang="en-US" sz="3200" b="1" dirty="0" smtClean="0"/>
              <a:t>Should the rating process be automated?</a:t>
            </a:r>
          </a:p>
        </p:txBody>
      </p:sp>
    </p:spTree>
    <p:extLst>
      <p:ext uri="{BB962C8B-B14F-4D97-AF65-F5344CB8AC3E}">
        <p14:creationId xmlns:p14="http://schemas.microsoft.com/office/powerpoint/2010/main" val="4130036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688626"/>
          </a:xfrm>
        </p:spPr>
        <p:txBody>
          <a:bodyPr>
            <a:noAutofit/>
          </a:bodyPr>
          <a:lstStyle/>
          <a:p>
            <a:pPr algn="ctr"/>
            <a:r>
              <a:rPr lang="en-US" dirty="0" smtClean="0"/>
              <a:t>If you would like </a:t>
            </a:r>
            <a:r>
              <a:rPr lang="en-US" dirty="0"/>
              <a:t>to experiment </a:t>
            </a:r>
            <a:r>
              <a:rPr lang="en-US" dirty="0" smtClean="0"/>
              <a:t>with this</a:t>
            </a:r>
            <a:br>
              <a:rPr lang="en-US" dirty="0" smtClean="0"/>
            </a:br>
            <a:r>
              <a:rPr lang="en-US" dirty="0" smtClean="0"/>
              <a:t>alternate approach to self assessment,</a:t>
            </a:r>
            <a:br>
              <a:rPr lang="en-US" dirty="0" smtClean="0"/>
            </a:br>
            <a:r>
              <a:rPr lang="en-US" dirty="0" smtClean="0"/>
              <a:t>you are invited to do so</a:t>
            </a:r>
            <a:r>
              <a:rPr lang="en-US" dirty="0"/>
              <a:t>.</a:t>
            </a:r>
          </a:p>
        </p:txBody>
      </p:sp>
      <p:sp>
        <p:nvSpPr>
          <p:cNvPr id="3" name="Content Placeholder 2"/>
          <p:cNvSpPr>
            <a:spLocks noGrp="1"/>
          </p:cNvSpPr>
          <p:nvPr>
            <p:ph idx="1"/>
          </p:nvPr>
        </p:nvSpPr>
        <p:spPr>
          <a:xfrm>
            <a:off x="838200" y="3019245"/>
            <a:ext cx="10515600" cy="3381554"/>
          </a:xfrm>
        </p:spPr>
        <p:txBody>
          <a:bodyPr>
            <a:normAutofit/>
          </a:bodyPr>
          <a:lstStyle/>
          <a:p>
            <a:pPr marL="0" indent="0">
              <a:buNone/>
            </a:pPr>
            <a:endParaRPr lang="en-US" dirty="0" smtClean="0"/>
          </a:p>
          <a:p>
            <a:pPr marL="0" indent="0">
              <a:buNone/>
            </a:pPr>
            <a:endParaRPr lang="en-US" dirty="0"/>
          </a:p>
          <a:p>
            <a:pPr marL="0" indent="0" algn="ctr">
              <a:buNone/>
            </a:pPr>
            <a:r>
              <a:rPr lang="en-US" dirty="0" smtClean="0"/>
              <a:t>Thank you for your interest in the topic of self-assessment</a:t>
            </a:r>
          </a:p>
          <a:p>
            <a:pPr marL="0" indent="0" algn="ctr">
              <a:buNone/>
            </a:pPr>
            <a:r>
              <a:rPr lang="en-US" smtClean="0"/>
              <a:t>– and beware of  </a:t>
            </a:r>
            <a:r>
              <a:rPr lang="en-US" b="1"/>
              <a:t>The Dunning-Kruger </a:t>
            </a:r>
            <a:r>
              <a:rPr lang="en-US" b="1" smtClean="0"/>
              <a:t>Effect!</a:t>
            </a:r>
            <a:r>
              <a:rPr lang="en-US" smtClean="0"/>
              <a:t>  </a:t>
            </a:r>
            <a:endParaRPr lang="en-US" dirty="0"/>
          </a:p>
        </p:txBody>
      </p:sp>
    </p:spTree>
    <p:extLst>
      <p:ext uri="{BB962C8B-B14F-4D97-AF65-F5344CB8AC3E}">
        <p14:creationId xmlns:p14="http://schemas.microsoft.com/office/powerpoint/2010/main" val="258459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15600" y="593367"/>
            <a:ext cx="11360800" cy="873124"/>
          </a:xfrm>
          <a:prstGeom prst="rect">
            <a:avLst/>
          </a:prstGeom>
        </p:spPr>
        <p:txBody>
          <a:bodyPr lIns="121897" tIns="121897" rIns="121897" bIns="121897" anchor="t" anchorCtr="0">
            <a:noAutofit/>
          </a:bodyPr>
          <a:lstStyle/>
          <a:p>
            <a:pPr algn="ctr"/>
            <a:r>
              <a:rPr lang="en" b="1" dirty="0"/>
              <a:t>Disadvantages of Self-assessment</a:t>
            </a:r>
          </a:p>
        </p:txBody>
      </p:sp>
      <p:sp>
        <p:nvSpPr>
          <p:cNvPr id="81" name="Shape 81"/>
          <p:cNvSpPr txBox="1">
            <a:spLocks noGrp="1"/>
          </p:cNvSpPr>
          <p:nvPr>
            <p:ph type="body" idx="1"/>
          </p:nvPr>
        </p:nvSpPr>
        <p:spPr>
          <a:xfrm>
            <a:off x="415601" y="1536633"/>
            <a:ext cx="6951358" cy="4555200"/>
          </a:xfrm>
          <a:prstGeom prst="rect">
            <a:avLst/>
          </a:prstGeom>
        </p:spPr>
        <p:txBody>
          <a:bodyPr lIns="121897" tIns="121897" rIns="121897" bIns="121897" anchor="t" anchorCtr="0">
            <a:noAutofit/>
          </a:bodyPr>
          <a:lstStyle/>
          <a:p>
            <a:pPr marL="609585" indent="-304792"/>
            <a:endParaRPr lang="en" dirty="0" smtClean="0"/>
          </a:p>
          <a:p>
            <a:pPr marL="609585" indent="-304792"/>
            <a:endParaRPr lang="en" dirty="0"/>
          </a:p>
          <a:p>
            <a:pPr marL="609585" indent="-304792"/>
            <a:endParaRPr lang="en" dirty="0" smtClean="0"/>
          </a:p>
          <a:p>
            <a:pPr marL="609585" indent="-304792"/>
            <a:r>
              <a:rPr lang="en" sz="3200" dirty="0" smtClean="0"/>
              <a:t>People may know what they know, </a:t>
            </a:r>
            <a:r>
              <a:rPr lang="en" sz="3200" b="1" dirty="0" smtClean="0"/>
              <a:t>but they don’t know what they don’t know.</a:t>
            </a:r>
          </a:p>
          <a:p>
            <a:pPr marL="609585" indent="-304792"/>
            <a:endParaRPr lang="en" sz="3200" dirty="0"/>
          </a:p>
          <a:p>
            <a:pPr marL="609585" indent="-304792"/>
            <a:r>
              <a:rPr lang="en" sz="3200" dirty="0" smtClean="0"/>
              <a:t>People </a:t>
            </a:r>
            <a:r>
              <a:rPr lang="en" sz="3200" dirty="0"/>
              <a:t>are notoriously bad at </a:t>
            </a:r>
            <a:r>
              <a:rPr lang="en" sz="3200" dirty="0" smtClean="0"/>
              <a:t>self-assessing.</a:t>
            </a:r>
            <a:endParaRPr lang="en" sz="3200" dirty="0"/>
          </a:p>
          <a:p>
            <a:pPr>
              <a:buNone/>
            </a:pPr>
            <a:r>
              <a:rPr lang="en" sz="3200" dirty="0"/>
              <a:t> </a:t>
            </a:r>
          </a:p>
        </p:txBody>
      </p:sp>
      <p:pic>
        <p:nvPicPr>
          <p:cNvPr id="82" name="Shape 82" descr="Self-assessment image.jpg"/>
          <p:cNvPicPr preferRelativeResize="0"/>
          <p:nvPr/>
        </p:nvPicPr>
        <p:blipFill>
          <a:blip r:embed="rId3">
            <a:alphaModFix/>
          </a:blip>
          <a:stretch>
            <a:fillRect/>
          </a:stretch>
        </p:blipFill>
        <p:spPr>
          <a:xfrm>
            <a:off x="7591245" y="1657416"/>
            <a:ext cx="3912321" cy="4313635"/>
          </a:xfrm>
          <a:prstGeom prst="rect">
            <a:avLst/>
          </a:prstGeom>
          <a:noFill/>
          <a:ln>
            <a:noFill/>
          </a:ln>
        </p:spPr>
      </p:pic>
    </p:spTree>
    <p:extLst>
      <p:ext uri="{BB962C8B-B14F-4D97-AF65-F5344CB8AC3E}">
        <p14:creationId xmlns:p14="http://schemas.microsoft.com/office/powerpoint/2010/main" val="136573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Shape 88"/>
          <p:cNvSpPr txBox="1">
            <a:spLocks noGrp="1"/>
          </p:cNvSpPr>
          <p:nvPr>
            <p:ph type="body" idx="4294967295"/>
          </p:nvPr>
        </p:nvSpPr>
        <p:spPr>
          <a:xfrm>
            <a:off x="6556375" y="776288"/>
            <a:ext cx="5635625" cy="5551487"/>
          </a:xfrm>
          <a:prstGeom prst="rect">
            <a:avLst/>
          </a:prstGeom>
        </p:spPr>
        <p:txBody>
          <a:bodyPr lIns="121897" tIns="121897" rIns="121897" bIns="121897" anchor="t" anchorCtr="0">
            <a:noAutofit/>
          </a:bodyPr>
          <a:lstStyle/>
          <a:p>
            <a:pPr marL="0" indent="0">
              <a:buNone/>
            </a:pPr>
            <a:r>
              <a:rPr lang="en-US" sz="2800" dirty="0" err="1"/>
              <a:t>Ehrlinger</a:t>
            </a:r>
            <a:r>
              <a:rPr lang="en-US" sz="2800" dirty="0"/>
              <a:t>, J., Johnson, K., Banner, M., Dunning, D., &amp; Kruger, J. (2008). </a:t>
            </a:r>
            <a:endParaRPr lang="en-US" sz="2800" dirty="0" smtClean="0"/>
          </a:p>
          <a:p>
            <a:pPr marL="0" indent="0">
              <a:buNone/>
            </a:pPr>
            <a:r>
              <a:rPr lang="en-US" sz="2800" b="1" dirty="0" smtClean="0"/>
              <a:t>Why </a:t>
            </a:r>
            <a:r>
              <a:rPr lang="en-US" sz="2800" b="1" dirty="0"/>
              <a:t>the Unskilled </a:t>
            </a:r>
            <a:r>
              <a:rPr lang="en-US" sz="2800" b="1" dirty="0" smtClean="0"/>
              <a:t>Are </a:t>
            </a:r>
            <a:r>
              <a:rPr lang="en-US" sz="2800" b="1" dirty="0"/>
              <a:t>Unaware: Further Explorations of (Absent) Self-Insight Among the Incompetent</a:t>
            </a:r>
            <a:r>
              <a:rPr lang="en-US" sz="2800" b="1" dirty="0" smtClean="0"/>
              <a:t>.</a:t>
            </a:r>
          </a:p>
          <a:p>
            <a:pPr marL="0" indent="0">
              <a:buNone/>
            </a:pPr>
            <a:r>
              <a:rPr lang="en-US" sz="2800" dirty="0" smtClean="0"/>
              <a:t> </a:t>
            </a:r>
            <a:r>
              <a:rPr lang="en-US" sz="2800" i="1" dirty="0"/>
              <a:t>Organizational Behavior and Human Decision Processes, 105</a:t>
            </a:r>
            <a:r>
              <a:rPr lang="en-US" sz="2800" dirty="0"/>
              <a:t>(1), 98–121. http://</a:t>
            </a:r>
            <a:r>
              <a:rPr lang="en-US" sz="2800" dirty="0" smtClean="0"/>
              <a:t>doi.org/10.1016/j.obhdp.2007.05.002</a:t>
            </a:r>
            <a:endParaRPr lang="en-US" sz="2800" dirty="0"/>
          </a:p>
        </p:txBody>
      </p:sp>
      <p:pic>
        <p:nvPicPr>
          <p:cNvPr id="89" name="Shape 89"/>
          <p:cNvPicPr preferRelativeResize="0"/>
          <p:nvPr/>
        </p:nvPicPr>
        <p:blipFill>
          <a:blip r:embed="rId3">
            <a:alphaModFix/>
          </a:blip>
          <a:stretch>
            <a:fillRect/>
          </a:stretch>
        </p:blipFill>
        <p:spPr>
          <a:xfrm>
            <a:off x="511261" y="530699"/>
            <a:ext cx="5796599" cy="5796599"/>
          </a:xfrm>
          <a:prstGeom prst="rect">
            <a:avLst/>
          </a:prstGeom>
          <a:noFill/>
          <a:ln>
            <a:noFill/>
          </a:ln>
        </p:spPr>
      </p:pic>
    </p:spTree>
    <p:extLst>
      <p:ext uri="{BB962C8B-B14F-4D97-AF65-F5344CB8AC3E}">
        <p14:creationId xmlns:p14="http://schemas.microsoft.com/office/powerpoint/2010/main" val="415774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The Dunning-Kruger Effect Hits</a:t>
            </a:r>
            <a:br>
              <a:rPr lang="en-US" b="1" dirty="0" smtClean="0"/>
            </a:br>
            <a:r>
              <a:rPr lang="en-US" b="1" dirty="0" smtClean="0"/>
              <a:t>Language Testing Officers from Two Directions</a:t>
            </a:r>
            <a:endParaRPr lang="en-US" b="1" dirty="0"/>
          </a:p>
        </p:txBody>
      </p:sp>
      <p:sp>
        <p:nvSpPr>
          <p:cNvPr id="3" name="Content Placeholder 2"/>
          <p:cNvSpPr>
            <a:spLocks noGrp="1"/>
          </p:cNvSpPr>
          <p:nvPr>
            <p:ph idx="1"/>
          </p:nvPr>
        </p:nvSpPr>
        <p:spPr>
          <a:xfrm>
            <a:off x="838200" y="2182367"/>
            <a:ext cx="10515600" cy="3994595"/>
          </a:xfrm>
        </p:spPr>
        <p:txBody>
          <a:bodyPr/>
          <a:lstStyle/>
          <a:p>
            <a:r>
              <a:rPr lang="en-US" sz="3200" dirty="0" smtClean="0"/>
              <a:t>Test takers may have unrealistic impressions of their abilities.</a:t>
            </a:r>
          </a:p>
          <a:p>
            <a:pPr lvl="1">
              <a:buFont typeface="Courier New" panose="02070309020205020404" pitchFamily="49" charset="0"/>
              <a:buChar char="o"/>
            </a:pPr>
            <a:r>
              <a:rPr lang="en-US" dirty="0" smtClean="0"/>
              <a:t>“But I am the best speaker of English in my unit!</a:t>
            </a:r>
          </a:p>
          <a:p>
            <a:endParaRPr lang="en-US" dirty="0"/>
          </a:p>
          <a:p>
            <a:r>
              <a:rPr lang="en-US" sz="3200" dirty="0" smtClean="0"/>
              <a:t>Organizations are unaware of the impact a low level of language proficiency can have on job performance</a:t>
            </a:r>
            <a:r>
              <a:rPr lang="en-US" sz="3200" dirty="0"/>
              <a:t>.</a:t>
            </a:r>
            <a:endParaRPr lang="en-US" sz="3200" dirty="0" smtClean="0"/>
          </a:p>
          <a:p>
            <a:pPr lvl="1">
              <a:buFont typeface="Courier New" panose="02070309020205020404" pitchFamily="49" charset="0"/>
              <a:buChar char="o"/>
            </a:pPr>
            <a:r>
              <a:rPr lang="en-US" dirty="0" smtClean="0"/>
              <a:t>“But s/he has to have a “3” proficiency profile to be sent to this assignment, and no one else is available. </a:t>
            </a:r>
          </a:p>
        </p:txBody>
      </p:sp>
    </p:spTree>
    <p:extLst>
      <p:ext uri="{BB962C8B-B14F-4D97-AF65-F5344CB8AC3E}">
        <p14:creationId xmlns:p14="http://schemas.microsoft.com/office/powerpoint/2010/main" val="3255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Being pounded from both sides</a:t>
            </a:r>
            <a:br>
              <a:rPr lang="en-US" b="1" dirty="0" smtClean="0"/>
            </a:br>
            <a:r>
              <a:rPr lang="en-US" b="1" dirty="0" smtClean="0"/>
              <a:t>can make you feel like quitting!</a:t>
            </a:r>
            <a:endParaRPr lang="en-US" b="1" dirty="0"/>
          </a:p>
        </p:txBody>
      </p:sp>
      <p:pic>
        <p:nvPicPr>
          <p:cNvPr id="4" name="Content Placeholder 3"/>
          <p:cNvPicPr>
            <a:picLocks noGrp="1" noChangeAspect="1"/>
          </p:cNvPicPr>
          <p:nvPr>
            <p:ph idx="1"/>
          </p:nvPr>
        </p:nvPicPr>
        <p:blipFill>
          <a:blip r:embed="rId2"/>
          <a:stretch>
            <a:fillRect/>
          </a:stretch>
        </p:blipFill>
        <p:spPr>
          <a:xfrm>
            <a:off x="2612854" y="1825625"/>
            <a:ext cx="6966291" cy="4351338"/>
          </a:xfrm>
          <a:prstGeom prst="rect">
            <a:avLst/>
          </a:prstGeom>
        </p:spPr>
      </p:pic>
    </p:spTree>
    <p:extLst>
      <p:ext uri="{BB962C8B-B14F-4D97-AF65-F5344CB8AC3E}">
        <p14:creationId xmlns:p14="http://schemas.microsoft.com/office/powerpoint/2010/main" val="140949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Ways to Help Language Learners</a:t>
            </a:r>
            <a:br>
              <a:rPr lang="en-US" b="1" dirty="0" smtClean="0"/>
            </a:br>
            <a:r>
              <a:rPr lang="en-US" b="1" dirty="0" smtClean="0"/>
              <a:t>Rate </a:t>
            </a:r>
            <a:r>
              <a:rPr lang="en-US" b="1" dirty="0"/>
              <a:t>T</a:t>
            </a:r>
            <a:r>
              <a:rPr lang="en-US" b="1" dirty="0" smtClean="0"/>
              <a:t>hemselves </a:t>
            </a:r>
            <a:r>
              <a:rPr lang="en-US" b="1" dirty="0"/>
              <a:t>M</a:t>
            </a:r>
            <a:r>
              <a:rPr lang="en-US" b="1" dirty="0" smtClean="0"/>
              <a:t>ore Accurately</a:t>
            </a:r>
            <a:endParaRPr lang="en-US" b="1" dirty="0"/>
          </a:p>
        </p:txBody>
      </p:sp>
      <p:sp>
        <p:nvSpPr>
          <p:cNvPr id="3" name="Content Placeholder 2"/>
          <p:cNvSpPr>
            <a:spLocks noGrp="1"/>
          </p:cNvSpPr>
          <p:nvPr>
            <p:ph idx="1"/>
          </p:nvPr>
        </p:nvSpPr>
        <p:spPr>
          <a:xfrm>
            <a:off x="838200" y="1932317"/>
            <a:ext cx="10515600" cy="4485736"/>
          </a:xfrm>
        </p:spPr>
        <p:txBody>
          <a:bodyPr>
            <a:noAutofit/>
          </a:bodyPr>
          <a:lstStyle/>
          <a:p>
            <a:pPr marL="514350" indent="-514350">
              <a:buFont typeface="+mj-lt"/>
              <a:buAutoNum type="arabicPeriod"/>
            </a:pPr>
            <a:r>
              <a:rPr lang="en-US" sz="3200" dirty="0" smtClean="0"/>
              <a:t>Remind learners that STANAG 6001 measures real-world proficiency -- not classroom abilities.</a:t>
            </a:r>
          </a:p>
          <a:p>
            <a:pPr marL="514350" indent="-514350">
              <a:buFont typeface="+mj-lt"/>
              <a:buAutoNum type="arabicPeriod"/>
            </a:pPr>
            <a:endParaRPr lang="en-US" sz="3200" dirty="0" smtClean="0"/>
          </a:p>
          <a:p>
            <a:pPr marL="514350" indent="-514350">
              <a:buFont typeface="+mj-lt"/>
              <a:buAutoNum type="arabicPeriod"/>
            </a:pPr>
            <a:r>
              <a:rPr lang="en-US" sz="3200" dirty="0" smtClean="0"/>
              <a:t>Create real-world “Can Do” statements.</a:t>
            </a:r>
          </a:p>
          <a:p>
            <a:pPr marL="514350" indent="-514350">
              <a:buFont typeface="+mj-lt"/>
              <a:buAutoNum type="arabicPeriod"/>
            </a:pPr>
            <a:endParaRPr lang="en-US" sz="3200" dirty="0" smtClean="0"/>
          </a:p>
          <a:p>
            <a:pPr marL="514350" indent="-514350">
              <a:buFont typeface="+mj-lt"/>
              <a:buAutoNum type="arabicPeriod"/>
            </a:pPr>
            <a:r>
              <a:rPr lang="en-US" sz="3200" dirty="0" smtClean="0"/>
              <a:t>For each “Can Do” statement, replace the traditional Yes/No response option with a range of ability options.</a:t>
            </a:r>
          </a:p>
        </p:txBody>
      </p:sp>
    </p:spTree>
    <p:extLst>
      <p:ext uri="{BB962C8B-B14F-4D97-AF65-F5344CB8AC3E}">
        <p14:creationId xmlns:p14="http://schemas.microsoft.com/office/powerpoint/2010/main" val="198937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3 Ways to Help Language Learners</a:t>
            </a:r>
            <a:br>
              <a:rPr lang="en-US" b="1" dirty="0" smtClean="0"/>
            </a:br>
            <a:r>
              <a:rPr lang="en-US" b="1" dirty="0" smtClean="0"/>
              <a:t>Rate </a:t>
            </a:r>
            <a:r>
              <a:rPr lang="en-US" b="1" dirty="0"/>
              <a:t>T</a:t>
            </a:r>
            <a:r>
              <a:rPr lang="en-US" b="1" dirty="0" smtClean="0"/>
              <a:t>hemselves </a:t>
            </a:r>
            <a:r>
              <a:rPr lang="en-US" b="1" dirty="0"/>
              <a:t>M</a:t>
            </a:r>
            <a:r>
              <a:rPr lang="en-US" b="1" dirty="0" smtClean="0"/>
              <a:t>ore Accurately</a:t>
            </a:r>
            <a:endParaRPr lang="en-US" b="1" dirty="0"/>
          </a:p>
        </p:txBody>
      </p:sp>
      <p:sp>
        <p:nvSpPr>
          <p:cNvPr id="3" name="Content Placeholder 2"/>
          <p:cNvSpPr>
            <a:spLocks noGrp="1"/>
          </p:cNvSpPr>
          <p:nvPr>
            <p:ph idx="1"/>
          </p:nvPr>
        </p:nvSpPr>
        <p:spPr>
          <a:xfrm>
            <a:off x="838200" y="1932317"/>
            <a:ext cx="10515600" cy="4485736"/>
          </a:xfrm>
        </p:spPr>
        <p:txBody>
          <a:bodyPr>
            <a:noAutofit/>
          </a:bodyPr>
          <a:lstStyle/>
          <a:p>
            <a:pPr marL="514350" indent="-514350">
              <a:buFont typeface="+mj-lt"/>
              <a:buAutoNum type="arabicPeriod"/>
            </a:pPr>
            <a:r>
              <a:rPr lang="en-US" sz="3200" dirty="0" smtClean="0"/>
              <a:t>Remind learners that STANAG 6001 measures real-world proficiency -- not classroom abilities.</a:t>
            </a:r>
          </a:p>
          <a:p>
            <a:pPr marL="514350" indent="-514350">
              <a:buFont typeface="+mj-lt"/>
              <a:buAutoNum type="arabicPeriod"/>
            </a:pPr>
            <a:r>
              <a:rPr lang="en-US" sz="3200" dirty="0" smtClean="0"/>
              <a:t>Create real-world “Can Do” statements.</a:t>
            </a:r>
          </a:p>
          <a:p>
            <a:pPr marL="514350" indent="-514350">
              <a:buFont typeface="+mj-lt"/>
              <a:buAutoNum type="arabicPeriod"/>
            </a:pPr>
            <a:r>
              <a:rPr lang="en-US" sz="3200" dirty="0" smtClean="0"/>
              <a:t>For each “Can Do” statement, replace the traditional Yes/No response option with a range of ability options.</a:t>
            </a:r>
          </a:p>
          <a:p>
            <a:pPr marL="514350" indent="-514350">
              <a:buFont typeface="+mj-lt"/>
              <a:buAutoNum type="arabicPeriod"/>
            </a:pPr>
            <a:endParaRPr lang="en-US" dirty="0"/>
          </a:p>
          <a:p>
            <a:pPr marL="0" indent="0">
              <a:buNone/>
            </a:pPr>
            <a:r>
              <a:rPr lang="en-US" sz="2400" dirty="0">
                <a:solidFill>
                  <a:srgbClr val="FF0000"/>
                </a:solidFill>
              </a:rPr>
              <a:t>All of these strategies were applied in a research project completed this year by Maria M. Summers, a graduate student, at Brigham Young University.</a:t>
            </a:r>
          </a:p>
          <a:p>
            <a:pPr marL="0" indent="0">
              <a:buNone/>
            </a:pPr>
            <a:r>
              <a:rPr lang="en-US" sz="2400" dirty="0">
                <a:solidFill>
                  <a:srgbClr val="FF0000"/>
                </a:solidFill>
              </a:rPr>
              <a:t>Her study involved 93 learners of English.  (41 males; 52 males) </a:t>
            </a:r>
          </a:p>
        </p:txBody>
      </p:sp>
    </p:spTree>
    <p:extLst>
      <p:ext uri="{BB962C8B-B14F-4D97-AF65-F5344CB8AC3E}">
        <p14:creationId xmlns:p14="http://schemas.microsoft.com/office/powerpoint/2010/main" val="19534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1031265" y="385931"/>
            <a:ext cx="10209665" cy="6134332"/>
          </a:xfrm>
          <a:prstGeom prst="rect">
            <a:avLst/>
          </a:prstGeom>
          <a:noFill/>
          <a:ln>
            <a:noFill/>
          </a:ln>
        </p:spPr>
      </p:pic>
    </p:spTree>
    <p:extLst>
      <p:ext uri="{BB962C8B-B14F-4D97-AF65-F5344CB8AC3E}">
        <p14:creationId xmlns:p14="http://schemas.microsoft.com/office/powerpoint/2010/main" val="4001076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1909</Words>
  <Application>Microsoft Office PowerPoint</Application>
  <PresentationFormat>Custom</PresentationFormat>
  <Paragraphs>345</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How Accurate Are Self-Assessments of Second Language Proficiency?</vt:lpstr>
      <vt:lpstr>Justifications for Using Self-Assessments</vt:lpstr>
      <vt:lpstr>Disadvantages of Self-assessment</vt:lpstr>
      <vt:lpstr>PowerPoint Presentation</vt:lpstr>
      <vt:lpstr>The Dunning-Kruger Effect Hits Language Testing Officers from Two Directions</vt:lpstr>
      <vt:lpstr>Being pounded from both sides can make you feel like quitting!</vt:lpstr>
      <vt:lpstr>3 Ways to Help Language Learners Rate Themselves More Accurately</vt:lpstr>
      <vt:lpstr>3 Ways to Help Language Learners Rate Themselves More Accurately</vt:lpstr>
      <vt:lpstr>PowerPoint Presentation</vt:lpstr>
      <vt:lpstr>3 Ways to Help Language Learners Rate Themselves More Accurately</vt:lpstr>
      <vt:lpstr>A Student’s View of STANAG 6001, Level 3</vt:lpstr>
      <vt:lpstr>How Students Should View STANAG 6001, Level 3</vt:lpstr>
      <vt:lpstr>As a reminder, every “Can Do” statement in the research project included a preface similar to this:</vt:lpstr>
      <vt:lpstr>3 Ways to Help Language Learners Rate Themselves More Accurately</vt:lpstr>
      <vt:lpstr>The project used real-world can do statements.</vt:lpstr>
      <vt:lpstr>3 Ways to Help Language Learners Rate Themselves More Accurately</vt:lpstr>
      <vt:lpstr>The study had 5 possible levels of response.</vt:lpstr>
      <vt:lpstr>Results of the study</vt:lpstr>
      <vt:lpstr>Speaking: Self Ratings versus Item Difficulty Levels</vt:lpstr>
      <vt:lpstr>Again, Dunning and Kruger were right!</vt:lpstr>
      <vt:lpstr>Conclusion</vt:lpstr>
      <vt:lpstr>Might there be a more accurate way to do self ratings?</vt:lpstr>
      <vt:lpstr>Might there be a more accurate way to do self ratings?</vt:lpstr>
      <vt:lpstr>This detailed rating sheet uses the format displayed below.</vt:lpstr>
      <vt:lpstr>Read the directions and rate yourself. (Or if you’d prefer, rate a colleague.)</vt:lpstr>
      <vt:lpstr>Ratings of a Typical “School Learner”</vt:lpstr>
      <vt:lpstr>Ratings of a Typical “Street Learner”</vt:lpstr>
      <vt:lpstr>Was your overall rating accurate?</vt:lpstr>
      <vt:lpstr>If you would like to experiment with this alternate approach to self assessment, you are invited to do so.</vt:lpstr>
    </vt:vector>
  </TitlesOfParts>
  <Company>Brigham Young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Accurate Are Self-Assessments of Second Language Proficiency?</dc:title>
  <dc:creator>DRAFT</dc:creator>
  <cp:lastModifiedBy>Ray Clifford</cp:lastModifiedBy>
  <cp:revision>46</cp:revision>
  <dcterms:created xsi:type="dcterms:W3CDTF">2017-05-04T01:40:11Z</dcterms:created>
  <dcterms:modified xsi:type="dcterms:W3CDTF">2017-05-16T07:15:16Z</dcterms:modified>
</cp:coreProperties>
</file>