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84" r:id="rId3"/>
    <p:sldId id="266" r:id="rId4"/>
    <p:sldId id="274" r:id="rId5"/>
    <p:sldId id="276" r:id="rId6"/>
    <p:sldId id="275" r:id="rId7"/>
    <p:sldId id="268" r:id="rId8"/>
    <p:sldId id="277" r:id="rId9"/>
    <p:sldId id="270" r:id="rId10"/>
    <p:sldId id="256" r:id="rId11"/>
    <p:sldId id="257" r:id="rId12"/>
    <p:sldId id="258" r:id="rId13"/>
    <p:sldId id="262" r:id="rId14"/>
    <p:sldId id="271" r:id="rId15"/>
    <p:sldId id="259" r:id="rId16"/>
    <p:sldId id="260" r:id="rId17"/>
    <p:sldId id="263" r:id="rId18"/>
    <p:sldId id="267" r:id="rId19"/>
    <p:sldId id="278" r:id="rId20"/>
    <p:sldId id="279" r:id="rId21"/>
    <p:sldId id="280" r:id="rId22"/>
    <p:sldId id="282" r:id="rId23"/>
    <p:sldId id="283" r:id="rId24"/>
    <p:sldId id="272" r:id="rId25"/>
    <p:sldId id="285" r:id="rId26"/>
    <p:sldId id="286"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619" autoAdjust="0"/>
  </p:normalViewPr>
  <p:slideViewPr>
    <p:cSldViewPr>
      <p:cViewPr varScale="1">
        <p:scale>
          <a:sx n="57" d="100"/>
          <a:sy n="57" d="100"/>
        </p:scale>
        <p:origin x="-25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DB7EB-81D0-454F-A129-EC414154E1A1}" type="datetimeFigureOut">
              <a:rPr lang="en-US" smtClean="0"/>
              <a:pPr/>
              <a:t>5/1/2015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3E0CB-F4F6-4363-8762-4BAC68D3705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Appreciation</a:t>
            </a:r>
            <a:r>
              <a:rPr lang="en-US" baseline="0" dirty="0" smtClean="0"/>
              <a:t> </a:t>
            </a:r>
            <a:r>
              <a:rPr lang="en-US" baseline="0" smtClean="0"/>
              <a:t>to </a:t>
            </a:r>
            <a:r>
              <a:rPr lang="en-US" baseline="0" smtClean="0"/>
              <a:t>hosts      </a:t>
            </a:r>
            <a:r>
              <a:rPr lang="en-US" baseline="0" dirty="0" smtClean="0"/>
              <a:t>Greetings </a:t>
            </a:r>
            <a:r>
              <a:rPr lang="en-US" baseline="0" smtClean="0"/>
              <a:t>to audience</a:t>
            </a:r>
            <a:endParaRPr lang="en-US" baseline="0" dirty="0" smtClean="0"/>
          </a:p>
          <a:p>
            <a:endParaRPr lang="en-US" dirty="0" smtClean="0"/>
          </a:p>
          <a:p>
            <a:r>
              <a:rPr lang="en-US" baseline="0" dirty="0" err="1" smtClean="0"/>
              <a:t>Ellwangen</a:t>
            </a:r>
            <a:r>
              <a:rPr lang="en-US" baseline="0" dirty="0" smtClean="0"/>
              <a:t> 2014 : 20</a:t>
            </a:r>
            <a:r>
              <a:rPr lang="en-US" baseline="30000" dirty="0" smtClean="0"/>
              <a:t>th</a:t>
            </a:r>
            <a:r>
              <a:rPr lang="en-US" baseline="0" dirty="0" smtClean="0"/>
              <a:t> anniversary of the Professional seminar</a:t>
            </a:r>
          </a:p>
          <a:p>
            <a:endParaRPr lang="en-US" baseline="0" dirty="0" smtClean="0"/>
          </a:p>
          <a:p>
            <a:r>
              <a:rPr lang="en-US" baseline="0" dirty="0" smtClean="0"/>
              <a:t>Madrid: My 20</a:t>
            </a:r>
            <a:r>
              <a:rPr lang="en-US" baseline="30000" dirty="0" smtClean="0"/>
              <a:t>th</a:t>
            </a:r>
            <a:r>
              <a:rPr lang="en-US" baseline="0" dirty="0" smtClean="0"/>
              <a:t> year of BILC </a:t>
            </a:r>
          </a:p>
          <a:p>
            <a:r>
              <a:rPr lang="en-US" baseline="0" dirty="0" smtClean="0"/>
              <a:t>January: my 40</a:t>
            </a:r>
            <a:r>
              <a:rPr lang="en-US" baseline="30000" dirty="0" smtClean="0"/>
              <a:t>th</a:t>
            </a:r>
            <a:r>
              <a:rPr lang="en-US" baseline="0" dirty="0" smtClean="0"/>
              <a:t> year in our business</a:t>
            </a:r>
          </a:p>
          <a:p>
            <a:endParaRPr lang="en-US" dirty="0" smtClean="0"/>
          </a:p>
          <a:p>
            <a:r>
              <a:rPr lang="en-US" dirty="0" smtClean="0"/>
              <a:t>To Ruminate</a:t>
            </a:r>
          </a:p>
          <a:p>
            <a:r>
              <a:rPr lang="en-US" dirty="0" smtClean="0"/>
              <a:t>1. Transitive and intransitive  “Mull something over” to</a:t>
            </a:r>
            <a:r>
              <a:rPr lang="en-US" baseline="0" dirty="0" smtClean="0"/>
              <a:t> think carefully and at length about something.</a:t>
            </a:r>
          </a:p>
          <a:p>
            <a:endParaRPr lang="en-US" baseline="0" dirty="0" smtClean="0"/>
          </a:p>
          <a:p>
            <a:r>
              <a:rPr lang="en-US" baseline="0" dirty="0" smtClean="0"/>
              <a:t>2. Intransitive “Chew partially digested food”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still strikes me as counterintuitive that English is so popular, for want of a better word.</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there you have it.  A part of this was reflected in NATO interoperability</a:t>
            </a:r>
            <a:r>
              <a:rPr lang="en-US" baseline="0" dirty="0" smtClean="0"/>
              <a:t> requirements.  In my world as PfP took off , we started to see a host of English </a:t>
            </a:r>
            <a:r>
              <a:rPr lang="en-US" baseline="0" dirty="0" smtClean="0"/>
              <a:t>teachers from countries that had never been there before </a:t>
            </a:r>
            <a:r>
              <a:rPr lang="en-US" baseline="0" dirty="0" smtClean="0"/>
              <a:t>on the DLI-ELC campus in Texas.  Things were changing.</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discuss forever and cite numerous studies that try to explain the proliferation of English, and just if it bothers you at all that English is so widely popular and studied now, I have one more slide on this.</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were to color the eastern seaboard of the United States red and so too Australia,</a:t>
            </a:r>
            <a:r>
              <a:rPr lang="en-US" baseline="0" dirty="0" smtClean="0"/>
              <a:t> you history enthusiasts will quickly recognize much of the shape of the British Empire.  So really then, it’s just all the UK’s fault.</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Being an American I can’t help but share some of the technological optimism since such is the closest thing we have to a State religion in the USA.  But the drumbeat of efforts and the amazing amounts of money poured into technology and linguistic services </a:t>
            </a:r>
            <a:r>
              <a:rPr lang="en-US" baseline="0" dirty="0" smtClean="0"/>
              <a:t>contracts by the government </a:t>
            </a:r>
            <a:r>
              <a:rPr lang="en-US" baseline="0" dirty="0" smtClean="0"/>
              <a:t>did not make us military language school people feel secure at all. (Does any body remember the </a:t>
            </a:r>
            <a:r>
              <a:rPr lang="en-US" baseline="0" dirty="0" err="1" smtClean="0"/>
              <a:t>Phraselator</a:t>
            </a:r>
            <a:r>
              <a:rPr lang="en-US" baseline="0" dirty="0" smtClean="0"/>
              <a:t>?)  It was very destabilizing.  I am respectful of the advances made with machine translation.  However before I start getting paranoid about being replaced by robots I would also bring up Dr Ray Clifford’s oft repeated adage: “Language is the most complicated of human activities”</a:t>
            </a:r>
          </a:p>
          <a:p>
            <a:endParaRPr lang="en-US" baseline="0" dirty="0" smtClean="0"/>
          </a:p>
          <a:p>
            <a:r>
              <a:rPr lang="en-US" baseline="0" dirty="0" smtClean="0"/>
              <a:t>I would also mention that if technology were able to replace us it would already be doing so.  Because if you can make money you will.  And machines always seem to be cheaper than people.</a:t>
            </a:r>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Economist  Magazine,  7 Feb 2015,  “Say What?”  As</a:t>
            </a:r>
            <a:r>
              <a:rPr lang="en-US" baseline="0" dirty="0" smtClean="0"/>
              <a:t> I prepared these slides I remembered an article in the Economist in the business section.  It discussed translation software and concluded that machines were very helpful but would replace translators soon.  The real breakthrough, apparently, is still not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fact, a former Google executive is </a:t>
            </a:r>
            <a:r>
              <a:rPr lang="en-US" baseline="0" dirty="0" smtClean="0"/>
              <a:t>quoted that they looked at building a viable money making machine translator.</a:t>
            </a:r>
            <a:endParaRPr lang="en-US" dirty="0" smtClean="0"/>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office I have a map with flag pins in all the places I have traveled</a:t>
            </a:r>
            <a:r>
              <a:rPr lang="en-US" baseline="0" dirty="0" smtClean="0"/>
              <a:t> to for business.  I have this primarily to remind myself that I really am a lucky guy having fun and should never forget it.</a:t>
            </a:r>
          </a:p>
          <a:p>
            <a:r>
              <a:rPr lang="en-US" baseline="0" dirty="0" smtClean="0"/>
              <a:t>I am also a government bureaucrat and I need reminding that I am having fun.  </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 been 30 countries</a:t>
            </a:r>
            <a:r>
              <a:rPr lang="en-US" baseline="0" dirty="0" smtClean="0"/>
              <a:t> in all and while I am not any smarter, I have picked up a thing or two.  Notice that the red circle has been the majority of my experience now.  I could have never predicted any of this when I started out.</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17AEFCF-AB73-48B7-BD59-ED0CEF50668F}" type="slidenum">
              <a:rPr lang="en-US"/>
              <a:pPr/>
              <a:t>19</a:t>
            </a:fld>
            <a:endParaRPr lang="en-US"/>
          </a:p>
        </p:txBody>
      </p:sp>
      <p:sp>
        <p:nvSpPr>
          <p:cNvPr id="92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F7FF654-6AA2-4003-966B-9687BBD27515}" type="slidenum">
              <a:rPr lang="en-US" sz="1200">
                <a:latin typeface="Calibri" pitchFamily="34" charset="0"/>
              </a:rPr>
              <a:pPr algn="r"/>
              <a:t>19</a:t>
            </a:fld>
            <a:endParaRPr lang="en-US" sz="1200">
              <a:latin typeface="Calibri" pitchFamily="34" charset="0"/>
            </a:endParaRPr>
          </a:p>
        </p:txBody>
      </p:sp>
      <p:sp>
        <p:nvSpPr>
          <p:cNvPr id="922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486AE4D-D059-4149-AC73-8D4A8859B7C0}" type="slidenum">
              <a:rPr lang="en-US" sz="1200">
                <a:latin typeface="Calibri" pitchFamily="34" charset="0"/>
              </a:rPr>
              <a:pPr algn="r"/>
              <a:t>19</a:t>
            </a:fld>
            <a:endParaRPr lang="en-US" sz="1200">
              <a:latin typeface="Calibri" pitchFamily="34" charset="0"/>
            </a:endParaRPr>
          </a:p>
        </p:txBody>
      </p:sp>
      <p:sp>
        <p:nvSpPr>
          <p:cNvPr id="9221" name="Rectangle 2"/>
          <p:cNvSpPr>
            <a:spLocks noGrp="1" noRot="1" noChangeAspect="1" noChangeArrowheads="1" noTextEdit="1"/>
          </p:cNvSpPr>
          <p:nvPr>
            <p:ph type="sldImg"/>
          </p:nvPr>
        </p:nvSpPr>
        <p:spPr>
          <a:ln/>
        </p:spPr>
      </p:sp>
      <p:sp>
        <p:nvSpPr>
          <p:cNvPr id="9222"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dirty="0" smtClean="0"/>
              <a:t>This is just one of the many </a:t>
            </a:r>
            <a:r>
              <a:rPr lang="en-US" b="1" dirty="0" smtClean="0"/>
              <a:t>BILC inspired </a:t>
            </a:r>
            <a:r>
              <a:rPr lang="en-US" dirty="0" smtClean="0"/>
              <a:t>activities over that last decade and</a:t>
            </a:r>
            <a:r>
              <a:rPr lang="en-US" baseline="0" dirty="0" smtClean="0"/>
              <a:t> some</a:t>
            </a:r>
            <a:r>
              <a:rPr lang="en-US" dirty="0" smtClean="0"/>
              <a:t>.  But it is the one</a:t>
            </a:r>
            <a:r>
              <a:rPr lang="en-US" baseline="0" dirty="0" smtClean="0"/>
              <a:t> I was most involved with and these experiences have formed my outlook on our profession.  Many of these countries requested repeat visits, which was a remarkable experience.  We used to call these “Assessments” but changed the name to reflect that we were actually cooperating not inspecting.  And we had to change the name to meet the requirements of American military lawyers who said we could not use certain monies if we didn’t change the name.</a:t>
            </a:r>
          </a:p>
          <a:p>
            <a:pPr eaLnBrk="1" hangingPunct="1">
              <a:spcBef>
                <a:spcPct val="0"/>
              </a:spcBef>
            </a:pPr>
            <a:endParaRPr lang="en-US" baseline="0" dirty="0" smtClean="0"/>
          </a:p>
          <a:p>
            <a:pPr eaLnBrk="1" hangingPunct="1">
              <a:spcBef>
                <a:spcPct val="0"/>
              </a:spcBef>
            </a:pPr>
            <a:r>
              <a:rPr lang="en-US" baseline="0" dirty="0" smtClean="0"/>
              <a:t>BILC is unique in that these language teams consulted in a multi national format.  It is special.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B5899657-694C-4E3F-8D5A-A04322A11F4E}" type="slidenum">
              <a:rPr lang="en-US"/>
              <a:pPr/>
              <a:t>20</a:t>
            </a:fld>
            <a:endParaRPr lang="en-US"/>
          </a:p>
        </p:txBody>
      </p:sp>
      <p:sp>
        <p:nvSpPr>
          <p:cNvPr id="102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A04053A-4004-44C6-8E68-95381367BF61}" type="slidenum">
              <a:rPr lang="en-US" sz="1200">
                <a:latin typeface="Calibri" pitchFamily="34" charset="0"/>
              </a:rPr>
              <a:pPr algn="r"/>
              <a:t>20</a:t>
            </a:fld>
            <a:endParaRPr lang="en-US" sz="1200">
              <a:latin typeface="Calibri" pitchFamily="34" charset="0"/>
            </a:endParaRPr>
          </a:p>
        </p:txBody>
      </p:sp>
      <p:sp>
        <p:nvSpPr>
          <p:cNvPr id="1024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5761302-9568-4DF2-ABB4-F8D2945E611D}" type="slidenum">
              <a:rPr lang="en-US" sz="1200">
                <a:latin typeface="Calibri" pitchFamily="34" charset="0"/>
              </a:rPr>
              <a:pPr algn="r"/>
              <a:t>20</a:t>
            </a:fld>
            <a:endParaRPr lang="en-US" sz="1200">
              <a:latin typeface="Calibri" pitchFamily="34" charset="0"/>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xfrm>
            <a:off x="914400" y="4343400"/>
            <a:ext cx="5029200" cy="4114800"/>
          </a:xfrm>
          <a:noFill/>
          <a:ln/>
        </p:spPr>
        <p:txBody>
          <a:bodyPr lIns="91435" tIns="45718" rIns="91435" bIns="45718"/>
          <a:lstStyle/>
          <a:p>
            <a:pPr eaLnBrk="1" hangingPunct="1">
              <a:spcBef>
                <a:spcPct val="0"/>
              </a:spcBef>
            </a:pPr>
            <a:r>
              <a:rPr lang="en-US" dirty="0" smtClean="0"/>
              <a:t>There</a:t>
            </a:r>
            <a:r>
              <a:rPr lang="en-US" baseline="0" dirty="0" smtClean="0"/>
              <a:t> are </a:t>
            </a:r>
            <a:r>
              <a:rPr lang="en-US" dirty="0" smtClean="0"/>
              <a:t>many important</a:t>
            </a:r>
            <a:r>
              <a:rPr lang="en-US" baseline="0" dirty="0" smtClean="0"/>
              <a:t> things we do in BILC and </a:t>
            </a:r>
            <a:r>
              <a:rPr lang="en-US" dirty="0" smtClean="0"/>
              <a:t>I was no</a:t>
            </a:r>
            <a:r>
              <a:rPr lang="en-US" baseline="0" dirty="0" smtClean="0"/>
              <a:t> longer academic </a:t>
            </a:r>
            <a:r>
              <a:rPr lang="en-US" dirty="0" smtClean="0"/>
              <a:t>enough to be conducting highly valued</a:t>
            </a:r>
            <a:r>
              <a:rPr lang="en-US" baseline="0" dirty="0" smtClean="0"/>
              <a:t> and appreciated faculty workshops and seminars; nor was I assisting National testing teams develop language tests.  The smart people did that.  I was discussing how the pieces fit together inside of the defence enterprises.  And the more times I did this, combined with the nearly 40 years of experience within my own rather large defence department, I began to see a lot of similar patterns.  </a:t>
            </a:r>
          </a:p>
          <a:p>
            <a:pPr eaLnBrk="1" hangingPunct="1">
              <a:spcBef>
                <a:spcPct val="0"/>
              </a:spcBef>
            </a:pPr>
            <a:endParaRPr lang="en-US" baseline="0" dirty="0" smtClean="0"/>
          </a:p>
          <a:p>
            <a:pPr eaLnBrk="1" hangingPunct="1">
              <a:spcBef>
                <a:spcPct val="0"/>
              </a:spcBef>
            </a:pPr>
            <a:r>
              <a:rPr lang="en-US" baseline="0" dirty="0" smtClean="0"/>
              <a:t>Be warned-my core competence is explaining the obvious.  Do not expect something you don’t already know.</a:t>
            </a:r>
          </a:p>
          <a:p>
            <a:pPr eaLnBrk="1" hangingPunct="1">
              <a:spcBef>
                <a:spcPct val="0"/>
              </a:spcBef>
            </a:pPr>
            <a:endParaRPr lang="en-US" baseline="0" dirty="0" smtClean="0"/>
          </a:p>
          <a:p>
            <a:pPr eaLnBrk="1" hangingPunct="1">
              <a:spcBef>
                <a:spcPct val="0"/>
              </a:spcBef>
            </a:pPr>
            <a:r>
              <a:rPr lang="en-US" baseline="0" dirty="0" smtClean="0"/>
              <a:t>The reason the language school and its professionals often feel like they are “bridging the divide at the language school” is that our professional culture is simply quite different than the culture of the larger defence organization we work within.</a:t>
            </a:r>
          </a:p>
          <a:p>
            <a:pPr eaLnBrk="1" hangingPunct="1">
              <a:spcBef>
                <a:spcPct val="0"/>
              </a:spcBef>
            </a:pPr>
            <a:endParaRPr lang="en-US" baseline="0" dirty="0" smtClean="0"/>
          </a:p>
          <a:p>
            <a:pPr eaLnBrk="1" hangingPunct="1">
              <a:spcBef>
                <a:spcPct val="0"/>
              </a:spcBef>
            </a:pPr>
            <a:r>
              <a:rPr lang="en-US" baseline="0" dirty="0" smtClean="0"/>
              <a:t>Told you it is obvious.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is a very important theme.  I want to thank Canada and Spain for having identified</a:t>
            </a:r>
            <a:r>
              <a:rPr lang="en-US" baseline="0" dirty="0" smtClean="0"/>
              <a:t> it.  </a:t>
            </a:r>
            <a:r>
              <a:rPr lang="en-US" baseline="0" dirty="0" smtClean="0"/>
              <a:t>This theme, as our themes generally do, covers a range of potential related subjects.  But I am going to talk about one of them.  In </a:t>
            </a:r>
            <a:r>
              <a:rPr lang="en-US" baseline="0" dirty="0" smtClean="0"/>
              <a:t>BILC we don’t spend a lot of time discussing governance issues because we are just to busy doing our jobs, conducting our profession in the way we know it should be conducted as we were educated and trained over the years.  But I would contend that where the language school sits in the hierarchy affects its performance. Governance matters. </a:t>
            </a:r>
            <a:endParaRPr lang="en-US" dirty="0" smtClean="0"/>
          </a:p>
          <a:p>
            <a:r>
              <a:rPr lang="en-US" dirty="0" smtClean="0"/>
              <a:t>From the perspective of the language school;</a:t>
            </a:r>
            <a:r>
              <a:rPr lang="en-US" baseline="0" dirty="0" smtClean="0"/>
              <a:t> it can sometimes seems that the mission is actually “mission impossible”</a:t>
            </a:r>
            <a:r>
              <a:rPr lang="en-US" dirty="0" smtClean="0"/>
              <a:t>.  It can feel like the very organization we work for:</a:t>
            </a:r>
            <a:r>
              <a:rPr lang="en-US" baseline="0" dirty="0" smtClean="0"/>
              <a:t> </a:t>
            </a:r>
            <a:r>
              <a:rPr lang="en-US" dirty="0" smtClean="0"/>
              <a:t>the defense/military enterprise of our own countries is more</a:t>
            </a:r>
            <a:r>
              <a:rPr lang="en-US" baseline="0" dirty="0" smtClean="0"/>
              <a:t> of an antagonist than a partner </a:t>
            </a:r>
            <a:r>
              <a:rPr lang="en-US" dirty="0" smtClean="0"/>
              <a:t>.  Giving us tasks and orders that don’t meld sensibly with the way we conduct our profession.</a:t>
            </a:r>
          </a:p>
          <a:p>
            <a:r>
              <a:rPr lang="en-US" dirty="0" smtClean="0"/>
              <a:t>So the language school does sit in the middle of </a:t>
            </a:r>
            <a:r>
              <a:rPr lang="en-US" dirty="0" smtClean="0"/>
              <a:t>a</a:t>
            </a:r>
            <a:r>
              <a:rPr lang="en-US" baseline="0" dirty="0" smtClean="0"/>
              <a:t> </a:t>
            </a:r>
            <a:r>
              <a:rPr lang="en-US" dirty="0" smtClean="0"/>
              <a:t>divide </a:t>
            </a:r>
            <a:r>
              <a:rPr lang="en-US" dirty="0" smtClean="0"/>
              <a:t>somewhere.  Needed but perhaps a bit misunderstood.  I am going to take you down my memory lane a bit in order to illustrate why I think that</a:t>
            </a:r>
            <a:r>
              <a:rPr lang="en-US" baseline="0" dirty="0" smtClean="0"/>
              <a:t>.</a:t>
            </a:r>
            <a:r>
              <a:rPr lang="en-US" dirty="0" smtClean="0"/>
              <a:t> </a:t>
            </a:r>
          </a:p>
          <a:p>
            <a:endParaRPr lang="en-US" dirty="0" smtClean="0"/>
          </a:p>
          <a:p>
            <a:r>
              <a:rPr lang="en-US" dirty="0" smtClean="0"/>
              <a:t>And a couple of caveats:</a:t>
            </a:r>
          </a:p>
          <a:p>
            <a:endParaRPr lang="en-US" dirty="0" smtClean="0"/>
          </a:p>
          <a:p>
            <a:r>
              <a:rPr lang="en-US" dirty="0" smtClean="0"/>
              <a:t>My</a:t>
            </a:r>
            <a:r>
              <a:rPr lang="en-US" baseline="0" dirty="0" smtClean="0"/>
              <a:t> generalizations will never be a perfect fit for every nation seated here</a:t>
            </a:r>
          </a:p>
          <a:p>
            <a:r>
              <a:rPr lang="en-US" baseline="0" dirty="0" smtClean="0"/>
              <a:t>My generalizations are not meant to insult anyone-so please give me the benefit of the doubt</a:t>
            </a:r>
          </a:p>
          <a:p>
            <a:r>
              <a:rPr lang="en-US" baseline="0" dirty="0" smtClean="0"/>
              <a:t>My generalizations are mine alone</a:t>
            </a:r>
          </a:p>
          <a:p>
            <a:r>
              <a:rPr lang="en-US" baseline="0" dirty="0" smtClean="0"/>
              <a:t>My focus in primarily English due to the NATO operational requirement.  But I am well aware that other languages are frequently taught by your schools.  Indeed my own is slightly over 50% Languages Other Than English (LOTE).  And really any thing I assert about getting English requirements applies to other language requirements as well, at least in the US context.</a:t>
            </a:r>
          </a:p>
          <a:p>
            <a:endParaRPr lang="en-US" baseline="0" dirty="0" smtClean="0"/>
          </a:p>
          <a:p>
            <a:r>
              <a:rPr lang="en-US" baseline="0" dirty="0" smtClean="0"/>
              <a:t>Back to memory lane: My reference point is the Berlin Wall</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At the beginning I said;</a:t>
            </a:r>
            <a:r>
              <a:rPr lang="en-US" sz="1200" baseline="0" dirty="0" smtClean="0"/>
              <a:t> </a:t>
            </a:r>
            <a:r>
              <a:rPr lang="en-US" sz="1200" dirty="0" smtClean="0"/>
              <a:t>There are some inherent tensions between defense-sponsored (military) language schools and military hierarchy and that is because our professional cultures could hardy be</a:t>
            </a:r>
            <a:r>
              <a:rPr lang="en-US" sz="1200" baseline="0" dirty="0" smtClean="0"/>
              <a:t> more different.</a:t>
            </a:r>
            <a:endParaRPr lang="en-US" dirty="0" smtClean="0"/>
          </a:p>
          <a:p>
            <a:endParaRPr lang="en-US" dirty="0" smtClean="0"/>
          </a:p>
          <a:p>
            <a:r>
              <a:rPr lang="en-US" dirty="0" smtClean="0"/>
              <a:t>These are simplistic generalizations I have listed and will not be a perfect fit except in the USA.  But I have been around, as you have seen, and I see elements of these contrasts in nearly every country I have had the privilege of working in.  It is almost as simple as slow versus fast;</a:t>
            </a:r>
            <a:r>
              <a:rPr lang="en-US" baseline="0" dirty="0" smtClean="0"/>
              <a:t> </a:t>
            </a:r>
            <a:r>
              <a:rPr lang="en-US" dirty="0" smtClean="0"/>
              <a:t>to steal a concept from  Daniel </a:t>
            </a:r>
            <a:r>
              <a:rPr lang="en-US" dirty="0" err="1" smtClean="0"/>
              <a:t>Kahneman’s</a:t>
            </a:r>
            <a:r>
              <a:rPr lang="en-US" baseline="0" dirty="0" smtClean="0"/>
              <a:t> inspired book “Thinking fast and slow”.</a:t>
            </a:r>
          </a:p>
          <a:p>
            <a:endParaRPr lang="en-US" baseline="0" dirty="0" smtClean="0"/>
          </a:p>
          <a:p>
            <a:r>
              <a:rPr lang="en-US" baseline="0" dirty="0" smtClean="0"/>
              <a:t>The language schools and our military hierarchies are interacting from very different worldviews even as our missions </a:t>
            </a:r>
            <a:r>
              <a:rPr lang="en-US" baseline="0" dirty="0" smtClean="0"/>
              <a:t>are the same.</a:t>
            </a:r>
            <a:endParaRPr lang="en-US" baseline="0" dirty="0" smtClean="0"/>
          </a:p>
        </p:txBody>
      </p:sp>
      <p:sp>
        <p:nvSpPr>
          <p:cNvPr id="4" name="Slide Number Placeholder 3"/>
          <p:cNvSpPr>
            <a:spLocks noGrp="1"/>
          </p:cNvSpPr>
          <p:nvPr>
            <p:ph type="sldNum" sz="quarter" idx="10"/>
          </p:nvPr>
        </p:nvSpPr>
        <p:spPr/>
        <p:txBody>
          <a:bodyPr/>
          <a:lstStyle/>
          <a:p>
            <a:fld id="{C283E0CB-F4F6-4363-8762-4BAC68D3705F}"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schools have to react.</a:t>
            </a:r>
          </a:p>
          <a:p>
            <a:endParaRPr lang="en-US" dirty="0" smtClean="0"/>
          </a:p>
          <a:p>
            <a:r>
              <a:rPr lang="en-US" dirty="0" smtClean="0"/>
              <a:t>It is my contention that our profession does not appreciate getting tasks which we know are professionally mission impossible.  Having said that, the language schools have to deal with it the best they can.  We are a part of the system.  It is our countries.  It is our alliance.  It is our jobs.  We</a:t>
            </a:r>
            <a:r>
              <a:rPr lang="en-US" baseline="0" dirty="0" smtClean="0"/>
              <a:t> really do not have much of a choice.</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48E9E90-D151-4EE5-B986-D988CB402934}" type="slidenum">
              <a:rPr lang="en-US"/>
              <a:pPr/>
              <a:t>23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b="0" dirty="0" smtClean="0"/>
              <a:t>The most common answer to this questions is “not</a:t>
            </a:r>
            <a:r>
              <a:rPr lang="en-US" b="0" baseline="0" dirty="0" smtClean="0"/>
              <a:t> very well”</a:t>
            </a:r>
            <a:r>
              <a:rPr lang="en-US" b="0" dirty="0" smtClean="0"/>
              <a:t>.  </a:t>
            </a:r>
            <a:r>
              <a:rPr lang="en-US" b="0" dirty="0" smtClean="0"/>
              <a:t> Or only in one direction.</a:t>
            </a:r>
            <a:endParaRPr lang="en-US" b="0" dirty="0" smtClean="0"/>
          </a:p>
          <a:p>
            <a:pPr eaLnBrk="1" hangingPunct="1"/>
            <a:endParaRPr lang="en-US" b="0" dirty="0" smtClean="0"/>
          </a:p>
          <a:p>
            <a:pPr eaLnBrk="1" hangingPunct="1"/>
            <a:endParaRPr lang="en-US" b="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Governance matters but there doesn’t seem to be a good</a:t>
            </a:r>
            <a:r>
              <a:rPr lang="en-US" b="0" baseline="0" dirty="0" smtClean="0"/>
              <a:t> </a:t>
            </a:r>
            <a:r>
              <a:rPr lang="en-US" b="0" baseline="0" dirty="0" smtClean="0"/>
              <a:t>solution to this situation.  </a:t>
            </a:r>
            <a:r>
              <a:rPr lang="en-US" b="0" baseline="0" dirty="0" smtClean="0"/>
              <a:t>A language school as a part of an MoD could certainly filter out some of the ad hoc requirements.  But MoDs traditionally do not run programs.  They make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 suspect that emphasis </a:t>
            </a:r>
            <a:r>
              <a:rPr lang="en-US" b="0" baseline="0" dirty="0" smtClean="0"/>
              <a:t>on higher proficiencies won’t make any of this easier.  Primarily because there will be more time on task required.  But the whole higher proficiency subject is very complex and does not lend itself to easy solutions.  And I am not even going to start on the subject of personnel officials assigning language requirements on job in the absence of language specialist advice.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They may in fact be no </a:t>
            </a:r>
            <a:r>
              <a:rPr lang="en-US" b="0" baseline="0" dirty="0" smtClean="0"/>
              <a:t>real fix </a:t>
            </a:r>
            <a:r>
              <a:rPr lang="en-US" b="0" baseline="0" dirty="0" smtClean="0"/>
              <a:t>for bridging the divide.  </a:t>
            </a:r>
            <a:r>
              <a:rPr lang="en-US" b="1" baseline="0" dirty="0" smtClean="0"/>
              <a:t>Language schools will have to maintain a high tolerance for ambiguity</a:t>
            </a:r>
            <a:r>
              <a:rPr lang="en-US" b="0" baseline="0" dirty="0" smtClean="0"/>
              <a:t>.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But</a:t>
            </a:r>
            <a:r>
              <a:rPr lang="en-US" b="0" baseline="0" dirty="0" smtClean="0"/>
              <a:t> what if we were to ask the language schools?  Well, we did.</a:t>
            </a:r>
            <a:endParaRPr lang="en-US" b="0" dirty="0" smtClean="0"/>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Held</a:t>
            </a:r>
            <a:r>
              <a:rPr lang="en-US" baseline="0" dirty="0" smtClean="0"/>
              <a:t> in PLTCE in Garmisch in March 2014.  A brain child of Peggy Garza it was a very interesting inaction with a pretty small but very interactive group.  And very opinionated too.  </a:t>
            </a:r>
          </a:p>
          <a:p>
            <a:endParaRPr lang="en-US" baseline="0" dirty="0" smtClean="0"/>
          </a:p>
          <a:p>
            <a:r>
              <a:rPr lang="en-US" baseline="0" dirty="0" smtClean="0"/>
              <a:t>And like a BILC conference we broke into Study Groups.  The next two slides are the points that these School Commandants made about the issues I have been referring to.  </a:t>
            </a:r>
          </a:p>
          <a:p>
            <a:endParaRPr lang="en-US" baseline="0" dirty="0" smtClean="0"/>
          </a:p>
          <a:p>
            <a:r>
              <a:rPr lang="en-US" baseline="0" dirty="0" smtClean="0"/>
              <a:t>And note also: there are a lot of uniforms in that picture</a:t>
            </a:r>
            <a:r>
              <a:rPr lang="en-US" baseline="0" dirty="0" smtClean="0"/>
              <a:t>.  This is not a civilian/military divide thing.</a:t>
            </a:r>
            <a:endParaRPr lang="en-US" baseline="0" dirty="0" smtClean="0"/>
          </a:p>
          <a:p>
            <a:endParaRPr lang="en-US" baseline="0" dirty="0" smtClean="0"/>
          </a:p>
          <a:p>
            <a:r>
              <a:rPr lang="en-US" baseline="0" dirty="0" smtClean="0"/>
              <a:t>If you are asking why Slovenia? -The School of Foreign Languages is a NATO PTEC- Partnership Training And Education Centre. So is PLTCE now. So is The Foreign Language Department in Bulgaria and the Language Training School in Jordan.  We cooperate as PTECs.</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mentioned earlier that where the language school sits in the hierarchy affects is performance: no</a:t>
            </a:r>
            <a:r>
              <a:rPr lang="en-US" baseline="0" dirty="0" smtClean="0"/>
              <a:t> one disagreed in this group.  To me this slide is a actually a call for stability.  They want a language strategy that looks out over years. They want clear objectives and they want to believe that the </a:t>
            </a:r>
            <a:r>
              <a:rPr lang="en-US" baseline="0" dirty="0" smtClean="0"/>
              <a:t>hard, painstaking analytical </a:t>
            </a:r>
            <a:r>
              <a:rPr lang="en-US" baseline="0" dirty="0" smtClean="0"/>
              <a:t>work has really been done to determine requirements. </a:t>
            </a:r>
            <a:endParaRPr lang="en-US" baseline="0" dirty="0" smtClean="0"/>
          </a:p>
          <a:p>
            <a:endParaRPr lang="en-US" baseline="0" dirty="0" smtClean="0"/>
          </a:p>
          <a:p>
            <a:r>
              <a:rPr lang="en-US" baseline="0" dirty="0" smtClean="0"/>
              <a:t> </a:t>
            </a:r>
            <a:r>
              <a:rPr lang="en-US" baseline="0" dirty="0" smtClean="0"/>
              <a:t>Not just some guy in headquarters with a great idea.</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 the language school commandants want to be allowed to do the job they know</a:t>
            </a:r>
            <a:r>
              <a:rPr lang="en-US" baseline="0" dirty="0" smtClean="0"/>
              <a:t> how to do.  They want to inject some language professional reality into the language policy or requirements decisions as they are being promulgated so that the language school can succeed in meeting the needs.  No surprises here.  </a:t>
            </a:r>
          </a:p>
          <a:p>
            <a:endParaRPr lang="en-US" baseline="0" dirty="0" smtClean="0"/>
          </a:p>
          <a:p>
            <a:r>
              <a:rPr lang="en-US" baseline="0" dirty="0" smtClean="0"/>
              <a:t>But nevertheless I think their thoughts it fit very well with our conference theme. </a:t>
            </a:r>
            <a:endParaRPr lang="en-US" baseline="0" dirty="0" smtClean="0"/>
          </a:p>
          <a:p>
            <a:endParaRPr lang="en-US" baseline="0" dirty="0" smtClean="0"/>
          </a:p>
          <a:p>
            <a:r>
              <a:rPr lang="en-US" baseline="0" dirty="0" smtClean="0"/>
              <a:t> </a:t>
            </a:r>
            <a:r>
              <a:rPr lang="en-US" baseline="0" dirty="0" smtClean="0"/>
              <a:t>In conclusion: Language schools need to Mind the Gap because they will continue to straddle it.</a:t>
            </a:r>
          </a:p>
          <a:p>
            <a:endParaRPr lang="en-US" baseline="0" dirty="0" smtClean="0"/>
          </a:p>
        </p:txBody>
      </p:sp>
      <p:sp>
        <p:nvSpPr>
          <p:cNvPr id="4" name="Slide Number Placeholder 3"/>
          <p:cNvSpPr>
            <a:spLocks noGrp="1"/>
          </p:cNvSpPr>
          <p:nvPr>
            <p:ph type="sldNum" sz="quarter" idx="10"/>
          </p:nvPr>
        </p:nvSpPr>
        <p:spPr/>
        <p:txBody>
          <a:bodyPr/>
          <a:lstStyle/>
          <a:p>
            <a:fld id="{C283E0CB-F4F6-4363-8762-4BAC68D3705F}"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conclusion: Language schools need to Mind the Gap because they will continue to straddle it.</a:t>
            </a:r>
          </a:p>
          <a:p>
            <a:endParaRPr lang="en-US" sz="1200" baseline="0" dirty="0" smtClean="0"/>
          </a:p>
          <a:p>
            <a:r>
              <a:rPr lang="en-US" sz="1200" dirty="0" smtClean="0"/>
              <a:t>We </a:t>
            </a:r>
            <a:r>
              <a:rPr lang="en-US" sz="1200" dirty="0" smtClean="0"/>
              <a:t>will have several informative and interesting  briefings on these and clearly related issues.  The study groups will inform us on several relevant topics.  </a:t>
            </a:r>
          </a:p>
          <a:p>
            <a:endParaRPr lang="en-US" sz="1200" dirty="0" smtClean="0"/>
          </a:p>
          <a:p>
            <a:r>
              <a:rPr lang="en-US" sz="1200" dirty="0" smtClean="0"/>
              <a:t> I am confident that this will be an</a:t>
            </a:r>
            <a:r>
              <a:rPr lang="en-US" sz="1200" baseline="0" dirty="0" smtClean="0"/>
              <a:t> interesting and productive week.  And fun too.</a:t>
            </a:r>
          </a:p>
          <a:p>
            <a:endParaRPr lang="en-US" sz="1200" baseline="0" dirty="0" smtClean="0"/>
          </a:p>
          <a:p>
            <a:r>
              <a:rPr lang="en-US" sz="1200" baseline="0" dirty="0" smtClean="0"/>
              <a:t>Thank you for your attention and barring any questions or comments, which are actually welcome, I will get off the stage.</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If you can imagine me with hair, in a classroom a few decades ago;</a:t>
            </a:r>
          </a:p>
          <a:p>
            <a:r>
              <a:rPr lang="en-US" dirty="0" smtClean="0"/>
              <a:t>Before:</a:t>
            </a:r>
          </a:p>
          <a:p>
            <a:r>
              <a:rPr lang="en-US" dirty="0" smtClean="0"/>
              <a:t>We couldn’t imagine the end of the Soviet Union.  Even the CIA missed it.</a:t>
            </a:r>
          </a:p>
          <a:p>
            <a:r>
              <a:rPr lang="en-US" dirty="0" smtClean="0"/>
              <a:t>Seemed like a decent way to make a living; interesting, stimulating with all the international students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can make a career of this... But the wall did come down and it had a profound effect on defense sponsored language training in the USA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After:</a:t>
            </a:r>
          </a:p>
          <a:p>
            <a:r>
              <a:rPr lang="en-US" dirty="0" smtClean="0"/>
              <a:t>Uh Oh.  We remembered the Iranian military students disappearing nearly overnight and many</a:t>
            </a:r>
            <a:r>
              <a:rPr lang="en-US" baseline="0" dirty="0" smtClean="0"/>
              <a:t> colleagues </a:t>
            </a:r>
            <a:r>
              <a:rPr lang="en-US" baseline="0" dirty="0" err="1" smtClean="0"/>
              <a:t>RIFed</a:t>
            </a:r>
            <a:r>
              <a:rPr lang="en-US" baseline="0" dirty="0" smtClean="0"/>
              <a:t> (Reduction in Force) or Made Redundant. (let go: </a:t>
            </a:r>
            <a:r>
              <a:rPr lang="en-US" baseline="0" dirty="0" err="1" smtClean="0"/>
              <a:t>Surplused</a:t>
            </a:r>
            <a:r>
              <a:rPr lang="en-US" baseline="0" dirty="0" smtClean="0"/>
              <a:t>) Fired. Canned. Sacked.</a:t>
            </a:r>
          </a:p>
          <a:p>
            <a:endParaRPr lang="en-US" baseline="0" dirty="0" smtClean="0"/>
          </a:p>
          <a:p>
            <a:r>
              <a:rPr lang="en-US" baseline="0" dirty="0" smtClean="0"/>
              <a:t>Pentagon was pessimistic about the future of Weapons Transfers </a:t>
            </a:r>
          </a:p>
          <a:p>
            <a:endParaRPr lang="en-US" baseline="0" dirty="0" smtClean="0"/>
          </a:p>
          <a:p>
            <a:r>
              <a:rPr lang="en-US" baseline="0" dirty="0" smtClean="0"/>
              <a:t>Ray: I seem to remember that the Foreign Language Center was going to only teach seven language a one point.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might need to retrain.</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Peace Dividend;</a:t>
            </a:r>
            <a:r>
              <a:rPr lang="en-US" baseline="0" dirty="0" smtClean="0"/>
              <a:t> </a:t>
            </a:r>
            <a:r>
              <a:rPr lang="en-US" dirty="0" smtClean="0"/>
              <a:t>Cut </a:t>
            </a:r>
            <a:r>
              <a:rPr lang="en-US" dirty="0" smtClean="0"/>
              <a:t>the defense budget hugely.</a:t>
            </a:r>
          </a:p>
          <a:p>
            <a:endParaRPr lang="en-US" dirty="0" smtClean="0"/>
          </a:p>
          <a:p>
            <a:r>
              <a:rPr lang="en-US" dirty="0" smtClean="0"/>
              <a:t>Air force, the Executive Agent for the English Language center moved to radically reduce expenses at the DLI-ELC.  </a:t>
            </a:r>
          </a:p>
          <a:p>
            <a:r>
              <a:rPr lang="en-US" dirty="0" smtClean="0"/>
              <a:t>Very insecure </a:t>
            </a:r>
            <a:r>
              <a:rPr lang="en-US" dirty="0" smtClean="0"/>
              <a:t>times</a:t>
            </a:r>
          </a:p>
          <a:p>
            <a:endParaRPr lang="en-US" dirty="0" smtClean="0"/>
          </a:p>
          <a:p>
            <a:r>
              <a:rPr lang="en-US" dirty="0" smtClean="0"/>
              <a:t>Need I remind everyone that during all of this turmoil we were teaching thousands of students, creating and rewriting curriculum,</a:t>
            </a:r>
            <a:r>
              <a:rPr lang="en-US" baseline="0" dirty="0" smtClean="0"/>
              <a:t> developing tests, responding to changing requirements, pushing back on efforts to lower language standards and all the other stuff one does at a language school.</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we didn’t see.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Pentagon </a:t>
            </a:r>
            <a:r>
              <a:rPr lang="en-US" baseline="0" dirty="0" smtClean="0"/>
              <a:t>was wrong.  Imagine that.</a:t>
            </a:r>
          </a:p>
          <a:p>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in to useful-not the three hundred</a:t>
            </a:r>
            <a:r>
              <a:rPr lang="en-US" baseline="0" dirty="0" smtClean="0"/>
              <a:t> definitions I found on the Internet that have nothing to do with utility.  </a:t>
            </a:r>
            <a:endParaRPr lang="en-US" dirty="0"/>
          </a:p>
        </p:txBody>
      </p:sp>
      <p:sp>
        <p:nvSpPr>
          <p:cNvPr id="4" name="Slide Number Placeholder 3"/>
          <p:cNvSpPr>
            <a:spLocks noGrp="1"/>
          </p:cNvSpPr>
          <p:nvPr>
            <p:ph type="sldNum" sz="quarter" idx="10"/>
          </p:nvPr>
        </p:nvSpPr>
        <p:spPr/>
        <p:txBody>
          <a:bodyPr/>
          <a:lstStyle/>
          <a:p>
            <a:fld id="{C283E0CB-F4F6-4363-8762-4BAC68D3705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FB7BF-9E08-4E6E-AC45-8F193B7BAAF3}" type="datetimeFigureOut">
              <a:rPr lang="en-US" smtClean="0"/>
              <a:pPr/>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D9F7A-D7EA-4E25-9F46-BACD5E0DB6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FB7BF-9E08-4E6E-AC45-8F193B7BAAF3}" type="datetimeFigureOut">
              <a:rPr lang="en-US" smtClean="0"/>
              <a:pPr/>
              <a:t>5/1/2015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9F7A-D7EA-4E25-9F46-BACD5E0DB6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a.gov/Library/publications/the-world-factbook/fields/2098.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BILC Conference 2015</a:t>
            </a:r>
            <a:br>
              <a:rPr lang="en-US" dirty="0" smtClean="0"/>
            </a:br>
            <a:r>
              <a:rPr lang="en-US" dirty="0" smtClean="0"/>
              <a:t>Madrid, Spain</a:t>
            </a:r>
            <a:endParaRPr lang="en-US" dirty="0"/>
          </a:p>
        </p:txBody>
      </p:sp>
      <p:sp>
        <p:nvSpPr>
          <p:cNvPr id="3" name="Content Placeholder 2"/>
          <p:cNvSpPr>
            <a:spLocks noGrp="1"/>
          </p:cNvSpPr>
          <p:nvPr>
            <p:ph idx="1"/>
          </p:nvPr>
        </p:nvSpPr>
        <p:spPr/>
        <p:txBody>
          <a:bodyPr>
            <a:normAutofit/>
          </a:bodyPr>
          <a:lstStyle/>
          <a:p>
            <a:pPr>
              <a:buNone/>
            </a:pPr>
            <a:r>
              <a:rPr lang="en-CA" b="1" dirty="0" smtClean="0"/>
              <a:t>	</a:t>
            </a:r>
          </a:p>
          <a:p>
            <a:pPr>
              <a:buNone/>
            </a:pPr>
            <a:r>
              <a:rPr lang="en-CA" b="1" dirty="0" smtClean="0"/>
              <a:t>	      </a:t>
            </a:r>
            <a:r>
              <a:rPr lang="en-CA" sz="2400" b="1" dirty="0" smtClean="0"/>
              <a:t>NATO </a:t>
            </a:r>
            <a:r>
              <a:rPr lang="en-CA" sz="2400" b="1" dirty="0"/>
              <a:t>REQUIREMENTS VERSUS NATIONAL POLICIES: </a:t>
            </a:r>
            <a:r>
              <a:rPr lang="en-CA" sz="2400" b="1" dirty="0" smtClean="0"/>
              <a:t>  	BRIDGING </a:t>
            </a:r>
            <a:r>
              <a:rPr lang="en-CA" sz="2400" b="1" dirty="0"/>
              <a:t>THE DIVIDE </a:t>
            </a:r>
            <a:r>
              <a:rPr lang="en-CA" sz="2400" b="1" dirty="0" smtClean="0"/>
              <a:t>AT </a:t>
            </a:r>
            <a:r>
              <a:rPr lang="en-CA" sz="2400" b="1" dirty="0"/>
              <a:t>THE LANGUAGE </a:t>
            </a:r>
            <a:r>
              <a:rPr lang="en-CA" sz="2400" b="1" dirty="0" smtClean="0"/>
              <a:t>SCHOOL</a:t>
            </a:r>
          </a:p>
          <a:p>
            <a:pPr>
              <a:buNone/>
            </a:pPr>
            <a:endParaRPr lang="en-CA" sz="2400" b="1" dirty="0"/>
          </a:p>
          <a:p>
            <a:pPr>
              <a:buNone/>
            </a:pPr>
            <a:r>
              <a:rPr lang="en-CA" sz="2400" b="1" dirty="0" smtClean="0"/>
              <a:t>  	      </a:t>
            </a:r>
            <a:r>
              <a:rPr lang="en-CA" sz="2400" dirty="0" smtClean="0"/>
              <a:t>Ruminations on the Theme: Some Personal </a:t>
            </a:r>
            <a:r>
              <a:rPr lang="en-CA" sz="2400" dirty="0" smtClean="0"/>
              <a:t>Experience </a:t>
            </a:r>
            <a:endParaRPr lang="en-CA" sz="2400" dirty="0" smtClean="0"/>
          </a:p>
          <a:p>
            <a:pPr>
              <a:buNone/>
            </a:pPr>
            <a:endParaRPr lang="en-CA" sz="2400" dirty="0"/>
          </a:p>
          <a:p>
            <a:pPr>
              <a:buNone/>
            </a:pPr>
            <a:endParaRPr lang="en-CA" sz="2400" dirty="0" smtClean="0"/>
          </a:p>
          <a:p>
            <a:pPr>
              <a:buNone/>
            </a:pPr>
            <a:r>
              <a:rPr lang="en-CA" sz="1600" dirty="0" smtClean="0"/>
              <a:t>Keith L Wert</a:t>
            </a:r>
          </a:p>
          <a:p>
            <a:pPr>
              <a:buNone/>
            </a:pPr>
            <a:r>
              <a:rPr lang="en-CA" sz="1600" dirty="0" smtClean="0"/>
              <a:t>BILC Chair</a:t>
            </a:r>
          </a:p>
          <a:p>
            <a:pPr>
              <a:buNone/>
            </a:pPr>
            <a:r>
              <a:rPr lang="en-CA" sz="1600" dirty="0" smtClean="0"/>
              <a:t>wertk@marhallcenter.org</a:t>
            </a:r>
          </a:p>
          <a:p>
            <a:pPr>
              <a:buNone/>
            </a:pPr>
            <a:endParaRPr lang="en-CA" sz="2400" b="1" dirty="0"/>
          </a:p>
          <a:p>
            <a:pPr>
              <a:buNone/>
            </a:pPr>
            <a:endParaRPr lang="en-US" sz="2400" dirty="0"/>
          </a:p>
        </p:txBody>
      </p:sp>
      <p:pic>
        <p:nvPicPr>
          <p:cNvPr id="4" name="Imagen 1" descr="https://encrypted-tbn2.gstatic.com/images?q=tbn:ANd9GcRIdZU34VymtcACzA1fHZqRTFIIqPaKyFdoFSmV7yt9_5uF5UgVyA">
            <a:hlinkClick r:id="" tgtFrame="_blank"/>
          </p:cNvPr>
          <p:cNvPicPr/>
          <p:nvPr/>
        </p:nvPicPr>
        <p:blipFill>
          <a:blip r:embed="rId3" cstate="print"/>
          <a:srcRect/>
          <a:stretch>
            <a:fillRect/>
          </a:stretch>
        </p:blipFill>
        <p:spPr bwMode="auto">
          <a:xfrm>
            <a:off x="7467600" y="304800"/>
            <a:ext cx="1381125" cy="923925"/>
          </a:xfrm>
          <a:prstGeom prst="rect">
            <a:avLst/>
          </a:prstGeom>
          <a:noFill/>
          <a:ln w="9525">
            <a:solidFill>
              <a:srgbClr val="000000"/>
            </a:solidFill>
            <a:miter lim="800000"/>
            <a:headEnd/>
            <a:tailEnd/>
          </a:ln>
        </p:spPr>
      </p:pic>
      <p:pic>
        <p:nvPicPr>
          <p:cNvPr id="7" name="Picture 6"/>
          <p:cNvPicPr/>
          <p:nvPr/>
        </p:nvPicPr>
        <p:blipFill>
          <a:blip r:embed="rId4" cstate="print"/>
          <a:srcRect/>
          <a:stretch>
            <a:fillRect/>
          </a:stretch>
        </p:blipFill>
        <p:spPr bwMode="auto">
          <a:xfrm>
            <a:off x="381000" y="152400"/>
            <a:ext cx="1219200"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MCNETAPP004\Home$\WertK\My Pictures\2008-06 (Jun)\World Languages spoken.jpg"/>
          <p:cNvPicPr>
            <a:picLocks noChangeAspect="1" noChangeArrowheads="1"/>
          </p:cNvPicPr>
          <p:nvPr/>
        </p:nvPicPr>
        <p:blipFill>
          <a:blip r:embed="rId3" cstate="print"/>
          <a:srcRect/>
          <a:stretch>
            <a:fillRect/>
          </a:stretch>
        </p:blipFill>
        <p:spPr bwMode="auto">
          <a:xfrm>
            <a:off x="1295400" y="381000"/>
            <a:ext cx="6950393" cy="6172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CMCNETAPP004\Home$\WertK\My Pictures\2008-06 (Jun)\Number of countries where spoken.jpg"/>
          <p:cNvPicPr>
            <a:picLocks noChangeAspect="1" noChangeArrowheads="1"/>
          </p:cNvPicPr>
          <p:nvPr/>
        </p:nvPicPr>
        <p:blipFill>
          <a:blip r:embed="rId3" cstate="print"/>
          <a:srcRect/>
          <a:stretch>
            <a:fillRect/>
          </a:stretch>
        </p:blipFill>
        <p:spPr bwMode="auto">
          <a:xfrm>
            <a:off x="1600200" y="457200"/>
            <a:ext cx="6096000" cy="60261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CMCNETAPP004\Home$\WertK\My Pictures\2008-06 (Jun)\Engish taught numbers.jpg"/>
          <p:cNvPicPr>
            <a:picLocks noChangeAspect="1" noChangeArrowheads="1"/>
          </p:cNvPicPr>
          <p:nvPr/>
        </p:nvPicPr>
        <p:blipFill>
          <a:blip r:embed="rId3" cstate="print"/>
          <a:srcRect/>
          <a:stretch>
            <a:fillRect/>
          </a:stretch>
        </p:blipFill>
        <p:spPr bwMode="auto">
          <a:xfrm>
            <a:off x="1066800" y="381000"/>
            <a:ext cx="6821868" cy="60541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934670"/>
            <a:ext cx="8077200" cy="646331"/>
          </a:xfrm>
          <a:prstGeom prst="rect">
            <a:avLst/>
          </a:prstGeom>
        </p:spPr>
        <p:txBody>
          <a:bodyPr wrap="square">
            <a:spAutoFit/>
          </a:bodyPr>
          <a:lstStyle/>
          <a:p>
            <a:r>
              <a:rPr lang="en-GB" sz="1200" b="1" dirty="0"/>
              <a:t>Note:</a:t>
            </a:r>
            <a:r>
              <a:rPr lang="en-GB" sz="1200" dirty="0"/>
              <a:t> English is not a </a:t>
            </a:r>
            <a:r>
              <a:rPr lang="en-GB" sz="1200" i="1" dirty="0"/>
              <a:t>de jure</a:t>
            </a:r>
            <a:r>
              <a:rPr lang="en-GB" sz="1200" dirty="0"/>
              <a:t> official language in the United Kingdom, United States, and Australia. </a:t>
            </a:r>
            <a:r>
              <a:rPr lang="en-GB" sz="1200" b="1" dirty="0" smtClean="0"/>
              <a:t>Source</a:t>
            </a:r>
            <a:r>
              <a:rPr lang="en-GB" sz="1200" b="1" dirty="0"/>
              <a:t>:</a:t>
            </a:r>
            <a:r>
              <a:rPr lang="en-GB" sz="1200" dirty="0"/>
              <a:t> </a:t>
            </a:r>
            <a:r>
              <a:rPr lang="en-GB" sz="1200" dirty="0">
                <a:hlinkClick r:id="rId3"/>
              </a:rPr>
              <a:t>CIA World </a:t>
            </a:r>
            <a:r>
              <a:rPr lang="en-GB" sz="1200" dirty="0" smtClean="0">
                <a:hlinkClick r:id="rId3"/>
              </a:rPr>
              <a:t>Factbook</a:t>
            </a:r>
            <a:r>
              <a:rPr lang="en-GB" sz="1200" dirty="0" smtClean="0"/>
              <a:t>    			</a:t>
            </a:r>
          </a:p>
          <a:p>
            <a:r>
              <a:rPr lang="en-GB" sz="1200" dirty="0"/>
              <a:t>	</a:t>
            </a:r>
            <a:r>
              <a:rPr lang="en-GB" sz="1200" dirty="0" smtClean="0"/>
              <a:t>		       Washington Post</a:t>
            </a:r>
            <a:endParaRPr lang="en-US" sz="1200" dirty="0"/>
          </a:p>
        </p:txBody>
      </p:sp>
      <p:pic>
        <p:nvPicPr>
          <p:cNvPr id="7" name="Picture 2" descr="\\GCMCNETAPP004\Home$\WertK\My Pictures\document2015-04-26-113015.bmp"/>
          <p:cNvPicPr>
            <a:picLocks noChangeAspect="1" noChangeArrowheads="1"/>
          </p:cNvPicPr>
          <p:nvPr/>
        </p:nvPicPr>
        <p:blipFill>
          <a:blip r:embed="rId4" cstate="print"/>
          <a:srcRect/>
          <a:stretch>
            <a:fillRect/>
          </a:stretch>
        </p:blipFill>
        <p:spPr bwMode="auto">
          <a:xfrm>
            <a:off x="0" y="0"/>
            <a:ext cx="9144000" cy="5791200"/>
          </a:xfrm>
          <a:prstGeom prst="rect">
            <a:avLst/>
          </a:prstGeom>
          <a:noFill/>
        </p:spPr>
      </p:pic>
      <p:sp>
        <p:nvSpPr>
          <p:cNvPr id="8" name="TextBox 7"/>
          <p:cNvSpPr txBox="1"/>
          <p:nvPr/>
        </p:nvSpPr>
        <p:spPr>
          <a:xfrm>
            <a:off x="3886200" y="5486400"/>
            <a:ext cx="1346010" cy="369332"/>
          </a:xfrm>
          <a:prstGeom prst="rect">
            <a:avLst/>
          </a:prstGeom>
          <a:noFill/>
        </p:spPr>
        <p:txBody>
          <a:bodyPr wrap="none" rtlCol="0">
            <a:spAutoFit/>
          </a:bodyPr>
          <a:lstStyle/>
          <a:p>
            <a:r>
              <a:rPr lang="en-US" dirty="0" smtClean="0"/>
              <a:t>35 countries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in the USA: </a:t>
            </a:r>
            <a:br>
              <a:rPr lang="en-US" dirty="0" smtClean="0"/>
            </a:br>
            <a:r>
              <a:rPr lang="en-US" dirty="0" smtClean="0"/>
              <a:t>You will be replaced by robots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lvl="1"/>
            <a:r>
              <a:rPr lang="en-US" dirty="0" smtClean="0"/>
              <a:t>Tech solutions cheaper than teacher and linguist head count</a:t>
            </a:r>
          </a:p>
          <a:p>
            <a:pPr lvl="1"/>
            <a:r>
              <a:rPr lang="en-US" dirty="0" smtClean="0"/>
              <a:t>Language training technology  solutions always just ahead</a:t>
            </a:r>
          </a:p>
          <a:p>
            <a:pPr lvl="1"/>
            <a:r>
              <a:rPr lang="en-US" dirty="0" smtClean="0"/>
              <a:t>Contract linguist services and instruction wherever possible (“just in time”)</a:t>
            </a:r>
          </a:p>
          <a:p>
            <a:pPr lvl="1"/>
            <a:r>
              <a:rPr lang="en-US" dirty="0" smtClean="0"/>
              <a:t>Better, faster, cheaper</a:t>
            </a:r>
          </a:p>
          <a:p>
            <a:pPr lvl="1"/>
            <a:endParaRPr lang="en-US" dirty="0"/>
          </a:p>
          <a:p>
            <a:pPr lvl="1">
              <a:buNone/>
            </a:pPr>
            <a:r>
              <a:rPr lang="en-US" dirty="0" smtClean="0"/>
              <a:t>	 	    Well Maybe...Show me the money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Monetize the App</a:t>
            </a:r>
            <a:endParaRPr lang="en-US" dirty="0"/>
          </a:p>
        </p:txBody>
      </p:sp>
      <p:sp>
        <p:nvSpPr>
          <p:cNvPr id="3" name="Content Placeholder 2"/>
          <p:cNvSpPr>
            <a:spLocks noGrp="1"/>
          </p:cNvSpPr>
          <p:nvPr>
            <p:ph idx="1"/>
          </p:nvPr>
        </p:nvSpPr>
        <p:spPr/>
        <p:txBody>
          <a:bodyPr/>
          <a:lstStyle/>
          <a:p>
            <a:pPr>
              <a:buNone/>
            </a:pPr>
            <a:r>
              <a:rPr lang="en-US" dirty="0" smtClean="0"/>
              <a:t>  “software is unlikely to replace the translators, but it could coordinate their work with clients more efficiently “</a:t>
            </a:r>
          </a:p>
          <a:p>
            <a:endParaRPr lang="en-US" dirty="0"/>
          </a:p>
          <a:p>
            <a:pPr>
              <a:buNone/>
            </a:pPr>
            <a:r>
              <a:rPr lang="en-US" dirty="0" smtClean="0"/>
              <a:t>   “..a real breakthrough would come from combining software, memory and content management in a single database. But making money may still be tricky.”</a:t>
            </a:r>
            <a:endParaRPr lang="en-US" dirty="0"/>
          </a:p>
        </p:txBody>
      </p:sp>
      <p:sp>
        <p:nvSpPr>
          <p:cNvPr id="4" name="Rectangle 3"/>
          <p:cNvSpPr/>
          <p:nvPr/>
        </p:nvSpPr>
        <p:spPr>
          <a:xfrm>
            <a:off x="381000" y="6248400"/>
            <a:ext cx="4709815" cy="369332"/>
          </a:xfrm>
          <a:prstGeom prst="rect">
            <a:avLst/>
          </a:prstGeom>
        </p:spPr>
        <p:txBody>
          <a:bodyPr wrap="none">
            <a:spAutoFit/>
          </a:bodyPr>
          <a:lstStyle/>
          <a:p>
            <a:r>
              <a:rPr lang="en-US" dirty="0" smtClean="0"/>
              <a:t>Economist  Magazine,  7 Feb 2015,  “Say What?”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former Google Executive</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buNone/>
            </a:pPr>
            <a:r>
              <a:rPr lang="en-US" dirty="0" smtClean="0"/>
              <a:t>	“...says the firm experimented with content-management software but ‘decided to focus on easier stuff, like self-driving cars.’”</a:t>
            </a:r>
            <a:endParaRPr lang="en-US" dirty="0"/>
          </a:p>
        </p:txBody>
      </p:sp>
      <p:sp>
        <p:nvSpPr>
          <p:cNvPr id="4" name="TextBox 3"/>
          <p:cNvSpPr txBox="1"/>
          <p:nvPr/>
        </p:nvSpPr>
        <p:spPr>
          <a:xfrm>
            <a:off x="533400" y="6019800"/>
            <a:ext cx="5638800" cy="369332"/>
          </a:xfrm>
          <a:prstGeom prst="rect">
            <a:avLst/>
          </a:prstGeom>
          <a:noFill/>
        </p:spPr>
        <p:txBody>
          <a:bodyPr wrap="square" rtlCol="0">
            <a:spAutoFit/>
          </a:bodyPr>
          <a:lstStyle/>
          <a:p>
            <a:r>
              <a:rPr lang="en-US" dirty="0" smtClean="0"/>
              <a:t>Economist Magazine,  7 Feb 2015,  “Say What?”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2200"/>
            <a:ext cx="5486400" cy="261938"/>
          </a:xfrm>
        </p:spPr>
        <p:txBody>
          <a:bodyPr>
            <a:normAutofit fontScale="90000"/>
          </a:bodyPr>
          <a:lstStyle/>
          <a:p>
            <a:r>
              <a:rPr lang="en-US" dirty="0" smtClean="0"/>
              <a:t>	        Wert:  33 years of business travel</a:t>
            </a:r>
            <a:endParaRPr lang="en-US" dirty="0"/>
          </a:p>
        </p:txBody>
      </p:sp>
      <p:pic>
        <p:nvPicPr>
          <p:cNvPr id="6" name="Picture Placeholder 5" descr="20150426_112909.jpg"/>
          <p:cNvPicPr>
            <a:picLocks noGrp="1" noChangeAspect="1"/>
          </p:cNvPicPr>
          <p:nvPr>
            <p:ph type="pic" idx="1"/>
          </p:nvPr>
        </p:nvPicPr>
        <p:blipFill>
          <a:blip r:embed="rId3" cstate="print"/>
          <a:srcRect/>
          <a:stretch>
            <a:fillRect/>
          </a:stretch>
        </p:blipFill>
        <p:spPr>
          <a:xfrm>
            <a:off x="381000" y="304800"/>
            <a:ext cx="8534400" cy="5715000"/>
          </a:xfrm>
        </p:spPr>
      </p:pic>
      <p:sp>
        <p:nvSpPr>
          <p:cNvPr id="5" name="Picture Placeholder 2"/>
          <p:cNvSpPr txBox="1">
            <a:spLocks/>
          </p:cNvSpPr>
          <p:nvPr/>
        </p:nvSpPr>
        <p:spPr>
          <a:xfrm>
            <a:off x="1752600" y="609600"/>
            <a:ext cx="5486400" cy="4114800"/>
          </a:xfrm>
          <a:prstGeom prst="rect">
            <a:avLst/>
          </a:prstGeom>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20150426_112909.jpg"/>
          <p:cNvPicPr>
            <a:picLocks noGrp="1" noChangeAspect="1"/>
          </p:cNvPicPr>
          <p:nvPr>
            <p:ph type="pic" idx="1"/>
          </p:nvPr>
        </p:nvPicPr>
        <p:blipFill>
          <a:blip r:embed="rId3" cstate="print"/>
          <a:srcRect/>
          <a:stretch>
            <a:fillRect/>
          </a:stretch>
        </p:blipFill>
        <p:spPr>
          <a:xfrm>
            <a:off x="457200" y="304800"/>
            <a:ext cx="8534400" cy="5715000"/>
          </a:xfrm>
          <a:ln>
            <a:solidFill>
              <a:schemeClr val="tx1"/>
            </a:solidFill>
          </a:ln>
        </p:spPr>
      </p:pic>
      <p:sp>
        <p:nvSpPr>
          <p:cNvPr id="5" name="Picture Placeholder 2"/>
          <p:cNvSpPr txBox="1">
            <a:spLocks/>
          </p:cNvSpPr>
          <p:nvPr/>
        </p:nvSpPr>
        <p:spPr>
          <a:xfrm>
            <a:off x="1752600" y="609600"/>
            <a:ext cx="5486400" cy="4114800"/>
          </a:xfrm>
          <a:prstGeom prst="rect">
            <a:avLst/>
          </a:prstGeom>
        </p:spPr>
      </p:sp>
      <p:sp>
        <p:nvSpPr>
          <p:cNvPr id="11" name="Freeform 10"/>
          <p:cNvSpPr/>
          <p:nvPr/>
        </p:nvSpPr>
        <p:spPr>
          <a:xfrm>
            <a:off x="726393" y="1775741"/>
            <a:ext cx="4624981" cy="1176086"/>
          </a:xfrm>
          <a:custGeom>
            <a:avLst/>
            <a:gdLst>
              <a:gd name="connsiteX0" fmla="*/ 384560 w 4624981"/>
              <a:gd name="connsiteY0" fmla="*/ 1172558 h 1176086"/>
              <a:gd name="connsiteX1" fmla="*/ 85457 w 4624981"/>
              <a:gd name="connsiteY1" fmla="*/ 1164012 h 1176086"/>
              <a:gd name="connsiteX2" fmla="*/ 34183 w 4624981"/>
              <a:gd name="connsiteY2" fmla="*/ 1129829 h 1176086"/>
              <a:gd name="connsiteX3" fmla="*/ 17091 w 4624981"/>
              <a:gd name="connsiteY3" fmla="*/ 1104192 h 1176086"/>
              <a:gd name="connsiteX4" fmla="*/ 0 w 4624981"/>
              <a:gd name="connsiteY4" fmla="*/ 1052917 h 1176086"/>
              <a:gd name="connsiteX5" fmla="*/ 8545 w 4624981"/>
              <a:gd name="connsiteY5" fmla="*/ 882001 h 1176086"/>
              <a:gd name="connsiteX6" fmla="*/ 25637 w 4624981"/>
              <a:gd name="connsiteY6" fmla="*/ 805089 h 1176086"/>
              <a:gd name="connsiteX7" fmla="*/ 51274 w 4624981"/>
              <a:gd name="connsiteY7" fmla="*/ 787997 h 1176086"/>
              <a:gd name="connsiteX8" fmla="*/ 68366 w 4624981"/>
              <a:gd name="connsiteY8" fmla="*/ 762360 h 1176086"/>
              <a:gd name="connsiteX9" fmla="*/ 119641 w 4624981"/>
              <a:gd name="connsiteY9" fmla="*/ 745268 h 1176086"/>
              <a:gd name="connsiteX10" fmla="*/ 170915 w 4624981"/>
              <a:gd name="connsiteY10" fmla="*/ 728177 h 1176086"/>
              <a:gd name="connsiteX11" fmla="*/ 196553 w 4624981"/>
              <a:gd name="connsiteY11" fmla="*/ 719631 h 1176086"/>
              <a:gd name="connsiteX12" fmla="*/ 290557 w 4624981"/>
              <a:gd name="connsiteY12" fmla="*/ 711085 h 1176086"/>
              <a:gd name="connsiteX13" fmla="*/ 683663 w 4624981"/>
              <a:gd name="connsiteY13" fmla="*/ 702539 h 1176086"/>
              <a:gd name="connsiteX14" fmla="*/ 974220 w 4624981"/>
              <a:gd name="connsiteY14" fmla="*/ 685448 h 1176086"/>
              <a:gd name="connsiteX15" fmla="*/ 999857 w 4624981"/>
              <a:gd name="connsiteY15" fmla="*/ 676902 h 1176086"/>
              <a:gd name="connsiteX16" fmla="*/ 1367327 w 4624981"/>
              <a:gd name="connsiteY16" fmla="*/ 668356 h 1176086"/>
              <a:gd name="connsiteX17" fmla="*/ 1410056 w 4624981"/>
              <a:gd name="connsiteY17" fmla="*/ 659810 h 1176086"/>
              <a:gd name="connsiteX18" fmla="*/ 1461330 w 4624981"/>
              <a:gd name="connsiteY18" fmla="*/ 651265 h 1176086"/>
              <a:gd name="connsiteX19" fmla="*/ 1512605 w 4624981"/>
              <a:gd name="connsiteY19" fmla="*/ 634173 h 1176086"/>
              <a:gd name="connsiteX20" fmla="*/ 1538243 w 4624981"/>
              <a:gd name="connsiteY20" fmla="*/ 625627 h 1176086"/>
              <a:gd name="connsiteX21" fmla="*/ 1572426 w 4624981"/>
              <a:gd name="connsiteY21" fmla="*/ 608536 h 1176086"/>
              <a:gd name="connsiteX22" fmla="*/ 1632246 w 4624981"/>
              <a:gd name="connsiteY22" fmla="*/ 599990 h 1176086"/>
              <a:gd name="connsiteX23" fmla="*/ 1700613 w 4624981"/>
              <a:gd name="connsiteY23" fmla="*/ 582898 h 1176086"/>
              <a:gd name="connsiteX24" fmla="*/ 1768979 w 4624981"/>
              <a:gd name="connsiteY24" fmla="*/ 565807 h 1176086"/>
              <a:gd name="connsiteX25" fmla="*/ 1845891 w 4624981"/>
              <a:gd name="connsiteY25" fmla="*/ 557261 h 1176086"/>
              <a:gd name="connsiteX26" fmla="*/ 1897166 w 4624981"/>
              <a:gd name="connsiteY26" fmla="*/ 548715 h 1176086"/>
              <a:gd name="connsiteX27" fmla="*/ 1922803 w 4624981"/>
              <a:gd name="connsiteY27" fmla="*/ 540169 h 1176086"/>
              <a:gd name="connsiteX28" fmla="*/ 2016807 w 4624981"/>
              <a:gd name="connsiteY28" fmla="*/ 523078 h 1176086"/>
              <a:gd name="connsiteX29" fmla="*/ 2059536 w 4624981"/>
              <a:gd name="connsiteY29" fmla="*/ 514532 h 1176086"/>
              <a:gd name="connsiteX30" fmla="*/ 2093719 w 4624981"/>
              <a:gd name="connsiteY30" fmla="*/ 505986 h 1176086"/>
              <a:gd name="connsiteX31" fmla="*/ 2179177 w 4624981"/>
              <a:gd name="connsiteY31" fmla="*/ 480349 h 1176086"/>
              <a:gd name="connsiteX32" fmla="*/ 2256089 w 4624981"/>
              <a:gd name="connsiteY32" fmla="*/ 463257 h 1176086"/>
              <a:gd name="connsiteX33" fmla="*/ 2281727 w 4624981"/>
              <a:gd name="connsiteY33" fmla="*/ 454711 h 1176086"/>
              <a:gd name="connsiteX34" fmla="*/ 2333001 w 4624981"/>
              <a:gd name="connsiteY34" fmla="*/ 429074 h 1176086"/>
              <a:gd name="connsiteX35" fmla="*/ 2358639 w 4624981"/>
              <a:gd name="connsiteY35" fmla="*/ 411982 h 1176086"/>
              <a:gd name="connsiteX36" fmla="*/ 2384276 w 4624981"/>
              <a:gd name="connsiteY36" fmla="*/ 403437 h 1176086"/>
              <a:gd name="connsiteX37" fmla="*/ 2452643 w 4624981"/>
              <a:gd name="connsiteY37" fmla="*/ 369253 h 1176086"/>
              <a:gd name="connsiteX38" fmla="*/ 2503917 w 4624981"/>
              <a:gd name="connsiteY38" fmla="*/ 335070 h 1176086"/>
              <a:gd name="connsiteX39" fmla="*/ 2555192 w 4624981"/>
              <a:gd name="connsiteY39" fmla="*/ 300887 h 1176086"/>
              <a:gd name="connsiteX40" fmla="*/ 2615013 w 4624981"/>
              <a:gd name="connsiteY40" fmla="*/ 283795 h 1176086"/>
              <a:gd name="connsiteX41" fmla="*/ 2640650 w 4624981"/>
              <a:gd name="connsiteY41" fmla="*/ 266704 h 1176086"/>
              <a:gd name="connsiteX42" fmla="*/ 2666287 w 4624981"/>
              <a:gd name="connsiteY42" fmla="*/ 258158 h 1176086"/>
              <a:gd name="connsiteX43" fmla="*/ 2691925 w 4624981"/>
              <a:gd name="connsiteY43" fmla="*/ 241066 h 1176086"/>
              <a:gd name="connsiteX44" fmla="*/ 2751745 w 4624981"/>
              <a:gd name="connsiteY44" fmla="*/ 232521 h 1176086"/>
              <a:gd name="connsiteX45" fmla="*/ 2811566 w 4624981"/>
              <a:gd name="connsiteY45" fmla="*/ 215429 h 1176086"/>
              <a:gd name="connsiteX46" fmla="*/ 2897024 w 4624981"/>
              <a:gd name="connsiteY46" fmla="*/ 206883 h 1176086"/>
              <a:gd name="connsiteX47" fmla="*/ 3025211 w 4624981"/>
              <a:gd name="connsiteY47" fmla="*/ 189792 h 1176086"/>
              <a:gd name="connsiteX48" fmla="*/ 3666145 w 4624981"/>
              <a:gd name="connsiteY48" fmla="*/ 181246 h 1176086"/>
              <a:gd name="connsiteX49" fmla="*/ 3683237 w 4624981"/>
              <a:gd name="connsiteY49" fmla="*/ 155609 h 1176086"/>
              <a:gd name="connsiteX50" fmla="*/ 3725966 w 4624981"/>
              <a:gd name="connsiteY50" fmla="*/ 78696 h 1176086"/>
              <a:gd name="connsiteX51" fmla="*/ 3751603 w 4624981"/>
              <a:gd name="connsiteY51" fmla="*/ 61605 h 1176086"/>
              <a:gd name="connsiteX52" fmla="*/ 3837061 w 4624981"/>
              <a:gd name="connsiteY52" fmla="*/ 35967 h 1176086"/>
              <a:gd name="connsiteX53" fmla="*/ 3973794 w 4624981"/>
              <a:gd name="connsiteY53" fmla="*/ 10330 h 1176086"/>
              <a:gd name="connsiteX54" fmla="*/ 4187439 w 4624981"/>
              <a:gd name="connsiteY54" fmla="*/ 27422 h 1176086"/>
              <a:gd name="connsiteX55" fmla="*/ 4221622 w 4624981"/>
              <a:gd name="connsiteY55" fmla="*/ 44513 h 1176086"/>
              <a:gd name="connsiteX56" fmla="*/ 4247259 w 4624981"/>
              <a:gd name="connsiteY56" fmla="*/ 70151 h 1176086"/>
              <a:gd name="connsiteX57" fmla="*/ 4298534 w 4624981"/>
              <a:gd name="connsiteY57" fmla="*/ 104334 h 1176086"/>
              <a:gd name="connsiteX58" fmla="*/ 4315626 w 4624981"/>
              <a:gd name="connsiteY58" fmla="*/ 129971 h 1176086"/>
              <a:gd name="connsiteX59" fmla="*/ 4341263 w 4624981"/>
              <a:gd name="connsiteY59" fmla="*/ 155609 h 1176086"/>
              <a:gd name="connsiteX60" fmla="*/ 4358355 w 4624981"/>
              <a:gd name="connsiteY60" fmla="*/ 181246 h 1176086"/>
              <a:gd name="connsiteX61" fmla="*/ 4383992 w 4624981"/>
              <a:gd name="connsiteY61" fmla="*/ 198338 h 1176086"/>
              <a:gd name="connsiteX62" fmla="*/ 4426721 w 4624981"/>
              <a:gd name="connsiteY62" fmla="*/ 241066 h 1176086"/>
              <a:gd name="connsiteX63" fmla="*/ 4443813 w 4624981"/>
              <a:gd name="connsiteY63" fmla="*/ 266704 h 1176086"/>
              <a:gd name="connsiteX64" fmla="*/ 4495087 w 4624981"/>
              <a:gd name="connsiteY64" fmla="*/ 326524 h 1176086"/>
              <a:gd name="connsiteX65" fmla="*/ 4520725 w 4624981"/>
              <a:gd name="connsiteY65" fmla="*/ 377799 h 1176086"/>
              <a:gd name="connsiteX66" fmla="*/ 4554908 w 4624981"/>
              <a:gd name="connsiteY66" fmla="*/ 403437 h 1176086"/>
              <a:gd name="connsiteX67" fmla="*/ 4597637 w 4624981"/>
              <a:gd name="connsiteY67" fmla="*/ 463257 h 1176086"/>
              <a:gd name="connsiteX68" fmla="*/ 4606183 w 4624981"/>
              <a:gd name="connsiteY68" fmla="*/ 488895 h 1176086"/>
              <a:gd name="connsiteX69" fmla="*/ 4623274 w 4624981"/>
              <a:gd name="connsiteY69" fmla="*/ 523078 h 1176086"/>
              <a:gd name="connsiteX70" fmla="*/ 4597637 w 4624981"/>
              <a:gd name="connsiteY70" fmla="*/ 711085 h 1176086"/>
              <a:gd name="connsiteX71" fmla="*/ 4580545 w 4624981"/>
              <a:gd name="connsiteY71" fmla="*/ 736723 h 1176086"/>
              <a:gd name="connsiteX72" fmla="*/ 4546362 w 4624981"/>
              <a:gd name="connsiteY72" fmla="*/ 787997 h 1176086"/>
              <a:gd name="connsiteX73" fmla="*/ 4486542 w 4624981"/>
              <a:gd name="connsiteY73" fmla="*/ 847818 h 1176086"/>
              <a:gd name="connsiteX74" fmla="*/ 4460904 w 4624981"/>
              <a:gd name="connsiteY74" fmla="*/ 882001 h 1176086"/>
              <a:gd name="connsiteX75" fmla="*/ 4452358 w 4624981"/>
              <a:gd name="connsiteY75" fmla="*/ 907638 h 1176086"/>
              <a:gd name="connsiteX76" fmla="*/ 4401084 w 4624981"/>
              <a:gd name="connsiteY76" fmla="*/ 941822 h 1176086"/>
              <a:gd name="connsiteX77" fmla="*/ 4383992 w 4624981"/>
              <a:gd name="connsiteY77" fmla="*/ 967459 h 1176086"/>
              <a:gd name="connsiteX78" fmla="*/ 4358355 w 4624981"/>
              <a:gd name="connsiteY78" fmla="*/ 976005 h 1176086"/>
              <a:gd name="connsiteX79" fmla="*/ 4289988 w 4624981"/>
              <a:gd name="connsiteY79" fmla="*/ 993096 h 1176086"/>
              <a:gd name="connsiteX80" fmla="*/ 4042160 w 4624981"/>
              <a:gd name="connsiteY80" fmla="*/ 984551 h 1176086"/>
              <a:gd name="connsiteX81" fmla="*/ 3973794 w 4624981"/>
              <a:gd name="connsiteY81" fmla="*/ 958913 h 1176086"/>
              <a:gd name="connsiteX82" fmla="*/ 3922519 w 4624981"/>
              <a:gd name="connsiteY82" fmla="*/ 941822 h 1176086"/>
              <a:gd name="connsiteX83" fmla="*/ 3862699 w 4624981"/>
              <a:gd name="connsiteY83" fmla="*/ 924730 h 1176086"/>
              <a:gd name="connsiteX84" fmla="*/ 3811424 w 4624981"/>
              <a:gd name="connsiteY84" fmla="*/ 899093 h 1176086"/>
              <a:gd name="connsiteX85" fmla="*/ 3751603 w 4624981"/>
              <a:gd name="connsiteY85" fmla="*/ 882001 h 1176086"/>
              <a:gd name="connsiteX86" fmla="*/ 3674691 w 4624981"/>
              <a:gd name="connsiteY86" fmla="*/ 856364 h 1176086"/>
              <a:gd name="connsiteX87" fmla="*/ 3623416 w 4624981"/>
              <a:gd name="connsiteY87" fmla="*/ 805089 h 1176086"/>
              <a:gd name="connsiteX88" fmla="*/ 3606325 w 4624981"/>
              <a:gd name="connsiteY88" fmla="*/ 770906 h 1176086"/>
              <a:gd name="connsiteX89" fmla="*/ 3563596 w 4624981"/>
              <a:gd name="connsiteY89" fmla="*/ 736723 h 1176086"/>
              <a:gd name="connsiteX90" fmla="*/ 3529413 w 4624981"/>
              <a:gd name="connsiteY90" fmla="*/ 659810 h 1176086"/>
              <a:gd name="connsiteX91" fmla="*/ 3529413 w 4624981"/>
              <a:gd name="connsiteY91" fmla="*/ 634173 h 11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624981" h="1176086">
                <a:moveTo>
                  <a:pt x="384560" y="1172558"/>
                </a:moveTo>
                <a:cubicBezTo>
                  <a:pt x="284859" y="1169709"/>
                  <a:pt x="184465" y="1176086"/>
                  <a:pt x="85457" y="1164012"/>
                </a:cubicBezTo>
                <a:cubicBezTo>
                  <a:pt x="65067" y="1161525"/>
                  <a:pt x="34183" y="1129829"/>
                  <a:pt x="34183" y="1129829"/>
                </a:cubicBezTo>
                <a:cubicBezTo>
                  <a:pt x="28486" y="1121283"/>
                  <a:pt x="21262" y="1113578"/>
                  <a:pt x="17091" y="1104192"/>
                </a:cubicBezTo>
                <a:cubicBezTo>
                  <a:pt x="9774" y="1087729"/>
                  <a:pt x="0" y="1052917"/>
                  <a:pt x="0" y="1052917"/>
                </a:cubicBezTo>
                <a:cubicBezTo>
                  <a:pt x="2848" y="995945"/>
                  <a:pt x="4170" y="938876"/>
                  <a:pt x="8545" y="882001"/>
                </a:cubicBezTo>
                <a:cubicBezTo>
                  <a:pt x="8580" y="881540"/>
                  <a:pt x="16806" y="816128"/>
                  <a:pt x="25637" y="805089"/>
                </a:cubicBezTo>
                <a:cubicBezTo>
                  <a:pt x="32053" y="797069"/>
                  <a:pt x="42728" y="793694"/>
                  <a:pt x="51274" y="787997"/>
                </a:cubicBezTo>
                <a:cubicBezTo>
                  <a:pt x="56971" y="779451"/>
                  <a:pt x="59656" y="767803"/>
                  <a:pt x="68366" y="762360"/>
                </a:cubicBezTo>
                <a:cubicBezTo>
                  <a:pt x="83644" y="752811"/>
                  <a:pt x="102549" y="750965"/>
                  <a:pt x="119641" y="745268"/>
                </a:cubicBezTo>
                <a:lnTo>
                  <a:pt x="170915" y="728177"/>
                </a:lnTo>
                <a:cubicBezTo>
                  <a:pt x="179461" y="725328"/>
                  <a:pt x="187582" y="720447"/>
                  <a:pt x="196553" y="719631"/>
                </a:cubicBezTo>
                <a:cubicBezTo>
                  <a:pt x="227888" y="716782"/>
                  <a:pt x="259112" y="712188"/>
                  <a:pt x="290557" y="711085"/>
                </a:cubicBezTo>
                <a:cubicBezTo>
                  <a:pt x="421543" y="706489"/>
                  <a:pt x="552628" y="705388"/>
                  <a:pt x="683663" y="702539"/>
                </a:cubicBezTo>
                <a:lnTo>
                  <a:pt x="974220" y="685448"/>
                </a:lnTo>
                <a:cubicBezTo>
                  <a:pt x="982766" y="682599"/>
                  <a:pt x="990858" y="677293"/>
                  <a:pt x="999857" y="676902"/>
                </a:cubicBezTo>
                <a:cubicBezTo>
                  <a:pt x="1122264" y="671580"/>
                  <a:pt x="1244837" y="671205"/>
                  <a:pt x="1367327" y="668356"/>
                </a:cubicBezTo>
                <a:lnTo>
                  <a:pt x="1410056" y="659810"/>
                </a:lnTo>
                <a:cubicBezTo>
                  <a:pt x="1427104" y="656711"/>
                  <a:pt x="1444520" y="655467"/>
                  <a:pt x="1461330" y="651265"/>
                </a:cubicBezTo>
                <a:cubicBezTo>
                  <a:pt x="1478808" y="646895"/>
                  <a:pt x="1495513" y="639870"/>
                  <a:pt x="1512605" y="634173"/>
                </a:cubicBezTo>
                <a:cubicBezTo>
                  <a:pt x="1521151" y="631324"/>
                  <a:pt x="1530186" y="629656"/>
                  <a:pt x="1538243" y="625627"/>
                </a:cubicBezTo>
                <a:cubicBezTo>
                  <a:pt x="1549637" y="619930"/>
                  <a:pt x="1560136" y="611888"/>
                  <a:pt x="1572426" y="608536"/>
                </a:cubicBezTo>
                <a:cubicBezTo>
                  <a:pt x="1591859" y="603236"/>
                  <a:pt x="1612306" y="602839"/>
                  <a:pt x="1632246" y="599990"/>
                </a:cubicBezTo>
                <a:cubicBezTo>
                  <a:pt x="1681255" y="583654"/>
                  <a:pt x="1633586" y="598366"/>
                  <a:pt x="1700613" y="582898"/>
                </a:cubicBezTo>
                <a:cubicBezTo>
                  <a:pt x="1723501" y="577616"/>
                  <a:pt x="1745846" y="569889"/>
                  <a:pt x="1768979" y="565807"/>
                </a:cubicBezTo>
                <a:cubicBezTo>
                  <a:pt x="1794382" y="561324"/>
                  <a:pt x="1820322" y="560670"/>
                  <a:pt x="1845891" y="557261"/>
                </a:cubicBezTo>
                <a:cubicBezTo>
                  <a:pt x="1863066" y="554971"/>
                  <a:pt x="1880074" y="551564"/>
                  <a:pt x="1897166" y="548715"/>
                </a:cubicBezTo>
                <a:cubicBezTo>
                  <a:pt x="1905712" y="545866"/>
                  <a:pt x="1914064" y="542354"/>
                  <a:pt x="1922803" y="540169"/>
                </a:cubicBezTo>
                <a:cubicBezTo>
                  <a:pt x="1950961" y="533129"/>
                  <a:pt x="1988856" y="528160"/>
                  <a:pt x="2016807" y="523078"/>
                </a:cubicBezTo>
                <a:cubicBezTo>
                  <a:pt x="2031098" y="520480"/>
                  <a:pt x="2045357" y="517683"/>
                  <a:pt x="2059536" y="514532"/>
                </a:cubicBezTo>
                <a:cubicBezTo>
                  <a:pt x="2071001" y="511984"/>
                  <a:pt x="2082469" y="509361"/>
                  <a:pt x="2093719" y="505986"/>
                </a:cubicBezTo>
                <a:cubicBezTo>
                  <a:pt x="2154576" y="487729"/>
                  <a:pt x="2128533" y="491604"/>
                  <a:pt x="2179177" y="480349"/>
                </a:cubicBezTo>
                <a:cubicBezTo>
                  <a:pt x="2218830" y="471537"/>
                  <a:pt x="2219614" y="473679"/>
                  <a:pt x="2256089" y="463257"/>
                </a:cubicBezTo>
                <a:cubicBezTo>
                  <a:pt x="2264751" y="460782"/>
                  <a:pt x="2273495" y="458370"/>
                  <a:pt x="2281727" y="454711"/>
                </a:cubicBezTo>
                <a:cubicBezTo>
                  <a:pt x="2299189" y="446950"/>
                  <a:pt x="2316297" y="438354"/>
                  <a:pt x="2333001" y="429074"/>
                </a:cubicBezTo>
                <a:cubicBezTo>
                  <a:pt x="2341979" y="424086"/>
                  <a:pt x="2349452" y="416575"/>
                  <a:pt x="2358639" y="411982"/>
                </a:cubicBezTo>
                <a:cubicBezTo>
                  <a:pt x="2366696" y="407954"/>
                  <a:pt x="2376076" y="407164"/>
                  <a:pt x="2384276" y="403437"/>
                </a:cubicBezTo>
                <a:cubicBezTo>
                  <a:pt x="2407471" y="392894"/>
                  <a:pt x="2452643" y="369253"/>
                  <a:pt x="2452643" y="369253"/>
                </a:cubicBezTo>
                <a:cubicBezTo>
                  <a:pt x="2485899" y="319367"/>
                  <a:pt x="2448734" y="362661"/>
                  <a:pt x="2503917" y="335070"/>
                </a:cubicBezTo>
                <a:cubicBezTo>
                  <a:pt x="2522290" y="325884"/>
                  <a:pt x="2535264" y="305869"/>
                  <a:pt x="2555192" y="300887"/>
                </a:cubicBezTo>
                <a:cubicBezTo>
                  <a:pt x="2566144" y="298149"/>
                  <a:pt x="2602753" y="289925"/>
                  <a:pt x="2615013" y="283795"/>
                </a:cubicBezTo>
                <a:cubicBezTo>
                  <a:pt x="2624199" y="279202"/>
                  <a:pt x="2631464" y="271297"/>
                  <a:pt x="2640650" y="266704"/>
                </a:cubicBezTo>
                <a:cubicBezTo>
                  <a:pt x="2648707" y="262676"/>
                  <a:pt x="2658230" y="262187"/>
                  <a:pt x="2666287" y="258158"/>
                </a:cubicBezTo>
                <a:cubicBezTo>
                  <a:pt x="2675474" y="253565"/>
                  <a:pt x="2682087" y="244017"/>
                  <a:pt x="2691925" y="241066"/>
                </a:cubicBezTo>
                <a:cubicBezTo>
                  <a:pt x="2711218" y="235278"/>
                  <a:pt x="2731805" y="235369"/>
                  <a:pt x="2751745" y="232521"/>
                </a:cubicBezTo>
                <a:cubicBezTo>
                  <a:pt x="2770006" y="226434"/>
                  <a:pt x="2792789" y="218112"/>
                  <a:pt x="2811566" y="215429"/>
                </a:cubicBezTo>
                <a:cubicBezTo>
                  <a:pt x="2839906" y="211380"/>
                  <a:pt x="2868592" y="210228"/>
                  <a:pt x="2897024" y="206883"/>
                </a:cubicBezTo>
                <a:cubicBezTo>
                  <a:pt x="2918235" y="204388"/>
                  <a:pt x="3006802" y="190236"/>
                  <a:pt x="3025211" y="189792"/>
                </a:cubicBezTo>
                <a:cubicBezTo>
                  <a:pt x="3238813" y="184645"/>
                  <a:pt x="3452500" y="184095"/>
                  <a:pt x="3666145" y="181246"/>
                </a:cubicBezTo>
                <a:cubicBezTo>
                  <a:pt x="3671842" y="172700"/>
                  <a:pt x="3678644" y="164795"/>
                  <a:pt x="3683237" y="155609"/>
                </a:cubicBezTo>
                <a:cubicBezTo>
                  <a:pt x="3698822" y="124440"/>
                  <a:pt x="3685548" y="105641"/>
                  <a:pt x="3725966" y="78696"/>
                </a:cubicBezTo>
                <a:cubicBezTo>
                  <a:pt x="3734512" y="72999"/>
                  <a:pt x="3742218" y="65776"/>
                  <a:pt x="3751603" y="61605"/>
                </a:cubicBezTo>
                <a:cubicBezTo>
                  <a:pt x="3793435" y="43013"/>
                  <a:pt x="3798819" y="47439"/>
                  <a:pt x="3837061" y="35967"/>
                </a:cubicBezTo>
                <a:cubicBezTo>
                  <a:pt x="3928565" y="8516"/>
                  <a:pt x="3849641" y="22746"/>
                  <a:pt x="3973794" y="10330"/>
                </a:cubicBezTo>
                <a:cubicBezTo>
                  <a:pt x="4023398" y="12585"/>
                  <a:pt x="4123453" y="0"/>
                  <a:pt x="4187439" y="27422"/>
                </a:cubicBezTo>
                <a:cubicBezTo>
                  <a:pt x="4199148" y="32440"/>
                  <a:pt x="4210228" y="38816"/>
                  <a:pt x="4221622" y="44513"/>
                </a:cubicBezTo>
                <a:cubicBezTo>
                  <a:pt x="4230168" y="53059"/>
                  <a:pt x="4237203" y="63447"/>
                  <a:pt x="4247259" y="70151"/>
                </a:cubicBezTo>
                <a:cubicBezTo>
                  <a:pt x="4298610" y="104384"/>
                  <a:pt x="4247413" y="42989"/>
                  <a:pt x="4298534" y="104334"/>
                </a:cubicBezTo>
                <a:cubicBezTo>
                  <a:pt x="4305109" y="112224"/>
                  <a:pt x="4309051" y="122081"/>
                  <a:pt x="4315626" y="129971"/>
                </a:cubicBezTo>
                <a:cubicBezTo>
                  <a:pt x="4323363" y="139255"/>
                  <a:pt x="4333526" y="146325"/>
                  <a:pt x="4341263" y="155609"/>
                </a:cubicBezTo>
                <a:cubicBezTo>
                  <a:pt x="4347838" y="163499"/>
                  <a:pt x="4351092" y="173983"/>
                  <a:pt x="4358355" y="181246"/>
                </a:cubicBezTo>
                <a:cubicBezTo>
                  <a:pt x="4365618" y="188509"/>
                  <a:pt x="4375446" y="192641"/>
                  <a:pt x="4383992" y="198338"/>
                </a:cubicBezTo>
                <a:cubicBezTo>
                  <a:pt x="4429574" y="266708"/>
                  <a:pt x="4369746" y="184091"/>
                  <a:pt x="4426721" y="241066"/>
                </a:cubicBezTo>
                <a:cubicBezTo>
                  <a:pt x="4433984" y="248329"/>
                  <a:pt x="4437843" y="258346"/>
                  <a:pt x="4443813" y="266704"/>
                </a:cubicBezTo>
                <a:cubicBezTo>
                  <a:pt x="4471220" y="305074"/>
                  <a:pt x="4464029" y="295466"/>
                  <a:pt x="4495087" y="326524"/>
                </a:cubicBezTo>
                <a:cubicBezTo>
                  <a:pt x="4502038" y="347377"/>
                  <a:pt x="4504158" y="361232"/>
                  <a:pt x="4520725" y="377799"/>
                </a:cubicBezTo>
                <a:cubicBezTo>
                  <a:pt x="4530796" y="387870"/>
                  <a:pt x="4544837" y="393366"/>
                  <a:pt x="4554908" y="403437"/>
                </a:cubicBezTo>
                <a:cubicBezTo>
                  <a:pt x="4565505" y="414034"/>
                  <a:pt x="4587934" y="448703"/>
                  <a:pt x="4597637" y="463257"/>
                </a:cubicBezTo>
                <a:cubicBezTo>
                  <a:pt x="4600486" y="471803"/>
                  <a:pt x="4602635" y="480615"/>
                  <a:pt x="4606183" y="488895"/>
                </a:cubicBezTo>
                <a:cubicBezTo>
                  <a:pt x="4611201" y="500604"/>
                  <a:pt x="4622638" y="510355"/>
                  <a:pt x="4623274" y="523078"/>
                </a:cubicBezTo>
                <a:cubicBezTo>
                  <a:pt x="4624219" y="541974"/>
                  <a:pt x="4624981" y="670069"/>
                  <a:pt x="4597637" y="711085"/>
                </a:cubicBezTo>
                <a:lnTo>
                  <a:pt x="4580545" y="736723"/>
                </a:lnTo>
                <a:cubicBezTo>
                  <a:pt x="4564203" y="785754"/>
                  <a:pt x="4583704" y="739986"/>
                  <a:pt x="4546362" y="787997"/>
                </a:cubicBezTo>
                <a:cubicBezTo>
                  <a:pt x="4498366" y="849706"/>
                  <a:pt x="4535533" y="831487"/>
                  <a:pt x="4486542" y="847818"/>
                </a:cubicBezTo>
                <a:cubicBezTo>
                  <a:pt x="4477996" y="859212"/>
                  <a:pt x="4467971" y="869635"/>
                  <a:pt x="4460904" y="882001"/>
                </a:cubicBezTo>
                <a:cubicBezTo>
                  <a:pt x="4456435" y="889822"/>
                  <a:pt x="4458728" y="901268"/>
                  <a:pt x="4452358" y="907638"/>
                </a:cubicBezTo>
                <a:cubicBezTo>
                  <a:pt x="4437833" y="922163"/>
                  <a:pt x="4401084" y="941822"/>
                  <a:pt x="4401084" y="941822"/>
                </a:cubicBezTo>
                <a:cubicBezTo>
                  <a:pt x="4395387" y="950368"/>
                  <a:pt x="4392012" y="961043"/>
                  <a:pt x="4383992" y="967459"/>
                </a:cubicBezTo>
                <a:cubicBezTo>
                  <a:pt x="4376958" y="973086"/>
                  <a:pt x="4367094" y="973820"/>
                  <a:pt x="4358355" y="976005"/>
                </a:cubicBezTo>
                <a:lnTo>
                  <a:pt x="4289988" y="993096"/>
                </a:lnTo>
                <a:cubicBezTo>
                  <a:pt x="4207379" y="990248"/>
                  <a:pt x="4124667" y="989551"/>
                  <a:pt x="4042160" y="984551"/>
                </a:cubicBezTo>
                <a:cubicBezTo>
                  <a:pt x="4009450" y="982569"/>
                  <a:pt x="4003479" y="970787"/>
                  <a:pt x="3973794" y="958913"/>
                </a:cubicBezTo>
                <a:cubicBezTo>
                  <a:pt x="3957066" y="952222"/>
                  <a:pt x="3939738" y="947120"/>
                  <a:pt x="3922519" y="941822"/>
                </a:cubicBezTo>
                <a:cubicBezTo>
                  <a:pt x="3902698" y="935723"/>
                  <a:pt x="3882055" y="932175"/>
                  <a:pt x="3862699" y="924730"/>
                </a:cubicBezTo>
                <a:cubicBezTo>
                  <a:pt x="3844864" y="917870"/>
                  <a:pt x="3829259" y="905953"/>
                  <a:pt x="3811424" y="899093"/>
                </a:cubicBezTo>
                <a:cubicBezTo>
                  <a:pt x="3792068" y="891648"/>
                  <a:pt x="3771277" y="888559"/>
                  <a:pt x="3751603" y="882001"/>
                </a:cubicBezTo>
                <a:cubicBezTo>
                  <a:pt x="3655075" y="849824"/>
                  <a:pt x="3756597" y="876839"/>
                  <a:pt x="3674691" y="856364"/>
                </a:cubicBezTo>
                <a:cubicBezTo>
                  <a:pt x="3643756" y="835740"/>
                  <a:pt x="3646129" y="841430"/>
                  <a:pt x="3623416" y="805089"/>
                </a:cubicBezTo>
                <a:cubicBezTo>
                  <a:pt x="3616664" y="794286"/>
                  <a:pt x="3614714" y="780493"/>
                  <a:pt x="3606325" y="770906"/>
                </a:cubicBezTo>
                <a:cubicBezTo>
                  <a:pt x="3594314" y="757179"/>
                  <a:pt x="3576494" y="749621"/>
                  <a:pt x="3563596" y="736723"/>
                </a:cubicBezTo>
                <a:cubicBezTo>
                  <a:pt x="3548106" y="721233"/>
                  <a:pt x="3529413" y="676735"/>
                  <a:pt x="3529413" y="659810"/>
                </a:cubicBezTo>
                <a:lnTo>
                  <a:pt x="3529413" y="634173"/>
                </a:lnTo>
              </a:path>
            </a:pathLst>
          </a:custGeom>
          <a:ln w="1587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759723" y="2015783"/>
            <a:ext cx="811851" cy="958153"/>
          </a:xfrm>
          <a:custGeom>
            <a:avLst/>
            <a:gdLst>
              <a:gd name="connsiteX0" fmla="*/ 495656 w 811851"/>
              <a:gd name="connsiteY0" fmla="*/ 154849 h 958153"/>
              <a:gd name="connsiteX1" fmla="*/ 529840 w 811851"/>
              <a:gd name="connsiteY1" fmla="*/ 103574 h 958153"/>
              <a:gd name="connsiteX2" fmla="*/ 546931 w 811851"/>
              <a:gd name="connsiteY2" fmla="*/ 77937 h 958153"/>
              <a:gd name="connsiteX3" fmla="*/ 606752 w 811851"/>
              <a:gd name="connsiteY3" fmla="*/ 35208 h 958153"/>
              <a:gd name="connsiteX4" fmla="*/ 658027 w 811851"/>
              <a:gd name="connsiteY4" fmla="*/ 1024 h 958153"/>
              <a:gd name="connsiteX5" fmla="*/ 769122 w 811851"/>
              <a:gd name="connsiteY5" fmla="*/ 9570 h 958153"/>
              <a:gd name="connsiteX6" fmla="*/ 786213 w 811851"/>
              <a:gd name="connsiteY6" fmla="*/ 35208 h 958153"/>
              <a:gd name="connsiteX7" fmla="*/ 803305 w 811851"/>
              <a:gd name="connsiteY7" fmla="*/ 86482 h 958153"/>
              <a:gd name="connsiteX8" fmla="*/ 811851 w 811851"/>
              <a:gd name="connsiteY8" fmla="*/ 112120 h 958153"/>
              <a:gd name="connsiteX9" fmla="*/ 803305 w 811851"/>
              <a:gd name="connsiteY9" fmla="*/ 223215 h 958153"/>
              <a:gd name="connsiteX10" fmla="*/ 794759 w 811851"/>
              <a:gd name="connsiteY10" fmla="*/ 265944 h 958153"/>
              <a:gd name="connsiteX11" fmla="*/ 786213 w 811851"/>
              <a:gd name="connsiteY11" fmla="*/ 300127 h 958153"/>
              <a:gd name="connsiteX12" fmla="*/ 760576 w 811851"/>
              <a:gd name="connsiteY12" fmla="*/ 377039 h 958153"/>
              <a:gd name="connsiteX13" fmla="*/ 743484 w 811851"/>
              <a:gd name="connsiteY13" fmla="*/ 428314 h 958153"/>
              <a:gd name="connsiteX14" fmla="*/ 734939 w 811851"/>
              <a:gd name="connsiteY14" fmla="*/ 453952 h 958153"/>
              <a:gd name="connsiteX15" fmla="*/ 717847 w 811851"/>
              <a:gd name="connsiteY15" fmla="*/ 479589 h 958153"/>
              <a:gd name="connsiteX16" fmla="*/ 709301 w 811851"/>
              <a:gd name="connsiteY16" fmla="*/ 505226 h 958153"/>
              <a:gd name="connsiteX17" fmla="*/ 649481 w 811851"/>
              <a:gd name="connsiteY17" fmla="*/ 582138 h 958153"/>
              <a:gd name="connsiteX18" fmla="*/ 589660 w 811851"/>
              <a:gd name="connsiteY18" fmla="*/ 650505 h 958153"/>
              <a:gd name="connsiteX19" fmla="*/ 546931 w 811851"/>
              <a:gd name="connsiteY19" fmla="*/ 693234 h 958153"/>
              <a:gd name="connsiteX20" fmla="*/ 529840 w 811851"/>
              <a:gd name="connsiteY20" fmla="*/ 718871 h 958153"/>
              <a:gd name="connsiteX21" fmla="*/ 521294 w 811851"/>
              <a:gd name="connsiteY21" fmla="*/ 744509 h 958153"/>
              <a:gd name="connsiteX22" fmla="*/ 444382 w 811851"/>
              <a:gd name="connsiteY22" fmla="*/ 795783 h 958153"/>
              <a:gd name="connsiteX23" fmla="*/ 393107 w 811851"/>
              <a:gd name="connsiteY23" fmla="*/ 829967 h 958153"/>
              <a:gd name="connsiteX24" fmla="*/ 358924 w 811851"/>
              <a:gd name="connsiteY24" fmla="*/ 855604 h 958153"/>
              <a:gd name="connsiteX25" fmla="*/ 307649 w 811851"/>
              <a:gd name="connsiteY25" fmla="*/ 889787 h 958153"/>
              <a:gd name="connsiteX26" fmla="*/ 273466 w 811851"/>
              <a:gd name="connsiteY26" fmla="*/ 898333 h 958153"/>
              <a:gd name="connsiteX27" fmla="*/ 239283 w 811851"/>
              <a:gd name="connsiteY27" fmla="*/ 915424 h 958153"/>
              <a:gd name="connsiteX28" fmla="*/ 145279 w 811851"/>
              <a:gd name="connsiteY28" fmla="*/ 941062 h 958153"/>
              <a:gd name="connsiteX29" fmla="*/ 76913 w 811851"/>
              <a:gd name="connsiteY29" fmla="*/ 958153 h 958153"/>
              <a:gd name="connsiteX30" fmla="*/ 25638 w 811851"/>
              <a:gd name="connsiteY30" fmla="*/ 949608 h 958153"/>
              <a:gd name="connsiteX31" fmla="*/ 0 w 811851"/>
              <a:gd name="connsiteY31" fmla="*/ 898333 h 958153"/>
              <a:gd name="connsiteX32" fmla="*/ 8546 w 811851"/>
              <a:gd name="connsiteY32" fmla="*/ 812875 h 958153"/>
              <a:gd name="connsiteX33" fmla="*/ 51275 w 811851"/>
              <a:gd name="connsiteY33" fmla="*/ 735963 h 958153"/>
              <a:gd name="connsiteX34" fmla="*/ 94004 w 811851"/>
              <a:gd name="connsiteY34" fmla="*/ 693234 h 958153"/>
              <a:gd name="connsiteX35" fmla="*/ 153825 w 811851"/>
              <a:gd name="connsiteY35" fmla="*/ 616322 h 958153"/>
              <a:gd name="connsiteX36" fmla="*/ 196554 w 811851"/>
              <a:gd name="connsiteY36" fmla="*/ 539410 h 958153"/>
              <a:gd name="connsiteX37" fmla="*/ 230737 w 811851"/>
              <a:gd name="connsiteY37" fmla="*/ 453952 h 958153"/>
              <a:gd name="connsiteX38" fmla="*/ 256374 w 811851"/>
              <a:gd name="connsiteY38" fmla="*/ 419768 h 958153"/>
              <a:gd name="connsiteX39" fmla="*/ 273466 w 811851"/>
              <a:gd name="connsiteY39" fmla="*/ 394131 h 958153"/>
              <a:gd name="connsiteX40" fmla="*/ 282012 w 811851"/>
              <a:gd name="connsiteY40" fmla="*/ 359948 h 958153"/>
              <a:gd name="connsiteX41" fmla="*/ 333286 w 811851"/>
              <a:gd name="connsiteY41" fmla="*/ 317219 h 958153"/>
              <a:gd name="connsiteX42" fmla="*/ 367470 w 811851"/>
              <a:gd name="connsiteY42" fmla="*/ 274490 h 958153"/>
              <a:gd name="connsiteX43" fmla="*/ 401653 w 811851"/>
              <a:gd name="connsiteY43" fmla="*/ 223215 h 958153"/>
              <a:gd name="connsiteX44" fmla="*/ 418744 w 811851"/>
              <a:gd name="connsiteY44" fmla="*/ 197578 h 958153"/>
              <a:gd name="connsiteX45" fmla="*/ 444382 w 811851"/>
              <a:gd name="connsiteY45" fmla="*/ 180486 h 958153"/>
              <a:gd name="connsiteX46" fmla="*/ 470019 w 811851"/>
              <a:gd name="connsiteY46" fmla="*/ 154849 h 958153"/>
              <a:gd name="connsiteX47" fmla="*/ 495656 w 811851"/>
              <a:gd name="connsiteY47" fmla="*/ 154849 h 9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11851" h="958153">
                <a:moveTo>
                  <a:pt x="495656" y="154849"/>
                </a:moveTo>
                <a:cubicBezTo>
                  <a:pt x="505626" y="146303"/>
                  <a:pt x="518445" y="120666"/>
                  <a:pt x="529840" y="103574"/>
                </a:cubicBezTo>
                <a:cubicBezTo>
                  <a:pt x="535537" y="95028"/>
                  <a:pt x="538385" y="83634"/>
                  <a:pt x="546931" y="77937"/>
                </a:cubicBezTo>
                <a:cubicBezTo>
                  <a:pt x="630266" y="22380"/>
                  <a:pt x="500777" y="109391"/>
                  <a:pt x="606752" y="35208"/>
                </a:cubicBezTo>
                <a:cubicBezTo>
                  <a:pt x="623580" y="23428"/>
                  <a:pt x="658027" y="1024"/>
                  <a:pt x="658027" y="1024"/>
                </a:cubicBezTo>
                <a:cubicBezTo>
                  <a:pt x="695059" y="3873"/>
                  <a:pt x="733235" y="0"/>
                  <a:pt x="769122" y="9570"/>
                </a:cubicBezTo>
                <a:cubicBezTo>
                  <a:pt x="779046" y="12216"/>
                  <a:pt x="782042" y="25822"/>
                  <a:pt x="786213" y="35208"/>
                </a:cubicBezTo>
                <a:cubicBezTo>
                  <a:pt x="793530" y="51671"/>
                  <a:pt x="797608" y="69391"/>
                  <a:pt x="803305" y="86482"/>
                </a:cubicBezTo>
                <a:lnTo>
                  <a:pt x="811851" y="112120"/>
                </a:lnTo>
                <a:cubicBezTo>
                  <a:pt x="809002" y="149152"/>
                  <a:pt x="807407" y="186301"/>
                  <a:pt x="803305" y="223215"/>
                </a:cubicBezTo>
                <a:cubicBezTo>
                  <a:pt x="801701" y="237651"/>
                  <a:pt x="797910" y="251765"/>
                  <a:pt x="794759" y="265944"/>
                </a:cubicBezTo>
                <a:cubicBezTo>
                  <a:pt x="792211" y="277409"/>
                  <a:pt x="789588" y="288877"/>
                  <a:pt x="786213" y="300127"/>
                </a:cubicBezTo>
                <a:cubicBezTo>
                  <a:pt x="786198" y="300179"/>
                  <a:pt x="764858" y="364195"/>
                  <a:pt x="760576" y="377039"/>
                </a:cubicBezTo>
                <a:lnTo>
                  <a:pt x="743484" y="428314"/>
                </a:lnTo>
                <a:cubicBezTo>
                  <a:pt x="740635" y="436860"/>
                  <a:pt x="739936" y="446457"/>
                  <a:pt x="734939" y="453952"/>
                </a:cubicBezTo>
                <a:cubicBezTo>
                  <a:pt x="729242" y="462498"/>
                  <a:pt x="722440" y="470403"/>
                  <a:pt x="717847" y="479589"/>
                </a:cubicBezTo>
                <a:cubicBezTo>
                  <a:pt x="713818" y="487646"/>
                  <a:pt x="713676" y="497352"/>
                  <a:pt x="709301" y="505226"/>
                </a:cubicBezTo>
                <a:cubicBezTo>
                  <a:pt x="654337" y="604160"/>
                  <a:pt x="697925" y="519852"/>
                  <a:pt x="649481" y="582138"/>
                </a:cubicBezTo>
                <a:cubicBezTo>
                  <a:pt x="595796" y="651162"/>
                  <a:pt x="639292" y="617417"/>
                  <a:pt x="589660" y="650505"/>
                </a:cubicBezTo>
                <a:cubicBezTo>
                  <a:pt x="544085" y="718869"/>
                  <a:pt x="603902" y="636263"/>
                  <a:pt x="546931" y="693234"/>
                </a:cubicBezTo>
                <a:cubicBezTo>
                  <a:pt x="539669" y="700496"/>
                  <a:pt x="534433" y="709685"/>
                  <a:pt x="529840" y="718871"/>
                </a:cubicBezTo>
                <a:cubicBezTo>
                  <a:pt x="525811" y="726928"/>
                  <a:pt x="527664" y="738139"/>
                  <a:pt x="521294" y="744509"/>
                </a:cubicBezTo>
                <a:cubicBezTo>
                  <a:pt x="521292" y="744511"/>
                  <a:pt x="457202" y="787236"/>
                  <a:pt x="444382" y="795783"/>
                </a:cubicBezTo>
                <a:cubicBezTo>
                  <a:pt x="444371" y="795790"/>
                  <a:pt x="393118" y="829959"/>
                  <a:pt x="393107" y="829967"/>
                </a:cubicBezTo>
                <a:cubicBezTo>
                  <a:pt x="381713" y="838513"/>
                  <a:pt x="370592" y="847436"/>
                  <a:pt x="358924" y="855604"/>
                </a:cubicBezTo>
                <a:cubicBezTo>
                  <a:pt x="342096" y="867384"/>
                  <a:pt x="327577" y="884805"/>
                  <a:pt x="307649" y="889787"/>
                </a:cubicBezTo>
                <a:cubicBezTo>
                  <a:pt x="296255" y="892636"/>
                  <a:pt x="284463" y="894209"/>
                  <a:pt x="273466" y="898333"/>
                </a:cubicBezTo>
                <a:cubicBezTo>
                  <a:pt x="261538" y="902806"/>
                  <a:pt x="251111" y="910693"/>
                  <a:pt x="239283" y="915424"/>
                </a:cubicBezTo>
                <a:cubicBezTo>
                  <a:pt x="186236" y="936643"/>
                  <a:pt x="195994" y="929359"/>
                  <a:pt x="145279" y="941062"/>
                </a:cubicBezTo>
                <a:cubicBezTo>
                  <a:pt x="122391" y="946344"/>
                  <a:pt x="76913" y="958153"/>
                  <a:pt x="76913" y="958153"/>
                </a:cubicBezTo>
                <a:cubicBezTo>
                  <a:pt x="59821" y="955305"/>
                  <a:pt x="41136" y="957357"/>
                  <a:pt x="25638" y="949608"/>
                </a:cubicBezTo>
                <a:cubicBezTo>
                  <a:pt x="12385" y="942982"/>
                  <a:pt x="4045" y="910467"/>
                  <a:pt x="0" y="898333"/>
                </a:cubicBezTo>
                <a:cubicBezTo>
                  <a:pt x="2849" y="869847"/>
                  <a:pt x="4193" y="841170"/>
                  <a:pt x="8546" y="812875"/>
                </a:cubicBezTo>
                <a:cubicBezTo>
                  <a:pt x="13058" y="783545"/>
                  <a:pt x="36107" y="758715"/>
                  <a:pt x="51275" y="735963"/>
                </a:cubicBezTo>
                <a:cubicBezTo>
                  <a:pt x="74064" y="701780"/>
                  <a:pt x="59821" y="716022"/>
                  <a:pt x="94004" y="693234"/>
                </a:cubicBezTo>
                <a:cubicBezTo>
                  <a:pt x="134891" y="631903"/>
                  <a:pt x="113662" y="656484"/>
                  <a:pt x="153825" y="616322"/>
                </a:cubicBezTo>
                <a:cubicBezTo>
                  <a:pt x="174738" y="553582"/>
                  <a:pt x="158176" y="577786"/>
                  <a:pt x="196554" y="539410"/>
                </a:cubicBezTo>
                <a:cubicBezTo>
                  <a:pt x="207514" y="506528"/>
                  <a:pt x="212771" y="482697"/>
                  <a:pt x="230737" y="453952"/>
                </a:cubicBezTo>
                <a:cubicBezTo>
                  <a:pt x="238286" y="441874"/>
                  <a:pt x="248095" y="431358"/>
                  <a:pt x="256374" y="419768"/>
                </a:cubicBezTo>
                <a:cubicBezTo>
                  <a:pt x="262344" y="411410"/>
                  <a:pt x="267769" y="402677"/>
                  <a:pt x="273466" y="394131"/>
                </a:cubicBezTo>
                <a:cubicBezTo>
                  <a:pt x="276315" y="382737"/>
                  <a:pt x="276185" y="370146"/>
                  <a:pt x="282012" y="359948"/>
                </a:cubicBezTo>
                <a:cubicBezTo>
                  <a:pt x="292136" y="342231"/>
                  <a:pt x="316948" y="328111"/>
                  <a:pt x="333286" y="317219"/>
                </a:cubicBezTo>
                <a:cubicBezTo>
                  <a:pt x="352532" y="259482"/>
                  <a:pt x="325840" y="322066"/>
                  <a:pt x="367470" y="274490"/>
                </a:cubicBezTo>
                <a:cubicBezTo>
                  <a:pt x="380997" y="259031"/>
                  <a:pt x="390259" y="240307"/>
                  <a:pt x="401653" y="223215"/>
                </a:cubicBezTo>
                <a:cubicBezTo>
                  <a:pt x="407350" y="214669"/>
                  <a:pt x="410198" y="203275"/>
                  <a:pt x="418744" y="197578"/>
                </a:cubicBezTo>
                <a:cubicBezTo>
                  <a:pt x="427290" y="191881"/>
                  <a:pt x="436492" y="187061"/>
                  <a:pt x="444382" y="180486"/>
                </a:cubicBezTo>
                <a:cubicBezTo>
                  <a:pt x="453666" y="172749"/>
                  <a:pt x="459963" y="161553"/>
                  <a:pt x="470019" y="154849"/>
                </a:cubicBezTo>
                <a:cubicBezTo>
                  <a:pt x="536580" y="110474"/>
                  <a:pt x="485686" y="163395"/>
                  <a:pt x="495656" y="1548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29000" y="990600"/>
            <a:ext cx="2133600" cy="990600"/>
          </a:xfrm>
          <a:prstGeom prst="ellipse">
            <a:avLst/>
          </a:prstGeom>
          <a:noFill/>
          <a:ln w="222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3200" y="6172200"/>
            <a:ext cx="4648200" cy="523220"/>
          </a:xfrm>
          <a:prstGeom prst="rect">
            <a:avLst/>
          </a:prstGeom>
          <a:noFill/>
          <a:ln>
            <a:solidFill>
              <a:srgbClr val="C00000"/>
            </a:solidFill>
          </a:ln>
        </p:spPr>
        <p:txBody>
          <a:bodyPr wrap="square" rtlCol="0">
            <a:spAutoFit/>
          </a:bodyPr>
          <a:lstStyle/>
          <a:p>
            <a:r>
              <a:rPr lang="en-US" sz="1400" dirty="0" smtClean="0"/>
              <a:t>Black:  Various purposes and Arms transfer training</a:t>
            </a:r>
          </a:p>
          <a:p>
            <a:r>
              <a:rPr lang="en-US" sz="1400" dirty="0" smtClean="0">
                <a:solidFill>
                  <a:srgbClr val="C00000"/>
                </a:solidFill>
              </a:rPr>
              <a:t>Red: Nato Expansion / Alliance and Partnership cooperation</a:t>
            </a:r>
            <a:endParaRPr lang="en-US" sz="14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F79A7745-4EE4-4871-B51C-64E0222D2D43}" type="slidenum">
              <a:rPr lang="en-US"/>
              <a:pPr/>
              <a:t>19</a:t>
            </a:fld>
            <a:endParaRPr lang="en-US"/>
          </a:p>
        </p:txBody>
      </p:sp>
      <p:sp>
        <p:nvSpPr>
          <p:cNvPr id="4099"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D686334-0B73-4275-B5B9-F25C52061487}" type="slidenum">
              <a:rPr lang="en-US" sz="1400">
                <a:latin typeface="Calibri" pitchFamily="34" charset="0"/>
              </a:rPr>
              <a:pPr algn="r"/>
              <a:t>19</a:t>
            </a:fld>
            <a:endParaRPr lang="en-US" sz="1400">
              <a:latin typeface="Calibri" pitchFamily="34" charset="0"/>
            </a:endParaRPr>
          </a:p>
        </p:txBody>
      </p:sp>
      <p:sp>
        <p:nvSpPr>
          <p:cNvPr id="4100" name="Rectangle 2"/>
          <p:cNvSpPr>
            <a:spLocks noGrp="1" noChangeArrowheads="1"/>
          </p:cNvSpPr>
          <p:nvPr>
            <p:ph type="title" idx="4294967295"/>
          </p:nvPr>
        </p:nvSpPr>
        <p:spPr>
          <a:xfrm>
            <a:off x="685800" y="228600"/>
            <a:ext cx="7772400" cy="1143000"/>
          </a:xfrm>
        </p:spPr>
        <p:txBody>
          <a:bodyPr/>
          <a:lstStyle/>
          <a:p>
            <a:pPr eaLnBrk="1" hangingPunct="1"/>
            <a:r>
              <a:rPr lang="en-US" sz="2000" dirty="0" smtClean="0"/>
              <a:t>Language Training and Testing Exchanges</a:t>
            </a:r>
          </a:p>
        </p:txBody>
      </p:sp>
      <p:sp>
        <p:nvSpPr>
          <p:cNvPr id="4101" name="Rectangle 3"/>
          <p:cNvSpPr>
            <a:spLocks noGrp="1" noChangeArrowheads="1"/>
          </p:cNvSpPr>
          <p:nvPr>
            <p:ph type="body" sz="half" idx="4294967295"/>
          </p:nvPr>
        </p:nvSpPr>
        <p:spPr>
          <a:xfrm>
            <a:off x="228600" y="1295400"/>
            <a:ext cx="3962400" cy="5029200"/>
          </a:xfrm>
        </p:spPr>
        <p:txBody>
          <a:bodyPr/>
          <a:lstStyle/>
          <a:p>
            <a:pPr eaLnBrk="1" hangingPunct="1">
              <a:lnSpc>
                <a:spcPct val="70000"/>
              </a:lnSpc>
            </a:pPr>
            <a:endParaRPr lang="en-US" sz="1200" dirty="0" smtClean="0"/>
          </a:p>
          <a:p>
            <a:pPr eaLnBrk="1" hangingPunct="1">
              <a:lnSpc>
                <a:spcPct val="70000"/>
              </a:lnSpc>
            </a:pPr>
            <a:endParaRPr lang="en-US" sz="1200" dirty="0" smtClean="0"/>
          </a:p>
          <a:p>
            <a:pPr eaLnBrk="1" hangingPunct="1">
              <a:lnSpc>
                <a:spcPct val="70000"/>
              </a:lnSpc>
            </a:pPr>
            <a:r>
              <a:rPr lang="en-US" sz="1400" dirty="0" smtClean="0"/>
              <a:t>BILC Teams:</a:t>
            </a:r>
          </a:p>
          <a:p>
            <a:pPr lvl="1" eaLnBrk="1" hangingPunct="1">
              <a:lnSpc>
                <a:spcPct val="70000"/>
              </a:lnSpc>
            </a:pPr>
            <a:r>
              <a:rPr lang="en-US" sz="1400" dirty="0" smtClean="0"/>
              <a:t>Slovenia, Sweden, Germany, Canada, UK, and US.</a:t>
            </a:r>
          </a:p>
          <a:p>
            <a:pPr eaLnBrk="1" hangingPunct="1">
              <a:lnSpc>
                <a:spcPct val="70000"/>
              </a:lnSpc>
              <a:buFontTx/>
              <a:buNone/>
            </a:pPr>
            <a:endParaRPr lang="en-US" sz="1400" dirty="0" smtClean="0"/>
          </a:p>
          <a:p>
            <a:pPr eaLnBrk="1" hangingPunct="1">
              <a:lnSpc>
                <a:spcPct val="70000"/>
              </a:lnSpc>
            </a:pPr>
            <a:r>
              <a:rPr lang="en-US" sz="1400" dirty="0" smtClean="0"/>
              <a:t>Level of Interest:</a:t>
            </a:r>
          </a:p>
          <a:p>
            <a:pPr lvl="1" eaLnBrk="1" hangingPunct="1">
              <a:lnSpc>
                <a:spcPct val="70000"/>
              </a:lnSpc>
            </a:pPr>
            <a:r>
              <a:rPr lang="en-US" sz="1400" dirty="0" smtClean="0"/>
              <a:t>Albania: DCHOD and DG of Personnel</a:t>
            </a:r>
          </a:p>
          <a:p>
            <a:pPr lvl="1" eaLnBrk="1" hangingPunct="1">
              <a:lnSpc>
                <a:spcPct val="70000"/>
              </a:lnSpc>
            </a:pPr>
            <a:r>
              <a:rPr lang="en-US" sz="1400" dirty="0" smtClean="0"/>
              <a:t>Azerbaijan: Int’l Mil Coop</a:t>
            </a:r>
          </a:p>
          <a:p>
            <a:pPr lvl="1" eaLnBrk="1" hangingPunct="1">
              <a:lnSpc>
                <a:spcPct val="70000"/>
              </a:lnSpc>
            </a:pPr>
            <a:r>
              <a:rPr lang="en-US" sz="1400" dirty="0" smtClean="0"/>
              <a:t>Bulgaria: Deputy Chief of Staff</a:t>
            </a:r>
          </a:p>
          <a:p>
            <a:pPr lvl="1">
              <a:lnSpc>
                <a:spcPct val="70000"/>
              </a:lnSpc>
            </a:pPr>
            <a:r>
              <a:rPr lang="en-US" sz="1400" dirty="0" smtClean="0"/>
              <a:t>Czech Rep: E&amp;T Policy</a:t>
            </a:r>
          </a:p>
          <a:p>
            <a:pPr lvl="1" eaLnBrk="1" hangingPunct="1">
              <a:lnSpc>
                <a:spcPct val="70000"/>
              </a:lnSpc>
            </a:pPr>
            <a:r>
              <a:rPr lang="en-US" sz="1400" dirty="0" smtClean="0"/>
              <a:t>Georgia: Deputy Minister of Defense</a:t>
            </a:r>
          </a:p>
          <a:p>
            <a:pPr lvl="1" eaLnBrk="1" hangingPunct="1">
              <a:lnSpc>
                <a:spcPct val="70000"/>
              </a:lnSpc>
            </a:pPr>
            <a:r>
              <a:rPr lang="en-US" sz="1400" dirty="0" smtClean="0"/>
              <a:t>Latvia:  Deputy State Secretary </a:t>
            </a:r>
          </a:p>
          <a:p>
            <a:pPr lvl="1" eaLnBrk="1" hangingPunct="1">
              <a:lnSpc>
                <a:spcPct val="70000"/>
              </a:lnSpc>
            </a:pPr>
            <a:r>
              <a:rPr lang="en-US" sz="1400" dirty="0" smtClean="0"/>
              <a:t>Macedonia: CHOD</a:t>
            </a:r>
          </a:p>
          <a:p>
            <a:pPr lvl="1" eaLnBrk="1" hangingPunct="1">
              <a:lnSpc>
                <a:spcPct val="70000"/>
              </a:lnSpc>
            </a:pPr>
            <a:r>
              <a:rPr lang="en-US" sz="1400" dirty="0" smtClean="0"/>
              <a:t>Netherlands: Head, Int’l Mil Coop</a:t>
            </a:r>
          </a:p>
          <a:p>
            <a:pPr lvl="1" eaLnBrk="1" hangingPunct="1">
              <a:lnSpc>
                <a:spcPct val="70000"/>
              </a:lnSpc>
            </a:pPr>
            <a:r>
              <a:rPr lang="en-US" sz="1400" dirty="0" smtClean="0"/>
              <a:t>Romania: Head of MoD Human Resources</a:t>
            </a:r>
          </a:p>
          <a:p>
            <a:pPr lvl="1" eaLnBrk="1" hangingPunct="1">
              <a:lnSpc>
                <a:spcPct val="70000"/>
              </a:lnSpc>
            </a:pPr>
            <a:r>
              <a:rPr lang="en-US" sz="1400" dirty="0" smtClean="0"/>
              <a:t>Russia: MoD Director of Education</a:t>
            </a:r>
          </a:p>
          <a:p>
            <a:pPr lvl="1" eaLnBrk="1" hangingPunct="1">
              <a:lnSpc>
                <a:spcPct val="70000"/>
              </a:lnSpc>
            </a:pPr>
            <a:r>
              <a:rPr lang="en-US" sz="1400" dirty="0" smtClean="0"/>
              <a:t>Serbia: The J-7 and MoD Personnel Sector</a:t>
            </a:r>
          </a:p>
          <a:p>
            <a:pPr lvl="1" eaLnBrk="1" hangingPunct="1">
              <a:lnSpc>
                <a:spcPct val="70000"/>
              </a:lnSpc>
            </a:pPr>
            <a:r>
              <a:rPr lang="en-US" sz="1400" dirty="0" smtClean="0"/>
              <a:t>Slovakia: Director of Military Education</a:t>
            </a:r>
          </a:p>
          <a:p>
            <a:pPr lvl="1" eaLnBrk="1" hangingPunct="1">
              <a:lnSpc>
                <a:spcPct val="70000"/>
              </a:lnSpc>
            </a:pPr>
            <a:endParaRPr lang="en-US" sz="1400" dirty="0" smtClean="0"/>
          </a:p>
          <a:p>
            <a:pPr eaLnBrk="1" hangingPunct="1">
              <a:lnSpc>
                <a:spcPct val="70000"/>
              </a:lnSpc>
            </a:pPr>
            <a:r>
              <a:rPr lang="en-US" sz="1400" dirty="0" smtClean="0"/>
              <a:t>Methodology </a:t>
            </a:r>
          </a:p>
          <a:p>
            <a:pPr lvl="1" eaLnBrk="1" hangingPunct="1">
              <a:lnSpc>
                <a:spcPct val="70000"/>
              </a:lnSpc>
            </a:pPr>
            <a:r>
              <a:rPr lang="en-US" sz="1400" dirty="0" smtClean="0"/>
              <a:t>Language Policies</a:t>
            </a:r>
          </a:p>
          <a:p>
            <a:pPr lvl="1" eaLnBrk="1" hangingPunct="1">
              <a:lnSpc>
                <a:spcPct val="70000"/>
              </a:lnSpc>
            </a:pPr>
            <a:r>
              <a:rPr lang="en-US" sz="1400" dirty="0" smtClean="0"/>
              <a:t>Military personnel policies</a:t>
            </a:r>
          </a:p>
          <a:p>
            <a:pPr lvl="1" eaLnBrk="1" hangingPunct="1">
              <a:lnSpc>
                <a:spcPct val="70000"/>
              </a:lnSpc>
            </a:pPr>
            <a:r>
              <a:rPr lang="en-US" sz="1400" dirty="0" smtClean="0"/>
              <a:t>Language instruction and testing</a:t>
            </a:r>
          </a:p>
          <a:p>
            <a:pPr lvl="1" eaLnBrk="1" hangingPunct="1">
              <a:lnSpc>
                <a:spcPct val="70000"/>
              </a:lnSpc>
            </a:pPr>
            <a:endParaRPr lang="en-US" sz="1200" dirty="0" smtClean="0"/>
          </a:p>
          <a:p>
            <a:pPr eaLnBrk="1" hangingPunct="1">
              <a:lnSpc>
                <a:spcPct val="70000"/>
              </a:lnSpc>
            </a:pPr>
            <a:endParaRPr lang="en-US" sz="1400" dirty="0" smtClean="0"/>
          </a:p>
          <a:p>
            <a:pPr eaLnBrk="1" hangingPunct="1">
              <a:lnSpc>
                <a:spcPct val="70000"/>
              </a:lnSpc>
            </a:pPr>
            <a:endParaRPr lang="en-US" sz="1400" b="1" dirty="0" smtClean="0"/>
          </a:p>
        </p:txBody>
      </p:sp>
      <p:pic>
        <p:nvPicPr>
          <p:cNvPr id="4102" name="Picture 6" descr="IMG_4835"/>
          <p:cNvPicPr>
            <a:picLocks noChangeAspect="1" noChangeArrowheads="1"/>
          </p:cNvPicPr>
          <p:nvPr/>
        </p:nvPicPr>
        <p:blipFill>
          <a:blip r:embed="rId3" cstate="print"/>
          <a:srcRect/>
          <a:stretch>
            <a:fillRect/>
          </a:stretch>
        </p:blipFill>
        <p:spPr bwMode="auto">
          <a:xfrm>
            <a:off x="4267200" y="1676400"/>
            <a:ext cx="4648200" cy="3810000"/>
          </a:xfrm>
          <a:prstGeom prst="rect">
            <a:avLst/>
          </a:prstGeom>
          <a:noFill/>
          <a:ln w="9525">
            <a:noFill/>
            <a:miter lim="800000"/>
            <a:headEnd/>
            <a:tailEnd/>
          </a:ln>
        </p:spPr>
      </p:pic>
      <p:sp>
        <p:nvSpPr>
          <p:cNvPr id="4103" name="Text Box 7"/>
          <p:cNvSpPr txBox="1">
            <a:spLocks noChangeArrowheads="1"/>
          </p:cNvSpPr>
          <p:nvPr/>
        </p:nvSpPr>
        <p:spPr bwMode="auto">
          <a:xfrm>
            <a:off x="6019800" y="5562600"/>
            <a:ext cx="2209800" cy="244475"/>
          </a:xfrm>
          <a:prstGeom prst="rect">
            <a:avLst/>
          </a:prstGeom>
          <a:noFill/>
          <a:ln w="9525">
            <a:noFill/>
            <a:miter lim="800000"/>
            <a:headEnd/>
            <a:tailEnd/>
          </a:ln>
        </p:spPr>
        <p:txBody>
          <a:bodyPr>
            <a:spAutoFit/>
          </a:bodyPr>
          <a:lstStyle/>
          <a:p>
            <a:pPr>
              <a:spcBef>
                <a:spcPct val="50000"/>
              </a:spcBef>
            </a:pPr>
            <a:r>
              <a:rPr lang="en-US" sz="1000" i="1">
                <a:latin typeface="Calibri" pitchFamily="34" charset="0"/>
              </a:rPr>
              <a:t>Serbia: May 2009</a:t>
            </a:r>
          </a:p>
        </p:txBody>
      </p:sp>
      <p:pic>
        <p:nvPicPr>
          <p:cNvPr id="4104" name="Picture 7" descr="Nato"/>
          <p:cNvPicPr>
            <a:picLocks noChangeAspect="1" noChangeArrowheads="1"/>
          </p:cNvPicPr>
          <p:nvPr/>
        </p:nvPicPr>
        <p:blipFill>
          <a:blip r:embed="rId4" cstate="print"/>
          <a:srcRect/>
          <a:stretch>
            <a:fillRect/>
          </a:stretch>
        </p:blipFill>
        <p:spPr bwMode="auto">
          <a:xfrm>
            <a:off x="7620000" y="0"/>
            <a:ext cx="1524000" cy="1092200"/>
          </a:xfrm>
          <a:prstGeom prst="rect">
            <a:avLst/>
          </a:prstGeom>
          <a:noFill/>
          <a:ln w="9525">
            <a:noFill/>
            <a:miter lim="800000"/>
            <a:headEnd/>
            <a:tailEnd/>
          </a:ln>
        </p:spPr>
      </p:pic>
      <p:pic>
        <p:nvPicPr>
          <p:cNvPr id="4106" name="Picture 6"/>
          <p:cNvPicPr>
            <a:picLocks noChangeAspect="1" noChangeArrowheads="1"/>
          </p:cNvPicPr>
          <p:nvPr/>
        </p:nvPicPr>
        <p:blipFill>
          <a:blip r:embed="rId5" cstate="print"/>
          <a:srcRect/>
          <a:stretch>
            <a:fillRect/>
          </a:stretch>
        </p:blipFill>
        <p:spPr bwMode="auto">
          <a:xfrm>
            <a:off x="0" y="0"/>
            <a:ext cx="107426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t>
            </a:r>
            <a:r>
              <a:rPr lang="en-CA" sz="2700" b="1" dirty="0" smtClean="0"/>
              <a:t>NATO REQUIREMENTS VERSUS NATIONAL POLICIES:   BRIDGING THE DIVIDE AT THE LANGUAGE SCHOOL</a:t>
            </a:r>
            <a:endParaRPr lang="en-US" sz="2700" dirty="0"/>
          </a:p>
        </p:txBody>
      </p:sp>
      <p:sp>
        <p:nvSpPr>
          <p:cNvPr id="3" name="Content Placeholder 2"/>
          <p:cNvSpPr>
            <a:spLocks noGrp="1"/>
          </p:cNvSpPr>
          <p:nvPr>
            <p:ph idx="1"/>
          </p:nvPr>
        </p:nvSpPr>
        <p:spPr>
          <a:xfrm>
            <a:off x="457200" y="1600200"/>
            <a:ext cx="8229600" cy="4876800"/>
          </a:xfrm>
        </p:spPr>
        <p:txBody>
          <a:bodyPr/>
          <a:lstStyle/>
          <a:p>
            <a:r>
              <a:rPr lang="en-US" dirty="0" smtClean="0"/>
              <a:t>The are some inherent tensions between defense-sponsored (military) language schools and military hierarchy</a:t>
            </a:r>
          </a:p>
          <a:p>
            <a:r>
              <a:rPr lang="en-US" dirty="0" smtClean="0"/>
              <a:t>They are manifested in requirements generation, taskings for training/testing and governance of “military” language schools.</a:t>
            </a:r>
          </a:p>
          <a:p>
            <a:r>
              <a:rPr lang="en-US" dirty="0" smtClean="0"/>
              <a:t>This is normal and multifaceted</a:t>
            </a:r>
          </a:p>
          <a:p>
            <a:pPr>
              <a:buNone/>
            </a:pPr>
            <a:r>
              <a:rPr lang="en-US" dirty="0" smtClean="0"/>
              <a:t>                </a:t>
            </a:r>
          </a:p>
          <a:p>
            <a:pPr>
              <a:buNone/>
            </a:pPr>
            <a:r>
              <a:rPr lang="en-US" dirty="0"/>
              <a:t>	</a:t>
            </a:r>
            <a:r>
              <a:rPr lang="en-US" dirty="0" smtClean="0"/>
              <a:t>	           </a:t>
            </a:r>
            <a:r>
              <a:rPr lang="en-US" sz="2800" dirty="0" smtClean="0"/>
              <a:t>But first some contexts </a:t>
            </a:r>
            <a:r>
              <a:rPr lang="en-US" dirty="0" smtClean="0"/>
              <a:t>	</a:t>
            </a:r>
            <a:endParaRPr lang="en-US" sz="2400" dirty="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538FE18-7506-49C8-9ADC-A964CA77B259}" type="slidenum">
              <a:rPr lang="en-US" sz="1400">
                <a:latin typeface="Calibri" pitchFamily="34" charset="0"/>
              </a:rPr>
              <a:pPr algn="r"/>
              <a:t>20</a:t>
            </a:fld>
            <a:endParaRPr lang="en-US" sz="1400">
              <a:latin typeface="Calibri" pitchFamily="34" charset="0"/>
            </a:endParaRPr>
          </a:p>
        </p:txBody>
      </p:sp>
      <p:sp>
        <p:nvSpPr>
          <p:cNvPr id="5123" name="Rectangle 2"/>
          <p:cNvSpPr>
            <a:spLocks noGrp="1" noChangeArrowheads="1"/>
          </p:cNvSpPr>
          <p:nvPr>
            <p:ph type="title" idx="4294967295"/>
          </p:nvPr>
        </p:nvSpPr>
        <p:spPr>
          <a:xfrm>
            <a:off x="457200" y="457200"/>
            <a:ext cx="8229600" cy="609600"/>
          </a:xfrm>
        </p:spPr>
        <p:txBody>
          <a:bodyPr/>
          <a:lstStyle/>
          <a:p>
            <a:r>
              <a:rPr lang="en-US" sz="2000" dirty="0" smtClean="0"/>
              <a:t>Language Training and Testing Exchanges</a:t>
            </a:r>
          </a:p>
        </p:txBody>
      </p:sp>
      <p:sp>
        <p:nvSpPr>
          <p:cNvPr id="5124" name="Rectangle 3"/>
          <p:cNvSpPr>
            <a:spLocks noGrp="1" noChangeArrowheads="1"/>
          </p:cNvSpPr>
          <p:nvPr>
            <p:ph type="body" idx="4294967295"/>
          </p:nvPr>
        </p:nvSpPr>
        <p:spPr>
          <a:xfrm>
            <a:off x="0" y="1447800"/>
            <a:ext cx="9067800" cy="5029200"/>
          </a:xfrm>
        </p:spPr>
        <p:txBody>
          <a:bodyPr/>
          <a:lstStyle/>
          <a:p>
            <a:pPr eaLnBrk="1" hangingPunct="1">
              <a:buFont typeface="Wingdings" pitchFamily="2" charset="2"/>
              <a:buChar char="Ø"/>
            </a:pPr>
            <a:r>
              <a:rPr lang="en-US" sz="1800" dirty="0" smtClean="0"/>
              <a:t>Development of a language policy integrated into military personnel policies </a:t>
            </a:r>
          </a:p>
          <a:p>
            <a:pPr eaLnBrk="1" hangingPunct="1">
              <a:buFont typeface="Wingdings" pitchFamily="2" charset="2"/>
              <a:buChar char="Ø"/>
            </a:pPr>
            <a:r>
              <a:rPr lang="en-US" sz="1800" dirty="0" smtClean="0"/>
              <a:t>Development of a language training governance structure that meets the objectives of the language policy </a:t>
            </a:r>
          </a:p>
          <a:p>
            <a:pPr eaLnBrk="1" hangingPunct="1">
              <a:buFont typeface="Wingdings" pitchFamily="2" charset="2"/>
              <a:buNone/>
            </a:pPr>
            <a:endParaRPr lang="en-US" sz="1800" dirty="0" smtClean="0"/>
          </a:p>
          <a:p>
            <a:pPr eaLnBrk="1" hangingPunct="1">
              <a:buFont typeface="Wingdings" pitchFamily="2" charset="2"/>
              <a:buChar char="Ø"/>
            </a:pPr>
            <a:r>
              <a:rPr lang="en-US" sz="1800" dirty="0" smtClean="0"/>
              <a:t>Establishing effective and efficient use of language training resources </a:t>
            </a:r>
          </a:p>
          <a:p>
            <a:pPr eaLnBrk="1" hangingPunct="1">
              <a:buFontTx/>
              <a:buNone/>
            </a:pPr>
            <a:r>
              <a:rPr lang="en-US" sz="1800" dirty="0" smtClean="0"/>
              <a:t>      -  Appropriate balance between intensive and non intensive programs</a:t>
            </a:r>
          </a:p>
          <a:p>
            <a:pPr eaLnBrk="1" hangingPunct="1">
              <a:buFontTx/>
              <a:buNone/>
            </a:pPr>
            <a:r>
              <a:rPr lang="en-US" sz="1800" dirty="0" smtClean="0"/>
              <a:t>      -  Effective and efficient language testing programs IAW NATO standards</a:t>
            </a:r>
          </a:p>
          <a:p>
            <a:pPr eaLnBrk="1" hangingPunct="1">
              <a:buFont typeface="Wingdings" pitchFamily="2" charset="2"/>
              <a:buNone/>
            </a:pPr>
            <a:r>
              <a:rPr lang="en-US" sz="1800" dirty="0" smtClean="0"/>
              <a:t>      -  Ensuring resources are allocated in a transparent, prioritized and coordinated manner </a:t>
            </a:r>
          </a:p>
          <a:p>
            <a:pPr eaLnBrk="1" hangingPunct="1">
              <a:buFont typeface="Wingdings" pitchFamily="2" charset="2"/>
              <a:buNone/>
            </a:pPr>
            <a:r>
              <a:rPr lang="en-US" sz="1800" dirty="0" smtClean="0"/>
              <a:t>      -  Effective language training management execution practices</a:t>
            </a:r>
          </a:p>
          <a:p>
            <a:pPr eaLnBrk="1" hangingPunct="1">
              <a:buFont typeface="Wingdings" pitchFamily="2" charset="2"/>
              <a:buNone/>
            </a:pPr>
            <a:r>
              <a:rPr lang="en-US" sz="1800" dirty="0" smtClean="0"/>
              <a:t>      -  Transparent procedures for faculty professional development </a:t>
            </a:r>
          </a:p>
          <a:p>
            <a:pPr eaLnBrk="1" hangingPunct="1">
              <a:buFont typeface="Wingdings" pitchFamily="2" charset="2"/>
              <a:buNone/>
            </a:pPr>
            <a:r>
              <a:rPr lang="en-US" sz="1800" dirty="0" smtClean="0"/>
              <a:t>      -  Harmonizing bilateral support for language training</a:t>
            </a:r>
          </a:p>
          <a:p>
            <a:pPr eaLnBrk="1" hangingPunct="1">
              <a:buFont typeface="Wingdings" pitchFamily="2" charset="2"/>
              <a:buNone/>
            </a:pPr>
            <a:r>
              <a:rPr lang="en-US" sz="1800" dirty="0" smtClean="0"/>
              <a:t>      -  Development of Syllabi and Testing at STANAG 6001 Level 3 </a:t>
            </a:r>
          </a:p>
          <a:p>
            <a:pPr eaLnBrk="1" hangingPunct="1">
              <a:buFontTx/>
              <a:buNone/>
            </a:pPr>
            <a:endParaRPr lang="en-US" sz="1600" dirty="0" smtClean="0"/>
          </a:p>
          <a:p>
            <a:pPr eaLnBrk="1" hangingPunct="1"/>
            <a:endParaRPr lang="en-US" sz="2000" dirty="0" smtClean="0"/>
          </a:p>
        </p:txBody>
      </p:sp>
      <p:pic>
        <p:nvPicPr>
          <p:cNvPr id="5125" name="Picture 7" descr="Nato"/>
          <p:cNvPicPr>
            <a:picLocks noChangeAspect="1" noChangeArrowheads="1"/>
          </p:cNvPicPr>
          <p:nvPr/>
        </p:nvPicPr>
        <p:blipFill>
          <a:blip r:embed="rId3" cstate="print"/>
          <a:srcRect/>
          <a:stretch>
            <a:fillRect/>
          </a:stretch>
        </p:blipFill>
        <p:spPr bwMode="auto">
          <a:xfrm>
            <a:off x="7620000" y="0"/>
            <a:ext cx="1524000" cy="10922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0" y="0"/>
            <a:ext cx="107426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There are some inherent tensions between defense-sponsored (military) language schools and military hierarchy</a:t>
            </a:r>
            <a:br>
              <a:rPr lang="en-US" sz="2700" dirty="0" smtClean="0"/>
            </a:br>
            <a:r>
              <a:rPr lang="en-CA" b="1" dirty="0" smtClean="0"/>
              <a:t> </a:t>
            </a:r>
            <a:endParaRPr lang="en-US" sz="2700" dirty="0"/>
          </a:p>
        </p:txBody>
      </p:sp>
      <p:sp>
        <p:nvSpPr>
          <p:cNvPr id="4" name="Text Placeholder 3"/>
          <p:cNvSpPr>
            <a:spLocks noGrp="1"/>
          </p:cNvSpPr>
          <p:nvPr>
            <p:ph type="body" idx="1"/>
          </p:nvPr>
        </p:nvSpPr>
        <p:spPr>
          <a:xfrm>
            <a:off x="457200" y="1143000"/>
            <a:ext cx="4040188" cy="639762"/>
          </a:xfrm>
        </p:spPr>
        <p:txBody>
          <a:bodyPr/>
          <a:lstStyle/>
          <a:p>
            <a:r>
              <a:rPr lang="en-US" smtClean="0"/>
              <a:t>Language Business Culture</a:t>
            </a:r>
            <a:endParaRPr lang="en-US" dirty="0"/>
          </a:p>
        </p:txBody>
      </p:sp>
      <p:sp>
        <p:nvSpPr>
          <p:cNvPr id="3" name="Content Placeholder 2"/>
          <p:cNvSpPr>
            <a:spLocks noGrp="1"/>
          </p:cNvSpPr>
          <p:nvPr>
            <p:ph sz="half" idx="2"/>
          </p:nvPr>
        </p:nvSpPr>
        <p:spPr>
          <a:xfrm>
            <a:off x="457200" y="1828800"/>
            <a:ext cx="4040188" cy="5486400"/>
          </a:xfrm>
        </p:spPr>
        <p:txBody>
          <a:bodyPr>
            <a:normAutofit fontScale="70000" lnSpcReduction="20000"/>
          </a:bodyPr>
          <a:lstStyle/>
          <a:p>
            <a:pPr>
              <a:lnSpc>
                <a:spcPct val="120000"/>
              </a:lnSpc>
            </a:pPr>
            <a:r>
              <a:rPr lang="en-US" sz="3400" dirty="0" smtClean="0"/>
              <a:t>Progress is incremental</a:t>
            </a:r>
          </a:p>
          <a:p>
            <a:pPr>
              <a:lnSpc>
                <a:spcPct val="120000"/>
              </a:lnSpc>
            </a:pPr>
            <a:r>
              <a:rPr lang="en-US" sz="3400" dirty="0" smtClean="0"/>
              <a:t>Time on task</a:t>
            </a:r>
          </a:p>
          <a:p>
            <a:pPr>
              <a:lnSpc>
                <a:spcPct val="120000"/>
              </a:lnSpc>
            </a:pPr>
            <a:r>
              <a:rPr lang="en-US" sz="3400" dirty="0" smtClean="0"/>
              <a:t>Certain elements of proficiency building are immutable</a:t>
            </a:r>
          </a:p>
          <a:p>
            <a:pPr>
              <a:lnSpc>
                <a:spcPct val="120000"/>
              </a:lnSpc>
            </a:pPr>
            <a:r>
              <a:rPr lang="en-US" sz="3400" dirty="0" smtClean="0"/>
              <a:t>Stability is prized</a:t>
            </a:r>
          </a:p>
          <a:p>
            <a:pPr>
              <a:lnSpc>
                <a:spcPct val="120000"/>
              </a:lnSpc>
            </a:pPr>
            <a:r>
              <a:rPr lang="en-US" sz="3400" dirty="0" smtClean="0"/>
              <a:t>Professional specialization is normal </a:t>
            </a:r>
          </a:p>
          <a:p>
            <a:pPr>
              <a:lnSpc>
                <a:spcPct val="120000"/>
              </a:lnSpc>
            </a:pPr>
            <a:r>
              <a:rPr lang="en-US" sz="3400" dirty="0" smtClean="0"/>
              <a:t>Tell your boss “no”</a:t>
            </a:r>
          </a:p>
          <a:p>
            <a:endParaRPr lang="en-US" dirty="0" smtClean="0"/>
          </a:p>
          <a:p>
            <a:endParaRPr lang="en-US" dirty="0" smtClean="0"/>
          </a:p>
          <a:p>
            <a:endParaRPr lang="en-US" dirty="0" smtClean="0"/>
          </a:p>
          <a:p>
            <a:pPr>
              <a:buNone/>
            </a:pPr>
            <a:r>
              <a:rPr lang="en-US" dirty="0" smtClean="0"/>
              <a:t>                    </a:t>
            </a:r>
          </a:p>
          <a:p>
            <a:pPr>
              <a:buNone/>
            </a:pPr>
            <a:r>
              <a:rPr lang="en-US" dirty="0" smtClean="0"/>
              <a:t>			</a:t>
            </a:r>
            <a:endParaRPr lang="en-US" sz="2400" dirty="0" smtClean="0"/>
          </a:p>
          <a:p>
            <a:endParaRPr lang="en-US" dirty="0" smtClean="0"/>
          </a:p>
        </p:txBody>
      </p:sp>
      <p:sp>
        <p:nvSpPr>
          <p:cNvPr id="5" name="Text Placeholder 4"/>
          <p:cNvSpPr>
            <a:spLocks noGrp="1"/>
          </p:cNvSpPr>
          <p:nvPr>
            <p:ph type="body" sz="quarter" idx="3"/>
          </p:nvPr>
        </p:nvSpPr>
        <p:spPr>
          <a:xfrm>
            <a:off x="4648200" y="1143000"/>
            <a:ext cx="4041775" cy="639762"/>
          </a:xfrm>
        </p:spPr>
        <p:txBody>
          <a:bodyPr/>
          <a:lstStyle/>
          <a:p>
            <a:r>
              <a:rPr lang="en-US" smtClean="0"/>
              <a:t>Military Business Culture</a:t>
            </a:r>
            <a:endParaRPr lang="en-US" dirty="0"/>
          </a:p>
        </p:txBody>
      </p:sp>
      <p:sp>
        <p:nvSpPr>
          <p:cNvPr id="6" name="Content Placeholder 5"/>
          <p:cNvSpPr>
            <a:spLocks noGrp="1"/>
          </p:cNvSpPr>
          <p:nvPr>
            <p:ph sz="quarter" idx="4"/>
          </p:nvPr>
        </p:nvSpPr>
        <p:spPr>
          <a:xfrm>
            <a:off x="4572000" y="1752600"/>
            <a:ext cx="4041775" cy="3951288"/>
          </a:xfrm>
        </p:spPr>
        <p:txBody>
          <a:bodyPr>
            <a:normAutofit lnSpcReduction="10000"/>
          </a:bodyPr>
          <a:lstStyle/>
          <a:p>
            <a:r>
              <a:rPr lang="en-US" dirty="0" smtClean="0"/>
              <a:t>Operations Tempo: fast</a:t>
            </a:r>
          </a:p>
          <a:p>
            <a:r>
              <a:rPr lang="en-US" dirty="0" smtClean="0"/>
              <a:t>Execute the plan</a:t>
            </a:r>
          </a:p>
          <a:p>
            <a:r>
              <a:rPr lang="en-US" dirty="0" smtClean="0"/>
              <a:t>Training and Education Modular approach</a:t>
            </a:r>
          </a:p>
          <a:p>
            <a:r>
              <a:rPr lang="en-US" dirty="0" smtClean="0"/>
              <a:t>Reorganizing constantly</a:t>
            </a:r>
          </a:p>
          <a:p>
            <a:r>
              <a:rPr lang="en-US" dirty="0" smtClean="0"/>
              <a:t>Constantly changing  requirements</a:t>
            </a:r>
          </a:p>
          <a:p>
            <a:r>
              <a:rPr lang="en-US" dirty="0" smtClean="0"/>
              <a:t>Different professional assignments</a:t>
            </a:r>
          </a:p>
          <a:p>
            <a:r>
              <a:rPr lang="en-US" dirty="0" smtClean="0"/>
              <a:t>Follow orders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CA" b="1" dirty="0" smtClean="0"/>
              <a:t> </a:t>
            </a:r>
            <a:endParaRPr lang="en-US" sz="2700" dirty="0"/>
          </a:p>
        </p:txBody>
      </p:sp>
      <p:sp>
        <p:nvSpPr>
          <p:cNvPr id="12" name="Content Placeholder 11"/>
          <p:cNvSpPr>
            <a:spLocks noGrp="1"/>
          </p:cNvSpPr>
          <p:nvPr>
            <p:ph idx="1"/>
          </p:nvPr>
        </p:nvSpPr>
        <p:spPr>
          <a:xfrm>
            <a:off x="457200" y="1600200"/>
            <a:ext cx="8382000" cy="4525963"/>
          </a:xfrm>
        </p:spPr>
        <p:txBody>
          <a:bodyPr/>
          <a:lstStyle/>
          <a:p>
            <a:r>
              <a:rPr lang="en-US" sz="2400" dirty="0" smtClean="0"/>
              <a:t>Requirements</a:t>
            </a:r>
            <a:r>
              <a:rPr lang="en-US" dirty="0" smtClean="0"/>
              <a:t> become </a:t>
            </a:r>
            <a:r>
              <a:rPr lang="en-US" sz="2400" dirty="0" smtClean="0"/>
              <a:t>taskings for language schools and testing teams</a:t>
            </a:r>
          </a:p>
          <a:p>
            <a:pPr lvl="1"/>
            <a:r>
              <a:rPr lang="en-US" sz="2000" dirty="0" smtClean="0"/>
              <a:t>Language policies developed without schoolhouse input </a:t>
            </a:r>
          </a:p>
          <a:p>
            <a:pPr lvl="1"/>
            <a:r>
              <a:rPr lang="en-US" sz="2000" dirty="0" smtClean="0"/>
              <a:t>Arbitrary determination of course lengths for reasons other than building language proficiency</a:t>
            </a:r>
          </a:p>
          <a:p>
            <a:pPr lvl="1"/>
            <a:r>
              <a:rPr lang="en-US" sz="2000" dirty="0" smtClean="0"/>
              <a:t>Personnel not selected for assignments soon enough </a:t>
            </a:r>
          </a:p>
          <a:p>
            <a:pPr lvl="1"/>
            <a:r>
              <a:rPr lang="en-US" sz="2000" dirty="0" smtClean="0"/>
              <a:t>Personnel require levels too high to attain</a:t>
            </a:r>
          </a:p>
          <a:p>
            <a:pPr lvl="1"/>
            <a:r>
              <a:rPr lang="en-US" sz="2000" dirty="0" smtClean="0"/>
              <a:t>Tests scheduled ad hoc which can disrupt new test development in small testing teams</a:t>
            </a:r>
          </a:p>
          <a:p>
            <a:pPr lvl="1"/>
            <a:r>
              <a:rPr lang="en-US" sz="2000" dirty="0" smtClean="0"/>
              <a:t>Specialized language requirements that faculty members may not have expertise or confidence to develop and teach rapidly</a:t>
            </a:r>
          </a:p>
          <a:p>
            <a:pPr lvl="1"/>
            <a:endParaRPr lang="en-US" sz="2000" dirty="0" smtClean="0"/>
          </a:p>
          <a:p>
            <a:pPr lvl="1"/>
            <a:endParaRPr lang="en-US" sz="2000" dirty="0" smtClean="0"/>
          </a:p>
          <a:p>
            <a:pPr lvl="1"/>
            <a:endParaRPr lang="en-US" sz="2000" dirty="0" smtClean="0"/>
          </a:p>
          <a:p>
            <a:pPr lvl="1"/>
            <a:endParaRPr lang="en-US" sz="2000" dirty="0"/>
          </a:p>
        </p:txBody>
      </p:sp>
      <p:sp>
        <p:nvSpPr>
          <p:cNvPr id="7" name="Rectangle 6"/>
          <p:cNvSpPr/>
          <p:nvPr/>
        </p:nvSpPr>
        <p:spPr>
          <a:xfrm>
            <a:off x="228600" y="304800"/>
            <a:ext cx="8382000" cy="1200329"/>
          </a:xfrm>
          <a:prstGeom prst="rect">
            <a:avLst/>
          </a:prstGeom>
        </p:spPr>
        <p:txBody>
          <a:bodyPr wrap="square">
            <a:spAutoFit/>
          </a:bodyPr>
          <a:lstStyle/>
          <a:p>
            <a:pPr algn="ctr"/>
            <a:r>
              <a:rPr lang="en-US" sz="2400" dirty="0" smtClean="0"/>
              <a:t>They (tensions) are manifested in requirements generation, taskings for training/testing and governance of “military” language schools.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219200" y="228600"/>
            <a:ext cx="7010400" cy="1569660"/>
          </a:xfrm>
          <a:prstGeom prst="rect">
            <a:avLst/>
          </a:prstGeom>
          <a:solidFill>
            <a:srgbClr val="B4EDFA"/>
          </a:solidFill>
          <a:ln w="9525">
            <a:noFill/>
            <a:miter lim="800000"/>
            <a:headEnd/>
            <a:tailEnd/>
          </a:ln>
        </p:spPr>
        <p:txBody>
          <a:bodyPr>
            <a:spAutoFit/>
          </a:bodyPr>
          <a:lstStyle/>
          <a:p>
            <a:pPr algn="ctr">
              <a:spcBef>
                <a:spcPct val="50000"/>
              </a:spcBef>
            </a:pPr>
            <a:r>
              <a:rPr lang="en-US" sz="2400" b="1" dirty="0"/>
              <a:t>Language and Personnel Policy</a:t>
            </a:r>
          </a:p>
          <a:p>
            <a:pPr algn="ctr">
              <a:spcBef>
                <a:spcPct val="50000"/>
              </a:spcBef>
            </a:pPr>
            <a:r>
              <a:rPr lang="en-US" sz="2400" b="1" dirty="0"/>
              <a:t>MOD/General </a:t>
            </a:r>
            <a:r>
              <a:rPr lang="en-US" sz="2400" b="1" dirty="0" smtClean="0"/>
              <a:t>Staff/Training Command/</a:t>
            </a:r>
          </a:p>
          <a:p>
            <a:pPr algn="ctr">
              <a:spcBef>
                <a:spcPct val="50000"/>
              </a:spcBef>
            </a:pPr>
            <a:r>
              <a:rPr lang="en-US" sz="2400" b="1" dirty="0" smtClean="0"/>
              <a:t> Defence Academy/University</a:t>
            </a:r>
            <a:endParaRPr lang="en-US" sz="2400" b="1" dirty="0"/>
          </a:p>
        </p:txBody>
      </p:sp>
      <p:sp>
        <p:nvSpPr>
          <p:cNvPr id="23555" name="Text Box 6"/>
          <p:cNvSpPr txBox="1">
            <a:spLocks noChangeArrowheads="1"/>
          </p:cNvSpPr>
          <p:nvPr/>
        </p:nvSpPr>
        <p:spPr bwMode="auto">
          <a:xfrm>
            <a:off x="1143000" y="2971800"/>
            <a:ext cx="7162800" cy="457200"/>
          </a:xfrm>
          <a:prstGeom prst="rect">
            <a:avLst/>
          </a:prstGeom>
          <a:solidFill>
            <a:srgbClr val="B4EDFA"/>
          </a:solidFill>
          <a:ln w="9525">
            <a:noFill/>
            <a:miter lim="800000"/>
            <a:headEnd/>
            <a:tailEnd/>
          </a:ln>
        </p:spPr>
        <p:txBody>
          <a:bodyPr>
            <a:spAutoFit/>
          </a:bodyPr>
          <a:lstStyle/>
          <a:p>
            <a:pPr algn="ctr">
              <a:spcBef>
                <a:spcPct val="50000"/>
              </a:spcBef>
            </a:pPr>
            <a:r>
              <a:rPr lang="en-US" sz="2400" b="1" dirty="0"/>
              <a:t>Language Schoolhouse </a:t>
            </a:r>
          </a:p>
        </p:txBody>
      </p:sp>
      <p:sp>
        <p:nvSpPr>
          <p:cNvPr id="23556" name="Line 13"/>
          <p:cNvSpPr>
            <a:spLocks noChangeShapeType="1"/>
          </p:cNvSpPr>
          <p:nvPr/>
        </p:nvSpPr>
        <p:spPr bwMode="auto">
          <a:xfrm>
            <a:off x="3200400" y="1828800"/>
            <a:ext cx="0" cy="990600"/>
          </a:xfrm>
          <a:prstGeom prst="line">
            <a:avLst/>
          </a:prstGeom>
          <a:noFill/>
          <a:ln w="76200">
            <a:solidFill>
              <a:schemeClr val="tx1"/>
            </a:solidFill>
            <a:round/>
            <a:headEnd type="triangle" w="med" len="med"/>
            <a:tailEnd type="triangle" w="med" len="med"/>
          </a:ln>
        </p:spPr>
        <p:txBody>
          <a:bodyPr/>
          <a:lstStyle/>
          <a:p>
            <a:endParaRPr lang="en-US"/>
          </a:p>
        </p:txBody>
      </p:sp>
      <p:sp>
        <p:nvSpPr>
          <p:cNvPr id="23557" name="Line 14"/>
          <p:cNvSpPr>
            <a:spLocks noChangeShapeType="1"/>
          </p:cNvSpPr>
          <p:nvPr/>
        </p:nvSpPr>
        <p:spPr bwMode="auto">
          <a:xfrm>
            <a:off x="4267200" y="1828800"/>
            <a:ext cx="0" cy="990600"/>
          </a:xfrm>
          <a:prstGeom prst="line">
            <a:avLst/>
          </a:prstGeom>
          <a:noFill/>
          <a:ln w="76200">
            <a:solidFill>
              <a:schemeClr val="tx1"/>
            </a:solidFill>
            <a:round/>
            <a:headEnd type="triangle" w="med" len="med"/>
            <a:tailEnd type="triangle" w="med" len="med"/>
          </a:ln>
        </p:spPr>
        <p:txBody>
          <a:bodyPr/>
          <a:lstStyle/>
          <a:p>
            <a:endParaRPr lang="en-US"/>
          </a:p>
        </p:txBody>
      </p:sp>
      <p:sp>
        <p:nvSpPr>
          <p:cNvPr id="23558" name="Line 15"/>
          <p:cNvSpPr>
            <a:spLocks noChangeShapeType="1"/>
          </p:cNvSpPr>
          <p:nvPr/>
        </p:nvSpPr>
        <p:spPr bwMode="auto">
          <a:xfrm>
            <a:off x="5334000" y="1828800"/>
            <a:ext cx="0" cy="990600"/>
          </a:xfrm>
          <a:prstGeom prst="line">
            <a:avLst/>
          </a:prstGeom>
          <a:noFill/>
          <a:ln w="76200">
            <a:solidFill>
              <a:schemeClr val="tx1"/>
            </a:solidFill>
            <a:round/>
            <a:headEnd type="triangle" w="med" len="med"/>
            <a:tailEnd type="triangle" w="med" len="med"/>
          </a:ln>
        </p:spPr>
        <p:txBody>
          <a:bodyPr/>
          <a:lstStyle/>
          <a:p>
            <a:endParaRPr lang="en-US"/>
          </a:p>
        </p:txBody>
      </p:sp>
      <p:sp>
        <p:nvSpPr>
          <p:cNvPr id="23559" name="Text Box 16"/>
          <p:cNvSpPr txBox="1">
            <a:spLocks noChangeArrowheads="1"/>
          </p:cNvSpPr>
          <p:nvPr/>
        </p:nvSpPr>
        <p:spPr bwMode="auto">
          <a:xfrm>
            <a:off x="228600" y="4724400"/>
            <a:ext cx="8763000" cy="584775"/>
          </a:xfrm>
          <a:prstGeom prst="rect">
            <a:avLst/>
          </a:prstGeom>
          <a:noFill/>
          <a:ln w="9525">
            <a:noFill/>
            <a:miter lim="800000"/>
            <a:headEnd/>
            <a:tailEnd/>
          </a:ln>
        </p:spPr>
        <p:txBody>
          <a:bodyPr>
            <a:spAutoFit/>
          </a:bodyPr>
          <a:lstStyle/>
          <a:p>
            <a:pPr>
              <a:spcBef>
                <a:spcPct val="50000"/>
              </a:spcBef>
            </a:pPr>
            <a:r>
              <a:rPr lang="en-US" sz="3200" b="1" dirty="0"/>
              <a:t>           </a:t>
            </a:r>
            <a:r>
              <a:rPr lang="en-US" sz="3200" b="1" dirty="0" smtClean="0"/>
              <a:t>      Are </a:t>
            </a:r>
            <a:r>
              <a:rPr lang="en-US" sz="3200" b="1" dirty="0"/>
              <a:t>they talking to each other</a:t>
            </a:r>
            <a:r>
              <a:rPr lang="en-US" sz="3200" b="1" dirty="0" smtClean="0"/>
              <a:t>?</a:t>
            </a:r>
            <a:endParaRPr lang="en-US" sz="3200" b="1" dirty="0"/>
          </a:p>
        </p:txBody>
      </p:sp>
      <p:sp>
        <p:nvSpPr>
          <p:cNvPr id="23560" name="Line 17"/>
          <p:cNvSpPr>
            <a:spLocks noChangeShapeType="1"/>
          </p:cNvSpPr>
          <p:nvPr/>
        </p:nvSpPr>
        <p:spPr bwMode="auto">
          <a:xfrm>
            <a:off x="6324600" y="1828800"/>
            <a:ext cx="0" cy="990600"/>
          </a:xfrm>
          <a:prstGeom prst="line">
            <a:avLst/>
          </a:prstGeom>
          <a:noFill/>
          <a:ln w="76200">
            <a:solidFill>
              <a:schemeClr val="tx1"/>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This is normal and multifaceted</a:t>
            </a:r>
            <a:br>
              <a:rPr lang="en-US" sz="4000" dirty="0" smtClean="0"/>
            </a:br>
            <a:r>
              <a:rPr lang="en-CA" b="1" dirty="0" smtClean="0"/>
              <a:t> </a:t>
            </a:r>
            <a:endParaRPr lang="en-US" sz="2700" dirty="0"/>
          </a:p>
        </p:txBody>
      </p:sp>
      <p:sp>
        <p:nvSpPr>
          <p:cNvPr id="3" name="Content Placeholder 2"/>
          <p:cNvSpPr>
            <a:spLocks noGrp="1"/>
          </p:cNvSpPr>
          <p:nvPr>
            <p:ph idx="1"/>
          </p:nvPr>
        </p:nvSpPr>
        <p:spPr>
          <a:xfrm>
            <a:off x="457200" y="914400"/>
            <a:ext cx="8229600" cy="6324600"/>
          </a:xfrm>
        </p:spPr>
        <p:txBody>
          <a:bodyPr>
            <a:normAutofit lnSpcReduction="10000"/>
          </a:bodyPr>
          <a:lstStyle/>
          <a:p>
            <a:r>
              <a:rPr lang="en-US" sz="2400" dirty="0" smtClean="0"/>
              <a:t>Military language schools are commonly part of a military training command structure or part of a Defence Academy/University</a:t>
            </a:r>
          </a:p>
          <a:p>
            <a:pPr lvl="1"/>
            <a:r>
              <a:rPr lang="en-US" sz="2000" dirty="0" smtClean="0"/>
              <a:t>Neither are ideal as the “culture clash” remains</a:t>
            </a:r>
          </a:p>
          <a:p>
            <a:pPr lvl="1"/>
            <a:r>
              <a:rPr lang="en-US" sz="2000" dirty="0" smtClean="0"/>
              <a:t>Schoolhouse directly under the MoD has potential in my mind</a:t>
            </a:r>
          </a:p>
          <a:p>
            <a:pPr lvl="1"/>
            <a:r>
              <a:rPr lang="en-US" sz="2000" dirty="0" smtClean="0"/>
              <a:t>But MoDs tend to “do policy” and “not programs” </a:t>
            </a:r>
          </a:p>
          <a:p>
            <a:pPr lvl="1"/>
            <a:endParaRPr lang="en-US" sz="2000" dirty="0" smtClean="0"/>
          </a:p>
          <a:p>
            <a:r>
              <a:rPr lang="en-US" sz="2400" dirty="0" smtClean="0"/>
              <a:t>The increased emphasis on higher level proficiencies will not decrease the gap in understanding between language school and defence authorities</a:t>
            </a:r>
          </a:p>
          <a:p>
            <a:pPr lvl="1">
              <a:buNone/>
            </a:pPr>
            <a:endParaRPr lang="en-US" sz="2000" dirty="0" smtClean="0"/>
          </a:p>
          <a:p>
            <a:r>
              <a:rPr lang="en-US" sz="2400" dirty="0" smtClean="0"/>
              <a:t>It is probable that these tensions are inevitable and not remediable</a:t>
            </a:r>
          </a:p>
          <a:p>
            <a:pPr lvl="1"/>
            <a:r>
              <a:rPr lang="en-US" sz="2000" dirty="0" smtClean="0"/>
              <a:t>Schoolhouse personnel will have to maintain a high tolerance for ambiguity </a:t>
            </a:r>
          </a:p>
          <a:p>
            <a:pPr>
              <a:buNone/>
            </a:pPr>
            <a:r>
              <a:rPr lang="en-US" dirty="0" smtClean="0"/>
              <a:t>                </a:t>
            </a:r>
          </a:p>
          <a:p>
            <a:pPr>
              <a:buNone/>
            </a:pPr>
            <a:r>
              <a:rPr lang="en-US" dirty="0"/>
              <a:t>	</a:t>
            </a:r>
            <a:r>
              <a:rPr lang="en-US" dirty="0" smtClean="0"/>
              <a:t>		</a:t>
            </a:r>
            <a:endParaRPr lang="en-US" sz="2400" dirty="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CA" sz="3200" dirty="0" smtClean="0">
                <a:latin typeface="+mn-lt"/>
              </a:rPr>
              <a:t>If you asked the schoolhouses... </a:t>
            </a:r>
            <a:endParaRPr lang="en-US" sz="3200" dirty="0">
              <a:latin typeface="+mn-lt"/>
            </a:endParaRPr>
          </a:p>
        </p:txBody>
      </p:sp>
      <p:sp>
        <p:nvSpPr>
          <p:cNvPr id="3" name="Content Placeholder 2"/>
          <p:cNvSpPr>
            <a:spLocks noGrp="1"/>
          </p:cNvSpPr>
          <p:nvPr>
            <p:ph idx="1"/>
          </p:nvPr>
        </p:nvSpPr>
        <p:spPr>
          <a:xfrm>
            <a:off x="457200" y="1066800"/>
            <a:ext cx="8229600" cy="5638800"/>
          </a:xfrm>
        </p:spPr>
        <p:txBody>
          <a:bodyPr>
            <a:normAutofit/>
          </a:bodyPr>
          <a:lstStyle/>
          <a:p>
            <a:endParaRPr lang="en-US" dirty="0" smtClean="0"/>
          </a:p>
          <a:p>
            <a:pPr>
              <a:buNone/>
            </a:pPr>
            <a:r>
              <a:rPr lang="en-US" dirty="0"/>
              <a:t>	</a:t>
            </a:r>
            <a:r>
              <a:rPr lang="en-US" dirty="0" smtClean="0"/>
              <a:t>		</a:t>
            </a:r>
            <a:endParaRPr lang="en-US" sz="2400" dirty="0"/>
          </a:p>
          <a:p>
            <a:endParaRPr lang="en-US" dirty="0" smtClean="0"/>
          </a:p>
        </p:txBody>
      </p:sp>
      <p:pic>
        <p:nvPicPr>
          <p:cNvPr id="4" name="Picture 6" descr="G:\PLTCE\Eng_Dept\Outreach\Lang Commandants Conf\2014- 5-11 March\Gruppenfoto PLTCE.jpg"/>
          <p:cNvPicPr>
            <a:picLocks noChangeAspect="1" noChangeArrowheads="1"/>
          </p:cNvPicPr>
          <p:nvPr/>
        </p:nvPicPr>
        <p:blipFill>
          <a:blip r:embed="rId3" cstate="print"/>
          <a:srcRect/>
          <a:stretch>
            <a:fillRect/>
          </a:stretch>
        </p:blipFill>
        <p:spPr bwMode="auto">
          <a:xfrm>
            <a:off x="1600200" y="2057400"/>
            <a:ext cx="6233304" cy="3810000"/>
          </a:xfrm>
          <a:prstGeom prst="rect">
            <a:avLst/>
          </a:prstGeom>
          <a:noFill/>
          <a:ln w="9525">
            <a:solidFill>
              <a:schemeClr val="tx1"/>
            </a:solidFill>
            <a:miter lim="800000"/>
            <a:headEnd/>
            <a:tailEnd/>
          </a:ln>
        </p:spPr>
      </p:pic>
      <p:sp>
        <p:nvSpPr>
          <p:cNvPr id="5" name="TextBox 15"/>
          <p:cNvSpPr txBox="1">
            <a:spLocks noChangeArrowheads="1"/>
          </p:cNvSpPr>
          <p:nvPr/>
        </p:nvSpPr>
        <p:spPr bwMode="auto">
          <a:xfrm>
            <a:off x="2438400" y="1219200"/>
            <a:ext cx="4313238" cy="707886"/>
          </a:xfrm>
          <a:prstGeom prst="rect">
            <a:avLst/>
          </a:prstGeom>
          <a:noFill/>
          <a:ln w="9525">
            <a:noFill/>
            <a:miter lim="800000"/>
            <a:headEnd/>
            <a:tailEnd/>
          </a:ln>
        </p:spPr>
        <p:txBody>
          <a:bodyPr wrap="square">
            <a:spAutoFit/>
          </a:bodyPr>
          <a:lstStyle/>
          <a:p>
            <a:pPr algn="ctr"/>
            <a:r>
              <a:rPr lang="en-US" sz="2000" b="1" dirty="0" smtClean="0"/>
              <a:t>    Black </a:t>
            </a:r>
            <a:r>
              <a:rPr lang="en-US" sz="2000" b="1" dirty="0"/>
              <a:t>Sea Language School </a:t>
            </a:r>
            <a:r>
              <a:rPr lang="en-US" sz="2000" b="1" dirty="0" smtClean="0"/>
              <a:t>          </a:t>
            </a:r>
          </a:p>
          <a:p>
            <a:pPr algn="ctr"/>
            <a:r>
              <a:rPr lang="en-US" sz="2000" b="1" dirty="0" smtClean="0"/>
              <a:t>    Commandants </a:t>
            </a:r>
            <a:r>
              <a:rPr lang="en-US" sz="2000" b="1" dirty="0"/>
              <a:t>Conference</a:t>
            </a:r>
          </a:p>
        </p:txBody>
      </p:sp>
      <p:sp>
        <p:nvSpPr>
          <p:cNvPr id="6" name="Rectangle 5"/>
          <p:cNvSpPr/>
          <p:nvPr/>
        </p:nvSpPr>
        <p:spPr>
          <a:xfrm>
            <a:off x="1524000" y="6096000"/>
            <a:ext cx="6477000" cy="338554"/>
          </a:xfrm>
          <a:prstGeom prst="rect">
            <a:avLst/>
          </a:prstGeom>
        </p:spPr>
        <p:txBody>
          <a:bodyPr wrap="square">
            <a:spAutoFit/>
          </a:bodyPr>
          <a:lstStyle/>
          <a:p>
            <a:r>
              <a:rPr lang="en-US" sz="1600" dirty="0" smtClean="0"/>
              <a:t>     Azerbaijan, Armenia, Bulgaria, Georgia, Moldova, Turkey and Slovenia</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Study Group 1</a:t>
            </a:r>
            <a:br>
              <a:rPr lang="en-US" sz="2800" dirty="0" smtClean="0"/>
            </a:br>
            <a:r>
              <a:rPr lang="en-US" sz="2800" dirty="0" smtClean="0"/>
              <a:t>Optimal Language Training Structure</a:t>
            </a:r>
            <a:endParaRPr lang="en-US" sz="2800" dirty="0"/>
          </a:p>
        </p:txBody>
      </p:sp>
      <p:sp>
        <p:nvSpPr>
          <p:cNvPr id="3" name="Content Placeholder 2"/>
          <p:cNvSpPr>
            <a:spLocks noGrp="1"/>
          </p:cNvSpPr>
          <p:nvPr>
            <p:ph idx="1"/>
          </p:nvPr>
        </p:nvSpPr>
        <p:spPr/>
        <p:txBody>
          <a:bodyPr>
            <a:normAutofit/>
          </a:bodyPr>
          <a:lstStyle/>
          <a:p>
            <a:r>
              <a:rPr lang="en-US" sz="2400" dirty="0" smtClean="0"/>
              <a:t>Develop a multi year language strategy in line with military personnel policy that survives military command change (ex. </a:t>
            </a:r>
            <a:r>
              <a:rPr lang="en-US" sz="2400" dirty="0" err="1" smtClean="0"/>
              <a:t>CoS</a:t>
            </a:r>
            <a:r>
              <a:rPr lang="en-US" sz="2400" dirty="0" smtClean="0"/>
              <a:t>, MoD, govt. changes, etc.)</a:t>
            </a:r>
          </a:p>
          <a:p>
            <a:pPr lvl="1"/>
            <a:r>
              <a:rPr lang="en-US" sz="2000" dirty="0" smtClean="0"/>
              <a:t>Set clear objectives (manpower/force goals and associated language targets) which will help in accurate selection of course participants</a:t>
            </a:r>
          </a:p>
          <a:p>
            <a:pPr lvl="1"/>
            <a:r>
              <a:rPr lang="en-US" sz="2000" dirty="0" smtClean="0"/>
              <a:t>Analyze all language force requirements, not just international posts and training courses, but also unit operational needs</a:t>
            </a:r>
          </a:p>
          <a:p>
            <a:pPr lvl="1"/>
            <a:r>
              <a:rPr lang="en-US" sz="2000" dirty="0" smtClean="0"/>
              <a:t>Understand that certain personnel are language gifted assets and are not to be wasted after language training</a:t>
            </a:r>
          </a:p>
          <a:p>
            <a:pPr lvl="1"/>
            <a:r>
              <a:rPr lang="en-US" sz="2000" dirty="0" smtClean="0"/>
              <a:t>Also understand that certain personnel do not have language aptitude and despite training, will not reach desired level (3333, etc.)</a:t>
            </a:r>
          </a:p>
          <a:p>
            <a:endParaRPr lang="en-US" dirty="0"/>
          </a:p>
        </p:txBody>
      </p:sp>
      <p:sp>
        <p:nvSpPr>
          <p:cNvPr id="4" name="Rectangle 3"/>
          <p:cNvSpPr/>
          <p:nvPr/>
        </p:nvSpPr>
        <p:spPr>
          <a:xfrm>
            <a:off x="2133600" y="5715000"/>
            <a:ext cx="4572000" cy="646331"/>
          </a:xfrm>
          <a:prstGeom prst="rect">
            <a:avLst/>
          </a:prstGeom>
        </p:spPr>
        <p:txBody>
          <a:bodyPr>
            <a:spAutoFit/>
          </a:bodyPr>
          <a:lstStyle/>
          <a:p>
            <a:pPr algn="ctr"/>
            <a:r>
              <a:rPr lang="en-US" b="1" dirty="0" smtClean="0"/>
              <a:t>    Black Sea Language School           </a:t>
            </a:r>
          </a:p>
          <a:p>
            <a:pPr algn="ctr"/>
            <a:r>
              <a:rPr lang="en-US" b="1" dirty="0" smtClean="0"/>
              <a:t>    Commandants Conference</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Study Group 1</a:t>
            </a:r>
            <a:br>
              <a:rPr lang="en-US" sz="2800" dirty="0" smtClean="0"/>
            </a:br>
            <a:r>
              <a:rPr lang="en-US" sz="2800" dirty="0" smtClean="0"/>
              <a:t>Optimal Language Training Structure</a:t>
            </a:r>
            <a:endParaRPr lang="en-US" sz="2800" dirty="0"/>
          </a:p>
        </p:txBody>
      </p:sp>
      <p:sp>
        <p:nvSpPr>
          <p:cNvPr id="3" name="Content Placeholder 2"/>
          <p:cNvSpPr>
            <a:spLocks noGrp="1"/>
          </p:cNvSpPr>
          <p:nvPr>
            <p:ph idx="1"/>
          </p:nvPr>
        </p:nvSpPr>
        <p:spPr/>
        <p:txBody>
          <a:bodyPr>
            <a:normAutofit/>
          </a:bodyPr>
          <a:lstStyle/>
          <a:p>
            <a:r>
              <a:rPr lang="en-US" sz="2400" dirty="0" smtClean="0"/>
              <a:t>Leave the school house alone and </a:t>
            </a:r>
            <a:r>
              <a:rPr lang="en-US" sz="2400" u="sng" dirty="0" smtClean="0"/>
              <a:t>do not dictate on practical language education matters</a:t>
            </a:r>
          </a:p>
          <a:p>
            <a:pPr lvl="1"/>
            <a:r>
              <a:rPr lang="en-US" sz="2000" dirty="0" smtClean="0"/>
              <a:t>Consult with schoolhouse to see if language requirements can be met realistically</a:t>
            </a:r>
          </a:p>
          <a:p>
            <a:pPr lvl="1"/>
            <a:r>
              <a:rPr lang="en-US" dirty="0" smtClean="0"/>
              <a:t> </a:t>
            </a:r>
            <a:r>
              <a:rPr lang="en-US" sz="2000" dirty="0" smtClean="0"/>
              <a:t>Attention needs to be paid on the actual results of the training, not just that training was provided, especially in areas of post placement of graduates</a:t>
            </a:r>
          </a:p>
          <a:p>
            <a:pPr lvl="1"/>
            <a:r>
              <a:rPr lang="en-US" sz="2000" dirty="0" smtClean="0"/>
              <a:t> Generally, intensive, long-term (ex. 10 months) language training is more effective than short-term or non-intensive language training in producing lasting results</a:t>
            </a:r>
          </a:p>
          <a:p>
            <a:pPr lvl="1">
              <a:buNone/>
            </a:pPr>
            <a:endParaRPr lang="en-US" sz="2000" dirty="0" smtClean="0"/>
          </a:p>
          <a:p>
            <a:endParaRPr lang="en-US" sz="2000" dirty="0"/>
          </a:p>
        </p:txBody>
      </p:sp>
      <p:sp>
        <p:nvSpPr>
          <p:cNvPr id="4" name="Rectangle 3"/>
          <p:cNvSpPr/>
          <p:nvPr/>
        </p:nvSpPr>
        <p:spPr>
          <a:xfrm>
            <a:off x="2133600" y="5715000"/>
            <a:ext cx="4572000" cy="646331"/>
          </a:xfrm>
          <a:prstGeom prst="rect">
            <a:avLst/>
          </a:prstGeom>
        </p:spPr>
        <p:txBody>
          <a:bodyPr>
            <a:spAutoFit/>
          </a:bodyPr>
          <a:lstStyle/>
          <a:p>
            <a:pPr algn="ctr"/>
            <a:r>
              <a:rPr lang="en-US" b="1" dirty="0" smtClean="0"/>
              <a:t>    Black Sea Language School           </a:t>
            </a:r>
          </a:p>
          <a:p>
            <a:pPr algn="ctr"/>
            <a:r>
              <a:rPr lang="en-US" b="1" dirty="0" smtClean="0"/>
              <a:t>    Commandants Conference</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BILC Conference 2015</a:t>
            </a:r>
            <a:br>
              <a:rPr lang="en-US" dirty="0" smtClean="0"/>
            </a:br>
            <a:r>
              <a:rPr lang="en-US" dirty="0" smtClean="0"/>
              <a:t>Madrid, Spain</a:t>
            </a:r>
            <a:endParaRPr lang="en-US" dirty="0"/>
          </a:p>
        </p:txBody>
      </p:sp>
      <p:sp>
        <p:nvSpPr>
          <p:cNvPr id="3" name="Content Placeholder 2"/>
          <p:cNvSpPr>
            <a:spLocks noGrp="1"/>
          </p:cNvSpPr>
          <p:nvPr>
            <p:ph idx="1"/>
          </p:nvPr>
        </p:nvSpPr>
        <p:spPr/>
        <p:txBody>
          <a:bodyPr>
            <a:normAutofit/>
          </a:bodyPr>
          <a:lstStyle/>
          <a:p>
            <a:pPr>
              <a:buNone/>
            </a:pPr>
            <a:r>
              <a:rPr lang="en-CA" b="1" dirty="0" smtClean="0"/>
              <a:t>	</a:t>
            </a:r>
          </a:p>
          <a:p>
            <a:pPr>
              <a:buNone/>
            </a:pPr>
            <a:r>
              <a:rPr lang="en-CA" b="1" dirty="0" smtClean="0"/>
              <a:t>	      </a:t>
            </a:r>
            <a:r>
              <a:rPr lang="en-CA" sz="2400" b="1" dirty="0" smtClean="0"/>
              <a:t>NATO </a:t>
            </a:r>
            <a:r>
              <a:rPr lang="en-CA" sz="2400" b="1" dirty="0"/>
              <a:t>REQUIREMENTS VERSUS NATIONAL POLICIES: </a:t>
            </a:r>
            <a:r>
              <a:rPr lang="en-CA" sz="2400" b="1" dirty="0" smtClean="0"/>
              <a:t>  	BRIDGING </a:t>
            </a:r>
            <a:r>
              <a:rPr lang="en-CA" sz="2400" b="1" dirty="0"/>
              <a:t>THE DIVIDE </a:t>
            </a:r>
            <a:r>
              <a:rPr lang="en-CA" sz="2400" b="1" dirty="0" smtClean="0"/>
              <a:t>AT </a:t>
            </a:r>
            <a:r>
              <a:rPr lang="en-CA" sz="2400" b="1" dirty="0"/>
              <a:t>THE LANGUAGE </a:t>
            </a:r>
            <a:r>
              <a:rPr lang="en-CA" sz="2400" b="1" dirty="0" smtClean="0"/>
              <a:t>SCHOOL</a:t>
            </a:r>
          </a:p>
          <a:p>
            <a:pPr>
              <a:buNone/>
            </a:pPr>
            <a:endParaRPr lang="en-CA" sz="2400" b="1" dirty="0"/>
          </a:p>
          <a:p>
            <a:pPr>
              <a:buNone/>
            </a:pPr>
            <a:r>
              <a:rPr lang="en-CA" sz="2400" b="1" dirty="0" smtClean="0"/>
              <a:t>  	</a:t>
            </a:r>
            <a:endParaRPr lang="en-CA" sz="2400" b="1" dirty="0"/>
          </a:p>
          <a:p>
            <a:pPr>
              <a:buNone/>
            </a:pPr>
            <a:endParaRPr lang="en-US" sz="2400" dirty="0"/>
          </a:p>
        </p:txBody>
      </p:sp>
      <p:pic>
        <p:nvPicPr>
          <p:cNvPr id="4" name="Imagen 1" descr="https://encrypted-tbn2.gstatic.com/images?q=tbn:ANd9GcRIdZU34VymtcACzA1fHZqRTFIIqPaKyFdoFSmV7yt9_5uF5UgVyA">
            <a:hlinkClick r:id="" tgtFrame="_blank"/>
          </p:cNvPr>
          <p:cNvPicPr/>
          <p:nvPr/>
        </p:nvPicPr>
        <p:blipFill>
          <a:blip r:embed="rId3" cstate="print"/>
          <a:srcRect/>
          <a:stretch>
            <a:fillRect/>
          </a:stretch>
        </p:blipFill>
        <p:spPr bwMode="auto">
          <a:xfrm>
            <a:off x="7467600" y="304800"/>
            <a:ext cx="1381125" cy="923925"/>
          </a:xfrm>
          <a:prstGeom prst="rect">
            <a:avLst/>
          </a:prstGeom>
          <a:noFill/>
          <a:ln w="9525">
            <a:solidFill>
              <a:srgbClr val="000000"/>
            </a:solidFill>
            <a:miter lim="800000"/>
            <a:headEnd/>
            <a:tailEnd/>
          </a:ln>
        </p:spPr>
      </p:pic>
      <p:pic>
        <p:nvPicPr>
          <p:cNvPr id="7" name="Picture 6"/>
          <p:cNvPicPr/>
          <p:nvPr/>
        </p:nvPicPr>
        <p:blipFill>
          <a:blip r:embed="rId4" cstate="print"/>
          <a:srcRect/>
          <a:stretch>
            <a:fillRect/>
          </a:stretch>
        </p:blipFill>
        <p:spPr bwMode="auto">
          <a:xfrm>
            <a:off x="381000" y="152400"/>
            <a:ext cx="1219200" cy="1143000"/>
          </a:xfrm>
          <a:prstGeom prst="rect">
            <a:avLst/>
          </a:prstGeom>
          <a:noFill/>
        </p:spPr>
      </p:pic>
      <p:sp>
        <p:nvSpPr>
          <p:cNvPr id="6" name="TextBox 5"/>
          <p:cNvSpPr txBox="1"/>
          <p:nvPr/>
        </p:nvSpPr>
        <p:spPr>
          <a:xfrm>
            <a:off x="533400" y="3657600"/>
            <a:ext cx="8382000" cy="830997"/>
          </a:xfrm>
          <a:prstGeom prst="rect">
            <a:avLst/>
          </a:prstGeom>
          <a:noFill/>
        </p:spPr>
        <p:txBody>
          <a:bodyPr wrap="square" rtlCol="0">
            <a:spAutoFit/>
          </a:bodyPr>
          <a:lstStyle/>
          <a:p>
            <a:pPr algn="ctr"/>
            <a:r>
              <a:rPr lang="en-US" sz="2400" b="1" dirty="0" smtClean="0"/>
              <a:t>Language </a:t>
            </a:r>
            <a:r>
              <a:rPr lang="en-US" sz="2400" b="1" dirty="0" smtClean="0"/>
              <a:t>schools need to </a:t>
            </a:r>
            <a:r>
              <a:rPr lang="en-US" sz="2400" b="1" dirty="0" smtClean="0"/>
              <a:t>“Mind </a:t>
            </a:r>
            <a:r>
              <a:rPr lang="en-US" sz="2400" b="1" dirty="0" smtClean="0"/>
              <a:t>the </a:t>
            </a:r>
            <a:r>
              <a:rPr lang="en-US" sz="2400" b="1" dirty="0" smtClean="0"/>
              <a:t>Gap” </a:t>
            </a:r>
          </a:p>
          <a:p>
            <a:pPr algn="ctr"/>
            <a:r>
              <a:rPr lang="en-US" sz="2400" b="1" dirty="0" smtClean="0"/>
              <a:t>because </a:t>
            </a:r>
            <a:r>
              <a:rPr lang="en-US" sz="2400" b="1" dirty="0" smtClean="0"/>
              <a:t>they will continue to straddle </a:t>
            </a:r>
            <a:r>
              <a:rPr lang="en-US" sz="2400" b="1" dirty="0" smtClean="0"/>
              <a:t>it.</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Berlin Wall as a Benchmark </a:t>
            </a:r>
            <a:br>
              <a:rPr lang="en-US" sz="2800" dirty="0" smtClean="0"/>
            </a:br>
            <a:r>
              <a:rPr lang="en-US" sz="2000" dirty="0" smtClean="0"/>
              <a:t>What we US defense English language teachers thought</a:t>
            </a:r>
            <a:endParaRPr lang="en-US" sz="2000" dirty="0"/>
          </a:p>
        </p:txBody>
      </p:sp>
      <p:sp>
        <p:nvSpPr>
          <p:cNvPr id="3" name="Text Placeholder 2"/>
          <p:cNvSpPr>
            <a:spLocks noGrp="1"/>
          </p:cNvSpPr>
          <p:nvPr>
            <p:ph type="body" idx="1"/>
          </p:nvPr>
        </p:nvSpPr>
        <p:spPr>
          <a:xfrm>
            <a:off x="457200" y="1447800"/>
            <a:ext cx="4040188" cy="457200"/>
          </a:xfrm>
        </p:spPr>
        <p:txBody>
          <a:bodyPr/>
          <a:lstStyle/>
          <a:p>
            <a:r>
              <a:rPr lang="en-US" dirty="0" smtClean="0"/>
              <a:t>Before</a:t>
            </a:r>
            <a:endParaRPr lang="en-US" dirty="0"/>
          </a:p>
        </p:txBody>
      </p:sp>
      <p:sp>
        <p:nvSpPr>
          <p:cNvPr id="4" name="Content Placeholder 3"/>
          <p:cNvSpPr>
            <a:spLocks noGrp="1"/>
          </p:cNvSpPr>
          <p:nvPr>
            <p:ph sz="half" idx="2"/>
          </p:nvPr>
        </p:nvSpPr>
        <p:spPr>
          <a:xfrm>
            <a:off x="304800" y="2174875"/>
            <a:ext cx="4192588" cy="3951288"/>
          </a:xfrm>
        </p:spPr>
        <p:txBody>
          <a:bodyPr/>
          <a:lstStyle/>
          <a:p>
            <a:r>
              <a:rPr lang="en-US" dirty="0" smtClean="0"/>
              <a:t>Cold War would go on forever</a:t>
            </a:r>
          </a:p>
          <a:p>
            <a:r>
              <a:rPr lang="en-US" dirty="0" smtClean="0"/>
              <a:t>There would be a steady flow of arms sales to allies and friends</a:t>
            </a:r>
          </a:p>
          <a:p>
            <a:r>
              <a:rPr lang="en-US" dirty="0" smtClean="0"/>
              <a:t>English would be a steady compliment to this American international affairs strategy</a:t>
            </a:r>
          </a:p>
        </p:txBody>
      </p:sp>
      <p:sp>
        <p:nvSpPr>
          <p:cNvPr id="5" name="Text Placeholder 4"/>
          <p:cNvSpPr>
            <a:spLocks noGrp="1"/>
          </p:cNvSpPr>
          <p:nvPr>
            <p:ph type="body" sz="quarter" idx="3"/>
          </p:nvPr>
        </p:nvSpPr>
        <p:spPr>
          <a:xfrm>
            <a:off x="4724400" y="1219200"/>
            <a:ext cx="4041775" cy="639762"/>
          </a:xfrm>
        </p:spPr>
        <p:txBody>
          <a:bodyPr/>
          <a:lstStyle/>
          <a:p>
            <a:r>
              <a:rPr lang="en-US" dirty="0" smtClean="0"/>
              <a:t>After</a:t>
            </a:r>
            <a:endParaRPr lang="en-US" dirty="0"/>
          </a:p>
        </p:txBody>
      </p:sp>
      <p:sp>
        <p:nvSpPr>
          <p:cNvPr id="6" name="Content Placeholder 5"/>
          <p:cNvSpPr>
            <a:spLocks noGrp="1"/>
          </p:cNvSpPr>
          <p:nvPr>
            <p:ph sz="quarter" idx="4"/>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Berlin Wall as a Benchmark </a:t>
            </a:r>
            <a:br>
              <a:rPr lang="en-US" sz="2800" dirty="0" smtClean="0"/>
            </a:br>
            <a:r>
              <a:rPr lang="en-US" sz="2000" dirty="0" smtClean="0"/>
              <a:t>What we US defense English language teachers thought</a:t>
            </a:r>
            <a:endParaRPr lang="en-US" sz="2000" dirty="0"/>
          </a:p>
        </p:txBody>
      </p:sp>
      <p:sp>
        <p:nvSpPr>
          <p:cNvPr id="3" name="Text Placeholder 2"/>
          <p:cNvSpPr>
            <a:spLocks noGrp="1"/>
          </p:cNvSpPr>
          <p:nvPr>
            <p:ph type="body" idx="1"/>
          </p:nvPr>
        </p:nvSpPr>
        <p:spPr>
          <a:xfrm>
            <a:off x="457200" y="1447800"/>
            <a:ext cx="4040188" cy="457200"/>
          </a:xfrm>
        </p:spPr>
        <p:txBody>
          <a:bodyPr/>
          <a:lstStyle/>
          <a:p>
            <a:r>
              <a:rPr lang="en-US" dirty="0" smtClean="0"/>
              <a:t>Before</a:t>
            </a:r>
            <a:endParaRPr lang="en-US" dirty="0"/>
          </a:p>
        </p:txBody>
      </p:sp>
      <p:sp>
        <p:nvSpPr>
          <p:cNvPr id="4" name="Content Placeholder 3"/>
          <p:cNvSpPr>
            <a:spLocks noGrp="1"/>
          </p:cNvSpPr>
          <p:nvPr>
            <p:ph sz="half" idx="2"/>
          </p:nvPr>
        </p:nvSpPr>
        <p:spPr>
          <a:xfrm>
            <a:off x="304800" y="2174875"/>
            <a:ext cx="4192588" cy="3951288"/>
          </a:xfrm>
        </p:spPr>
        <p:txBody>
          <a:bodyPr/>
          <a:lstStyle/>
          <a:p>
            <a:r>
              <a:rPr lang="en-US" dirty="0" smtClean="0"/>
              <a:t>Cold War would go on forever</a:t>
            </a:r>
          </a:p>
          <a:p>
            <a:r>
              <a:rPr lang="en-US" dirty="0" smtClean="0"/>
              <a:t>There would be a steady flow of arms sales to allies and friends</a:t>
            </a:r>
          </a:p>
          <a:p>
            <a:r>
              <a:rPr lang="en-US" dirty="0" smtClean="0"/>
              <a:t>English would be a steady compliment in this international affairs strategy</a:t>
            </a:r>
          </a:p>
          <a:p>
            <a:r>
              <a:rPr lang="en-US" dirty="0" smtClean="0"/>
              <a:t>“I can make a career of this”</a:t>
            </a:r>
            <a:endParaRPr lang="en-US" dirty="0"/>
          </a:p>
        </p:txBody>
      </p:sp>
      <p:sp>
        <p:nvSpPr>
          <p:cNvPr id="5" name="Text Placeholder 4"/>
          <p:cNvSpPr>
            <a:spLocks noGrp="1"/>
          </p:cNvSpPr>
          <p:nvPr>
            <p:ph type="body" sz="quarter" idx="3"/>
          </p:nvPr>
        </p:nvSpPr>
        <p:spPr>
          <a:xfrm>
            <a:off x="4724400" y="1219200"/>
            <a:ext cx="4041775" cy="639762"/>
          </a:xfrm>
        </p:spPr>
        <p:txBody>
          <a:bodyPr/>
          <a:lstStyle/>
          <a:p>
            <a:r>
              <a:rPr lang="en-US" dirty="0" smtClean="0"/>
              <a:t>After</a:t>
            </a:r>
            <a:endParaRPr lang="en-US" dirty="0"/>
          </a:p>
        </p:txBody>
      </p:sp>
      <p:sp>
        <p:nvSpPr>
          <p:cNvPr id="6" name="Content Placeholder 5"/>
          <p:cNvSpPr>
            <a:spLocks noGrp="1"/>
          </p:cNvSpPr>
          <p:nvPr>
            <p:ph sz="quarter" idx="4"/>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Berlin Wall as a Benchmark </a:t>
            </a:r>
            <a:br>
              <a:rPr lang="en-US" sz="2800" dirty="0" smtClean="0"/>
            </a:br>
            <a:r>
              <a:rPr lang="en-US" sz="2000" dirty="0" smtClean="0"/>
              <a:t>What we US defense English language teachers thought</a:t>
            </a:r>
            <a:endParaRPr lang="en-US" sz="2000" dirty="0"/>
          </a:p>
        </p:txBody>
      </p:sp>
      <p:sp>
        <p:nvSpPr>
          <p:cNvPr id="3" name="Text Placeholder 2"/>
          <p:cNvSpPr>
            <a:spLocks noGrp="1"/>
          </p:cNvSpPr>
          <p:nvPr>
            <p:ph type="body" idx="1"/>
          </p:nvPr>
        </p:nvSpPr>
        <p:spPr>
          <a:xfrm>
            <a:off x="457200" y="1447800"/>
            <a:ext cx="4040188" cy="457200"/>
          </a:xfrm>
        </p:spPr>
        <p:txBody>
          <a:bodyPr/>
          <a:lstStyle/>
          <a:p>
            <a:r>
              <a:rPr lang="en-US" dirty="0" smtClean="0"/>
              <a:t>Before</a:t>
            </a:r>
            <a:endParaRPr lang="en-US" dirty="0"/>
          </a:p>
        </p:txBody>
      </p:sp>
      <p:sp>
        <p:nvSpPr>
          <p:cNvPr id="4" name="Content Placeholder 3"/>
          <p:cNvSpPr>
            <a:spLocks noGrp="1"/>
          </p:cNvSpPr>
          <p:nvPr>
            <p:ph sz="half" idx="2"/>
          </p:nvPr>
        </p:nvSpPr>
        <p:spPr>
          <a:xfrm>
            <a:off x="304800" y="2174875"/>
            <a:ext cx="4192588" cy="3951288"/>
          </a:xfrm>
        </p:spPr>
        <p:txBody>
          <a:bodyPr/>
          <a:lstStyle/>
          <a:p>
            <a:r>
              <a:rPr lang="en-US" dirty="0" smtClean="0"/>
              <a:t>Cold War would go on forever</a:t>
            </a:r>
          </a:p>
          <a:p>
            <a:r>
              <a:rPr lang="en-US" dirty="0" smtClean="0"/>
              <a:t>There would be a steady flow of arms sales to allies and friends</a:t>
            </a:r>
          </a:p>
          <a:p>
            <a:r>
              <a:rPr lang="en-US" dirty="0" smtClean="0"/>
              <a:t>English would be a steady compliment in this international affairs strategy</a:t>
            </a:r>
          </a:p>
          <a:p>
            <a:r>
              <a:rPr lang="en-US" dirty="0" smtClean="0"/>
              <a:t>“I can make a career of this”</a:t>
            </a:r>
            <a:endParaRPr lang="en-US" dirty="0"/>
          </a:p>
        </p:txBody>
      </p:sp>
      <p:sp>
        <p:nvSpPr>
          <p:cNvPr id="5" name="Text Placeholder 4"/>
          <p:cNvSpPr>
            <a:spLocks noGrp="1"/>
          </p:cNvSpPr>
          <p:nvPr>
            <p:ph type="body" sz="quarter" idx="3"/>
          </p:nvPr>
        </p:nvSpPr>
        <p:spPr>
          <a:xfrm>
            <a:off x="4724400" y="1219200"/>
            <a:ext cx="4041775" cy="639762"/>
          </a:xfrm>
        </p:spPr>
        <p:txBody>
          <a:bodyPr/>
          <a:lstStyle/>
          <a:p>
            <a:r>
              <a:rPr lang="en-US" dirty="0" smtClean="0"/>
              <a:t>After</a:t>
            </a:r>
            <a:endParaRPr lang="en-US" dirty="0"/>
          </a:p>
        </p:txBody>
      </p:sp>
      <p:sp>
        <p:nvSpPr>
          <p:cNvPr id="6" name="Content Placeholder 5"/>
          <p:cNvSpPr>
            <a:spLocks noGrp="1"/>
          </p:cNvSpPr>
          <p:nvPr>
            <p:ph sz="quarter" idx="4"/>
          </p:nvPr>
        </p:nvSpPr>
        <p:spPr/>
        <p:txBody>
          <a:bodyPr/>
          <a:lstStyle/>
          <a:p>
            <a:r>
              <a:rPr lang="en-US" dirty="0" smtClean="0"/>
              <a:t>With “peace” the need for English might drastically reduce (like when the Shah was replaced in Iran)</a:t>
            </a:r>
          </a:p>
          <a:p>
            <a:r>
              <a:rPr lang="en-US" dirty="0" smtClean="0"/>
              <a:t>Even the Pentagon announced a future years flat line of weapons sales of 9B (Not enough English in there)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Berlin Wall as a Benchmark </a:t>
            </a:r>
            <a:br>
              <a:rPr lang="en-US" sz="2800" dirty="0" smtClean="0"/>
            </a:br>
            <a:r>
              <a:rPr lang="en-US" sz="2000" dirty="0" smtClean="0"/>
              <a:t>What we US defense English language teachers thought</a:t>
            </a:r>
            <a:endParaRPr lang="en-US" sz="2000" dirty="0"/>
          </a:p>
        </p:txBody>
      </p:sp>
      <p:sp>
        <p:nvSpPr>
          <p:cNvPr id="3" name="Text Placeholder 2"/>
          <p:cNvSpPr>
            <a:spLocks noGrp="1"/>
          </p:cNvSpPr>
          <p:nvPr>
            <p:ph type="body" idx="1"/>
          </p:nvPr>
        </p:nvSpPr>
        <p:spPr>
          <a:xfrm>
            <a:off x="457200" y="1447800"/>
            <a:ext cx="4040188" cy="457200"/>
          </a:xfrm>
        </p:spPr>
        <p:txBody>
          <a:bodyPr/>
          <a:lstStyle/>
          <a:p>
            <a:r>
              <a:rPr lang="en-US" dirty="0" smtClean="0"/>
              <a:t>Before</a:t>
            </a:r>
            <a:endParaRPr lang="en-US" dirty="0"/>
          </a:p>
        </p:txBody>
      </p:sp>
      <p:sp>
        <p:nvSpPr>
          <p:cNvPr id="4" name="Content Placeholder 3"/>
          <p:cNvSpPr>
            <a:spLocks noGrp="1"/>
          </p:cNvSpPr>
          <p:nvPr>
            <p:ph sz="half" idx="2"/>
          </p:nvPr>
        </p:nvSpPr>
        <p:spPr>
          <a:xfrm>
            <a:off x="304800" y="2174875"/>
            <a:ext cx="4192588" cy="3951288"/>
          </a:xfrm>
        </p:spPr>
        <p:txBody>
          <a:bodyPr/>
          <a:lstStyle/>
          <a:p>
            <a:r>
              <a:rPr lang="en-US" dirty="0" smtClean="0"/>
              <a:t>Cold War would go on forever</a:t>
            </a:r>
          </a:p>
          <a:p>
            <a:r>
              <a:rPr lang="en-US" dirty="0" smtClean="0"/>
              <a:t>There would be a steady flow of arms sales to allies and friends</a:t>
            </a:r>
          </a:p>
          <a:p>
            <a:r>
              <a:rPr lang="en-US" dirty="0" smtClean="0"/>
              <a:t>English would be a steady compliment in this international affairs strategy</a:t>
            </a:r>
          </a:p>
          <a:p>
            <a:r>
              <a:rPr lang="en-US" dirty="0" smtClean="0"/>
              <a:t>“I can make a career of this”</a:t>
            </a:r>
            <a:endParaRPr lang="en-US" dirty="0"/>
          </a:p>
        </p:txBody>
      </p:sp>
      <p:sp>
        <p:nvSpPr>
          <p:cNvPr id="5" name="Text Placeholder 4"/>
          <p:cNvSpPr>
            <a:spLocks noGrp="1"/>
          </p:cNvSpPr>
          <p:nvPr>
            <p:ph type="body" sz="quarter" idx="3"/>
          </p:nvPr>
        </p:nvSpPr>
        <p:spPr>
          <a:xfrm>
            <a:off x="4724400" y="1219200"/>
            <a:ext cx="4041775" cy="639762"/>
          </a:xfrm>
        </p:spPr>
        <p:txBody>
          <a:bodyPr/>
          <a:lstStyle/>
          <a:p>
            <a:r>
              <a:rPr lang="en-US" dirty="0" smtClean="0"/>
              <a:t>After</a:t>
            </a:r>
            <a:endParaRPr lang="en-US" dirty="0"/>
          </a:p>
        </p:txBody>
      </p:sp>
      <p:sp>
        <p:nvSpPr>
          <p:cNvPr id="6" name="Content Placeholder 5"/>
          <p:cNvSpPr>
            <a:spLocks noGrp="1"/>
          </p:cNvSpPr>
          <p:nvPr>
            <p:ph sz="quarter" idx="4"/>
          </p:nvPr>
        </p:nvSpPr>
        <p:spPr/>
        <p:txBody>
          <a:bodyPr/>
          <a:lstStyle/>
          <a:p>
            <a:r>
              <a:rPr lang="en-US" dirty="0" smtClean="0"/>
              <a:t>With “peace” the need for English might drastically reduce (like when the Shah was replaced in Iran)</a:t>
            </a:r>
          </a:p>
          <a:p>
            <a:r>
              <a:rPr lang="en-US" dirty="0" smtClean="0"/>
              <a:t>Even the Pentagon announced a future years flat line of weapons sales of 9B (Not enough English in there)</a:t>
            </a:r>
          </a:p>
          <a:p>
            <a:r>
              <a:rPr lang="en-US" dirty="0" smtClean="0"/>
              <a:t>“I might need to retrain”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After the Berlin Wall</a:t>
            </a:r>
            <a:r>
              <a:rPr lang="en-US" dirty="0" smtClean="0"/>
              <a:t> </a:t>
            </a:r>
            <a:br>
              <a:rPr lang="en-US" dirty="0" smtClean="0"/>
            </a:br>
            <a:r>
              <a:rPr lang="en-US" sz="2200" dirty="0" smtClean="0"/>
              <a:t>From the view of US English defense language teachers sitting in a classroom</a:t>
            </a:r>
            <a:br>
              <a:rPr lang="en-US" sz="2200" dirty="0" smtClean="0"/>
            </a:br>
            <a:endParaRPr lang="en-US" sz="2200" dirty="0"/>
          </a:p>
        </p:txBody>
      </p:sp>
      <p:sp>
        <p:nvSpPr>
          <p:cNvPr id="3" name="Text Placeholder 2"/>
          <p:cNvSpPr>
            <a:spLocks noGrp="1"/>
          </p:cNvSpPr>
          <p:nvPr>
            <p:ph type="body" idx="1"/>
          </p:nvPr>
        </p:nvSpPr>
        <p:spPr>
          <a:xfrm>
            <a:off x="457200" y="1524000"/>
            <a:ext cx="4040188" cy="411162"/>
          </a:xfrm>
        </p:spPr>
        <p:txBody>
          <a:bodyPr>
            <a:normAutofit fontScale="92500" lnSpcReduction="10000"/>
          </a:bodyPr>
          <a:lstStyle/>
          <a:p>
            <a:r>
              <a:rPr lang="en-US" b="0" dirty="0" smtClean="0"/>
              <a:t>What we did see</a:t>
            </a:r>
            <a:endParaRPr lang="en-US" b="0" dirty="0"/>
          </a:p>
        </p:txBody>
      </p:sp>
      <p:sp>
        <p:nvSpPr>
          <p:cNvPr id="4" name="Content Placeholder 3"/>
          <p:cNvSpPr>
            <a:spLocks noGrp="1"/>
          </p:cNvSpPr>
          <p:nvPr>
            <p:ph sz="half" idx="2"/>
          </p:nvPr>
        </p:nvSpPr>
        <p:spPr/>
        <p:txBody>
          <a:bodyPr>
            <a:normAutofit lnSpcReduction="10000"/>
          </a:bodyPr>
          <a:lstStyle/>
          <a:p>
            <a:r>
              <a:rPr lang="en-US" dirty="0" smtClean="0"/>
              <a:t>The US Government declared a “</a:t>
            </a:r>
            <a:r>
              <a:rPr lang="en-US" dirty="0"/>
              <a:t>P</a:t>
            </a:r>
            <a:r>
              <a:rPr lang="en-US" dirty="0" smtClean="0"/>
              <a:t>eace Dividend”</a:t>
            </a:r>
          </a:p>
          <a:p>
            <a:r>
              <a:rPr lang="en-US" dirty="0" smtClean="0"/>
              <a:t>The USAF moved to outsource all English instruction</a:t>
            </a:r>
          </a:p>
          <a:p>
            <a:r>
              <a:rPr lang="en-US" dirty="0" smtClean="0"/>
              <a:t>The numbers of military students in San Antonio dropped precipitously</a:t>
            </a:r>
          </a:p>
          <a:p>
            <a:r>
              <a:rPr lang="en-US" dirty="0" smtClean="0"/>
              <a:t>New teachers were hired “on call”. Not full employment (</a:t>
            </a:r>
            <a:r>
              <a:rPr lang="en-US" dirty="0" err="1" smtClean="0"/>
              <a:t>McTeacher</a:t>
            </a:r>
            <a:r>
              <a:rPr lang="en-US" dirty="0" smtClean="0"/>
              <a:t>?)</a:t>
            </a:r>
          </a:p>
        </p:txBody>
      </p:sp>
      <p:sp>
        <p:nvSpPr>
          <p:cNvPr id="5" name="Text Placeholder 4"/>
          <p:cNvSpPr>
            <a:spLocks noGrp="1"/>
          </p:cNvSpPr>
          <p:nvPr>
            <p:ph type="body" sz="quarter" idx="3"/>
          </p:nvPr>
        </p:nvSpPr>
        <p:spPr>
          <a:xfrm>
            <a:off x="4648200" y="1524000"/>
            <a:ext cx="4041775" cy="381000"/>
          </a:xfrm>
        </p:spPr>
        <p:txBody>
          <a:bodyPr>
            <a:normAutofit fontScale="92500" lnSpcReduction="20000"/>
          </a:bodyPr>
          <a:lstStyle/>
          <a:p>
            <a:r>
              <a:rPr lang="en-US" b="0" dirty="0" smtClean="0"/>
              <a:t>What we didn’t see</a:t>
            </a:r>
            <a:endParaRPr lang="en-US" b="0" dirty="0"/>
          </a:p>
        </p:txBody>
      </p:sp>
      <p:sp>
        <p:nvSpPr>
          <p:cNvPr id="6" name="Content Placeholder 5"/>
          <p:cNvSpPr>
            <a:spLocks noGrp="1"/>
          </p:cNvSpPr>
          <p:nvPr>
            <p:ph sz="quarter" idx="4"/>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After the Berlin Wall</a:t>
            </a:r>
            <a:r>
              <a:rPr lang="en-US" dirty="0" smtClean="0"/>
              <a:t> </a:t>
            </a:r>
            <a:br>
              <a:rPr lang="en-US" dirty="0" smtClean="0"/>
            </a:br>
            <a:r>
              <a:rPr lang="en-US" sz="2200" dirty="0" smtClean="0"/>
              <a:t>From the view of US English defense language teachers sitting in a classroom</a:t>
            </a:r>
            <a:br>
              <a:rPr lang="en-US" sz="2200" dirty="0" smtClean="0"/>
            </a:br>
            <a:endParaRPr lang="en-US" sz="2200" dirty="0"/>
          </a:p>
        </p:txBody>
      </p:sp>
      <p:sp>
        <p:nvSpPr>
          <p:cNvPr id="3" name="Text Placeholder 2"/>
          <p:cNvSpPr>
            <a:spLocks noGrp="1"/>
          </p:cNvSpPr>
          <p:nvPr>
            <p:ph type="body" idx="1"/>
          </p:nvPr>
        </p:nvSpPr>
        <p:spPr>
          <a:xfrm>
            <a:off x="457200" y="1524000"/>
            <a:ext cx="4040188" cy="411162"/>
          </a:xfrm>
        </p:spPr>
        <p:txBody>
          <a:bodyPr>
            <a:normAutofit fontScale="92500" lnSpcReduction="10000"/>
          </a:bodyPr>
          <a:lstStyle/>
          <a:p>
            <a:r>
              <a:rPr lang="en-US" b="0" dirty="0" smtClean="0"/>
              <a:t>What we did see</a:t>
            </a:r>
            <a:endParaRPr lang="en-US" b="0" dirty="0"/>
          </a:p>
        </p:txBody>
      </p:sp>
      <p:sp>
        <p:nvSpPr>
          <p:cNvPr id="4" name="Content Placeholder 3"/>
          <p:cNvSpPr>
            <a:spLocks noGrp="1"/>
          </p:cNvSpPr>
          <p:nvPr>
            <p:ph sz="half" idx="2"/>
          </p:nvPr>
        </p:nvSpPr>
        <p:spPr/>
        <p:txBody>
          <a:bodyPr>
            <a:normAutofit lnSpcReduction="10000"/>
          </a:bodyPr>
          <a:lstStyle/>
          <a:p>
            <a:r>
              <a:rPr lang="en-US" dirty="0" smtClean="0"/>
              <a:t>The US Government declared a “</a:t>
            </a:r>
            <a:r>
              <a:rPr lang="en-US" dirty="0"/>
              <a:t>P</a:t>
            </a:r>
            <a:r>
              <a:rPr lang="en-US" dirty="0" smtClean="0"/>
              <a:t>eace Dividend”</a:t>
            </a:r>
          </a:p>
          <a:p>
            <a:r>
              <a:rPr lang="en-US" dirty="0" smtClean="0"/>
              <a:t>The USAF moved to outsource all English instruction</a:t>
            </a:r>
          </a:p>
          <a:p>
            <a:r>
              <a:rPr lang="en-US" dirty="0" smtClean="0"/>
              <a:t>The numbers of military students in San Antonio dropped precipitously</a:t>
            </a:r>
          </a:p>
          <a:p>
            <a:r>
              <a:rPr lang="en-US" dirty="0" smtClean="0"/>
              <a:t>Some teachers were hired “on call”. Not full employment</a:t>
            </a:r>
          </a:p>
        </p:txBody>
      </p:sp>
      <p:sp>
        <p:nvSpPr>
          <p:cNvPr id="5" name="Text Placeholder 4"/>
          <p:cNvSpPr>
            <a:spLocks noGrp="1"/>
          </p:cNvSpPr>
          <p:nvPr>
            <p:ph type="body" sz="quarter" idx="3"/>
          </p:nvPr>
        </p:nvSpPr>
        <p:spPr>
          <a:xfrm>
            <a:off x="4648200" y="1524000"/>
            <a:ext cx="4041775" cy="381000"/>
          </a:xfrm>
        </p:spPr>
        <p:txBody>
          <a:bodyPr>
            <a:normAutofit fontScale="92500" lnSpcReduction="20000"/>
          </a:bodyPr>
          <a:lstStyle/>
          <a:p>
            <a:r>
              <a:rPr lang="en-US" b="0" dirty="0" smtClean="0"/>
              <a:t>What we didn’t see</a:t>
            </a:r>
            <a:endParaRPr lang="en-US" b="0" dirty="0"/>
          </a:p>
        </p:txBody>
      </p:sp>
      <p:sp>
        <p:nvSpPr>
          <p:cNvPr id="6" name="Content Placeholder 5"/>
          <p:cNvSpPr>
            <a:spLocks noGrp="1"/>
          </p:cNvSpPr>
          <p:nvPr>
            <p:ph sz="quarter" idx="4"/>
          </p:nvPr>
        </p:nvSpPr>
        <p:spPr>
          <a:xfrm>
            <a:off x="4645025" y="2174874"/>
            <a:ext cx="4041775" cy="4454526"/>
          </a:xfrm>
        </p:spPr>
        <p:txBody>
          <a:bodyPr>
            <a:normAutofit fontScale="92500" lnSpcReduction="10000"/>
          </a:bodyPr>
          <a:lstStyle/>
          <a:p>
            <a:r>
              <a:rPr lang="en-US" dirty="0" smtClean="0"/>
              <a:t>The Pentagon was dead wrong about future Arms Sales and transfers</a:t>
            </a:r>
          </a:p>
          <a:p>
            <a:r>
              <a:rPr lang="en-US" dirty="0" smtClean="0"/>
              <a:t>The US government would create PfP and eventually really support it (with money)</a:t>
            </a:r>
          </a:p>
          <a:p>
            <a:r>
              <a:rPr lang="en-US" dirty="0" smtClean="0"/>
              <a:t>NATO would expand and newer partnerships would be created</a:t>
            </a:r>
          </a:p>
          <a:p>
            <a:r>
              <a:rPr lang="en-US" dirty="0" smtClean="0"/>
              <a:t>That NATO had its own language requirements which could figure large in our careers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Berlin Wall</a:t>
            </a:r>
            <a:endParaRPr lang="en-US" dirty="0"/>
          </a:p>
        </p:txBody>
      </p:sp>
      <p:sp>
        <p:nvSpPr>
          <p:cNvPr id="3" name="Content Placeholder 2"/>
          <p:cNvSpPr>
            <a:spLocks noGrp="1"/>
          </p:cNvSpPr>
          <p:nvPr>
            <p:ph idx="1"/>
          </p:nvPr>
        </p:nvSpPr>
        <p:spPr/>
        <p:txBody>
          <a:bodyPr/>
          <a:lstStyle/>
          <a:p>
            <a:pPr>
              <a:buNone/>
            </a:pPr>
            <a:r>
              <a:rPr lang="en-US" dirty="0" smtClean="0"/>
              <a:t>What we really didn’t see:</a:t>
            </a:r>
          </a:p>
          <a:p>
            <a:pPr>
              <a:buNone/>
            </a:pPr>
            <a:r>
              <a:rPr lang="en-US" dirty="0" smtClean="0"/>
              <a:t>          </a:t>
            </a:r>
          </a:p>
          <a:p>
            <a:pPr>
              <a:buNone/>
            </a:pPr>
            <a:r>
              <a:rPr lang="en-US" dirty="0"/>
              <a:t>	</a:t>
            </a:r>
            <a:r>
              <a:rPr lang="en-US" dirty="0" smtClean="0"/>
              <a:t>	The proliferation of English as a tool.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3612</Words>
  <Application>Microsoft Office PowerPoint</Application>
  <PresentationFormat>On-screen Show (4:3)</PresentationFormat>
  <Paragraphs>350</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BILC Conference 2015 Madrid, Spain</vt:lpstr>
      <vt:lpstr> NATO REQUIREMENTS VERSUS NATIONAL POLICIES:   BRIDGING THE DIVIDE AT THE LANGUAGE SCHOOL</vt:lpstr>
      <vt:lpstr>Berlin Wall as a Benchmark  What we US defense English language teachers thought</vt:lpstr>
      <vt:lpstr>Berlin Wall as a Benchmark  What we US defense English language teachers thought</vt:lpstr>
      <vt:lpstr>Berlin Wall as a Benchmark  What we US defense English language teachers thought</vt:lpstr>
      <vt:lpstr>Berlin Wall as a Benchmark  What we US defense English language teachers thought</vt:lpstr>
      <vt:lpstr>After the Berlin Wall  From the view of US English defense language teachers sitting in a classroom </vt:lpstr>
      <vt:lpstr>After the Berlin Wall  From the view of US English defense language teachers sitting in a classroom </vt:lpstr>
      <vt:lpstr>After the Berlin Wall</vt:lpstr>
      <vt:lpstr>Slide 10</vt:lpstr>
      <vt:lpstr>Slide 11</vt:lpstr>
      <vt:lpstr>Slide 12</vt:lpstr>
      <vt:lpstr>Slide 13</vt:lpstr>
      <vt:lpstr>Back in the USA:  You will be replaced by robots</vt:lpstr>
      <vt:lpstr>Monetize the App</vt:lpstr>
      <vt:lpstr>A former Google Executive</vt:lpstr>
      <vt:lpstr>         Wert:  33 years of business travel</vt:lpstr>
      <vt:lpstr>Slide 18</vt:lpstr>
      <vt:lpstr>Language Training and Testing Exchanges</vt:lpstr>
      <vt:lpstr>Language Training and Testing Exchanges</vt:lpstr>
      <vt:lpstr>There are some inherent tensions between defense-sponsored (military) language schools and military hierarchy  </vt:lpstr>
      <vt:lpstr>  </vt:lpstr>
      <vt:lpstr>Slide 23</vt:lpstr>
      <vt:lpstr>This is normal and multifaceted  </vt:lpstr>
      <vt:lpstr>If you asked the schoolhouses... </vt:lpstr>
      <vt:lpstr>Study Group 1 Optimal Language Training Structure</vt:lpstr>
      <vt:lpstr>Study Group 1 Optimal Language Training Structure</vt:lpstr>
      <vt:lpstr>BILC Conference 2015 Madrid, Spain</vt:lpstr>
    </vt:vector>
  </TitlesOfParts>
  <Company>George C. Marshall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 Wert</dc:creator>
  <cp:lastModifiedBy>K. Wert</cp:lastModifiedBy>
  <cp:revision>159</cp:revision>
  <dcterms:created xsi:type="dcterms:W3CDTF">2015-04-26T08:34:01Z</dcterms:created>
  <dcterms:modified xsi:type="dcterms:W3CDTF">2015-05-01T09:12:22Z</dcterms:modified>
</cp:coreProperties>
</file>