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4" r:id="rId3"/>
    <p:sldId id="265" r:id="rId4"/>
    <p:sldId id="267" r:id="rId5"/>
    <p:sldId id="272" r:id="rId6"/>
    <p:sldId id="261" r:id="rId7"/>
    <p:sldId id="266" r:id="rId8"/>
    <p:sldId id="269" r:id="rId9"/>
    <p:sldId id="270" r:id="rId10"/>
    <p:sldId id="271" r:id="rId11"/>
    <p:sldId id="26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CED65-9886-423D-8736-17CF5A9D8E42}" type="datetimeFigureOut">
              <a:rPr lang="fr-FR" smtClean="0"/>
              <a:pPr/>
              <a:t>16/05/2024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4C6DF-296D-4E53-A495-513BF81D96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285720" y="1571612"/>
            <a:ext cx="1643042" cy="5429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</a:t>
            </a:r>
          </a:p>
        </p:txBody>
      </p:sp>
      <p:sp>
        <p:nvSpPr>
          <p:cNvPr id="12" name="Espace réservé du contenu 6"/>
          <p:cNvSpPr txBox="1">
            <a:spLocks/>
          </p:cNvSpPr>
          <p:nvPr/>
        </p:nvSpPr>
        <p:spPr>
          <a:xfrm>
            <a:off x="428596" y="3000372"/>
            <a:ext cx="1357322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357158" y="4286256"/>
            <a:ext cx="1571636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142844" y="5786454"/>
            <a:ext cx="2500330" cy="685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NOT…?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142844" y="5786454"/>
            <a:ext cx="2500330" cy="685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NOT…?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42844" y="128586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Exit test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mix between 2 different scales (ICAO and STANAG 6001)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ICAO for Speaking and Listening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Reading and Writing (ESP)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Instructors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team between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language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teachers and SMEs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8926" y="5072074"/>
            <a:ext cx="6072230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 Suggestions/Recommendations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Get authentic material from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JTACS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Consult with the national JTACs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Launch a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Curriculum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evelopment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orkshop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571736" y="2143116"/>
            <a:ext cx="6357982" cy="321471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fr-FR" sz="2800" dirty="0" err="1" smtClean="0"/>
              <a:t>Jurgita</a:t>
            </a:r>
            <a:r>
              <a:rPr lang="fr-FR" sz="2800" dirty="0" smtClean="0"/>
              <a:t> KUZAITE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Sophie NORMANDIN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Ana Carina LAGARES OVERGAAG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Fernando VALENCIA FEIJDOO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Peggy GARZA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Nadège BERCKMANS </a:t>
            </a:r>
            <a:endParaRPr lang="fr-FR" sz="2800" dirty="0"/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285720" y="1571612"/>
            <a:ext cx="1643042" cy="5429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</a:t>
            </a:r>
          </a:p>
        </p:txBody>
      </p:sp>
      <p:sp>
        <p:nvSpPr>
          <p:cNvPr id="12" name="Espace réservé du contenu 6"/>
          <p:cNvSpPr txBox="1">
            <a:spLocks/>
          </p:cNvSpPr>
          <p:nvPr/>
        </p:nvSpPr>
        <p:spPr>
          <a:xfrm>
            <a:off x="428596" y="3000372"/>
            <a:ext cx="1357322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357158" y="4286256"/>
            <a:ext cx="1571636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142844" y="5786454"/>
            <a:ext cx="2500330" cy="685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NOT…?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214554"/>
            <a:ext cx="785818" cy="47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3357562"/>
            <a:ext cx="785818" cy="55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786058"/>
            <a:ext cx="79045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4714884"/>
            <a:ext cx="785818" cy="5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586" y="4143380"/>
            <a:ext cx="8233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285984" y="1071546"/>
            <a:ext cx="6357982" cy="350046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fr-FR" sz="2800" dirty="0" err="1" smtClean="0"/>
              <a:t>Jurgita</a:t>
            </a:r>
            <a:r>
              <a:rPr lang="fr-FR" sz="2800" dirty="0" smtClean="0"/>
              <a:t> KUZAITE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Sophie NORMANDIN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Ana Carina LAGARES OVERGAAG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Fernando VALENCIA FEIJDOO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Peggy GARZA</a:t>
            </a:r>
          </a:p>
          <a:p>
            <a:pPr>
              <a:buFont typeface="Courier New" pitchFamily="49" charset="0"/>
              <a:buChar char="o"/>
            </a:pPr>
            <a:r>
              <a:rPr lang="fr-FR" sz="2800" dirty="0" smtClean="0"/>
              <a:t>Nadège BERCKMANS </a:t>
            </a:r>
            <a:endParaRPr lang="fr-FR" sz="2800" dirty="0"/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285720" y="1571612"/>
            <a:ext cx="1643042" cy="5429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142984"/>
            <a:ext cx="714380" cy="43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2428868"/>
            <a:ext cx="71112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1643050"/>
            <a:ext cx="71438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3714752"/>
            <a:ext cx="700985" cy="47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20" y="3143248"/>
            <a:ext cx="68610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2071670" y="2500306"/>
            <a:ext cx="678661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2022 national practices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3200" dirty="0" smtClean="0"/>
              <a:t>2023 JTAC WG </a:t>
            </a:r>
            <a:r>
              <a:rPr lang="fr-FR" sz="3200" dirty="0" err="1" smtClean="0"/>
              <a:t>survey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3200" dirty="0" smtClean="0"/>
              <a:t>Training gap </a:t>
            </a:r>
            <a:r>
              <a:rPr lang="fr-FR" sz="3200" dirty="0" err="1" smtClean="0"/>
              <a:t>identified</a:t>
            </a:r>
            <a:r>
              <a:rPr lang="fr-FR" sz="3200" dirty="0" smtClean="0"/>
              <a:t> for JTAC unique </a:t>
            </a:r>
            <a:r>
              <a:rPr lang="fr-FR" sz="3200" dirty="0" err="1" smtClean="0"/>
              <a:t>language</a:t>
            </a:r>
            <a:r>
              <a:rPr lang="fr-FR" sz="3200" dirty="0" smtClean="0"/>
              <a:t> </a:t>
            </a:r>
            <a:r>
              <a:rPr lang="fr-FR" sz="3200" dirty="0" err="1" smtClean="0"/>
              <a:t>tasks</a:t>
            </a:r>
            <a:endParaRPr lang="fr-F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6"/>
          <p:cNvSpPr txBox="1">
            <a:spLocks/>
          </p:cNvSpPr>
          <p:nvPr/>
        </p:nvSpPr>
        <p:spPr>
          <a:xfrm>
            <a:off x="428596" y="3000372"/>
            <a:ext cx="1357322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2428860" y="2571744"/>
            <a:ext cx="8229600" cy="900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3300" dirty="0" err="1" smtClean="0"/>
              <a:t>Shared</a:t>
            </a:r>
            <a:r>
              <a:rPr lang="fr-FR" sz="3300" dirty="0" smtClean="0"/>
              <a:t> practices and national issues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ICAO rating </a:t>
            </a:r>
            <a:r>
              <a:rPr kumimoji="0" lang="fr-FR" sz="3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scale</a:t>
            </a:r>
            <a:endParaRPr kumimoji="0" lang="fr-FR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214282" y="4357694"/>
            <a:ext cx="1571636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110913" cy="4929222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143108" y="1214422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ICAO </a:t>
            </a:r>
            <a:r>
              <a:rPr lang="fr-FR" sz="2400" dirty="0" err="1" smtClean="0"/>
              <a:t>Language</a:t>
            </a:r>
            <a:r>
              <a:rPr lang="fr-FR" sz="2400" dirty="0" smtClean="0"/>
              <a:t> </a:t>
            </a:r>
            <a:r>
              <a:rPr lang="fr-FR" sz="2400" dirty="0" err="1" smtClean="0"/>
              <a:t>Proficiency</a:t>
            </a:r>
            <a:r>
              <a:rPr lang="fr-FR" sz="2400" dirty="0" smtClean="0"/>
              <a:t> Rate </a:t>
            </a:r>
            <a:r>
              <a:rPr lang="fr-FR" sz="2400" dirty="0" err="1" smtClean="0"/>
              <a:t>Scale</a:t>
            </a:r>
            <a:endParaRPr lang="fr-FR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928802"/>
            <a:ext cx="3643338" cy="328614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SIMILARITIES</a:t>
            </a:r>
          </a:p>
          <a:p>
            <a:pPr>
              <a:buFont typeface="Courier New" pitchFamily="49" charset="0"/>
              <a:buChar char="o"/>
            </a:pPr>
            <a:r>
              <a:rPr lang="fr-FR" dirty="0" err="1" smtClean="0"/>
              <a:t>Holistic</a:t>
            </a:r>
            <a:r>
              <a:rPr lang="fr-FR" dirty="0" smtClean="0"/>
              <a:t> </a:t>
            </a:r>
            <a:r>
              <a:rPr lang="fr-FR" dirty="0" err="1" smtClean="0"/>
              <a:t>descriptors</a:t>
            </a:r>
            <a:endParaRPr lang="fr-FR" dirty="0"/>
          </a:p>
          <a:p>
            <a:pPr>
              <a:buFont typeface="Courier New" pitchFamily="49" charset="0"/>
              <a:buChar char="o"/>
            </a:pPr>
            <a:r>
              <a:rPr lang="fr-FR" dirty="0" err="1" smtClean="0"/>
              <a:t>Scoring</a:t>
            </a:r>
            <a:r>
              <a:rPr lang="fr-FR" dirty="0" smtClean="0"/>
              <a:t> by </a:t>
            </a:r>
            <a:r>
              <a:rPr lang="fr-FR" dirty="0" err="1" smtClean="0"/>
              <a:t>skill</a:t>
            </a:r>
            <a:endParaRPr lang="fr-FR" dirty="0" smtClean="0"/>
          </a:p>
          <a:p>
            <a:pPr>
              <a:buFont typeface="Courier New" pitchFamily="49" charset="0"/>
              <a:buChar char="o"/>
            </a:pPr>
            <a:r>
              <a:rPr lang="fr-FR" dirty="0" smtClean="0"/>
              <a:t>National </a:t>
            </a:r>
            <a:r>
              <a:rPr lang="fr-FR" dirty="0" err="1" smtClean="0"/>
              <a:t>responsibility</a:t>
            </a:r>
            <a:r>
              <a:rPr lang="fr-FR" dirty="0" smtClean="0"/>
              <a:t> to </a:t>
            </a:r>
            <a:r>
              <a:rPr lang="fr-FR" dirty="0" err="1" smtClean="0"/>
              <a:t>create</a:t>
            </a:r>
            <a:r>
              <a:rPr lang="fr-FR" dirty="0" smtClean="0"/>
              <a:t> a test IAW the standards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214942" y="1928802"/>
            <a:ext cx="3429024" cy="32861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skills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vs 2 </a:t>
            </a:r>
            <a:r>
              <a:rPr kumimoji="0" lang="fr-FR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skills</a:t>
            </a:r>
            <a:endParaRPr kumimoji="0" lang="fr-FR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fr-FR" sz="3200" baseline="0" dirty="0" err="1" smtClean="0"/>
              <a:t>Length</a:t>
            </a:r>
            <a:r>
              <a:rPr lang="fr-FR" sz="3200" dirty="0" smtClean="0"/>
              <a:t> of exam </a:t>
            </a:r>
            <a:r>
              <a:rPr lang="fr-FR" sz="3200" dirty="0" err="1" smtClean="0"/>
              <a:t>validity</a:t>
            </a:r>
            <a:r>
              <a:rPr lang="fr-FR" sz="3200" dirty="0" smtClean="0"/>
              <a:t> (</a:t>
            </a:r>
            <a:r>
              <a:rPr lang="fr-FR" sz="3200" dirty="0" err="1" smtClean="0"/>
              <a:t>reassessment</a:t>
            </a:r>
            <a:r>
              <a:rPr lang="fr-FR" sz="3200" dirty="0" smtClean="0"/>
              <a:t> </a:t>
            </a:r>
            <a:r>
              <a:rPr lang="fr-FR" sz="3200" dirty="0" err="1" smtClean="0"/>
              <a:t>procedures</a:t>
            </a:r>
            <a:r>
              <a:rPr lang="fr-FR" sz="320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fr-FR" sz="3200" dirty="0" smtClean="0"/>
              <a:t>ESP </a:t>
            </a:r>
            <a:r>
              <a:rPr lang="fr-FR" sz="3200" dirty="0" err="1" smtClean="0"/>
              <a:t>testing</a:t>
            </a:r>
            <a:r>
              <a:rPr lang="fr-FR" sz="3200" dirty="0" smtClean="0"/>
              <a:t> vs </a:t>
            </a:r>
            <a:r>
              <a:rPr lang="fr-FR" sz="3200" dirty="0" err="1" smtClean="0"/>
              <a:t>proficiency</a:t>
            </a:r>
            <a:r>
              <a:rPr lang="fr-FR" sz="3200" dirty="0" smtClean="0"/>
              <a:t> </a:t>
            </a:r>
            <a:r>
              <a:rPr lang="fr-FR" sz="3200" dirty="0" err="1" smtClean="0"/>
              <a:t>testing</a:t>
            </a:r>
            <a:r>
              <a:rPr lang="fr-FR" sz="3200" dirty="0" smtClean="0"/>
              <a:t>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0" name="AutoShape 2" descr="ICAO Global Framework for Aviation Alternative Fuels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412" name="AutoShape 4" descr="ICAO Global Framework for Aviation Alternative Fuels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7414" name="Picture 6" descr="ICAO Global Framework for Aviation Alternative Fuels"/>
          <p:cNvPicPr>
            <a:picLocks noChangeAspect="1" noChangeArrowheads="1"/>
          </p:cNvPicPr>
          <p:nvPr/>
        </p:nvPicPr>
        <p:blipFill>
          <a:blip r:embed="rId2"/>
          <a:srcRect t="27778" b="27778"/>
          <a:stretch>
            <a:fillRect/>
          </a:stretch>
        </p:blipFill>
        <p:spPr bwMode="auto">
          <a:xfrm>
            <a:off x="357158" y="142852"/>
            <a:ext cx="3214711" cy="1428760"/>
          </a:xfrm>
          <a:prstGeom prst="rect">
            <a:avLst/>
          </a:prstGeom>
          <a:noFill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142852"/>
            <a:ext cx="2428892" cy="159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42852"/>
            <a:ext cx="3190901" cy="68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142844" y="5786454"/>
            <a:ext cx="2500330" cy="685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NOT…?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1571612"/>
            <a:ext cx="91440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Suggestions for a JTAC-specific language course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arget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audience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uture JTACs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Entry requirements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de-A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Functional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AT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level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SLP 2222 in English</a:t>
            </a:r>
            <a:endParaRPr lang="fr-F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Course length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4 weeks?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Content, topics, and learning objectives 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0" y="857232"/>
          <a:ext cx="9144000" cy="588166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928926"/>
                <a:gridCol w="6215074"/>
              </a:tblGrid>
              <a:tr h="40247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/>
                        <a:t>Professional </a:t>
                      </a:r>
                      <a:r>
                        <a:rPr lang="fr-FR" sz="1600" b="1" dirty="0" err="1" smtClean="0"/>
                        <a:t>Topics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/>
                        <a:t>Learning objectives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04854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 err="1"/>
                        <a:t>Aircraft</a:t>
                      </a:r>
                      <a:r>
                        <a:rPr lang="fr-FR" sz="1600" b="1" dirty="0"/>
                        <a:t> identification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 smtClean="0"/>
                        <a:t>Use </a:t>
                      </a:r>
                      <a:r>
                        <a:rPr lang="en-US" sz="1400" dirty="0"/>
                        <a:t>aircraft identification vocabulary (Visual </a:t>
                      </a:r>
                      <a:r>
                        <a:rPr lang="en-US" sz="1400" dirty="0" err="1"/>
                        <a:t>AirCraft</a:t>
                      </a:r>
                      <a:r>
                        <a:rPr lang="en-US" sz="1400" dirty="0"/>
                        <a:t> Recognition and Manufacture Designation System methods)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 identify any aircraft efficiently using the vocabulary adapted to a given situation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/>
                </a:tc>
              </a:tr>
              <a:tr h="206998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 err="1"/>
                        <a:t>Tactical</a:t>
                      </a:r>
                      <a:r>
                        <a:rPr lang="fr-FR" sz="1600" b="1" dirty="0"/>
                        <a:t> communications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Perform a precise target talk-on IAW message procedures (FIDO, 9-line, CAS check-lists)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Give a detailed and accurate description of the target and </a:t>
                      </a:r>
                      <a:r>
                        <a:rPr lang="en-US" sz="1400" dirty="0" smtClean="0"/>
                        <a:t>environment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Give clear, precise and concise directions/instructions and provide coordinates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Understand and be able to use phraseology 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Use communication strategies (rephrasing, describing, paraphrasing…)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understand lower or poor quality radio messages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Understand and be able to use acronyms and brevities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/>
                </a:tc>
              </a:tr>
              <a:tr h="40247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 err="1"/>
                        <a:t>Weapons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b="1" dirty="0" err="1"/>
                        <a:t>systems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Give information and details about weapons systems, armament, ammunition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/>
                </a:tc>
              </a:tr>
              <a:tr h="40247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 err="1"/>
                        <a:t>Tactical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b="1" dirty="0" err="1"/>
                        <a:t>environment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Understand and use vocabulary related to topography, vehicles, housing buildings and facilities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/>
                </a:tc>
              </a:tr>
              <a:tr h="746969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/>
                        <a:t>Operations planning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Ask questions, ask for clarification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Actively participate to a briefing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Read authentic JTAC-related documents</a:t>
                      </a:r>
                      <a:endParaRPr lang="fr-FR" sz="1400" dirty="0"/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dirty="0"/>
                        <a:t>Report on a mission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09" marR="64109" marT="32054" marB="32054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sz="3700" dirty="0" smtClean="0">
                <a:solidFill>
                  <a:schemeClr val="bg1"/>
                </a:solidFill>
              </a:rPr>
              <a:t>SG2 – </a:t>
            </a:r>
            <a:r>
              <a:rPr lang="fr-FR" sz="3700" dirty="0" err="1" smtClean="0">
                <a:solidFill>
                  <a:schemeClr val="bg1"/>
                </a:solidFill>
              </a:rPr>
              <a:t>Ideas</a:t>
            </a:r>
            <a:r>
              <a:rPr lang="fr-FR" sz="3700" dirty="0" smtClean="0">
                <a:solidFill>
                  <a:schemeClr val="bg1"/>
                </a:solidFill>
              </a:rPr>
              <a:t> for a JTAC-</a:t>
            </a:r>
            <a:r>
              <a:rPr lang="fr-FR" sz="3700" dirty="0" err="1" smtClean="0">
                <a:solidFill>
                  <a:schemeClr val="bg1"/>
                </a:solidFill>
              </a:rPr>
              <a:t>specific</a:t>
            </a:r>
            <a:r>
              <a:rPr lang="fr-FR" sz="3700" dirty="0" smtClean="0">
                <a:solidFill>
                  <a:schemeClr val="bg1"/>
                </a:solidFill>
              </a:rPr>
              <a:t> </a:t>
            </a:r>
            <a:r>
              <a:rPr lang="fr-FR" sz="3700" dirty="0" err="1" smtClean="0">
                <a:solidFill>
                  <a:schemeClr val="bg1"/>
                </a:solidFill>
              </a:rPr>
              <a:t>language</a:t>
            </a:r>
            <a:r>
              <a:rPr lang="fr-FR" sz="3700" dirty="0" smtClean="0">
                <a:solidFill>
                  <a:schemeClr val="bg1"/>
                </a:solidFill>
              </a:rPr>
              <a:t> course</a:t>
            </a:r>
            <a:endParaRPr lang="fr-FR" sz="3700" dirty="0">
              <a:solidFill>
                <a:schemeClr val="bg1"/>
              </a:solidFill>
            </a:endParaRPr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142844" y="5786454"/>
            <a:ext cx="2500330" cy="685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NOT…?</a:t>
            </a:r>
          </a:p>
        </p:txBody>
      </p:sp>
      <p:sp>
        <p:nvSpPr>
          <p:cNvPr id="13314" name="AutoShape 2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Drapeau de la Lituanie — Wikipédia"/>
          <p:cNvSpPr>
            <a:spLocks noChangeAspect="1" noChangeArrowheads="1"/>
          </p:cNvSpPr>
          <p:nvPr/>
        </p:nvSpPr>
        <p:spPr bwMode="auto">
          <a:xfrm>
            <a:off x="155575" y="-792163"/>
            <a:ext cx="2762250" cy="1657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42844" y="128586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Exit test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mix between 2 different scales (ICAO and STANAG 6001)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ICAO for Speaking and Listening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Reading and Writing (ESP)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en-US" sz="28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Instructors </a:t>
            </a:r>
            <a:endParaRPr kumimoji="0" lang="fr-FR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team between Language teachers and SMEs</a:t>
            </a:r>
            <a:endParaRPr kumimoji="0" lang="fr-F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8926" y="5072074"/>
            <a:ext cx="6072230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 Suggestions/Recommendations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Get authentic material from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JTACS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Consult with the national JTACs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Launch a curriculum development workshop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503</Words>
  <Application>Microsoft Office PowerPoint</Application>
  <PresentationFormat>Affichage à l'écran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SG2 – Ideas for a JTAC-specific language course</vt:lpstr>
      <vt:lpstr>SG2 – Ideas for a JTAC-specific language course</vt:lpstr>
      <vt:lpstr>SG2 – Ideas for a JTAC-specific language course</vt:lpstr>
      <vt:lpstr>SG2 – Ideas for a JTAC-specific language course</vt:lpstr>
      <vt:lpstr>SG2 – Ideas for a JTAC-specific language course</vt:lpstr>
      <vt:lpstr>Diapositive 6</vt:lpstr>
      <vt:lpstr>SG2 – Ideas for a JTAC-specific language course</vt:lpstr>
      <vt:lpstr>SG2 – Ideas for a JTAC-specific language course</vt:lpstr>
      <vt:lpstr>SG2 – Ideas for a JTAC-specific language course</vt:lpstr>
      <vt:lpstr>SG2 – Ideas for a JTAC-specific language course</vt:lpstr>
      <vt:lpstr>SG2 – Ideas for a JTAC-specific language course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12</cp:revision>
  <dcterms:created xsi:type="dcterms:W3CDTF">2024-05-15T20:15:58Z</dcterms:created>
  <dcterms:modified xsi:type="dcterms:W3CDTF">2024-05-16T07:03:30Z</dcterms:modified>
</cp:coreProperties>
</file>