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753600" cy="73152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 1 Bold Italics" panose="020B0604020202020204" charset="0"/>
      <p:regular r:id="rId11"/>
    </p:embeddedFont>
    <p:embeddedFont>
      <p:font typeface="Open Sans 2 Bold Italics" panose="020B0604020202020204" charset="0"/>
      <p:regular r:id="rId12"/>
    </p:embeddedFont>
    <p:embeddedFont>
      <p:font typeface="Open Sans 2" panose="020B0604020202020204" charset="0"/>
      <p:regular r:id="rId13"/>
    </p:embeddedFont>
    <p:embeddedFont>
      <p:font typeface="Open Sans 1 Italics" panose="020B0604020202020204" charset="0"/>
      <p:regular r:id="rId14"/>
    </p:embeddedFont>
    <p:embeddedFont>
      <p:font typeface="Open Sans 1" panose="020B0604020202020204" charset="0"/>
      <p:regular r:id="rId15"/>
    </p:embeddedFont>
    <p:embeddedFont>
      <p:font typeface="Open Sans 1 Bold" panose="020B0604020202020204" charset="0"/>
      <p:regular r:id="rId16"/>
    </p:embeddedFont>
    <p:embeddedFont>
      <p:font typeface="Open Sans 2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82087" y="1736947"/>
            <a:ext cx="4966582" cy="4966582"/>
          </a:xfrm>
          <a:custGeom>
            <a:avLst/>
            <a:gdLst/>
            <a:ahLst/>
            <a:cxnLst/>
            <a:rect l="l" t="t" r="r" b="b"/>
            <a:pathLst>
              <a:path w="4966582" h="4966582">
                <a:moveTo>
                  <a:pt x="0" y="0"/>
                </a:moveTo>
                <a:lnTo>
                  <a:pt x="4966582" y="0"/>
                </a:lnTo>
                <a:lnTo>
                  <a:pt x="4966582" y="4966582"/>
                </a:lnTo>
                <a:lnTo>
                  <a:pt x="0" y="496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293" y="1736947"/>
            <a:ext cx="4905262" cy="4905262"/>
          </a:xfrm>
          <a:custGeom>
            <a:avLst/>
            <a:gdLst/>
            <a:ahLst/>
            <a:cxnLst/>
            <a:rect l="l" t="t" r="r" b="b"/>
            <a:pathLst>
              <a:path w="4905262" h="4905262">
                <a:moveTo>
                  <a:pt x="0" y="0"/>
                </a:moveTo>
                <a:lnTo>
                  <a:pt x="4905261" y="0"/>
                </a:lnTo>
                <a:lnTo>
                  <a:pt x="4905261" y="4905262"/>
                </a:lnTo>
                <a:lnTo>
                  <a:pt x="0" y="4905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2834" y="282685"/>
            <a:ext cx="3901440" cy="1184534"/>
          </a:xfrm>
          <a:custGeom>
            <a:avLst/>
            <a:gdLst/>
            <a:ahLst/>
            <a:cxnLst/>
            <a:rect l="l" t="t" r="r" b="b"/>
            <a:pathLst>
              <a:path w="3901440" h="1184534">
                <a:moveTo>
                  <a:pt x="0" y="0"/>
                </a:moveTo>
                <a:lnTo>
                  <a:pt x="3901440" y="0"/>
                </a:lnTo>
                <a:lnTo>
                  <a:pt x="3901440" y="1184534"/>
                </a:lnTo>
                <a:lnTo>
                  <a:pt x="0" y="1184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707077" y="3709709"/>
            <a:ext cx="2007333" cy="438403"/>
            <a:chOff x="0" y="0"/>
            <a:chExt cx="743457" cy="1623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3457" cy="162371"/>
            </a:xfrm>
            <a:custGeom>
              <a:avLst/>
              <a:gdLst/>
              <a:ahLst/>
              <a:cxnLst/>
              <a:rect l="l" t="t" r="r" b="b"/>
              <a:pathLst>
                <a:path w="743457" h="162371">
                  <a:moveTo>
                    <a:pt x="0" y="0"/>
                  </a:moveTo>
                  <a:lnTo>
                    <a:pt x="743457" y="0"/>
                  </a:lnTo>
                  <a:lnTo>
                    <a:pt x="743457" y="162371"/>
                  </a:lnTo>
                  <a:lnTo>
                    <a:pt x="0" y="162371"/>
                  </a:lnTo>
                  <a:close/>
                </a:path>
              </a:pathLst>
            </a:custGeom>
            <a:solidFill>
              <a:srgbClr val="0E316D">
                <a:alpha val="7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43457" cy="190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41899" y="405744"/>
            <a:ext cx="3752375" cy="940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</a:pPr>
            <a:r>
              <a:rPr lang="en-US" sz="2715">
                <a:solidFill>
                  <a:srgbClr val="000000"/>
                </a:solidFill>
                <a:latin typeface="Open Sans 1 Bold"/>
              </a:rPr>
              <a:t>IMPACTS ON      RECRUITMENT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57458" y="3782543"/>
            <a:ext cx="190657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Open Sans 1 Bold"/>
              </a:rPr>
              <a:t>Key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46865" y="1698847"/>
            <a:ext cx="1906570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CE2F2F"/>
                </a:solidFill>
                <a:latin typeface="Open Sans 1 Bold Italics"/>
              </a:rPr>
              <a:t>UNIQUE </a:t>
            </a:r>
            <a:r>
              <a:rPr lang="en-US" sz="1900">
                <a:solidFill>
                  <a:srgbClr val="000000"/>
                </a:solidFill>
                <a:latin typeface="Open Sans 1"/>
              </a:rPr>
              <a:t>CHALLENGES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7638" y="1698847"/>
            <a:ext cx="1906570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E316D"/>
                </a:solidFill>
                <a:latin typeface="Open Sans 1 Bold Italics"/>
              </a:rPr>
              <a:t>SHARED</a:t>
            </a:r>
            <a:r>
              <a:rPr lang="en-US" sz="1900" u="sng">
                <a:solidFill>
                  <a:srgbClr val="000000"/>
                </a:solidFill>
                <a:latin typeface="Open Sans 1 Italics"/>
              </a:rPr>
              <a:t> </a:t>
            </a:r>
            <a:r>
              <a:rPr lang="en-US" sz="1900" u="sng">
                <a:solidFill>
                  <a:srgbClr val="000000"/>
                </a:solidFill>
                <a:latin typeface="Open Sans 1"/>
              </a:rPr>
              <a:t>CHALLENGE</a:t>
            </a:r>
            <a:r>
              <a:rPr lang="en-US" sz="1900">
                <a:solidFill>
                  <a:srgbClr val="000000"/>
                </a:solidFill>
                <a:latin typeface="Open Sans 1"/>
              </a:rPr>
              <a:t>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3381" y="2475475"/>
            <a:ext cx="3049149" cy="145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ctr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 1 Bold"/>
              </a:rPr>
              <a:t>Language asset requirements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Open Sans 1 Bold"/>
              </a:rPr>
              <a:t>-&gt; </a:t>
            </a:r>
            <a:r>
              <a:rPr lang="en-US" sz="1399">
                <a:solidFill>
                  <a:srgbClr val="000000"/>
                </a:solidFill>
                <a:latin typeface="Open Sans 1 Italics"/>
              </a:rPr>
              <a:t>recruitments problems for professionals with language skills</a:t>
            </a:r>
          </a:p>
          <a:p>
            <a:pPr algn="ctr">
              <a:lnSpc>
                <a:spcPts val="1477"/>
              </a:lnSpc>
            </a:pPr>
            <a:endParaRPr lang="en-US" sz="1399">
              <a:solidFill>
                <a:srgbClr val="000000"/>
              </a:solidFill>
              <a:latin typeface="Open Sans 1 Italics"/>
            </a:endParaRPr>
          </a:p>
          <a:p>
            <a:pPr algn="ctr">
              <a:lnSpc>
                <a:spcPts val="1863"/>
              </a:lnSpc>
            </a:pPr>
            <a:endParaRPr lang="en-US" sz="1399">
              <a:solidFill>
                <a:srgbClr val="000000"/>
              </a:solidFill>
              <a:latin typeface="Open Sans 1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34900" y="2593562"/>
            <a:ext cx="3239015" cy="1014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3" lvl="1" indent="-172721" algn="ctr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Open Sans 1 Bold"/>
              </a:rPr>
              <a:t>Legal constraints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 1 Bold"/>
              </a:rPr>
              <a:t>-&gt; </a:t>
            </a:r>
            <a:r>
              <a:rPr lang="en-US" sz="1400">
                <a:solidFill>
                  <a:srgbClr val="000000"/>
                </a:solidFill>
                <a:latin typeface="Open Sans 1 Italics"/>
              </a:rPr>
              <a:t>restrictions on military versus civilian occupations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 1 Italics"/>
              </a:rPr>
              <a:t>-&gt; obligation to outsource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8266" y="3636347"/>
            <a:ext cx="3268811" cy="76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ctr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 1 Bold"/>
              </a:rPr>
              <a:t>Process complexity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 1 Bold Italics"/>
              </a:rPr>
              <a:t>-&gt; </a:t>
            </a:r>
            <a:r>
              <a:rPr lang="en-US" sz="1400">
                <a:solidFill>
                  <a:srgbClr val="000000"/>
                </a:solidFill>
                <a:latin typeface="Open Sans 1 Italics"/>
              </a:rPr>
              <a:t>vague,messy,and co-opted processes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 1 Italics"/>
              </a:rPr>
              <a:t>-&gt; too bureaucratic and rigid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9659" y="4469581"/>
            <a:ext cx="3352870" cy="101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 1 Bold"/>
              </a:rPr>
              <a:t>Permanent contracts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Open Sans 1 Bold Italics"/>
              </a:rPr>
              <a:t>-&gt; </a:t>
            </a:r>
            <a:r>
              <a:rPr lang="en-US" sz="1399">
                <a:solidFill>
                  <a:srgbClr val="000000"/>
                </a:solidFill>
                <a:latin typeface="Open Sans 1 Italics"/>
              </a:rPr>
              <a:t>Challenges with the attractiveness of conditions for recruitment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Open Sans 1 Italics"/>
              </a:rPr>
              <a:t>-&gt; lack of innovation and development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43554" y="5248250"/>
            <a:ext cx="4164127" cy="76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ctr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 1 Bold"/>
              </a:rPr>
              <a:t>Political influence 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 1 Bold"/>
              </a:rPr>
              <a:t>-&gt; </a:t>
            </a:r>
            <a:r>
              <a:rPr lang="en-US" sz="1400">
                <a:solidFill>
                  <a:srgbClr val="000000"/>
                </a:solidFill>
                <a:latin typeface="Open Sans 1 Italics"/>
              </a:rPr>
              <a:t>recruitment can be influenced by elections and budget cuts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64029" y="4119537"/>
            <a:ext cx="3330500" cy="76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 1 Bold"/>
              </a:rPr>
              <a:t>Diversity and Inclusion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Open Sans 1 Bold"/>
              </a:rPr>
              <a:t>-&gt; </a:t>
            </a:r>
            <a:r>
              <a:rPr lang="en-US" sz="1399">
                <a:solidFill>
                  <a:srgbClr val="000000"/>
                </a:solidFill>
                <a:latin typeface="Open Sans 1 Italics"/>
              </a:rPr>
              <a:t>Country’s consideration of DEI criteria in recruitment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9676" y="5619725"/>
            <a:ext cx="2156558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ns 1 Bold"/>
              </a:rPr>
              <a:t>Competition with other agencies and the private sector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9444" y="1257485"/>
            <a:ext cx="1802414" cy="1304497"/>
          </a:xfrm>
          <a:custGeom>
            <a:avLst/>
            <a:gdLst/>
            <a:ahLst/>
            <a:cxnLst/>
            <a:rect l="l" t="t" r="r" b="b"/>
            <a:pathLst>
              <a:path w="1802414" h="1304497">
                <a:moveTo>
                  <a:pt x="0" y="0"/>
                </a:moveTo>
                <a:lnTo>
                  <a:pt x="1802414" y="0"/>
                </a:lnTo>
                <a:lnTo>
                  <a:pt x="1802414" y="1304497"/>
                </a:lnTo>
                <a:lnTo>
                  <a:pt x="0" y="1304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598" y="3599143"/>
            <a:ext cx="9552405" cy="2984537"/>
          </a:xfrm>
          <a:custGeom>
            <a:avLst/>
            <a:gdLst/>
            <a:ahLst/>
            <a:cxnLst/>
            <a:rect l="l" t="t" r="r" b="b"/>
            <a:pathLst>
              <a:path w="9552405" h="2984537">
                <a:moveTo>
                  <a:pt x="0" y="0"/>
                </a:moveTo>
                <a:lnTo>
                  <a:pt x="9552404" y="0"/>
                </a:lnTo>
                <a:lnTo>
                  <a:pt x="9552404" y="2984537"/>
                </a:lnTo>
                <a:lnTo>
                  <a:pt x="0" y="29845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t="-105526" b="-26119"/>
            </a:stretch>
          </a:blipFill>
          <a:ln w="180975" cap="sq">
            <a:solidFill>
              <a:srgbClr val="0E316D">
                <a:alpha val="19608"/>
              </a:srgbClr>
            </a:solidFill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848317" y="150647"/>
            <a:ext cx="8313595" cy="580873"/>
            <a:chOff x="0" y="0"/>
            <a:chExt cx="9969373" cy="6965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69373" cy="696563"/>
            </a:xfrm>
            <a:custGeom>
              <a:avLst/>
              <a:gdLst/>
              <a:ahLst/>
              <a:cxnLst/>
              <a:rect l="l" t="t" r="r" b="b"/>
              <a:pathLst>
                <a:path w="9969373" h="696563">
                  <a:moveTo>
                    <a:pt x="0" y="592078"/>
                  </a:moveTo>
                  <a:lnTo>
                    <a:pt x="0" y="104484"/>
                  </a:lnTo>
                  <a:cubicBezTo>
                    <a:pt x="0" y="46670"/>
                    <a:pt x="267179" y="0"/>
                    <a:pt x="598162" y="0"/>
                  </a:cubicBezTo>
                  <a:lnTo>
                    <a:pt x="9371211" y="0"/>
                  </a:lnTo>
                  <a:cubicBezTo>
                    <a:pt x="9702194" y="0"/>
                    <a:pt x="9969373" y="46670"/>
                    <a:pt x="9969373" y="104484"/>
                  </a:cubicBezTo>
                  <a:lnTo>
                    <a:pt x="9969373" y="592078"/>
                  </a:lnTo>
                  <a:cubicBezTo>
                    <a:pt x="9969373" y="649893"/>
                    <a:pt x="9702194" y="696563"/>
                    <a:pt x="9371211" y="696563"/>
                  </a:cubicBezTo>
                  <a:lnTo>
                    <a:pt x="598162" y="696563"/>
                  </a:lnTo>
                  <a:cubicBezTo>
                    <a:pt x="267179" y="696563"/>
                    <a:pt x="0" y="649893"/>
                    <a:pt x="0" y="592078"/>
                  </a:cubicBezTo>
                  <a:lnTo>
                    <a:pt x="0" y="0"/>
                  </a:lnTo>
                  <a:cubicBezTo>
                    <a:pt x="0" y="0"/>
                    <a:pt x="0" y="592078"/>
                    <a:pt x="0" y="59207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2118260" y="128710"/>
            <a:ext cx="5919470" cy="49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2 Bold"/>
              </a:rPr>
              <a:t>Talent Development Challenges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61858" y="1462798"/>
            <a:ext cx="6377017" cy="10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E316D"/>
                </a:solidFill>
                <a:latin typeface="Open Sans 2 Bold"/>
              </a:rPr>
              <a:t>Lack of incentives and equal opportunities hinder talent development across different regions.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419" y="4011912"/>
            <a:ext cx="9158762" cy="211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l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000000"/>
                </a:solidFill>
                <a:latin typeface="Open Sans 2"/>
              </a:rPr>
              <a:t> The </a:t>
            </a:r>
            <a:r>
              <a:rPr lang="en-US" sz="2000">
                <a:solidFill>
                  <a:srgbClr val="000000"/>
                </a:solidFill>
                <a:latin typeface="Open Sans 2 Bold"/>
              </a:rPr>
              <a:t>absence of civilian military training </a:t>
            </a:r>
            <a:r>
              <a:rPr lang="en-US" sz="2000">
                <a:solidFill>
                  <a:srgbClr val="000000"/>
                </a:solidFill>
                <a:latin typeface="Open Sans 2"/>
              </a:rPr>
              <a:t>in some countries inhibits adaptation to diverse environments.</a:t>
            </a:r>
          </a:p>
          <a:p>
            <a:pPr marL="431807" lvl="1" indent="-215904" algn="l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000000"/>
                </a:solidFill>
                <a:latin typeface="Open Sans 2"/>
              </a:rPr>
              <a:t> Countries can face a </a:t>
            </a:r>
            <a:r>
              <a:rPr lang="en-US" sz="2000">
                <a:solidFill>
                  <a:srgbClr val="000000"/>
                </a:solidFill>
                <a:latin typeface="Open Sans 2 Bold"/>
              </a:rPr>
              <a:t>lack of incentive for skill development</a:t>
            </a:r>
            <a:r>
              <a:rPr lang="en-US" sz="2000">
                <a:solidFill>
                  <a:srgbClr val="000000"/>
                </a:solidFill>
                <a:latin typeface="Open Sans 2"/>
              </a:rPr>
              <a:t>, resulting in frustration and unequal opportunities.</a:t>
            </a:r>
          </a:p>
          <a:p>
            <a:pPr marL="431807" lvl="1" indent="-215904" algn="l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000000"/>
                </a:solidFill>
                <a:latin typeface="Open Sans 2"/>
              </a:rPr>
              <a:t> Struggles to attract trainees to existing training centers due to job security, </a:t>
            </a:r>
            <a:r>
              <a:rPr lang="en-US" sz="2000">
                <a:solidFill>
                  <a:srgbClr val="000000"/>
                </a:solidFill>
                <a:latin typeface="Open Sans 2 Bold"/>
              </a:rPr>
              <a:t>affecting talent development</a:t>
            </a:r>
            <a:r>
              <a:rPr lang="en-US" sz="2000">
                <a:solidFill>
                  <a:srgbClr val="000000"/>
                </a:solidFill>
                <a:latin typeface="Open Sans 2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71056" y="454026"/>
            <a:ext cx="3144996" cy="49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2 Bold"/>
              </a:rPr>
              <a:t>Retention Issues </a:t>
            </a:r>
          </a:p>
        </p:txBody>
      </p:sp>
      <p:sp>
        <p:nvSpPr>
          <p:cNvPr id="3" name="Freeform 3"/>
          <p:cNvSpPr/>
          <p:nvPr/>
        </p:nvSpPr>
        <p:spPr>
          <a:xfrm>
            <a:off x="2992834" y="139253"/>
            <a:ext cx="3901440" cy="1184534"/>
          </a:xfrm>
          <a:custGeom>
            <a:avLst/>
            <a:gdLst/>
            <a:ahLst/>
            <a:cxnLst/>
            <a:rect l="l" t="t" r="r" b="b"/>
            <a:pathLst>
              <a:path w="3901440" h="1184534">
                <a:moveTo>
                  <a:pt x="0" y="0"/>
                </a:moveTo>
                <a:lnTo>
                  <a:pt x="3901440" y="0"/>
                </a:lnTo>
                <a:lnTo>
                  <a:pt x="3901440" y="1184534"/>
                </a:lnTo>
                <a:lnTo>
                  <a:pt x="0" y="1184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3140" y="1559224"/>
            <a:ext cx="1489695" cy="1078166"/>
          </a:xfrm>
          <a:custGeom>
            <a:avLst/>
            <a:gdLst/>
            <a:ahLst/>
            <a:cxnLst/>
            <a:rect l="l" t="t" r="r" b="b"/>
            <a:pathLst>
              <a:path w="1489695" h="1078166">
                <a:moveTo>
                  <a:pt x="0" y="0"/>
                </a:moveTo>
                <a:lnTo>
                  <a:pt x="1489694" y="0"/>
                </a:lnTo>
                <a:lnTo>
                  <a:pt x="1489694" y="1078167"/>
                </a:lnTo>
                <a:lnTo>
                  <a:pt x="0" y="1078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598" y="3599143"/>
            <a:ext cx="9552405" cy="2984537"/>
          </a:xfrm>
          <a:custGeom>
            <a:avLst/>
            <a:gdLst/>
            <a:ahLst/>
            <a:cxnLst/>
            <a:rect l="l" t="t" r="r" b="b"/>
            <a:pathLst>
              <a:path w="9552405" h="2984537">
                <a:moveTo>
                  <a:pt x="0" y="0"/>
                </a:moveTo>
                <a:lnTo>
                  <a:pt x="9552404" y="0"/>
                </a:lnTo>
                <a:lnTo>
                  <a:pt x="9552404" y="2984537"/>
                </a:lnTo>
                <a:lnTo>
                  <a:pt x="0" y="2984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</a:blip>
            <a:stretch>
              <a:fillRect t="-105526" b="-26119"/>
            </a:stretch>
          </a:blipFill>
          <a:ln w="180975" cap="sq">
            <a:solidFill>
              <a:srgbClr val="0E316D">
                <a:alpha val="19608"/>
              </a:srgbClr>
            </a:solidFill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2817882" y="1521124"/>
            <a:ext cx="5449769" cy="147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E316D"/>
                </a:solidFill>
                <a:latin typeface="Open Sans 2 Bold"/>
              </a:rPr>
              <a:t>Various factors , including job dissatisfaction and limited career progression options, contribute to retention challenges.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1195" y="3904884"/>
            <a:ext cx="9351209" cy="211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l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000000"/>
                </a:solidFill>
                <a:latin typeface="Open Sans 2"/>
              </a:rPr>
              <a:t> Short-term contracts officers </a:t>
            </a:r>
            <a:r>
              <a:rPr lang="en-US" sz="2000">
                <a:solidFill>
                  <a:srgbClr val="000000"/>
                </a:solidFill>
                <a:latin typeface="Open Sans 2 Bold"/>
              </a:rPr>
              <a:t>can  prefer teaching over military roles</a:t>
            </a:r>
            <a:r>
              <a:rPr lang="en-US" sz="2000">
                <a:solidFill>
                  <a:srgbClr val="000000"/>
                </a:solidFill>
                <a:latin typeface="Open Sans 2"/>
              </a:rPr>
              <a:t>, impacting retention rates.</a:t>
            </a:r>
          </a:p>
          <a:p>
            <a:pPr marL="431807" lvl="1" indent="-215904" algn="l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000000"/>
                </a:solidFill>
                <a:latin typeface="Open Sans 2"/>
              </a:rPr>
              <a:t> </a:t>
            </a:r>
            <a:r>
              <a:rPr lang="en-US" sz="2000">
                <a:solidFill>
                  <a:srgbClr val="000000"/>
                </a:solidFill>
                <a:latin typeface="Open Sans 2 Bold"/>
              </a:rPr>
              <a:t>Motivating teachers </a:t>
            </a:r>
            <a:r>
              <a:rPr lang="en-US" sz="2000">
                <a:solidFill>
                  <a:srgbClr val="000000"/>
                </a:solidFill>
                <a:latin typeface="Open Sans 2"/>
              </a:rPr>
              <a:t>to adapt to changing environments and develop digital literacy skills is a retention challenge.</a:t>
            </a:r>
          </a:p>
          <a:p>
            <a:pPr marL="431807" lvl="1" indent="-215904" algn="l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000000"/>
                </a:solidFill>
                <a:latin typeface="Open Sans 2"/>
              </a:rPr>
              <a:t> Pushing teachers into management positions for higher pay may </a:t>
            </a:r>
            <a:r>
              <a:rPr lang="en-US" sz="2000">
                <a:solidFill>
                  <a:srgbClr val="000000"/>
                </a:solidFill>
                <a:latin typeface="Open Sans 2 Bold"/>
              </a:rPr>
              <a:t>lead to classroom retention issues.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4645" y="2949147"/>
            <a:ext cx="5944310" cy="1696830"/>
          </a:xfrm>
          <a:custGeom>
            <a:avLst/>
            <a:gdLst/>
            <a:ahLst/>
            <a:cxnLst/>
            <a:rect l="l" t="t" r="r" b="b"/>
            <a:pathLst>
              <a:path w="5944310" h="1696830">
                <a:moveTo>
                  <a:pt x="0" y="0"/>
                </a:moveTo>
                <a:lnTo>
                  <a:pt x="5944310" y="0"/>
                </a:lnTo>
                <a:lnTo>
                  <a:pt x="5944310" y="1696830"/>
                </a:lnTo>
                <a:lnTo>
                  <a:pt x="0" y="1696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5946" y="1416845"/>
            <a:ext cx="1275929" cy="923453"/>
          </a:xfrm>
          <a:custGeom>
            <a:avLst/>
            <a:gdLst/>
            <a:ahLst/>
            <a:cxnLst/>
            <a:rect l="l" t="t" r="r" b="b"/>
            <a:pathLst>
              <a:path w="1275929" h="923453">
                <a:moveTo>
                  <a:pt x="0" y="0"/>
                </a:moveTo>
                <a:lnTo>
                  <a:pt x="1275929" y="0"/>
                </a:lnTo>
                <a:lnTo>
                  <a:pt x="1275929" y="923453"/>
                </a:lnTo>
                <a:lnTo>
                  <a:pt x="0" y="92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30416" y="320842"/>
            <a:ext cx="4492769" cy="514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0"/>
              </a:lnSpc>
            </a:pPr>
            <a:r>
              <a:rPr lang="en-US" sz="3007">
                <a:solidFill>
                  <a:srgbClr val="000000"/>
                </a:solidFill>
                <a:latin typeface="Open Sans 2 Bold"/>
              </a:rPr>
              <a:t>Retention Solutions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04645" y="1552259"/>
            <a:ext cx="6761913" cy="10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E316D"/>
                </a:solidFill>
                <a:latin typeface="Open Sans 2 Bold"/>
              </a:rPr>
              <a:t>Implementing comprehensive solutions addressing both intrinsic and extrinsic motivators is crucial for improving retention </a:t>
            </a:r>
          </a:p>
        </p:txBody>
      </p:sp>
      <p:sp>
        <p:nvSpPr>
          <p:cNvPr id="6" name="Freeform 6"/>
          <p:cNvSpPr/>
          <p:nvPr/>
        </p:nvSpPr>
        <p:spPr>
          <a:xfrm>
            <a:off x="2748022" y="0"/>
            <a:ext cx="4257555" cy="1292655"/>
          </a:xfrm>
          <a:custGeom>
            <a:avLst/>
            <a:gdLst/>
            <a:ahLst/>
            <a:cxnLst/>
            <a:rect l="l" t="t" r="r" b="b"/>
            <a:pathLst>
              <a:path w="4257555" h="1292655">
                <a:moveTo>
                  <a:pt x="0" y="0"/>
                </a:moveTo>
                <a:lnTo>
                  <a:pt x="4257556" y="0"/>
                </a:lnTo>
                <a:lnTo>
                  <a:pt x="4257556" y="1292655"/>
                </a:lnTo>
                <a:lnTo>
                  <a:pt x="0" y="1292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8949" y="4617402"/>
            <a:ext cx="2609074" cy="186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2 Bold"/>
              </a:rPr>
              <a:t>Pay</a:t>
            </a:r>
            <a:r>
              <a:rPr lang="en-US" sz="1800">
                <a:solidFill>
                  <a:srgbClr val="000000"/>
                </a:solidFill>
                <a:latin typeface="Open Sans 2"/>
              </a:rPr>
              <a:t> incentives, healthcare packages, and </a:t>
            </a:r>
            <a:r>
              <a:rPr lang="en-US" sz="1800">
                <a:solidFill>
                  <a:srgbClr val="000000"/>
                </a:solidFill>
                <a:latin typeface="Open Sans 2 Bold"/>
              </a:rPr>
              <a:t>onboarding processes </a:t>
            </a:r>
            <a:r>
              <a:rPr lang="en-US" sz="1800">
                <a:solidFill>
                  <a:srgbClr val="000000"/>
                </a:solidFill>
                <a:latin typeface="Open Sans 2"/>
              </a:rPr>
              <a:t>can enhance employee satisfaction and retention.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77338" y="4714875"/>
            <a:ext cx="2609074" cy="186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2 Bold"/>
              </a:rPr>
              <a:t>Providing</a:t>
            </a:r>
            <a:r>
              <a:rPr lang="en-US" sz="1800">
                <a:solidFill>
                  <a:srgbClr val="000000"/>
                </a:solidFill>
                <a:latin typeface="Open Sans 2"/>
              </a:rPr>
              <a:t> work-life balance options, such as telework, and </a:t>
            </a:r>
            <a:r>
              <a:rPr lang="en-US" sz="1800">
                <a:solidFill>
                  <a:srgbClr val="000000"/>
                </a:solidFill>
                <a:latin typeface="Open Sans 2 Bold"/>
              </a:rPr>
              <a:t>fostering</a:t>
            </a:r>
            <a:r>
              <a:rPr lang="en-US" sz="1800">
                <a:solidFill>
                  <a:srgbClr val="000000"/>
                </a:solidFill>
                <a:latin typeface="Open Sans 2"/>
              </a:rPr>
              <a:t> a culture of excellence can improve morale and retention.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05578" y="4400550"/>
            <a:ext cx="2609074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2 Bold"/>
              </a:rPr>
              <a:t>Investing</a:t>
            </a:r>
            <a:r>
              <a:rPr lang="en-US" sz="1800">
                <a:solidFill>
                  <a:srgbClr val="000000"/>
                </a:solidFill>
                <a:latin typeface="Open Sans 2"/>
              </a:rPr>
              <a:t> in talent development,career management support, and </a:t>
            </a:r>
            <a:r>
              <a:rPr lang="en-US" sz="1800">
                <a:solidFill>
                  <a:srgbClr val="000000"/>
                </a:solidFill>
                <a:latin typeface="Open Sans 2 Bold"/>
              </a:rPr>
              <a:t>acknowledging</a:t>
            </a:r>
            <a:r>
              <a:rPr lang="en-US" sz="1800">
                <a:solidFill>
                  <a:srgbClr val="000000"/>
                </a:solidFill>
                <a:latin typeface="Open Sans 2"/>
              </a:rPr>
              <a:t> skills sets through pay grades can boost retention rates.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3857" y="731520"/>
            <a:ext cx="8085886" cy="5852160"/>
          </a:xfrm>
          <a:custGeom>
            <a:avLst/>
            <a:gdLst/>
            <a:ahLst/>
            <a:cxnLst/>
            <a:rect l="l" t="t" r="r" b="b"/>
            <a:pathLst>
              <a:path w="8085886" h="5852160">
                <a:moveTo>
                  <a:pt x="0" y="0"/>
                </a:moveTo>
                <a:lnTo>
                  <a:pt x="8085886" y="0"/>
                </a:lnTo>
                <a:lnTo>
                  <a:pt x="8085886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76225" cap="sq">
            <a:solidFill>
              <a:srgbClr val="0E316D"/>
            </a:solidFill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7971787" y="97618"/>
            <a:ext cx="1455209" cy="1273308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11" cy="711200"/>
            </a:xfrm>
            <a:custGeom>
              <a:avLst/>
              <a:gdLst/>
              <a:ahLst/>
              <a:cxnLst/>
              <a:rect l="l" t="t" r="r" b="b"/>
              <a:pathLst>
                <a:path w="812811" h="711200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12800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59646" y="2785436"/>
            <a:ext cx="7034308" cy="110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4"/>
              </a:lnSpc>
            </a:pPr>
            <a:r>
              <a:rPr lang="en-US" sz="3202">
                <a:solidFill>
                  <a:srgbClr val="0E316D"/>
                </a:solidFill>
                <a:latin typeface="Open Sans 2 Bold Italics"/>
              </a:rPr>
              <a:t>Do we have a retention problem or a motivation problem ?</a:t>
            </a:r>
            <a:r>
              <a:rPr lang="en-US" sz="3202">
                <a:solidFill>
                  <a:srgbClr val="0E316D"/>
                </a:solidFill>
                <a:latin typeface="Open Sans 2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Personnalisé</PresentationFormat>
  <Paragraphs>36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Open Sans 1 Bold Italics</vt:lpstr>
      <vt:lpstr>Open Sans 2 Bold Italics</vt:lpstr>
      <vt:lpstr>Open Sans 2</vt:lpstr>
      <vt:lpstr>Open Sans 1 Italics</vt:lpstr>
      <vt:lpstr>Open Sans 1</vt:lpstr>
      <vt:lpstr>Open Sans 1 Bold</vt:lpstr>
      <vt:lpstr>Open Sans 2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 Venn Diagram</dc:title>
  <dc:creator>GOLSHANI Camille Mme</dc:creator>
  <cp:lastModifiedBy>GOLSHANI Camille Mme</cp:lastModifiedBy>
  <cp:revision>2</cp:revision>
  <dcterms:created xsi:type="dcterms:W3CDTF">2006-08-16T00:00:00Z</dcterms:created>
  <dcterms:modified xsi:type="dcterms:W3CDTF">2024-05-16T08:35:34Z</dcterms:modified>
  <dc:identifier>DAGFNuszPdQ</dc:identifier>
</cp:coreProperties>
</file>