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60" r:id="rId3"/>
  </p:sldMasterIdLst>
  <p:notesMasterIdLst>
    <p:notesMasterId r:id="rId9"/>
  </p:notesMasterIdLst>
  <p:handoutMasterIdLst>
    <p:handoutMasterId r:id="rId10"/>
  </p:handoutMasterIdLst>
  <p:sldIdLst>
    <p:sldId id="256" r:id="rId4"/>
    <p:sldId id="260" r:id="rId5"/>
    <p:sldId id="266" r:id="rId6"/>
    <p:sldId id="267" r:id="rId7"/>
    <p:sldId id="259" r:id="rId8"/>
  </p:sldIdLst>
  <p:sldSz cx="10080625" cy="5670550"/>
  <p:notesSz cx="7559675" cy="106918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FB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2" autoAdjust="0"/>
    <p:restoredTop sz="91636" autoAdjust="0"/>
  </p:normalViewPr>
  <p:slideViewPr>
    <p:cSldViewPr snapToGrid="0">
      <p:cViewPr varScale="1">
        <p:scale>
          <a:sx n="127" d="100"/>
          <a:sy n="127" d="100"/>
        </p:scale>
        <p:origin x="79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AT" sz="1400" b="0" i="0" u="none" strike="noStrike" kern="1200" cap="none">
              <a:ln>
                <a:noFill/>
              </a:ln>
              <a:latin typeface="Franklin Gothic Book" pitchFamily="34"/>
              <a:ea typeface="Microsoft YaHei" pitchFamily="2"/>
              <a:cs typeface="Lucida Sans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AT" sz="1400" b="0" i="0" u="none" strike="noStrike" kern="1200" cap="none">
              <a:ln>
                <a:noFill/>
              </a:ln>
              <a:latin typeface="Franklin Gothic Book" pitchFamily="34"/>
              <a:ea typeface="Microsoft YaHei" pitchFamily="2"/>
              <a:cs typeface="Lucida Sans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de-AT" sz="1400" b="0" i="0" u="none" strike="noStrike" kern="1200" cap="none">
              <a:ln>
                <a:noFill/>
              </a:ln>
              <a:latin typeface="Franklin Gothic Book" pitchFamily="34"/>
              <a:ea typeface="Microsoft YaHei" pitchFamily="2"/>
              <a:cs typeface="Lucida Sans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297F1FE-8F03-4FD8-B1FD-59A04934CE61}" type="slidenum">
              <a:t>‹Nr.›</a:t>
            </a:fld>
            <a:endParaRPr lang="de-AT" sz="1400" b="0" i="0" u="none" strike="noStrike" kern="1200" cap="none">
              <a:ln>
                <a:noFill/>
              </a:ln>
              <a:latin typeface="Franklin Gothic Book" pitchFamily="34"/>
              <a:ea typeface="Microsoft YaHei" pitchFamily="2"/>
              <a:cs typeface="Lucida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22093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de-AT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de-AT" sz="1400" kern="1200">
                <a:latin typeface="Franklin Gothic Boo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de-AT" sz="1400" kern="1200">
                <a:latin typeface="Franklin Gothic Boo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de-AT" sz="1400" kern="1200">
                <a:latin typeface="Franklin Gothic Boo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de-AT" sz="1400" kern="1200">
                <a:latin typeface="Franklin Gothic Book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12DF3148-5B96-4EA1-AA12-E423A44BCE51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0428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de-AT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Franklin Gothic Book" pitchFamily="34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6F61F32A-16C6-4532-B70F-378EF529B32C}" type="slidenum">
              <a:t>1</a:t>
            </a:fld>
            <a:endParaRPr lang="de-AT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n-AU" noProof="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6F61F32A-16C6-4532-B70F-378EF529B32C}" type="slidenum">
              <a:t>2</a:t>
            </a:fld>
            <a:endParaRPr lang="de-AT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6223842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B89DFAF1-0D9B-4637-8A3D-4DDE70F43FD7}" type="slidenum">
              <a:t>3</a:t>
            </a:fld>
            <a:endParaRPr lang="de-AT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4388"/>
            <a:ext cx="7127875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260415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B89DFAF1-0D9B-4637-8A3D-4DDE70F43FD7}" type="slidenum">
              <a:t>4</a:t>
            </a:fld>
            <a:endParaRPr lang="de-AT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5900" y="814388"/>
            <a:ext cx="7127875" cy="4010025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329529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36224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150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7263" y="1549400"/>
            <a:ext cx="2268537" cy="20335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6888" y="1549400"/>
            <a:ext cx="6657975" cy="203358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10454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568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7007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1007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2595563"/>
            <a:ext cx="4459287" cy="9874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4925" y="2595563"/>
            <a:ext cx="4460875" cy="9874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372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8821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892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6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585429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0791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2707569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135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7263" y="1549400"/>
            <a:ext cx="2268537" cy="20335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6888" y="1549400"/>
            <a:ext cx="6657975" cy="203358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1727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60475" y="928688"/>
            <a:ext cx="7559675" cy="1973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60475" y="2978150"/>
            <a:ext cx="7559675" cy="137001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43B2EE3-4781-4E2A-BF85-438BB33B9A9E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7512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73F7A99-700B-4EF1-AF15-1E603F35C8B3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5626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699C55-07D7-4B70-B2CD-02473488FDDB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6514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2266950"/>
            <a:ext cx="4459287" cy="32893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4925" y="2266950"/>
            <a:ext cx="4460875" cy="3289300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3A443B-E04B-4ECD-83AE-9ECAE3D135C9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0868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45969C-8FA9-4916-8BC2-9894A1A7DE7C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291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13AE7F-7392-479A-BF93-95A30B2ECEA2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79224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1464F8B-812D-4D66-BC9D-3B94BFC09F06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9937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7388" y="1414463"/>
            <a:ext cx="8694737" cy="23574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7388" y="3794125"/>
            <a:ext cx="8694737" cy="124142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731910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6C92C8-6288-4E4D-96CF-9BEA55AD8ACD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7543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19F9C9E-4BE3-4106-A734-90BD2A94225D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53257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653E13-4A7F-4B0D-A813-5E45AA6FDB60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688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35838" y="1068388"/>
            <a:ext cx="2276475" cy="4487862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1068388"/>
            <a:ext cx="6680200" cy="4487862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5270959-5624-4282-A7BF-46279AAED39E}" type="slidenum"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970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2595563"/>
            <a:ext cx="4459287" cy="9874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4925" y="2595563"/>
            <a:ext cx="4460875" cy="987425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7408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301625"/>
            <a:ext cx="8694737" cy="10969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93738" y="1390650"/>
            <a:ext cx="426561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93738" y="2071688"/>
            <a:ext cx="4265612" cy="3046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03813" y="1390650"/>
            <a:ext cx="4284662" cy="681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03813" y="2071688"/>
            <a:ext cx="4284662" cy="30464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9663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1399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974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389763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93738" y="377825"/>
            <a:ext cx="3251200" cy="1323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286250" y="815975"/>
            <a:ext cx="5102225" cy="40306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93738" y="1701800"/>
            <a:ext cx="3251200" cy="3151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33289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496440" y="1548719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de-AT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9" y="2596320"/>
            <a:ext cx="9071640" cy="986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feld 3"/>
          <p:cNvSpPr txBox="1"/>
          <p:nvPr/>
        </p:nvSpPr>
        <p:spPr>
          <a:xfrm>
            <a:off x="1215359" y="325080"/>
            <a:ext cx="4603679" cy="7452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AT" sz="1500" b="0" i="0" u="none" strike="noStrike" kern="1200" cap="none" smtClean="0">
                <a:ln>
                  <a:noFill/>
                </a:ln>
                <a:solidFill>
                  <a:srgbClr val="FFFFFF"/>
                </a:solidFill>
                <a:latin typeface="Franklin Gothic Medium" pitchFamily="34"/>
                <a:ea typeface="Microsoft YaHei" pitchFamily="2"/>
                <a:cs typeface="Lucida Sans" pitchFamily="2"/>
              </a:rPr>
              <a:t>AUSTRIAN ARMED</a:t>
            </a:r>
            <a:r>
              <a:rPr lang="de-AT" sz="1500" b="0" i="0" u="none" strike="noStrike" kern="1200" cap="none" baseline="0" smtClean="0">
                <a:ln>
                  <a:noFill/>
                </a:ln>
                <a:solidFill>
                  <a:srgbClr val="FFFFFF"/>
                </a:solidFill>
                <a:latin typeface="Franklin Gothic Medium" pitchFamily="34"/>
                <a:ea typeface="Microsoft YaHei" pitchFamily="2"/>
                <a:cs typeface="Lucida Sans" pitchFamily="2"/>
              </a:rPr>
              <a:t> FORCES</a:t>
            </a:r>
            <a:r>
              <a:rPr lang="de-AT" sz="1500" b="0" i="0" u="none" strike="noStrike" kern="1200" cap="none" smtClean="0">
                <a:ln>
                  <a:noFill/>
                </a:ln>
                <a:solidFill>
                  <a:srgbClr val="FFFFFF"/>
                </a:solidFill>
                <a:latin typeface="Franklin Gothic Medium" pitchFamily="34"/>
                <a:ea typeface="Microsoft YaHei" pitchFamily="2"/>
                <a:cs typeface="Lucida Sans" pitchFamily="2"/>
              </a:rPr>
              <a:t/>
            </a:r>
            <a:br>
              <a:rPr lang="de-AT" sz="1500" b="0" i="0" u="none" strike="noStrike" kern="1200" cap="none" smtClean="0">
                <a:ln>
                  <a:noFill/>
                </a:ln>
                <a:solidFill>
                  <a:srgbClr val="FFFFFF"/>
                </a:solidFill>
                <a:latin typeface="Franklin Gothic Medium" pitchFamily="34"/>
                <a:ea typeface="Microsoft YaHei" pitchFamily="2"/>
                <a:cs typeface="Lucida Sans" pitchFamily="2"/>
              </a:rPr>
            </a:br>
            <a:r>
              <a:rPr lang="de-AT" sz="1500" b="0" i="0" u="none" strike="noStrike" kern="1200" cap="none" smtClean="0">
                <a:ln>
                  <a:noFill/>
                </a:ln>
                <a:solidFill>
                  <a:srgbClr val="FFFFFF"/>
                </a:solidFill>
                <a:latin typeface="Franklin Gothic Medium" pitchFamily="34"/>
                <a:ea typeface="Microsoft YaHei" pitchFamily="2"/>
                <a:cs typeface="Lucida Sans" pitchFamily="2"/>
              </a:rPr>
              <a:t>Language Institute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AT" sz="1500" b="0" i="0" u="none" strike="noStrike" kern="1200" cap="none" smtClean="0">
                <a:ln>
                  <a:noFill/>
                </a:ln>
                <a:solidFill>
                  <a:srgbClr val="FFFFFF"/>
                </a:solidFill>
                <a:latin typeface="Franklin Gothic Medium" pitchFamily="34"/>
                <a:ea typeface="Microsoft YaHei" pitchFamily="2"/>
                <a:cs typeface="Lucida Sans" pitchFamily="2"/>
              </a:rPr>
              <a:t>ESP-Section</a:t>
            </a:r>
            <a:endParaRPr lang="de-AT" sz="1500" b="0" i="0" u="none" strike="noStrike" kern="1200" cap="none">
              <a:ln>
                <a:noFill/>
              </a:ln>
              <a:solidFill>
                <a:srgbClr val="FFFFFF"/>
              </a:solidFill>
              <a:latin typeface="Franklin Gothic Medium" pitchFamily="34"/>
              <a:ea typeface="Microsoft YaHei" pitchFamily="2"/>
              <a:cs typeface="Lucida Sans" pitchFamily="2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452519" y="360000"/>
            <a:ext cx="762839" cy="92843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rtl="0" hangingPunct="0">
        <a:tabLst/>
        <a:defRPr lang="de-AT" sz="4800" b="0" i="0" u="none" strike="noStrike" kern="1200" cap="none">
          <a:ln>
            <a:noFill/>
          </a:ln>
          <a:solidFill>
            <a:srgbClr val="FFFFFF"/>
          </a:solidFill>
          <a:highlight>
            <a:scrgbClr r="0" g="0" b="0">
              <a:alpha val="0"/>
            </a:scrgbClr>
          </a:highlight>
          <a:latin typeface="Franklin Gothic Medium" pitchFamily="34"/>
          <a:ea typeface="Microsoft YaHei" pitchFamily="2"/>
        </a:defRPr>
      </a:lvl1pPr>
    </p:titleStyle>
    <p:bodyStyle>
      <a:lvl1pPr algn="ctr" rtl="0" hangingPunct="0">
        <a:spcBef>
          <a:spcPts val="1417"/>
        </a:spcBef>
        <a:spcAft>
          <a:spcPts val="0"/>
        </a:spcAft>
        <a:tabLst/>
        <a:defRPr lang="de-AT" sz="3200" b="0" i="0" u="none" strike="noStrike" kern="1200" cap="none">
          <a:ln>
            <a:noFill/>
          </a:ln>
          <a:solidFill>
            <a:srgbClr val="FFFFFF"/>
          </a:solidFill>
          <a:highlight>
            <a:scrgbClr r="0" g="0" b="0">
              <a:alpha val="0"/>
            </a:scrgbClr>
          </a:highlight>
          <a:latin typeface="Franklin Gothic Medium" pitchFamily="34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496440" y="1548719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de-AT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9" y="2596320"/>
            <a:ext cx="9071640" cy="986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feld 3"/>
          <p:cNvSpPr txBox="1"/>
          <p:nvPr/>
        </p:nvSpPr>
        <p:spPr>
          <a:xfrm>
            <a:off x="1215359" y="325080"/>
            <a:ext cx="4603679" cy="74528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AT" sz="1500" b="0" i="0" u="none" strike="noStrike" kern="1200" cap="none" smtClean="0">
                <a:ln>
                  <a:noFill/>
                </a:ln>
                <a:solidFill>
                  <a:srgbClr val="FFFFFF"/>
                </a:solidFill>
                <a:latin typeface="Franklin Gothic Medium" pitchFamily="34"/>
                <a:ea typeface="Microsoft YaHei" pitchFamily="2"/>
                <a:cs typeface="Lucida Sans" pitchFamily="2"/>
              </a:rPr>
              <a:t>AUSTRIAN ARMED</a:t>
            </a:r>
            <a:r>
              <a:rPr lang="de-AT" sz="1500" b="0" i="0" u="none" strike="noStrike" kern="1200" cap="none" baseline="0" smtClean="0">
                <a:ln>
                  <a:noFill/>
                </a:ln>
                <a:solidFill>
                  <a:srgbClr val="FFFFFF"/>
                </a:solidFill>
                <a:latin typeface="Franklin Gothic Medium" pitchFamily="34"/>
                <a:ea typeface="Microsoft YaHei" pitchFamily="2"/>
                <a:cs typeface="Lucida Sans" pitchFamily="2"/>
              </a:rPr>
              <a:t> FORCES</a:t>
            </a:r>
            <a:r>
              <a:rPr lang="de-AT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Franklin Gothic Medium" pitchFamily="34"/>
                <a:ea typeface="Microsoft YaHei" pitchFamily="2"/>
                <a:cs typeface="Lucida Sans" pitchFamily="2"/>
              </a:rPr>
              <a:t/>
            </a:r>
            <a:br>
              <a:rPr lang="de-AT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Franklin Gothic Medium" pitchFamily="34"/>
                <a:ea typeface="Microsoft YaHei" pitchFamily="2"/>
                <a:cs typeface="Lucida Sans" pitchFamily="2"/>
              </a:rPr>
            </a:br>
            <a:r>
              <a:rPr lang="de-AT" sz="1500" b="0" i="0" u="none" strike="noStrike" kern="1200" cap="none" smtClean="0">
                <a:ln>
                  <a:noFill/>
                </a:ln>
                <a:solidFill>
                  <a:srgbClr val="FFFFFF"/>
                </a:solidFill>
                <a:latin typeface="Franklin Gothic Medium" pitchFamily="34"/>
                <a:ea typeface="Microsoft YaHei" pitchFamily="2"/>
                <a:cs typeface="Lucida Sans" pitchFamily="2"/>
              </a:rPr>
              <a:t>Language Institute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AT" sz="1500" b="0" i="0" u="none" strike="noStrike" kern="1200" cap="none" smtClean="0">
                <a:ln>
                  <a:noFill/>
                </a:ln>
                <a:solidFill>
                  <a:srgbClr val="FFFFFF"/>
                </a:solidFill>
                <a:latin typeface="Franklin Gothic Medium" pitchFamily="34"/>
                <a:ea typeface="Microsoft YaHei" pitchFamily="2"/>
                <a:cs typeface="Lucida Sans" pitchFamily="2"/>
              </a:rPr>
              <a:t>ESP-Section</a:t>
            </a:r>
            <a:endParaRPr lang="de-AT" sz="1500" b="0" i="0" u="none" strike="noStrike" kern="1200" cap="none">
              <a:ln>
                <a:noFill/>
              </a:ln>
              <a:solidFill>
                <a:srgbClr val="FFFFFF"/>
              </a:solidFill>
              <a:latin typeface="Franklin Gothic Medium" pitchFamily="34"/>
              <a:ea typeface="Microsoft YaHei" pitchFamily="2"/>
              <a:cs typeface="Lucida Sans" pitchFamily="2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14">
            <a:lum/>
            <a:alphaModFix/>
          </a:blip>
          <a:srcRect/>
          <a:stretch>
            <a:fillRect/>
          </a:stretch>
        </p:blipFill>
        <p:spPr>
          <a:xfrm>
            <a:off x="452519" y="360000"/>
            <a:ext cx="762839" cy="928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4244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ctr" rtl="0" hangingPunct="0">
        <a:tabLst/>
        <a:defRPr lang="de-AT" sz="4800" b="0" i="0" u="none" strike="noStrike" kern="1200" cap="none">
          <a:ln>
            <a:noFill/>
          </a:ln>
          <a:solidFill>
            <a:srgbClr val="FFFFFF"/>
          </a:solidFill>
          <a:highlight>
            <a:scrgbClr r="0" g="0" b="0">
              <a:alpha val="0"/>
            </a:scrgbClr>
          </a:highlight>
          <a:latin typeface="Franklin Gothic Medium" pitchFamily="34"/>
          <a:ea typeface="Microsoft YaHei" pitchFamily="2"/>
        </a:defRPr>
      </a:lvl1pPr>
    </p:titleStyle>
    <p:bodyStyle>
      <a:lvl1pPr algn="ctr" rtl="0" hangingPunct="0">
        <a:spcBef>
          <a:spcPts val="1417"/>
        </a:spcBef>
        <a:spcAft>
          <a:spcPts val="0"/>
        </a:spcAft>
        <a:tabLst/>
        <a:defRPr lang="de-AT" sz="3200" b="0" i="0" u="none" strike="noStrike" kern="1200" cap="none">
          <a:ln>
            <a:noFill/>
          </a:ln>
          <a:solidFill>
            <a:srgbClr val="FFFFFF"/>
          </a:solidFill>
          <a:highlight>
            <a:scrgbClr r="0" g="0" b="0">
              <a:alpha val="0"/>
            </a:scrgbClr>
          </a:highlight>
          <a:latin typeface="Franklin Gothic Medium" pitchFamily="34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540000" y="106776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endParaRPr lang="de-AT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503999" y="226764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de-AT" sz="1400" kern="1200">
                <a:latin typeface="Franklin Gothic Boo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ctr" rtl="0" hangingPunct="0">
              <a:buNone/>
              <a:tabLst/>
              <a:defRPr lang="de-AT" sz="1400" kern="1200">
                <a:latin typeface="Franklin Gothic Boo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de-AT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de-AT" sz="1400" kern="1200">
                <a:latin typeface="Franklin Gothic Book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4C19D710-33B9-4338-B581-94C25198FDF7}" type="slidenum">
              <a:t>‹Nr.›</a:t>
            </a:fld>
            <a:endParaRPr lang="de-AT"/>
          </a:p>
        </p:txBody>
      </p:sp>
      <p:sp>
        <p:nvSpPr>
          <p:cNvPr id="7" name="Textfeld 6"/>
          <p:cNvSpPr txBox="1"/>
          <p:nvPr/>
        </p:nvSpPr>
        <p:spPr>
          <a:xfrm>
            <a:off x="990360" y="325440"/>
            <a:ext cx="4603679" cy="60228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AT" sz="1200" b="0" i="0" u="none" strike="noStrike" kern="1200" cap="none">
                <a:ln>
                  <a:noFill/>
                </a:ln>
                <a:solidFill>
                  <a:srgbClr val="000000"/>
                </a:solidFill>
                <a:latin typeface="Franklin Gothic Medium" pitchFamily="34"/>
                <a:ea typeface="Microsoft YaHei" pitchFamily="2"/>
                <a:cs typeface="Lucida Sans" pitchFamily="2"/>
              </a:rPr>
              <a:t>ÖSTERREICHISCHES BUNDESHEER</a:t>
            </a:r>
            <a:br>
              <a:rPr lang="de-AT" sz="1200" b="0" i="0" u="none" strike="noStrike" kern="1200" cap="none">
                <a:ln>
                  <a:noFill/>
                </a:ln>
                <a:solidFill>
                  <a:srgbClr val="000000"/>
                </a:solidFill>
                <a:latin typeface="Franklin Gothic Medium" pitchFamily="34"/>
                <a:ea typeface="Microsoft YaHei" pitchFamily="2"/>
                <a:cs typeface="Lucida Sans" pitchFamily="2"/>
              </a:rPr>
            </a:br>
            <a:r>
              <a:rPr lang="de-AT" sz="1200" b="0" i="0" u="none" strike="noStrike" kern="1200" cap="none">
                <a:ln>
                  <a:noFill/>
                </a:ln>
                <a:solidFill>
                  <a:srgbClr val="000000"/>
                </a:solidFill>
                <a:latin typeface="Franklin Gothic Medium" pitchFamily="34"/>
                <a:ea typeface="Microsoft YaHei" pitchFamily="2"/>
                <a:cs typeface="Lucida Sans" pitchFamily="2"/>
              </a:rPr>
              <a:t>Sprachinstitut des Bundesheeres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13">
            <a:lum/>
            <a:alphaModFix/>
          </a:blip>
          <a:srcRect/>
          <a:stretch>
            <a:fillRect/>
          </a:stretch>
        </p:blipFill>
        <p:spPr>
          <a:xfrm>
            <a:off x="468000" y="360359"/>
            <a:ext cx="581040" cy="7074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de-AT" sz="48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Franklin Gothic Medium" pitchFamily="34"/>
          <a:ea typeface="Microsoft YaHei" pitchFamily="2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de-AT" sz="2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Franklin Gothic Book" pitchFamily="34"/>
          <a:ea typeface="Microsoft YaHei" pitchFamily="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496440" y="1652607"/>
            <a:ext cx="9071640" cy="738664"/>
          </a:xfrm>
        </p:spPr>
        <p:txBody>
          <a:bodyPr vert="horz">
            <a:spAutoFit/>
          </a:bodyPr>
          <a:lstStyle/>
          <a:p>
            <a:pPr lvl="0"/>
            <a:r>
              <a:rPr lang="en-AU" smtClean="0"/>
              <a:t>NATO BILC Conference</a:t>
            </a:r>
            <a:endParaRPr lang="en-AU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/>
          </a:bodyPr>
          <a:lstStyle/>
          <a:p>
            <a:pPr lvl="0"/>
            <a:r>
              <a:rPr lang="en-GB" b="1" smtClean="0"/>
              <a:t>12 – 17 MAY 24 </a:t>
            </a:r>
            <a:endParaRPr lang="en-AU" dirty="0"/>
          </a:p>
        </p:txBody>
      </p:sp>
      <p:pic>
        <p:nvPicPr>
          <p:cNvPr id="1026" name="Bild 7" descr="Bildergebnis für Österreich flag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756" y="1815699"/>
            <a:ext cx="1411830" cy="93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Bildobjekt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552" y="1972016"/>
            <a:ext cx="1081087" cy="108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496440" y="1652607"/>
            <a:ext cx="9071640" cy="738664"/>
          </a:xfrm>
        </p:spPr>
        <p:txBody>
          <a:bodyPr vert="horz">
            <a:spAutoFit/>
          </a:bodyPr>
          <a:lstStyle/>
          <a:p>
            <a:pPr lvl="0"/>
            <a:r>
              <a:rPr lang="en-AU" smtClean="0"/>
              <a:t>BILC Study Group #6</a:t>
            </a:r>
            <a:endParaRPr lang="en-AU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/>
        <p:txBody>
          <a:bodyPr vert="horz">
            <a:normAutofit/>
          </a:bodyPr>
          <a:lstStyle/>
          <a:p>
            <a:pPr lvl="0"/>
            <a:r>
              <a:rPr lang="en-GB" b="1" dirty="0"/>
              <a:t>Teaching and </a:t>
            </a:r>
            <a:r>
              <a:rPr lang="en-GB" b="1" dirty="0" smtClean="0"/>
              <a:t>Testing </a:t>
            </a:r>
            <a:r>
              <a:rPr lang="en-GB" b="1" dirty="0"/>
              <a:t>Aviation </a:t>
            </a:r>
            <a:r>
              <a:rPr lang="en-GB" b="1" dirty="0" smtClean="0"/>
              <a:t>English</a:t>
            </a:r>
          </a:p>
        </p:txBody>
      </p:sp>
      <p:sp>
        <p:nvSpPr>
          <p:cNvPr id="5" name="Rechteck 4"/>
          <p:cNvSpPr/>
          <p:nvPr/>
        </p:nvSpPr>
        <p:spPr>
          <a:xfrm>
            <a:off x="2478003" y="3322125"/>
            <a:ext cx="510851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u="sng">
                <a:latin typeface="Calibri" panose="020F0502020204030204" pitchFamily="34" charset="0"/>
                <a:ea typeface="Calibri" panose="020F0502020204030204" pitchFamily="34" charset="0"/>
              </a:rPr>
              <a:t>COL Herwig Preining and Ms. Angelika </a:t>
            </a:r>
            <a:r>
              <a:rPr lang="en-GB" sz="2000" b="1" u="sng" smtClean="0">
                <a:latin typeface="Calibri" panose="020F0502020204030204" pitchFamily="34" charset="0"/>
                <a:ea typeface="Calibri" panose="020F0502020204030204" pitchFamily="34" charset="0"/>
              </a:rPr>
              <a:t>Sgustav</a:t>
            </a:r>
            <a:endParaRPr lang="de-AT" sz="2000" b="1"/>
          </a:p>
        </p:txBody>
      </p:sp>
    </p:spTree>
    <p:extLst>
      <p:ext uri="{BB962C8B-B14F-4D97-AF65-F5344CB8AC3E}">
        <p14:creationId xmlns:p14="http://schemas.microsoft.com/office/powerpoint/2010/main" val="174599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0" y="1205110"/>
            <a:ext cx="9072563" cy="615553"/>
          </a:xfrm>
        </p:spPr>
        <p:txBody>
          <a:bodyPr vert="horz">
            <a:spAutoFit/>
          </a:bodyPr>
          <a:lstStyle/>
          <a:p>
            <a:pPr lvl="0"/>
            <a:r>
              <a:rPr lang="en-AU" sz="4000" dirty="0" smtClean="0"/>
              <a:t>Guiding questions 1</a:t>
            </a:r>
            <a:endParaRPr lang="en-AU" sz="400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40000" y="2268538"/>
            <a:ext cx="9072563" cy="3287712"/>
          </a:xfrm>
        </p:spPr>
        <p:txBody>
          <a:bodyPr vert="horz">
            <a:normAutofit fontScale="92500" lnSpcReduction="10000"/>
          </a:bodyPr>
          <a:lstStyle/>
          <a:p>
            <a:pPr lvl="0">
              <a:buSzPts val="2676"/>
              <a:buBlip>
                <a:blip r:embed="rId3"/>
              </a:buBlip>
            </a:pPr>
            <a:r>
              <a:rPr lang="de-AT" dirty="0" smtClean="0"/>
              <a:t> </a:t>
            </a:r>
            <a:r>
              <a:rPr lang="de-AT" dirty="0" err="1" smtClean="0"/>
              <a:t>What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Aviation English?</a:t>
            </a:r>
          </a:p>
          <a:p>
            <a:pPr lvl="0">
              <a:buSzPts val="2676"/>
              <a:buBlip>
                <a:blip r:embed="rId3"/>
              </a:buBlip>
            </a:pPr>
            <a:r>
              <a:rPr lang="de-AT" dirty="0"/>
              <a:t> </a:t>
            </a:r>
            <a:r>
              <a:rPr lang="de-AT" dirty="0" err="1" smtClean="0"/>
              <a:t>What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English </a:t>
            </a:r>
            <a:r>
              <a:rPr lang="de-AT" dirty="0" err="1" smtClean="0"/>
              <a:t>for</a:t>
            </a:r>
            <a:r>
              <a:rPr lang="de-AT" dirty="0" smtClean="0"/>
              <a:t> </a:t>
            </a:r>
            <a:r>
              <a:rPr lang="de-AT" dirty="0" err="1" smtClean="0"/>
              <a:t>Specific</a:t>
            </a:r>
            <a:r>
              <a:rPr lang="de-AT" dirty="0" smtClean="0"/>
              <a:t> </a:t>
            </a:r>
            <a:r>
              <a:rPr lang="de-AT" dirty="0" err="1" smtClean="0"/>
              <a:t>Purposes</a:t>
            </a:r>
            <a:r>
              <a:rPr lang="de-AT" dirty="0" smtClean="0"/>
              <a:t>?</a:t>
            </a:r>
          </a:p>
          <a:p>
            <a:pPr lvl="0">
              <a:buSzPts val="2676"/>
              <a:buBlip>
                <a:blip r:embed="rId3"/>
              </a:buBlip>
            </a:pPr>
            <a:r>
              <a:rPr lang="de-AT" dirty="0"/>
              <a:t> </a:t>
            </a:r>
            <a:r>
              <a:rPr lang="de-AT" dirty="0" err="1" smtClean="0"/>
              <a:t>How</a:t>
            </a:r>
            <a:r>
              <a:rPr lang="de-AT" dirty="0" smtClean="0"/>
              <a:t> </a:t>
            </a:r>
            <a:r>
              <a:rPr lang="de-AT" dirty="0" err="1" smtClean="0"/>
              <a:t>should</a:t>
            </a:r>
            <a:r>
              <a:rPr lang="de-AT" dirty="0" smtClean="0"/>
              <a:t> an Aviation English </a:t>
            </a:r>
            <a:r>
              <a:rPr lang="de-AT" dirty="0" err="1" smtClean="0"/>
              <a:t>course</a:t>
            </a:r>
            <a:r>
              <a:rPr lang="de-AT" dirty="0" smtClean="0"/>
              <a:t>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designed</a:t>
            </a:r>
            <a:r>
              <a:rPr lang="de-AT" dirty="0" smtClean="0"/>
              <a:t>?</a:t>
            </a:r>
          </a:p>
          <a:p>
            <a:pPr lvl="0">
              <a:buSzPts val="2676"/>
              <a:buBlip>
                <a:blip r:embed="rId3"/>
              </a:buBlip>
            </a:pPr>
            <a:r>
              <a:rPr lang="de-AT" dirty="0" smtClean="0"/>
              <a:t> </a:t>
            </a:r>
            <a:r>
              <a:rPr lang="de-AT" dirty="0" err="1" smtClean="0"/>
              <a:t>How</a:t>
            </a:r>
            <a:r>
              <a:rPr lang="de-AT" dirty="0" smtClean="0"/>
              <a:t> </a:t>
            </a:r>
            <a:r>
              <a:rPr lang="de-AT" dirty="0" err="1" smtClean="0"/>
              <a:t>important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communicative</a:t>
            </a:r>
            <a:r>
              <a:rPr lang="de-AT" dirty="0" smtClean="0"/>
              <a:t> </a:t>
            </a:r>
            <a:r>
              <a:rPr lang="de-AT" dirty="0" err="1" smtClean="0"/>
              <a:t>competence</a:t>
            </a:r>
            <a:r>
              <a:rPr lang="de-AT" dirty="0" smtClean="0"/>
              <a:t>?</a:t>
            </a:r>
          </a:p>
          <a:p>
            <a:pPr lvl="0">
              <a:buSzPts val="2676"/>
              <a:buBlip>
                <a:blip r:embed="rId3"/>
              </a:buBlip>
            </a:pPr>
            <a:r>
              <a:rPr lang="de-AT" dirty="0" smtClean="0"/>
              <a:t> </a:t>
            </a:r>
            <a:r>
              <a:rPr lang="de-AT" dirty="0" err="1" smtClean="0"/>
              <a:t>How</a:t>
            </a:r>
            <a:r>
              <a:rPr lang="de-AT" dirty="0" smtClean="0"/>
              <a:t> </a:t>
            </a:r>
            <a:r>
              <a:rPr lang="de-AT" dirty="0" err="1" smtClean="0"/>
              <a:t>important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grammar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</a:t>
            </a:r>
            <a:r>
              <a:rPr lang="de-AT" dirty="0" err="1" smtClean="0"/>
              <a:t>language</a:t>
            </a:r>
            <a:r>
              <a:rPr lang="de-AT" dirty="0" smtClean="0"/>
              <a:t> </a:t>
            </a:r>
            <a:r>
              <a:rPr lang="de-AT" dirty="0" err="1" smtClean="0"/>
              <a:t>skills</a:t>
            </a:r>
            <a:r>
              <a:rPr lang="de-AT" dirty="0" smtClean="0"/>
              <a:t>?</a:t>
            </a:r>
          </a:p>
          <a:p>
            <a:pPr lvl="0">
              <a:buSzPts val="2676"/>
              <a:buBlip>
                <a:blip r:embed="rId3"/>
              </a:buBlip>
            </a:pPr>
            <a:r>
              <a:rPr lang="de-AT" dirty="0"/>
              <a:t> </a:t>
            </a:r>
            <a:r>
              <a:rPr lang="de-AT" dirty="0" err="1" smtClean="0"/>
              <a:t>What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role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teacher</a:t>
            </a:r>
            <a:r>
              <a:rPr lang="de-AT" dirty="0" smtClean="0"/>
              <a:t>?</a:t>
            </a:r>
          </a:p>
          <a:p>
            <a:pPr lvl="0">
              <a:buSzPts val="2676"/>
              <a:buBlip>
                <a:blip r:embed="rId3"/>
              </a:buBlip>
            </a:pPr>
            <a:r>
              <a:rPr lang="en-US" dirty="0"/>
              <a:t> </a:t>
            </a:r>
            <a:r>
              <a:rPr lang="en-US" dirty="0" smtClean="0"/>
              <a:t>What is the role of a Subject Matter Expert?</a:t>
            </a: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8317065" y="598051"/>
            <a:ext cx="11767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800" dirty="0" smtClean="0">
                <a:latin typeface="Ravie" panose="04040805050809020602" pitchFamily="82" charset="0"/>
              </a:rPr>
              <a:t>?</a:t>
            </a:r>
            <a:endParaRPr lang="de-AT" sz="8800" dirty="0">
              <a:latin typeface="Ravie" panose="04040805050809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05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 idx="4294967295"/>
          </p:nvPr>
        </p:nvSpPr>
        <p:spPr>
          <a:xfrm>
            <a:off x="0" y="1205110"/>
            <a:ext cx="9072563" cy="615553"/>
          </a:xfrm>
        </p:spPr>
        <p:txBody>
          <a:bodyPr vert="horz">
            <a:spAutoFit/>
          </a:bodyPr>
          <a:lstStyle/>
          <a:p>
            <a:pPr lvl="0"/>
            <a:r>
              <a:rPr lang="en-AU" sz="4000" dirty="0" smtClean="0"/>
              <a:t>Guiding questions 2</a:t>
            </a:r>
            <a:endParaRPr lang="en-AU" sz="4000" dirty="0"/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4294967295"/>
          </p:nvPr>
        </p:nvSpPr>
        <p:spPr>
          <a:xfrm>
            <a:off x="540000" y="2268538"/>
            <a:ext cx="9072563" cy="3287712"/>
          </a:xfrm>
        </p:spPr>
        <p:txBody>
          <a:bodyPr vert="horz">
            <a:normAutofit/>
          </a:bodyPr>
          <a:lstStyle/>
          <a:p>
            <a:pPr lvl="0">
              <a:buSzPts val="2676"/>
              <a:buBlip>
                <a:blip r:embed="rId3"/>
              </a:buBlip>
            </a:pPr>
            <a:r>
              <a:rPr lang="de-AT" dirty="0" smtClean="0"/>
              <a:t> </a:t>
            </a:r>
            <a:r>
              <a:rPr lang="de-AT" dirty="0" err="1" smtClean="0"/>
              <a:t>What</a:t>
            </a:r>
            <a:r>
              <a:rPr lang="de-AT" dirty="0" smtClean="0"/>
              <a:t> </a:t>
            </a:r>
            <a:r>
              <a:rPr lang="de-AT" dirty="0" err="1" smtClean="0"/>
              <a:t>is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role</a:t>
            </a:r>
            <a:r>
              <a:rPr lang="de-AT" dirty="0" smtClean="0"/>
              <a:t> </a:t>
            </a:r>
            <a:r>
              <a:rPr lang="de-AT" dirty="0" err="1" smtClean="0"/>
              <a:t>of</a:t>
            </a:r>
            <a:r>
              <a:rPr lang="de-AT" dirty="0" smtClean="0"/>
              <a:t> </a:t>
            </a:r>
            <a:r>
              <a:rPr lang="de-AT" dirty="0" err="1" smtClean="0"/>
              <a:t>Subject</a:t>
            </a:r>
            <a:r>
              <a:rPr lang="de-AT" dirty="0" smtClean="0"/>
              <a:t> Matter </a:t>
            </a:r>
            <a:r>
              <a:rPr lang="de-AT" dirty="0" err="1" smtClean="0"/>
              <a:t>Experts</a:t>
            </a:r>
            <a:r>
              <a:rPr lang="de-AT" dirty="0" smtClean="0"/>
              <a:t>? </a:t>
            </a:r>
          </a:p>
          <a:p>
            <a:pPr lvl="0">
              <a:buSzPts val="2676"/>
              <a:buBlip>
                <a:blip r:embed="rId3"/>
              </a:buBlip>
            </a:pPr>
            <a:r>
              <a:rPr lang="de-AT" dirty="0" smtClean="0"/>
              <a:t> </a:t>
            </a:r>
            <a:r>
              <a:rPr lang="de-AT" dirty="0" err="1" smtClean="0"/>
              <a:t>How</a:t>
            </a:r>
            <a:r>
              <a:rPr lang="de-AT" dirty="0" smtClean="0"/>
              <a:t> </a:t>
            </a:r>
            <a:r>
              <a:rPr lang="de-AT" dirty="0" err="1" smtClean="0"/>
              <a:t>should</a:t>
            </a:r>
            <a:r>
              <a:rPr lang="de-AT" dirty="0" smtClean="0"/>
              <a:t> Aviation English </a:t>
            </a:r>
            <a:r>
              <a:rPr lang="de-AT" dirty="0" err="1" smtClean="0"/>
              <a:t>be</a:t>
            </a:r>
            <a:r>
              <a:rPr lang="de-AT" dirty="0" smtClean="0"/>
              <a:t> </a:t>
            </a:r>
            <a:r>
              <a:rPr lang="de-AT" dirty="0" err="1" smtClean="0"/>
              <a:t>tested</a:t>
            </a:r>
            <a:r>
              <a:rPr lang="de-AT" dirty="0" smtClean="0"/>
              <a:t>?</a:t>
            </a:r>
          </a:p>
          <a:p>
            <a:pPr lvl="0">
              <a:buSzPts val="2676"/>
              <a:buBlip>
                <a:blip r:embed="rId3"/>
              </a:buBlip>
            </a:pPr>
            <a:r>
              <a:rPr lang="de-AT" dirty="0"/>
              <a:t> </a:t>
            </a:r>
            <a:r>
              <a:rPr lang="de-AT" dirty="0" err="1" smtClean="0"/>
              <a:t>What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differences</a:t>
            </a:r>
            <a:r>
              <a:rPr lang="de-AT" dirty="0" smtClean="0"/>
              <a:t> </a:t>
            </a:r>
            <a:r>
              <a:rPr lang="de-AT" dirty="0" err="1" smtClean="0"/>
              <a:t>between</a:t>
            </a:r>
            <a:r>
              <a:rPr lang="de-AT" dirty="0" smtClean="0"/>
              <a:t> </a:t>
            </a:r>
            <a:r>
              <a:rPr lang="de-AT" dirty="0" err="1" smtClean="0"/>
              <a:t>teaching</a:t>
            </a:r>
            <a:r>
              <a:rPr lang="de-AT" dirty="0" smtClean="0"/>
              <a:t>/</a:t>
            </a:r>
            <a:r>
              <a:rPr lang="de-AT" dirty="0" err="1" smtClean="0"/>
              <a:t>testing</a:t>
            </a:r>
            <a:r>
              <a:rPr lang="de-AT" dirty="0" smtClean="0"/>
              <a:t> English </a:t>
            </a:r>
            <a:r>
              <a:rPr lang="de-AT" dirty="0" err="1" smtClean="0"/>
              <a:t>for</a:t>
            </a:r>
            <a:r>
              <a:rPr lang="de-AT" dirty="0" smtClean="0"/>
              <a:t> General </a:t>
            </a:r>
            <a:r>
              <a:rPr lang="de-AT" dirty="0" err="1" smtClean="0"/>
              <a:t>Purposes</a:t>
            </a:r>
            <a:r>
              <a:rPr lang="de-AT" dirty="0" smtClean="0"/>
              <a:t> </a:t>
            </a:r>
            <a:r>
              <a:rPr lang="de-AT" dirty="0" err="1" smtClean="0"/>
              <a:t>and</a:t>
            </a:r>
            <a:r>
              <a:rPr lang="de-AT" dirty="0" smtClean="0"/>
              <a:t> Aviation English?</a:t>
            </a:r>
          </a:p>
          <a:p>
            <a:pPr lvl="0">
              <a:buSzPts val="2676"/>
              <a:buBlip>
                <a:blip r:embed="rId3"/>
              </a:buBlip>
            </a:pPr>
            <a:r>
              <a:rPr lang="de-AT" dirty="0" smtClean="0"/>
              <a:t> </a:t>
            </a:r>
            <a:r>
              <a:rPr lang="de-AT" dirty="0" err="1" smtClean="0"/>
              <a:t>What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difficulties</a:t>
            </a:r>
            <a:r>
              <a:rPr lang="de-AT" dirty="0" smtClean="0"/>
              <a:t> in </a:t>
            </a:r>
            <a:r>
              <a:rPr lang="de-AT" dirty="0" err="1" smtClean="0"/>
              <a:t>teaching</a:t>
            </a:r>
            <a:r>
              <a:rPr lang="de-AT" dirty="0" smtClean="0"/>
              <a:t> Aviation English?</a:t>
            </a:r>
          </a:p>
          <a:p>
            <a:pPr lvl="0">
              <a:buSzPts val="2676"/>
              <a:buBlip>
                <a:blip r:embed="rId3"/>
              </a:buBlip>
            </a:pPr>
            <a:r>
              <a:rPr lang="de-AT" dirty="0"/>
              <a:t> </a:t>
            </a:r>
            <a:r>
              <a:rPr lang="de-AT" dirty="0" err="1" smtClean="0"/>
              <a:t>What</a:t>
            </a:r>
            <a:r>
              <a:rPr lang="de-AT" dirty="0" smtClean="0"/>
              <a:t> </a:t>
            </a:r>
            <a:r>
              <a:rPr lang="de-AT" dirty="0" err="1" smtClean="0"/>
              <a:t>are</a:t>
            </a:r>
            <a:r>
              <a:rPr lang="de-AT" dirty="0" smtClean="0"/>
              <a:t> </a:t>
            </a:r>
            <a:r>
              <a:rPr lang="de-AT" dirty="0" err="1" smtClean="0"/>
              <a:t>the</a:t>
            </a:r>
            <a:r>
              <a:rPr lang="de-AT" dirty="0" smtClean="0"/>
              <a:t> </a:t>
            </a:r>
            <a:r>
              <a:rPr lang="de-AT" dirty="0" err="1" smtClean="0"/>
              <a:t>difficulties</a:t>
            </a:r>
            <a:r>
              <a:rPr lang="de-AT" dirty="0" smtClean="0"/>
              <a:t> in </a:t>
            </a:r>
            <a:r>
              <a:rPr lang="de-AT" dirty="0" err="1" smtClean="0"/>
              <a:t>testing</a:t>
            </a:r>
            <a:r>
              <a:rPr lang="de-AT" dirty="0" smtClean="0"/>
              <a:t> Aviation English?</a:t>
            </a:r>
          </a:p>
          <a:p>
            <a:pPr lvl="0">
              <a:buSzPts val="2676"/>
              <a:buBlip>
                <a:blip r:embed="rId3"/>
              </a:buBlip>
            </a:pPr>
            <a:endParaRPr lang="en-US" dirty="0"/>
          </a:p>
        </p:txBody>
      </p:sp>
      <p:sp>
        <p:nvSpPr>
          <p:cNvPr id="4" name="Textfeld 3"/>
          <p:cNvSpPr txBox="1"/>
          <p:nvPr/>
        </p:nvSpPr>
        <p:spPr>
          <a:xfrm>
            <a:off x="8317065" y="598051"/>
            <a:ext cx="11767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8800" dirty="0" smtClean="0">
                <a:latin typeface="Ravie" panose="04040805050809020602" pitchFamily="82" charset="0"/>
              </a:rPr>
              <a:t>?</a:t>
            </a:r>
            <a:endParaRPr lang="de-AT" sz="8800" dirty="0">
              <a:latin typeface="Ravie" panose="040408050508090206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274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920" y="811964"/>
            <a:ext cx="7042150" cy="417082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2963516" y="2031950"/>
            <a:ext cx="41749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6600" b="1" dirty="0" err="1" smtClean="0">
                <a:latin typeface="Franklin Gothic Book" panose="020B0503020102020204" pitchFamily="34" charset="0"/>
              </a:rPr>
              <a:t>Questions</a:t>
            </a:r>
            <a:r>
              <a:rPr lang="de-AT" sz="6600" b="1" dirty="0" smtClean="0">
                <a:latin typeface="Franklin Gothic Book" panose="020B0503020102020204" pitchFamily="34" charset="0"/>
              </a:rPr>
              <a:t>?</a:t>
            </a:r>
            <a:endParaRPr lang="de-AT" sz="6600" b="1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99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Titelfoli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itelfoli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xtfolie mit Abzeiche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153</Words>
  <Application>Microsoft Office PowerPoint</Application>
  <PresentationFormat>Benutzerdefiniert</PresentationFormat>
  <Paragraphs>26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5</vt:i4>
      </vt:variant>
    </vt:vector>
  </HeadingPairs>
  <TitlesOfParts>
    <vt:vector size="17" baseType="lpstr">
      <vt:lpstr>Microsoft YaHei</vt:lpstr>
      <vt:lpstr>Arial</vt:lpstr>
      <vt:lpstr>Calibri</vt:lpstr>
      <vt:lpstr>Franklin Gothic Book</vt:lpstr>
      <vt:lpstr>Franklin Gothic Medium</vt:lpstr>
      <vt:lpstr>Lucida Sans</vt:lpstr>
      <vt:lpstr>Ravie</vt:lpstr>
      <vt:lpstr>Segoe UI</vt:lpstr>
      <vt:lpstr>Tahoma</vt:lpstr>
      <vt:lpstr>Titelfolie</vt:lpstr>
      <vt:lpstr>1_Titelfolie</vt:lpstr>
      <vt:lpstr>Textfolie mit Abzeichen</vt:lpstr>
      <vt:lpstr>NATO BILC Conference</vt:lpstr>
      <vt:lpstr>BILC Study Group #6</vt:lpstr>
      <vt:lpstr>Guiding questions 1</vt:lpstr>
      <vt:lpstr>Guiding questions 2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 des Vortrages</dc:title>
  <dc:creator>Herwig PREINING</dc:creator>
  <cp:lastModifiedBy>xssy</cp:lastModifiedBy>
  <cp:revision>41</cp:revision>
  <dcterms:created xsi:type="dcterms:W3CDTF">2023-09-07T16:31:34Z</dcterms:created>
  <dcterms:modified xsi:type="dcterms:W3CDTF">2024-06-24T14:15:40Z</dcterms:modified>
</cp:coreProperties>
</file>