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60" r:id="rId3"/>
  </p:sldMasterIdLst>
  <p:notesMasterIdLst>
    <p:notesMasterId r:id="rId9"/>
  </p:notesMasterIdLst>
  <p:handoutMasterIdLst>
    <p:handoutMasterId r:id="rId10"/>
  </p:handoutMasterIdLst>
  <p:sldIdLst>
    <p:sldId id="256" r:id="rId4"/>
    <p:sldId id="260" r:id="rId5"/>
    <p:sldId id="266" r:id="rId6"/>
    <p:sldId id="267" r:id="rId7"/>
    <p:sldId id="259" r:id="rId8"/>
  </p:sldIdLst>
  <p:sldSz cx="10080625" cy="567055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F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1636" autoAdjust="0"/>
  </p:normalViewPr>
  <p:slideViewPr>
    <p:cSldViewPr snapToGrid="0">
      <p:cViewPr varScale="1">
        <p:scale>
          <a:sx n="127" d="100"/>
          <a:sy n="127" d="100"/>
        </p:scale>
        <p:origin x="7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 cap="none">
              <a:ln>
                <a:noFill/>
              </a:ln>
              <a:latin typeface="Franklin Gothic Book" pitchFamily="34"/>
              <a:ea typeface="Microsoft YaHei" pitchFamily="2"/>
              <a:cs typeface="Lucida Sans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 cap="none">
              <a:ln>
                <a:noFill/>
              </a:ln>
              <a:latin typeface="Franklin Gothic Book" pitchFamily="34"/>
              <a:ea typeface="Microsoft YaHei" pitchFamily="2"/>
              <a:cs typeface="Lucida Sans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 cap="none">
              <a:ln>
                <a:noFill/>
              </a:ln>
              <a:latin typeface="Franklin Gothic Book" pitchFamily="34"/>
              <a:ea typeface="Microsoft YaHei" pitchFamily="2"/>
              <a:cs typeface="Lucida Sans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297F1FE-8F03-4FD8-B1FD-59A04934CE61}" type="slidenum">
              <a:t>‹Nr.›</a:t>
            </a:fld>
            <a:endParaRPr lang="de-AT" sz="1400" b="0" i="0" u="none" strike="noStrike" kern="1200" cap="none">
              <a:ln>
                <a:noFill/>
              </a:ln>
              <a:latin typeface="Franklin Gothic Book" pitchFamily="34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22093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AT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de-AT" sz="1400" kern="1200">
                <a:latin typeface="Franklin Gothic Boo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de-AT" sz="1400" kern="1200">
                <a:latin typeface="Franklin Gothic Boo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de-AT" sz="1400" kern="1200">
                <a:latin typeface="Franklin Gothic Boo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de-AT" sz="1400" kern="1200">
                <a:latin typeface="Franklin Gothic Boo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12DF3148-5B96-4EA1-AA12-E423A44BCE51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4286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AT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Franklin Gothic Book" pitchFamily="34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61F32A-16C6-4532-B70F-378EF529B32C}" type="slidenum">
              <a:t>1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en-AU" noProof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61F32A-16C6-4532-B70F-378EF529B32C}" type="slidenum">
              <a:t>2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622384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89DFAF1-0D9B-4637-8A3D-4DDE70F43FD7}" type="slidenum">
              <a:t>3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4388"/>
            <a:ext cx="7127875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260415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89DFAF1-0D9B-4637-8A3D-4DDE70F43FD7}" type="slidenum">
              <a:t>4</a:t>
            </a:fld>
            <a:endParaRPr lang="de-AT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4388"/>
            <a:ext cx="7127875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29529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622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150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7263" y="1549400"/>
            <a:ext cx="2268537" cy="20335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6888" y="1549400"/>
            <a:ext cx="6657975" cy="203358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045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568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007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1007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2595563"/>
            <a:ext cx="4459287" cy="98742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4925" y="2595563"/>
            <a:ext cx="4460875" cy="98742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372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821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892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6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58542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79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0756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135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7263" y="1549400"/>
            <a:ext cx="2268537" cy="20335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6888" y="1549400"/>
            <a:ext cx="6657975" cy="203358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727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43B2EE3-4781-4E2A-BF85-438BB33B9A9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751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3F7A99-700B-4EF1-AF15-1E603F35C8B3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626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699C55-07D7-4B70-B2CD-02473488FDDB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514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2266950"/>
            <a:ext cx="4459287" cy="32893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4925" y="2266950"/>
            <a:ext cx="4460875" cy="32893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3A443B-E04B-4ECD-83AE-9ECAE3D135C9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86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345969C-8FA9-4916-8BC2-9894A1A7DE7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291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13AE7F-7392-479A-BF93-95A30B2ECEA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922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464F8B-812D-4D66-BC9D-3B94BFC09F06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937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73191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6C92C8-6288-4E4D-96CF-9BEA55AD8ACD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543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9F9C9E-4BE3-4106-A734-90BD2A94225D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325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653E13-4A7F-4B0D-A813-5E45AA6FDB60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68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35838" y="1068388"/>
            <a:ext cx="2276475" cy="44878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1068388"/>
            <a:ext cx="6680200" cy="4487862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270959-5624-4282-A7BF-46279AAED39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970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2595563"/>
            <a:ext cx="4459287" cy="98742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4925" y="2595563"/>
            <a:ext cx="4460875" cy="98742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408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966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139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7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38976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33289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496440" y="1548719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AT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9" y="2596320"/>
            <a:ext cx="9071640" cy="986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feld 3"/>
          <p:cNvSpPr txBox="1"/>
          <p:nvPr/>
        </p:nvSpPr>
        <p:spPr>
          <a:xfrm>
            <a:off x="1215359" y="325080"/>
            <a:ext cx="4603679" cy="74528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AT" sz="1500" b="0" i="0" u="none" strike="noStrike" kern="1200" cap="none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AUSTRIAN ARMED</a:t>
            </a:r>
            <a:r>
              <a:rPr lang="de-AT" sz="1500" b="0" i="0" u="none" strike="noStrike" kern="1200" cap="none" baseline="0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 FORCES</a:t>
            </a:r>
            <a:r>
              <a:rPr lang="de-AT" sz="1500" b="0" i="0" u="none" strike="noStrike" kern="1200" cap="none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/>
            </a:r>
            <a:br>
              <a:rPr lang="de-AT" sz="1500" b="0" i="0" u="none" strike="noStrike" kern="1200" cap="none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</a:br>
            <a:r>
              <a:rPr lang="de-AT" sz="1500" b="0" i="0" u="none" strike="noStrike" kern="1200" cap="none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Language Institute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AT" sz="1500" b="0" i="0" u="none" strike="noStrike" kern="1200" cap="none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ESP-Section</a:t>
            </a:r>
            <a:endParaRPr lang="de-AT" sz="1500" b="0" i="0" u="none" strike="noStrike" kern="1200" cap="none">
              <a:ln>
                <a:noFill/>
              </a:ln>
              <a:solidFill>
                <a:srgbClr val="FFFFFF"/>
              </a:solidFill>
              <a:latin typeface="Franklin Gothic Medium" pitchFamily="34"/>
              <a:ea typeface="Microsoft YaHei" pitchFamily="2"/>
              <a:cs typeface="Lucida Sans" pitchFamily="2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452519" y="360000"/>
            <a:ext cx="762839" cy="92843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rtl="0" hangingPunct="0">
        <a:tabLst/>
        <a:defRPr lang="de-AT" sz="4800" b="0" i="0" u="none" strike="noStrike" kern="1200" cap="none">
          <a:ln>
            <a:noFill/>
          </a:ln>
          <a:solidFill>
            <a:srgbClr val="FFFFFF"/>
          </a:solidFill>
          <a:highlight>
            <a:scrgbClr r="0" g="0" b="0">
              <a:alpha val="0"/>
            </a:scrgbClr>
          </a:highlight>
          <a:latin typeface="Franklin Gothic Medium" pitchFamily="34"/>
          <a:ea typeface="Microsoft YaHei" pitchFamily="2"/>
        </a:defRPr>
      </a:lvl1pPr>
    </p:titleStyle>
    <p:bodyStyle>
      <a:lvl1pPr algn="ctr" rtl="0" hangingPunct="0">
        <a:spcBef>
          <a:spcPts val="1417"/>
        </a:spcBef>
        <a:spcAft>
          <a:spcPts val="0"/>
        </a:spcAft>
        <a:tabLst/>
        <a:defRPr lang="de-AT" sz="3200" b="0" i="0" u="none" strike="noStrike" kern="1200" cap="none">
          <a:ln>
            <a:noFill/>
          </a:ln>
          <a:solidFill>
            <a:srgbClr val="FFFFFF"/>
          </a:solidFill>
          <a:highlight>
            <a:scrgbClr r="0" g="0" b="0">
              <a:alpha val="0"/>
            </a:scrgbClr>
          </a:highlight>
          <a:latin typeface="Franklin Gothic Medium" pitchFamily="34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496440" y="1548719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AT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9" y="2596320"/>
            <a:ext cx="9071640" cy="986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feld 3"/>
          <p:cNvSpPr txBox="1"/>
          <p:nvPr/>
        </p:nvSpPr>
        <p:spPr>
          <a:xfrm>
            <a:off x="1215359" y="325080"/>
            <a:ext cx="4603679" cy="74528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AT" sz="1500" b="0" i="0" u="none" strike="noStrike" kern="1200" cap="none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AUSTRIAN ARMED</a:t>
            </a:r>
            <a:r>
              <a:rPr lang="de-AT" sz="1500" b="0" i="0" u="none" strike="noStrike" kern="1200" cap="none" baseline="0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 FORCES</a:t>
            </a:r>
            <a:r>
              <a:rPr lang="de-AT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/>
            </a:r>
            <a:br>
              <a:rPr lang="de-AT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</a:br>
            <a:r>
              <a:rPr lang="de-AT" sz="1500" b="0" i="0" u="none" strike="noStrike" kern="1200" cap="none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Language Institute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AT" sz="1500" b="0" i="0" u="none" strike="noStrike" kern="1200" cap="none" smtClean="0">
                <a:ln>
                  <a:noFill/>
                </a:ln>
                <a:solidFill>
                  <a:srgbClr val="FFFFFF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ESP-Section</a:t>
            </a:r>
            <a:endParaRPr lang="de-AT" sz="1500" b="0" i="0" u="none" strike="noStrike" kern="1200" cap="none">
              <a:ln>
                <a:noFill/>
              </a:ln>
              <a:solidFill>
                <a:srgbClr val="FFFFFF"/>
              </a:solidFill>
              <a:latin typeface="Franklin Gothic Medium" pitchFamily="34"/>
              <a:ea typeface="Microsoft YaHei" pitchFamily="2"/>
              <a:cs typeface="Lucida Sans" pitchFamily="2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452519" y="360000"/>
            <a:ext cx="762839" cy="9284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424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rtl="0" hangingPunct="0">
        <a:tabLst/>
        <a:defRPr lang="de-AT" sz="4800" b="0" i="0" u="none" strike="noStrike" kern="1200" cap="none">
          <a:ln>
            <a:noFill/>
          </a:ln>
          <a:solidFill>
            <a:srgbClr val="FFFFFF"/>
          </a:solidFill>
          <a:highlight>
            <a:scrgbClr r="0" g="0" b="0">
              <a:alpha val="0"/>
            </a:scrgbClr>
          </a:highlight>
          <a:latin typeface="Franklin Gothic Medium" pitchFamily="34"/>
          <a:ea typeface="Microsoft YaHei" pitchFamily="2"/>
        </a:defRPr>
      </a:lvl1pPr>
    </p:titleStyle>
    <p:bodyStyle>
      <a:lvl1pPr algn="ctr" rtl="0" hangingPunct="0">
        <a:spcBef>
          <a:spcPts val="1417"/>
        </a:spcBef>
        <a:spcAft>
          <a:spcPts val="0"/>
        </a:spcAft>
        <a:tabLst/>
        <a:defRPr lang="de-AT" sz="3200" b="0" i="0" u="none" strike="noStrike" kern="1200" cap="none">
          <a:ln>
            <a:noFill/>
          </a:ln>
          <a:solidFill>
            <a:srgbClr val="FFFFFF"/>
          </a:solidFill>
          <a:highlight>
            <a:scrgbClr r="0" g="0" b="0">
              <a:alpha val="0"/>
            </a:scrgbClr>
          </a:highlight>
          <a:latin typeface="Franklin Gothic Medium" pitchFamily="34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40000" y="10677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AT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9" y="226764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de-AT" sz="1400" kern="1200">
                <a:latin typeface="Franklin Gothic Boo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de-AT" sz="1400" kern="1200">
                <a:latin typeface="Franklin Gothic Boo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de-AT" sz="1400" kern="1200">
                <a:latin typeface="Franklin Gothic Boo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4C19D710-33B9-4338-B581-94C25198FDF7}" type="slidenum">
              <a:t>‹Nr.›</a:t>
            </a:fld>
            <a:endParaRPr lang="de-AT"/>
          </a:p>
        </p:txBody>
      </p:sp>
      <p:sp>
        <p:nvSpPr>
          <p:cNvPr id="7" name="Textfeld 6"/>
          <p:cNvSpPr txBox="1"/>
          <p:nvPr/>
        </p:nvSpPr>
        <p:spPr>
          <a:xfrm>
            <a:off x="990360" y="325440"/>
            <a:ext cx="4603679" cy="602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AT" sz="1200" b="0" i="0" u="none" strike="noStrike" kern="1200" cap="none">
                <a:ln>
                  <a:noFill/>
                </a:ln>
                <a:solidFill>
                  <a:srgbClr val="000000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ÖSTERREICHISCHES BUNDESHEER</a:t>
            </a:r>
            <a:br>
              <a:rPr lang="de-AT" sz="1200" b="0" i="0" u="none" strike="noStrike" kern="1200" cap="none">
                <a:ln>
                  <a:noFill/>
                </a:ln>
                <a:solidFill>
                  <a:srgbClr val="000000"/>
                </a:solidFill>
                <a:latin typeface="Franklin Gothic Medium" pitchFamily="34"/>
                <a:ea typeface="Microsoft YaHei" pitchFamily="2"/>
                <a:cs typeface="Lucida Sans" pitchFamily="2"/>
              </a:rPr>
            </a:br>
            <a:r>
              <a:rPr lang="de-AT" sz="1200" b="0" i="0" u="none" strike="noStrike" kern="1200" cap="none">
                <a:ln>
                  <a:noFill/>
                </a:ln>
                <a:solidFill>
                  <a:srgbClr val="000000"/>
                </a:solidFill>
                <a:latin typeface="Franklin Gothic Medium" pitchFamily="34"/>
                <a:ea typeface="Microsoft YaHei" pitchFamily="2"/>
                <a:cs typeface="Lucida Sans" pitchFamily="2"/>
              </a:rPr>
              <a:t>Sprachinstitut des Bundesheeres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468000" y="360359"/>
            <a:ext cx="581040" cy="707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de-AT" sz="48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Franklin Gothic Medium" pitchFamily="34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de-AT" sz="2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Franklin Gothic Book" pitchFamily="34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496440" y="1652607"/>
            <a:ext cx="9071640" cy="738664"/>
          </a:xfrm>
        </p:spPr>
        <p:txBody>
          <a:bodyPr vert="horz">
            <a:spAutoFit/>
          </a:bodyPr>
          <a:lstStyle/>
          <a:p>
            <a:pPr lvl="0"/>
            <a:r>
              <a:rPr lang="en-AU" smtClean="0"/>
              <a:t>NATO BILC Conference</a:t>
            </a:r>
            <a:endParaRPr lang="en-AU" dirty="0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/>
          </a:bodyPr>
          <a:lstStyle/>
          <a:p>
            <a:pPr lvl="0"/>
            <a:r>
              <a:rPr lang="en-GB" b="1" smtClean="0"/>
              <a:t>12 – 17 MAY 24 </a:t>
            </a:r>
            <a:endParaRPr lang="en-AU" dirty="0"/>
          </a:p>
        </p:txBody>
      </p:sp>
      <p:pic>
        <p:nvPicPr>
          <p:cNvPr id="1026" name="Bild 7" descr="Bildergebnis für Österreich flag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56" y="1815699"/>
            <a:ext cx="1411830" cy="93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Bildobjekt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552" y="1972016"/>
            <a:ext cx="1081087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496440" y="1652607"/>
            <a:ext cx="9071640" cy="738664"/>
          </a:xfrm>
        </p:spPr>
        <p:txBody>
          <a:bodyPr vert="horz">
            <a:spAutoFit/>
          </a:bodyPr>
          <a:lstStyle/>
          <a:p>
            <a:pPr lvl="0"/>
            <a:r>
              <a:rPr lang="en-AU" smtClean="0"/>
              <a:t>BILC Study Group #6</a:t>
            </a:r>
            <a:endParaRPr lang="en-AU" dirty="0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/>
          </a:bodyPr>
          <a:lstStyle/>
          <a:p>
            <a:pPr lvl="0"/>
            <a:r>
              <a:rPr lang="en-GB" b="1" dirty="0"/>
              <a:t>Teaching and </a:t>
            </a:r>
            <a:r>
              <a:rPr lang="en-GB" b="1" dirty="0" smtClean="0"/>
              <a:t>Testing </a:t>
            </a:r>
            <a:r>
              <a:rPr lang="en-GB" b="1" dirty="0"/>
              <a:t>Aviation </a:t>
            </a:r>
            <a:r>
              <a:rPr lang="en-GB" b="1" dirty="0" smtClean="0"/>
              <a:t>English</a:t>
            </a:r>
          </a:p>
        </p:txBody>
      </p:sp>
      <p:sp>
        <p:nvSpPr>
          <p:cNvPr id="5" name="Rechteck 4"/>
          <p:cNvSpPr/>
          <p:nvPr/>
        </p:nvSpPr>
        <p:spPr>
          <a:xfrm>
            <a:off x="2478003" y="3322125"/>
            <a:ext cx="51085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u="sng">
                <a:latin typeface="Calibri" panose="020F0502020204030204" pitchFamily="34" charset="0"/>
                <a:ea typeface="Calibri" panose="020F0502020204030204" pitchFamily="34" charset="0"/>
              </a:rPr>
              <a:t>COL Herwig Preining and Ms. Angelika </a:t>
            </a:r>
            <a:r>
              <a:rPr lang="en-GB" sz="2000" b="1" u="sng" smtClean="0">
                <a:latin typeface="Calibri" panose="020F0502020204030204" pitchFamily="34" charset="0"/>
                <a:ea typeface="Calibri" panose="020F0502020204030204" pitchFamily="34" charset="0"/>
              </a:rPr>
              <a:t>Sgustav</a:t>
            </a:r>
            <a:endParaRPr lang="de-AT" sz="2000" b="1"/>
          </a:p>
        </p:txBody>
      </p:sp>
    </p:spTree>
    <p:extLst>
      <p:ext uri="{BB962C8B-B14F-4D97-AF65-F5344CB8AC3E}">
        <p14:creationId xmlns:p14="http://schemas.microsoft.com/office/powerpoint/2010/main" val="174599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0" y="1205110"/>
            <a:ext cx="9072563" cy="615553"/>
          </a:xfrm>
        </p:spPr>
        <p:txBody>
          <a:bodyPr vert="horz">
            <a:spAutoFit/>
          </a:bodyPr>
          <a:lstStyle/>
          <a:p>
            <a:pPr lvl="0"/>
            <a:r>
              <a:rPr lang="en-AU" sz="4000" dirty="0" smtClean="0"/>
              <a:t>Guiding questions 1</a:t>
            </a:r>
            <a:endParaRPr lang="en-AU" sz="4000" dirty="0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40000" y="2268538"/>
            <a:ext cx="9072563" cy="3287712"/>
          </a:xfrm>
        </p:spPr>
        <p:txBody>
          <a:bodyPr vert="horz">
            <a:normAutofit fontScale="92500" lnSpcReduction="10000"/>
          </a:bodyPr>
          <a:lstStyle/>
          <a:p>
            <a:pPr lvl="0">
              <a:buSzPts val="2676"/>
              <a:buBlip>
                <a:blip r:embed="rId3"/>
              </a:buBlip>
            </a:pPr>
            <a:r>
              <a:rPr lang="de-AT" dirty="0" smtClean="0"/>
              <a:t>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Aviation English?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de-AT" dirty="0"/>
              <a:t>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English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Specific</a:t>
            </a:r>
            <a:r>
              <a:rPr lang="de-AT" dirty="0" smtClean="0"/>
              <a:t> </a:t>
            </a:r>
            <a:r>
              <a:rPr lang="de-AT" dirty="0" err="1" smtClean="0"/>
              <a:t>Purposes</a:t>
            </a:r>
            <a:r>
              <a:rPr lang="de-AT" dirty="0" smtClean="0"/>
              <a:t>?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de-AT" dirty="0"/>
              <a:t> </a:t>
            </a:r>
            <a:r>
              <a:rPr lang="de-AT" dirty="0" err="1" smtClean="0"/>
              <a:t>How</a:t>
            </a:r>
            <a:r>
              <a:rPr lang="de-AT" dirty="0" smtClean="0"/>
              <a:t> </a:t>
            </a:r>
            <a:r>
              <a:rPr lang="de-AT" dirty="0" err="1" smtClean="0"/>
              <a:t>should</a:t>
            </a:r>
            <a:r>
              <a:rPr lang="de-AT" dirty="0" smtClean="0"/>
              <a:t> an Aviation English </a:t>
            </a:r>
            <a:r>
              <a:rPr lang="de-AT" dirty="0" err="1" smtClean="0"/>
              <a:t>course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designed</a:t>
            </a:r>
            <a:r>
              <a:rPr lang="de-AT" dirty="0" smtClean="0"/>
              <a:t>?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de-AT" dirty="0" smtClean="0"/>
              <a:t> </a:t>
            </a:r>
            <a:r>
              <a:rPr lang="de-AT" dirty="0" err="1" smtClean="0"/>
              <a:t>How</a:t>
            </a:r>
            <a:r>
              <a:rPr lang="de-AT" dirty="0" smtClean="0"/>
              <a:t> </a:t>
            </a:r>
            <a:r>
              <a:rPr lang="de-AT" dirty="0" err="1" smtClean="0"/>
              <a:t>important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communicative</a:t>
            </a:r>
            <a:r>
              <a:rPr lang="de-AT" dirty="0" smtClean="0"/>
              <a:t> </a:t>
            </a:r>
            <a:r>
              <a:rPr lang="de-AT" dirty="0" err="1" smtClean="0"/>
              <a:t>competence</a:t>
            </a:r>
            <a:r>
              <a:rPr lang="de-AT" dirty="0" smtClean="0"/>
              <a:t>?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de-AT" dirty="0" smtClean="0"/>
              <a:t> </a:t>
            </a:r>
            <a:r>
              <a:rPr lang="de-AT" dirty="0" err="1" smtClean="0"/>
              <a:t>How</a:t>
            </a:r>
            <a:r>
              <a:rPr lang="de-AT" dirty="0" smtClean="0"/>
              <a:t> </a:t>
            </a:r>
            <a:r>
              <a:rPr lang="de-AT" dirty="0" err="1" smtClean="0"/>
              <a:t>important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grammar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r>
              <a:rPr lang="de-AT" dirty="0" smtClean="0"/>
              <a:t> </a:t>
            </a:r>
            <a:r>
              <a:rPr lang="de-AT" dirty="0" err="1" smtClean="0"/>
              <a:t>skills</a:t>
            </a:r>
            <a:r>
              <a:rPr lang="de-AT" dirty="0" smtClean="0"/>
              <a:t>?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de-AT" dirty="0"/>
              <a:t>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role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teacher</a:t>
            </a:r>
            <a:r>
              <a:rPr lang="de-AT" dirty="0" smtClean="0"/>
              <a:t>?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en-US" dirty="0"/>
              <a:t> </a:t>
            </a:r>
            <a:r>
              <a:rPr lang="en-US" dirty="0" smtClean="0"/>
              <a:t>What is the role of a Subject Matter Expert?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8317065" y="598051"/>
            <a:ext cx="11767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800" dirty="0" smtClean="0">
                <a:latin typeface="Ravie" panose="04040805050809020602" pitchFamily="82" charset="0"/>
              </a:rPr>
              <a:t>?</a:t>
            </a:r>
            <a:endParaRPr lang="de-AT" sz="8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5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0" y="1205110"/>
            <a:ext cx="9072563" cy="615553"/>
          </a:xfrm>
        </p:spPr>
        <p:txBody>
          <a:bodyPr vert="horz">
            <a:spAutoFit/>
          </a:bodyPr>
          <a:lstStyle/>
          <a:p>
            <a:pPr lvl="0"/>
            <a:r>
              <a:rPr lang="en-AU" sz="4000" dirty="0" smtClean="0"/>
              <a:t>Guiding questions 2</a:t>
            </a:r>
            <a:endParaRPr lang="en-AU" sz="4000" dirty="0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40000" y="2268538"/>
            <a:ext cx="9072563" cy="3287712"/>
          </a:xfrm>
        </p:spPr>
        <p:txBody>
          <a:bodyPr vert="horz">
            <a:normAutofit/>
          </a:bodyPr>
          <a:lstStyle/>
          <a:p>
            <a:pPr lvl="0">
              <a:buSzPts val="2676"/>
              <a:buBlip>
                <a:blip r:embed="rId3"/>
              </a:buBlip>
            </a:pPr>
            <a:r>
              <a:rPr lang="de-AT" dirty="0" smtClean="0"/>
              <a:t>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role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Subject</a:t>
            </a:r>
            <a:r>
              <a:rPr lang="de-AT" dirty="0" smtClean="0"/>
              <a:t> Matter </a:t>
            </a:r>
            <a:r>
              <a:rPr lang="de-AT" dirty="0" err="1" smtClean="0"/>
              <a:t>Experts</a:t>
            </a:r>
            <a:r>
              <a:rPr lang="de-AT" dirty="0" smtClean="0"/>
              <a:t>? 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de-AT" dirty="0" smtClean="0"/>
              <a:t> </a:t>
            </a:r>
            <a:r>
              <a:rPr lang="de-AT" dirty="0" err="1" smtClean="0"/>
              <a:t>How</a:t>
            </a:r>
            <a:r>
              <a:rPr lang="de-AT" dirty="0" smtClean="0"/>
              <a:t> </a:t>
            </a:r>
            <a:r>
              <a:rPr lang="de-AT" dirty="0" err="1" smtClean="0"/>
              <a:t>should</a:t>
            </a:r>
            <a:r>
              <a:rPr lang="de-AT" dirty="0" smtClean="0"/>
              <a:t> Aviation English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tested</a:t>
            </a:r>
            <a:r>
              <a:rPr lang="de-AT" dirty="0" smtClean="0"/>
              <a:t>?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de-AT" dirty="0"/>
              <a:t>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differences</a:t>
            </a:r>
            <a:r>
              <a:rPr lang="de-AT" dirty="0" smtClean="0"/>
              <a:t> </a:t>
            </a:r>
            <a:r>
              <a:rPr lang="de-AT" dirty="0" err="1" smtClean="0"/>
              <a:t>between</a:t>
            </a:r>
            <a:r>
              <a:rPr lang="de-AT" dirty="0" smtClean="0"/>
              <a:t> </a:t>
            </a:r>
            <a:r>
              <a:rPr lang="de-AT" dirty="0" err="1" smtClean="0"/>
              <a:t>teaching</a:t>
            </a:r>
            <a:r>
              <a:rPr lang="de-AT" dirty="0" smtClean="0"/>
              <a:t>/</a:t>
            </a:r>
            <a:r>
              <a:rPr lang="de-AT" dirty="0" err="1" smtClean="0"/>
              <a:t>testing</a:t>
            </a:r>
            <a:r>
              <a:rPr lang="de-AT" dirty="0" smtClean="0"/>
              <a:t> English </a:t>
            </a:r>
            <a:r>
              <a:rPr lang="de-AT" dirty="0" err="1" smtClean="0"/>
              <a:t>for</a:t>
            </a:r>
            <a:r>
              <a:rPr lang="de-AT" dirty="0" smtClean="0"/>
              <a:t> General </a:t>
            </a:r>
            <a:r>
              <a:rPr lang="de-AT" dirty="0" err="1" smtClean="0"/>
              <a:t>Purposes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Aviation English?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de-AT" dirty="0" smtClean="0"/>
              <a:t>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difficulties</a:t>
            </a:r>
            <a:r>
              <a:rPr lang="de-AT" dirty="0" smtClean="0"/>
              <a:t> in </a:t>
            </a:r>
            <a:r>
              <a:rPr lang="de-AT" dirty="0" err="1" smtClean="0"/>
              <a:t>teaching</a:t>
            </a:r>
            <a:r>
              <a:rPr lang="de-AT" dirty="0" smtClean="0"/>
              <a:t> Aviation English?</a:t>
            </a:r>
          </a:p>
          <a:p>
            <a:pPr lvl="0">
              <a:buSzPts val="2676"/>
              <a:buBlip>
                <a:blip r:embed="rId3"/>
              </a:buBlip>
            </a:pPr>
            <a:r>
              <a:rPr lang="de-AT" dirty="0"/>
              <a:t> </a:t>
            </a: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difficulties</a:t>
            </a:r>
            <a:r>
              <a:rPr lang="de-AT" dirty="0" smtClean="0"/>
              <a:t> in </a:t>
            </a:r>
            <a:r>
              <a:rPr lang="de-AT" dirty="0" err="1" smtClean="0"/>
              <a:t>testing</a:t>
            </a:r>
            <a:r>
              <a:rPr lang="de-AT" dirty="0" smtClean="0"/>
              <a:t> Aviation English?</a:t>
            </a:r>
          </a:p>
          <a:p>
            <a:pPr lvl="0">
              <a:buSzPts val="2676"/>
              <a:buBlip>
                <a:blip r:embed="rId3"/>
              </a:buBlip>
            </a:pP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8317065" y="598051"/>
            <a:ext cx="11767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800" dirty="0" smtClean="0">
                <a:latin typeface="Ravie" panose="04040805050809020602" pitchFamily="82" charset="0"/>
              </a:rPr>
              <a:t>?</a:t>
            </a:r>
            <a:endParaRPr lang="de-AT" sz="8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7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920" y="811964"/>
            <a:ext cx="7042150" cy="4170820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2963516" y="2031950"/>
            <a:ext cx="4174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6600" b="1" dirty="0" err="1" smtClean="0">
                <a:latin typeface="Franklin Gothic Book" panose="020B0503020102020204" pitchFamily="34" charset="0"/>
              </a:rPr>
              <a:t>Questions</a:t>
            </a:r>
            <a:r>
              <a:rPr lang="de-AT" sz="6600" b="1" dirty="0" smtClean="0">
                <a:latin typeface="Franklin Gothic Book" panose="020B0503020102020204" pitchFamily="34" charset="0"/>
              </a:rPr>
              <a:t>?</a:t>
            </a:r>
            <a:endParaRPr lang="de-AT" sz="6600" b="1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9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itelfoli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itelfoli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xtfolie mit Abzeich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Benutzerdefiniert</PresentationFormat>
  <Paragraphs>26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5</vt:i4>
      </vt:variant>
    </vt:vector>
  </HeadingPairs>
  <TitlesOfParts>
    <vt:vector size="17" baseType="lpstr">
      <vt:lpstr>Microsoft YaHei</vt:lpstr>
      <vt:lpstr>Arial</vt:lpstr>
      <vt:lpstr>Calibri</vt:lpstr>
      <vt:lpstr>Franklin Gothic Book</vt:lpstr>
      <vt:lpstr>Franklin Gothic Medium</vt:lpstr>
      <vt:lpstr>Lucida Sans</vt:lpstr>
      <vt:lpstr>Ravie</vt:lpstr>
      <vt:lpstr>Segoe UI</vt:lpstr>
      <vt:lpstr>Tahoma</vt:lpstr>
      <vt:lpstr>Titelfolie</vt:lpstr>
      <vt:lpstr>1_Titelfolie</vt:lpstr>
      <vt:lpstr>Textfolie mit Abzeichen</vt:lpstr>
      <vt:lpstr>NATO BILC Conference</vt:lpstr>
      <vt:lpstr>BILC Study Group #6</vt:lpstr>
      <vt:lpstr>Guiding questions 1</vt:lpstr>
      <vt:lpstr>Guiding questions 2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des Vortrages</dc:title>
  <dc:creator>Herwig PREINING</dc:creator>
  <cp:lastModifiedBy>xssy</cp:lastModifiedBy>
  <cp:revision>41</cp:revision>
  <dcterms:created xsi:type="dcterms:W3CDTF">2023-09-07T16:31:34Z</dcterms:created>
  <dcterms:modified xsi:type="dcterms:W3CDTF">2024-06-24T14:15:40Z</dcterms:modified>
</cp:coreProperties>
</file>