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8" r:id="rId3"/>
    <p:sldId id="259" r:id="rId4"/>
    <p:sldId id="257" r:id="rId5"/>
    <p:sldId id="260" r:id="rId6"/>
    <p:sldId id="261" r:id="rId7"/>
    <p:sldId id="264" r:id="rId8"/>
    <p:sldId id="267" r:id="rId9"/>
    <p:sldId id="266" r:id="rId10"/>
    <p:sldId id="268" r:id="rId11"/>
    <p:sldId id="269"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7654B6-42DD-4F1A-AEB6-5793EAEBF2A4}" type="datetimeFigureOut">
              <a:rPr lang="en-US" smtClean="0"/>
              <a:t>5/24/2018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6C6B9B-17BB-4501-8FC7-52C8C4AA275E}" type="slidenum">
              <a:rPr lang="en-US" smtClean="0"/>
              <a:t>‹#›</a:t>
            </a:fld>
            <a:endParaRPr lang="en-US"/>
          </a:p>
        </p:txBody>
      </p:sp>
    </p:spTree>
    <p:extLst>
      <p:ext uri="{BB962C8B-B14F-4D97-AF65-F5344CB8AC3E}">
        <p14:creationId xmlns:p14="http://schemas.microsoft.com/office/powerpoint/2010/main" val="17867017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4B8493-71F0-4842-9F13-07555AD0E48F}"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81447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4B8493-71F0-4842-9F13-07555AD0E48F}"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67381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4B8493-71F0-4842-9F13-07555AD0E48F}"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204045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280"/>
            <a:ext cx="9144000" cy="1325563"/>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00326"/>
            <a:ext cx="7886700" cy="4676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54B8493-71F0-4842-9F13-07555AD0E48F}"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16191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B8493-71F0-4842-9F13-07555AD0E48F}"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291842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4B8493-71F0-4842-9F13-07555AD0E48F}"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42215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4B8493-71F0-4842-9F13-07555AD0E48F}"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349359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4B8493-71F0-4842-9F13-07555AD0E48F}"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309630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B8493-71F0-4842-9F13-07555AD0E48F}"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79770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B8493-71F0-4842-9F13-07555AD0E48F}"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12738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B8493-71F0-4842-9F13-07555AD0E48F}"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6EC7F-593B-4044-8131-C2BCCCE92754}" type="slidenum">
              <a:rPr lang="en-US" smtClean="0"/>
              <a:t>‹#›</a:t>
            </a:fld>
            <a:endParaRPr lang="en-US"/>
          </a:p>
        </p:txBody>
      </p:sp>
    </p:spTree>
    <p:extLst>
      <p:ext uri="{BB962C8B-B14F-4D97-AF65-F5344CB8AC3E}">
        <p14:creationId xmlns:p14="http://schemas.microsoft.com/office/powerpoint/2010/main" val="3441073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0653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98485"/>
            <a:ext cx="7886700" cy="49784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B8493-71F0-4842-9F13-07555AD0E48F}" type="datetimeFigureOut">
              <a:rPr lang="en-US" smtClean="0"/>
              <a:t>5/24/2018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6EC7F-593B-4044-8131-C2BCCCE92754}" type="slidenum">
              <a:rPr lang="en-US" smtClean="0"/>
              <a:t>‹#›</a:t>
            </a:fld>
            <a:endParaRPr lang="en-US"/>
          </a:p>
        </p:txBody>
      </p:sp>
    </p:spTree>
    <p:extLst>
      <p:ext uri="{BB962C8B-B14F-4D97-AF65-F5344CB8AC3E}">
        <p14:creationId xmlns:p14="http://schemas.microsoft.com/office/powerpoint/2010/main" val="1042990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14181"/>
            <a:ext cx="9106779" cy="1790700"/>
          </a:xfrm>
        </p:spPr>
        <p:txBody>
          <a:bodyPr>
            <a:noAutofit/>
          </a:bodyPr>
          <a:lstStyle/>
          <a:p>
            <a:r>
              <a:rPr lang="en-US" sz="4800" dirty="0"/>
              <a:t>Study Group # 1:  </a:t>
            </a:r>
            <a:br>
              <a:rPr lang="en-US" sz="4800" dirty="0"/>
            </a:br>
            <a:r>
              <a:rPr lang="en-US" sz="4800" dirty="0"/>
              <a:t>Familiarization with STANAG 6001 for Non-Specialists</a:t>
            </a:r>
          </a:p>
        </p:txBody>
      </p:sp>
      <p:sp>
        <p:nvSpPr>
          <p:cNvPr id="3" name="Subtitle 2"/>
          <p:cNvSpPr>
            <a:spLocks noGrp="1"/>
          </p:cNvSpPr>
          <p:nvPr>
            <p:ph type="subTitle" idx="1"/>
          </p:nvPr>
        </p:nvSpPr>
        <p:spPr>
          <a:xfrm>
            <a:off x="-1" y="4356641"/>
            <a:ext cx="9106779" cy="1655762"/>
          </a:xfrm>
        </p:spPr>
        <p:txBody>
          <a:bodyPr>
            <a:normAutofit/>
          </a:bodyPr>
          <a:lstStyle/>
          <a:p>
            <a:r>
              <a:rPr lang="en-US" dirty="0" smtClean="0"/>
              <a:t>Peggy Garza, Associate BILC Secretary</a:t>
            </a:r>
          </a:p>
          <a:p>
            <a:r>
              <a:rPr lang="en-US" dirty="0" err="1" smtClean="0"/>
              <a:t>Branka</a:t>
            </a:r>
            <a:r>
              <a:rPr lang="en-US" dirty="0" smtClean="0"/>
              <a:t> </a:t>
            </a:r>
            <a:r>
              <a:rPr lang="en-US" dirty="0" err="1" smtClean="0"/>
              <a:t>Petek</a:t>
            </a:r>
            <a:r>
              <a:rPr lang="en-US" dirty="0"/>
              <a:t>,</a:t>
            </a:r>
            <a:r>
              <a:rPr lang="en-US" dirty="0" smtClean="0"/>
              <a:t> Slovenia</a:t>
            </a:r>
          </a:p>
          <a:p>
            <a:r>
              <a:rPr lang="en-US" dirty="0" smtClean="0"/>
              <a:t>Gerard </a:t>
            </a:r>
            <a:r>
              <a:rPr lang="en-US" dirty="0" err="1" smtClean="0"/>
              <a:t>Seinhorst</a:t>
            </a:r>
            <a:r>
              <a:rPr lang="en-US" dirty="0"/>
              <a:t>,</a:t>
            </a:r>
            <a:r>
              <a:rPr lang="en-US" dirty="0" smtClean="0"/>
              <a:t> Netherlands</a:t>
            </a:r>
            <a:endParaRPr lang="en-US" dirty="0"/>
          </a:p>
        </p:txBody>
      </p:sp>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6445" y="103881"/>
            <a:ext cx="1684981" cy="1263736"/>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7847860" y="5715181"/>
            <a:ext cx="1296140" cy="1080117"/>
          </a:xfrm>
          <a:prstGeom prst="rect">
            <a:avLst/>
          </a:prstGeom>
          <a:noFill/>
        </p:spPr>
      </p:pic>
    </p:spTree>
    <p:extLst>
      <p:ext uri="{BB962C8B-B14F-4D97-AF65-F5344CB8AC3E}">
        <p14:creationId xmlns:p14="http://schemas.microsoft.com/office/powerpoint/2010/main" val="1474720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Ahead</a:t>
            </a:r>
            <a:endParaRPr lang="en-US" dirty="0"/>
          </a:p>
        </p:txBody>
      </p:sp>
      <p:sp>
        <p:nvSpPr>
          <p:cNvPr id="3" name="Content Placeholder 2"/>
          <p:cNvSpPr>
            <a:spLocks noGrp="1"/>
          </p:cNvSpPr>
          <p:nvPr>
            <p:ph idx="1"/>
          </p:nvPr>
        </p:nvSpPr>
        <p:spPr>
          <a:xfrm>
            <a:off x="628650" y="1443480"/>
            <a:ext cx="7886700" cy="4676637"/>
          </a:xfrm>
        </p:spPr>
        <p:txBody>
          <a:bodyPr>
            <a:normAutofit lnSpcReduction="10000"/>
          </a:bodyPr>
          <a:lstStyle/>
          <a:p>
            <a:pPr marL="0" indent="0" algn="ctr">
              <a:buNone/>
            </a:pPr>
            <a:r>
              <a:rPr lang="en-US" b="1" dirty="0" smtClean="0">
                <a:solidFill>
                  <a:srgbClr val="FF0000"/>
                </a:solidFill>
              </a:rPr>
              <a:t>Recommend that Study Group #1 become a Working Group</a:t>
            </a:r>
          </a:p>
          <a:p>
            <a:r>
              <a:rPr lang="en-US" dirty="0" smtClean="0"/>
              <a:t>Plan</a:t>
            </a:r>
          </a:p>
          <a:p>
            <a:pPr lvl="1"/>
            <a:r>
              <a:rPr lang="en-US" dirty="0" smtClean="0">
                <a:solidFill>
                  <a:srgbClr val="FF0000"/>
                </a:solidFill>
              </a:rPr>
              <a:t>#1 </a:t>
            </a:r>
            <a:r>
              <a:rPr lang="en-US" b="1" dirty="0" smtClean="0">
                <a:solidFill>
                  <a:srgbClr val="FF0000"/>
                </a:solidFill>
              </a:rPr>
              <a:t>Short-term:</a:t>
            </a:r>
            <a:r>
              <a:rPr lang="en-US" dirty="0" smtClean="0"/>
              <a:t> Finalize the new draft STANAG 6001 Overview for Non-Specialists</a:t>
            </a:r>
          </a:p>
          <a:p>
            <a:pPr lvl="1"/>
            <a:r>
              <a:rPr lang="en-US" b="1" dirty="0" smtClean="0">
                <a:solidFill>
                  <a:srgbClr val="FF0000"/>
                </a:solidFill>
              </a:rPr>
              <a:t>#2  Mid-term</a:t>
            </a:r>
            <a:r>
              <a:rPr lang="en-US" dirty="0" smtClean="0"/>
              <a:t>: Reach </a:t>
            </a:r>
            <a:r>
              <a:rPr lang="en-US" dirty="0"/>
              <a:t>out to the JFO training </a:t>
            </a:r>
            <a:r>
              <a:rPr lang="en-US" dirty="0" smtClean="0"/>
              <a:t>centers </a:t>
            </a:r>
            <a:r>
              <a:rPr lang="en-US" dirty="0"/>
              <a:t>in the USA, Hungary and Slovenia to </a:t>
            </a:r>
            <a:r>
              <a:rPr lang="en-US" dirty="0" smtClean="0"/>
              <a:t>offer expert </a:t>
            </a:r>
            <a:r>
              <a:rPr lang="en-US" dirty="0"/>
              <a:t>assistance and </a:t>
            </a:r>
            <a:r>
              <a:rPr lang="en-US" dirty="0" smtClean="0"/>
              <a:t>a possible LNA</a:t>
            </a:r>
          </a:p>
          <a:p>
            <a:pPr lvl="1"/>
            <a:r>
              <a:rPr lang="en-US" b="1" dirty="0" smtClean="0">
                <a:solidFill>
                  <a:srgbClr val="FF0000"/>
                </a:solidFill>
              </a:rPr>
              <a:t>#3 Long-term</a:t>
            </a:r>
            <a:r>
              <a:rPr lang="en-US" dirty="0" smtClean="0"/>
              <a:t>: Collaborate via BILC </a:t>
            </a:r>
            <a:r>
              <a:rPr lang="en-US" dirty="0" err="1" smtClean="0"/>
              <a:t>SharP</a:t>
            </a:r>
            <a:r>
              <a:rPr lang="en-US" dirty="0" smtClean="0"/>
              <a:t> Moodle platform beginning with a review of the LNA questionnaires used at HQ SACT, </a:t>
            </a:r>
            <a:r>
              <a:rPr lang="en-US" dirty="0" err="1" smtClean="0"/>
              <a:t>Geilenkirchen</a:t>
            </a:r>
            <a:r>
              <a:rPr lang="en-US" dirty="0" smtClean="0"/>
              <a:t> and </a:t>
            </a:r>
            <a:r>
              <a:rPr lang="en-US" dirty="0" smtClean="0"/>
              <a:t> in Australia</a:t>
            </a:r>
            <a:r>
              <a:rPr lang="en-US" dirty="0" smtClean="0"/>
              <a:t>;  </a:t>
            </a:r>
            <a:r>
              <a:rPr lang="en-US" dirty="0"/>
              <a:t>C</a:t>
            </a:r>
            <a:r>
              <a:rPr lang="en-US" dirty="0" smtClean="0"/>
              <a:t>oordinate with e-learning specialists at the NATO School who have offered to provide technical assistance</a:t>
            </a:r>
          </a:p>
        </p:txBody>
      </p:sp>
      <p:pic>
        <p:nvPicPr>
          <p:cNvPr id="4" name="Picture 6" descr="C:\Jeannie's Stuff\Letterheads, Templates, Certificates, &amp; Original Creations\Logos &amp; Photos\bilc logo.JPG"/>
          <p:cNvPicPr>
            <a:picLocks noChangeAspect="1" noChangeArrowheads="1"/>
          </p:cNvPicPr>
          <p:nvPr/>
        </p:nvPicPr>
        <p:blipFill>
          <a:blip r:embed="rId2" cstate="print">
            <a:clrChange>
              <a:clrFrom>
                <a:srgbClr val="FFFFFF"/>
              </a:clrFrom>
              <a:clrTo>
                <a:srgbClr val="FFFFFF">
                  <a:alpha val="0"/>
                </a:srgbClr>
              </a:clrTo>
            </a:clrChange>
          </a:blip>
          <a:srcRect r="18442" b="15044"/>
          <a:stretch>
            <a:fillRect/>
          </a:stretch>
        </p:blipFill>
        <p:spPr bwMode="auto">
          <a:xfrm>
            <a:off x="202725" y="290408"/>
            <a:ext cx="851849" cy="641235"/>
          </a:xfrm>
          <a:prstGeom prst="rect">
            <a:avLst/>
          </a:prstGeom>
          <a:noFill/>
        </p:spPr>
      </p:pic>
      <p:pic>
        <p:nvPicPr>
          <p:cNvPr id="5" name="Picture 5" descr="C:\Jeannie's Stuff\Letterheads, Templates, Certificates, &amp; Original Creations\Logos &amp; Photos\natolog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15186" y="235902"/>
            <a:ext cx="1000327" cy="750245"/>
          </a:xfrm>
          <a:prstGeom prst="rect">
            <a:avLst/>
          </a:prstGeom>
          <a:noFill/>
        </p:spPr>
      </p:pic>
    </p:spTree>
    <p:extLst>
      <p:ext uri="{BB962C8B-B14F-4D97-AF65-F5344CB8AC3E}">
        <p14:creationId xmlns:p14="http://schemas.microsoft.com/office/powerpoint/2010/main" val="99909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00"/>
            <a:ext cx="9144000" cy="1325563"/>
          </a:xfrm>
        </p:spPr>
        <p:txBody>
          <a:bodyPr/>
          <a:lstStyle/>
          <a:p>
            <a:endParaRPr lang="en-US" dirty="0"/>
          </a:p>
        </p:txBody>
      </p:sp>
      <p:sp>
        <p:nvSpPr>
          <p:cNvPr id="3" name="Content Placeholder 2"/>
          <p:cNvSpPr>
            <a:spLocks noGrp="1"/>
          </p:cNvSpPr>
          <p:nvPr>
            <p:ph idx="1"/>
          </p:nvPr>
        </p:nvSpPr>
        <p:spPr>
          <a:xfrm>
            <a:off x="628650" y="1996225"/>
            <a:ext cx="7886700" cy="4180738"/>
          </a:xfrm>
        </p:spPr>
        <p:txBody>
          <a:bodyPr>
            <a:normAutofit/>
          </a:bodyPr>
          <a:lstStyle/>
          <a:p>
            <a:pPr marL="0" indent="0" algn="ctr">
              <a:buNone/>
            </a:pPr>
            <a:r>
              <a:rPr lang="en-US" sz="3200" b="1" dirty="0" smtClean="0">
                <a:solidFill>
                  <a:schemeClr val="accent5"/>
                </a:solidFill>
              </a:rPr>
              <a:t>Thank you to the members of Study Group 1 for your contributions and your willingness to continue with this work.  </a:t>
            </a:r>
          </a:p>
          <a:p>
            <a:pPr marL="0" indent="0" algn="ctr">
              <a:buNone/>
            </a:pPr>
            <a:r>
              <a:rPr lang="en-US" sz="3200" b="1" dirty="0" smtClean="0">
                <a:solidFill>
                  <a:schemeClr val="accent5"/>
                </a:solidFill>
              </a:rPr>
              <a:t>BILC is NATO’s advisory body for </a:t>
            </a:r>
            <a:r>
              <a:rPr lang="en-US" sz="3200" b="1" dirty="0" smtClean="0">
                <a:solidFill>
                  <a:schemeClr val="accent5"/>
                </a:solidFill>
              </a:rPr>
              <a:t>language </a:t>
            </a:r>
            <a:r>
              <a:rPr lang="en-US" sz="3200" b="1" dirty="0" smtClean="0">
                <a:solidFill>
                  <a:schemeClr val="accent5"/>
                </a:solidFill>
              </a:rPr>
              <a:t>matters</a:t>
            </a:r>
            <a:r>
              <a:rPr lang="en-US" sz="3200" b="1" dirty="0" smtClean="0">
                <a:solidFill>
                  <a:schemeClr val="accent5"/>
                </a:solidFill>
              </a:rPr>
              <a:t>.  </a:t>
            </a:r>
            <a:r>
              <a:rPr lang="en-US" sz="3200" b="1" dirty="0" smtClean="0">
                <a:solidFill>
                  <a:schemeClr val="accent5"/>
                </a:solidFill>
              </a:rPr>
              <a:t>It is important to make our expertise known and available throughout NATO</a:t>
            </a:r>
            <a:r>
              <a:rPr lang="en-US" sz="3200" dirty="0" smtClean="0"/>
              <a:t>.  </a:t>
            </a:r>
            <a:endParaRPr lang="en-US" sz="3200" dirty="0"/>
          </a:p>
        </p:txBody>
      </p:sp>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6445" y="103881"/>
            <a:ext cx="1684981" cy="1263736"/>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7847860" y="5715181"/>
            <a:ext cx="1296140" cy="1080117"/>
          </a:xfrm>
          <a:prstGeom prst="rect">
            <a:avLst/>
          </a:prstGeom>
          <a:noFill/>
        </p:spPr>
      </p:pic>
    </p:spTree>
    <p:extLst>
      <p:ext uri="{BB962C8B-B14F-4D97-AF65-F5344CB8AC3E}">
        <p14:creationId xmlns:p14="http://schemas.microsoft.com/office/powerpoint/2010/main" val="58010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87734272"/>
              </p:ext>
            </p:extLst>
          </p:nvPr>
        </p:nvGraphicFramePr>
        <p:xfrm>
          <a:off x="372863" y="975550"/>
          <a:ext cx="8302840" cy="5298948"/>
        </p:xfrm>
        <a:graphic>
          <a:graphicData uri="http://schemas.openxmlformats.org/drawingml/2006/table">
            <a:tbl>
              <a:tblPr firstRow="1" firstCol="1" bandRow="1"/>
              <a:tblGrid>
                <a:gridCol w="1744462"/>
                <a:gridCol w="6558378"/>
              </a:tblGrid>
              <a:tr h="772907">
                <a:tc gridSpan="2">
                  <a:txBody>
                    <a:bodyPr/>
                    <a:lstStyle/>
                    <a:p>
                      <a:pPr marL="643890" marR="0" indent="-629920" algn="just">
                        <a:lnSpc>
                          <a:spcPct val="107000"/>
                        </a:lnSpc>
                        <a:spcBef>
                          <a:spcPts val="0"/>
                        </a:spcBef>
                        <a:spcAft>
                          <a:spcPts val="0"/>
                        </a:spcAft>
                      </a:pPr>
                      <a:endParaRPr lang="en-GB" sz="1600" b="1" u="sng"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643890" marR="0" indent="-629920" algn="ctr">
                        <a:lnSpc>
                          <a:spcPct val="107000"/>
                        </a:lnSpc>
                        <a:spcBef>
                          <a:spcPts val="0"/>
                        </a:spcBef>
                        <a:spcAft>
                          <a:spcPts val="0"/>
                        </a:spcAft>
                      </a:pPr>
                      <a:r>
                        <a:rPr lang="en-GB" sz="2400" b="1" u="sng"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Study </a:t>
                      </a:r>
                      <a:r>
                        <a:rPr lang="en-GB" sz="2400" b="1" u="sng"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Group # </a:t>
                      </a:r>
                      <a:r>
                        <a:rPr lang="en-GB" sz="2400" b="1" u="sng"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r>
                        <a:rPr lang="en-GB"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r>
                        <a:rPr lang="en-GB" sz="2400" b="1" baseline="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643890" marR="0" indent="-629920" algn="ctr">
                        <a:lnSpc>
                          <a:spcPct val="107000"/>
                        </a:lnSpc>
                        <a:spcBef>
                          <a:spcPts val="0"/>
                        </a:spcBef>
                        <a:spcAft>
                          <a:spcPts val="0"/>
                        </a:spcAft>
                      </a:pPr>
                      <a:r>
                        <a:rPr lang="en-GB"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Familiarization </a:t>
                      </a:r>
                      <a:r>
                        <a:rPr lang="en-GB"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with </a:t>
                      </a:r>
                      <a:r>
                        <a:rPr lang="en-GB"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STANAG </a:t>
                      </a:r>
                      <a:r>
                        <a:rPr lang="en-GB"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6001 for </a:t>
                      </a:r>
                      <a:r>
                        <a:rPr lang="en-GB" sz="2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Non-Specialists</a:t>
                      </a:r>
                    </a:p>
                    <a:p>
                      <a:pPr marL="643890" marR="0" indent="-62992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859" marR="7859" marT="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hMerge="1">
                  <a:txBody>
                    <a:bodyPr/>
                    <a:lstStyle/>
                    <a:p>
                      <a:endParaRPr lang="en-US"/>
                    </a:p>
                  </a:txBody>
                  <a:tcPr/>
                </a:tc>
              </a:tr>
              <a:tr h="3470720">
                <a:tc>
                  <a:txBody>
                    <a:bodyPr/>
                    <a:lstStyle/>
                    <a:p>
                      <a:pPr marL="0" marR="0" algn="ctr">
                        <a:lnSpc>
                          <a:spcPct val="107000"/>
                        </a:lnSpc>
                        <a:spcBef>
                          <a:spcPts val="0"/>
                        </a:spcBef>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&amp;</a:t>
                      </a:r>
                    </a:p>
                    <a:p>
                      <a:pPr marL="0" marR="0" algn="ctr">
                        <a:lnSpc>
                          <a:spcPct val="107000"/>
                        </a:lnSpc>
                        <a:spcBef>
                          <a:spcPts val="0"/>
                        </a:spcBef>
                        <a:spcAft>
                          <a:spcPts val="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Outcome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859" marR="7859"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gn="l">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Non-language specialists in NATO staff positions should be familiar with STANAG 6001 language proficiency levels in order to make informed decisions about SLPs and other matters relating to languages such as establishing policy on linguistic interoperability, determining capability targets for languages, and using English as an operational language within NATO, etc.  While the STANAG 6001 Overview for Non-Specialists and the full STANAG 6001 descriptors can be used </a:t>
                      </a:r>
                      <a:r>
                        <a:rPr lang="en-US" sz="1600" dirty="0" smtClean="0">
                          <a:effectLst/>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in promoting a common understanding and interpretation of the descriptors, it has become evident that non-specialists making these decisions remain uninformed.  The goals of the Study Group are to:  (1) propose a prototype e-learning module building on the existing BILC documents that will include samples of language at each proficiency level and explanations;  (2) explore ways to make the Familiarization with the STANAG 6001 for Non-Specialists module readily available as a practical resource for non-specialists.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r>
            </a:tbl>
          </a:graphicData>
        </a:graphic>
      </p:graphicFrame>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50186" y="88864"/>
            <a:ext cx="1000327" cy="750245"/>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139824" y="170199"/>
            <a:ext cx="769482" cy="641235"/>
          </a:xfrm>
          <a:prstGeom prst="rect">
            <a:avLst/>
          </a:prstGeom>
          <a:noFill/>
        </p:spPr>
      </p:pic>
      <p:sp>
        <p:nvSpPr>
          <p:cNvPr id="6" name="TextBox 5"/>
          <p:cNvSpPr txBox="1"/>
          <p:nvPr/>
        </p:nvSpPr>
        <p:spPr>
          <a:xfrm>
            <a:off x="5336633" y="6267399"/>
            <a:ext cx="3329126" cy="369332"/>
          </a:xfrm>
          <a:prstGeom prst="rect">
            <a:avLst/>
          </a:prstGeom>
          <a:noFill/>
        </p:spPr>
        <p:txBody>
          <a:bodyPr wrap="square" rtlCol="0">
            <a:spAutoFit/>
          </a:bodyPr>
          <a:lstStyle/>
          <a:p>
            <a:pPr algn="r"/>
            <a:r>
              <a:rPr lang="en-US" dirty="0" smtClean="0"/>
              <a:t>Room: </a:t>
            </a:r>
            <a:r>
              <a:rPr lang="en-US" dirty="0"/>
              <a:t>“Castelo VI+VII”</a:t>
            </a:r>
          </a:p>
        </p:txBody>
      </p:sp>
    </p:spTree>
    <p:extLst>
      <p:ext uri="{BB962C8B-B14F-4D97-AF65-F5344CB8AC3E}">
        <p14:creationId xmlns:p14="http://schemas.microsoft.com/office/powerpoint/2010/main" val="3424213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Group #1 Participants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74968150"/>
              </p:ext>
            </p:extLst>
          </p:nvPr>
        </p:nvGraphicFramePr>
        <p:xfrm>
          <a:off x="284085" y="923369"/>
          <a:ext cx="8522563" cy="5808783"/>
        </p:xfrm>
        <a:graphic>
          <a:graphicData uri="http://schemas.openxmlformats.org/drawingml/2006/table">
            <a:tbl>
              <a:tblPr firstRow="1" firstCol="1" bandRow="1">
                <a:tableStyleId>{5C22544A-7EE6-4342-B048-85BDC9FD1C3A}</a:tableStyleId>
              </a:tblPr>
              <a:tblGrid>
                <a:gridCol w="499847"/>
                <a:gridCol w="4011358"/>
                <a:gridCol w="4011358"/>
              </a:tblGrid>
              <a:tr h="329421">
                <a:tc>
                  <a:txBody>
                    <a:bodyPr/>
                    <a:lstStyle/>
                    <a:p>
                      <a:pPr marL="0" marR="0" algn="ctr">
                        <a:lnSpc>
                          <a:spcPct val="107000"/>
                        </a:lnSpc>
                        <a:spcBef>
                          <a:spcPts val="0"/>
                        </a:spcBef>
                        <a:spcAft>
                          <a:spcPts val="0"/>
                        </a:spcAft>
                      </a:pPr>
                      <a:r>
                        <a:rPr lang="en-GB"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GB" sz="1600" dirty="0">
                          <a:effectLst/>
                        </a:rPr>
                        <a:t>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GB" sz="1600">
                          <a:effectLst/>
                        </a:rPr>
                        <a:t>Country/Organization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dirty="0">
                          <a:effectLst/>
                        </a:rPr>
                        <a:t>Peggy GARZA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dirty="0">
                          <a:effectLst/>
                        </a:rPr>
                        <a:t>USA/BILC Associate Secretary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dirty="0">
                          <a:effectLst/>
                        </a:rPr>
                        <a:t>MA Gerard SEINHORST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dirty="0">
                          <a:effectLst/>
                        </a:rPr>
                        <a:t>Netherlands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a:effectLst/>
                        </a:rPr>
                        <a:t>Branka PETEK</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GB" sz="1600" b="1" dirty="0">
                          <a:effectLst/>
                        </a:rPr>
                        <a:t>Slovenia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Col. (ret.) Trayko STOYKOV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Bulgaria/BILC Chairman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Colonel Valerii CHURKIN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NATO HQ SACT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Philip TURNER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NATO/IMS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Michael ADUBATO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NATO/ACO SHAPE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Anna IVANOVA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Australia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Maj Dražen MALEŠEVIĆ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Bosnia and Herzegovina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Capt Jakov LJUBANIĆ</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Bosnia and Herzegovina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Irena Prpic DJURIC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Croatia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Col Zsolt MIKUSI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Hungary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a:effectLst/>
                        </a:rPr>
                        <a:t>Brig Gen Giovanni Francesco ADAMO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dirty="0">
                          <a:effectLst/>
                        </a:rPr>
                        <a:t>Italy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Major Alessandra GIGLIOLI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Italy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Anna SCATIGNO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Italy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a:effectLst/>
                        </a:rPr>
                        <a:t>PhD Jelena KAZIMIANEC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dirty="0">
                          <a:effectLst/>
                        </a:rPr>
                        <a:t>Lithuania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CAP Otilia MANSO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Portugal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a:effectLst/>
                        </a:rPr>
                        <a:t>LTC Jerónimo Sergio CARACUEL MARTÍNEZ</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pt-PT" sz="1600" dirty="0">
                          <a:effectLst/>
                        </a:rPr>
                        <a:t>Spain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CF 3 Mariamma MARTIN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Sweden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Lt Col Craig MULLEN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United Kingdom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246412">
                <a:tc>
                  <a:txBody>
                    <a:bodyPr/>
                    <a:lstStyle/>
                    <a:p>
                      <a:pPr marL="0" marR="0" algn="ctr">
                        <a:lnSpc>
                          <a:spcPct val="107000"/>
                        </a:lnSpc>
                        <a:spcBef>
                          <a:spcPts val="0"/>
                        </a:spcBef>
                        <a:spcAft>
                          <a:spcPts val="0"/>
                        </a:spcAft>
                      </a:pPr>
                      <a:r>
                        <a:rPr lang="en-GB" sz="1600">
                          <a:effectLst/>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a:effectLst/>
                        </a:rPr>
                        <a:t>David OGLESBY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just">
                        <a:lnSpc>
                          <a:spcPct val="107000"/>
                        </a:lnSpc>
                        <a:spcBef>
                          <a:spcPts val="0"/>
                        </a:spcBef>
                        <a:spcAft>
                          <a:spcPts val="0"/>
                        </a:spcAft>
                      </a:pPr>
                      <a:r>
                        <a:rPr lang="en-US" sz="1600" dirty="0">
                          <a:effectLst/>
                        </a:rPr>
                        <a:t>United States of America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50186" y="88864"/>
            <a:ext cx="1000327" cy="750245"/>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139824" y="170199"/>
            <a:ext cx="769482" cy="641235"/>
          </a:xfrm>
          <a:prstGeom prst="rect">
            <a:avLst/>
          </a:prstGeom>
          <a:noFill/>
        </p:spPr>
      </p:pic>
    </p:spTree>
    <p:extLst>
      <p:ext uri="{BB962C8B-B14F-4D97-AF65-F5344CB8AC3E}">
        <p14:creationId xmlns:p14="http://schemas.microsoft.com/office/powerpoint/2010/main" val="1085354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80"/>
            <a:ext cx="9144000" cy="1037551"/>
          </a:xfrm>
        </p:spPr>
        <p:txBody>
          <a:bodyPr/>
          <a:lstStyle/>
          <a:p>
            <a:r>
              <a:rPr lang="en-US" altLang="en-US" dirty="0"/>
              <a:t>Excerpt from </a:t>
            </a:r>
            <a:r>
              <a:rPr lang="en-US" altLang="en-US" dirty="0" smtClean="0"/>
              <a:t>ETEE TRA Report</a:t>
            </a:r>
            <a:endParaRPr lang="en-US" dirty="0"/>
          </a:p>
        </p:txBody>
      </p:sp>
      <p:sp>
        <p:nvSpPr>
          <p:cNvPr id="3" name="Content Placeholder 2"/>
          <p:cNvSpPr>
            <a:spLocks noGrp="1"/>
          </p:cNvSpPr>
          <p:nvPr>
            <p:ph idx="1"/>
          </p:nvPr>
        </p:nvSpPr>
        <p:spPr>
          <a:xfrm>
            <a:off x="415585" y="1340528"/>
            <a:ext cx="8293408" cy="4676637"/>
          </a:xfrm>
        </p:spPr>
        <p:txBody>
          <a:bodyPr/>
          <a:lstStyle/>
          <a:p>
            <a:pPr marL="0" indent="0">
              <a:buNone/>
            </a:pPr>
            <a:r>
              <a:rPr lang="en-US" dirty="0" smtClean="0">
                <a:latin typeface="Calibri" panose="020F0502020204030204" pitchFamily="34" charset="0"/>
                <a:cs typeface="Calibri" panose="020F0502020204030204" pitchFamily="34" charset="0"/>
              </a:rPr>
              <a:t>Findings *(para 8b - Languages)</a:t>
            </a:r>
          </a:p>
          <a:p>
            <a:pPr marL="257175" indent="-257175">
              <a:buAutoNum type="arabicPeriod"/>
            </a:pPr>
            <a:r>
              <a:rPr lang="en-US" sz="2400" b="1" dirty="0">
                <a:solidFill>
                  <a:srgbClr val="FF0000"/>
                </a:solidFill>
                <a:latin typeface="Calibri" panose="020F0502020204030204" pitchFamily="34" charset="0"/>
                <a:cs typeface="Calibri" panose="020F0502020204030204" pitchFamily="34" charset="0"/>
              </a:rPr>
              <a:t>Leadership at all levels are required to have awareness of the STANAG 6001, Language Proficiency Levels.</a:t>
            </a:r>
          </a:p>
          <a:p>
            <a:pPr marL="257175" indent="-257175">
              <a:buAutoNum type="arabicPeriod"/>
            </a:pPr>
            <a:r>
              <a:rPr lang="en-US" sz="1800" dirty="0">
                <a:latin typeface="Calibri" panose="020F0502020204030204" pitchFamily="34" charset="0"/>
                <a:cs typeface="Calibri" panose="020F0502020204030204" pitchFamily="34" charset="0"/>
              </a:rPr>
              <a:t>For Language appointed SMEs in the NCS, participation in the BILC Annual Conference, the BILC Annual Professional Seminar, and the STANAG 6001 Testing Workshop is strongly encouraged as part of their professional development </a:t>
            </a:r>
            <a:r>
              <a:rPr lang="en-US" sz="1800" dirty="0" err="1">
                <a:latin typeface="Calibri" panose="020F0502020204030204" pitchFamily="34" charset="0"/>
                <a:cs typeface="Calibri" panose="020F0502020204030204" pitchFamily="34" charset="0"/>
              </a:rPr>
              <a:t>programme</a:t>
            </a:r>
            <a:r>
              <a:rPr lang="en-US" sz="1800" dirty="0">
                <a:latin typeface="Calibri" panose="020F0502020204030204" pitchFamily="34" charset="0"/>
                <a:cs typeface="Calibri" panose="020F0502020204030204" pitchFamily="34" charset="0"/>
              </a:rPr>
              <a:t>. </a:t>
            </a:r>
          </a:p>
          <a:p>
            <a:pPr marL="257175" indent="-257175">
              <a:buAutoNum type="arabicPeriod"/>
            </a:pPr>
            <a:r>
              <a:rPr lang="en-US" sz="1800" dirty="0">
                <a:latin typeface="Calibri" panose="020F0502020204030204" pitchFamily="34" charset="0"/>
                <a:cs typeface="Calibri" panose="020F0502020204030204" pitchFamily="34" charset="0"/>
              </a:rPr>
              <a:t>Education in English communication is assumed a national requirement.  For further professional development in English communication, several HQs offer additional internal education and training, e.g. HQ SACT’s Strategies for Writing Course.</a:t>
            </a:r>
          </a:p>
        </p:txBody>
      </p:sp>
      <p:pic>
        <p:nvPicPr>
          <p:cNvPr id="4" name="Content Placeholder 8"/>
          <p:cNvPicPr>
            <a:picLocks noChangeAspect="1"/>
          </p:cNvPicPr>
          <p:nvPr/>
        </p:nvPicPr>
        <p:blipFill>
          <a:blip r:embed="rId2"/>
          <a:stretch>
            <a:fillRect/>
          </a:stretch>
        </p:blipFill>
        <p:spPr>
          <a:xfrm>
            <a:off x="3471169" y="4867506"/>
            <a:ext cx="5538974" cy="1860104"/>
          </a:xfrm>
          <a:prstGeom prst="rect">
            <a:avLst/>
          </a:prstGeom>
          <a:ln>
            <a:solidFill>
              <a:schemeClr val="tx1"/>
            </a:solidFill>
          </a:ln>
        </p:spPr>
      </p:pic>
      <p:pic>
        <p:nvPicPr>
          <p:cNvPr id="5" name="Picture 5" descr="C:\Jeannie's Stuff\Letterheads, Templates, Certificates, &amp; Original Creations\Logos &amp; Photos\natolog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50186" y="88864"/>
            <a:ext cx="1000327" cy="750245"/>
          </a:xfrm>
          <a:prstGeom prst="rect">
            <a:avLst/>
          </a:prstGeom>
          <a:noFill/>
        </p:spPr>
      </p:pic>
      <p:pic>
        <p:nvPicPr>
          <p:cNvPr id="6" name="Picture 6" descr="C:\Jeannie's Stuff\Letterheads, Templates, Certificates, &amp; Original Creations\Logos &amp; Photos\bilc logo.JPG"/>
          <p:cNvPicPr>
            <a:picLocks noChangeAspect="1" noChangeArrowheads="1"/>
          </p:cNvPicPr>
          <p:nvPr/>
        </p:nvPicPr>
        <p:blipFill>
          <a:blip r:embed="rId4" cstate="print">
            <a:clrChange>
              <a:clrFrom>
                <a:srgbClr val="FFFFFF"/>
              </a:clrFrom>
              <a:clrTo>
                <a:srgbClr val="FFFFFF">
                  <a:alpha val="0"/>
                </a:srgbClr>
              </a:clrTo>
            </a:clrChange>
          </a:blip>
          <a:srcRect r="18442" b="15044"/>
          <a:stretch>
            <a:fillRect/>
          </a:stretch>
        </p:blipFill>
        <p:spPr bwMode="auto">
          <a:xfrm>
            <a:off x="139824" y="170199"/>
            <a:ext cx="769482" cy="641235"/>
          </a:xfrm>
          <a:prstGeom prst="rect">
            <a:avLst/>
          </a:prstGeom>
          <a:noFill/>
        </p:spPr>
      </p:pic>
    </p:spTree>
    <p:extLst>
      <p:ext uri="{BB962C8B-B14F-4D97-AF65-F5344CB8AC3E}">
        <p14:creationId xmlns:p14="http://schemas.microsoft.com/office/powerpoint/2010/main" val="102533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366" y="3315811"/>
            <a:ext cx="4598633" cy="1065320"/>
          </a:xfrm>
        </p:spPr>
        <p:txBody>
          <a:bodyPr>
            <a:normAutofit fontScale="90000"/>
          </a:bodyPr>
          <a:lstStyle/>
          <a:p>
            <a:r>
              <a:rPr lang="en-US" smtClean="0"/>
              <a:t>ACO Directive</a:t>
            </a:r>
            <a:br>
              <a:rPr lang="en-US" smtClean="0"/>
            </a:br>
            <a:r>
              <a:rPr lang="en-US"/>
              <a:t>0</a:t>
            </a:r>
            <a:r>
              <a:rPr lang="en-US" smtClean="0"/>
              <a:t>40-012</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7670" t="4402" r="6765" b="5631"/>
          <a:stretch/>
        </p:blipFill>
        <p:spPr>
          <a:xfrm>
            <a:off x="502662" y="0"/>
            <a:ext cx="4598634" cy="6756979"/>
          </a:xfrm>
          <a:prstGeom prst="rect">
            <a:avLst/>
          </a:prstGeom>
        </p:spPr>
      </p:pic>
      <p:pic>
        <p:nvPicPr>
          <p:cNvPr id="4" name="Picture 5" descr="C:\Jeannie's Stuff\Letterheads, Templates, Certificates, &amp; Original Creations\Logos &amp; Photos\natolog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050186" y="88864"/>
            <a:ext cx="1000327" cy="750245"/>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4" cstate="print">
            <a:clrChange>
              <a:clrFrom>
                <a:srgbClr val="FFFFFF"/>
              </a:clrFrom>
              <a:clrTo>
                <a:srgbClr val="FFFFFF">
                  <a:alpha val="0"/>
                </a:srgbClr>
              </a:clrTo>
            </a:clrChange>
          </a:blip>
          <a:srcRect r="18442" b="15044"/>
          <a:stretch>
            <a:fillRect/>
          </a:stretch>
        </p:blipFill>
        <p:spPr bwMode="auto">
          <a:xfrm>
            <a:off x="8281031" y="6186716"/>
            <a:ext cx="769482" cy="641235"/>
          </a:xfrm>
          <a:prstGeom prst="rect">
            <a:avLst/>
          </a:prstGeom>
          <a:noFill/>
        </p:spPr>
      </p:pic>
    </p:spTree>
    <p:extLst>
      <p:ext uri="{BB962C8B-B14F-4D97-AF65-F5344CB8AC3E}">
        <p14:creationId xmlns:p14="http://schemas.microsoft.com/office/powerpoint/2010/main" val="196492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044"/>
            <a:ext cx="9144000" cy="1065320"/>
          </a:xfrm>
        </p:spPr>
        <p:txBody>
          <a:bodyPr>
            <a:normAutofit fontScale="90000"/>
          </a:bodyPr>
          <a:lstStyle/>
          <a:p>
            <a:r>
              <a:rPr lang="en-US" dirty="0" smtClean="0"/>
              <a:t>Annex A, Descriptions of </a:t>
            </a:r>
            <a:br>
              <a:rPr lang="en-US" dirty="0" smtClean="0"/>
            </a:br>
            <a:r>
              <a:rPr lang="en-US" dirty="0" smtClean="0"/>
              <a:t>Standardized Language Profiles (SLPs)</a:t>
            </a:r>
            <a:endParaRPr lang="en-US" dirty="0"/>
          </a:p>
        </p:txBody>
      </p:sp>
      <p:pic>
        <p:nvPicPr>
          <p:cNvPr id="3"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458493" y="6274101"/>
            <a:ext cx="685507" cy="514130"/>
          </a:xfrm>
          <a:prstGeom prst="rect">
            <a:avLst/>
          </a:prstGeom>
          <a:noFill/>
        </p:spPr>
      </p:pic>
      <p:pic>
        <p:nvPicPr>
          <p:cNvPr id="4"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104313" y="33470"/>
            <a:ext cx="630989" cy="525824"/>
          </a:xfrm>
          <a:prstGeom prst="rect">
            <a:avLst/>
          </a:prstGeom>
          <a:noFill/>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550" t="3637" r="5874" b="12172"/>
          <a:stretch/>
        </p:blipFill>
        <p:spPr>
          <a:xfrm>
            <a:off x="4838796" y="1466917"/>
            <a:ext cx="3699876" cy="508738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7688" t="4790" r="6103" b="11402"/>
          <a:stretch/>
        </p:blipFill>
        <p:spPr>
          <a:xfrm>
            <a:off x="346229" y="1466917"/>
            <a:ext cx="3684233" cy="5064249"/>
          </a:xfrm>
          <a:prstGeom prst="rect">
            <a:avLst/>
          </a:prstGeom>
        </p:spPr>
      </p:pic>
    </p:spTree>
    <p:extLst>
      <p:ext uri="{BB962C8B-B14F-4D97-AF65-F5344CB8AC3E}">
        <p14:creationId xmlns:p14="http://schemas.microsoft.com/office/powerpoint/2010/main" val="397616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STANAG 6001 Overview for Non-Specialists</a:t>
            </a:r>
            <a:endParaRPr lang="en-US" dirty="0"/>
          </a:p>
        </p:txBody>
      </p:sp>
      <p:grpSp>
        <p:nvGrpSpPr>
          <p:cNvPr id="7" name="Group 6"/>
          <p:cNvGrpSpPr/>
          <p:nvPr/>
        </p:nvGrpSpPr>
        <p:grpSpPr>
          <a:xfrm>
            <a:off x="2323056" y="1012371"/>
            <a:ext cx="4497887" cy="5845629"/>
            <a:chOff x="2323056" y="1012371"/>
            <a:chExt cx="4497887" cy="5845629"/>
          </a:xfrm>
        </p:grpSpPr>
        <p:pic>
          <p:nvPicPr>
            <p:cNvPr id="4" name="Picture 3" descr="STANAG for Non-Specialists_Modified_June2013 doc"/>
            <p:cNvPicPr/>
            <p:nvPr/>
          </p:nvPicPr>
          <p:blipFill rotWithShape="1">
            <a:blip r:embed="rId2" cstate="print"/>
            <a:srcRect l="4724" t="2057" r="2258" b="4443"/>
            <a:stretch/>
          </p:blipFill>
          <p:spPr bwMode="auto">
            <a:xfrm>
              <a:off x="2323056" y="1012371"/>
              <a:ext cx="4497887" cy="5845629"/>
            </a:xfrm>
            <a:prstGeom prst="rect">
              <a:avLst/>
            </a:prstGeom>
            <a:noFill/>
          </p:spPr>
        </p:pic>
        <p:sp>
          <p:nvSpPr>
            <p:cNvPr id="6" name="Rectangle 5"/>
            <p:cNvSpPr/>
            <p:nvPr/>
          </p:nvSpPr>
          <p:spPr>
            <a:xfrm>
              <a:off x="4940808" y="1411224"/>
              <a:ext cx="292608"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220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7" y="0"/>
            <a:ext cx="9144000" cy="1325563"/>
          </a:xfrm>
        </p:spPr>
        <p:txBody>
          <a:bodyPr/>
          <a:lstStyle/>
          <a:p>
            <a:r>
              <a:rPr lang="en-US" dirty="0" smtClean="0"/>
              <a:t>Study Group Considerations</a:t>
            </a:r>
            <a:endParaRPr lang="en-US" dirty="0"/>
          </a:p>
        </p:txBody>
      </p:sp>
      <p:sp>
        <p:nvSpPr>
          <p:cNvPr id="3" name="Content Placeholder 2"/>
          <p:cNvSpPr>
            <a:spLocks noGrp="1"/>
          </p:cNvSpPr>
          <p:nvPr>
            <p:ph idx="1"/>
          </p:nvPr>
        </p:nvSpPr>
        <p:spPr>
          <a:xfrm>
            <a:off x="628650" y="1615971"/>
            <a:ext cx="7886700" cy="4560992"/>
          </a:xfrm>
        </p:spPr>
        <p:txBody>
          <a:bodyPr/>
          <a:lstStyle/>
          <a:p>
            <a:r>
              <a:rPr lang="en-US" dirty="0" smtClean="0"/>
              <a:t>ETEE Training Requirements Analysis (TRA)  report</a:t>
            </a:r>
          </a:p>
          <a:p>
            <a:r>
              <a:rPr lang="en-US" dirty="0" smtClean="0"/>
              <a:t>Annex A, ACO Directive 040-012</a:t>
            </a:r>
          </a:p>
          <a:p>
            <a:pPr lvl="1"/>
            <a:r>
              <a:rPr lang="en-US" dirty="0" smtClean="0"/>
              <a:t>ACO action officer agreed that it wasn’t </a:t>
            </a:r>
            <a:r>
              <a:rPr lang="en-US" dirty="0" smtClean="0"/>
              <a:t>current and would welcome a replacement from BILC</a:t>
            </a:r>
            <a:endParaRPr lang="en-US" dirty="0"/>
          </a:p>
          <a:p>
            <a:r>
              <a:rPr lang="en-US" dirty="0" smtClean="0"/>
              <a:t>Inquiry from Joint Fires Observer (JFO) SME </a:t>
            </a:r>
          </a:p>
          <a:p>
            <a:pPr lvl="1"/>
            <a:r>
              <a:rPr lang="en-US" dirty="0" smtClean="0"/>
              <a:t>Tension between general language proficiency and English for occupational purposes</a:t>
            </a:r>
          </a:p>
          <a:p>
            <a:pPr lvl="1"/>
            <a:r>
              <a:rPr lang="en-US" dirty="0" smtClean="0"/>
              <a:t>SLP 332+2</a:t>
            </a:r>
          </a:p>
          <a:p>
            <a:pPr lvl="1"/>
            <a:r>
              <a:rPr lang="en-US" dirty="0" smtClean="0"/>
              <a:t>Specific purposes test?  </a:t>
            </a:r>
            <a:endParaRPr lang="en-US" dirty="0"/>
          </a:p>
        </p:txBody>
      </p:sp>
      <p:pic>
        <p:nvPicPr>
          <p:cNvPr id="4" name="Picture 5" descr="C:\Jeannie's Stuff\Letterheads, Templates, Certificates, &amp; Original Creations\Logos &amp; Photos\natologo.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37276" y="5831246"/>
            <a:ext cx="1219200" cy="914400"/>
          </a:xfrm>
          <a:prstGeom prst="rect">
            <a:avLst/>
          </a:prstGeom>
          <a:noFill/>
        </p:spPr>
      </p:pic>
      <p:pic>
        <p:nvPicPr>
          <p:cNvPr id="5" name="Picture 6" descr="C:\Jeannie's Stuff\Letterheads, Templates, Certificates, &amp; Original Creations\Logos &amp; Photos\bilc logo.JPG"/>
          <p:cNvPicPr>
            <a:picLocks noChangeAspect="1" noChangeArrowheads="1"/>
          </p:cNvPicPr>
          <p:nvPr/>
        </p:nvPicPr>
        <p:blipFill>
          <a:blip r:embed="rId3" cstate="print">
            <a:clrChange>
              <a:clrFrom>
                <a:srgbClr val="FFFFFF"/>
              </a:clrFrom>
              <a:clrTo>
                <a:srgbClr val="FFFFFF">
                  <a:alpha val="0"/>
                </a:srgbClr>
              </a:clrTo>
            </a:clrChange>
          </a:blip>
          <a:srcRect r="18442" b="15044"/>
          <a:stretch>
            <a:fillRect/>
          </a:stretch>
        </p:blipFill>
        <p:spPr bwMode="auto">
          <a:xfrm>
            <a:off x="202725" y="290408"/>
            <a:ext cx="851849" cy="641235"/>
          </a:xfrm>
          <a:prstGeom prst="rect">
            <a:avLst/>
          </a:prstGeom>
          <a:noFill/>
        </p:spPr>
      </p:pic>
    </p:spTree>
    <p:extLst>
      <p:ext uri="{BB962C8B-B14F-4D97-AF65-F5344CB8AC3E}">
        <p14:creationId xmlns:p14="http://schemas.microsoft.com/office/powerpoint/2010/main" val="180113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Deliverables</a:t>
            </a:r>
            <a:endParaRPr lang="en-US" dirty="0"/>
          </a:p>
        </p:txBody>
      </p:sp>
      <p:sp>
        <p:nvSpPr>
          <p:cNvPr id="3" name="Content Placeholder 2"/>
          <p:cNvSpPr>
            <a:spLocks noGrp="1"/>
          </p:cNvSpPr>
          <p:nvPr>
            <p:ph idx="1"/>
          </p:nvPr>
        </p:nvSpPr>
        <p:spPr/>
        <p:txBody>
          <a:bodyPr/>
          <a:lstStyle/>
          <a:p>
            <a:r>
              <a:rPr lang="en-US" dirty="0" smtClean="0"/>
              <a:t>Replacement for Annex A using STANAG 6001 Overview for Non-Specialists as a basis</a:t>
            </a:r>
          </a:p>
          <a:p>
            <a:pPr lvl="1"/>
            <a:r>
              <a:rPr lang="en-US" dirty="0" smtClean="0"/>
              <a:t>Draft produced</a:t>
            </a:r>
          </a:p>
          <a:p>
            <a:pPr marL="457200" lvl="1" indent="0">
              <a:buNone/>
            </a:pPr>
            <a:endParaRPr lang="en-US" dirty="0" smtClean="0"/>
          </a:p>
          <a:p>
            <a:r>
              <a:rPr lang="en-US" dirty="0" smtClean="0"/>
              <a:t>Web-based interactive tool for conducting an informal Language Needs Analysis (LNA) </a:t>
            </a:r>
          </a:p>
          <a:p>
            <a:pPr marL="0" indent="0">
              <a:buNone/>
            </a:pPr>
            <a:endParaRPr lang="en-US" dirty="0" smtClean="0"/>
          </a:p>
          <a:p>
            <a:r>
              <a:rPr lang="en-US" dirty="0" smtClean="0"/>
              <a:t>LNA/expert advice for Joint Fires Observer (JFO)</a:t>
            </a:r>
          </a:p>
          <a:p>
            <a:pPr lvl="1"/>
            <a:r>
              <a:rPr lang="en-US" dirty="0" smtClean="0"/>
              <a:t>USA, Slovenia and Hungary participating nations</a:t>
            </a:r>
          </a:p>
          <a:p>
            <a:endParaRPr lang="en-US" dirty="0"/>
          </a:p>
        </p:txBody>
      </p:sp>
      <p:pic>
        <p:nvPicPr>
          <p:cNvPr id="4" name="Picture 6" descr="C:\Jeannie's Stuff\Letterheads, Templates, Certificates, &amp; Original Creations\Logos &amp; Photos\bilc logo.JPG"/>
          <p:cNvPicPr>
            <a:picLocks noChangeAspect="1" noChangeArrowheads="1"/>
          </p:cNvPicPr>
          <p:nvPr/>
        </p:nvPicPr>
        <p:blipFill>
          <a:blip r:embed="rId2" cstate="print">
            <a:clrChange>
              <a:clrFrom>
                <a:srgbClr val="FFFFFF"/>
              </a:clrFrom>
              <a:clrTo>
                <a:srgbClr val="FFFFFF">
                  <a:alpha val="0"/>
                </a:srgbClr>
              </a:clrTo>
            </a:clrChange>
          </a:blip>
          <a:srcRect r="18442" b="15044"/>
          <a:stretch>
            <a:fillRect/>
          </a:stretch>
        </p:blipFill>
        <p:spPr bwMode="auto">
          <a:xfrm>
            <a:off x="202725" y="290408"/>
            <a:ext cx="851849" cy="641235"/>
          </a:xfrm>
          <a:prstGeom prst="rect">
            <a:avLst/>
          </a:prstGeom>
          <a:noFill/>
        </p:spPr>
      </p:pic>
      <p:pic>
        <p:nvPicPr>
          <p:cNvPr id="5" name="Picture 5" descr="C:\Jeannie's Stuff\Letterheads, Templates, Certificates, &amp; Original Creations\Logos &amp; Photos\natolog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2761" y="235902"/>
            <a:ext cx="1000327" cy="750245"/>
          </a:xfrm>
          <a:prstGeom prst="rect">
            <a:avLst/>
          </a:prstGeom>
          <a:noFill/>
        </p:spPr>
      </p:pic>
    </p:spTree>
    <p:extLst>
      <p:ext uri="{BB962C8B-B14F-4D97-AF65-F5344CB8AC3E}">
        <p14:creationId xmlns:p14="http://schemas.microsoft.com/office/powerpoint/2010/main" val="3279641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680</Words>
  <Application>Microsoft Office PowerPoint</Application>
  <PresentationFormat>On-screen Show (4:3)</PresentationFormat>
  <Paragraphs>111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Study Group # 1:   Familiarization with STANAG 6001 for Non-Specialists</vt:lpstr>
      <vt:lpstr>PowerPoint Presentation</vt:lpstr>
      <vt:lpstr>Study Group #1 Participants</vt:lpstr>
      <vt:lpstr>Excerpt from ETEE TRA Report</vt:lpstr>
      <vt:lpstr>ACO Directive 040-012</vt:lpstr>
      <vt:lpstr>Annex A, Descriptions of  Standardized Language Profiles (SLPs)</vt:lpstr>
      <vt:lpstr>STANAG 6001 Overview for Non-Specialists</vt:lpstr>
      <vt:lpstr>Study Group Considerations</vt:lpstr>
      <vt:lpstr>Three Deliverables</vt:lpstr>
      <vt:lpstr>Way Ahead</vt:lpstr>
      <vt:lpstr>PowerPoint Presentation</vt:lpstr>
    </vt:vector>
  </TitlesOfParts>
  <Company>Marshall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Weddle, Lura (Jeannie) Ms CIV</dc:creator>
  <cp:lastModifiedBy>Peggy Garza</cp:lastModifiedBy>
  <cp:revision>40</cp:revision>
  <cp:lastPrinted>2018-05-17T08:58:53Z</cp:lastPrinted>
  <dcterms:created xsi:type="dcterms:W3CDTF">2018-05-17T08:11:46Z</dcterms:created>
  <dcterms:modified xsi:type="dcterms:W3CDTF">2018-05-24T08:10:04Z</dcterms:modified>
</cp:coreProperties>
</file>