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2" r:id="rId3"/>
    <p:sldId id="261" r:id="rId4"/>
    <p:sldId id="264" r:id="rId5"/>
    <p:sldId id="267" r:id="rId6"/>
    <p:sldId id="263" r:id="rId7"/>
    <p:sldId id="260" r:id="rId8"/>
    <p:sldId id="26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4" d="100"/>
          <a:sy n="54" d="100"/>
        </p:scale>
        <p:origin x="677"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7F8A0D1F-E5DD-427B-BEAD-D79F47D137C6}" type="slidenum">
              <a:rPr lang="en-US" altLang="en-US"/>
              <a:pPr>
                <a:defRPr/>
              </a:pPr>
              <a:t>‹#›</a:t>
            </a:fld>
            <a:endParaRPr lang="en-US" altLang="en-US" dirty="0"/>
          </a:p>
        </p:txBody>
      </p:sp>
    </p:spTree>
    <p:extLst>
      <p:ext uri="{BB962C8B-B14F-4D97-AF65-F5344CB8AC3E}">
        <p14:creationId xmlns:p14="http://schemas.microsoft.com/office/powerpoint/2010/main" val="28565536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DFBB4EF9-F40E-4737-9367-9169B24057CC}" type="slidenum">
              <a:rPr lang="en-US" altLang="en-US"/>
              <a:pPr>
                <a:defRPr/>
              </a:pPr>
              <a:t>‹#›</a:t>
            </a:fld>
            <a:endParaRPr lang="en-US" altLang="en-US" dirty="0"/>
          </a:p>
        </p:txBody>
      </p:sp>
    </p:spTree>
    <p:extLst>
      <p:ext uri="{BB962C8B-B14F-4D97-AF65-F5344CB8AC3E}">
        <p14:creationId xmlns:p14="http://schemas.microsoft.com/office/powerpoint/2010/main" val="4098603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9136F6D7-BB1B-450F-A7A2-9DABCB960A90}" type="slidenum">
              <a:rPr lang="en-US" altLang="en-US"/>
              <a:pPr>
                <a:defRPr/>
              </a:pPr>
              <a:t>‹#›</a:t>
            </a:fld>
            <a:endParaRPr lang="en-US" altLang="en-US" dirty="0"/>
          </a:p>
        </p:txBody>
      </p:sp>
    </p:spTree>
    <p:extLst>
      <p:ext uri="{BB962C8B-B14F-4D97-AF65-F5344CB8AC3E}">
        <p14:creationId xmlns:p14="http://schemas.microsoft.com/office/powerpoint/2010/main" val="4774134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103632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914400" y="4114800"/>
            <a:ext cx="103632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2A3F1D42-FA81-4C1F-8A14-4E520B6A9638}" type="slidenum">
              <a:rPr lang="en-US" altLang="en-US"/>
              <a:pPr>
                <a:defRPr/>
              </a:pPr>
              <a:t>‹#›</a:t>
            </a:fld>
            <a:endParaRPr lang="en-US" altLang="en-US" dirty="0"/>
          </a:p>
        </p:txBody>
      </p:sp>
    </p:spTree>
    <p:extLst>
      <p:ext uri="{BB962C8B-B14F-4D97-AF65-F5344CB8AC3E}">
        <p14:creationId xmlns:p14="http://schemas.microsoft.com/office/powerpoint/2010/main" val="9552995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6197600" y="1981200"/>
            <a:ext cx="508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197600" y="4114800"/>
            <a:ext cx="508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dirty="0"/>
          </a:p>
        </p:txBody>
      </p:sp>
      <p:sp>
        <p:nvSpPr>
          <p:cNvPr id="7"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8" name="Rectangle 6"/>
          <p:cNvSpPr>
            <a:spLocks noGrp="1" noChangeArrowheads="1"/>
          </p:cNvSpPr>
          <p:nvPr>
            <p:ph type="sldNum" sz="quarter" idx="12"/>
          </p:nvPr>
        </p:nvSpPr>
        <p:spPr>
          <a:ln/>
        </p:spPr>
        <p:txBody>
          <a:bodyPr/>
          <a:lstStyle>
            <a:lvl1pPr>
              <a:defRPr/>
            </a:lvl1pPr>
          </a:lstStyle>
          <a:p>
            <a:pPr>
              <a:defRPr/>
            </a:pPr>
            <a:fld id="{1902564B-C008-40E9-A403-19CFE2C230E2}" type="slidenum">
              <a:rPr lang="en-US" altLang="en-US"/>
              <a:pPr>
                <a:defRPr/>
              </a:pPr>
              <a:t>‹#›</a:t>
            </a:fld>
            <a:endParaRPr lang="en-US" altLang="en-US" dirty="0"/>
          </a:p>
        </p:txBody>
      </p:sp>
    </p:spTree>
    <p:extLst>
      <p:ext uri="{BB962C8B-B14F-4D97-AF65-F5344CB8AC3E}">
        <p14:creationId xmlns:p14="http://schemas.microsoft.com/office/powerpoint/2010/main" val="26207950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6197600" y="1981200"/>
            <a:ext cx="508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197600" y="4114800"/>
            <a:ext cx="508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dirty="0"/>
          </a:p>
        </p:txBody>
      </p:sp>
      <p:sp>
        <p:nvSpPr>
          <p:cNvPr id="7"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8" name="Rectangle 6"/>
          <p:cNvSpPr>
            <a:spLocks noGrp="1" noChangeArrowheads="1"/>
          </p:cNvSpPr>
          <p:nvPr>
            <p:ph type="sldNum" sz="quarter" idx="12"/>
          </p:nvPr>
        </p:nvSpPr>
        <p:spPr>
          <a:ln/>
        </p:spPr>
        <p:txBody>
          <a:bodyPr/>
          <a:lstStyle>
            <a:lvl1pPr>
              <a:defRPr/>
            </a:lvl1pPr>
          </a:lstStyle>
          <a:p>
            <a:pPr>
              <a:defRPr/>
            </a:pPr>
            <a:fld id="{103B8BBE-2CA4-4C33-A8DE-6C5F3139C215}" type="slidenum">
              <a:rPr lang="en-US" altLang="en-US"/>
              <a:pPr>
                <a:defRPr/>
              </a:pPr>
              <a:t>‹#›</a:t>
            </a:fld>
            <a:endParaRPr lang="en-US" altLang="en-US" dirty="0"/>
          </a:p>
        </p:txBody>
      </p:sp>
    </p:spTree>
    <p:extLst>
      <p:ext uri="{BB962C8B-B14F-4D97-AF65-F5344CB8AC3E}">
        <p14:creationId xmlns:p14="http://schemas.microsoft.com/office/powerpoint/2010/main" val="13577778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9099F08D-B73D-4CDE-8061-C71E3901DB2B}" type="slidenum">
              <a:rPr lang="en-US" altLang="en-US"/>
              <a:pPr>
                <a:defRPr/>
              </a:pPr>
              <a:t>‹#›</a:t>
            </a:fld>
            <a:endParaRPr lang="en-US" altLang="en-US" dirty="0"/>
          </a:p>
        </p:txBody>
      </p:sp>
    </p:spTree>
    <p:extLst>
      <p:ext uri="{BB962C8B-B14F-4D97-AF65-F5344CB8AC3E}">
        <p14:creationId xmlns:p14="http://schemas.microsoft.com/office/powerpoint/2010/main" val="2520722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CBED11A-A5EF-4F7C-B227-81E4924C0DCC}" type="slidenum">
              <a:rPr lang="en-US" altLang="en-US"/>
              <a:pPr>
                <a:defRPr/>
              </a:pPr>
              <a:t>‹#›</a:t>
            </a:fld>
            <a:endParaRPr lang="en-US" altLang="en-US" dirty="0"/>
          </a:p>
        </p:txBody>
      </p:sp>
    </p:spTree>
    <p:extLst>
      <p:ext uri="{BB962C8B-B14F-4D97-AF65-F5344CB8AC3E}">
        <p14:creationId xmlns:p14="http://schemas.microsoft.com/office/powerpoint/2010/main" val="1377889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C9E6CE02-1AD6-4BCC-AEE6-2337DED5B040}" type="slidenum">
              <a:rPr lang="en-US" altLang="en-US"/>
              <a:pPr>
                <a:defRPr/>
              </a:pPr>
              <a:t>‹#›</a:t>
            </a:fld>
            <a:endParaRPr lang="en-US" altLang="en-US" dirty="0"/>
          </a:p>
        </p:txBody>
      </p:sp>
    </p:spTree>
    <p:extLst>
      <p:ext uri="{BB962C8B-B14F-4D97-AF65-F5344CB8AC3E}">
        <p14:creationId xmlns:p14="http://schemas.microsoft.com/office/powerpoint/2010/main" val="11850559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BBE67F7E-F220-4F55-AA71-35A274F4BB21}" type="slidenum">
              <a:rPr lang="en-US" altLang="en-US"/>
              <a:pPr>
                <a:defRPr/>
              </a:pPr>
              <a:t>‹#›</a:t>
            </a:fld>
            <a:endParaRPr lang="en-US" altLang="en-US" dirty="0"/>
          </a:p>
        </p:txBody>
      </p:sp>
    </p:spTree>
    <p:extLst>
      <p:ext uri="{BB962C8B-B14F-4D97-AF65-F5344CB8AC3E}">
        <p14:creationId xmlns:p14="http://schemas.microsoft.com/office/powerpoint/2010/main" val="4430434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B2997DB4-07AF-4A48-B997-196B2FA58384}" type="slidenum">
              <a:rPr lang="en-US" altLang="en-US"/>
              <a:pPr>
                <a:defRPr/>
              </a:pPr>
              <a:t>‹#›</a:t>
            </a:fld>
            <a:endParaRPr lang="en-US" altLang="en-US" dirty="0"/>
          </a:p>
        </p:txBody>
      </p:sp>
    </p:spTree>
    <p:extLst>
      <p:ext uri="{BB962C8B-B14F-4D97-AF65-F5344CB8AC3E}">
        <p14:creationId xmlns:p14="http://schemas.microsoft.com/office/powerpoint/2010/main" val="3741437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2FB501DE-EFE5-4E4F-A6D4-8ED28EE70CF8}" type="slidenum">
              <a:rPr lang="en-US" altLang="en-US"/>
              <a:pPr>
                <a:defRPr/>
              </a:pPr>
              <a:t>‹#›</a:t>
            </a:fld>
            <a:endParaRPr lang="en-US" altLang="en-US" dirty="0"/>
          </a:p>
        </p:txBody>
      </p:sp>
    </p:spTree>
    <p:extLst>
      <p:ext uri="{BB962C8B-B14F-4D97-AF65-F5344CB8AC3E}">
        <p14:creationId xmlns:p14="http://schemas.microsoft.com/office/powerpoint/2010/main" val="1845751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5AD36D0F-02BD-4F19-8101-47DA148FB829}" type="slidenum">
              <a:rPr lang="en-US" altLang="en-US"/>
              <a:pPr>
                <a:defRPr/>
              </a:pPr>
              <a:t>‹#›</a:t>
            </a:fld>
            <a:endParaRPr lang="en-US" altLang="en-US" dirty="0"/>
          </a:p>
        </p:txBody>
      </p:sp>
    </p:spTree>
    <p:extLst>
      <p:ext uri="{BB962C8B-B14F-4D97-AF65-F5344CB8AC3E}">
        <p14:creationId xmlns:p14="http://schemas.microsoft.com/office/powerpoint/2010/main" val="1155230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5F60E856-D153-437B-A209-8868BA1E3CBD}" type="slidenum">
              <a:rPr lang="en-US" altLang="en-US"/>
              <a:pPr>
                <a:defRPr/>
              </a:pPr>
              <a:t>‹#›</a:t>
            </a:fld>
            <a:endParaRPr lang="en-US" altLang="en-US" dirty="0"/>
          </a:p>
        </p:txBody>
      </p:sp>
    </p:spTree>
    <p:extLst>
      <p:ext uri="{BB962C8B-B14F-4D97-AF65-F5344CB8AC3E}">
        <p14:creationId xmlns:p14="http://schemas.microsoft.com/office/powerpoint/2010/main" val="845525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BFE3506E-1F24-450A-8F38-2C4992CA13E9}" type="slidenum">
              <a:rPr lang="en-US" altLang="en-US"/>
              <a:pPr>
                <a:defRPr/>
              </a:pPr>
              <a:t>‹#›</a:t>
            </a:fld>
            <a:endParaRPr lang="en-US" altLang="en-US" dirty="0"/>
          </a:p>
        </p:txBody>
      </p:sp>
    </p:spTree>
    <p:extLst>
      <p:ext uri="{BB962C8B-B14F-4D97-AF65-F5344CB8AC3E}">
        <p14:creationId xmlns:p14="http://schemas.microsoft.com/office/powerpoint/2010/main" val="2162411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Times New Roman" charset="0"/>
              </a:defRPr>
            </a:lvl1pPr>
          </a:lstStyle>
          <a:p>
            <a:pPr>
              <a:defRPr/>
            </a:pPr>
            <a:endParaRPr lang="en-US" dirty="0"/>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Times New Roman" charset="0"/>
              </a:defRPr>
            </a:lvl1pPr>
          </a:lstStyle>
          <a:p>
            <a:pPr>
              <a:defRPr/>
            </a:pPr>
            <a:endParaRPr lang="en-US" dirty="0"/>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0D1CA46A-64D0-4AFA-8985-77C794770C6C}" type="slidenum">
              <a:rPr lang="en-US" altLang="en-US"/>
              <a:pPr>
                <a:defRPr/>
              </a:pPr>
              <a:t>‹#›</a:t>
            </a:fld>
            <a:endParaRPr lang="en-US" altLang="en-US" dirty="0"/>
          </a:p>
        </p:txBody>
      </p:sp>
    </p:spTree>
    <p:extLst>
      <p:ext uri="{BB962C8B-B14F-4D97-AF65-F5344CB8AC3E}">
        <p14:creationId xmlns:p14="http://schemas.microsoft.com/office/powerpoint/2010/main" val="1407546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body" idx="1"/>
          </p:nvPr>
        </p:nvSpPr>
        <p:spPr>
          <a:xfrm>
            <a:off x="2400300" y="2448819"/>
            <a:ext cx="7772400" cy="3576190"/>
          </a:xfrm>
        </p:spPr>
        <p:txBody>
          <a:bodyPr/>
          <a:lstStyle/>
          <a:p>
            <a:pPr marL="0" indent="0">
              <a:lnSpc>
                <a:spcPct val="90000"/>
              </a:lnSpc>
              <a:buNone/>
            </a:pPr>
            <a:r>
              <a:rPr lang="en-US" sz="2400" dirty="0" smtClean="0"/>
              <a:t>Professional </a:t>
            </a:r>
            <a:r>
              <a:rPr lang="en-US" sz="2400" dirty="0"/>
              <a:t>development can motivate and inspire teachers as well as help them upgrade their teaching skills. Since opportunities to take courses abroad are limited, in-house </a:t>
            </a:r>
            <a:r>
              <a:rPr lang="en-US" sz="2400" dirty="0" smtClean="0"/>
              <a:t>program </a:t>
            </a:r>
            <a:r>
              <a:rPr lang="en-US" sz="2400" dirty="0" smtClean="0"/>
              <a:t>should </a:t>
            </a:r>
            <a:r>
              <a:rPr lang="en-US" sz="2400" dirty="0"/>
              <a:t>be considered. This study group will explore ways to organize and implement effective professional development or refresher training for language teachers. The study group is for delegates who want to learn how to develop an in-house program and for those who can share their success stories with the group members. The goal of the study group is twofold: (1) to compile examples of innovative professional development sessions and (2) to produce a list of the “dos and don’ts” when implementing these programs.</a:t>
            </a:r>
          </a:p>
          <a:p>
            <a:pPr marL="0" indent="0">
              <a:lnSpc>
                <a:spcPct val="90000"/>
              </a:lnSpc>
              <a:buNone/>
            </a:pPr>
            <a:r>
              <a:rPr lang="en-US" altLang="en-US" sz="2400" b="1" i="1" dirty="0"/>
              <a:t>	</a:t>
            </a:r>
            <a:r>
              <a:rPr lang="en-US" altLang="en-US" sz="2400" b="1" dirty="0"/>
              <a:t>	</a:t>
            </a:r>
          </a:p>
        </p:txBody>
      </p:sp>
      <p:pic>
        <p:nvPicPr>
          <p:cNvPr id="18435" name="Picture 3"/>
          <p:cNvPicPr>
            <a:picLocks noGrp="1" noChangeAspect="1" noChangeArrowheads="1"/>
          </p:cNvPicPr>
          <p:nvPr>
            <p:ph type="title"/>
          </p:nvPr>
        </p:nvPicPr>
        <p:blipFill>
          <a:blip r:embed="rId2">
            <a:extLst>
              <a:ext uri="{28A0092B-C50C-407E-A947-70E740481C1C}">
                <a14:useLocalDpi xmlns:a14="http://schemas.microsoft.com/office/drawing/2010/main" val="0"/>
              </a:ext>
            </a:extLst>
          </a:blip>
          <a:srcRect/>
          <a:stretch>
            <a:fillRect/>
          </a:stretch>
        </p:blipFill>
        <p:spPr>
          <a:xfrm>
            <a:off x="1524000" y="0"/>
            <a:ext cx="1295400" cy="1022350"/>
          </a:xfrm>
          <a:noFill/>
        </p:spPr>
      </p:pic>
      <p:sp>
        <p:nvSpPr>
          <p:cNvPr id="18436" name="Text Box 4"/>
          <p:cNvSpPr txBox="1">
            <a:spLocks noChangeArrowheads="1"/>
          </p:cNvSpPr>
          <p:nvPr/>
        </p:nvSpPr>
        <p:spPr bwMode="auto">
          <a:xfrm>
            <a:off x="1524000" y="1371600"/>
            <a:ext cx="914400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None/>
            </a:pPr>
            <a:r>
              <a:rPr lang="en-US" altLang="en-US" b="1" dirty="0" smtClean="0">
                <a:solidFill>
                  <a:srgbClr val="FF0000"/>
                </a:solidFill>
              </a:rPr>
              <a:t>Study Group #3, </a:t>
            </a:r>
            <a:r>
              <a:rPr lang="en-US" altLang="en-US" b="1" dirty="0" smtClean="0">
                <a:solidFill>
                  <a:srgbClr val="FF0000"/>
                </a:solidFill>
              </a:rPr>
              <a:t>Implementing an </a:t>
            </a:r>
            <a:r>
              <a:rPr lang="en-US" altLang="en-US" b="1" dirty="0">
                <a:solidFill>
                  <a:srgbClr val="FF0000"/>
                </a:solidFill>
              </a:rPr>
              <a:t>i</a:t>
            </a:r>
            <a:r>
              <a:rPr lang="en-US" altLang="en-US" b="1" dirty="0" smtClean="0">
                <a:solidFill>
                  <a:srgbClr val="FF0000"/>
                </a:solidFill>
              </a:rPr>
              <a:t>n-house professional development program for teachers </a:t>
            </a:r>
            <a:endParaRPr lang="en-US" altLang="en-US" b="1" dirty="0">
              <a:solidFill>
                <a:srgbClr val="FF0000"/>
              </a:solidFill>
            </a:endParaRPr>
          </a:p>
        </p:txBody>
      </p:sp>
      <p:pic>
        <p:nvPicPr>
          <p:cNvPr id="18437" name="Picture 5" descr="Nat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72700" y="5346700"/>
            <a:ext cx="1905000" cy="151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8" name="Text Box 6"/>
          <p:cNvSpPr txBox="1">
            <a:spLocks noChangeArrowheads="1"/>
          </p:cNvSpPr>
          <p:nvPr/>
        </p:nvSpPr>
        <p:spPr bwMode="auto">
          <a:xfrm>
            <a:off x="1524000" y="1"/>
            <a:ext cx="91440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None/>
            </a:pPr>
            <a:r>
              <a:rPr lang="en-US" altLang="en-US" sz="3600" dirty="0">
                <a:solidFill>
                  <a:srgbClr val="3333CC"/>
                </a:solidFill>
              </a:rPr>
              <a:t>Bureau for International </a:t>
            </a:r>
          </a:p>
          <a:p>
            <a:pPr algn="ctr" fontAlgn="base">
              <a:spcBef>
                <a:spcPct val="0"/>
              </a:spcBef>
              <a:spcAft>
                <a:spcPct val="0"/>
              </a:spcAft>
              <a:buNone/>
            </a:pPr>
            <a:r>
              <a:rPr lang="en-US" altLang="en-US" sz="3600" dirty="0">
                <a:solidFill>
                  <a:srgbClr val="3333CC"/>
                </a:solidFill>
              </a:rPr>
              <a:t>Language Co-ordination</a:t>
            </a:r>
          </a:p>
        </p:txBody>
      </p:sp>
    </p:spTree>
    <p:extLst>
      <p:ext uri="{BB962C8B-B14F-4D97-AF65-F5344CB8AC3E}">
        <p14:creationId xmlns:p14="http://schemas.microsoft.com/office/powerpoint/2010/main" val="13627447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body" idx="1"/>
          </p:nvPr>
        </p:nvSpPr>
        <p:spPr>
          <a:xfrm>
            <a:off x="2400300" y="1956376"/>
            <a:ext cx="7772400" cy="4068634"/>
          </a:xfrm>
        </p:spPr>
        <p:txBody>
          <a:bodyPr/>
          <a:lstStyle/>
          <a:p>
            <a:pPr marL="0" indent="0">
              <a:lnSpc>
                <a:spcPct val="90000"/>
              </a:lnSpc>
              <a:buNone/>
            </a:pPr>
            <a:r>
              <a:rPr lang="en-US" sz="2000" b="1" dirty="0" smtClean="0"/>
              <a:t>Study Group leaders</a:t>
            </a:r>
            <a:r>
              <a:rPr lang="en-US" sz="2000" dirty="0" smtClean="0"/>
              <a:t>: </a:t>
            </a:r>
            <a:r>
              <a:rPr lang="en-US" sz="2000" dirty="0" err="1" smtClean="0"/>
              <a:t>Branka</a:t>
            </a:r>
            <a:r>
              <a:rPr lang="en-US" sz="2000" dirty="0" smtClean="0"/>
              <a:t> </a:t>
            </a:r>
            <a:r>
              <a:rPr lang="en-US" sz="2000" dirty="0" err="1" smtClean="0"/>
              <a:t>Petek</a:t>
            </a:r>
            <a:r>
              <a:rPr lang="en-US" sz="2000" dirty="0" smtClean="0"/>
              <a:t> and Peggy Garza</a:t>
            </a:r>
          </a:p>
          <a:p>
            <a:pPr>
              <a:lnSpc>
                <a:spcPct val="90000"/>
              </a:lnSpc>
            </a:pPr>
            <a:endParaRPr lang="en-US" sz="2000" dirty="0"/>
          </a:p>
          <a:p>
            <a:pPr>
              <a:lnSpc>
                <a:spcPct val="90000"/>
              </a:lnSpc>
            </a:pPr>
            <a:r>
              <a:rPr lang="en-US" sz="2000" dirty="0" smtClean="0"/>
              <a:t>Assoc</a:t>
            </a:r>
            <a:r>
              <a:rPr lang="en-US" sz="2000" dirty="0"/>
              <a:t>. Prof. Dr Valentina </a:t>
            </a:r>
            <a:r>
              <a:rPr lang="en-US" sz="2000" dirty="0" smtClean="0"/>
              <a:t>Georgieva, Bulgaria </a:t>
            </a:r>
            <a:endParaRPr lang="en-US" sz="2000" dirty="0" smtClean="0"/>
          </a:p>
          <a:p>
            <a:pPr>
              <a:lnSpc>
                <a:spcPct val="90000"/>
              </a:lnSpc>
            </a:pPr>
            <a:r>
              <a:rPr lang="en-US" sz="2000" dirty="0" smtClean="0"/>
              <a:t>Irena </a:t>
            </a:r>
            <a:r>
              <a:rPr lang="en-US" sz="2000" dirty="0" err="1"/>
              <a:t>Prpic</a:t>
            </a:r>
            <a:r>
              <a:rPr lang="en-US" sz="2000" dirty="0"/>
              <a:t> </a:t>
            </a:r>
            <a:r>
              <a:rPr lang="en-US" sz="2000" dirty="0" err="1" smtClean="0"/>
              <a:t>Djuric</a:t>
            </a:r>
            <a:r>
              <a:rPr lang="en-US" sz="2000" dirty="0" smtClean="0"/>
              <a:t>, Croatia </a:t>
            </a:r>
            <a:endParaRPr lang="en-US" sz="2000" dirty="0" smtClean="0"/>
          </a:p>
          <a:p>
            <a:pPr>
              <a:lnSpc>
                <a:spcPct val="90000"/>
              </a:lnSpc>
            </a:pPr>
            <a:r>
              <a:rPr lang="en-US" sz="2000" dirty="0" smtClean="0"/>
              <a:t>Amy </a:t>
            </a:r>
            <a:r>
              <a:rPr lang="en-US" sz="2000" dirty="0" err="1" smtClean="0"/>
              <a:t>Tserenkova</a:t>
            </a:r>
            <a:r>
              <a:rPr lang="en-US" sz="2000" dirty="0" smtClean="0"/>
              <a:t>, Estonia </a:t>
            </a:r>
            <a:endParaRPr lang="en-US" sz="2000" dirty="0" smtClean="0"/>
          </a:p>
          <a:p>
            <a:pPr>
              <a:lnSpc>
                <a:spcPct val="90000"/>
              </a:lnSpc>
            </a:pPr>
            <a:r>
              <a:rPr lang="en-US" sz="2000" dirty="0"/>
              <a:t>M.A. Anna </a:t>
            </a:r>
            <a:r>
              <a:rPr lang="en-US" sz="2000" dirty="0" err="1" smtClean="0"/>
              <a:t>Scatigno</a:t>
            </a:r>
            <a:r>
              <a:rPr lang="en-US" sz="2000" dirty="0" smtClean="0"/>
              <a:t>, Italy </a:t>
            </a:r>
            <a:endParaRPr lang="en-US" sz="2000" dirty="0" smtClean="0"/>
          </a:p>
          <a:p>
            <a:pPr>
              <a:lnSpc>
                <a:spcPct val="90000"/>
              </a:lnSpc>
            </a:pPr>
            <a:r>
              <a:rPr lang="en-US" sz="2000" dirty="0"/>
              <a:t>Maj. Abdallah </a:t>
            </a:r>
            <a:r>
              <a:rPr lang="en-US" sz="2000" dirty="0" err="1" smtClean="0"/>
              <a:t>Migdadi</a:t>
            </a:r>
            <a:r>
              <a:rPr lang="en-US" sz="2000" dirty="0" smtClean="0"/>
              <a:t>, Jordan </a:t>
            </a:r>
            <a:endParaRPr lang="en-US" sz="2000" dirty="0" smtClean="0"/>
          </a:p>
          <a:p>
            <a:pPr>
              <a:lnSpc>
                <a:spcPct val="90000"/>
              </a:lnSpc>
            </a:pPr>
            <a:r>
              <a:rPr lang="en-US" sz="2000" dirty="0"/>
              <a:t>PhD Daria </a:t>
            </a:r>
            <a:r>
              <a:rPr lang="en-US" sz="2000" dirty="0" err="1" smtClean="0"/>
              <a:t>Łęska-Osiak</a:t>
            </a:r>
            <a:r>
              <a:rPr lang="en-US" sz="2000" dirty="0" smtClean="0"/>
              <a:t>, Poland </a:t>
            </a:r>
            <a:endParaRPr lang="en-US" sz="2000" dirty="0" smtClean="0"/>
          </a:p>
          <a:p>
            <a:pPr>
              <a:lnSpc>
                <a:spcPct val="90000"/>
              </a:lnSpc>
            </a:pPr>
            <a:r>
              <a:rPr lang="en-US" sz="2000" dirty="0"/>
              <a:t>Cristina </a:t>
            </a:r>
            <a:r>
              <a:rPr lang="en-US" sz="2000" dirty="0" err="1"/>
              <a:t>Bordianu</a:t>
            </a:r>
            <a:r>
              <a:rPr lang="en-US" sz="2000" dirty="0"/>
              <a:t> </a:t>
            </a:r>
            <a:r>
              <a:rPr lang="en-US" sz="2000" dirty="0" smtClean="0"/>
              <a:t>, Romania</a:t>
            </a:r>
            <a:endParaRPr lang="en-US" sz="2000" dirty="0" smtClean="0"/>
          </a:p>
          <a:p>
            <a:pPr>
              <a:lnSpc>
                <a:spcPct val="90000"/>
              </a:lnSpc>
            </a:pPr>
            <a:r>
              <a:rPr lang="en-US" sz="2000" dirty="0"/>
              <a:t>Lt Col </a:t>
            </a:r>
            <a:r>
              <a:rPr lang="en-US" sz="2000" dirty="0" err="1"/>
              <a:t>Štefan</a:t>
            </a:r>
            <a:r>
              <a:rPr lang="en-US" sz="2000" dirty="0"/>
              <a:t> </a:t>
            </a:r>
            <a:r>
              <a:rPr lang="en-US" sz="2000" dirty="0" err="1" smtClean="0"/>
              <a:t>Blahušiak</a:t>
            </a:r>
            <a:r>
              <a:rPr lang="en-US" sz="2000" dirty="0" smtClean="0"/>
              <a:t>, Slovakia </a:t>
            </a:r>
          </a:p>
          <a:p>
            <a:pPr>
              <a:lnSpc>
                <a:spcPct val="90000"/>
              </a:lnSpc>
            </a:pPr>
            <a:r>
              <a:rPr lang="en-US" sz="2000" dirty="0"/>
              <a:t>Valentyn </a:t>
            </a:r>
            <a:r>
              <a:rPr lang="en-US" sz="2000" dirty="0" err="1" smtClean="0"/>
              <a:t>Zlatnikov</a:t>
            </a:r>
            <a:r>
              <a:rPr lang="en-US" sz="2000" dirty="0" smtClean="0"/>
              <a:t>, Ukraine</a:t>
            </a:r>
            <a:endParaRPr lang="en-US" sz="2000" dirty="0" smtClean="0"/>
          </a:p>
          <a:p>
            <a:pPr>
              <a:lnSpc>
                <a:spcPct val="90000"/>
              </a:lnSpc>
            </a:pPr>
            <a:r>
              <a:rPr lang="en-US" sz="2000" dirty="0"/>
              <a:t>C2 Kris </a:t>
            </a:r>
            <a:r>
              <a:rPr lang="en-US" sz="2000" dirty="0" smtClean="0"/>
              <a:t>Steele, United Kingdom </a:t>
            </a:r>
            <a:endParaRPr lang="en-US" sz="2000" dirty="0" smtClean="0"/>
          </a:p>
        </p:txBody>
      </p:sp>
      <p:pic>
        <p:nvPicPr>
          <p:cNvPr id="18435" name="Picture 3"/>
          <p:cNvPicPr>
            <a:picLocks noGrp="1" noChangeAspect="1" noChangeArrowheads="1"/>
          </p:cNvPicPr>
          <p:nvPr>
            <p:ph type="title"/>
          </p:nvPr>
        </p:nvPicPr>
        <p:blipFill>
          <a:blip r:embed="rId2">
            <a:extLst>
              <a:ext uri="{28A0092B-C50C-407E-A947-70E740481C1C}">
                <a14:useLocalDpi xmlns:a14="http://schemas.microsoft.com/office/drawing/2010/main" val="0"/>
              </a:ext>
            </a:extLst>
          </a:blip>
          <a:srcRect/>
          <a:stretch>
            <a:fillRect/>
          </a:stretch>
        </p:blipFill>
        <p:spPr>
          <a:xfrm>
            <a:off x="1524000" y="0"/>
            <a:ext cx="1295400" cy="1022350"/>
          </a:xfrm>
          <a:noFill/>
        </p:spPr>
      </p:pic>
      <p:sp>
        <p:nvSpPr>
          <p:cNvPr id="18436" name="Text Box 4"/>
          <p:cNvSpPr txBox="1">
            <a:spLocks noChangeArrowheads="1"/>
          </p:cNvSpPr>
          <p:nvPr/>
        </p:nvSpPr>
        <p:spPr bwMode="auto">
          <a:xfrm>
            <a:off x="1524000" y="1371600"/>
            <a:ext cx="91440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None/>
            </a:pPr>
            <a:r>
              <a:rPr lang="en-US" altLang="en-US" b="1" dirty="0" smtClean="0">
                <a:solidFill>
                  <a:srgbClr val="FF0000"/>
                </a:solidFill>
              </a:rPr>
              <a:t>Participants</a:t>
            </a:r>
            <a:endParaRPr lang="en-US" altLang="en-US" b="1" dirty="0">
              <a:solidFill>
                <a:srgbClr val="FF0000"/>
              </a:solidFill>
            </a:endParaRPr>
          </a:p>
        </p:txBody>
      </p:sp>
      <p:pic>
        <p:nvPicPr>
          <p:cNvPr id="18437" name="Picture 5" descr="Nat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72700" y="5346700"/>
            <a:ext cx="1905000" cy="151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8" name="Text Box 6"/>
          <p:cNvSpPr txBox="1">
            <a:spLocks noChangeArrowheads="1"/>
          </p:cNvSpPr>
          <p:nvPr/>
        </p:nvSpPr>
        <p:spPr bwMode="auto">
          <a:xfrm>
            <a:off x="1524000" y="1"/>
            <a:ext cx="91440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None/>
            </a:pPr>
            <a:r>
              <a:rPr lang="en-US" altLang="en-US" sz="3600">
                <a:solidFill>
                  <a:srgbClr val="3333CC"/>
                </a:solidFill>
              </a:rPr>
              <a:t>Bureau for International </a:t>
            </a:r>
          </a:p>
          <a:p>
            <a:pPr algn="ctr" fontAlgn="base">
              <a:spcBef>
                <a:spcPct val="0"/>
              </a:spcBef>
              <a:spcAft>
                <a:spcPct val="0"/>
              </a:spcAft>
              <a:buNone/>
            </a:pPr>
            <a:r>
              <a:rPr lang="en-US" altLang="en-US" sz="3600">
                <a:solidFill>
                  <a:srgbClr val="3333CC"/>
                </a:solidFill>
              </a:rPr>
              <a:t>Language Co-ordination</a:t>
            </a:r>
          </a:p>
        </p:txBody>
      </p:sp>
    </p:spTree>
    <p:extLst>
      <p:ext uri="{BB962C8B-B14F-4D97-AF65-F5344CB8AC3E}">
        <p14:creationId xmlns:p14="http://schemas.microsoft.com/office/powerpoint/2010/main" val="719028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body" idx="1"/>
          </p:nvPr>
        </p:nvSpPr>
        <p:spPr>
          <a:xfrm>
            <a:off x="2400300" y="2137349"/>
            <a:ext cx="7772400" cy="4234876"/>
          </a:xfrm>
        </p:spPr>
        <p:txBody>
          <a:bodyPr/>
          <a:lstStyle/>
          <a:p>
            <a:pPr marL="0" indent="0">
              <a:lnSpc>
                <a:spcPct val="90000"/>
              </a:lnSpc>
              <a:buNone/>
            </a:pPr>
            <a:r>
              <a:rPr lang="en-US" altLang="en-US" sz="1800" b="1" dirty="0" smtClean="0"/>
              <a:t>Peer/informa</a:t>
            </a:r>
            <a:r>
              <a:rPr lang="en-US" altLang="en-US" sz="1800" dirty="0" smtClean="0"/>
              <a:t>l</a:t>
            </a:r>
          </a:p>
          <a:p>
            <a:pPr>
              <a:lnSpc>
                <a:spcPct val="90000"/>
              </a:lnSpc>
            </a:pPr>
            <a:r>
              <a:rPr lang="en-US" altLang="en-US" sz="1800" dirty="0"/>
              <a:t>Peer observations/reflection/sharing</a:t>
            </a:r>
          </a:p>
          <a:p>
            <a:pPr>
              <a:lnSpc>
                <a:spcPct val="90000"/>
              </a:lnSpc>
            </a:pPr>
            <a:r>
              <a:rPr lang="en-US" altLang="en-US" sz="1800" dirty="0"/>
              <a:t>Mentoring new, less experienced teachers </a:t>
            </a:r>
            <a:endParaRPr lang="en-US" altLang="en-US" sz="1800" dirty="0" smtClean="0"/>
          </a:p>
          <a:p>
            <a:pPr>
              <a:lnSpc>
                <a:spcPct val="90000"/>
              </a:lnSpc>
            </a:pPr>
            <a:r>
              <a:rPr lang="en-US" altLang="en-US" sz="1800" dirty="0">
                <a:solidFill>
                  <a:schemeClr val="tx1">
                    <a:lumMod val="95000"/>
                    <a:lumOff val="5000"/>
                  </a:schemeClr>
                </a:solidFill>
              </a:rPr>
              <a:t>Teachers share best </a:t>
            </a:r>
            <a:r>
              <a:rPr lang="en-US" altLang="en-US" sz="1800" dirty="0" smtClean="0">
                <a:solidFill>
                  <a:schemeClr val="tx1">
                    <a:lumMod val="95000"/>
                    <a:lumOff val="5000"/>
                  </a:schemeClr>
                </a:solidFill>
              </a:rPr>
              <a:t>practices</a:t>
            </a:r>
          </a:p>
          <a:p>
            <a:pPr>
              <a:lnSpc>
                <a:spcPct val="90000"/>
              </a:lnSpc>
            </a:pPr>
            <a:r>
              <a:rPr lang="en-US" altLang="en-US" sz="1800" dirty="0">
                <a:solidFill>
                  <a:schemeClr val="tx1">
                    <a:lumMod val="95000"/>
                    <a:lumOff val="5000"/>
                  </a:schemeClr>
                </a:solidFill>
              </a:rPr>
              <a:t>Using social media for sharing ideas/materials</a:t>
            </a:r>
          </a:p>
          <a:p>
            <a:pPr marL="0" indent="0">
              <a:lnSpc>
                <a:spcPct val="90000"/>
              </a:lnSpc>
              <a:buNone/>
            </a:pPr>
            <a:r>
              <a:rPr lang="en-US" altLang="en-US" sz="1800" b="1" dirty="0" smtClean="0"/>
              <a:t>Individual</a:t>
            </a:r>
            <a:endParaRPr lang="en-US" altLang="en-US" sz="1800" b="1" dirty="0"/>
          </a:p>
          <a:p>
            <a:pPr>
              <a:lnSpc>
                <a:spcPct val="90000"/>
              </a:lnSpc>
            </a:pPr>
            <a:r>
              <a:rPr lang="en-US" altLang="en-US" sz="1800" dirty="0"/>
              <a:t>Life long </a:t>
            </a:r>
            <a:r>
              <a:rPr lang="en-US" altLang="en-US" sz="1800" dirty="0" smtClean="0"/>
              <a:t>learning</a:t>
            </a:r>
          </a:p>
          <a:p>
            <a:pPr>
              <a:lnSpc>
                <a:spcPct val="90000"/>
              </a:lnSpc>
            </a:pPr>
            <a:r>
              <a:rPr lang="en-US" altLang="en-US" sz="1800" dirty="0"/>
              <a:t>Online courses, Future Learn, </a:t>
            </a:r>
            <a:r>
              <a:rPr lang="en-US" altLang="en-US" sz="1800" dirty="0">
                <a:solidFill>
                  <a:schemeClr val="tx1">
                    <a:lumMod val="95000"/>
                    <a:lumOff val="5000"/>
                  </a:schemeClr>
                </a:solidFill>
              </a:rPr>
              <a:t>MOOCs, University of </a:t>
            </a:r>
            <a:r>
              <a:rPr lang="en-US" altLang="en-US" sz="1800" dirty="0" smtClean="0">
                <a:solidFill>
                  <a:schemeClr val="tx1">
                    <a:lumMod val="95000"/>
                    <a:lumOff val="5000"/>
                  </a:schemeClr>
                </a:solidFill>
              </a:rPr>
              <a:t>Oregon</a:t>
            </a:r>
          </a:p>
          <a:p>
            <a:pPr>
              <a:lnSpc>
                <a:spcPct val="90000"/>
              </a:lnSpc>
            </a:pPr>
            <a:r>
              <a:rPr lang="en-US" altLang="en-US" sz="1800" dirty="0"/>
              <a:t>Continuing professional development (CPD</a:t>
            </a:r>
            <a:r>
              <a:rPr lang="en-US" altLang="en-US" sz="1800" dirty="0" smtClean="0"/>
              <a:t>)</a:t>
            </a:r>
          </a:p>
          <a:p>
            <a:pPr>
              <a:lnSpc>
                <a:spcPct val="90000"/>
              </a:lnSpc>
            </a:pPr>
            <a:r>
              <a:rPr lang="en-US" altLang="en-US" sz="1800" dirty="0">
                <a:solidFill>
                  <a:schemeClr val="tx1">
                    <a:lumMod val="95000"/>
                    <a:lumOff val="5000"/>
                  </a:schemeClr>
                </a:solidFill>
              </a:rPr>
              <a:t>Action </a:t>
            </a:r>
            <a:r>
              <a:rPr lang="en-US" altLang="en-US" sz="1800" dirty="0" smtClean="0">
                <a:solidFill>
                  <a:schemeClr val="tx1">
                    <a:lumMod val="95000"/>
                    <a:lumOff val="5000"/>
                  </a:schemeClr>
                </a:solidFill>
              </a:rPr>
              <a:t>research</a:t>
            </a:r>
          </a:p>
          <a:p>
            <a:pPr>
              <a:lnSpc>
                <a:spcPct val="90000"/>
              </a:lnSpc>
            </a:pPr>
            <a:r>
              <a:rPr lang="en-US" altLang="en-US" sz="1800" dirty="0" smtClean="0">
                <a:solidFill>
                  <a:schemeClr val="tx1">
                    <a:lumMod val="95000"/>
                    <a:lumOff val="5000"/>
                  </a:schemeClr>
                </a:solidFill>
              </a:rPr>
              <a:t>Attending </a:t>
            </a:r>
            <a:r>
              <a:rPr lang="en-US" altLang="en-US" sz="1800" dirty="0">
                <a:solidFill>
                  <a:schemeClr val="tx1">
                    <a:lumMod val="95000"/>
                    <a:lumOff val="5000"/>
                  </a:schemeClr>
                </a:solidFill>
              </a:rPr>
              <a:t>lectures at local </a:t>
            </a:r>
            <a:r>
              <a:rPr lang="en-US" altLang="en-US" sz="1800" dirty="0" smtClean="0">
                <a:solidFill>
                  <a:schemeClr val="tx1">
                    <a:lumMod val="95000"/>
                    <a:lumOff val="5000"/>
                  </a:schemeClr>
                </a:solidFill>
              </a:rPr>
              <a:t>universities</a:t>
            </a:r>
          </a:p>
          <a:p>
            <a:pPr>
              <a:lnSpc>
                <a:spcPct val="90000"/>
              </a:lnSpc>
            </a:pPr>
            <a:r>
              <a:rPr lang="en-US" altLang="en-US" sz="1800" dirty="0">
                <a:solidFill>
                  <a:schemeClr val="tx1">
                    <a:lumMod val="95000"/>
                    <a:lumOff val="5000"/>
                  </a:schemeClr>
                </a:solidFill>
              </a:rPr>
              <a:t>Membership in professional </a:t>
            </a:r>
            <a:r>
              <a:rPr lang="en-US" altLang="en-US" sz="1800" dirty="0" smtClean="0">
                <a:solidFill>
                  <a:schemeClr val="tx1">
                    <a:lumMod val="95000"/>
                    <a:lumOff val="5000"/>
                  </a:schemeClr>
                </a:solidFill>
              </a:rPr>
              <a:t>associations</a:t>
            </a:r>
          </a:p>
          <a:p>
            <a:pPr>
              <a:lnSpc>
                <a:spcPct val="90000"/>
              </a:lnSpc>
            </a:pPr>
            <a:r>
              <a:rPr lang="en-US" altLang="en-US" sz="1800" dirty="0" smtClean="0">
                <a:solidFill>
                  <a:schemeClr val="tx1">
                    <a:lumMod val="95000"/>
                    <a:lumOff val="5000"/>
                  </a:schemeClr>
                </a:solidFill>
              </a:rPr>
              <a:t>Webinars</a:t>
            </a:r>
            <a:endParaRPr lang="en-US" altLang="en-US" sz="1800" dirty="0">
              <a:solidFill>
                <a:schemeClr val="tx1">
                  <a:lumMod val="95000"/>
                  <a:lumOff val="5000"/>
                </a:schemeClr>
              </a:solidFill>
            </a:endParaRPr>
          </a:p>
          <a:p>
            <a:pPr marL="0" indent="0">
              <a:lnSpc>
                <a:spcPct val="90000"/>
              </a:lnSpc>
              <a:buNone/>
            </a:pPr>
            <a:endParaRPr lang="en-US" altLang="en-US" sz="1800" dirty="0">
              <a:solidFill>
                <a:schemeClr val="tx1">
                  <a:lumMod val="95000"/>
                  <a:lumOff val="5000"/>
                </a:schemeClr>
              </a:solidFill>
            </a:endParaRPr>
          </a:p>
          <a:p>
            <a:pPr marL="0" indent="0">
              <a:lnSpc>
                <a:spcPct val="90000"/>
              </a:lnSpc>
              <a:buNone/>
            </a:pPr>
            <a:endParaRPr lang="en-US" altLang="en-US" sz="1800" dirty="0"/>
          </a:p>
          <a:p>
            <a:pPr marL="0" indent="0">
              <a:lnSpc>
                <a:spcPct val="90000"/>
              </a:lnSpc>
              <a:buNone/>
            </a:pPr>
            <a:endParaRPr lang="en-US" altLang="en-US" sz="1800" dirty="0"/>
          </a:p>
          <a:p>
            <a:pPr marL="0" indent="0">
              <a:lnSpc>
                <a:spcPct val="90000"/>
              </a:lnSpc>
              <a:buNone/>
            </a:pPr>
            <a:endParaRPr lang="en-US" altLang="en-US" sz="1800" dirty="0"/>
          </a:p>
          <a:p>
            <a:pPr marL="0" indent="0">
              <a:lnSpc>
                <a:spcPct val="90000"/>
              </a:lnSpc>
              <a:buNone/>
            </a:pPr>
            <a:endParaRPr lang="en-US" altLang="en-US" sz="1800" dirty="0"/>
          </a:p>
          <a:p>
            <a:pPr marL="0" indent="0">
              <a:lnSpc>
                <a:spcPct val="90000"/>
              </a:lnSpc>
              <a:buNone/>
            </a:pPr>
            <a:endParaRPr lang="en-US" altLang="en-US" sz="1800" b="1" dirty="0" smtClean="0"/>
          </a:p>
          <a:p>
            <a:pPr marL="0" indent="0">
              <a:lnSpc>
                <a:spcPct val="90000"/>
              </a:lnSpc>
              <a:buNone/>
            </a:pPr>
            <a:endParaRPr lang="en-US" altLang="en-US" sz="1800" b="1" dirty="0" smtClean="0"/>
          </a:p>
          <a:p>
            <a:pPr marL="0" indent="0">
              <a:lnSpc>
                <a:spcPct val="90000"/>
              </a:lnSpc>
              <a:buNone/>
            </a:pPr>
            <a:endParaRPr lang="en-US" altLang="en-US" sz="1800" dirty="0" smtClean="0">
              <a:solidFill>
                <a:schemeClr val="tx1">
                  <a:lumMod val="95000"/>
                  <a:lumOff val="5000"/>
                </a:schemeClr>
              </a:solidFill>
            </a:endParaRPr>
          </a:p>
          <a:p>
            <a:pPr marL="0" indent="0">
              <a:lnSpc>
                <a:spcPct val="90000"/>
              </a:lnSpc>
              <a:buNone/>
            </a:pPr>
            <a:endParaRPr lang="en-US" altLang="en-US" sz="2400" dirty="0" smtClean="0"/>
          </a:p>
          <a:p>
            <a:pPr marL="0" indent="0">
              <a:lnSpc>
                <a:spcPct val="90000"/>
              </a:lnSpc>
              <a:buNone/>
            </a:pPr>
            <a:r>
              <a:rPr lang="en-US" altLang="en-US" sz="2400" b="1" i="1" dirty="0"/>
              <a:t>	</a:t>
            </a:r>
            <a:r>
              <a:rPr lang="en-US" altLang="en-US" sz="2400" b="1" dirty="0"/>
              <a:t>	</a:t>
            </a:r>
          </a:p>
        </p:txBody>
      </p:sp>
      <p:pic>
        <p:nvPicPr>
          <p:cNvPr id="18435" name="Picture 3"/>
          <p:cNvPicPr>
            <a:picLocks noGrp="1" noChangeAspect="1" noChangeArrowheads="1"/>
          </p:cNvPicPr>
          <p:nvPr>
            <p:ph type="title"/>
          </p:nvPr>
        </p:nvPicPr>
        <p:blipFill>
          <a:blip r:embed="rId2">
            <a:extLst>
              <a:ext uri="{28A0092B-C50C-407E-A947-70E740481C1C}">
                <a14:useLocalDpi xmlns:a14="http://schemas.microsoft.com/office/drawing/2010/main" val="0"/>
              </a:ext>
            </a:extLst>
          </a:blip>
          <a:srcRect/>
          <a:stretch>
            <a:fillRect/>
          </a:stretch>
        </p:blipFill>
        <p:spPr>
          <a:xfrm>
            <a:off x="1524000" y="0"/>
            <a:ext cx="1295400" cy="1022350"/>
          </a:xfrm>
          <a:noFill/>
        </p:spPr>
      </p:pic>
      <p:sp>
        <p:nvSpPr>
          <p:cNvPr id="18436" name="Text Box 4"/>
          <p:cNvSpPr txBox="1">
            <a:spLocks noChangeArrowheads="1"/>
          </p:cNvSpPr>
          <p:nvPr/>
        </p:nvSpPr>
        <p:spPr bwMode="auto">
          <a:xfrm>
            <a:off x="1524000" y="1371600"/>
            <a:ext cx="91440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None/>
            </a:pPr>
            <a:r>
              <a:rPr lang="en-US" altLang="en-US" b="1" dirty="0" smtClean="0">
                <a:solidFill>
                  <a:srgbClr val="FF0000"/>
                </a:solidFill>
              </a:rPr>
              <a:t>Examples of Professional Development</a:t>
            </a:r>
            <a:endParaRPr lang="en-US" altLang="en-US" b="1" dirty="0">
              <a:solidFill>
                <a:srgbClr val="FF0000"/>
              </a:solidFill>
            </a:endParaRPr>
          </a:p>
        </p:txBody>
      </p:sp>
      <p:pic>
        <p:nvPicPr>
          <p:cNvPr id="18437" name="Picture 5" descr="Nat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72700" y="5346700"/>
            <a:ext cx="1905000" cy="151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8" name="Text Box 6"/>
          <p:cNvSpPr txBox="1">
            <a:spLocks noChangeArrowheads="1"/>
          </p:cNvSpPr>
          <p:nvPr/>
        </p:nvSpPr>
        <p:spPr bwMode="auto">
          <a:xfrm>
            <a:off x="1524000" y="1"/>
            <a:ext cx="91440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None/>
            </a:pPr>
            <a:r>
              <a:rPr lang="en-US" altLang="en-US" sz="3600" dirty="0">
                <a:solidFill>
                  <a:srgbClr val="3333CC"/>
                </a:solidFill>
              </a:rPr>
              <a:t>Bureau for International </a:t>
            </a:r>
          </a:p>
          <a:p>
            <a:pPr algn="ctr" fontAlgn="base">
              <a:spcBef>
                <a:spcPct val="0"/>
              </a:spcBef>
              <a:spcAft>
                <a:spcPct val="0"/>
              </a:spcAft>
              <a:buNone/>
            </a:pPr>
            <a:r>
              <a:rPr lang="en-US" altLang="en-US" sz="3600" dirty="0">
                <a:solidFill>
                  <a:srgbClr val="3333CC"/>
                </a:solidFill>
              </a:rPr>
              <a:t>Language Co-ordination</a:t>
            </a:r>
          </a:p>
        </p:txBody>
      </p:sp>
    </p:spTree>
    <p:extLst>
      <p:ext uri="{BB962C8B-B14F-4D97-AF65-F5344CB8AC3E}">
        <p14:creationId xmlns:p14="http://schemas.microsoft.com/office/powerpoint/2010/main" val="15226050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body" idx="1"/>
          </p:nvPr>
        </p:nvSpPr>
        <p:spPr>
          <a:xfrm>
            <a:off x="2400300" y="1956375"/>
            <a:ext cx="7772400" cy="4156074"/>
          </a:xfrm>
        </p:spPr>
        <p:txBody>
          <a:bodyPr/>
          <a:lstStyle/>
          <a:p>
            <a:pPr marL="0" indent="0">
              <a:lnSpc>
                <a:spcPct val="90000"/>
              </a:lnSpc>
              <a:buNone/>
            </a:pPr>
            <a:r>
              <a:rPr lang="en-US" altLang="en-US" sz="1800" b="1" dirty="0"/>
              <a:t>Institutional/ organizational</a:t>
            </a:r>
          </a:p>
          <a:p>
            <a:pPr>
              <a:lnSpc>
                <a:spcPct val="90000"/>
              </a:lnSpc>
            </a:pPr>
            <a:r>
              <a:rPr lang="en-US" altLang="en-US" sz="1800" dirty="0"/>
              <a:t>Inviting speakers, experts from local universities</a:t>
            </a:r>
          </a:p>
          <a:p>
            <a:pPr>
              <a:lnSpc>
                <a:spcPct val="90000"/>
              </a:lnSpc>
            </a:pPr>
            <a:r>
              <a:rPr lang="en-US" altLang="en-US" sz="1800" dirty="0"/>
              <a:t>Cascade training after attending conferences</a:t>
            </a:r>
          </a:p>
          <a:p>
            <a:pPr>
              <a:lnSpc>
                <a:spcPct val="90000"/>
              </a:lnSpc>
            </a:pPr>
            <a:r>
              <a:rPr lang="en-US" altLang="en-US" sz="1800" dirty="0" smtClean="0"/>
              <a:t>Annual </a:t>
            </a:r>
            <a:r>
              <a:rPr lang="en-US" altLang="en-US" sz="1800" dirty="0"/>
              <a:t>conferences organized by publishers (OUP, CUP)</a:t>
            </a:r>
          </a:p>
          <a:p>
            <a:pPr>
              <a:lnSpc>
                <a:spcPct val="90000"/>
              </a:lnSpc>
            </a:pPr>
            <a:r>
              <a:rPr lang="en-US" altLang="en-US" sz="1800" dirty="0"/>
              <a:t>Observing military training and military exercises</a:t>
            </a:r>
          </a:p>
          <a:p>
            <a:pPr>
              <a:lnSpc>
                <a:spcPct val="90000"/>
              </a:lnSpc>
            </a:pPr>
            <a:r>
              <a:rPr lang="en-US" altLang="en-US" sz="1800" dirty="0">
                <a:solidFill>
                  <a:schemeClr val="tx1">
                    <a:lumMod val="95000"/>
                    <a:lumOff val="5000"/>
                  </a:schemeClr>
                </a:solidFill>
              </a:rPr>
              <a:t>Teachers´ </a:t>
            </a:r>
            <a:r>
              <a:rPr lang="en-US" altLang="en-US" sz="1800" dirty="0" smtClean="0">
                <a:solidFill>
                  <a:schemeClr val="tx1">
                    <a:lumMod val="95000"/>
                    <a:lumOff val="5000"/>
                  </a:schemeClr>
                </a:solidFill>
              </a:rPr>
              <a:t>day</a:t>
            </a:r>
            <a:endParaRPr lang="en-US" altLang="en-US" sz="1800" dirty="0">
              <a:solidFill>
                <a:schemeClr val="tx1">
                  <a:lumMod val="95000"/>
                  <a:lumOff val="5000"/>
                </a:schemeClr>
              </a:solidFill>
            </a:endParaRPr>
          </a:p>
          <a:p>
            <a:pPr>
              <a:lnSpc>
                <a:spcPct val="90000"/>
              </a:lnSpc>
            </a:pPr>
            <a:r>
              <a:rPr lang="en-US" altLang="en-US" sz="1800" dirty="0" smtClean="0">
                <a:solidFill>
                  <a:schemeClr val="tx1">
                    <a:lumMod val="95000"/>
                    <a:lumOff val="5000"/>
                  </a:schemeClr>
                </a:solidFill>
              </a:rPr>
              <a:t>Read </a:t>
            </a:r>
            <a:r>
              <a:rPr lang="en-US" altLang="en-US" sz="1800" dirty="0" smtClean="0">
                <a:solidFill>
                  <a:schemeClr val="tx1">
                    <a:lumMod val="95000"/>
                    <a:lumOff val="5000"/>
                  </a:schemeClr>
                </a:solidFill>
              </a:rPr>
              <a:t>articles, share and learn</a:t>
            </a:r>
          </a:p>
          <a:p>
            <a:pPr>
              <a:lnSpc>
                <a:spcPct val="90000"/>
              </a:lnSpc>
            </a:pPr>
            <a:r>
              <a:rPr lang="en-US" altLang="en-US" sz="1800" dirty="0" smtClean="0">
                <a:solidFill>
                  <a:schemeClr val="tx1">
                    <a:lumMod val="95000"/>
                    <a:lumOff val="5000"/>
                  </a:schemeClr>
                </a:solidFill>
              </a:rPr>
              <a:t>Publish </a:t>
            </a:r>
            <a:r>
              <a:rPr lang="en-US" altLang="en-US" sz="1800" dirty="0" smtClean="0">
                <a:solidFill>
                  <a:schemeClr val="tx1">
                    <a:lumMod val="95000"/>
                    <a:lumOff val="5000"/>
                  </a:schemeClr>
                </a:solidFill>
              </a:rPr>
              <a:t>articles on </a:t>
            </a:r>
            <a:r>
              <a:rPr lang="en-US" altLang="en-US" sz="1800" dirty="0" smtClean="0">
                <a:solidFill>
                  <a:schemeClr val="tx1">
                    <a:lumMod val="95000"/>
                    <a:lumOff val="5000"/>
                  </a:schemeClr>
                </a:solidFill>
              </a:rPr>
              <a:t>school website </a:t>
            </a:r>
          </a:p>
          <a:p>
            <a:pPr>
              <a:lnSpc>
                <a:spcPct val="90000"/>
              </a:lnSpc>
            </a:pPr>
            <a:r>
              <a:rPr lang="en-US" altLang="en-US" sz="1800" dirty="0" smtClean="0">
                <a:solidFill>
                  <a:schemeClr val="tx1">
                    <a:lumMod val="95000"/>
                    <a:lumOff val="5000"/>
                  </a:schemeClr>
                </a:solidFill>
              </a:rPr>
              <a:t>Develop </a:t>
            </a:r>
            <a:r>
              <a:rPr lang="en-US" altLang="en-US" sz="1800" dirty="0" smtClean="0">
                <a:solidFill>
                  <a:schemeClr val="tx1">
                    <a:lumMod val="95000"/>
                    <a:lumOff val="5000"/>
                  </a:schemeClr>
                </a:solidFill>
              </a:rPr>
              <a:t>annual professional development plan</a:t>
            </a:r>
          </a:p>
          <a:p>
            <a:pPr>
              <a:lnSpc>
                <a:spcPct val="90000"/>
              </a:lnSpc>
            </a:pPr>
            <a:r>
              <a:rPr lang="en-US" altLang="en-US" sz="1800" dirty="0" smtClean="0">
                <a:solidFill>
                  <a:schemeClr val="tx1">
                    <a:lumMod val="95000"/>
                    <a:lumOff val="5000"/>
                  </a:schemeClr>
                </a:solidFill>
              </a:rPr>
              <a:t>Annual conference- teaching demonstrations</a:t>
            </a:r>
          </a:p>
          <a:p>
            <a:pPr>
              <a:lnSpc>
                <a:spcPct val="90000"/>
              </a:lnSpc>
            </a:pPr>
            <a:r>
              <a:rPr lang="en-US" altLang="en-US" sz="1800" dirty="0" smtClean="0">
                <a:solidFill>
                  <a:schemeClr val="tx1">
                    <a:lumMod val="95000"/>
                    <a:lumOff val="5000"/>
                  </a:schemeClr>
                </a:solidFill>
              </a:rPr>
              <a:t>Participate </a:t>
            </a:r>
            <a:r>
              <a:rPr lang="en-US" altLang="en-US" sz="1800" dirty="0" smtClean="0">
                <a:solidFill>
                  <a:schemeClr val="tx1">
                    <a:lumMod val="95000"/>
                    <a:lumOff val="5000"/>
                  </a:schemeClr>
                </a:solidFill>
              </a:rPr>
              <a:t>in civilian organization for language teachers</a:t>
            </a:r>
          </a:p>
          <a:p>
            <a:pPr>
              <a:lnSpc>
                <a:spcPct val="90000"/>
              </a:lnSpc>
            </a:pPr>
            <a:r>
              <a:rPr lang="en-US" altLang="en-US" sz="1800" dirty="0" smtClean="0">
                <a:solidFill>
                  <a:schemeClr val="tx1">
                    <a:lumMod val="95000"/>
                    <a:lumOff val="5000"/>
                  </a:schemeClr>
                </a:solidFill>
              </a:rPr>
              <a:t>Seminar </a:t>
            </a:r>
            <a:r>
              <a:rPr lang="en-US" altLang="en-US" sz="1800" dirty="0" smtClean="0">
                <a:solidFill>
                  <a:schemeClr val="tx1">
                    <a:lumMod val="95000"/>
                    <a:lumOff val="5000"/>
                  </a:schemeClr>
                </a:solidFill>
              </a:rPr>
              <a:t>for junior teachers</a:t>
            </a:r>
          </a:p>
          <a:p>
            <a:pPr>
              <a:lnSpc>
                <a:spcPct val="90000"/>
              </a:lnSpc>
            </a:pPr>
            <a:r>
              <a:rPr lang="en-US" altLang="en-US" sz="1800" dirty="0"/>
              <a:t>Blended program with practical activities and </a:t>
            </a:r>
            <a:r>
              <a:rPr lang="en-US" altLang="en-US" sz="1800" dirty="0" smtClean="0"/>
              <a:t>projects</a:t>
            </a:r>
            <a:endParaRPr lang="en-US" altLang="en-US" sz="1800" dirty="0" smtClean="0">
              <a:solidFill>
                <a:schemeClr val="tx1">
                  <a:lumMod val="95000"/>
                  <a:lumOff val="5000"/>
                </a:schemeClr>
              </a:solidFill>
            </a:endParaRPr>
          </a:p>
          <a:p>
            <a:pPr>
              <a:lnSpc>
                <a:spcPct val="90000"/>
              </a:lnSpc>
            </a:pPr>
            <a:endParaRPr lang="en-US" altLang="en-US" sz="1800" dirty="0" smtClean="0">
              <a:solidFill>
                <a:schemeClr val="tx1">
                  <a:lumMod val="95000"/>
                  <a:lumOff val="5000"/>
                </a:schemeClr>
              </a:solidFill>
            </a:endParaRPr>
          </a:p>
          <a:p>
            <a:pPr>
              <a:lnSpc>
                <a:spcPct val="90000"/>
              </a:lnSpc>
            </a:pPr>
            <a:endParaRPr lang="en-US" altLang="en-US" sz="2400" dirty="0" smtClean="0"/>
          </a:p>
          <a:p>
            <a:pPr marL="0" indent="0">
              <a:lnSpc>
                <a:spcPct val="90000"/>
              </a:lnSpc>
              <a:buNone/>
            </a:pPr>
            <a:r>
              <a:rPr lang="en-US" altLang="en-US" sz="2400" b="1" i="1" dirty="0"/>
              <a:t>	</a:t>
            </a:r>
            <a:r>
              <a:rPr lang="en-US" altLang="en-US" sz="2400" b="1" dirty="0"/>
              <a:t>	</a:t>
            </a:r>
          </a:p>
        </p:txBody>
      </p:sp>
      <p:pic>
        <p:nvPicPr>
          <p:cNvPr id="18435" name="Picture 3"/>
          <p:cNvPicPr>
            <a:picLocks noGrp="1" noChangeAspect="1" noChangeArrowheads="1"/>
          </p:cNvPicPr>
          <p:nvPr>
            <p:ph type="title"/>
          </p:nvPr>
        </p:nvPicPr>
        <p:blipFill>
          <a:blip r:embed="rId2">
            <a:extLst>
              <a:ext uri="{28A0092B-C50C-407E-A947-70E740481C1C}">
                <a14:useLocalDpi xmlns:a14="http://schemas.microsoft.com/office/drawing/2010/main" val="0"/>
              </a:ext>
            </a:extLst>
          </a:blip>
          <a:srcRect/>
          <a:stretch>
            <a:fillRect/>
          </a:stretch>
        </p:blipFill>
        <p:spPr>
          <a:xfrm>
            <a:off x="1524000" y="0"/>
            <a:ext cx="1295400" cy="1022350"/>
          </a:xfrm>
          <a:noFill/>
        </p:spPr>
      </p:pic>
      <p:sp>
        <p:nvSpPr>
          <p:cNvPr id="18436" name="Text Box 4"/>
          <p:cNvSpPr txBox="1">
            <a:spLocks noChangeArrowheads="1"/>
          </p:cNvSpPr>
          <p:nvPr/>
        </p:nvSpPr>
        <p:spPr bwMode="auto">
          <a:xfrm>
            <a:off x="1524000" y="1371600"/>
            <a:ext cx="91440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None/>
            </a:pPr>
            <a:r>
              <a:rPr lang="en-US" altLang="en-US" b="1" dirty="0" smtClean="0">
                <a:solidFill>
                  <a:srgbClr val="FF0000"/>
                </a:solidFill>
              </a:rPr>
              <a:t>Examples of Professional Development</a:t>
            </a:r>
            <a:endParaRPr lang="en-US" altLang="en-US" b="1" dirty="0">
              <a:solidFill>
                <a:srgbClr val="FF0000"/>
              </a:solidFill>
            </a:endParaRPr>
          </a:p>
        </p:txBody>
      </p:sp>
      <p:pic>
        <p:nvPicPr>
          <p:cNvPr id="18437" name="Picture 5" descr="Nat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72700" y="5346700"/>
            <a:ext cx="1905000" cy="151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8" name="Text Box 6"/>
          <p:cNvSpPr txBox="1">
            <a:spLocks noChangeArrowheads="1"/>
          </p:cNvSpPr>
          <p:nvPr/>
        </p:nvSpPr>
        <p:spPr bwMode="auto">
          <a:xfrm>
            <a:off x="1524000" y="1"/>
            <a:ext cx="91440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None/>
            </a:pPr>
            <a:r>
              <a:rPr lang="en-US" altLang="en-US" sz="3600" dirty="0">
                <a:solidFill>
                  <a:srgbClr val="3333CC"/>
                </a:solidFill>
              </a:rPr>
              <a:t>Bureau for International </a:t>
            </a:r>
          </a:p>
          <a:p>
            <a:pPr algn="ctr" fontAlgn="base">
              <a:spcBef>
                <a:spcPct val="0"/>
              </a:spcBef>
              <a:spcAft>
                <a:spcPct val="0"/>
              </a:spcAft>
              <a:buNone/>
            </a:pPr>
            <a:r>
              <a:rPr lang="en-US" altLang="en-US" sz="3600" dirty="0">
                <a:solidFill>
                  <a:srgbClr val="3333CC"/>
                </a:solidFill>
              </a:rPr>
              <a:t>Language Co-ordination</a:t>
            </a:r>
          </a:p>
        </p:txBody>
      </p:sp>
    </p:spTree>
    <p:extLst>
      <p:ext uri="{BB962C8B-B14F-4D97-AF65-F5344CB8AC3E}">
        <p14:creationId xmlns:p14="http://schemas.microsoft.com/office/powerpoint/2010/main" val="38588843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body" idx="1"/>
          </p:nvPr>
        </p:nvSpPr>
        <p:spPr>
          <a:xfrm>
            <a:off x="2400300" y="2257425"/>
            <a:ext cx="7772400" cy="3767584"/>
          </a:xfrm>
        </p:spPr>
        <p:txBody>
          <a:bodyPr/>
          <a:lstStyle/>
          <a:p>
            <a:pPr marL="0" indent="0">
              <a:lnSpc>
                <a:spcPct val="90000"/>
              </a:lnSpc>
              <a:buNone/>
            </a:pPr>
            <a:r>
              <a:rPr lang="en-US" altLang="en-US" sz="1800" b="1" dirty="0" smtClean="0">
                <a:solidFill>
                  <a:schemeClr val="tx1">
                    <a:lumMod val="95000"/>
                    <a:lumOff val="5000"/>
                  </a:schemeClr>
                </a:solidFill>
              </a:rPr>
              <a:t>National </a:t>
            </a:r>
          </a:p>
          <a:p>
            <a:pPr>
              <a:lnSpc>
                <a:spcPct val="90000"/>
              </a:lnSpc>
            </a:pPr>
            <a:r>
              <a:rPr lang="en-US" altLang="en-US" sz="1800" dirty="0"/>
              <a:t>Annual seminar for teachers, testers and policy </a:t>
            </a:r>
            <a:r>
              <a:rPr lang="en-US" altLang="en-US" sz="1800" dirty="0" smtClean="0"/>
              <a:t>makers</a:t>
            </a:r>
          </a:p>
          <a:p>
            <a:pPr>
              <a:lnSpc>
                <a:spcPct val="90000"/>
              </a:lnSpc>
            </a:pPr>
            <a:r>
              <a:rPr lang="en-US" altLang="en-US" sz="1800" dirty="0"/>
              <a:t>Workshops conducted by testers for teachers</a:t>
            </a:r>
          </a:p>
          <a:p>
            <a:pPr marL="0" indent="0">
              <a:lnSpc>
                <a:spcPct val="90000"/>
              </a:lnSpc>
              <a:buNone/>
            </a:pPr>
            <a:endParaRPr lang="en-US" altLang="en-US" sz="1800" dirty="0"/>
          </a:p>
          <a:p>
            <a:pPr marL="0" indent="0">
              <a:lnSpc>
                <a:spcPct val="90000"/>
              </a:lnSpc>
              <a:buNone/>
            </a:pPr>
            <a:r>
              <a:rPr lang="en-US" altLang="en-US" sz="1800" b="1" dirty="0" smtClean="0">
                <a:solidFill>
                  <a:schemeClr val="tx1">
                    <a:lumMod val="95000"/>
                    <a:lumOff val="5000"/>
                  </a:schemeClr>
                </a:solidFill>
              </a:rPr>
              <a:t>International </a:t>
            </a:r>
          </a:p>
          <a:p>
            <a:pPr>
              <a:lnSpc>
                <a:spcPct val="90000"/>
              </a:lnSpc>
            </a:pPr>
            <a:r>
              <a:rPr lang="en-US" altLang="en-US" sz="1800" dirty="0"/>
              <a:t>Erasmus </a:t>
            </a:r>
            <a:r>
              <a:rPr lang="en-US" altLang="en-US" sz="1800" dirty="0" smtClean="0"/>
              <a:t>program: exchanges</a:t>
            </a:r>
            <a:r>
              <a:rPr lang="en-US" altLang="en-US" sz="1800" dirty="0"/>
              <a:t>, projects, visits</a:t>
            </a:r>
          </a:p>
          <a:p>
            <a:pPr>
              <a:lnSpc>
                <a:spcPct val="90000"/>
              </a:lnSpc>
            </a:pPr>
            <a:r>
              <a:rPr lang="en-US" altLang="en-US" sz="1800" dirty="0"/>
              <a:t>Teacher exchange-bilateral cooperation</a:t>
            </a:r>
          </a:p>
          <a:p>
            <a:pPr marL="0" indent="0">
              <a:lnSpc>
                <a:spcPct val="90000"/>
              </a:lnSpc>
              <a:buNone/>
            </a:pPr>
            <a:endParaRPr lang="en-US" altLang="en-US" sz="1800" b="1" dirty="0" smtClean="0">
              <a:solidFill>
                <a:schemeClr val="tx1">
                  <a:lumMod val="95000"/>
                  <a:lumOff val="5000"/>
                </a:schemeClr>
              </a:solidFill>
            </a:endParaRPr>
          </a:p>
          <a:p>
            <a:pPr marL="0" indent="0">
              <a:lnSpc>
                <a:spcPct val="90000"/>
              </a:lnSpc>
              <a:buNone/>
            </a:pPr>
            <a:endParaRPr lang="en-US" altLang="en-US" sz="1800" dirty="0" smtClean="0">
              <a:solidFill>
                <a:schemeClr val="tx1">
                  <a:lumMod val="95000"/>
                  <a:lumOff val="5000"/>
                </a:schemeClr>
              </a:solidFill>
            </a:endParaRPr>
          </a:p>
          <a:p>
            <a:pPr marL="0" indent="0">
              <a:lnSpc>
                <a:spcPct val="90000"/>
              </a:lnSpc>
              <a:buNone/>
            </a:pPr>
            <a:endParaRPr lang="en-US" altLang="en-US" sz="2400" dirty="0" smtClean="0"/>
          </a:p>
          <a:p>
            <a:pPr marL="0" indent="0">
              <a:lnSpc>
                <a:spcPct val="90000"/>
              </a:lnSpc>
              <a:buNone/>
            </a:pPr>
            <a:r>
              <a:rPr lang="en-US" altLang="en-US" sz="2400" b="1" i="1" dirty="0"/>
              <a:t>	</a:t>
            </a:r>
            <a:r>
              <a:rPr lang="en-US" altLang="en-US" sz="2400" b="1" dirty="0"/>
              <a:t>	</a:t>
            </a:r>
          </a:p>
        </p:txBody>
      </p:sp>
      <p:pic>
        <p:nvPicPr>
          <p:cNvPr id="18435" name="Picture 3"/>
          <p:cNvPicPr>
            <a:picLocks noGrp="1" noChangeAspect="1" noChangeArrowheads="1"/>
          </p:cNvPicPr>
          <p:nvPr>
            <p:ph type="title"/>
          </p:nvPr>
        </p:nvPicPr>
        <p:blipFill>
          <a:blip r:embed="rId2">
            <a:extLst>
              <a:ext uri="{28A0092B-C50C-407E-A947-70E740481C1C}">
                <a14:useLocalDpi xmlns:a14="http://schemas.microsoft.com/office/drawing/2010/main" val="0"/>
              </a:ext>
            </a:extLst>
          </a:blip>
          <a:srcRect/>
          <a:stretch>
            <a:fillRect/>
          </a:stretch>
        </p:blipFill>
        <p:spPr>
          <a:xfrm>
            <a:off x="1524000" y="0"/>
            <a:ext cx="1295400" cy="1022350"/>
          </a:xfrm>
          <a:noFill/>
        </p:spPr>
      </p:pic>
      <p:sp>
        <p:nvSpPr>
          <p:cNvPr id="18436" name="Text Box 4"/>
          <p:cNvSpPr txBox="1">
            <a:spLocks noChangeArrowheads="1"/>
          </p:cNvSpPr>
          <p:nvPr/>
        </p:nvSpPr>
        <p:spPr bwMode="auto">
          <a:xfrm>
            <a:off x="1524000" y="1371600"/>
            <a:ext cx="91440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None/>
            </a:pPr>
            <a:r>
              <a:rPr lang="en-US" altLang="en-US" b="1" dirty="0" smtClean="0">
                <a:solidFill>
                  <a:srgbClr val="FF0000"/>
                </a:solidFill>
              </a:rPr>
              <a:t>Examples of Professional Development</a:t>
            </a:r>
            <a:endParaRPr lang="en-US" altLang="en-US" b="1" dirty="0">
              <a:solidFill>
                <a:srgbClr val="FF0000"/>
              </a:solidFill>
            </a:endParaRPr>
          </a:p>
        </p:txBody>
      </p:sp>
      <p:pic>
        <p:nvPicPr>
          <p:cNvPr id="18437" name="Picture 5" descr="Nat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72700" y="5346700"/>
            <a:ext cx="1905000" cy="151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8" name="Text Box 6"/>
          <p:cNvSpPr txBox="1">
            <a:spLocks noChangeArrowheads="1"/>
          </p:cNvSpPr>
          <p:nvPr/>
        </p:nvSpPr>
        <p:spPr bwMode="auto">
          <a:xfrm>
            <a:off x="1524000" y="1"/>
            <a:ext cx="91440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None/>
            </a:pPr>
            <a:r>
              <a:rPr lang="en-US" altLang="en-US" sz="3600" dirty="0">
                <a:solidFill>
                  <a:srgbClr val="3333CC"/>
                </a:solidFill>
              </a:rPr>
              <a:t>Bureau for International </a:t>
            </a:r>
          </a:p>
          <a:p>
            <a:pPr algn="ctr" fontAlgn="base">
              <a:spcBef>
                <a:spcPct val="0"/>
              </a:spcBef>
              <a:spcAft>
                <a:spcPct val="0"/>
              </a:spcAft>
              <a:buNone/>
            </a:pPr>
            <a:r>
              <a:rPr lang="en-US" altLang="en-US" sz="3600" dirty="0">
                <a:solidFill>
                  <a:srgbClr val="3333CC"/>
                </a:solidFill>
              </a:rPr>
              <a:t>Language Co-ordination</a:t>
            </a:r>
          </a:p>
        </p:txBody>
      </p:sp>
    </p:spTree>
    <p:extLst>
      <p:ext uri="{BB962C8B-B14F-4D97-AF65-F5344CB8AC3E}">
        <p14:creationId xmlns:p14="http://schemas.microsoft.com/office/powerpoint/2010/main" val="31182030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body" idx="1"/>
          </p:nvPr>
        </p:nvSpPr>
        <p:spPr>
          <a:xfrm>
            <a:off x="2400300" y="2471738"/>
            <a:ext cx="7772400" cy="4128759"/>
          </a:xfrm>
        </p:spPr>
        <p:txBody>
          <a:bodyPr/>
          <a:lstStyle/>
          <a:p>
            <a:pPr>
              <a:lnSpc>
                <a:spcPct val="90000"/>
              </a:lnSpc>
            </a:pPr>
            <a:r>
              <a:rPr lang="en-US" altLang="en-US" sz="2000" dirty="0"/>
              <a:t>Professional development given a low priority</a:t>
            </a:r>
          </a:p>
          <a:p>
            <a:pPr>
              <a:lnSpc>
                <a:spcPct val="90000"/>
              </a:lnSpc>
            </a:pPr>
            <a:r>
              <a:rPr lang="en-US" altLang="en-US" sz="2000" dirty="0" smtClean="0"/>
              <a:t>Funding</a:t>
            </a:r>
          </a:p>
          <a:p>
            <a:pPr>
              <a:lnSpc>
                <a:spcPct val="90000"/>
              </a:lnSpc>
            </a:pPr>
            <a:r>
              <a:rPr lang="en-US" altLang="en-US" sz="2000" dirty="0"/>
              <a:t>Lack of support from </a:t>
            </a:r>
            <a:r>
              <a:rPr lang="en-US" altLang="en-US" sz="2000" dirty="0" smtClean="0"/>
              <a:t>higher authorities</a:t>
            </a:r>
            <a:endParaRPr lang="en-US" altLang="en-US" sz="2000" dirty="0" smtClean="0"/>
          </a:p>
          <a:p>
            <a:pPr>
              <a:lnSpc>
                <a:spcPct val="90000"/>
              </a:lnSpc>
            </a:pPr>
            <a:r>
              <a:rPr lang="en-US" altLang="en-US" sz="2000" dirty="0" smtClean="0"/>
              <a:t>Limited </a:t>
            </a:r>
            <a:r>
              <a:rPr lang="en-US" altLang="en-US" sz="2000" dirty="0" smtClean="0"/>
              <a:t>available </a:t>
            </a:r>
            <a:r>
              <a:rPr lang="en-US" altLang="en-US" sz="2000" dirty="0" smtClean="0"/>
              <a:t>time – teachers may need to be released from duties for professional development</a:t>
            </a:r>
          </a:p>
          <a:p>
            <a:pPr>
              <a:lnSpc>
                <a:spcPct val="90000"/>
              </a:lnSpc>
            </a:pPr>
            <a:r>
              <a:rPr lang="en-US" altLang="en-US" sz="2000" dirty="0"/>
              <a:t>T</a:t>
            </a:r>
            <a:r>
              <a:rPr lang="en-US" altLang="en-US" sz="2000" dirty="0" smtClean="0"/>
              <a:t>ime-consuming to organize</a:t>
            </a:r>
          </a:p>
          <a:p>
            <a:pPr>
              <a:lnSpc>
                <a:spcPct val="90000"/>
              </a:lnSpc>
            </a:pPr>
            <a:r>
              <a:rPr lang="en-US" altLang="en-US" sz="2000" dirty="0" smtClean="0"/>
              <a:t>Organizational </a:t>
            </a:r>
            <a:r>
              <a:rPr lang="en-US" altLang="en-US" sz="2000" dirty="0" smtClean="0"/>
              <a:t>considerations: determining a convenient time and location, teachers may need to travel, inviting and arranging for outside speakers (incentives, </a:t>
            </a:r>
            <a:r>
              <a:rPr lang="en-US" altLang="en-US" sz="2000" dirty="0"/>
              <a:t>security </a:t>
            </a:r>
            <a:r>
              <a:rPr lang="en-US" altLang="en-US" sz="2000" dirty="0" smtClean="0"/>
              <a:t>requirements)</a:t>
            </a:r>
          </a:p>
          <a:p>
            <a:pPr>
              <a:lnSpc>
                <a:spcPct val="90000"/>
              </a:lnSpc>
            </a:pPr>
            <a:r>
              <a:rPr lang="en-US" altLang="en-US" sz="2000" dirty="0" smtClean="0"/>
              <a:t>Lack of </a:t>
            </a:r>
            <a:r>
              <a:rPr lang="en-US" altLang="en-US" sz="2000" dirty="0" smtClean="0"/>
              <a:t>interest</a:t>
            </a:r>
            <a:r>
              <a:rPr lang="en-US" altLang="en-US" sz="2000" dirty="0" smtClean="0"/>
              <a:t> by some teachers in professional development</a:t>
            </a:r>
            <a:endParaRPr lang="en-US" altLang="en-US" sz="2000" dirty="0" smtClean="0"/>
          </a:p>
          <a:p>
            <a:pPr>
              <a:lnSpc>
                <a:spcPct val="90000"/>
              </a:lnSpc>
            </a:pPr>
            <a:endParaRPr lang="en-US" altLang="en-US" sz="2400" dirty="0" smtClean="0"/>
          </a:p>
          <a:p>
            <a:pPr>
              <a:lnSpc>
                <a:spcPct val="90000"/>
              </a:lnSpc>
            </a:pPr>
            <a:endParaRPr lang="en-US" altLang="en-US" sz="2400" b="1" i="1" dirty="0"/>
          </a:p>
          <a:p>
            <a:pPr>
              <a:lnSpc>
                <a:spcPct val="90000"/>
              </a:lnSpc>
            </a:pPr>
            <a:endParaRPr lang="en-US" altLang="en-US" sz="2400" b="1" i="1" dirty="0" smtClean="0"/>
          </a:p>
          <a:p>
            <a:pPr marL="0" indent="0">
              <a:lnSpc>
                <a:spcPct val="90000"/>
              </a:lnSpc>
              <a:buNone/>
            </a:pPr>
            <a:r>
              <a:rPr lang="en-US" altLang="en-US" sz="2400" b="1" i="1" dirty="0"/>
              <a:t>	</a:t>
            </a:r>
            <a:r>
              <a:rPr lang="en-US" altLang="en-US" sz="2400" b="1" dirty="0"/>
              <a:t>	</a:t>
            </a:r>
          </a:p>
        </p:txBody>
      </p:sp>
      <p:pic>
        <p:nvPicPr>
          <p:cNvPr id="18435" name="Picture 3"/>
          <p:cNvPicPr>
            <a:picLocks noGrp="1" noChangeAspect="1" noChangeArrowheads="1"/>
          </p:cNvPicPr>
          <p:nvPr>
            <p:ph type="title"/>
          </p:nvPr>
        </p:nvPicPr>
        <p:blipFill>
          <a:blip r:embed="rId2">
            <a:extLst>
              <a:ext uri="{28A0092B-C50C-407E-A947-70E740481C1C}">
                <a14:useLocalDpi xmlns:a14="http://schemas.microsoft.com/office/drawing/2010/main" val="0"/>
              </a:ext>
            </a:extLst>
          </a:blip>
          <a:srcRect/>
          <a:stretch>
            <a:fillRect/>
          </a:stretch>
        </p:blipFill>
        <p:spPr>
          <a:xfrm>
            <a:off x="1524000" y="0"/>
            <a:ext cx="1295400" cy="1022350"/>
          </a:xfrm>
          <a:noFill/>
        </p:spPr>
      </p:pic>
      <p:sp>
        <p:nvSpPr>
          <p:cNvPr id="18436" name="Text Box 4"/>
          <p:cNvSpPr txBox="1">
            <a:spLocks noChangeArrowheads="1"/>
          </p:cNvSpPr>
          <p:nvPr/>
        </p:nvSpPr>
        <p:spPr bwMode="auto">
          <a:xfrm>
            <a:off x="1524000" y="1371600"/>
            <a:ext cx="91440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None/>
            </a:pPr>
            <a:r>
              <a:rPr lang="en-US" altLang="en-US" b="1" dirty="0" smtClean="0">
                <a:solidFill>
                  <a:srgbClr val="FF0000"/>
                </a:solidFill>
              </a:rPr>
              <a:t>Challenges</a:t>
            </a:r>
            <a:endParaRPr lang="en-US" altLang="en-US" b="1" dirty="0">
              <a:solidFill>
                <a:srgbClr val="FF0000"/>
              </a:solidFill>
            </a:endParaRPr>
          </a:p>
        </p:txBody>
      </p:sp>
      <p:pic>
        <p:nvPicPr>
          <p:cNvPr id="18437" name="Picture 5" descr="Nat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72700" y="5346700"/>
            <a:ext cx="1905000" cy="151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8" name="Text Box 6"/>
          <p:cNvSpPr txBox="1">
            <a:spLocks noChangeArrowheads="1"/>
          </p:cNvSpPr>
          <p:nvPr/>
        </p:nvSpPr>
        <p:spPr bwMode="auto">
          <a:xfrm>
            <a:off x="1524000" y="1"/>
            <a:ext cx="91440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None/>
            </a:pPr>
            <a:r>
              <a:rPr lang="en-US" altLang="en-US" sz="3600" dirty="0">
                <a:solidFill>
                  <a:srgbClr val="3333CC"/>
                </a:solidFill>
              </a:rPr>
              <a:t>Bureau for International </a:t>
            </a:r>
          </a:p>
          <a:p>
            <a:pPr algn="ctr" fontAlgn="base">
              <a:spcBef>
                <a:spcPct val="0"/>
              </a:spcBef>
              <a:spcAft>
                <a:spcPct val="0"/>
              </a:spcAft>
              <a:buNone/>
            </a:pPr>
            <a:r>
              <a:rPr lang="en-US" altLang="en-US" sz="3600" dirty="0">
                <a:solidFill>
                  <a:srgbClr val="3333CC"/>
                </a:solidFill>
              </a:rPr>
              <a:t>Language Co-ordination</a:t>
            </a:r>
          </a:p>
        </p:txBody>
      </p:sp>
    </p:spTree>
    <p:extLst>
      <p:ext uri="{BB962C8B-B14F-4D97-AF65-F5344CB8AC3E}">
        <p14:creationId xmlns:p14="http://schemas.microsoft.com/office/powerpoint/2010/main" val="12682045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body" idx="1"/>
          </p:nvPr>
        </p:nvSpPr>
        <p:spPr>
          <a:xfrm>
            <a:off x="840828" y="1657351"/>
            <a:ext cx="10552386" cy="5472112"/>
          </a:xfrm>
        </p:spPr>
        <p:txBody>
          <a:bodyPr/>
          <a:lstStyle/>
          <a:p>
            <a:pPr marL="0" indent="0">
              <a:lnSpc>
                <a:spcPct val="90000"/>
              </a:lnSpc>
              <a:buNone/>
            </a:pPr>
            <a:r>
              <a:rPr lang="en-US" altLang="en-US" sz="2800" b="1" i="1" dirty="0" smtClean="0"/>
              <a:t>Do</a:t>
            </a:r>
          </a:p>
          <a:p>
            <a:pPr>
              <a:lnSpc>
                <a:spcPct val="90000"/>
              </a:lnSpc>
            </a:pPr>
            <a:r>
              <a:rPr lang="en-US" altLang="en-US" sz="2000" dirty="0"/>
              <a:t>Build </a:t>
            </a:r>
            <a:r>
              <a:rPr lang="en-US" altLang="en-US" sz="2000" dirty="0" smtClean="0"/>
              <a:t>a case </a:t>
            </a:r>
            <a:r>
              <a:rPr lang="en-US" altLang="en-US" sz="2000" dirty="0"/>
              <a:t>for professional </a:t>
            </a:r>
            <a:r>
              <a:rPr lang="en-US" altLang="en-US" sz="2000" dirty="0" smtClean="0"/>
              <a:t>development/describe the benefits</a:t>
            </a:r>
          </a:p>
          <a:p>
            <a:pPr>
              <a:lnSpc>
                <a:spcPct val="90000"/>
              </a:lnSpc>
            </a:pPr>
            <a:r>
              <a:rPr lang="en-US" altLang="en-US" sz="2000" dirty="0"/>
              <a:t>Start </a:t>
            </a:r>
            <a:r>
              <a:rPr lang="en-US" altLang="en-US" sz="2000" dirty="0" smtClean="0"/>
              <a:t>small</a:t>
            </a:r>
            <a:endParaRPr lang="en-US" altLang="en-US" sz="2000" b="1" i="1" dirty="0" smtClean="0"/>
          </a:p>
          <a:p>
            <a:pPr>
              <a:lnSpc>
                <a:spcPct val="90000"/>
              </a:lnSpc>
            </a:pPr>
            <a:r>
              <a:rPr lang="en-US" altLang="en-US" sz="2000" dirty="0"/>
              <a:t>Get leadership to support your </a:t>
            </a:r>
            <a:r>
              <a:rPr lang="en-US" altLang="en-US" sz="2000" dirty="0" smtClean="0"/>
              <a:t>plans</a:t>
            </a:r>
            <a:endParaRPr lang="en-US" altLang="en-US" sz="2000" dirty="0"/>
          </a:p>
          <a:p>
            <a:pPr>
              <a:lnSpc>
                <a:spcPct val="90000"/>
              </a:lnSpc>
            </a:pPr>
            <a:r>
              <a:rPr lang="en-US" altLang="en-US" sz="2000" dirty="0"/>
              <a:t>(Facilitate) develop </a:t>
            </a:r>
            <a:r>
              <a:rPr lang="en-US" altLang="en-US" sz="2000" dirty="0" smtClean="0"/>
              <a:t>individual </a:t>
            </a:r>
            <a:r>
              <a:rPr lang="en-US" altLang="en-US" sz="2000" dirty="0"/>
              <a:t>professional development </a:t>
            </a:r>
            <a:r>
              <a:rPr lang="en-US" altLang="en-US" sz="2000" dirty="0" smtClean="0"/>
              <a:t>plans for new and experienced teachers</a:t>
            </a:r>
            <a:endParaRPr lang="en-US" altLang="en-US" sz="2000" b="1" i="1" dirty="0" smtClean="0"/>
          </a:p>
          <a:p>
            <a:pPr>
              <a:lnSpc>
                <a:spcPct val="90000"/>
              </a:lnSpc>
            </a:pPr>
            <a:r>
              <a:rPr lang="en-US" altLang="en-US" sz="2000" dirty="0" smtClean="0"/>
              <a:t>Set up an organizing </a:t>
            </a:r>
            <a:r>
              <a:rPr lang="en-US" altLang="en-US" sz="2000" dirty="0" smtClean="0"/>
              <a:t>committee</a:t>
            </a:r>
          </a:p>
          <a:p>
            <a:pPr>
              <a:lnSpc>
                <a:spcPct val="90000"/>
              </a:lnSpc>
            </a:pPr>
            <a:r>
              <a:rPr lang="en-US" altLang="en-US" sz="2000" dirty="0"/>
              <a:t>Analyze needs and </a:t>
            </a:r>
            <a:r>
              <a:rPr lang="en-US" altLang="en-US" sz="2000" dirty="0" smtClean="0"/>
              <a:t>interests</a:t>
            </a:r>
          </a:p>
          <a:p>
            <a:pPr>
              <a:lnSpc>
                <a:spcPct val="90000"/>
              </a:lnSpc>
            </a:pPr>
            <a:r>
              <a:rPr lang="en-US" altLang="en-US" sz="2000" dirty="0" smtClean="0"/>
              <a:t>Consider identified deficiencies or introducing </a:t>
            </a:r>
            <a:r>
              <a:rPr lang="en-US" altLang="en-US" sz="2000" dirty="0"/>
              <a:t>a new </a:t>
            </a:r>
            <a:r>
              <a:rPr lang="en-US" altLang="en-US" sz="2000" dirty="0" smtClean="0"/>
              <a:t>methodologies </a:t>
            </a:r>
            <a:r>
              <a:rPr lang="en-US" altLang="en-US" sz="2000" dirty="0"/>
              <a:t>or technological </a:t>
            </a:r>
            <a:r>
              <a:rPr lang="en-US" altLang="en-US" sz="2000" dirty="0" smtClean="0"/>
              <a:t>changes</a:t>
            </a:r>
            <a:endParaRPr lang="en-US" altLang="en-US" sz="2000" dirty="0" smtClean="0"/>
          </a:p>
          <a:p>
            <a:pPr>
              <a:lnSpc>
                <a:spcPct val="90000"/>
              </a:lnSpc>
            </a:pPr>
            <a:r>
              <a:rPr lang="en-US" altLang="en-US" sz="2000" dirty="0" smtClean="0"/>
              <a:t>Develop </a:t>
            </a:r>
            <a:r>
              <a:rPr lang="en-US" altLang="en-US" sz="2000" dirty="0" smtClean="0"/>
              <a:t>an implementation timeline</a:t>
            </a:r>
          </a:p>
          <a:p>
            <a:pPr>
              <a:lnSpc>
                <a:spcPct val="90000"/>
              </a:lnSpc>
            </a:pPr>
            <a:r>
              <a:rPr lang="en-US" altLang="en-US" sz="2000" dirty="0" smtClean="0"/>
              <a:t>Get </a:t>
            </a:r>
            <a:r>
              <a:rPr lang="en-US" altLang="en-US" sz="2000" dirty="0" smtClean="0"/>
              <a:t>technical </a:t>
            </a:r>
            <a:r>
              <a:rPr lang="en-US" altLang="en-US" sz="2000" dirty="0" smtClean="0"/>
              <a:t>support</a:t>
            </a:r>
            <a:endParaRPr lang="en-US" altLang="en-US" sz="2000" dirty="0" smtClean="0"/>
          </a:p>
          <a:p>
            <a:pPr>
              <a:lnSpc>
                <a:spcPct val="90000"/>
              </a:lnSpc>
            </a:pPr>
            <a:r>
              <a:rPr lang="en-US" altLang="en-US" sz="2000" dirty="0">
                <a:solidFill>
                  <a:schemeClr val="tx1">
                    <a:lumMod val="95000"/>
                    <a:lumOff val="5000"/>
                  </a:schemeClr>
                </a:solidFill>
              </a:rPr>
              <a:t>Organize a learning community with colleagues</a:t>
            </a:r>
            <a:endParaRPr lang="en-US" altLang="en-US" sz="2000" dirty="0"/>
          </a:p>
          <a:p>
            <a:pPr>
              <a:lnSpc>
                <a:spcPct val="90000"/>
              </a:lnSpc>
            </a:pPr>
            <a:r>
              <a:rPr lang="en-US" altLang="en-US" sz="2000" dirty="0"/>
              <a:t>Lead by example, volunteer</a:t>
            </a:r>
          </a:p>
          <a:p>
            <a:pPr>
              <a:lnSpc>
                <a:spcPct val="90000"/>
              </a:lnSpc>
            </a:pPr>
            <a:r>
              <a:rPr lang="en-US" altLang="en-US" sz="2000" dirty="0"/>
              <a:t>Collect, analyze and share feedback from participants after professional </a:t>
            </a:r>
            <a:r>
              <a:rPr lang="en-US" altLang="en-US" sz="2000" dirty="0" smtClean="0"/>
              <a:t>development</a:t>
            </a:r>
            <a:endParaRPr lang="en-US" altLang="en-US" sz="2000" dirty="0"/>
          </a:p>
          <a:p>
            <a:pPr>
              <a:lnSpc>
                <a:spcPct val="90000"/>
              </a:lnSpc>
            </a:pPr>
            <a:r>
              <a:rPr lang="en-US" altLang="en-US" sz="2000" dirty="0"/>
              <a:t>Inform leadership about positive results</a:t>
            </a:r>
          </a:p>
          <a:p>
            <a:pPr marL="0" indent="0">
              <a:lnSpc>
                <a:spcPct val="90000"/>
              </a:lnSpc>
              <a:buNone/>
            </a:pPr>
            <a:endParaRPr lang="en-US" altLang="en-US" sz="2400" b="1" i="1" dirty="0"/>
          </a:p>
          <a:p>
            <a:pPr>
              <a:lnSpc>
                <a:spcPct val="90000"/>
              </a:lnSpc>
            </a:pPr>
            <a:endParaRPr lang="en-US" altLang="en-US" sz="2400" b="1" i="1" dirty="0" smtClean="0"/>
          </a:p>
          <a:p>
            <a:pPr marL="0" indent="0">
              <a:lnSpc>
                <a:spcPct val="90000"/>
              </a:lnSpc>
              <a:buNone/>
            </a:pPr>
            <a:r>
              <a:rPr lang="en-US" altLang="en-US" sz="2400" b="1" i="1" dirty="0"/>
              <a:t>	</a:t>
            </a:r>
            <a:r>
              <a:rPr lang="en-US" altLang="en-US" sz="2400" b="1" dirty="0"/>
              <a:t>	</a:t>
            </a:r>
          </a:p>
        </p:txBody>
      </p:sp>
      <p:pic>
        <p:nvPicPr>
          <p:cNvPr id="18435" name="Picture 3"/>
          <p:cNvPicPr>
            <a:picLocks noGrp="1" noChangeAspect="1" noChangeArrowheads="1"/>
          </p:cNvPicPr>
          <p:nvPr>
            <p:ph type="title"/>
          </p:nvPr>
        </p:nvPicPr>
        <p:blipFill>
          <a:blip r:embed="rId2">
            <a:extLst>
              <a:ext uri="{28A0092B-C50C-407E-A947-70E740481C1C}">
                <a14:useLocalDpi xmlns:a14="http://schemas.microsoft.com/office/drawing/2010/main" val="0"/>
              </a:ext>
            </a:extLst>
          </a:blip>
          <a:srcRect/>
          <a:stretch>
            <a:fillRect/>
          </a:stretch>
        </p:blipFill>
        <p:spPr>
          <a:xfrm>
            <a:off x="1524000" y="0"/>
            <a:ext cx="1295400" cy="1022350"/>
          </a:xfrm>
          <a:noFill/>
        </p:spPr>
      </p:pic>
      <p:sp>
        <p:nvSpPr>
          <p:cNvPr id="18436" name="Text Box 4"/>
          <p:cNvSpPr txBox="1">
            <a:spLocks noChangeArrowheads="1"/>
          </p:cNvSpPr>
          <p:nvPr/>
        </p:nvSpPr>
        <p:spPr bwMode="auto">
          <a:xfrm>
            <a:off x="1524000" y="1371600"/>
            <a:ext cx="91440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None/>
            </a:pPr>
            <a:r>
              <a:rPr lang="en-US" altLang="en-US" b="1" dirty="0" smtClean="0">
                <a:solidFill>
                  <a:srgbClr val="FF0000"/>
                </a:solidFill>
              </a:rPr>
              <a:t>Implementation Guidance</a:t>
            </a:r>
            <a:endParaRPr lang="en-US" altLang="en-US" b="1" dirty="0">
              <a:solidFill>
                <a:srgbClr val="FF0000"/>
              </a:solidFill>
            </a:endParaRPr>
          </a:p>
        </p:txBody>
      </p:sp>
      <p:pic>
        <p:nvPicPr>
          <p:cNvPr id="18437" name="Picture 5" descr="Nat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72700" y="5346700"/>
            <a:ext cx="1905000" cy="151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8" name="Text Box 6"/>
          <p:cNvSpPr txBox="1">
            <a:spLocks noChangeArrowheads="1"/>
          </p:cNvSpPr>
          <p:nvPr/>
        </p:nvSpPr>
        <p:spPr bwMode="auto">
          <a:xfrm>
            <a:off x="1524000" y="1"/>
            <a:ext cx="91440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None/>
            </a:pPr>
            <a:r>
              <a:rPr lang="en-US" altLang="en-US" sz="3600" dirty="0">
                <a:solidFill>
                  <a:srgbClr val="3333CC"/>
                </a:solidFill>
              </a:rPr>
              <a:t>Bureau for International </a:t>
            </a:r>
          </a:p>
          <a:p>
            <a:pPr algn="ctr" fontAlgn="base">
              <a:spcBef>
                <a:spcPct val="0"/>
              </a:spcBef>
              <a:spcAft>
                <a:spcPct val="0"/>
              </a:spcAft>
              <a:buNone/>
            </a:pPr>
            <a:r>
              <a:rPr lang="en-US" altLang="en-US" sz="3600" dirty="0">
                <a:solidFill>
                  <a:srgbClr val="3333CC"/>
                </a:solidFill>
              </a:rPr>
              <a:t>Language Co-ordination</a:t>
            </a:r>
          </a:p>
        </p:txBody>
      </p:sp>
    </p:spTree>
    <p:extLst>
      <p:ext uri="{BB962C8B-B14F-4D97-AF65-F5344CB8AC3E}">
        <p14:creationId xmlns:p14="http://schemas.microsoft.com/office/powerpoint/2010/main" val="13186940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body" idx="1"/>
          </p:nvPr>
        </p:nvSpPr>
        <p:spPr>
          <a:xfrm>
            <a:off x="840828" y="1956376"/>
            <a:ext cx="10552386" cy="4822796"/>
          </a:xfrm>
        </p:spPr>
        <p:txBody>
          <a:bodyPr/>
          <a:lstStyle/>
          <a:p>
            <a:pPr marL="0" indent="0">
              <a:lnSpc>
                <a:spcPct val="90000"/>
              </a:lnSpc>
              <a:buNone/>
            </a:pPr>
            <a:r>
              <a:rPr lang="en-US" altLang="en-US" sz="2800" b="1" i="1" dirty="0" smtClean="0"/>
              <a:t>Don´t</a:t>
            </a:r>
          </a:p>
          <a:p>
            <a:pPr>
              <a:lnSpc>
                <a:spcPct val="90000"/>
              </a:lnSpc>
            </a:pPr>
            <a:r>
              <a:rPr lang="en-US" altLang="en-US" sz="2800" dirty="0" smtClean="0"/>
              <a:t>Give up!!!</a:t>
            </a:r>
          </a:p>
          <a:p>
            <a:pPr marL="0" indent="0">
              <a:lnSpc>
                <a:spcPct val="90000"/>
              </a:lnSpc>
              <a:buNone/>
            </a:pPr>
            <a:r>
              <a:rPr lang="en-US" altLang="en-US" sz="2400" b="1" i="1" dirty="0"/>
              <a:t>	</a:t>
            </a:r>
            <a:r>
              <a:rPr lang="en-US" altLang="en-US" sz="2400" b="1" dirty="0"/>
              <a:t>	</a:t>
            </a:r>
          </a:p>
        </p:txBody>
      </p:sp>
      <p:pic>
        <p:nvPicPr>
          <p:cNvPr id="18435" name="Picture 3"/>
          <p:cNvPicPr>
            <a:picLocks noGrp="1" noChangeAspect="1" noChangeArrowheads="1"/>
          </p:cNvPicPr>
          <p:nvPr>
            <p:ph type="title"/>
          </p:nvPr>
        </p:nvPicPr>
        <p:blipFill>
          <a:blip r:embed="rId2">
            <a:extLst>
              <a:ext uri="{28A0092B-C50C-407E-A947-70E740481C1C}">
                <a14:useLocalDpi xmlns:a14="http://schemas.microsoft.com/office/drawing/2010/main" val="0"/>
              </a:ext>
            </a:extLst>
          </a:blip>
          <a:srcRect/>
          <a:stretch>
            <a:fillRect/>
          </a:stretch>
        </p:blipFill>
        <p:spPr>
          <a:xfrm>
            <a:off x="1524000" y="0"/>
            <a:ext cx="1295400" cy="1022350"/>
          </a:xfrm>
          <a:noFill/>
        </p:spPr>
      </p:pic>
      <p:sp>
        <p:nvSpPr>
          <p:cNvPr id="18436" name="Text Box 4"/>
          <p:cNvSpPr txBox="1">
            <a:spLocks noChangeArrowheads="1"/>
          </p:cNvSpPr>
          <p:nvPr/>
        </p:nvSpPr>
        <p:spPr bwMode="auto">
          <a:xfrm>
            <a:off x="1524000" y="1371600"/>
            <a:ext cx="91440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None/>
            </a:pPr>
            <a:r>
              <a:rPr lang="en-US" altLang="en-US" b="1" dirty="0" smtClean="0">
                <a:solidFill>
                  <a:srgbClr val="FF0000"/>
                </a:solidFill>
              </a:rPr>
              <a:t>Implementation Guidance</a:t>
            </a:r>
            <a:endParaRPr lang="en-US" altLang="en-US" b="1" dirty="0">
              <a:solidFill>
                <a:srgbClr val="FF0000"/>
              </a:solidFill>
            </a:endParaRPr>
          </a:p>
        </p:txBody>
      </p:sp>
      <p:pic>
        <p:nvPicPr>
          <p:cNvPr id="18437" name="Picture 5" descr="Nat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72700" y="5346700"/>
            <a:ext cx="1905000" cy="151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8" name="Text Box 6"/>
          <p:cNvSpPr txBox="1">
            <a:spLocks noChangeArrowheads="1"/>
          </p:cNvSpPr>
          <p:nvPr/>
        </p:nvSpPr>
        <p:spPr bwMode="auto">
          <a:xfrm>
            <a:off x="1524000" y="1"/>
            <a:ext cx="91440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None/>
            </a:pPr>
            <a:r>
              <a:rPr lang="en-US" altLang="en-US" sz="3600" dirty="0">
                <a:solidFill>
                  <a:srgbClr val="3333CC"/>
                </a:solidFill>
              </a:rPr>
              <a:t>Bureau for International </a:t>
            </a:r>
          </a:p>
          <a:p>
            <a:pPr algn="ctr" fontAlgn="base">
              <a:spcBef>
                <a:spcPct val="0"/>
              </a:spcBef>
              <a:spcAft>
                <a:spcPct val="0"/>
              </a:spcAft>
              <a:buNone/>
            </a:pPr>
            <a:r>
              <a:rPr lang="en-US" altLang="en-US" sz="3600" dirty="0">
                <a:solidFill>
                  <a:srgbClr val="3333CC"/>
                </a:solidFill>
              </a:rPr>
              <a:t>Language Co-ordination</a:t>
            </a:r>
          </a:p>
        </p:txBody>
      </p:sp>
      <p:sp>
        <p:nvSpPr>
          <p:cNvPr id="2" name="Smiley Face 1"/>
          <p:cNvSpPr/>
          <p:nvPr/>
        </p:nvSpPr>
        <p:spPr>
          <a:xfrm>
            <a:off x="4782205" y="3453374"/>
            <a:ext cx="1660635" cy="1602102"/>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73878156"/>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287</TotalTime>
  <Words>565</Words>
  <Application>Microsoft Office PowerPoint</Application>
  <PresentationFormat>Widescreen</PresentationFormat>
  <Paragraphs>119</Paragraphs>
  <Slides>8</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8</vt:i4>
      </vt:variant>
    </vt:vector>
  </HeadingPairs>
  <TitlesOfParts>
    <vt:vector size="10" baseType="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GCMC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Garza, Peggy A Ms CIV</dc:creator>
  <cp:lastModifiedBy>McUser</cp:lastModifiedBy>
  <cp:revision>50</cp:revision>
  <dcterms:created xsi:type="dcterms:W3CDTF">2019-05-24T08:24:37Z</dcterms:created>
  <dcterms:modified xsi:type="dcterms:W3CDTF">2019-05-29T20:48:11Z</dcterms:modified>
</cp:coreProperties>
</file>