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126"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SG 6 ADVANCED ENGLISH COURSE FOR TESTERS</a:t>
            </a:r>
            <a:endParaRPr lang="en-US" dirty="0"/>
          </a:p>
        </p:txBody>
      </p:sp>
      <p:sp>
        <p:nvSpPr>
          <p:cNvPr id="3" name="Subtitle 2"/>
          <p:cNvSpPr>
            <a:spLocks noGrp="1"/>
          </p:cNvSpPr>
          <p:nvPr>
            <p:ph type="subTitle" idx="1"/>
          </p:nvPr>
        </p:nvSpPr>
        <p:spPr/>
        <p:txBody>
          <a:bodyPr/>
          <a:lstStyle/>
          <a:p>
            <a:pPr algn="ctr"/>
            <a:r>
              <a:rPr lang="en-US" dirty="0" smtClean="0"/>
              <a:t>BILC CONFERENCE, Estonia </a:t>
            </a:r>
          </a:p>
          <a:p>
            <a:pPr algn="ctr"/>
            <a:r>
              <a:rPr lang="en-US" dirty="0" smtClean="0"/>
              <a:t>May 2019</a:t>
            </a:r>
            <a:endParaRPr lang="en-US" dirty="0"/>
          </a:p>
        </p:txBody>
      </p:sp>
    </p:spTree>
    <p:extLst>
      <p:ext uri="{BB962C8B-B14F-4D97-AF65-F5344CB8AC3E}">
        <p14:creationId xmlns:p14="http://schemas.microsoft.com/office/powerpoint/2010/main" val="2563990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DESCRIPTION</a:t>
            </a:r>
            <a:endParaRPr lang="en-US" dirty="0"/>
          </a:p>
        </p:txBody>
      </p:sp>
      <p:sp>
        <p:nvSpPr>
          <p:cNvPr id="3" name="Content Placeholder 2"/>
          <p:cNvSpPr>
            <a:spLocks noGrp="1"/>
          </p:cNvSpPr>
          <p:nvPr>
            <p:ph idx="1"/>
          </p:nvPr>
        </p:nvSpPr>
        <p:spPr/>
        <p:txBody>
          <a:bodyPr/>
          <a:lstStyle/>
          <a:p>
            <a:r>
              <a:rPr lang="en-US" dirty="0" smtClean="0"/>
              <a:t>Over the years, testers of English have stated their need for refreshing/upgrading their English proficiency in an immersion setting. After internal discussions, Canada is considering offering a 5 week long advanced course in English to BILC testers, with the first pilot course planned for late spring 2020. The task of the SG participants will be to (1) brainstorm on the course content, and (2) come up with recommendations as to what could be included in it. Advanced course will mean content associated with Level 3 proficiency; therefore the recommendations should reflect the topical domains associated with this level, the percentage of content devoted to the individual skills, activities etc.</a:t>
            </a:r>
            <a:endParaRPr lang="en-US" dirty="0"/>
          </a:p>
        </p:txBody>
      </p:sp>
    </p:spTree>
    <p:extLst>
      <p:ext uri="{BB962C8B-B14F-4D97-AF65-F5344CB8AC3E}">
        <p14:creationId xmlns:p14="http://schemas.microsoft.com/office/powerpoint/2010/main" val="312780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609600"/>
            <a:ext cx="8596668" cy="5432425"/>
          </a:xfrm>
        </p:spPr>
      </p:pic>
    </p:spTree>
    <p:extLst>
      <p:ext uri="{BB962C8B-B14F-4D97-AF65-F5344CB8AC3E}">
        <p14:creationId xmlns:p14="http://schemas.microsoft.com/office/powerpoint/2010/main" val="824145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GENERAL CONTENT&amp; METHODOLOGY</a:t>
            </a:r>
            <a:endParaRPr lang="en-US" dirty="0"/>
          </a:p>
        </p:txBody>
      </p:sp>
      <p:sp>
        <p:nvSpPr>
          <p:cNvPr id="3" name="Content Placeholder 2"/>
          <p:cNvSpPr>
            <a:spLocks noGrp="1"/>
          </p:cNvSpPr>
          <p:nvPr>
            <p:ph idx="1"/>
          </p:nvPr>
        </p:nvSpPr>
        <p:spPr/>
        <p:txBody>
          <a:bodyPr/>
          <a:lstStyle/>
          <a:p>
            <a:r>
              <a:rPr lang="en-US" dirty="0" smtClean="0"/>
              <a:t>Mostly general proficiency</a:t>
            </a:r>
          </a:p>
          <a:p>
            <a:pPr marL="0" indent="0">
              <a:buNone/>
            </a:pPr>
            <a:endParaRPr lang="en-US" dirty="0" smtClean="0"/>
          </a:p>
          <a:p>
            <a:r>
              <a:rPr lang="en-US" dirty="0" smtClean="0"/>
              <a:t>Focus on the productive skills</a:t>
            </a:r>
          </a:p>
          <a:p>
            <a:pPr marL="0" indent="0">
              <a:buNone/>
            </a:pPr>
            <a:endParaRPr lang="en-US" dirty="0" smtClean="0"/>
          </a:p>
          <a:p>
            <a:r>
              <a:rPr lang="en-US" dirty="0" smtClean="0"/>
              <a:t>Language testing-related component</a:t>
            </a:r>
          </a:p>
          <a:p>
            <a:pPr marL="0" indent="0">
              <a:buNone/>
            </a:pPr>
            <a:endParaRPr lang="en-US" dirty="0" smtClean="0"/>
          </a:p>
          <a:p>
            <a:r>
              <a:rPr lang="en-US" dirty="0" smtClean="0"/>
              <a:t>Self-directed, self-motivated learning</a:t>
            </a:r>
          </a:p>
          <a:p>
            <a:pPr marL="0" indent="0">
              <a:buNone/>
            </a:pPr>
            <a:endParaRPr lang="en-US" dirty="0" smtClean="0"/>
          </a:p>
          <a:p>
            <a:r>
              <a:rPr lang="en-US" dirty="0" smtClean="0"/>
              <a:t>Development of cultural awareness </a:t>
            </a:r>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220109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CONTENT</a:t>
            </a:r>
            <a:br>
              <a:rPr lang="en-US" dirty="0" smtClean="0"/>
            </a:br>
            <a:r>
              <a:rPr lang="en-US" dirty="0" smtClean="0"/>
              <a:t>SPEAKING SKILL</a:t>
            </a:r>
            <a:endParaRPr lang="en-US" dirty="0"/>
          </a:p>
        </p:txBody>
      </p:sp>
      <p:sp>
        <p:nvSpPr>
          <p:cNvPr id="3" name="Content Placeholder 2"/>
          <p:cNvSpPr>
            <a:spLocks noGrp="1"/>
          </p:cNvSpPr>
          <p:nvPr>
            <p:ph idx="1"/>
          </p:nvPr>
        </p:nvSpPr>
        <p:spPr/>
        <p:txBody>
          <a:bodyPr/>
          <a:lstStyle/>
          <a:p>
            <a:r>
              <a:rPr lang="en-US" dirty="0" smtClean="0"/>
              <a:t>Discussing a variety of abstract topics, such as politics, environmental, social and other current issues;</a:t>
            </a:r>
          </a:p>
          <a:p>
            <a:r>
              <a:rPr lang="en-US" dirty="0" smtClean="0"/>
              <a:t>Giving formal and informal speeches, presentations</a:t>
            </a:r>
          </a:p>
          <a:p>
            <a:r>
              <a:rPr lang="en-US" dirty="0" smtClean="0"/>
              <a:t>Providing arguments, giving and justifying opinions,</a:t>
            </a:r>
          </a:p>
          <a:p>
            <a:r>
              <a:rPr lang="en-US" dirty="0" smtClean="0"/>
              <a:t>Formulating effective questions and follow-up questions on abstract topics,</a:t>
            </a:r>
          </a:p>
          <a:p>
            <a:r>
              <a:rPr lang="en-US" dirty="0" smtClean="0"/>
              <a:t>Discussing testing-related topics of personal choice, such as presenting on the latest research from the field of testing</a:t>
            </a:r>
          </a:p>
          <a:p>
            <a:r>
              <a:rPr lang="en-US" dirty="0" smtClean="0"/>
              <a:t>Moderating roundtable discussions on selected topics</a:t>
            </a:r>
            <a:endParaRPr lang="en-US" dirty="0"/>
          </a:p>
        </p:txBody>
      </p:sp>
    </p:spTree>
    <p:extLst>
      <p:ext uri="{BB962C8B-B14F-4D97-AF65-F5344CB8AC3E}">
        <p14:creationId xmlns:p14="http://schemas.microsoft.com/office/powerpoint/2010/main" val="2025872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CONTENT</a:t>
            </a:r>
            <a:br>
              <a:rPr lang="en-US" dirty="0" smtClean="0"/>
            </a:br>
            <a:r>
              <a:rPr lang="en-US" dirty="0" smtClean="0"/>
              <a:t>LISTENING&amp;READING SKILLS</a:t>
            </a:r>
            <a:endParaRPr lang="en-US" dirty="0"/>
          </a:p>
        </p:txBody>
      </p:sp>
      <p:sp>
        <p:nvSpPr>
          <p:cNvPr id="3" name="Content Placeholder 2"/>
          <p:cNvSpPr>
            <a:spLocks noGrp="1"/>
          </p:cNvSpPr>
          <p:nvPr>
            <p:ph idx="1"/>
          </p:nvPr>
        </p:nvSpPr>
        <p:spPr/>
        <p:txBody>
          <a:bodyPr/>
          <a:lstStyle/>
          <a:p>
            <a:r>
              <a:rPr lang="en-US" dirty="0" smtClean="0"/>
              <a:t>A Variety Of Written And Spoken Texts On Abstract Topics (Science, Technology Politics, Environment, Social Issues Etc.)</a:t>
            </a:r>
          </a:p>
          <a:p>
            <a:r>
              <a:rPr lang="en-US" dirty="0" smtClean="0"/>
              <a:t>Military Topics</a:t>
            </a:r>
          </a:p>
          <a:p>
            <a:r>
              <a:rPr lang="en-US" dirty="0" smtClean="0"/>
              <a:t>Editorials</a:t>
            </a:r>
          </a:p>
          <a:p>
            <a:r>
              <a:rPr lang="en-US" dirty="0" smtClean="0"/>
              <a:t>Canadian Literature, Movies, TV</a:t>
            </a:r>
          </a:p>
          <a:p>
            <a:r>
              <a:rPr lang="en-US" dirty="0" smtClean="0"/>
              <a:t>Current Events</a:t>
            </a:r>
          </a:p>
          <a:p>
            <a:r>
              <a:rPr lang="en-US" dirty="0" smtClean="0"/>
              <a:t>Social Media</a:t>
            </a:r>
          </a:p>
          <a:p>
            <a:r>
              <a:rPr lang="en-US" dirty="0" err="1" smtClean="0"/>
              <a:t>Humour</a:t>
            </a:r>
            <a:r>
              <a:rPr lang="en-US" dirty="0" smtClean="0"/>
              <a:t> And Satire</a:t>
            </a:r>
          </a:p>
          <a:p>
            <a:r>
              <a:rPr lang="en-US" dirty="0" smtClean="0"/>
              <a:t>Guest Speakers</a:t>
            </a:r>
          </a:p>
          <a:p>
            <a:r>
              <a:rPr lang="en-US" dirty="0" smtClean="0"/>
              <a:t>Colloquialisms, Slang, Idioms, Proverbs (As They Emerge In Context)</a:t>
            </a:r>
          </a:p>
          <a:p>
            <a:endParaRPr lang="en-US" dirty="0"/>
          </a:p>
        </p:txBody>
      </p:sp>
    </p:spTree>
    <p:extLst>
      <p:ext uri="{BB962C8B-B14F-4D97-AF65-F5344CB8AC3E}">
        <p14:creationId xmlns:p14="http://schemas.microsoft.com/office/powerpoint/2010/main" val="1301501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CONTENT</a:t>
            </a:r>
            <a:br>
              <a:rPr lang="en-US" dirty="0" smtClean="0"/>
            </a:br>
            <a:r>
              <a:rPr lang="en-US" dirty="0" smtClean="0"/>
              <a:t>WRITING SKILL</a:t>
            </a:r>
            <a:endParaRPr lang="en-US" dirty="0"/>
          </a:p>
        </p:txBody>
      </p:sp>
      <p:sp>
        <p:nvSpPr>
          <p:cNvPr id="3" name="Content Placeholder 2"/>
          <p:cNvSpPr>
            <a:spLocks noGrp="1"/>
          </p:cNvSpPr>
          <p:nvPr>
            <p:ph idx="1"/>
          </p:nvPr>
        </p:nvSpPr>
        <p:spPr/>
        <p:txBody>
          <a:bodyPr/>
          <a:lstStyle/>
          <a:p>
            <a:r>
              <a:rPr lang="en-US" dirty="0" smtClean="0"/>
              <a:t>Formal and informal correspondence</a:t>
            </a:r>
          </a:p>
          <a:p>
            <a:pPr marL="0" indent="0">
              <a:buNone/>
            </a:pPr>
            <a:endParaRPr lang="en-US" dirty="0" smtClean="0"/>
          </a:p>
          <a:p>
            <a:r>
              <a:rPr lang="en-US" dirty="0" smtClean="0"/>
              <a:t>Various genres of reports and papers</a:t>
            </a:r>
          </a:p>
          <a:p>
            <a:pPr marL="0" indent="0">
              <a:buNone/>
            </a:pPr>
            <a:endParaRPr lang="en-US" dirty="0" smtClean="0"/>
          </a:p>
          <a:p>
            <a:r>
              <a:rPr lang="en-US" dirty="0" smtClean="0"/>
              <a:t>Peer assessment of writing</a:t>
            </a:r>
          </a:p>
          <a:p>
            <a:pPr marL="0" indent="0">
              <a:buNone/>
            </a:pPr>
            <a:endParaRPr lang="en-US" dirty="0" smtClean="0"/>
          </a:p>
          <a:p>
            <a:r>
              <a:rPr lang="en-US" dirty="0" smtClean="0"/>
              <a:t>Essays (argumentation, opinions, hypothesis, analysis, organizational patterns in higher level writing etc.)</a:t>
            </a:r>
          </a:p>
          <a:p>
            <a:endParaRPr lang="en-US" dirty="0" smtClean="0"/>
          </a:p>
          <a:p>
            <a:endParaRPr lang="en-US" dirty="0"/>
          </a:p>
        </p:txBody>
      </p:sp>
    </p:spTree>
    <p:extLst>
      <p:ext uri="{BB962C8B-B14F-4D97-AF65-F5344CB8AC3E}">
        <p14:creationId xmlns:p14="http://schemas.microsoft.com/office/powerpoint/2010/main" val="2750806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a:t>
            </a:r>
            <a:endParaRPr lang="en-US" dirty="0"/>
          </a:p>
        </p:txBody>
      </p:sp>
      <p:sp>
        <p:nvSpPr>
          <p:cNvPr id="3" name="Content Placeholder 2"/>
          <p:cNvSpPr>
            <a:spLocks noGrp="1"/>
          </p:cNvSpPr>
          <p:nvPr>
            <p:ph idx="1"/>
          </p:nvPr>
        </p:nvSpPr>
        <p:spPr/>
        <p:txBody>
          <a:bodyPr/>
          <a:lstStyle/>
          <a:p>
            <a:r>
              <a:rPr lang="en-US" dirty="0" smtClean="0"/>
              <a:t>Grammar discussed in context only</a:t>
            </a:r>
          </a:p>
          <a:p>
            <a:r>
              <a:rPr lang="en-US" dirty="0" smtClean="0"/>
              <a:t>Cultural outings</a:t>
            </a:r>
          </a:p>
          <a:p>
            <a:r>
              <a:rPr lang="en-US" dirty="0" smtClean="0"/>
              <a:t>Skills treated in an integrated manner</a:t>
            </a:r>
          </a:p>
          <a:p>
            <a:r>
              <a:rPr lang="en-US" dirty="0" smtClean="0"/>
              <a:t>Guest lectures from different fields of expertise</a:t>
            </a:r>
          </a:p>
          <a:p>
            <a:r>
              <a:rPr lang="en-US" dirty="0" smtClean="0"/>
              <a:t>Home stay</a:t>
            </a:r>
          </a:p>
          <a:p>
            <a:endParaRPr lang="en-US" dirty="0" smtClean="0"/>
          </a:p>
        </p:txBody>
      </p:sp>
    </p:spTree>
    <p:extLst>
      <p:ext uri="{BB962C8B-B14F-4D97-AF65-F5344CB8AC3E}">
        <p14:creationId xmlns:p14="http://schemas.microsoft.com/office/powerpoint/2010/main" val="34917635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63</TotalTime>
  <Words>348</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SG 6 ADVANCED ENGLISH COURSE FOR TESTERS</vt:lpstr>
      <vt:lpstr>DESCRIPTION</vt:lpstr>
      <vt:lpstr>PowerPoint Presentation</vt:lpstr>
      <vt:lpstr>GENERAL CONTENT&amp; METHODOLOGY</vt:lpstr>
      <vt:lpstr>EXAMPLES OF CONTENT SPEAKING SKILL</vt:lpstr>
      <vt:lpstr>EXAMPLES OF CONTENT LISTENING&amp;READING SKILLS</vt:lpstr>
      <vt:lpstr>EXAMPLES OF CONTENT WRITING SKILL</vt:lpstr>
      <vt:lpstr>OTHER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6 ADVANCED ENGLISH COURSE FOR TESTERS</dc:title>
  <dc:creator>Kasutaja</dc:creator>
  <cp:lastModifiedBy>Kasutaja</cp:lastModifiedBy>
  <cp:revision>10</cp:revision>
  <dcterms:created xsi:type="dcterms:W3CDTF">2019-05-29T11:40:52Z</dcterms:created>
  <dcterms:modified xsi:type="dcterms:W3CDTF">2019-05-29T12:44:13Z</dcterms:modified>
</cp:coreProperties>
</file>