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  <p:sldId id="261" r:id="rId10"/>
    <p:sldId id="266" r:id="rId11"/>
    <p:sldId id="269" r:id="rId12"/>
    <p:sldId id="270" r:id="rId13"/>
    <p:sldId id="276" r:id="rId14"/>
    <p:sldId id="277" r:id="rId15"/>
    <p:sldId id="280" r:id="rId16"/>
    <p:sldId id="279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A1467-0F1E-425C-9859-CAEAC87E2635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30107-3742-4E43-BB64-DAC64ECFE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7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3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67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991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43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7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965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2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8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9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4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095F-3BED-4B3B-A053-058D47E1493B}" type="datetimeFigureOut">
              <a:rPr lang="en-US" smtClean="0"/>
              <a:t>23-May-16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D755F-1141-43E7-91C2-1E1D387E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0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590800"/>
          </a:xfrm>
        </p:spPr>
        <p:txBody>
          <a:bodyPr>
            <a:normAutofit/>
          </a:bodyPr>
          <a:lstStyle/>
          <a:p>
            <a:r>
              <a:rPr lang="en-US" dirty="0" smtClean="0"/>
              <a:t>50 Years of BILC: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The Evolution of STANAG 6001</a:t>
            </a:r>
            <a:br>
              <a:rPr lang="en-US" sz="3600" dirty="0" smtClean="0"/>
            </a:br>
            <a:r>
              <a:rPr lang="en-US" sz="3600" dirty="0" smtClean="0"/>
              <a:t>1976 – 2016</a:t>
            </a:r>
            <a:br>
              <a:rPr lang="en-US" sz="3600" dirty="0" smtClean="0"/>
            </a:br>
            <a:r>
              <a:rPr lang="en-US" sz="3600" dirty="0" smtClean="0"/>
              <a:t>and the </a:t>
            </a:r>
            <a:r>
              <a:rPr lang="en-US" sz="3600" dirty="0"/>
              <a:t>f</a:t>
            </a:r>
            <a:r>
              <a:rPr lang="en-US" sz="3600" dirty="0" smtClean="0"/>
              <a:t>irst Benchmark Advisory Test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447800"/>
          </a:xfrm>
        </p:spPr>
        <p:txBody>
          <a:bodyPr/>
          <a:lstStyle/>
          <a:p>
            <a:r>
              <a:rPr lang="en-US" dirty="0" smtClean="0"/>
              <a:t>Ray Clifford</a:t>
            </a:r>
          </a:p>
          <a:p>
            <a:r>
              <a:rPr lang="en-US" dirty="0" smtClean="0"/>
              <a:t>24 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5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762000"/>
            <a:ext cx="7924800" cy="3124200"/>
          </a:xfrm>
        </p:spPr>
        <p:txBody>
          <a:bodyPr/>
          <a:lstStyle/>
          <a:p>
            <a:pPr eaLnBrk="1" hangingPunct="1"/>
            <a:r>
              <a:rPr lang="en-US" altLang="en-US" sz="4800" b="1" dirty="0" smtClean="0"/>
              <a:t>Benchmark Advisory Test</a:t>
            </a: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 smtClean="0"/>
              <a:t>(BAT)</a:t>
            </a:r>
            <a:r>
              <a:rPr lang="en-US" altLang="en-US" sz="4800" b="1" dirty="0" smtClean="0"/>
              <a:t/>
            </a:r>
            <a:br>
              <a:rPr lang="en-US" altLang="en-US" sz="4800" b="1" dirty="0" smtClean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endParaRPr lang="en-US" altLang="en-US" sz="4000" b="1" dirty="0" smtClean="0"/>
          </a:p>
        </p:txBody>
      </p:sp>
      <p:sp>
        <p:nvSpPr>
          <p:cNvPr id="1741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038600"/>
            <a:ext cx="7239000" cy="2514600"/>
          </a:xfrm>
        </p:spPr>
        <p:txBody>
          <a:bodyPr/>
          <a:lstStyle/>
          <a:p>
            <a:r>
              <a:rPr lang="en-US" altLang="en-US" sz="3600" b="1" dirty="0"/>
              <a:t>A Parallel </a:t>
            </a:r>
            <a:r>
              <a:rPr lang="en-US" altLang="en-US" sz="3600" b="1" dirty="0" smtClean="0"/>
              <a:t>Effort that Applied</a:t>
            </a:r>
          </a:p>
          <a:p>
            <a:r>
              <a:rPr lang="en-US" altLang="en-US" sz="3600" b="1" dirty="0" smtClean="0"/>
              <a:t>the Improved STANAG 6001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5824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Benchmark Testing?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53000"/>
          </a:xfrm>
        </p:spPr>
        <p:txBody>
          <a:bodyPr>
            <a:noAutofit/>
          </a:bodyPr>
          <a:lstStyle/>
          <a:p>
            <a:r>
              <a:rPr lang="en-US" altLang="en-US" dirty="0"/>
              <a:t>To promote consistent interpretation and interpretation of STANAG 6001 across national testing programs.</a:t>
            </a:r>
          </a:p>
          <a:p>
            <a:r>
              <a:rPr lang="en-US" altLang="en-US" dirty="0" smtClean="0"/>
              <a:t>To provide an external measure against which nations can compare their national STANAG test results.</a:t>
            </a:r>
          </a:p>
          <a:p>
            <a:r>
              <a:rPr lang="en-US" altLang="en-US" dirty="0" smtClean="0"/>
              <a:t>To pursue a joint development project as a way of demonstrating how STANAG 6001 tests can be designed, developed, and scored.</a:t>
            </a:r>
          </a:p>
        </p:txBody>
      </p:sp>
    </p:spTree>
    <p:extLst>
      <p:ext uri="{BB962C8B-B14F-4D97-AF65-F5344CB8AC3E}">
        <p14:creationId xmlns:p14="http://schemas.microsoft.com/office/powerpoint/2010/main" val="344212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Benchmark Advisory Test (BAT) 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2003:  Possibility raised; options discussed.</a:t>
            </a:r>
          </a:p>
          <a:p>
            <a:r>
              <a:rPr lang="en-US" altLang="en-US" dirty="0" smtClean="0"/>
              <a:t>2004:  Steering committee recommended the concept to the NATO Joint Services Subcommittee Group.</a:t>
            </a:r>
          </a:p>
          <a:p>
            <a:r>
              <a:rPr lang="en-US" altLang="en-US" dirty="0" smtClean="0"/>
              <a:t>2005:  BILC launched a volunteer, collaborative effort to create a Reading and Listening BAT.</a:t>
            </a:r>
          </a:p>
          <a:p>
            <a:r>
              <a:rPr lang="en-US" altLang="en-US" dirty="0" smtClean="0"/>
              <a:t>2005-6:  ACT took accepted the BILC work and </a:t>
            </a:r>
          </a:p>
          <a:p>
            <a:pPr lvl="1"/>
            <a:r>
              <a:rPr lang="en-US" altLang="en-US" dirty="0" smtClean="0"/>
              <a:t>Contracted to complete tests in 4 skill modalities.</a:t>
            </a:r>
          </a:p>
          <a:p>
            <a:pPr lvl="1"/>
            <a:r>
              <a:rPr lang="en-US" altLang="en-US" dirty="0" smtClean="0"/>
              <a:t>Set an implementation date of 2009.</a:t>
            </a:r>
          </a:p>
        </p:txBody>
      </p:sp>
    </p:spTree>
    <p:extLst>
      <p:ext uri="{BB962C8B-B14F-4D97-AF65-F5344CB8AC3E}">
        <p14:creationId xmlns:p14="http://schemas.microsoft.com/office/powerpoint/2010/main" val="244005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4000" smtClean="0"/>
              <a:t>2009 BAT Administration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dirty="0" smtClean="0"/>
              <a:t>200 tests were allocated across 11 Nations.</a:t>
            </a:r>
          </a:p>
          <a:p>
            <a:r>
              <a:rPr lang="en-US" altLang="en-US" dirty="0" smtClean="0"/>
              <a:t>Testing began in May, 2009.</a:t>
            </a:r>
          </a:p>
          <a:p>
            <a:r>
              <a:rPr lang="en-US" altLang="en-US" dirty="0" smtClean="0"/>
              <a:t>Tests were administered by Language Testing International.</a:t>
            </a:r>
          </a:p>
          <a:p>
            <a:r>
              <a:rPr lang="en-US" altLang="en-US" dirty="0" smtClean="0"/>
              <a:t>Results were reported to each participating nation, but only for their own personnel.</a:t>
            </a:r>
          </a:p>
          <a:p>
            <a:r>
              <a:rPr lang="en-US" altLang="en-US" dirty="0" smtClean="0"/>
              <a:t>Overall results were reported without identifying the test takers’ nationality.</a:t>
            </a:r>
          </a:p>
          <a:p>
            <a:pPr>
              <a:buFontTx/>
              <a:buNone/>
            </a:pPr>
            <a:endParaRPr lang="en-US" altLang="en-US" sz="2000" dirty="0" smtClean="0"/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3213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The STANAG 6001 revision and the </a:t>
            </a:r>
            <a:r>
              <a:rPr lang="en-US" dirty="0" smtClean="0"/>
              <a:t>BAT </a:t>
            </a:r>
            <a:r>
              <a:rPr lang="en-US" dirty="0" smtClean="0"/>
              <a:t>development project were an unparalleled success.</a:t>
            </a:r>
          </a:p>
          <a:p>
            <a:r>
              <a:rPr lang="en-US" dirty="0" smtClean="0"/>
              <a:t>You, the BILC family, are the reason they succeeded</a:t>
            </a:r>
          </a:p>
          <a:p>
            <a:r>
              <a:rPr lang="en-US" dirty="0" smtClean="0"/>
              <a:t>I have never seen an international team that worked with such </a:t>
            </a:r>
            <a:r>
              <a:rPr lang="en-US" dirty="0" smtClean="0"/>
              <a:t>a high level of energy</a:t>
            </a:r>
            <a:r>
              <a:rPr lang="en-US" dirty="0" smtClean="0"/>
              <a:t>, goodwill, </a:t>
            </a:r>
            <a:r>
              <a:rPr lang="en-US" dirty="0" smtClean="0"/>
              <a:t>cooperation, and </a:t>
            </a:r>
            <a:r>
              <a:rPr lang="en-US" dirty="0" smtClean="0"/>
              <a:t>dedication.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475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STANAG 6001 revision and the </a:t>
            </a:r>
            <a:r>
              <a:rPr lang="en-US" sz="2400" dirty="0" smtClean="0"/>
              <a:t>BAT </a:t>
            </a:r>
            <a:r>
              <a:rPr lang="en-US" sz="2400" dirty="0" smtClean="0"/>
              <a:t>development project were an unparalleled success.</a:t>
            </a:r>
          </a:p>
          <a:p>
            <a:r>
              <a:rPr lang="en-US" sz="2400" dirty="0" smtClean="0"/>
              <a:t>You, the BILC family, are the reason they succeeded</a:t>
            </a:r>
          </a:p>
          <a:p>
            <a:r>
              <a:rPr lang="en-US" sz="2400" dirty="0" smtClean="0"/>
              <a:t>I have never seen an international team that worked with such </a:t>
            </a:r>
            <a:r>
              <a:rPr lang="en-US" sz="2400" dirty="0" smtClean="0"/>
              <a:t>a high level of energy</a:t>
            </a:r>
            <a:r>
              <a:rPr lang="en-US" sz="2400" dirty="0" smtClean="0"/>
              <a:t>, goodwill, </a:t>
            </a:r>
            <a:r>
              <a:rPr lang="en-US" sz="2400" dirty="0" smtClean="0"/>
              <a:t>cooperation, and </a:t>
            </a:r>
            <a:r>
              <a:rPr lang="en-US" sz="2400" dirty="0" smtClean="0"/>
              <a:t>dedication.  </a:t>
            </a:r>
          </a:p>
          <a:p>
            <a:r>
              <a:rPr lang="en-US" sz="6000" b="1" dirty="0" smtClean="0">
                <a:solidFill>
                  <a:srgbClr val="FF0000"/>
                </a:solidFill>
              </a:rPr>
              <a:t>Congratulations on your accomplishments!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06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Stop! Your time is up!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318" y="1600200"/>
            <a:ext cx="62393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313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8"/>
            <a:ext cx="8229600" cy="1325562"/>
          </a:xfrm>
        </p:spPr>
        <p:txBody>
          <a:bodyPr>
            <a:normAutofit/>
          </a:bodyPr>
          <a:lstStyle/>
          <a:p>
            <a:r>
              <a:rPr lang="en-US" dirty="0" smtClean="0"/>
              <a:t>A Footnote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 </a:t>
            </a:r>
            <a:r>
              <a:rPr lang="en-US" dirty="0"/>
              <a:t>case you don’t remember the </a:t>
            </a:r>
            <a:r>
              <a:rPr lang="en-US" dirty="0" smtClean="0"/>
              <a:t>BAT </a:t>
            </a:r>
            <a:r>
              <a:rPr lang="en-US" dirty="0" smtClean="0"/>
              <a:t>study, </a:t>
            </a:r>
            <a:r>
              <a:rPr lang="en-US" dirty="0" smtClean="0"/>
              <a:t>…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 </a:t>
            </a:r>
            <a:r>
              <a:rPr lang="en-US" dirty="0" smtClean="0"/>
              <a:t>overall BAT test </a:t>
            </a:r>
            <a:r>
              <a:rPr lang="en-US" dirty="0" smtClean="0"/>
              <a:t>results will be reviewed</a:t>
            </a:r>
          </a:p>
          <a:p>
            <a:pPr marL="0" indent="0" algn="ctr">
              <a:buNone/>
            </a:pPr>
            <a:r>
              <a:rPr lang="en-US" dirty="0" smtClean="0"/>
              <a:t>in </a:t>
            </a:r>
            <a:r>
              <a:rPr lang="en-US" dirty="0" smtClean="0"/>
              <a:t>my </a:t>
            </a:r>
            <a:r>
              <a:rPr lang="en-US" dirty="0" smtClean="0"/>
              <a:t>presentation on </a:t>
            </a:r>
            <a:r>
              <a:rPr lang="en-US" dirty="0" smtClean="0"/>
              <a:t>Thursday.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68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r>
              <a:rPr lang="en-US" dirty="0" smtClean="0"/>
              <a:t>1976:  STANAG 6001, Edition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r>
              <a:rPr lang="en-US" dirty="0" smtClean="0"/>
              <a:t>NATO adopted the standards that were drafted by BILC during 1973 through 1975.</a:t>
            </a:r>
          </a:p>
          <a:p>
            <a:pPr lvl="1"/>
            <a:r>
              <a:rPr lang="en-US" dirty="0" smtClean="0"/>
              <a:t>The lack of consistent specifications limited the STANAG’s usefulness for assessment purposes.</a:t>
            </a:r>
          </a:p>
          <a:p>
            <a:pPr lvl="1"/>
            <a:r>
              <a:rPr lang="en-US" dirty="0" smtClean="0"/>
              <a:t>The brevity of the descriptions allowed for multiple interpretations.</a:t>
            </a:r>
          </a:p>
          <a:p>
            <a:pPr lvl="1"/>
            <a:r>
              <a:rPr lang="en-US" dirty="0" smtClean="0"/>
              <a:t>A testing expert later called those descriptions </a:t>
            </a:r>
            <a:r>
              <a:rPr lang="en-US" dirty="0"/>
              <a:t>“thin, haphazard, and often off the mark”.</a:t>
            </a:r>
          </a:p>
          <a:p>
            <a:pPr lvl="1"/>
            <a:r>
              <a:rPr lang="en-US" dirty="0" smtClean="0"/>
              <a:t>To fill the gaps, NATO nations implemented their own interpretations.</a:t>
            </a:r>
          </a:p>
        </p:txBody>
      </p:sp>
    </p:spTree>
    <p:extLst>
      <p:ext uri="{BB962C8B-B14F-4D97-AF65-F5344CB8AC3E}">
        <p14:creationId xmlns:p14="http://schemas.microsoft.com/office/powerpoint/2010/main" val="36748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dirty="0" smtClean="0"/>
              <a:t>Negative Impact of Edition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pPr marL="342900" lvl="2" indent="-342900"/>
            <a:r>
              <a:rPr lang="en-US" sz="3200" dirty="0"/>
              <a:t>N</a:t>
            </a:r>
            <a:r>
              <a:rPr lang="en-US" sz="3200" dirty="0" smtClean="0"/>
              <a:t>ational interpretations were not aligned.</a:t>
            </a:r>
          </a:p>
          <a:p>
            <a:pPr marL="800100" lvl="3" indent="-342900"/>
            <a:r>
              <a:rPr lang="en-US" sz="2400" dirty="0" smtClean="0"/>
              <a:t>National tests and ratings were not equivalent. </a:t>
            </a:r>
          </a:p>
          <a:p>
            <a:pPr marL="800100" lvl="3" indent="-342900"/>
            <a:r>
              <a:rPr lang="en-US" sz="2400" dirty="0" smtClean="0"/>
              <a:t>My level 3 might equal your level 2 or even your level 1. </a:t>
            </a:r>
          </a:p>
          <a:p>
            <a:r>
              <a:rPr lang="en-US" dirty="0" smtClean="0"/>
              <a:t>The Standardized Language Profile (SLP) for jobs became inflated. </a:t>
            </a:r>
          </a:p>
          <a:p>
            <a:pPr lvl="1"/>
            <a:r>
              <a:rPr lang="en-US" sz="2400" dirty="0" smtClean="0"/>
              <a:t>SLP’s were often set by people-comparisons rather than by criterion-based job task analyses. </a:t>
            </a:r>
          </a:p>
          <a:p>
            <a:pPr lvl="1"/>
            <a:r>
              <a:rPr lang="en-US" sz="2400" dirty="0" smtClean="0"/>
              <a:t>“The last guy was a 3; and his language skills were weak, so we need a 4.”</a:t>
            </a:r>
          </a:p>
          <a:p>
            <a:r>
              <a:rPr lang="en-US" dirty="0" smtClean="0"/>
              <a:t>The lack of language skills was identified as NATO’s greatest challenge to interoperability.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5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Taken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1999:  BILC formed a working group on Testing and Assessment.</a:t>
            </a:r>
          </a:p>
          <a:p>
            <a:pPr lvl="1"/>
            <a:r>
              <a:rPr lang="en-US" dirty="0" smtClean="0"/>
              <a:t>Its initial goal was to elaborate on and interpret the original STANAG 6001 descriptors.</a:t>
            </a:r>
          </a:p>
          <a:p>
            <a:pPr lvl="1"/>
            <a:r>
              <a:rPr lang="en-US" dirty="0" smtClean="0"/>
              <a:t>Representatives from 11 BILC member-nations participated.</a:t>
            </a:r>
          </a:p>
          <a:p>
            <a:r>
              <a:rPr lang="en-US" dirty="0" smtClean="0"/>
              <a:t>2000:  That working group produced the “Interpretation and Elaboration Document”.</a:t>
            </a:r>
          </a:p>
          <a:p>
            <a:pPr lvl="1"/>
            <a:r>
              <a:rPr lang="en-US" dirty="0" smtClean="0"/>
              <a:t>That “Interpretation” was successfully trialed in the new BILC Language Testing Seminar.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2003:  STANAG 6001, Edition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2002:  The BILC Steering Committee</a:t>
            </a:r>
          </a:p>
          <a:p>
            <a:pPr lvl="1"/>
            <a:r>
              <a:rPr lang="en-US" dirty="0" smtClean="0"/>
              <a:t>Approved the “Interpretation Document”.</a:t>
            </a:r>
          </a:p>
          <a:p>
            <a:pPr lvl="1"/>
            <a:r>
              <a:rPr lang="en-US" dirty="0" smtClean="0"/>
              <a:t>Forwarded it to the NATO Standardization Agency for approval and publication.</a:t>
            </a:r>
          </a:p>
          <a:p>
            <a:r>
              <a:rPr lang="en-US" dirty="0" smtClean="0"/>
              <a:t>2003:  STANAG 6001, Edition 2 was released. </a:t>
            </a:r>
          </a:p>
          <a:p>
            <a:pPr lvl="1"/>
            <a:r>
              <a:rPr lang="en-US" dirty="0" smtClean="0"/>
              <a:t>It was the first substantive change in a quarter of a century.</a:t>
            </a:r>
          </a:p>
          <a:p>
            <a:pPr lvl="1"/>
            <a:r>
              <a:rPr lang="en-US" dirty="0" smtClean="0"/>
              <a:t>The interpretation and elaboration document was included as Annex A.</a:t>
            </a:r>
          </a:p>
        </p:txBody>
      </p:sp>
    </p:spTree>
    <p:extLst>
      <p:ext uri="{BB962C8B-B14F-4D97-AF65-F5344CB8AC3E}">
        <p14:creationId xmlns:p14="http://schemas.microsoft.com/office/powerpoint/2010/main" val="26766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STANAG </a:t>
            </a:r>
            <a:r>
              <a:rPr lang="en-US" dirty="0"/>
              <a:t>6001, Edition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Autofit/>
          </a:bodyPr>
          <a:lstStyle/>
          <a:p>
            <a:r>
              <a:rPr lang="en-US" dirty="0" smtClean="0"/>
              <a:t>After extensive study and work, Edition 3 was published with several substantive changes.</a:t>
            </a:r>
          </a:p>
          <a:p>
            <a:pPr lvl="1"/>
            <a:r>
              <a:rPr lang="en-US" dirty="0" smtClean="0"/>
              <a:t>It changed the labels for the levels so they better reflected the content of the level descriptions.</a:t>
            </a:r>
          </a:p>
          <a:p>
            <a:pPr lvl="2"/>
            <a:r>
              <a:rPr lang="en-US" dirty="0" smtClean="0"/>
              <a:t>0 =                       No proficiency.</a:t>
            </a:r>
          </a:p>
          <a:p>
            <a:pPr lvl="2"/>
            <a:r>
              <a:rPr lang="en-US" dirty="0" smtClean="0"/>
              <a:t>1 = </a:t>
            </a:r>
            <a:r>
              <a:rPr lang="en-US" strike="sngStrike" dirty="0" smtClean="0"/>
              <a:t>Elementary</a:t>
            </a:r>
            <a:r>
              <a:rPr lang="en-US" dirty="0" smtClean="0"/>
              <a:t> Survival.</a:t>
            </a:r>
          </a:p>
          <a:p>
            <a:pPr lvl="2"/>
            <a:r>
              <a:rPr lang="en-US" dirty="0" smtClean="0"/>
              <a:t>2 = </a:t>
            </a:r>
            <a:r>
              <a:rPr lang="en-US" strike="sngStrike" dirty="0" smtClean="0"/>
              <a:t>Fair</a:t>
            </a:r>
            <a:r>
              <a:rPr lang="en-US" dirty="0" smtClean="0"/>
              <a:t>               Functional.</a:t>
            </a:r>
          </a:p>
          <a:p>
            <a:pPr lvl="2"/>
            <a:r>
              <a:rPr lang="en-US" dirty="0" smtClean="0"/>
              <a:t>3 = </a:t>
            </a:r>
            <a:r>
              <a:rPr lang="en-US" strike="sngStrike" dirty="0" smtClean="0"/>
              <a:t>Good</a:t>
            </a:r>
            <a:r>
              <a:rPr lang="en-US" dirty="0"/>
              <a:t> </a:t>
            </a:r>
            <a:r>
              <a:rPr lang="en-US" dirty="0" smtClean="0"/>
              <a:t>           Professional.</a:t>
            </a:r>
          </a:p>
          <a:p>
            <a:pPr lvl="2"/>
            <a:r>
              <a:rPr lang="en-US" dirty="0" smtClean="0"/>
              <a:t>4 = </a:t>
            </a:r>
            <a:r>
              <a:rPr lang="en-US" strike="sngStrike" dirty="0" smtClean="0"/>
              <a:t>Very Good</a:t>
            </a:r>
            <a:r>
              <a:rPr lang="en-US" dirty="0" smtClean="0"/>
              <a:t>   Expert.</a:t>
            </a:r>
          </a:p>
          <a:p>
            <a:pPr lvl="2"/>
            <a:r>
              <a:rPr lang="en-US" dirty="0" smtClean="0"/>
              <a:t>5 = </a:t>
            </a:r>
            <a:r>
              <a:rPr lang="en-US" strike="sngStrike" dirty="0" smtClean="0"/>
              <a:t>Excellent</a:t>
            </a:r>
            <a:r>
              <a:rPr lang="en-US" dirty="0" smtClean="0"/>
              <a:t>      Highly-articulate native.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5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2009:  STANAG </a:t>
            </a:r>
            <a:r>
              <a:rPr lang="en-US" dirty="0"/>
              <a:t>6001, Edition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(Continued)</a:t>
            </a:r>
          </a:p>
          <a:p>
            <a:pPr lvl="1"/>
            <a:r>
              <a:rPr lang="en-US" dirty="0" smtClean="0"/>
              <a:t>It defined language proficiency as “unrehearsed, general language communication ability”. </a:t>
            </a:r>
          </a:p>
          <a:p>
            <a:pPr lvl="1"/>
            <a:r>
              <a:rPr lang="en-US" dirty="0" smtClean="0"/>
              <a:t>It added descriptions of “plus levels” as Appendix 1 to Annex A.</a:t>
            </a:r>
          </a:p>
          <a:p>
            <a:pPr lvl="2"/>
            <a:r>
              <a:rPr lang="en-US" dirty="0" smtClean="0"/>
              <a:t>“A plus level is understood to be more than halfway between two base levels.”</a:t>
            </a:r>
          </a:p>
          <a:p>
            <a:pPr lvl="2"/>
            <a:r>
              <a:rPr lang="en-US" dirty="0" smtClean="0"/>
              <a:t>“A plus level substantially exceeds the base level, but does not fully or consistently meet all of the criteria for the next higher base level.”</a:t>
            </a:r>
          </a:p>
        </p:txBody>
      </p:sp>
    </p:spTree>
    <p:extLst>
      <p:ext uri="{BB962C8B-B14F-4D97-AF65-F5344CB8AC3E}">
        <p14:creationId xmlns:p14="http://schemas.microsoft.com/office/powerpoint/2010/main" val="39278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2010:  STANAG </a:t>
            </a:r>
            <a:r>
              <a:rPr lang="en-US" dirty="0"/>
              <a:t>6001, Edition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Added two additional purposes for which plus levels may be used.</a:t>
            </a:r>
          </a:p>
          <a:p>
            <a:pPr lvl="1"/>
            <a:r>
              <a:rPr lang="en-US" dirty="0" smtClean="0"/>
              <a:t>Edition 3:  “A plus level may  be added to a base level for training or evaluation purposes … “</a:t>
            </a:r>
          </a:p>
          <a:p>
            <a:pPr lvl="1"/>
            <a:r>
              <a:rPr lang="en-US" dirty="0" smtClean="0"/>
              <a:t>Edition 4:  “</a:t>
            </a:r>
            <a:r>
              <a:rPr lang="en-US" dirty="0"/>
              <a:t>A plus level may  be added to a </a:t>
            </a:r>
            <a:r>
              <a:rPr lang="en-US" dirty="0" smtClean="0"/>
              <a:t>base </a:t>
            </a:r>
            <a:r>
              <a:rPr lang="en-US" dirty="0"/>
              <a:t>level for </a:t>
            </a:r>
            <a:r>
              <a:rPr lang="en-US" dirty="0" smtClean="0"/>
              <a:t>training, evaluation, </a:t>
            </a:r>
            <a:r>
              <a:rPr lang="en-US" b="1" dirty="0" smtClean="0"/>
              <a:t>recording or reporting</a:t>
            </a:r>
            <a:r>
              <a:rPr lang="en-US" dirty="0" smtClean="0"/>
              <a:t> </a:t>
            </a:r>
            <a:r>
              <a:rPr lang="en-US" dirty="0"/>
              <a:t>purposes … “</a:t>
            </a:r>
          </a:p>
        </p:txBody>
      </p:sp>
    </p:spTree>
    <p:extLst>
      <p:ext uri="{BB962C8B-B14F-4D97-AF65-F5344CB8AC3E}">
        <p14:creationId xmlns:p14="http://schemas.microsoft.com/office/powerpoint/2010/main" val="151299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2014:  STANAG 6001, Edition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2014:  Edition 4 reformatted and republished in ATrainP-5 as Edition 5.</a:t>
            </a:r>
          </a:p>
          <a:p>
            <a:pPr lvl="1"/>
            <a:r>
              <a:rPr lang="en-US" dirty="0" smtClean="0"/>
              <a:t>The format and introductory pages were modified.</a:t>
            </a:r>
          </a:p>
          <a:p>
            <a:pPr lvl="1"/>
            <a:r>
              <a:rPr lang="en-US" dirty="0" smtClean="0"/>
              <a:t>The standards were not intentionally changed.</a:t>
            </a:r>
          </a:p>
          <a:p>
            <a:pPr lvl="1"/>
            <a:r>
              <a:rPr lang="en-US" dirty="0" smtClean="0"/>
              <a:t>But typos were introduced in the publication process.</a:t>
            </a:r>
          </a:p>
          <a:p>
            <a:r>
              <a:rPr lang="en-US" dirty="0" smtClean="0"/>
              <a:t>2016:  Edition 5, version 2 was just published.</a:t>
            </a:r>
          </a:p>
          <a:p>
            <a:pPr lvl="1"/>
            <a:r>
              <a:rPr lang="en-US" dirty="0" smtClean="0"/>
              <a:t>Typos have been corrected.</a:t>
            </a:r>
          </a:p>
          <a:p>
            <a:pPr lvl="1"/>
            <a:r>
              <a:rPr lang="en-US" dirty="0" smtClean="0"/>
              <a:t>Edition 5 will also be available on the BILC website.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930</Words>
  <Application>Microsoft Office PowerPoint</Application>
  <PresentationFormat>On-screen Show (4:3)</PresentationFormat>
  <Paragraphs>93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50 Years of BILC: The Evolution of STANAG 6001 1976 – 2016 and the first Benchmark Advisory Test </vt:lpstr>
      <vt:lpstr>1976:  STANAG 6001, Edition 1 </vt:lpstr>
      <vt:lpstr>Negative Impact of Edition 1</vt:lpstr>
      <vt:lpstr>Actions Taken</vt:lpstr>
      <vt:lpstr>2003:  STANAG 6001, Edition 2</vt:lpstr>
      <vt:lpstr>2009:  STANAG 6001, Edition 3</vt:lpstr>
      <vt:lpstr>2009:  STANAG 6001, Edition 3</vt:lpstr>
      <vt:lpstr>2010:  STANAG 6001, Edition 4</vt:lpstr>
      <vt:lpstr>2014:  STANAG 6001, Edition 5</vt:lpstr>
      <vt:lpstr>Benchmark Advisory Test (BAT)  </vt:lpstr>
      <vt:lpstr>Why Benchmark Testing?</vt:lpstr>
      <vt:lpstr>Benchmark Advisory Test (BAT) </vt:lpstr>
      <vt:lpstr>2009 BAT Administration</vt:lpstr>
      <vt:lpstr>Summary</vt:lpstr>
      <vt:lpstr>Summary</vt:lpstr>
      <vt:lpstr>Stop! Your time is up!</vt:lpstr>
      <vt:lpstr>A Footnote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STANAG 6001 Its Evolving History 1976 – 2016</dc:title>
  <dc:creator>Ray Clifford</dc:creator>
  <cp:lastModifiedBy>Ray Clifford</cp:lastModifiedBy>
  <cp:revision>44</cp:revision>
  <dcterms:created xsi:type="dcterms:W3CDTF">2016-05-20T20:30:47Z</dcterms:created>
  <dcterms:modified xsi:type="dcterms:W3CDTF">2016-05-24T05:32:09Z</dcterms:modified>
</cp:coreProperties>
</file>