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220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"/>
          <c:y val="1.2500000000000001E-2"/>
          <c:w val="0.79887992125984253"/>
          <c:h val="0.8409323326771653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paper</c:v>
                </c:pt>
              </c:strCache>
            </c:strRef>
          </c:tx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Sheet1!$B$2:$B$5</c:f>
              <c:numCache>
                <c:formatCode>0%</c:formatCode>
                <c:ptCount val="4"/>
                <c:pt idx="0">
                  <c:v>0.7</c:v>
                </c:pt>
                <c:pt idx="1">
                  <c:v>0.6</c:v>
                </c:pt>
                <c:pt idx="2">
                  <c:v>0.55000000000000004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CAT</c:v>
                </c:pt>
              </c:strCache>
            </c:strRef>
          </c:tx>
          <c:spPr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c:spPr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Sheet1!$C$2:$C$5</c:f>
              <c:numCache>
                <c:formatCode>0%</c:formatCode>
                <c:ptCount val="4"/>
                <c:pt idx="0">
                  <c:v>0.3</c:v>
                </c:pt>
                <c:pt idx="1">
                  <c:v>0.4</c:v>
                </c:pt>
                <c:pt idx="2">
                  <c:v>0.45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Column1</c:v>
                </c:pt>
              </c:strCache>
            </c:strRef>
          </c:tx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Sheet1!$D$2:$D$5</c:f>
              <c:numCache>
                <c:formatCode>General</c:formatCode>
                <c:ptCount val="4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6305024"/>
        <c:axId val="99024896"/>
      </c:barChart>
      <c:catAx>
        <c:axId val="863050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99024896"/>
        <c:crosses val="autoZero"/>
        <c:auto val="1"/>
        <c:lblAlgn val="ctr"/>
        <c:lblOffset val="100"/>
        <c:noMultiLvlLbl val="0"/>
      </c:catAx>
      <c:valAx>
        <c:axId val="99024896"/>
        <c:scaling>
          <c:orientation val="minMax"/>
        </c:scaling>
        <c:delete val="1"/>
        <c:axPos val="l"/>
        <c:majorGridlines/>
        <c:numFmt formatCode="0%" sourceLinked="1"/>
        <c:majorTickMark val="out"/>
        <c:minorTickMark val="none"/>
        <c:tickLblPos val="nextTo"/>
        <c:crossAx val="86305024"/>
        <c:crosses val="autoZero"/>
        <c:crossBetween val="between"/>
      </c:valAx>
    </c:plotArea>
    <c:legend>
      <c:legendPos val="r"/>
      <c:legendEntry>
        <c:idx val="2"/>
        <c:delete val="1"/>
      </c:legendEntry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10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10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2AC74F-0B72-4BFF-B676-5E641BD37F61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57590"/>
            <a:ext cx="2971800" cy="4610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757590"/>
            <a:ext cx="2971800" cy="4610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EB24DA-59E4-4387-90D7-3F047C263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3189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10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10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89C9E8-9B3B-4350-92F7-2684AF7F17CD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23950" y="692150"/>
            <a:ext cx="4610100" cy="3457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79595"/>
            <a:ext cx="5486400" cy="414909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57590"/>
            <a:ext cx="2971800" cy="4610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757590"/>
            <a:ext cx="2971800" cy="4610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AE3C12-7308-4677-B16E-239E6AF24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2807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sychology.wikia.com/wiki/Computers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Computer assisted testing</a:t>
            </a:r>
            <a:r>
              <a:rPr lang="en-US" dirty="0" smtClean="0"/>
              <a:t> (CAT) is the use of </a:t>
            </a:r>
            <a:r>
              <a:rPr lang="en-US" dirty="0" smtClean="0">
                <a:hlinkClick r:id="rId3" tooltip="Computers"/>
              </a:rPr>
              <a:t>computers</a:t>
            </a:r>
            <a:r>
              <a:rPr lang="en-US" dirty="0" smtClean="0"/>
              <a:t> as an aid in the delivering, administration and</a:t>
            </a:r>
            <a:r>
              <a:rPr lang="en-US" baseline="0" dirty="0" smtClean="0"/>
              <a:t> </a:t>
            </a:r>
            <a:r>
              <a:rPr lang="en-US" dirty="0" smtClean="0"/>
              <a:t> scoring. </a:t>
            </a:r>
          </a:p>
          <a:p>
            <a:endParaRPr lang="en-US" dirty="0" smtClean="0"/>
          </a:p>
          <a:p>
            <a:r>
              <a:rPr lang="en-US" dirty="0" smtClean="0"/>
              <a:t>https://en.wikipedia.org/wiki/Computerized_adaptive_testing#Advantages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AE3C12-7308-4677-B16E-239E6AF2465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9960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Adaptive testing shows results faster and with less items used;</a:t>
            </a:r>
          </a:p>
          <a:p>
            <a:r>
              <a:rPr lang="en-US" dirty="0" smtClean="0"/>
              <a:t>In</a:t>
            </a:r>
            <a:r>
              <a:rPr lang="en-US" baseline="0" dirty="0" smtClean="0"/>
              <a:t> BGR adaptive test is still in process of piloting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AE3C12-7308-4677-B16E-239E6AF2465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4847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Bulgaria Test team is traveling and deliver test on different locations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AE3C12-7308-4677-B16E-239E6AF2465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6186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MoD</a:t>
            </a:r>
            <a:r>
              <a:rPr lang="en-US" dirty="0" smtClean="0"/>
              <a:t> issued special procedure</a:t>
            </a:r>
            <a:r>
              <a:rPr lang="en-US" baseline="0" dirty="0" smtClean="0"/>
              <a:t> how labs to be prepared before the exam.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AE3C12-7308-4677-B16E-239E6AF2465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3303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STANAG 6001 CAT in Bulgaria </a:t>
            </a:r>
            <a:r>
              <a:rPr lang="en-US" dirty="0" smtClean="0"/>
              <a:t>–Technical </a:t>
            </a:r>
            <a:r>
              <a:rPr lang="en-US" dirty="0"/>
              <a:t>and Equipment Requirements </a:t>
            </a:r>
            <a:br>
              <a:rPr lang="en-US" dirty="0"/>
            </a:br>
            <a:r>
              <a:rPr lang="en-US" dirty="0" smtClean="0"/>
              <a:t>Lessons Learnt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Col. </a:t>
            </a:r>
            <a:r>
              <a:rPr lang="en-US" dirty="0" err="1" smtClean="0"/>
              <a:t>Petko</a:t>
            </a:r>
            <a:r>
              <a:rPr lang="en-US" dirty="0" smtClean="0"/>
              <a:t> </a:t>
            </a:r>
            <a:r>
              <a:rPr lang="en-US" dirty="0" err="1" smtClean="0"/>
              <a:t>Petkov</a:t>
            </a:r>
            <a:endParaRPr lang="en-US" dirty="0" smtClean="0"/>
          </a:p>
          <a:p>
            <a:r>
              <a:rPr lang="en-US" dirty="0" smtClean="0"/>
              <a:t>Lisbon, 21.05.2018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381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CAT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shows </a:t>
            </a:r>
            <a:r>
              <a:rPr lang="en-US" dirty="0"/>
              <a:t>results immediately after </a:t>
            </a:r>
            <a:r>
              <a:rPr lang="en-US" dirty="0" smtClean="0"/>
              <a:t>testing;</a:t>
            </a:r>
          </a:p>
          <a:p>
            <a:r>
              <a:rPr lang="en-US" dirty="0" smtClean="0"/>
              <a:t>reduces </a:t>
            </a:r>
            <a:r>
              <a:rPr lang="en-US" dirty="0"/>
              <a:t>exposure of some items because examinees typically receive different </a:t>
            </a:r>
            <a:r>
              <a:rPr lang="en-US" dirty="0" smtClean="0"/>
              <a:t>sets;</a:t>
            </a:r>
          </a:p>
          <a:p>
            <a:r>
              <a:rPr lang="en-US" dirty="0"/>
              <a:t>f</a:t>
            </a:r>
            <a:r>
              <a:rPr lang="en-US" dirty="0" smtClean="0"/>
              <a:t>aster than paper version;</a:t>
            </a:r>
          </a:p>
          <a:p>
            <a:r>
              <a:rPr lang="en-US" dirty="0"/>
              <a:t>n</a:t>
            </a:r>
            <a:r>
              <a:rPr lang="en-US" dirty="0" smtClean="0"/>
              <a:t>o human interference during testing;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689408552"/>
              </p:ext>
            </p:extLst>
          </p:nvPr>
        </p:nvGraphicFramePr>
        <p:xfrm>
          <a:off x="4267200" y="1397000"/>
          <a:ext cx="33528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2764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CAT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810000" cy="4525963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Computer Assisted Testing (CAT)</a:t>
            </a:r>
          </a:p>
          <a:p>
            <a:pPr marL="0" indent="0">
              <a:buNone/>
            </a:pPr>
            <a:r>
              <a:rPr lang="en-US" b="1" dirty="0"/>
              <a:t>Computer </a:t>
            </a:r>
            <a:r>
              <a:rPr lang="en-US" b="1" dirty="0" smtClean="0"/>
              <a:t>Adaptive </a:t>
            </a:r>
            <a:r>
              <a:rPr lang="en-US" b="1" dirty="0"/>
              <a:t>Testing (CAT</a:t>
            </a:r>
            <a:r>
              <a:rPr lang="en-US" b="1" dirty="0" smtClean="0"/>
              <a:t>)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 smtClean="0"/>
              <a:t>Piloted in: Canada, Romania, Latvia, FYROM</a:t>
            </a:r>
            <a:endParaRPr lang="en-US" b="1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098" name="Picture 2" descr="http://www.glasbergen.com/wp-content/gallery/computer-cartoons/toon-1366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1447800"/>
            <a:ext cx="4953000" cy="3650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865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Technical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7338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creating equal and modern environment for all examinees – all the labs were upgraded 2016, new upgrade 2018;</a:t>
            </a:r>
          </a:p>
          <a:p>
            <a:r>
              <a:rPr lang="en-US" dirty="0" smtClean="0"/>
              <a:t>All the computers with the same OS, version of players, the same headphones</a:t>
            </a:r>
          </a:p>
          <a:p>
            <a:r>
              <a:rPr lang="en-US" dirty="0" smtClean="0"/>
              <a:t>Using the same browsers everywhere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3074" name="Picture 2" descr="https://s3.amazonaws.com/lowres.cartoonstock.com/computers-caveman-neanderthal-salesmen-retailer-trilobite-cgon707_low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1447800"/>
            <a:ext cx="4038600" cy="403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306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8862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First version –  a special laptop (server)</a:t>
            </a:r>
          </a:p>
          <a:p>
            <a:r>
              <a:rPr lang="en-US" dirty="0" smtClean="0"/>
              <a:t>testing team could test only in one place - 2012</a:t>
            </a:r>
          </a:p>
          <a:p>
            <a:pPr lvl="1"/>
            <a:r>
              <a:rPr lang="en-US" dirty="0" smtClean="0"/>
              <a:t>Secure;</a:t>
            </a:r>
          </a:p>
          <a:p>
            <a:pPr lvl="1"/>
            <a:r>
              <a:rPr lang="en-US" dirty="0" smtClean="0"/>
              <a:t>Controlled;</a:t>
            </a:r>
          </a:p>
          <a:p>
            <a:pPr lvl="1"/>
            <a:r>
              <a:rPr lang="en-US" dirty="0" smtClean="0"/>
              <a:t>Not very reliable – has single point of failure;</a:t>
            </a:r>
          </a:p>
          <a:p>
            <a:r>
              <a:rPr lang="en-US" dirty="0" smtClean="0"/>
              <a:t>Second version – on server in NDA – 2015</a:t>
            </a:r>
          </a:p>
          <a:p>
            <a:pPr lvl="1"/>
            <a:r>
              <a:rPr lang="en-US" dirty="0" smtClean="0"/>
              <a:t>Needs administrator;</a:t>
            </a:r>
          </a:p>
          <a:p>
            <a:pPr lvl="1"/>
            <a:r>
              <a:rPr lang="en-US" dirty="0" smtClean="0"/>
              <a:t>Depends on upload speed of internet in NDA</a:t>
            </a:r>
          </a:p>
          <a:p>
            <a:endParaRPr lang="en-US" dirty="0"/>
          </a:p>
        </p:txBody>
      </p:sp>
      <p:pic>
        <p:nvPicPr>
          <p:cNvPr id="2050" name="Picture 2" descr="http://www.glasbergen.com/wp-content/gallery/computer-cartoons/toon-1074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1066800"/>
            <a:ext cx="4610100" cy="548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6646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</a:t>
            </a:r>
            <a:r>
              <a:rPr lang="en-US" dirty="0" smtClean="0"/>
              <a:t>history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3886200" cy="464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smtClean="0"/>
              <a:t>Current situation – platform on virtual server</a:t>
            </a:r>
          </a:p>
          <a:p>
            <a:pPr lvl="1"/>
            <a:r>
              <a:rPr lang="en-US" sz="1800" dirty="0" smtClean="0"/>
              <a:t>Pros</a:t>
            </a:r>
          </a:p>
          <a:p>
            <a:pPr lvl="2"/>
            <a:r>
              <a:rPr lang="en-US" sz="1800" dirty="0" smtClean="0"/>
              <a:t>Hi-speed backbone access;</a:t>
            </a:r>
          </a:p>
          <a:p>
            <a:pPr lvl="2"/>
            <a:r>
              <a:rPr lang="en-US" sz="1800" dirty="0" smtClean="0"/>
              <a:t>Can be used from different locations simultaneously;</a:t>
            </a:r>
          </a:p>
          <a:p>
            <a:pPr lvl="2"/>
            <a:r>
              <a:rPr lang="en-US" sz="1800" dirty="0" smtClean="0"/>
              <a:t>24/7 accessibility;</a:t>
            </a:r>
          </a:p>
          <a:p>
            <a:pPr lvl="2"/>
            <a:r>
              <a:rPr lang="en-US" sz="1800" dirty="0" smtClean="0"/>
              <a:t>Professional security and reservation;</a:t>
            </a:r>
          </a:p>
          <a:p>
            <a:pPr lvl="1"/>
            <a:r>
              <a:rPr lang="en-US" sz="1800" dirty="0" smtClean="0"/>
              <a:t>Cons</a:t>
            </a:r>
          </a:p>
          <a:p>
            <a:pPr lvl="2"/>
            <a:r>
              <a:rPr lang="en-US" sz="1800" dirty="0" smtClean="0"/>
              <a:t>Personal data and results stored somewhere in the cloud</a:t>
            </a:r>
          </a:p>
          <a:p>
            <a:pPr lvl="1"/>
            <a:r>
              <a:rPr lang="en-US" sz="1800" dirty="0" smtClean="0"/>
              <a:t>From 2015 only CAT for R/L</a:t>
            </a:r>
          </a:p>
        </p:txBody>
      </p:sp>
      <p:pic>
        <p:nvPicPr>
          <p:cNvPr id="1026" name="Picture 2" descr="https://s3.amazonaws.com/lowres.cartoonstock.com/computers-cloud_network-cloud-cloud_spotting-cloud_spotters-cloud_gazing-cwln4445_lo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5210" y="1219954"/>
            <a:ext cx="3810000" cy="4591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3053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 site testing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7244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Fast and reliable internet access – done </a:t>
            </a:r>
            <a:r>
              <a:rPr lang="en-US" dirty="0" smtClean="0">
                <a:sym typeface="Wingdings" panose="05000000000000000000" pitchFamily="2" charset="2"/>
              </a:rPr>
              <a:t>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Updating computers the day before the exams – Microsoft issues major updates once in a month;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Making sure versions of browsers and players to be up to date;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All the computers are connected to internet </a:t>
            </a:r>
          </a:p>
          <a:p>
            <a:endParaRPr lang="en-US" dirty="0"/>
          </a:p>
        </p:txBody>
      </p:sp>
      <p:pic>
        <p:nvPicPr>
          <p:cNvPr id="5122" name="Picture 2" descr="https://i.pinimg.com/736x/4a/63/e2/4a63e2459f96d2372f7bbf0a1ea5f837--cloudcomputing-tech-humo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1676400"/>
            <a:ext cx="3607691" cy="335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6791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Internet connection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419600" cy="452596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Having full access to internet could be tricky </a:t>
            </a:r>
            <a:r>
              <a:rPr lang="en-US" dirty="0" smtClean="0">
                <a:sym typeface="Wingdings" panose="05000000000000000000" pitchFamily="2" charset="2"/>
              </a:rPr>
              <a:t></a:t>
            </a:r>
          </a:p>
          <a:p>
            <a:pPr marL="0" indent="0">
              <a:buNone/>
            </a:pPr>
            <a:r>
              <a:rPr lang="en-US" dirty="0" smtClean="0">
                <a:sym typeface="Wingdings" panose="05000000000000000000" pitchFamily="2" charset="2"/>
              </a:rPr>
              <a:t>Possible solutions: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>
                <a:sym typeface="Wingdings" panose="05000000000000000000" pitchFamily="2" charset="2"/>
              </a:rPr>
              <a:t>Firewall/router with access only to STANAG testing software IP address – need special equipment and personnel;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>
                <a:sym typeface="Wingdings" panose="05000000000000000000" pitchFamily="2" charset="2"/>
              </a:rPr>
              <a:t>Restricted account only for testing;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>
                <a:sym typeface="Wingdings" panose="05000000000000000000" pitchFamily="2" charset="2"/>
              </a:rPr>
              <a:t>Administrative measures;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>
                <a:sym typeface="Wingdings" panose="05000000000000000000" pitchFamily="2" charset="2"/>
              </a:rPr>
              <a:t>Technical measures – Spelling corrector in Chrome is disabled by testing platform.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6146" name="Picture 2" descr="https://s3.amazonaws.com/lowres.cartoonstock.com/computers-social_network-social_networking-websites-internet_connections-wireless_connections-grin1388_lo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1371600"/>
            <a:ext cx="3810000" cy="4543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20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Well to be perfectly honest, in my humble opinion, of course without offending anyone who thinks differently from my point of view, but also by looking into this matter in a different perspective and without being condemning of one's view's and by trying to make it objective, and by considering each and every one's valid opinion, I honestly believe that I completely forgot what I was going to say.</a:t>
            </a:r>
          </a:p>
        </p:txBody>
      </p:sp>
    </p:spTree>
    <p:extLst>
      <p:ext uri="{BB962C8B-B14F-4D97-AF65-F5344CB8AC3E}">
        <p14:creationId xmlns:p14="http://schemas.microsoft.com/office/powerpoint/2010/main" val="3721821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474</Words>
  <Application>Microsoft Office PowerPoint</Application>
  <PresentationFormat>On-screen Show (4:3)</PresentationFormat>
  <Paragraphs>65</Paragraphs>
  <Slides>9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STANAG 6001 CAT in Bulgaria –Technical and Equipment Requirements  Lessons Learnt </vt:lpstr>
      <vt:lpstr>Why CAT</vt:lpstr>
      <vt:lpstr>Types of CAT</vt:lpstr>
      <vt:lpstr>Technical challenges</vt:lpstr>
      <vt:lpstr>Some history</vt:lpstr>
      <vt:lpstr>Some history cont.</vt:lpstr>
      <vt:lpstr>On site testing challenges</vt:lpstr>
      <vt:lpstr>Internet connection problems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STANAG 6001 CAT in Bulgaria – the Technical and Equipment Requirements – Lessons Learnt</dc:title>
  <dc:creator>petko</dc:creator>
  <cp:lastModifiedBy>petko</cp:lastModifiedBy>
  <cp:revision>16</cp:revision>
  <cp:lastPrinted>2018-05-19T08:50:06Z</cp:lastPrinted>
  <dcterms:created xsi:type="dcterms:W3CDTF">2006-08-16T00:00:00Z</dcterms:created>
  <dcterms:modified xsi:type="dcterms:W3CDTF">2018-05-19T08:50:17Z</dcterms:modified>
</cp:coreProperties>
</file>