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5" r:id="rId2"/>
    <p:sldId id="341" r:id="rId3"/>
    <p:sldId id="293" r:id="rId4"/>
    <p:sldId id="326" r:id="rId5"/>
    <p:sldId id="296" r:id="rId6"/>
    <p:sldId id="325" r:id="rId7"/>
    <p:sldId id="327" r:id="rId8"/>
    <p:sldId id="323" r:id="rId9"/>
    <p:sldId id="343" r:id="rId10"/>
    <p:sldId id="347" r:id="rId11"/>
    <p:sldId id="345" r:id="rId12"/>
    <p:sldId id="346" r:id="rId13"/>
    <p:sldId id="314" r:id="rId14"/>
    <p:sldId id="348" r:id="rId15"/>
    <p:sldId id="351" r:id="rId16"/>
    <p:sldId id="329" r:id="rId17"/>
    <p:sldId id="349" r:id="rId18"/>
    <p:sldId id="330" r:id="rId19"/>
    <p:sldId id="352" r:id="rId20"/>
    <p:sldId id="300" r:id="rId21"/>
    <p:sldId id="309" r:id="rId22"/>
    <p:sldId id="334" r:id="rId23"/>
    <p:sldId id="331" r:id="rId24"/>
    <p:sldId id="303" r:id="rId25"/>
    <p:sldId id="304" r:id="rId26"/>
    <p:sldId id="353" r:id="rId27"/>
    <p:sldId id="307" r:id="rId28"/>
    <p:sldId id="336" r:id="rId29"/>
    <p:sldId id="337" r:id="rId30"/>
    <p:sldId id="342" r:id="rId31"/>
    <p:sldId id="315" r:id="rId32"/>
    <p:sldId id="338" r:id="rId33"/>
    <p:sldId id="339" r:id="rId34"/>
    <p:sldId id="354" r:id="rId35"/>
    <p:sldId id="340" r:id="rId36"/>
  </p:sldIdLst>
  <p:sldSz cx="9144000" cy="5715000" type="screen16x1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9EFF7"/>
    <a:srgbClr val="FFFF00"/>
    <a:srgbClr val="0033CC"/>
    <a:srgbClr val="990033"/>
    <a:srgbClr val="FEE968"/>
    <a:srgbClr val="3B4A1E"/>
    <a:srgbClr val="FF7C8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0" autoAdjust="0"/>
    <p:restoredTop sz="85263" autoAdjust="0"/>
  </p:normalViewPr>
  <p:slideViewPr>
    <p:cSldViewPr snapToGrid="0">
      <p:cViewPr varScale="1">
        <p:scale>
          <a:sx n="100" d="100"/>
          <a:sy n="100" d="100"/>
        </p:scale>
        <p:origin x="-96" y="-30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46031746031746"/>
          <c:y val="9.8321342925659472E-2"/>
          <c:w val="0.58888888888888891"/>
          <c:h val="0.88968824940047964"/>
        </c:manualLayout>
      </c:layout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Candidate A</c:v>
                </c:pt>
              </c:strCache>
            </c:strRef>
          </c:tx>
          <c:spPr>
            <a:ln w="48070">
              <a:solidFill>
                <a:srgbClr val="FF0000"/>
              </a:solidFill>
              <a:prstDash val="solid"/>
            </a:ln>
          </c:spPr>
          <c:marker>
            <c:symbol val="square"/>
            <c:size val="6"/>
            <c:spPr>
              <a:noFill/>
              <a:ln w="12018">
                <a:noFill/>
              </a:ln>
            </c:spPr>
          </c:marker>
          <c:cat>
            <c:strRef>
              <c:f>Sheet1!$B$1:$F$1</c:f>
              <c:strCache>
                <c:ptCount val="5"/>
                <c:pt idx="0">
                  <c:v>delivery</c:v>
                </c:pt>
                <c:pt idx="1">
                  <c:v>sociolinguistic competence</c:v>
                </c:pt>
                <c:pt idx="2">
                  <c:v>global tasks and functions</c:v>
                </c:pt>
                <c:pt idx="3">
                  <c:v>lexical control</c:v>
                </c:pt>
                <c:pt idx="4">
                  <c:v>structural control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58</c:v>
                </c:pt>
                <c:pt idx="1">
                  <c:v>57</c:v>
                </c:pt>
                <c:pt idx="2">
                  <c:v>72</c:v>
                </c:pt>
                <c:pt idx="3">
                  <c:v>56</c:v>
                </c:pt>
                <c:pt idx="4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519808"/>
        <c:axId val="218526080"/>
      </c:radarChart>
      <c:catAx>
        <c:axId val="218519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6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8526080"/>
        <c:crosses val="autoZero"/>
        <c:auto val="0"/>
        <c:lblAlgn val="ctr"/>
        <c:lblOffset val="100"/>
        <c:noMultiLvlLbl val="0"/>
      </c:catAx>
      <c:valAx>
        <c:axId val="218526080"/>
        <c:scaling>
          <c:orientation val="minMax"/>
          <c:max val="100"/>
          <c:min val="0"/>
        </c:scaling>
        <c:delete val="0"/>
        <c:axPos val="l"/>
        <c:majorGridlines>
          <c:spPr>
            <a:ln w="32047">
              <a:solidFill>
                <a:schemeClr val="bg2">
                  <a:lumMod val="25000"/>
                </a:schemeClr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one"/>
        <c:spPr>
          <a:ln w="4006">
            <a:solidFill>
              <a:schemeClr val="bg2">
                <a:lumMod val="25000"/>
              </a:schemeClr>
            </a:solidFill>
            <a:prstDash val="solid"/>
          </a:ln>
        </c:spPr>
        <c:crossAx val="218519808"/>
        <c:crosses val="autoZero"/>
        <c:crossBetween val="between"/>
        <c:majorUnit val="50"/>
        <c:minorUnit val="25"/>
      </c:valAx>
    </c:plotArea>
    <c:legend>
      <c:legendPos val="r"/>
      <c:layout>
        <c:manualLayout>
          <c:xMode val="edge"/>
          <c:yMode val="edge"/>
          <c:x val="0.80317460317460321"/>
          <c:y val="0"/>
          <c:w val="0.19682539682539682"/>
          <c:h val="5.9952038369304558E-2"/>
        </c:manualLayout>
      </c:layout>
      <c:overlay val="0"/>
      <c:spPr>
        <a:noFill/>
        <a:ln w="4006">
          <a:noFill/>
          <a:prstDash val="solid"/>
        </a:ln>
      </c:spPr>
      <c:txPr>
        <a:bodyPr/>
        <a:lstStyle/>
        <a:p>
          <a:pPr>
            <a:defRPr sz="1388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46031746031746"/>
          <c:y val="9.8321342925659472E-2"/>
          <c:w val="0.58888888888888891"/>
          <c:h val="0.88968824940047964"/>
        </c:manualLayout>
      </c:layout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Candidate B</c:v>
                </c:pt>
              </c:strCache>
            </c:strRef>
          </c:tx>
          <c:spPr>
            <a:ln w="48070">
              <a:solidFill>
                <a:srgbClr val="0000FF"/>
              </a:solidFill>
              <a:prstDash val="solid"/>
            </a:ln>
          </c:spPr>
          <c:marker>
            <c:symbol val="square"/>
            <c:size val="6"/>
            <c:spPr>
              <a:noFill/>
              <a:ln w="12018">
                <a:noFill/>
              </a:ln>
            </c:spPr>
          </c:marker>
          <c:cat>
            <c:strRef>
              <c:f>Sheet1!$B$1:$F$1</c:f>
              <c:strCache>
                <c:ptCount val="5"/>
                <c:pt idx="0">
                  <c:v>delivery</c:v>
                </c:pt>
                <c:pt idx="1">
                  <c:v>sociolinguistic competence</c:v>
                </c:pt>
                <c:pt idx="2">
                  <c:v>global tasks and functions</c:v>
                </c:pt>
                <c:pt idx="3">
                  <c:v>lexical control</c:v>
                </c:pt>
                <c:pt idx="4">
                  <c:v>structural control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80</c:v>
                </c:pt>
                <c:pt idx="1">
                  <c:v>40</c:v>
                </c:pt>
                <c:pt idx="2">
                  <c:v>45</c:v>
                </c:pt>
                <c:pt idx="3">
                  <c:v>70</c:v>
                </c:pt>
                <c:pt idx="4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977984"/>
        <c:axId val="217979904"/>
      </c:radarChart>
      <c:catAx>
        <c:axId val="217977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6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7979904"/>
        <c:crosses val="autoZero"/>
        <c:auto val="0"/>
        <c:lblAlgn val="ctr"/>
        <c:lblOffset val="100"/>
        <c:noMultiLvlLbl val="0"/>
      </c:catAx>
      <c:valAx>
        <c:axId val="217979904"/>
        <c:scaling>
          <c:orientation val="minMax"/>
          <c:max val="100"/>
          <c:min val="0"/>
        </c:scaling>
        <c:delete val="0"/>
        <c:axPos val="l"/>
        <c:majorGridlines>
          <c:spPr>
            <a:ln w="32047">
              <a:solidFill>
                <a:schemeClr val="bg2">
                  <a:lumMod val="25000"/>
                </a:schemeClr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one"/>
        <c:spPr>
          <a:ln w="4006">
            <a:solidFill>
              <a:schemeClr val="bg2">
                <a:lumMod val="25000"/>
              </a:schemeClr>
            </a:solidFill>
            <a:prstDash val="solid"/>
          </a:ln>
        </c:spPr>
        <c:crossAx val="217977984"/>
        <c:crosses val="autoZero"/>
        <c:crossBetween val="between"/>
        <c:majorUnit val="50"/>
        <c:minorUnit val="25"/>
      </c:valAx>
      <c:spPr>
        <a:noFill/>
        <a:ln w="32047">
          <a:noFill/>
        </a:ln>
      </c:spPr>
    </c:plotArea>
    <c:legend>
      <c:legendPos val="r"/>
      <c:layout>
        <c:manualLayout>
          <c:xMode val="edge"/>
          <c:yMode val="edge"/>
          <c:x val="0.80476190476190479"/>
          <c:y val="0"/>
          <c:w val="0.19523809523809524"/>
          <c:h val="5.9952038369304558E-2"/>
        </c:manualLayout>
      </c:layout>
      <c:overlay val="0"/>
      <c:spPr>
        <a:noFill/>
        <a:ln w="4006">
          <a:noFill/>
          <a:prstDash val="solid"/>
        </a:ln>
      </c:spPr>
      <c:txPr>
        <a:bodyPr/>
        <a:lstStyle/>
        <a:p>
          <a:pPr>
            <a:defRPr sz="1388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l-NL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8.xml"/><Relationship Id="rId1" Type="http://schemas.openxmlformats.org/officeDocument/2006/relationships/slide" Target="../slides/slide9.xml"/><Relationship Id="rId4" Type="http://schemas.openxmlformats.org/officeDocument/2006/relationships/slide" Target="../slides/slide2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8.xml"/><Relationship Id="rId1" Type="http://schemas.openxmlformats.org/officeDocument/2006/relationships/slide" Target="../slides/slide9.xml"/><Relationship Id="rId4" Type="http://schemas.openxmlformats.org/officeDocument/2006/relationships/slide" Target="../slides/slide2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8.xml"/><Relationship Id="rId1" Type="http://schemas.openxmlformats.org/officeDocument/2006/relationships/slide" Target="../slides/slide9.xml"/><Relationship Id="rId4" Type="http://schemas.openxmlformats.org/officeDocument/2006/relationships/slide" Target="../slides/slide2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8.xml"/><Relationship Id="rId1" Type="http://schemas.openxmlformats.org/officeDocument/2006/relationships/slide" Target="../slides/slide9.xml"/><Relationship Id="rId4" Type="http://schemas.openxmlformats.org/officeDocument/2006/relationships/slide" Target="../slides/slide2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8.xml"/><Relationship Id="rId1" Type="http://schemas.openxmlformats.org/officeDocument/2006/relationships/slide" Target="../slides/slide9.xml"/><Relationship Id="rId4" Type="http://schemas.openxmlformats.org/officeDocument/2006/relationships/slide" Target="../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1C982-CBAE-4DC4-93ED-839D37BFCC29}" type="doc">
      <dgm:prSet loTypeId="urn:microsoft.com/office/officeart/2005/8/layout/cycle6" loCatId="relationship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2806EE-15C7-468A-B926-0B5E68118E79}">
      <dgm:prSet phldrT="[Tekst]" custT="1"/>
      <dgm:spPr/>
      <dgm:t>
        <a:bodyPr/>
        <a:lstStyle/>
        <a:p>
          <a:r>
            <a:rPr lang="en-US" sz="1600" dirty="0" smtClean="0"/>
            <a:t>Comparison of level descriptors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C98B2DA-B650-4D0B-9ABF-769A2731DCA5}" type="parTrans" cxnId="{63371B55-00CA-49BB-9959-210C2E2915BE}">
      <dgm:prSet/>
      <dgm:spPr/>
      <dgm:t>
        <a:bodyPr/>
        <a:lstStyle/>
        <a:p>
          <a:endParaRPr lang="en-US"/>
        </a:p>
      </dgm:t>
    </dgm:pt>
    <dgm:pt modelId="{2BF34091-4C18-4C4C-8A0F-46039E83CF19}" type="sibTrans" cxnId="{63371B55-00CA-49BB-9959-210C2E2915BE}">
      <dgm:prSet/>
      <dgm:spPr/>
      <dgm:t>
        <a:bodyPr/>
        <a:lstStyle/>
        <a:p>
          <a:endParaRPr lang="en-US"/>
        </a:p>
      </dgm:t>
    </dgm:pt>
    <dgm:pt modelId="{EFF0B4E8-F0A1-428E-9D13-F9F955DF1E80}">
      <dgm:prSet phldrT="[Tekst]" custT="1"/>
      <dgm:spPr/>
      <dgm:t>
        <a:bodyPr/>
        <a:lstStyle/>
        <a:p>
          <a:r>
            <a:rPr lang="en-US" sz="1600" dirty="0" smtClean="0"/>
            <a:t>Construct definition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06CFC9-BD2C-4E0F-A528-63DE5263CD11}" type="parTrans" cxnId="{80CF10B7-1C7E-4DF9-A33A-3259395BD5E4}">
      <dgm:prSet/>
      <dgm:spPr/>
      <dgm:t>
        <a:bodyPr/>
        <a:lstStyle/>
        <a:p>
          <a:endParaRPr lang="en-US"/>
        </a:p>
      </dgm:t>
    </dgm:pt>
    <dgm:pt modelId="{9C345645-7F2E-4E59-8DE4-45DFDBD0943D}" type="sibTrans" cxnId="{80CF10B7-1C7E-4DF9-A33A-3259395BD5E4}">
      <dgm:prSet/>
      <dgm:spPr/>
      <dgm:t>
        <a:bodyPr/>
        <a:lstStyle/>
        <a:p>
          <a:endParaRPr lang="en-US"/>
        </a:p>
      </dgm:t>
    </dgm:pt>
    <dgm:pt modelId="{B683599A-038C-4C78-8394-30B123A473E5}">
      <dgm:prSet phldrT="[Tekst]" custT="1"/>
      <dgm:spPr/>
      <dgm:t>
        <a:bodyPr/>
        <a:lstStyle/>
        <a:p>
          <a:r>
            <a:rPr lang="en-US" sz="1600" dirty="0" smtClean="0"/>
            <a:t>Purpose and contexts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3898F8D4-4C1E-4FB3-A373-DB813FF304F7}" type="parTrans" cxnId="{5F23BAD1-877E-4222-88B7-8E726C3E34D9}">
      <dgm:prSet/>
      <dgm:spPr/>
      <dgm:t>
        <a:bodyPr/>
        <a:lstStyle/>
        <a:p>
          <a:endParaRPr lang="en-US"/>
        </a:p>
      </dgm:t>
    </dgm:pt>
    <dgm:pt modelId="{E0F0AE02-E3D5-437B-891A-AF2CB0DE0E33}" type="sibTrans" cxnId="{5F23BAD1-877E-4222-88B7-8E726C3E34D9}">
      <dgm:prSet/>
      <dgm:spPr/>
      <dgm:t>
        <a:bodyPr/>
        <a:lstStyle/>
        <a:p>
          <a:endParaRPr lang="en-US"/>
        </a:p>
      </dgm:t>
    </dgm:pt>
    <dgm:pt modelId="{CF69A981-24D9-418E-AE63-7932BBB69EB2}">
      <dgm:prSet phldrT="[Tekst]" custT="1"/>
      <dgm:spPr/>
      <dgm:t>
        <a:bodyPr/>
        <a:lstStyle/>
        <a:p>
          <a:r>
            <a:rPr lang="en-US" sz="1600" dirty="0" smtClean="0"/>
            <a:t>Assessment methodology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21EE467-F4A9-4531-85D0-F51E375358D6}" type="parTrans" cxnId="{C4464BCB-6D58-43E1-8373-9486063ADBAD}">
      <dgm:prSet/>
      <dgm:spPr/>
      <dgm:t>
        <a:bodyPr/>
        <a:lstStyle/>
        <a:p>
          <a:endParaRPr lang="en-US"/>
        </a:p>
      </dgm:t>
    </dgm:pt>
    <dgm:pt modelId="{E0D7EBAC-4FAF-4960-A8ED-86F7AE78744A}" type="sibTrans" cxnId="{C4464BCB-6D58-43E1-8373-9486063ADBAD}">
      <dgm:prSet/>
      <dgm:spPr/>
      <dgm:t>
        <a:bodyPr/>
        <a:lstStyle/>
        <a:p>
          <a:endParaRPr lang="en-US"/>
        </a:p>
      </dgm:t>
    </dgm:pt>
    <dgm:pt modelId="{D45D9C38-8DF2-4811-95A4-9CC726FD205C}">
      <dgm:prSet phldrT="[Tekst]" custT="1"/>
      <dgm:spPr/>
      <dgm:t>
        <a:bodyPr/>
        <a:lstStyle/>
        <a:p>
          <a:r>
            <a:rPr lang="en-US" sz="1600" dirty="0" smtClean="0"/>
            <a:t>Quality assurance mechanisms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998C649-2956-4D9B-AD5C-F979D81D0FFC}" type="parTrans" cxnId="{A92A1DD7-D428-4E27-AC4B-FF6C6B84AEC0}">
      <dgm:prSet/>
      <dgm:spPr/>
      <dgm:t>
        <a:bodyPr/>
        <a:lstStyle/>
        <a:p>
          <a:endParaRPr lang="en-US"/>
        </a:p>
      </dgm:t>
    </dgm:pt>
    <dgm:pt modelId="{BC001069-A7DE-4B94-9D05-68CD1822CA29}" type="sibTrans" cxnId="{A92A1DD7-D428-4E27-AC4B-FF6C6B84AEC0}">
      <dgm:prSet/>
      <dgm:spPr/>
      <dgm:t>
        <a:bodyPr/>
        <a:lstStyle/>
        <a:p>
          <a:endParaRPr lang="en-US"/>
        </a:p>
      </dgm:t>
    </dgm:pt>
    <dgm:pt modelId="{2B43FB4A-1C74-40FE-A11A-C3065A378BF1}" type="pres">
      <dgm:prSet presAssocID="{1101C982-CBAE-4DC4-93ED-839D37BFCC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695B4-0848-4F5B-AFA8-2AD5E209EA93}" type="pres">
      <dgm:prSet presAssocID="{2B2806EE-15C7-468A-B926-0B5E68118E79}" presName="node" presStyleLbl="node1" presStyleIdx="0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C3178-E3AA-4CE3-8F58-A7D4F313884D}" type="pres">
      <dgm:prSet presAssocID="{2B2806EE-15C7-468A-B926-0B5E68118E79}" presName="spNode" presStyleCnt="0"/>
      <dgm:spPr/>
    </dgm:pt>
    <dgm:pt modelId="{EFF0C0B9-E17D-416E-A0B6-DE14E8703B43}" type="pres">
      <dgm:prSet presAssocID="{2BF34091-4C18-4C4C-8A0F-46039E83CF1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4194595-C4EF-4D6C-961D-323DCDF7F45E}" type="pres">
      <dgm:prSet presAssocID="{B683599A-038C-4C78-8394-30B123A473E5}" presName="node" presStyleLbl="node1" presStyleIdx="1" presStyleCnt="5" custScaleX="87155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D4A2C-27BF-4169-8481-A8023D999363}" type="pres">
      <dgm:prSet presAssocID="{B683599A-038C-4C78-8394-30B123A473E5}" presName="spNode" presStyleCnt="0"/>
      <dgm:spPr/>
    </dgm:pt>
    <dgm:pt modelId="{02B001C6-B939-4363-935D-E5409AFBC659}" type="pres">
      <dgm:prSet presAssocID="{E0F0AE02-E3D5-437B-891A-AF2CB0DE0E3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F64E3E9-4407-48CD-9590-F8E44830CE25}" type="pres">
      <dgm:prSet presAssocID="{EFF0B4E8-F0A1-428E-9D13-F9F955DF1E80}" presName="node" presStyleLbl="node1" presStyleIdx="2" presStyleCnt="5" custScaleX="87070" custScaleY="7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F122C-A796-4107-94AB-7A2A3F8F1AF2}" type="pres">
      <dgm:prSet presAssocID="{EFF0B4E8-F0A1-428E-9D13-F9F955DF1E80}" presName="spNode" presStyleCnt="0"/>
      <dgm:spPr/>
    </dgm:pt>
    <dgm:pt modelId="{B6272A25-1F4F-4FFB-85CD-7ECAEF964A4A}" type="pres">
      <dgm:prSet presAssocID="{9C345645-7F2E-4E59-8DE4-45DFDBD0943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4DDE419-9E27-4C1F-908D-5C92B2B3B65F}" type="pres">
      <dgm:prSet presAssocID="{CF69A981-24D9-418E-AE63-7932BBB69EB2}" presName="node" presStyleLbl="node1" presStyleIdx="3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4ADBF-28B8-4147-BD11-BB3F72DD98F6}" type="pres">
      <dgm:prSet presAssocID="{CF69A981-24D9-418E-AE63-7932BBB69EB2}" presName="spNode" presStyleCnt="0"/>
      <dgm:spPr/>
    </dgm:pt>
    <dgm:pt modelId="{AD81851A-2C8D-4C2B-A8ED-24B0AA015EAD}" type="pres">
      <dgm:prSet presAssocID="{E0D7EBAC-4FAF-4960-A8ED-86F7AE78744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15E7431-5621-4751-ABB5-5ADB75F1B918}" type="pres">
      <dgm:prSet presAssocID="{D45D9C38-8DF2-4811-95A4-9CC726FD205C}" presName="node" presStyleLbl="node1" presStyleIdx="4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71A29-E464-46B8-B64F-8856A6A84C5D}" type="pres">
      <dgm:prSet presAssocID="{D45D9C38-8DF2-4811-95A4-9CC726FD205C}" presName="spNode" presStyleCnt="0"/>
      <dgm:spPr/>
    </dgm:pt>
    <dgm:pt modelId="{F9BB0B7D-8AFC-4B07-B730-B7E56F35C9CC}" type="pres">
      <dgm:prSet presAssocID="{BC001069-A7DE-4B94-9D05-68CD1822CA2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6B0A02C-B687-4143-B2C0-26A2E238CF82}" type="presOf" srcId="{BC001069-A7DE-4B94-9D05-68CD1822CA29}" destId="{F9BB0B7D-8AFC-4B07-B730-B7E56F35C9CC}" srcOrd="0" destOrd="0" presId="urn:microsoft.com/office/officeart/2005/8/layout/cycle6"/>
    <dgm:cxn modelId="{A92A1DD7-D428-4E27-AC4B-FF6C6B84AEC0}" srcId="{1101C982-CBAE-4DC4-93ED-839D37BFCC29}" destId="{D45D9C38-8DF2-4811-95A4-9CC726FD205C}" srcOrd="4" destOrd="0" parTransId="{C998C649-2956-4D9B-AD5C-F979D81D0FFC}" sibTransId="{BC001069-A7DE-4B94-9D05-68CD1822CA29}"/>
    <dgm:cxn modelId="{C1C08E77-D3F1-426E-B17C-D51508682126}" type="presOf" srcId="{E0F0AE02-E3D5-437B-891A-AF2CB0DE0E33}" destId="{02B001C6-B939-4363-935D-E5409AFBC659}" srcOrd="0" destOrd="0" presId="urn:microsoft.com/office/officeart/2005/8/layout/cycle6"/>
    <dgm:cxn modelId="{905E316A-F87E-4083-B6C8-103D27BD2D0C}" type="presOf" srcId="{EFF0B4E8-F0A1-428E-9D13-F9F955DF1E80}" destId="{AF64E3E9-4407-48CD-9590-F8E44830CE25}" srcOrd="0" destOrd="0" presId="urn:microsoft.com/office/officeart/2005/8/layout/cycle6"/>
    <dgm:cxn modelId="{D43E5C5A-4B5B-4934-A506-282E24323985}" type="presOf" srcId="{9C345645-7F2E-4E59-8DE4-45DFDBD0943D}" destId="{B6272A25-1F4F-4FFB-85CD-7ECAEF964A4A}" srcOrd="0" destOrd="0" presId="urn:microsoft.com/office/officeart/2005/8/layout/cycle6"/>
    <dgm:cxn modelId="{C4464BCB-6D58-43E1-8373-9486063ADBAD}" srcId="{1101C982-CBAE-4DC4-93ED-839D37BFCC29}" destId="{CF69A981-24D9-418E-AE63-7932BBB69EB2}" srcOrd="3" destOrd="0" parTransId="{F21EE467-F4A9-4531-85D0-F51E375358D6}" sibTransId="{E0D7EBAC-4FAF-4960-A8ED-86F7AE78744A}"/>
    <dgm:cxn modelId="{A65A50F2-4B9D-433C-B3A2-4E0E64D50DC0}" type="presOf" srcId="{CF69A981-24D9-418E-AE63-7932BBB69EB2}" destId="{24DDE419-9E27-4C1F-908D-5C92B2B3B65F}" srcOrd="0" destOrd="0" presId="urn:microsoft.com/office/officeart/2005/8/layout/cycle6"/>
    <dgm:cxn modelId="{63371B55-00CA-49BB-9959-210C2E2915BE}" srcId="{1101C982-CBAE-4DC4-93ED-839D37BFCC29}" destId="{2B2806EE-15C7-468A-B926-0B5E68118E79}" srcOrd="0" destOrd="0" parTransId="{BC98B2DA-B650-4D0B-9ABF-769A2731DCA5}" sibTransId="{2BF34091-4C18-4C4C-8A0F-46039E83CF19}"/>
    <dgm:cxn modelId="{B01B6DCC-35AA-4DF0-AB72-C79DEA8835CD}" type="presOf" srcId="{B683599A-038C-4C78-8394-30B123A473E5}" destId="{04194595-C4EF-4D6C-961D-323DCDF7F45E}" srcOrd="0" destOrd="0" presId="urn:microsoft.com/office/officeart/2005/8/layout/cycle6"/>
    <dgm:cxn modelId="{60E28CCF-626C-4CF0-B257-F0B3AA9D338F}" type="presOf" srcId="{2B2806EE-15C7-468A-B926-0B5E68118E79}" destId="{AF7695B4-0848-4F5B-AFA8-2AD5E209EA93}" srcOrd="0" destOrd="0" presId="urn:microsoft.com/office/officeart/2005/8/layout/cycle6"/>
    <dgm:cxn modelId="{693F18BB-25B1-4492-BF39-E7BCB2D3D466}" type="presOf" srcId="{1101C982-CBAE-4DC4-93ED-839D37BFCC29}" destId="{2B43FB4A-1C74-40FE-A11A-C3065A378BF1}" srcOrd="0" destOrd="0" presId="urn:microsoft.com/office/officeart/2005/8/layout/cycle6"/>
    <dgm:cxn modelId="{2E46D8A3-4E16-4784-8904-E7F348F0A09C}" type="presOf" srcId="{2BF34091-4C18-4C4C-8A0F-46039E83CF19}" destId="{EFF0C0B9-E17D-416E-A0B6-DE14E8703B43}" srcOrd="0" destOrd="0" presId="urn:microsoft.com/office/officeart/2005/8/layout/cycle6"/>
    <dgm:cxn modelId="{32856A47-A57A-499F-91A8-697A95EBC38F}" type="presOf" srcId="{E0D7EBAC-4FAF-4960-A8ED-86F7AE78744A}" destId="{AD81851A-2C8D-4C2B-A8ED-24B0AA015EAD}" srcOrd="0" destOrd="0" presId="urn:microsoft.com/office/officeart/2005/8/layout/cycle6"/>
    <dgm:cxn modelId="{5F23BAD1-877E-4222-88B7-8E726C3E34D9}" srcId="{1101C982-CBAE-4DC4-93ED-839D37BFCC29}" destId="{B683599A-038C-4C78-8394-30B123A473E5}" srcOrd="1" destOrd="0" parTransId="{3898F8D4-4C1E-4FB3-A373-DB813FF304F7}" sibTransId="{E0F0AE02-E3D5-437B-891A-AF2CB0DE0E33}"/>
    <dgm:cxn modelId="{1AA16815-2895-4C8E-AC9B-AE7B321CDA26}" type="presOf" srcId="{D45D9C38-8DF2-4811-95A4-9CC726FD205C}" destId="{315E7431-5621-4751-ABB5-5ADB75F1B918}" srcOrd="0" destOrd="0" presId="urn:microsoft.com/office/officeart/2005/8/layout/cycle6"/>
    <dgm:cxn modelId="{80CF10B7-1C7E-4DF9-A33A-3259395BD5E4}" srcId="{1101C982-CBAE-4DC4-93ED-839D37BFCC29}" destId="{EFF0B4E8-F0A1-428E-9D13-F9F955DF1E80}" srcOrd="2" destOrd="0" parTransId="{5606CFC9-BD2C-4E0F-A528-63DE5263CD11}" sibTransId="{9C345645-7F2E-4E59-8DE4-45DFDBD0943D}"/>
    <dgm:cxn modelId="{9C423206-70AF-460C-B420-416D4BB505F7}" type="presParOf" srcId="{2B43FB4A-1C74-40FE-A11A-C3065A378BF1}" destId="{AF7695B4-0848-4F5B-AFA8-2AD5E209EA93}" srcOrd="0" destOrd="0" presId="urn:microsoft.com/office/officeart/2005/8/layout/cycle6"/>
    <dgm:cxn modelId="{F7B2050A-4A26-4958-A6D0-7CA8F295FA55}" type="presParOf" srcId="{2B43FB4A-1C74-40FE-A11A-C3065A378BF1}" destId="{306C3178-E3AA-4CE3-8F58-A7D4F313884D}" srcOrd="1" destOrd="0" presId="urn:microsoft.com/office/officeart/2005/8/layout/cycle6"/>
    <dgm:cxn modelId="{B7E7CDE2-ABC2-4A32-9E36-299A11985817}" type="presParOf" srcId="{2B43FB4A-1C74-40FE-A11A-C3065A378BF1}" destId="{EFF0C0B9-E17D-416E-A0B6-DE14E8703B43}" srcOrd="2" destOrd="0" presId="urn:microsoft.com/office/officeart/2005/8/layout/cycle6"/>
    <dgm:cxn modelId="{E4784A4C-77FC-4E59-9576-CD258B6C0FEB}" type="presParOf" srcId="{2B43FB4A-1C74-40FE-A11A-C3065A378BF1}" destId="{04194595-C4EF-4D6C-961D-323DCDF7F45E}" srcOrd="3" destOrd="0" presId="urn:microsoft.com/office/officeart/2005/8/layout/cycle6"/>
    <dgm:cxn modelId="{36A9EED6-469F-4A91-A5D2-74E07633A12D}" type="presParOf" srcId="{2B43FB4A-1C74-40FE-A11A-C3065A378BF1}" destId="{6FCD4A2C-27BF-4169-8481-A8023D999363}" srcOrd="4" destOrd="0" presId="urn:microsoft.com/office/officeart/2005/8/layout/cycle6"/>
    <dgm:cxn modelId="{A2A57FA0-F30D-4181-9725-3F161A212087}" type="presParOf" srcId="{2B43FB4A-1C74-40FE-A11A-C3065A378BF1}" destId="{02B001C6-B939-4363-935D-E5409AFBC659}" srcOrd="5" destOrd="0" presId="urn:microsoft.com/office/officeart/2005/8/layout/cycle6"/>
    <dgm:cxn modelId="{D51E24D1-A5C4-4CA6-BE08-69D78CF362FC}" type="presParOf" srcId="{2B43FB4A-1C74-40FE-A11A-C3065A378BF1}" destId="{AF64E3E9-4407-48CD-9590-F8E44830CE25}" srcOrd="6" destOrd="0" presId="urn:microsoft.com/office/officeart/2005/8/layout/cycle6"/>
    <dgm:cxn modelId="{BB08BC50-43C1-4A84-A6D8-5503ADBD19AE}" type="presParOf" srcId="{2B43FB4A-1C74-40FE-A11A-C3065A378BF1}" destId="{9E8F122C-A796-4107-94AB-7A2A3F8F1AF2}" srcOrd="7" destOrd="0" presId="urn:microsoft.com/office/officeart/2005/8/layout/cycle6"/>
    <dgm:cxn modelId="{B792218B-5A82-42EA-B433-053D63331C21}" type="presParOf" srcId="{2B43FB4A-1C74-40FE-A11A-C3065A378BF1}" destId="{B6272A25-1F4F-4FFB-85CD-7ECAEF964A4A}" srcOrd="8" destOrd="0" presId="urn:microsoft.com/office/officeart/2005/8/layout/cycle6"/>
    <dgm:cxn modelId="{769F7FD7-18DF-4561-97E6-7F760144BBC4}" type="presParOf" srcId="{2B43FB4A-1C74-40FE-A11A-C3065A378BF1}" destId="{24DDE419-9E27-4C1F-908D-5C92B2B3B65F}" srcOrd="9" destOrd="0" presId="urn:microsoft.com/office/officeart/2005/8/layout/cycle6"/>
    <dgm:cxn modelId="{563D2A9C-6F20-4408-AEF6-6CEB5C6E07A1}" type="presParOf" srcId="{2B43FB4A-1C74-40FE-A11A-C3065A378BF1}" destId="{61D4ADBF-28B8-4147-BD11-BB3F72DD98F6}" srcOrd="10" destOrd="0" presId="urn:microsoft.com/office/officeart/2005/8/layout/cycle6"/>
    <dgm:cxn modelId="{F01E4A51-6897-4F65-95D9-E245677319A5}" type="presParOf" srcId="{2B43FB4A-1C74-40FE-A11A-C3065A378BF1}" destId="{AD81851A-2C8D-4C2B-A8ED-24B0AA015EAD}" srcOrd="11" destOrd="0" presId="urn:microsoft.com/office/officeart/2005/8/layout/cycle6"/>
    <dgm:cxn modelId="{E5CAB81B-75F5-4BB0-8410-33F3C6CFC632}" type="presParOf" srcId="{2B43FB4A-1C74-40FE-A11A-C3065A378BF1}" destId="{315E7431-5621-4751-ABB5-5ADB75F1B918}" srcOrd="12" destOrd="0" presId="urn:microsoft.com/office/officeart/2005/8/layout/cycle6"/>
    <dgm:cxn modelId="{A9279D27-0B1F-464C-B5B5-63ED82546C25}" type="presParOf" srcId="{2B43FB4A-1C74-40FE-A11A-C3065A378BF1}" destId="{6C971A29-E464-46B8-B64F-8856A6A84C5D}" srcOrd="13" destOrd="0" presId="urn:microsoft.com/office/officeart/2005/8/layout/cycle6"/>
    <dgm:cxn modelId="{FB1A8040-60DE-444A-B95B-A3392F090FA7}" type="presParOf" srcId="{2B43FB4A-1C74-40FE-A11A-C3065A378BF1}" destId="{F9BB0B7D-8AFC-4B07-B730-B7E56F35C9C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1C982-CBAE-4DC4-93ED-839D37BFCC29}" type="doc">
      <dgm:prSet loTypeId="urn:microsoft.com/office/officeart/2005/8/layout/cycle6" loCatId="relationship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2806EE-15C7-468A-B926-0B5E68118E79}">
      <dgm:prSet phldrT="[Tekst]" custT="1"/>
      <dgm:spPr/>
      <dgm:t>
        <a:bodyPr/>
        <a:lstStyle/>
        <a:p>
          <a:r>
            <a:rPr lang="en-US" sz="1600" dirty="0" smtClean="0"/>
            <a:t>Comparison of level descriptors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C98B2DA-B650-4D0B-9ABF-769A2731DCA5}" type="parTrans" cxnId="{63371B55-00CA-49BB-9959-210C2E2915BE}">
      <dgm:prSet/>
      <dgm:spPr/>
      <dgm:t>
        <a:bodyPr/>
        <a:lstStyle/>
        <a:p>
          <a:endParaRPr lang="en-US"/>
        </a:p>
      </dgm:t>
    </dgm:pt>
    <dgm:pt modelId="{2BF34091-4C18-4C4C-8A0F-46039E83CF19}" type="sibTrans" cxnId="{63371B55-00CA-49BB-9959-210C2E2915BE}">
      <dgm:prSet/>
      <dgm:spPr/>
      <dgm:t>
        <a:bodyPr/>
        <a:lstStyle/>
        <a:p>
          <a:endParaRPr lang="en-US"/>
        </a:p>
      </dgm:t>
    </dgm:pt>
    <dgm:pt modelId="{EFF0B4E8-F0A1-428E-9D13-F9F955DF1E80}">
      <dgm:prSet phldrT="[Tekst]" custT="1"/>
      <dgm:spPr/>
      <dgm:t>
        <a:bodyPr/>
        <a:lstStyle/>
        <a:p>
          <a:r>
            <a:rPr lang="en-US" sz="1600" dirty="0" smtClean="0"/>
            <a:t>Construct definition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06CFC9-BD2C-4E0F-A528-63DE5263CD11}" type="parTrans" cxnId="{80CF10B7-1C7E-4DF9-A33A-3259395BD5E4}">
      <dgm:prSet/>
      <dgm:spPr/>
      <dgm:t>
        <a:bodyPr/>
        <a:lstStyle/>
        <a:p>
          <a:endParaRPr lang="en-US"/>
        </a:p>
      </dgm:t>
    </dgm:pt>
    <dgm:pt modelId="{9C345645-7F2E-4E59-8DE4-45DFDBD0943D}" type="sibTrans" cxnId="{80CF10B7-1C7E-4DF9-A33A-3259395BD5E4}">
      <dgm:prSet/>
      <dgm:spPr/>
      <dgm:t>
        <a:bodyPr/>
        <a:lstStyle/>
        <a:p>
          <a:endParaRPr lang="en-US"/>
        </a:p>
      </dgm:t>
    </dgm:pt>
    <dgm:pt modelId="{B683599A-038C-4C78-8394-30B123A473E5}">
      <dgm:prSet phldrT="[Teks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/>
            <a:t>Purpose and contexts</a:t>
          </a:r>
          <a:endParaRPr lang="en-US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3898F8D4-4C1E-4FB3-A373-DB813FF304F7}" type="parTrans" cxnId="{5F23BAD1-877E-4222-88B7-8E726C3E34D9}">
      <dgm:prSet/>
      <dgm:spPr/>
      <dgm:t>
        <a:bodyPr/>
        <a:lstStyle/>
        <a:p>
          <a:endParaRPr lang="en-US"/>
        </a:p>
      </dgm:t>
    </dgm:pt>
    <dgm:pt modelId="{E0F0AE02-E3D5-437B-891A-AF2CB0DE0E33}" type="sibTrans" cxnId="{5F23BAD1-877E-4222-88B7-8E726C3E34D9}">
      <dgm:prSet/>
      <dgm:spPr/>
      <dgm:t>
        <a:bodyPr/>
        <a:lstStyle/>
        <a:p>
          <a:endParaRPr lang="en-US"/>
        </a:p>
      </dgm:t>
    </dgm:pt>
    <dgm:pt modelId="{CF69A981-24D9-418E-AE63-7932BBB69EB2}">
      <dgm:prSet phldrT="[Tekst]" custT="1"/>
      <dgm:spPr/>
      <dgm:t>
        <a:bodyPr/>
        <a:lstStyle/>
        <a:p>
          <a:r>
            <a:rPr lang="en-US" sz="1600" dirty="0" smtClean="0"/>
            <a:t>Assessment methodology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21EE467-F4A9-4531-85D0-F51E375358D6}" type="parTrans" cxnId="{C4464BCB-6D58-43E1-8373-9486063ADBAD}">
      <dgm:prSet/>
      <dgm:spPr/>
      <dgm:t>
        <a:bodyPr/>
        <a:lstStyle/>
        <a:p>
          <a:endParaRPr lang="en-US"/>
        </a:p>
      </dgm:t>
    </dgm:pt>
    <dgm:pt modelId="{E0D7EBAC-4FAF-4960-A8ED-86F7AE78744A}" type="sibTrans" cxnId="{C4464BCB-6D58-43E1-8373-9486063ADBAD}">
      <dgm:prSet/>
      <dgm:spPr/>
      <dgm:t>
        <a:bodyPr/>
        <a:lstStyle/>
        <a:p>
          <a:endParaRPr lang="en-US"/>
        </a:p>
      </dgm:t>
    </dgm:pt>
    <dgm:pt modelId="{D45D9C38-8DF2-4811-95A4-9CC726FD205C}">
      <dgm:prSet phldrT="[Tekst]" custT="1"/>
      <dgm:spPr/>
      <dgm:t>
        <a:bodyPr/>
        <a:lstStyle/>
        <a:p>
          <a:r>
            <a:rPr lang="en-US" sz="1600" dirty="0" smtClean="0"/>
            <a:t>Quality assurance mechanisms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998C649-2956-4D9B-AD5C-F979D81D0FFC}" type="parTrans" cxnId="{A92A1DD7-D428-4E27-AC4B-FF6C6B84AEC0}">
      <dgm:prSet/>
      <dgm:spPr/>
      <dgm:t>
        <a:bodyPr/>
        <a:lstStyle/>
        <a:p>
          <a:endParaRPr lang="en-US"/>
        </a:p>
      </dgm:t>
    </dgm:pt>
    <dgm:pt modelId="{BC001069-A7DE-4B94-9D05-68CD1822CA29}" type="sibTrans" cxnId="{A92A1DD7-D428-4E27-AC4B-FF6C6B84AEC0}">
      <dgm:prSet/>
      <dgm:spPr/>
      <dgm:t>
        <a:bodyPr/>
        <a:lstStyle/>
        <a:p>
          <a:endParaRPr lang="en-US"/>
        </a:p>
      </dgm:t>
    </dgm:pt>
    <dgm:pt modelId="{2B43FB4A-1C74-40FE-A11A-C3065A378BF1}" type="pres">
      <dgm:prSet presAssocID="{1101C982-CBAE-4DC4-93ED-839D37BFCC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695B4-0848-4F5B-AFA8-2AD5E209EA93}" type="pres">
      <dgm:prSet presAssocID="{2B2806EE-15C7-468A-B926-0B5E68118E79}" presName="node" presStyleLbl="node1" presStyleIdx="0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C3178-E3AA-4CE3-8F58-A7D4F313884D}" type="pres">
      <dgm:prSet presAssocID="{2B2806EE-15C7-468A-B926-0B5E68118E79}" presName="spNode" presStyleCnt="0"/>
      <dgm:spPr/>
    </dgm:pt>
    <dgm:pt modelId="{EFF0C0B9-E17D-416E-A0B6-DE14E8703B43}" type="pres">
      <dgm:prSet presAssocID="{2BF34091-4C18-4C4C-8A0F-46039E83CF1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4194595-C4EF-4D6C-961D-323DCDF7F45E}" type="pres">
      <dgm:prSet presAssocID="{B683599A-038C-4C78-8394-30B123A473E5}" presName="node" presStyleLbl="node1" presStyleIdx="1" presStyleCnt="5" custScaleX="87155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D4A2C-27BF-4169-8481-A8023D999363}" type="pres">
      <dgm:prSet presAssocID="{B683599A-038C-4C78-8394-30B123A473E5}" presName="spNode" presStyleCnt="0"/>
      <dgm:spPr/>
    </dgm:pt>
    <dgm:pt modelId="{02B001C6-B939-4363-935D-E5409AFBC659}" type="pres">
      <dgm:prSet presAssocID="{E0F0AE02-E3D5-437B-891A-AF2CB0DE0E3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F64E3E9-4407-48CD-9590-F8E44830CE25}" type="pres">
      <dgm:prSet presAssocID="{EFF0B4E8-F0A1-428E-9D13-F9F955DF1E80}" presName="node" presStyleLbl="node1" presStyleIdx="2" presStyleCnt="5" custScaleX="87070" custScaleY="7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F122C-A796-4107-94AB-7A2A3F8F1AF2}" type="pres">
      <dgm:prSet presAssocID="{EFF0B4E8-F0A1-428E-9D13-F9F955DF1E80}" presName="spNode" presStyleCnt="0"/>
      <dgm:spPr/>
    </dgm:pt>
    <dgm:pt modelId="{B6272A25-1F4F-4FFB-85CD-7ECAEF964A4A}" type="pres">
      <dgm:prSet presAssocID="{9C345645-7F2E-4E59-8DE4-45DFDBD0943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4DDE419-9E27-4C1F-908D-5C92B2B3B65F}" type="pres">
      <dgm:prSet presAssocID="{CF69A981-24D9-418E-AE63-7932BBB69EB2}" presName="node" presStyleLbl="node1" presStyleIdx="3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4ADBF-28B8-4147-BD11-BB3F72DD98F6}" type="pres">
      <dgm:prSet presAssocID="{CF69A981-24D9-418E-AE63-7932BBB69EB2}" presName="spNode" presStyleCnt="0"/>
      <dgm:spPr/>
    </dgm:pt>
    <dgm:pt modelId="{AD81851A-2C8D-4C2B-A8ED-24B0AA015EAD}" type="pres">
      <dgm:prSet presAssocID="{E0D7EBAC-4FAF-4960-A8ED-86F7AE78744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15E7431-5621-4751-ABB5-5ADB75F1B918}" type="pres">
      <dgm:prSet presAssocID="{D45D9C38-8DF2-4811-95A4-9CC726FD205C}" presName="node" presStyleLbl="node1" presStyleIdx="4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71A29-E464-46B8-B64F-8856A6A84C5D}" type="pres">
      <dgm:prSet presAssocID="{D45D9C38-8DF2-4811-95A4-9CC726FD205C}" presName="spNode" presStyleCnt="0"/>
      <dgm:spPr/>
    </dgm:pt>
    <dgm:pt modelId="{F9BB0B7D-8AFC-4B07-B730-B7E56F35C9CC}" type="pres">
      <dgm:prSet presAssocID="{BC001069-A7DE-4B94-9D05-68CD1822CA2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4115429-8B95-4F56-BD18-ED37F60A4008}" type="presOf" srcId="{BC001069-A7DE-4B94-9D05-68CD1822CA29}" destId="{F9BB0B7D-8AFC-4B07-B730-B7E56F35C9CC}" srcOrd="0" destOrd="0" presId="urn:microsoft.com/office/officeart/2005/8/layout/cycle6"/>
    <dgm:cxn modelId="{A92A1DD7-D428-4E27-AC4B-FF6C6B84AEC0}" srcId="{1101C982-CBAE-4DC4-93ED-839D37BFCC29}" destId="{D45D9C38-8DF2-4811-95A4-9CC726FD205C}" srcOrd="4" destOrd="0" parTransId="{C998C649-2956-4D9B-AD5C-F979D81D0FFC}" sibTransId="{BC001069-A7DE-4B94-9D05-68CD1822CA29}"/>
    <dgm:cxn modelId="{5B72E404-C567-4174-A6C9-0737EA2EF54A}" type="presOf" srcId="{CF69A981-24D9-418E-AE63-7932BBB69EB2}" destId="{24DDE419-9E27-4C1F-908D-5C92B2B3B65F}" srcOrd="0" destOrd="0" presId="urn:microsoft.com/office/officeart/2005/8/layout/cycle6"/>
    <dgm:cxn modelId="{C4464BCB-6D58-43E1-8373-9486063ADBAD}" srcId="{1101C982-CBAE-4DC4-93ED-839D37BFCC29}" destId="{CF69A981-24D9-418E-AE63-7932BBB69EB2}" srcOrd="3" destOrd="0" parTransId="{F21EE467-F4A9-4531-85D0-F51E375358D6}" sibTransId="{E0D7EBAC-4FAF-4960-A8ED-86F7AE78744A}"/>
    <dgm:cxn modelId="{1D558AB5-9D6D-4E76-BD3D-F0711C80E947}" type="presOf" srcId="{9C345645-7F2E-4E59-8DE4-45DFDBD0943D}" destId="{B6272A25-1F4F-4FFB-85CD-7ECAEF964A4A}" srcOrd="0" destOrd="0" presId="urn:microsoft.com/office/officeart/2005/8/layout/cycle6"/>
    <dgm:cxn modelId="{64C3BA97-ACFF-4BF3-9DEE-1BFC2B3CC6B5}" type="presOf" srcId="{B683599A-038C-4C78-8394-30B123A473E5}" destId="{04194595-C4EF-4D6C-961D-323DCDF7F45E}" srcOrd="0" destOrd="0" presId="urn:microsoft.com/office/officeart/2005/8/layout/cycle6"/>
    <dgm:cxn modelId="{37993B06-FCA2-40F1-90BB-F4DC0D362AE7}" type="presOf" srcId="{EFF0B4E8-F0A1-428E-9D13-F9F955DF1E80}" destId="{AF64E3E9-4407-48CD-9590-F8E44830CE25}" srcOrd="0" destOrd="0" presId="urn:microsoft.com/office/officeart/2005/8/layout/cycle6"/>
    <dgm:cxn modelId="{63371B55-00CA-49BB-9959-210C2E2915BE}" srcId="{1101C982-CBAE-4DC4-93ED-839D37BFCC29}" destId="{2B2806EE-15C7-468A-B926-0B5E68118E79}" srcOrd="0" destOrd="0" parTransId="{BC98B2DA-B650-4D0B-9ABF-769A2731DCA5}" sibTransId="{2BF34091-4C18-4C4C-8A0F-46039E83CF19}"/>
    <dgm:cxn modelId="{CBCA55E8-3695-43CD-B2F8-230648E12F02}" type="presOf" srcId="{2BF34091-4C18-4C4C-8A0F-46039E83CF19}" destId="{EFF0C0B9-E17D-416E-A0B6-DE14E8703B43}" srcOrd="0" destOrd="0" presId="urn:microsoft.com/office/officeart/2005/8/layout/cycle6"/>
    <dgm:cxn modelId="{704E39AA-F34F-49C4-982E-4CB859C0424A}" type="presOf" srcId="{D45D9C38-8DF2-4811-95A4-9CC726FD205C}" destId="{315E7431-5621-4751-ABB5-5ADB75F1B918}" srcOrd="0" destOrd="0" presId="urn:microsoft.com/office/officeart/2005/8/layout/cycle6"/>
    <dgm:cxn modelId="{F01F171B-55B1-4F13-91CA-CB0C3D4152CC}" type="presOf" srcId="{E0D7EBAC-4FAF-4960-A8ED-86F7AE78744A}" destId="{AD81851A-2C8D-4C2B-A8ED-24B0AA015EAD}" srcOrd="0" destOrd="0" presId="urn:microsoft.com/office/officeart/2005/8/layout/cycle6"/>
    <dgm:cxn modelId="{5F23BAD1-877E-4222-88B7-8E726C3E34D9}" srcId="{1101C982-CBAE-4DC4-93ED-839D37BFCC29}" destId="{B683599A-038C-4C78-8394-30B123A473E5}" srcOrd="1" destOrd="0" parTransId="{3898F8D4-4C1E-4FB3-A373-DB813FF304F7}" sibTransId="{E0F0AE02-E3D5-437B-891A-AF2CB0DE0E33}"/>
    <dgm:cxn modelId="{4C91D8ED-3F47-4F44-ABEC-BD79738F7707}" type="presOf" srcId="{2B2806EE-15C7-468A-B926-0B5E68118E79}" destId="{AF7695B4-0848-4F5B-AFA8-2AD5E209EA93}" srcOrd="0" destOrd="0" presId="urn:microsoft.com/office/officeart/2005/8/layout/cycle6"/>
    <dgm:cxn modelId="{C522D3DE-EB04-40C3-BDB7-D8437CD99953}" type="presOf" srcId="{1101C982-CBAE-4DC4-93ED-839D37BFCC29}" destId="{2B43FB4A-1C74-40FE-A11A-C3065A378BF1}" srcOrd="0" destOrd="0" presId="urn:microsoft.com/office/officeart/2005/8/layout/cycle6"/>
    <dgm:cxn modelId="{80CF10B7-1C7E-4DF9-A33A-3259395BD5E4}" srcId="{1101C982-CBAE-4DC4-93ED-839D37BFCC29}" destId="{EFF0B4E8-F0A1-428E-9D13-F9F955DF1E80}" srcOrd="2" destOrd="0" parTransId="{5606CFC9-BD2C-4E0F-A528-63DE5263CD11}" sibTransId="{9C345645-7F2E-4E59-8DE4-45DFDBD0943D}"/>
    <dgm:cxn modelId="{C8BC3F1B-A682-4906-B746-8925B60817FC}" type="presOf" srcId="{E0F0AE02-E3D5-437B-891A-AF2CB0DE0E33}" destId="{02B001C6-B939-4363-935D-E5409AFBC659}" srcOrd="0" destOrd="0" presId="urn:microsoft.com/office/officeart/2005/8/layout/cycle6"/>
    <dgm:cxn modelId="{726B7ACB-09FD-4111-80F7-1B2DEC037071}" type="presParOf" srcId="{2B43FB4A-1C74-40FE-A11A-C3065A378BF1}" destId="{AF7695B4-0848-4F5B-AFA8-2AD5E209EA93}" srcOrd="0" destOrd="0" presId="urn:microsoft.com/office/officeart/2005/8/layout/cycle6"/>
    <dgm:cxn modelId="{CE4BEB02-1B27-4043-B949-BB72B3C8EE39}" type="presParOf" srcId="{2B43FB4A-1C74-40FE-A11A-C3065A378BF1}" destId="{306C3178-E3AA-4CE3-8F58-A7D4F313884D}" srcOrd="1" destOrd="0" presId="urn:microsoft.com/office/officeart/2005/8/layout/cycle6"/>
    <dgm:cxn modelId="{76C208B7-879C-40AE-8C23-E5390D8084D6}" type="presParOf" srcId="{2B43FB4A-1C74-40FE-A11A-C3065A378BF1}" destId="{EFF0C0B9-E17D-416E-A0B6-DE14E8703B43}" srcOrd="2" destOrd="0" presId="urn:microsoft.com/office/officeart/2005/8/layout/cycle6"/>
    <dgm:cxn modelId="{61F0C4B3-1CD6-49D9-B425-1E86F66D3969}" type="presParOf" srcId="{2B43FB4A-1C74-40FE-A11A-C3065A378BF1}" destId="{04194595-C4EF-4D6C-961D-323DCDF7F45E}" srcOrd="3" destOrd="0" presId="urn:microsoft.com/office/officeart/2005/8/layout/cycle6"/>
    <dgm:cxn modelId="{318EFFAA-D517-41F1-A401-94A4CAB80ED9}" type="presParOf" srcId="{2B43FB4A-1C74-40FE-A11A-C3065A378BF1}" destId="{6FCD4A2C-27BF-4169-8481-A8023D999363}" srcOrd="4" destOrd="0" presId="urn:microsoft.com/office/officeart/2005/8/layout/cycle6"/>
    <dgm:cxn modelId="{E199CE87-C0C0-4A02-A77A-4AC8CF956C6B}" type="presParOf" srcId="{2B43FB4A-1C74-40FE-A11A-C3065A378BF1}" destId="{02B001C6-B939-4363-935D-E5409AFBC659}" srcOrd="5" destOrd="0" presId="urn:microsoft.com/office/officeart/2005/8/layout/cycle6"/>
    <dgm:cxn modelId="{CF2DA8A6-D0E4-49A6-84E9-076FCAA40677}" type="presParOf" srcId="{2B43FB4A-1C74-40FE-A11A-C3065A378BF1}" destId="{AF64E3E9-4407-48CD-9590-F8E44830CE25}" srcOrd="6" destOrd="0" presId="urn:microsoft.com/office/officeart/2005/8/layout/cycle6"/>
    <dgm:cxn modelId="{FDF5BC11-6C42-4F8F-A5E0-8F2E76ACF0F2}" type="presParOf" srcId="{2B43FB4A-1C74-40FE-A11A-C3065A378BF1}" destId="{9E8F122C-A796-4107-94AB-7A2A3F8F1AF2}" srcOrd="7" destOrd="0" presId="urn:microsoft.com/office/officeart/2005/8/layout/cycle6"/>
    <dgm:cxn modelId="{60C42A08-A150-433A-B715-82F9B39287AF}" type="presParOf" srcId="{2B43FB4A-1C74-40FE-A11A-C3065A378BF1}" destId="{B6272A25-1F4F-4FFB-85CD-7ECAEF964A4A}" srcOrd="8" destOrd="0" presId="urn:microsoft.com/office/officeart/2005/8/layout/cycle6"/>
    <dgm:cxn modelId="{31D52A1C-9FB9-457B-B7B8-45B7E7CA86E9}" type="presParOf" srcId="{2B43FB4A-1C74-40FE-A11A-C3065A378BF1}" destId="{24DDE419-9E27-4C1F-908D-5C92B2B3B65F}" srcOrd="9" destOrd="0" presId="urn:microsoft.com/office/officeart/2005/8/layout/cycle6"/>
    <dgm:cxn modelId="{AE4F1965-EE2C-4992-A8DF-AEE5E610FEDC}" type="presParOf" srcId="{2B43FB4A-1C74-40FE-A11A-C3065A378BF1}" destId="{61D4ADBF-28B8-4147-BD11-BB3F72DD98F6}" srcOrd="10" destOrd="0" presId="urn:microsoft.com/office/officeart/2005/8/layout/cycle6"/>
    <dgm:cxn modelId="{C9393323-8116-48A2-ADF4-F40BCBEF7D68}" type="presParOf" srcId="{2B43FB4A-1C74-40FE-A11A-C3065A378BF1}" destId="{AD81851A-2C8D-4C2B-A8ED-24B0AA015EAD}" srcOrd="11" destOrd="0" presId="urn:microsoft.com/office/officeart/2005/8/layout/cycle6"/>
    <dgm:cxn modelId="{BD767D87-3D67-4BC2-958F-941A0F83505D}" type="presParOf" srcId="{2B43FB4A-1C74-40FE-A11A-C3065A378BF1}" destId="{315E7431-5621-4751-ABB5-5ADB75F1B918}" srcOrd="12" destOrd="0" presId="urn:microsoft.com/office/officeart/2005/8/layout/cycle6"/>
    <dgm:cxn modelId="{9740ED10-7325-4867-8E43-C9E4C54AC4B3}" type="presParOf" srcId="{2B43FB4A-1C74-40FE-A11A-C3065A378BF1}" destId="{6C971A29-E464-46B8-B64F-8856A6A84C5D}" srcOrd="13" destOrd="0" presId="urn:microsoft.com/office/officeart/2005/8/layout/cycle6"/>
    <dgm:cxn modelId="{1468ED63-7A11-4B68-9F8A-B49B614CED8B}" type="presParOf" srcId="{2B43FB4A-1C74-40FE-A11A-C3065A378BF1}" destId="{F9BB0B7D-8AFC-4B07-B730-B7E56F35C9C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1C982-CBAE-4DC4-93ED-839D37BFCC29}" type="doc">
      <dgm:prSet loTypeId="urn:microsoft.com/office/officeart/2005/8/layout/cycle6" loCatId="relationship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2806EE-15C7-468A-B926-0B5E68118E79}">
      <dgm:prSet phldrT="[Tekst]" custT="1"/>
      <dgm:spPr/>
      <dgm:t>
        <a:bodyPr/>
        <a:lstStyle/>
        <a:p>
          <a:r>
            <a:rPr lang="en-US" sz="1600" dirty="0" smtClean="0"/>
            <a:t>Comparison of level descriptors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C98B2DA-B650-4D0B-9ABF-769A2731DCA5}" type="parTrans" cxnId="{63371B55-00CA-49BB-9959-210C2E2915BE}">
      <dgm:prSet/>
      <dgm:spPr/>
      <dgm:t>
        <a:bodyPr/>
        <a:lstStyle/>
        <a:p>
          <a:endParaRPr lang="en-US"/>
        </a:p>
      </dgm:t>
    </dgm:pt>
    <dgm:pt modelId="{2BF34091-4C18-4C4C-8A0F-46039E83CF19}" type="sibTrans" cxnId="{63371B55-00CA-49BB-9959-210C2E2915BE}">
      <dgm:prSet/>
      <dgm:spPr/>
      <dgm:t>
        <a:bodyPr/>
        <a:lstStyle/>
        <a:p>
          <a:endParaRPr lang="en-US"/>
        </a:p>
      </dgm:t>
    </dgm:pt>
    <dgm:pt modelId="{EFF0B4E8-F0A1-428E-9D13-F9F955DF1E80}">
      <dgm:prSet phldrT="[Teks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/>
            <a:t>Construct definition</a:t>
          </a:r>
          <a:endParaRPr lang="en-US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06CFC9-BD2C-4E0F-A528-63DE5263CD11}" type="parTrans" cxnId="{80CF10B7-1C7E-4DF9-A33A-3259395BD5E4}">
      <dgm:prSet/>
      <dgm:spPr/>
      <dgm:t>
        <a:bodyPr/>
        <a:lstStyle/>
        <a:p>
          <a:endParaRPr lang="en-US"/>
        </a:p>
      </dgm:t>
    </dgm:pt>
    <dgm:pt modelId="{9C345645-7F2E-4E59-8DE4-45DFDBD0943D}" type="sibTrans" cxnId="{80CF10B7-1C7E-4DF9-A33A-3259395BD5E4}">
      <dgm:prSet/>
      <dgm:spPr/>
      <dgm:t>
        <a:bodyPr/>
        <a:lstStyle/>
        <a:p>
          <a:endParaRPr lang="en-US"/>
        </a:p>
      </dgm:t>
    </dgm:pt>
    <dgm:pt modelId="{B683599A-038C-4C78-8394-30B123A473E5}">
      <dgm:prSet phldrT="[Tekst]" custT="1"/>
      <dgm:spPr/>
      <dgm:t>
        <a:bodyPr/>
        <a:lstStyle/>
        <a:p>
          <a:r>
            <a:rPr lang="en-US" sz="1600" dirty="0" smtClean="0"/>
            <a:t>Purpose and contexts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3898F8D4-4C1E-4FB3-A373-DB813FF304F7}" type="parTrans" cxnId="{5F23BAD1-877E-4222-88B7-8E726C3E34D9}">
      <dgm:prSet/>
      <dgm:spPr/>
      <dgm:t>
        <a:bodyPr/>
        <a:lstStyle/>
        <a:p>
          <a:endParaRPr lang="en-US"/>
        </a:p>
      </dgm:t>
    </dgm:pt>
    <dgm:pt modelId="{E0F0AE02-E3D5-437B-891A-AF2CB0DE0E33}" type="sibTrans" cxnId="{5F23BAD1-877E-4222-88B7-8E726C3E34D9}">
      <dgm:prSet/>
      <dgm:spPr/>
      <dgm:t>
        <a:bodyPr/>
        <a:lstStyle/>
        <a:p>
          <a:endParaRPr lang="en-US"/>
        </a:p>
      </dgm:t>
    </dgm:pt>
    <dgm:pt modelId="{CF69A981-24D9-418E-AE63-7932BBB69EB2}">
      <dgm:prSet phldrT="[Tekst]" custT="1"/>
      <dgm:spPr/>
      <dgm:t>
        <a:bodyPr/>
        <a:lstStyle/>
        <a:p>
          <a:r>
            <a:rPr lang="en-US" sz="1600" dirty="0" smtClean="0"/>
            <a:t>Assessment methodology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21EE467-F4A9-4531-85D0-F51E375358D6}" type="parTrans" cxnId="{C4464BCB-6D58-43E1-8373-9486063ADBAD}">
      <dgm:prSet/>
      <dgm:spPr/>
      <dgm:t>
        <a:bodyPr/>
        <a:lstStyle/>
        <a:p>
          <a:endParaRPr lang="en-US"/>
        </a:p>
      </dgm:t>
    </dgm:pt>
    <dgm:pt modelId="{E0D7EBAC-4FAF-4960-A8ED-86F7AE78744A}" type="sibTrans" cxnId="{C4464BCB-6D58-43E1-8373-9486063ADBAD}">
      <dgm:prSet/>
      <dgm:spPr/>
      <dgm:t>
        <a:bodyPr/>
        <a:lstStyle/>
        <a:p>
          <a:endParaRPr lang="en-US"/>
        </a:p>
      </dgm:t>
    </dgm:pt>
    <dgm:pt modelId="{D45D9C38-8DF2-4811-95A4-9CC726FD205C}">
      <dgm:prSet phldrT="[Tekst]" custT="1"/>
      <dgm:spPr/>
      <dgm:t>
        <a:bodyPr/>
        <a:lstStyle/>
        <a:p>
          <a:r>
            <a:rPr lang="en-US" sz="1600" dirty="0" smtClean="0"/>
            <a:t>Quality assurance mechanisms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998C649-2956-4D9B-AD5C-F979D81D0FFC}" type="parTrans" cxnId="{A92A1DD7-D428-4E27-AC4B-FF6C6B84AEC0}">
      <dgm:prSet/>
      <dgm:spPr/>
      <dgm:t>
        <a:bodyPr/>
        <a:lstStyle/>
        <a:p>
          <a:endParaRPr lang="en-US"/>
        </a:p>
      </dgm:t>
    </dgm:pt>
    <dgm:pt modelId="{BC001069-A7DE-4B94-9D05-68CD1822CA29}" type="sibTrans" cxnId="{A92A1DD7-D428-4E27-AC4B-FF6C6B84AEC0}">
      <dgm:prSet/>
      <dgm:spPr/>
      <dgm:t>
        <a:bodyPr/>
        <a:lstStyle/>
        <a:p>
          <a:endParaRPr lang="en-US"/>
        </a:p>
      </dgm:t>
    </dgm:pt>
    <dgm:pt modelId="{2B43FB4A-1C74-40FE-A11A-C3065A378BF1}" type="pres">
      <dgm:prSet presAssocID="{1101C982-CBAE-4DC4-93ED-839D37BFCC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695B4-0848-4F5B-AFA8-2AD5E209EA93}" type="pres">
      <dgm:prSet presAssocID="{2B2806EE-15C7-468A-B926-0B5E68118E79}" presName="node" presStyleLbl="node1" presStyleIdx="0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C3178-E3AA-4CE3-8F58-A7D4F313884D}" type="pres">
      <dgm:prSet presAssocID="{2B2806EE-15C7-468A-B926-0B5E68118E79}" presName="spNode" presStyleCnt="0"/>
      <dgm:spPr/>
    </dgm:pt>
    <dgm:pt modelId="{EFF0C0B9-E17D-416E-A0B6-DE14E8703B43}" type="pres">
      <dgm:prSet presAssocID="{2BF34091-4C18-4C4C-8A0F-46039E83CF1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4194595-C4EF-4D6C-961D-323DCDF7F45E}" type="pres">
      <dgm:prSet presAssocID="{B683599A-038C-4C78-8394-30B123A473E5}" presName="node" presStyleLbl="node1" presStyleIdx="1" presStyleCnt="5" custScaleX="87155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D4A2C-27BF-4169-8481-A8023D999363}" type="pres">
      <dgm:prSet presAssocID="{B683599A-038C-4C78-8394-30B123A473E5}" presName="spNode" presStyleCnt="0"/>
      <dgm:spPr/>
    </dgm:pt>
    <dgm:pt modelId="{02B001C6-B939-4363-935D-E5409AFBC659}" type="pres">
      <dgm:prSet presAssocID="{E0F0AE02-E3D5-437B-891A-AF2CB0DE0E3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F64E3E9-4407-48CD-9590-F8E44830CE25}" type="pres">
      <dgm:prSet presAssocID="{EFF0B4E8-F0A1-428E-9D13-F9F955DF1E80}" presName="node" presStyleLbl="node1" presStyleIdx="2" presStyleCnt="5" custScaleX="87070" custScaleY="7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F122C-A796-4107-94AB-7A2A3F8F1AF2}" type="pres">
      <dgm:prSet presAssocID="{EFF0B4E8-F0A1-428E-9D13-F9F955DF1E80}" presName="spNode" presStyleCnt="0"/>
      <dgm:spPr/>
    </dgm:pt>
    <dgm:pt modelId="{B6272A25-1F4F-4FFB-85CD-7ECAEF964A4A}" type="pres">
      <dgm:prSet presAssocID="{9C345645-7F2E-4E59-8DE4-45DFDBD0943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4DDE419-9E27-4C1F-908D-5C92B2B3B65F}" type="pres">
      <dgm:prSet presAssocID="{CF69A981-24D9-418E-AE63-7932BBB69EB2}" presName="node" presStyleLbl="node1" presStyleIdx="3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4ADBF-28B8-4147-BD11-BB3F72DD98F6}" type="pres">
      <dgm:prSet presAssocID="{CF69A981-24D9-418E-AE63-7932BBB69EB2}" presName="spNode" presStyleCnt="0"/>
      <dgm:spPr/>
    </dgm:pt>
    <dgm:pt modelId="{AD81851A-2C8D-4C2B-A8ED-24B0AA015EAD}" type="pres">
      <dgm:prSet presAssocID="{E0D7EBAC-4FAF-4960-A8ED-86F7AE78744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15E7431-5621-4751-ABB5-5ADB75F1B918}" type="pres">
      <dgm:prSet presAssocID="{D45D9C38-8DF2-4811-95A4-9CC726FD205C}" presName="node" presStyleLbl="node1" presStyleIdx="4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71A29-E464-46B8-B64F-8856A6A84C5D}" type="pres">
      <dgm:prSet presAssocID="{D45D9C38-8DF2-4811-95A4-9CC726FD205C}" presName="spNode" presStyleCnt="0"/>
      <dgm:spPr/>
    </dgm:pt>
    <dgm:pt modelId="{F9BB0B7D-8AFC-4B07-B730-B7E56F35C9CC}" type="pres">
      <dgm:prSet presAssocID="{BC001069-A7DE-4B94-9D05-68CD1822CA2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8DA2297-CFF7-420C-B19B-E8D26DBD5A55}" type="presOf" srcId="{B683599A-038C-4C78-8394-30B123A473E5}" destId="{04194595-C4EF-4D6C-961D-323DCDF7F45E}" srcOrd="0" destOrd="0" presId="urn:microsoft.com/office/officeart/2005/8/layout/cycle6"/>
    <dgm:cxn modelId="{9A7E2017-F955-4745-87CF-FA0E9E2E30C6}" type="presOf" srcId="{BC001069-A7DE-4B94-9D05-68CD1822CA29}" destId="{F9BB0B7D-8AFC-4B07-B730-B7E56F35C9CC}" srcOrd="0" destOrd="0" presId="urn:microsoft.com/office/officeart/2005/8/layout/cycle6"/>
    <dgm:cxn modelId="{A92A1DD7-D428-4E27-AC4B-FF6C6B84AEC0}" srcId="{1101C982-CBAE-4DC4-93ED-839D37BFCC29}" destId="{D45D9C38-8DF2-4811-95A4-9CC726FD205C}" srcOrd="4" destOrd="0" parTransId="{C998C649-2956-4D9B-AD5C-F979D81D0FFC}" sibTransId="{BC001069-A7DE-4B94-9D05-68CD1822CA29}"/>
    <dgm:cxn modelId="{436621F7-C396-4246-826E-777D6D817C95}" type="presOf" srcId="{CF69A981-24D9-418E-AE63-7932BBB69EB2}" destId="{24DDE419-9E27-4C1F-908D-5C92B2B3B65F}" srcOrd="0" destOrd="0" presId="urn:microsoft.com/office/officeart/2005/8/layout/cycle6"/>
    <dgm:cxn modelId="{0002FF7E-50FB-4A11-A02E-36ED96C85812}" type="presOf" srcId="{EFF0B4E8-F0A1-428E-9D13-F9F955DF1E80}" destId="{AF64E3E9-4407-48CD-9590-F8E44830CE25}" srcOrd="0" destOrd="0" presId="urn:microsoft.com/office/officeart/2005/8/layout/cycle6"/>
    <dgm:cxn modelId="{C4464BCB-6D58-43E1-8373-9486063ADBAD}" srcId="{1101C982-CBAE-4DC4-93ED-839D37BFCC29}" destId="{CF69A981-24D9-418E-AE63-7932BBB69EB2}" srcOrd="3" destOrd="0" parTransId="{F21EE467-F4A9-4531-85D0-F51E375358D6}" sibTransId="{E0D7EBAC-4FAF-4960-A8ED-86F7AE78744A}"/>
    <dgm:cxn modelId="{6FEDED7E-C590-4A52-8AEF-FC8466E1BC8A}" type="presOf" srcId="{E0F0AE02-E3D5-437B-891A-AF2CB0DE0E33}" destId="{02B001C6-B939-4363-935D-E5409AFBC659}" srcOrd="0" destOrd="0" presId="urn:microsoft.com/office/officeart/2005/8/layout/cycle6"/>
    <dgm:cxn modelId="{63371B55-00CA-49BB-9959-210C2E2915BE}" srcId="{1101C982-CBAE-4DC4-93ED-839D37BFCC29}" destId="{2B2806EE-15C7-468A-B926-0B5E68118E79}" srcOrd="0" destOrd="0" parTransId="{BC98B2DA-B650-4D0B-9ABF-769A2731DCA5}" sibTransId="{2BF34091-4C18-4C4C-8A0F-46039E83CF19}"/>
    <dgm:cxn modelId="{33675612-460D-4F1A-814D-546FA2C0042F}" type="presOf" srcId="{2BF34091-4C18-4C4C-8A0F-46039E83CF19}" destId="{EFF0C0B9-E17D-416E-A0B6-DE14E8703B43}" srcOrd="0" destOrd="0" presId="urn:microsoft.com/office/officeart/2005/8/layout/cycle6"/>
    <dgm:cxn modelId="{D475E5CD-EBF6-4F6E-BF51-F6D4F97EB606}" type="presOf" srcId="{1101C982-CBAE-4DC4-93ED-839D37BFCC29}" destId="{2B43FB4A-1C74-40FE-A11A-C3065A378BF1}" srcOrd="0" destOrd="0" presId="urn:microsoft.com/office/officeart/2005/8/layout/cycle6"/>
    <dgm:cxn modelId="{8D6B86B3-5EEB-4F9C-A903-0DAB049DA7C0}" type="presOf" srcId="{D45D9C38-8DF2-4811-95A4-9CC726FD205C}" destId="{315E7431-5621-4751-ABB5-5ADB75F1B918}" srcOrd="0" destOrd="0" presId="urn:microsoft.com/office/officeart/2005/8/layout/cycle6"/>
    <dgm:cxn modelId="{14A98A2F-82E1-47D7-B927-853971BD5910}" type="presOf" srcId="{2B2806EE-15C7-468A-B926-0B5E68118E79}" destId="{AF7695B4-0848-4F5B-AFA8-2AD5E209EA93}" srcOrd="0" destOrd="0" presId="urn:microsoft.com/office/officeart/2005/8/layout/cycle6"/>
    <dgm:cxn modelId="{5F23BAD1-877E-4222-88B7-8E726C3E34D9}" srcId="{1101C982-CBAE-4DC4-93ED-839D37BFCC29}" destId="{B683599A-038C-4C78-8394-30B123A473E5}" srcOrd="1" destOrd="0" parTransId="{3898F8D4-4C1E-4FB3-A373-DB813FF304F7}" sibTransId="{E0F0AE02-E3D5-437B-891A-AF2CB0DE0E33}"/>
    <dgm:cxn modelId="{7CD5D62F-8333-4457-BEBF-B8C5B50C493D}" type="presOf" srcId="{9C345645-7F2E-4E59-8DE4-45DFDBD0943D}" destId="{B6272A25-1F4F-4FFB-85CD-7ECAEF964A4A}" srcOrd="0" destOrd="0" presId="urn:microsoft.com/office/officeart/2005/8/layout/cycle6"/>
    <dgm:cxn modelId="{80CF10B7-1C7E-4DF9-A33A-3259395BD5E4}" srcId="{1101C982-CBAE-4DC4-93ED-839D37BFCC29}" destId="{EFF0B4E8-F0A1-428E-9D13-F9F955DF1E80}" srcOrd="2" destOrd="0" parTransId="{5606CFC9-BD2C-4E0F-A528-63DE5263CD11}" sibTransId="{9C345645-7F2E-4E59-8DE4-45DFDBD0943D}"/>
    <dgm:cxn modelId="{E9A29A11-D47C-4345-92FD-8D394E4C9091}" type="presOf" srcId="{E0D7EBAC-4FAF-4960-A8ED-86F7AE78744A}" destId="{AD81851A-2C8D-4C2B-A8ED-24B0AA015EAD}" srcOrd="0" destOrd="0" presId="urn:microsoft.com/office/officeart/2005/8/layout/cycle6"/>
    <dgm:cxn modelId="{59A21A0F-2AAB-4AEF-A07A-BD7DFB858E21}" type="presParOf" srcId="{2B43FB4A-1C74-40FE-A11A-C3065A378BF1}" destId="{AF7695B4-0848-4F5B-AFA8-2AD5E209EA93}" srcOrd="0" destOrd="0" presId="urn:microsoft.com/office/officeart/2005/8/layout/cycle6"/>
    <dgm:cxn modelId="{A84297DA-D68E-4DB5-872A-779E75709C94}" type="presParOf" srcId="{2B43FB4A-1C74-40FE-A11A-C3065A378BF1}" destId="{306C3178-E3AA-4CE3-8F58-A7D4F313884D}" srcOrd="1" destOrd="0" presId="urn:microsoft.com/office/officeart/2005/8/layout/cycle6"/>
    <dgm:cxn modelId="{E3758783-7CAB-4B9E-9BB0-EF347C1DF9E5}" type="presParOf" srcId="{2B43FB4A-1C74-40FE-A11A-C3065A378BF1}" destId="{EFF0C0B9-E17D-416E-A0B6-DE14E8703B43}" srcOrd="2" destOrd="0" presId="urn:microsoft.com/office/officeart/2005/8/layout/cycle6"/>
    <dgm:cxn modelId="{BE457DB0-0221-4372-BD8F-A6BD7AE363AC}" type="presParOf" srcId="{2B43FB4A-1C74-40FE-A11A-C3065A378BF1}" destId="{04194595-C4EF-4D6C-961D-323DCDF7F45E}" srcOrd="3" destOrd="0" presId="urn:microsoft.com/office/officeart/2005/8/layout/cycle6"/>
    <dgm:cxn modelId="{0C711D76-0D56-4FD5-A819-E645FE628CD0}" type="presParOf" srcId="{2B43FB4A-1C74-40FE-A11A-C3065A378BF1}" destId="{6FCD4A2C-27BF-4169-8481-A8023D999363}" srcOrd="4" destOrd="0" presId="urn:microsoft.com/office/officeart/2005/8/layout/cycle6"/>
    <dgm:cxn modelId="{CFEB3BAF-CF0F-40E1-9A98-9F765F90E45A}" type="presParOf" srcId="{2B43FB4A-1C74-40FE-A11A-C3065A378BF1}" destId="{02B001C6-B939-4363-935D-E5409AFBC659}" srcOrd="5" destOrd="0" presId="urn:microsoft.com/office/officeart/2005/8/layout/cycle6"/>
    <dgm:cxn modelId="{D0585055-EC56-47FF-98AD-4A7D63AE7610}" type="presParOf" srcId="{2B43FB4A-1C74-40FE-A11A-C3065A378BF1}" destId="{AF64E3E9-4407-48CD-9590-F8E44830CE25}" srcOrd="6" destOrd="0" presId="urn:microsoft.com/office/officeart/2005/8/layout/cycle6"/>
    <dgm:cxn modelId="{0BF4CBCD-7FEF-4861-9A84-38FA8CD752A8}" type="presParOf" srcId="{2B43FB4A-1C74-40FE-A11A-C3065A378BF1}" destId="{9E8F122C-A796-4107-94AB-7A2A3F8F1AF2}" srcOrd="7" destOrd="0" presId="urn:microsoft.com/office/officeart/2005/8/layout/cycle6"/>
    <dgm:cxn modelId="{2A640AA5-BFF2-42B2-AB5C-422EC601432F}" type="presParOf" srcId="{2B43FB4A-1C74-40FE-A11A-C3065A378BF1}" destId="{B6272A25-1F4F-4FFB-85CD-7ECAEF964A4A}" srcOrd="8" destOrd="0" presId="urn:microsoft.com/office/officeart/2005/8/layout/cycle6"/>
    <dgm:cxn modelId="{411A6962-B5E4-43DB-A0DA-9932C91854FD}" type="presParOf" srcId="{2B43FB4A-1C74-40FE-A11A-C3065A378BF1}" destId="{24DDE419-9E27-4C1F-908D-5C92B2B3B65F}" srcOrd="9" destOrd="0" presId="urn:microsoft.com/office/officeart/2005/8/layout/cycle6"/>
    <dgm:cxn modelId="{846BDD5C-408D-4AB1-9A69-9A1D641D4C6D}" type="presParOf" srcId="{2B43FB4A-1C74-40FE-A11A-C3065A378BF1}" destId="{61D4ADBF-28B8-4147-BD11-BB3F72DD98F6}" srcOrd="10" destOrd="0" presId="urn:microsoft.com/office/officeart/2005/8/layout/cycle6"/>
    <dgm:cxn modelId="{654F659D-94D2-4CB9-B58B-F04D930EE537}" type="presParOf" srcId="{2B43FB4A-1C74-40FE-A11A-C3065A378BF1}" destId="{AD81851A-2C8D-4C2B-A8ED-24B0AA015EAD}" srcOrd="11" destOrd="0" presId="urn:microsoft.com/office/officeart/2005/8/layout/cycle6"/>
    <dgm:cxn modelId="{C640D9E3-A6E7-47F0-A210-EAB6B88DDC2A}" type="presParOf" srcId="{2B43FB4A-1C74-40FE-A11A-C3065A378BF1}" destId="{315E7431-5621-4751-ABB5-5ADB75F1B918}" srcOrd="12" destOrd="0" presId="urn:microsoft.com/office/officeart/2005/8/layout/cycle6"/>
    <dgm:cxn modelId="{6F9C0D0B-0CFA-4798-B74C-61A156456B1B}" type="presParOf" srcId="{2B43FB4A-1C74-40FE-A11A-C3065A378BF1}" destId="{6C971A29-E464-46B8-B64F-8856A6A84C5D}" srcOrd="13" destOrd="0" presId="urn:microsoft.com/office/officeart/2005/8/layout/cycle6"/>
    <dgm:cxn modelId="{34695521-6DCB-46F9-9CE7-B912BCD481C9}" type="presParOf" srcId="{2B43FB4A-1C74-40FE-A11A-C3065A378BF1}" destId="{F9BB0B7D-8AFC-4B07-B730-B7E56F35C9C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01C982-CBAE-4DC4-93ED-839D37BFCC29}" type="doc">
      <dgm:prSet loTypeId="urn:microsoft.com/office/officeart/2005/8/layout/cycle6" loCatId="relationship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2806EE-15C7-468A-B926-0B5E68118E79}">
      <dgm:prSet phldrT="[Tekst]" custT="1"/>
      <dgm:spPr/>
      <dgm:t>
        <a:bodyPr/>
        <a:lstStyle/>
        <a:p>
          <a:r>
            <a:rPr lang="en-US" sz="1600" dirty="0" smtClean="0"/>
            <a:t>Comparison of level descriptors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C98B2DA-B650-4D0B-9ABF-769A2731DCA5}" type="parTrans" cxnId="{63371B55-00CA-49BB-9959-210C2E2915BE}">
      <dgm:prSet/>
      <dgm:spPr/>
      <dgm:t>
        <a:bodyPr/>
        <a:lstStyle/>
        <a:p>
          <a:endParaRPr lang="en-US"/>
        </a:p>
      </dgm:t>
    </dgm:pt>
    <dgm:pt modelId="{2BF34091-4C18-4C4C-8A0F-46039E83CF19}" type="sibTrans" cxnId="{63371B55-00CA-49BB-9959-210C2E2915BE}">
      <dgm:prSet/>
      <dgm:spPr/>
      <dgm:t>
        <a:bodyPr/>
        <a:lstStyle/>
        <a:p>
          <a:endParaRPr lang="en-US"/>
        </a:p>
      </dgm:t>
    </dgm:pt>
    <dgm:pt modelId="{EFF0B4E8-F0A1-428E-9D13-F9F955DF1E80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Construct definition</a:t>
          </a:r>
          <a:endParaRPr lang="en-US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06CFC9-BD2C-4E0F-A528-63DE5263CD11}" type="parTrans" cxnId="{80CF10B7-1C7E-4DF9-A33A-3259395BD5E4}">
      <dgm:prSet/>
      <dgm:spPr/>
      <dgm:t>
        <a:bodyPr/>
        <a:lstStyle/>
        <a:p>
          <a:endParaRPr lang="en-US"/>
        </a:p>
      </dgm:t>
    </dgm:pt>
    <dgm:pt modelId="{9C345645-7F2E-4E59-8DE4-45DFDBD0943D}" type="sibTrans" cxnId="{80CF10B7-1C7E-4DF9-A33A-3259395BD5E4}">
      <dgm:prSet/>
      <dgm:spPr/>
      <dgm:t>
        <a:bodyPr/>
        <a:lstStyle/>
        <a:p>
          <a:endParaRPr lang="en-US"/>
        </a:p>
      </dgm:t>
    </dgm:pt>
    <dgm:pt modelId="{B683599A-038C-4C78-8394-30B123A473E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en-US" sz="1600" dirty="0" smtClean="0"/>
            <a:t>Purpose and contexts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3898F8D4-4C1E-4FB3-A373-DB813FF304F7}" type="parTrans" cxnId="{5F23BAD1-877E-4222-88B7-8E726C3E34D9}">
      <dgm:prSet/>
      <dgm:spPr/>
      <dgm:t>
        <a:bodyPr/>
        <a:lstStyle/>
        <a:p>
          <a:endParaRPr lang="en-US"/>
        </a:p>
      </dgm:t>
    </dgm:pt>
    <dgm:pt modelId="{E0F0AE02-E3D5-437B-891A-AF2CB0DE0E33}" type="sibTrans" cxnId="{5F23BAD1-877E-4222-88B7-8E726C3E34D9}">
      <dgm:prSet/>
      <dgm:spPr/>
      <dgm:t>
        <a:bodyPr/>
        <a:lstStyle/>
        <a:p>
          <a:endParaRPr lang="en-US"/>
        </a:p>
      </dgm:t>
    </dgm:pt>
    <dgm:pt modelId="{CF69A981-24D9-418E-AE63-7932BBB69EB2}">
      <dgm:prSet phldrT="[Teks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/>
            <a:t>Assessment methodology</a:t>
          </a:r>
          <a:endParaRPr lang="en-US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21EE467-F4A9-4531-85D0-F51E375358D6}" type="parTrans" cxnId="{C4464BCB-6D58-43E1-8373-9486063ADBAD}">
      <dgm:prSet/>
      <dgm:spPr/>
      <dgm:t>
        <a:bodyPr/>
        <a:lstStyle/>
        <a:p>
          <a:endParaRPr lang="en-US"/>
        </a:p>
      </dgm:t>
    </dgm:pt>
    <dgm:pt modelId="{E0D7EBAC-4FAF-4960-A8ED-86F7AE78744A}" type="sibTrans" cxnId="{C4464BCB-6D58-43E1-8373-9486063ADBAD}">
      <dgm:prSet/>
      <dgm:spPr/>
      <dgm:t>
        <a:bodyPr/>
        <a:lstStyle/>
        <a:p>
          <a:endParaRPr lang="en-US"/>
        </a:p>
      </dgm:t>
    </dgm:pt>
    <dgm:pt modelId="{D45D9C38-8DF2-4811-95A4-9CC726FD205C}">
      <dgm:prSet phldrT="[Tekst]" custT="1"/>
      <dgm:spPr/>
      <dgm:t>
        <a:bodyPr/>
        <a:lstStyle/>
        <a:p>
          <a:r>
            <a:rPr lang="en-US" sz="1600" dirty="0" smtClean="0"/>
            <a:t>Quality assurance mechanisms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998C649-2956-4D9B-AD5C-F979D81D0FFC}" type="parTrans" cxnId="{A92A1DD7-D428-4E27-AC4B-FF6C6B84AEC0}">
      <dgm:prSet/>
      <dgm:spPr/>
      <dgm:t>
        <a:bodyPr/>
        <a:lstStyle/>
        <a:p>
          <a:endParaRPr lang="en-US"/>
        </a:p>
      </dgm:t>
    </dgm:pt>
    <dgm:pt modelId="{BC001069-A7DE-4B94-9D05-68CD1822CA29}" type="sibTrans" cxnId="{A92A1DD7-D428-4E27-AC4B-FF6C6B84AEC0}">
      <dgm:prSet/>
      <dgm:spPr/>
      <dgm:t>
        <a:bodyPr/>
        <a:lstStyle/>
        <a:p>
          <a:endParaRPr lang="en-US"/>
        </a:p>
      </dgm:t>
    </dgm:pt>
    <dgm:pt modelId="{2B43FB4A-1C74-40FE-A11A-C3065A378BF1}" type="pres">
      <dgm:prSet presAssocID="{1101C982-CBAE-4DC4-93ED-839D37BFCC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695B4-0848-4F5B-AFA8-2AD5E209EA93}" type="pres">
      <dgm:prSet presAssocID="{2B2806EE-15C7-468A-B926-0B5E68118E79}" presName="node" presStyleLbl="node1" presStyleIdx="0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C3178-E3AA-4CE3-8F58-A7D4F313884D}" type="pres">
      <dgm:prSet presAssocID="{2B2806EE-15C7-468A-B926-0B5E68118E79}" presName="spNode" presStyleCnt="0"/>
      <dgm:spPr/>
    </dgm:pt>
    <dgm:pt modelId="{EFF0C0B9-E17D-416E-A0B6-DE14E8703B43}" type="pres">
      <dgm:prSet presAssocID="{2BF34091-4C18-4C4C-8A0F-46039E83CF1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4194595-C4EF-4D6C-961D-323DCDF7F45E}" type="pres">
      <dgm:prSet presAssocID="{B683599A-038C-4C78-8394-30B123A473E5}" presName="node" presStyleLbl="node1" presStyleIdx="1" presStyleCnt="5" custScaleX="87155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D4A2C-27BF-4169-8481-A8023D999363}" type="pres">
      <dgm:prSet presAssocID="{B683599A-038C-4C78-8394-30B123A473E5}" presName="spNode" presStyleCnt="0"/>
      <dgm:spPr/>
    </dgm:pt>
    <dgm:pt modelId="{02B001C6-B939-4363-935D-E5409AFBC659}" type="pres">
      <dgm:prSet presAssocID="{E0F0AE02-E3D5-437B-891A-AF2CB0DE0E3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F64E3E9-4407-48CD-9590-F8E44830CE25}" type="pres">
      <dgm:prSet presAssocID="{EFF0B4E8-F0A1-428E-9D13-F9F955DF1E80}" presName="node" presStyleLbl="node1" presStyleIdx="2" presStyleCnt="5" custScaleX="87070" custScaleY="7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F122C-A796-4107-94AB-7A2A3F8F1AF2}" type="pres">
      <dgm:prSet presAssocID="{EFF0B4E8-F0A1-428E-9D13-F9F955DF1E80}" presName="spNode" presStyleCnt="0"/>
      <dgm:spPr/>
    </dgm:pt>
    <dgm:pt modelId="{B6272A25-1F4F-4FFB-85CD-7ECAEF964A4A}" type="pres">
      <dgm:prSet presAssocID="{9C345645-7F2E-4E59-8DE4-45DFDBD0943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4DDE419-9E27-4C1F-908D-5C92B2B3B65F}" type="pres">
      <dgm:prSet presAssocID="{CF69A981-24D9-418E-AE63-7932BBB69EB2}" presName="node" presStyleLbl="node1" presStyleIdx="3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4ADBF-28B8-4147-BD11-BB3F72DD98F6}" type="pres">
      <dgm:prSet presAssocID="{CF69A981-24D9-418E-AE63-7932BBB69EB2}" presName="spNode" presStyleCnt="0"/>
      <dgm:spPr/>
    </dgm:pt>
    <dgm:pt modelId="{AD81851A-2C8D-4C2B-A8ED-24B0AA015EAD}" type="pres">
      <dgm:prSet presAssocID="{E0D7EBAC-4FAF-4960-A8ED-86F7AE78744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15E7431-5621-4751-ABB5-5ADB75F1B918}" type="pres">
      <dgm:prSet presAssocID="{D45D9C38-8DF2-4811-95A4-9CC726FD205C}" presName="node" presStyleLbl="node1" presStyleIdx="4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71A29-E464-46B8-B64F-8856A6A84C5D}" type="pres">
      <dgm:prSet presAssocID="{D45D9C38-8DF2-4811-95A4-9CC726FD205C}" presName="spNode" presStyleCnt="0"/>
      <dgm:spPr/>
    </dgm:pt>
    <dgm:pt modelId="{F9BB0B7D-8AFC-4B07-B730-B7E56F35C9CC}" type="pres">
      <dgm:prSet presAssocID="{BC001069-A7DE-4B94-9D05-68CD1822CA2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0DCC4EC-D593-4B76-90EF-781FD82B34E2}" type="presOf" srcId="{E0D7EBAC-4FAF-4960-A8ED-86F7AE78744A}" destId="{AD81851A-2C8D-4C2B-A8ED-24B0AA015EAD}" srcOrd="0" destOrd="0" presId="urn:microsoft.com/office/officeart/2005/8/layout/cycle6"/>
    <dgm:cxn modelId="{A92A1DD7-D428-4E27-AC4B-FF6C6B84AEC0}" srcId="{1101C982-CBAE-4DC4-93ED-839D37BFCC29}" destId="{D45D9C38-8DF2-4811-95A4-9CC726FD205C}" srcOrd="4" destOrd="0" parTransId="{C998C649-2956-4D9B-AD5C-F979D81D0FFC}" sibTransId="{BC001069-A7DE-4B94-9D05-68CD1822CA29}"/>
    <dgm:cxn modelId="{DEAE1285-DACA-4E10-831D-525865E9F69E}" type="presOf" srcId="{1101C982-CBAE-4DC4-93ED-839D37BFCC29}" destId="{2B43FB4A-1C74-40FE-A11A-C3065A378BF1}" srcOrd="0" destOrd="0" presId="urn:microsoft.com/office/officeart/2005/8/layout/cycle6"/>
    <dgm:cxn modelId="{7D5DEFAB-E75C-4637-B893-F9DF0AA53227}" type="presOf" srcId="{2BF34091-4C18-4C4C-8A0F-46039E83CF19}" destId="{EFF0C0B9-E17D-416E-A0B6-DE14E8703B43}" srcOrd="0" destOrd="0" presId="urn:microsoft.com/office/officeart/2005/8/layout/cycle6"/>
    <dgm:cxn modelId="{C4464BCB-6D58-43E1-8373-9486063ADBAD}" srcId="{1101C982-CBAE-4DC4-93ED-839D37BFCC29}" destId="{CF69A981-24D9-418E-AE63-7932BBB69EB2}" srcOrd="3" destOrd="0" parTransId="{F21EE467-F4A9-4531-85D0-F51E375358D6}" sibTransId="{E0D7EBAC-4FAF-4960-A8ED-86F7AE78744A}"/>
    <dgm:cxn modelId="{2E88993E-37B3-4479-A053-CF4344E5A488}" type="presOf" srcId="{B683599A-038C-4C78-8394-30B123A473E5}" destId="{04194595-C4EF-4D6C-961D-323DCDF7F45E}" srcOrd="0" destOrd="0" presId="urn:microsoft.com/office/officeart/2005/8/layout/cycle6"/>
    <dgm:cxn modelId="{63371B55-00CA-49BB-9959-210C2E2915BE}" srcId="{1101C982-CBAE-4DC4-93ED-839D37BFCC29}" destId="{2B2806EE-15C7-468A-B926-0B5E68118E79}" srcOrd="0" destOrd="0" parTransId="{BC98B2DA-B650-4D0B-9ABF-769A2731DCA5}" sibTransId="{2BF34091-4C18-4C4C-8A0F-46039E83CF19}"/>
    <dgm:cxn modelId="{35ECE3AD-087F-4F29-8741-64AC21C1795B}" type="presOf" srcId="{BC001069-A7DE-4B94-9D05-68CD1822CA29}" destId="{F9BB0B7D-8AFC-4B07-B730-B7E56F35C9CC}" srcOrd="0" destOrd="0" presId="urn:microsoft.com/office/officeart/2005/8/layout/cycle6"/>
    <dgm:cxn modelId="{0E00E682-B650-47BF-A4DE-5EE08600E7DB}" type="presOf" srcId="{CF69A981-24D9-418E-AE63-7932BBB69EB2}" destId="{24DDE419-9E27-4C1F-908D-5C92B2B3B65F}" srcOrd="0" destOrd="0" presId="urn:microsoft.com/office/officeart/2005/8/layout/cycle6"/>
    <dgm:cxn modelId="{E895EC84-2BC0-48B2-A63A-1A705750BA03}" type="presOf" srcId="{9C345645-7F2E-4E59-8DE4-45DFDBD0943D}" destId="{B6272A25-1F4F-4FFB-85CD-7ECAEF964A4A}" srcOrd="0" destOrd="0" presId="urn:microsoft.com/office/officeart/2005/8/layout/cycle6"/>
    <dgm:cxn modelId="{5F23BAD1-877E-4222-88B7-8E726C3E34D9}" srcId="{1101C982-CBAE-4DC4-93ED-839D37BFCC29}" destId="{B683599A-038C-4C78-8394-30B123A473E5}" srcOrd="1" destOrd="0" parTransId="{3898F8D4-4C1E-4FB3-A373-DB813FF304F7}" sibTransId="{E0F0AE02-E3D5-437B-891A-AF2CB0DE0E33}"/>
    <dgm:cxn modelId="{3D30495C-F8FE-4B67-BB9F-B8C967E7FF13}" type="presOf" srcId="{E0F0AE02-E3D5-437B-891A-AF2CB0DE0E33}" destId="{02B001C6-B939-4363-935D-E5409AFBC659}" srcOrd="0" destOrd="0" presId="urn:microsoft.com/office/officeart/2005/8/layout/cycle6"/>
    <dgm:cxn modelId="{2680F716-6453-4FBE-99B2-0BFD74C3BAB8}" type="presOf" srcId="{D45D9C38-8DF2-4811-95A4-9CC726FD205C}" destId="{315E7431-5621-4751-ABB5-5ADB75F1B918}" srcOrd="0" destOrd="0" presId="urn:microsoft.com/office/officeart/2005/8/layout/cycle6"/>
    <dgm:cxn modelId="{EEB3F781-71E8-4752-938A-FF93B75975F4}" type="presOf" srcId="{EFF0B4E8-F0A1-428E-9D13-F9F955DF1E80}" destId="{AF64E3E9-4407-48CD-9590-F8E44830CE25}" srcOrd="0" destOrd="0" presId="urn:microsoft.com/office/officeart/2005/8/layout/cycle6"/>
    <dgm:cxn modelId="{80CF10B7-1C7E-4DF9-A33A-3259395BD5E4}" srcId="{1101C982-CBAE-4DC4-93ED-839D37BFCC29}" destId="{EFF0B4E8-F0A1-428E-9D13-F9F955DF1E80}" srcOrd="2" destOrd="0" parTransId="{5606CFC9-BD2C-4E0F-A528-63DE5263CD11}" sibTransId="{9C345645-7F2E-4E59-8DE4-45DFDBD0943D}"/>
    <dgm:cxn modelId="{B463351E-653E-4ECB-B400-7F8A94831994}" type="presOf" srcId="{2B2806EE-15C7-468A-B926-0B5E68118E79}" destId="{AF7695B4-0848-4F5B-AFA8-2AD5E209EA93}" srcOrd="0" destOrd="0" presId="urn:microsoft.com/office/officeart/2005/8/layout/cycle6"/>
    <dgm:cxn modelId="{B2F0C181-2191-49E8-ABB3-102C01D1A4B2}" type="presParOf" srcId="{2B43FB4A-1C74-40FE-A11A-C3065A378BF1}" destId="{AF7695B4-0848-4F5B-AFA8-2AD5E209EA93}" srcOrd="0" destOrd="0" presId="urn:microsoft.com/office/officeart/2005/8/layout/cycle6"/>
    <dgm:cxn modelId="{C0BA2549-ADA2-462A-B6F1-548804AE8633}" type="presParOf" srcId="{2B43FB4A-1C74-40FE-A11A-C3065A378BF1}" destId="{306C3178-E3AA-4CE3-8F58-A7D4F313884D}" srcOrd="1" destOrd="0" presId="urn:microsoft.com/office/officeart/2005/8/layout/cycle6"/>
    <dgm:cxn modelId="{557A35B6-4E79-4AE7-8DD8-B456D409586D}" type="presParOf" srcId="{2B43FB4A-1C74-40FE-A11A-C3065A378BF1}" destId="{EFF0C0B9-E17D-416E-A0B6-DE14E8703B43}" srcOrd="2" destOrd="0" presId="urn:microsoft.com/office/officeart/2005/8/layout/cycle6"/>
    <dgm:cxn modelId="{F413EB18-6A6F-49FB-85FF-AAAC5BF7E879}" type="presParOf" srcId="{2B43FB4A-1C74-40FE-A11A-C3065A378BF1}" destId="{04194595-C4EF-4D6C-961D-323DCDF7F45E}" srcOrd="3" destOrd="0" presId="urn:microsoft.com/office/officeart/2005/8/layout/cycle6"/>
    <dgm:cxn modelId="{DCE839AD-BE1A-4EF6-B602-869E7A9D939C}" type="presParOf" srcId="{2B43FB4A-1C74-40FE-A11A-C3065A378BF1}" destId="{6FCD4A2C-27BF-4169-8481-A8023D999363}" srcOrd="4" destOrd="0" presId="urn:microsoft.com/office/officeart/2005/8/layout/cycle6"/>
    <dgm:cxn modelId="{7BCD3FDE-13D6-48A0-BE87-12F758320AB3}" type="presParOf" srcId="{2B43FB4A-1C74-40FE-A11A-C3065A378BF1}" destId="{02B001C6-B939-4363-935D-E5409AFBC659}" srcOrd="5" destOrd="0" presId="urn:microsoft.com/office/officeart/2005/8/layout/cycle6"/>
    <dgm:cxn modelId="{55F293D8-036D-4491-82E2-CA8C5D2C7E57}" type="presParOf" srcId="{2B43FB4A-1C74-40FE-A11A-C3065A378BF1}" destId="{AF64E3E9-4407-48CD-9590-F8E44830CE25}" srcOrd="6" destOrd="0" presId="urn:microsoft.com/office/officeart/2005/8/layout/cycle6"/>
    <dgm:cxn modelId="{9207D377-735A-453A-86B9-B39860D7F768}" type="presParOf" srcId="{2B43FB4A-1C74-40FE-A11A-C3065A378BF1}" destId="{9E8F122C-A796-4107-94AB-7A2A3F8F1AF2}" srcOrd="7" destOrd="0" presId="urn:microsoft.com/office/officeart/2005/8/layout/cycle6"/>
    <dgm:cxn modelId="{B4D2E19D-A5CF-44EE-AB64-7E5946F1B2C1}" type="presParOf" srcId="{2B43FB4A-1C74-40FE-A11A-C3065A378BF1}" destId="{B6272A25-1F4F-4FFB-85CD-7ECAEF964A4A}" srcOrd="8" destOrd="0" presId="urn:microsoft.com/office/officeart/2005/8/layout/cycle6"/>
    <dgm:cxn modelId="{85F5FE4A-97BA-4B3E-8E21-B4245D441E8D}" type="presParOf" srcId="{2B43FB4A-1C74-40FE-A11A-C3065A378BF1}" destId="{24DDE419-9E27-4C1F-908D-5C92B2B3B65F}" srcOrd="9" destOrd="0" presId="urn:microsoft.com/office/officeart/2005/8/layout/cycle6"/>
    <dgm:cxn modelId="{99DA7487-0EAD-48DD-83A9-3732CC1C77F9}" type="presParOf" srcId="{2B43FB4A-1C74-40FE-A11A-C3065A378BF1}" destId="{61D4ADBF-28B8-4147-BD11-BB3F72DD98F6}" srcOrd="10" destOrd="0" presId="urn:microsoft.com/office/officeart/2005/8/layout/cycle6"/>
    <dgm:cxn modelId="{F8BDA21F-572B-414B-A519-CCBC3E154C23}" type="presParOf" srcId="{2B43FB4A-1C74-40FE-A11A-C3065A378BF1}" destId="{AD81851A-2C8D-4C2B-A8ED-24B0AA015EAD}" srcOrd="11" destOrd="0" presId="urn:microsoft.com/office/officeart/2005/8/layout/cycle6"/>
    <dgm:cxn modelId="{65894B97-E150-4C95-A11E-5C59CFABD9CA}" type="presParOf" srcId="{2B43FB4A-1C74-40FE-A11A-C3065A378BF1}" destId="{315E7431-5621-4751-ABB5-5ADB75F1B918}" srcOrd="12" destOrd="0" presId="urn:microsoft.com/office/officeart/2005/8/layout/cycle6"/>
    <dgm:cxn modelId="{D3751076-8C92-4361-AB18-C35FE65067DE}" type="presParOf" srcId="{2B43FB4A-1C74-40FE-A11A-C3065A378BF1}" destId="{6C971A29-E464-46B8-B64F-8856A6A84C5D}" srcOrd="13" destOrd="0" presId="urn:microsoft.com/office/officeart/2005/8/layout/cycle6"/>
    <dgm:cxn modelId="{05B90957-1202-49F6-9F08-CBB29C99658A}" type="presParOf" srcId="{2B43FB4A-1C74-40FE-A11A-C3065A378BF1}" destId="{F9BB0B7D-8AFC-4B07-B730-B7E56F35C9C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01C982-CBAE-4DC4-93ED-839D37BFCC29}" type="doc">
      <dgm:prSet loTypeId="urn:microsoft.com/office/officeart/2005/8/layout/cycle6" loCatId="relationship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2806EE-15C7-468A-B926-0B5E68118E79}">
      <dgm:prSet phldrT="[Tekst]" custT="1"/>
      <dgm:spPr/>
      <dgm:t>
        <a:bodyPr/>
        <a:lstStyle/>
        <a:p>
          <a:r>
            <a:rPr lang="en-US" sz="1600" dirty="0" smtClean="0"/>
            <a:t>Comparison of level descriptors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C98B2DA-B650-4D0B-9ABF-769A2731DCA5}" type="parTrans" cxnId="{63371B55-00CA-49BB-9959-210C2E2915BE}">
      <dgm:prSet/>
      <dgm:spPr/>
      <dgm:t>
        <a:bodyPr/>
        <a:lstStyle/>
        <a:p>
          <a:endParaRPr lang="en-US"/>
        </a:p>
      </dgm:t>
    </dgm:pt>
    <dgm:pt modelId="{2BF34091-4C18-4C4C-8A0F-46039E83CF19}" type="sibTrans" cxnId="{63371B55-00CA-49BB-9959-210C2E2915BE}">
      <dgm:prSet/>
      <dgm:spPr/>
      <dgm:t>
        <a:bodyPr/>
        <a:lstStyle/>
        <a:p>
          <a:endParaRPr lang="en-US"/>
        </a:p>
      </dgm:t>
    </dgm:pt>
    <dgm:pt modelId="{EFF0B4E8-F0A1-428E-9D13-F9F955DF1E80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Construct definition</a:t>
          </a:r>
          <a:endParaRPr lang="en-US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606CFC9-BD2C-4E0F-A528-63DE5263CD11}" type="parTrans" cxnId="{80CF10B7-1C7E-4DF9-A33A-3259395BD5E4}">
      <dgm:prSet/>
      <dgm:spPr/>
      <dgm:t>
        <a:bodyPr/>
        <a:lstStyle/>
        <a:p>
          <a:endParaRPr lang="en-US"/>
        </a:p>
      </dgm:t>
    </dgm:pt>
    <dgm:pt modelId="{9C345645-7F2E-4E59-8DE4-45DFDBD0943D}" type="sibTrans" cxnId="{80CF10B7-1C7E-4DF9-A33A-3259395BD5E4}">
      <dgm:prSet/>
      <dgm:spPr/>
      <dgm:t>
        <a:bodyPr/>
        <a:lstStyle/>
        <a:p>
          <a:endParaRPr lang="en-US"/>
        </a:p>
      </dgm:t>
    </dgm:pt>
    <dgm:pt modelId="{B683599A-038C-4C78-8394-30B123A473E5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en-US" sz="1600" dirty="0" smtClean="0"/>
            <a:t>Purpose and contexts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3898F8D4-4C1E-4FB3-A373-DB813FF304F7}" type="parTrans" cxnId="{5F23BAD1-877E-4222-88B7-8E726C3E34D9}">
      <dgm:prSet/>
      <dgm:spPr/>
      <dgm:t>
        <a:bodyPr/>
        <a:lstStyle/>
        <a:p>
          <a:endParaRPr lang="en-US"/>
        </a:p>
      </dgm:t>
    </dgm:pt>
    <dgm:pt modelId="{E0F0AE02-E3D5-437B-891A-AF2CB0DE0E33}" type="sibTrans" cxnId="{5F23BAD1-877E-4222-88B7-8E726C3E34D9}">
      <dgm:prSet/>
      <dgm:spPr/>
      <dgm:t>
        <a:bodyPr/>
        <a:lstStyle/>
        <a:p>
          <a:endParaRPr lang="en-US"/>
        </a:p>
      </dgm:t>
    </dgm:pt>
    <dgm:pt modelId="{CF69A981-24D9-418E-AE63-7932BBB69EB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Assessment methodology</a:t>
          </a:r>
          <a:endParaRPr lang="en-US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21EE467-F4A9-4531-85D0-F51E375358D6}" type="parTrans" cxnId="{C4464BCB-6D58-43E1-8373-9486063ADBAD}">
      <dgm:prSet/>
      <dgm:spPr/>
      <dgm:t>
        <a:bodyPr/>
        <a:lstStyle/>
        <a:p>
          <a:endParaRPr lang="en-US"/>
        </a:p>
      </dgm:t>
    </dgm:pt>
    <dgm:pt modelId="{E0D7EBAC-4FAF-4960-A8ED-86F7AE78744A}" type="sibTrans" cxnId="{C4464BCB-6D58-43E1-8373-9486063ADBAD}">
      <dgm:prSet/>
      <dgm:spPr/>
      <dgm:t>
        <a:bodyPr/>
        <a:lstStyle/>
        <a:p>
          <a:endParaRPr lang="en-US"/>
        </a:p>
      </dgm:t>
    </dgm:pt>
    <dgm:pt modelId="{D45D9C38-8DF2-4811-95A4-9CC726FD205C}">
      <dgm:prSet phldrT="[Teks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/>
            <a:t>Quality assurance mechanisms</a:t>
          </a:r>
          <a:endParaRPr lang="en-US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998C649-2956-4D9B-AD5C-F979D81D0FFC}" type="parTrans" cxnId="{A92A1DD7-D428-4E27-AC4B-FF6C6B84AEC0}">
      <dgm:prSet/>
      <dgm:spPr/>
      <dgm:t>
        <a:bodyPr/>
        <a:lstStyle/>
        <a:p>
          <a:endParaRPr lang="en-US"/>
        </a:p>
      </dgm:t>
    </dgm:pt>
    <dgm:pt modelId="{BC001069-A7DE-4B94-9D05-68CD1822CA29}" type="sibTrans" cxnId="{A92A1DD7-D428-4E27-AC4B-FF6C6B84AEC0}">
      <dgm:prSet/>
      <dgm:spPr/>
      <dgm:t>
        <a:bodyPr/>
        <a:lstStyle/>
        <a:p>
          <a:endParaRPr lang="en-US"/>
        </a:p>
      </dgm:t>
    </dgm:pt>
    <dgm:pt modelId="{2B43FB4A-1C74-40FE-A11A-C3065A378BF1}" type="pres">
      <dgm:prSet presAssocID="{1101C982-CBAE-4DC4-93ED-839D37BFCC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7695B4-0848-4F5B-AFA8-2AD5E209EA93}" type="pres">
      <dgm:prSet presAssocID="{2B2806EE-15C7-468A-B926-0B5E68118E79}" presName="node" presStyleLbl="node1" presStyleIdx="0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C3178-E3AA-4CE3-8F58-A7D4F313884D}" type="pres">
      <dgm:prSet presAssocID="{2B2806EE-15C7-468A-B926-0B5E68118E79}" presName="spNode" presStyleCnt="0"/>
      <dgm:spPr/>
    </dgm:pt>
    <dgm:pt modelId="{EFF0C0B9-E17D-416E-A0B6-DE14E8703B43}" type="pres">
      <dgm:prSet presAssocID="{2BF34091-4C18-4C4C-8A0F-46039E83CF1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4194595-C4EF-4D6C-961D-323DCDF7F45E}" type="pres">
      <dgm:prSet presAssocID="{B683599A-038C-4C78-8394-30B123A473E5}" presName="node" presStyleLbl="node1" presStyleIdx="1" presStyleCnt="5" custScaleX="87155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D4A2C-27BF-4169-8481-A8023D999363}" type="pres">
      <dgm:prSet presAssocID="{B683599A-038C-4C78-8394-30B123A473E5}" presName="spNode" presStyleCnt="0"/>
      <dgm:spPr/>
    </dgm:pt>
    <dgm:pt modelId="{02B001C6-B939-4363-935D-E5409AFBC659}" type="pres">
      <dgm:prSet presAssocID="{E0F0AE02-E3D5-437B-891A-AF2CB0DE0E3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F64E3E9-4407-48CD-9590-F8E44830CE25}" type="pres">
      <dgm:prSet presAssocID="{EFF0B4E8-F0A1-428E-9D13-F9F955DF1E80}" presName="node" presStyleLbl="node1" presStyleIdx="2" presStyleCnt="5" custScaleX="87070" custScaleY="7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F122C-A796-4107-94AB-7A2A3F8F1AF2}" type="pres">
      <dgm:prSet presAssocID="{EFF0B4E8-F0A1-428E-9D13-F9F955DF1E80}" presName="spNode" presStyleCnt="0"/>
      <dgm:spPr/>
    </dgm:pt>
    <dgm:pt modelId="{B6272A25-1F4F-4FFB-85CD-7ECAEF964A4A}" type="pres">
      <dgm:prSet presAssocID="{9C345645-7F2E-4E59-8DE4-45DFDBD0943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4DDE419-9E27-4C1F-908D-5C92B2B3B65F}" type="pres">
      <dgm:prSet presAssocID="{CF69A981-24D9-418E-AE63-7932BBB69EB2}" presName="node" presStyleLbl="node1" presStyleIdx="3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4ADBF-28B8-4147-BD11-BB3F72DD98F6}" type="pres">
      <dgm:prSet presAssocID="{CF69A981-24D9-418E-AE63-7932BBB69EB2}" presName="spNode" presStyleCnt="0"/>
      <dgm:spPr/>
    </dgm:pt>
    <dgm:pt modelId="{AD81851A-2C8D-4C2B-A8ED-24B0AA015EAD}" type="pres">
      <dgm:prSet presAssocID="{E0D7EBAC-4FAF-4960-A8ED-86F7AE78744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15E7431-5621-4751-ABB5-5ADB75F1B918}" type="pres">
      <dgm:prSet presAssocID="{D45D9C38-8DF2-4811-95A4-9CC726FD205C}" presName="node" presStyleLbl="node1" presStyleIdx="4" presStyleCnt="5" custScaleX="87070" custScaleY="7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71A29-E464-46B8-B64F-8856A6A84C5D}" type="pres">
      <dgm:prSet presAssocID="{D45D9C38-8DF2-4811-95A4-9CC726FD205C}" presName="spNode" presStyleCnt="0"/>
      <dgm:spPr/>
    </dgm:pt>
    <dgm:pt modelId="{F9BB0B7D-8AFC-4B07-B730-B7E56F35C9CC}" type="pres">
      <dgm:prSet presAssocID="{BC001069-A7DE-4B94-9D05-68CD1822CA2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37F014C-4A42-456F-B4D6-8E61900C5462}" type="presOf" srcId="{2B2806EE-15C7-468A-B926-0B5E68118E79}" destId="{AF7695B4-0848-4F5B-AFA8-2AD5E209EA93}" srcOrd="0" destOrd="0" presId="urn:microsoft.com/office/officeart/2005/8/layout/cycle6"/>
    <dgm:cxn modelId="{A92A1DD7-D428-4E27-AC4B-FF6C6B84AEC0}" srcId="{1101C982-CBAE-4DC4-93ED-839D37BFCC29}" destId="{D45D9C38-8DF2-4811-95A4-9CC726FD205C}" srcOrd="4" destOrd="0" parTransId="{C998C649-2956-4D9B-AD5C-F979D81D0FFC}" sibTransId="{BC001069-A7DE-4B94-9D05-68CD1822CA29}"/>
    <dgm:cxn modelId="{A645CFB5-BEA9-4608-B00A-11BFCBE8F26F}" type="presOf" srcId="{BC001069-A7DE-4B94-9D05-68CD1822CA29}" destId="{F9BB0B7D-8AFC-4B07-B730-B7E56F35C9CC}" srcOrd="0" destOrd="0" presId="urn:microsoft.com/office/officeart/2005/8/layout/cycle6"/>
    <dgm:cxn modelId="{3C6C7E87-6B3E-4235-B85D-FB80ACE1F7D3}" type="presOf" srcId="{CF69A981-24D9-418E-AE63-7932BBB69EB2}" destId="{24DDE419-9E27-4C1F-908D-5C92B2B3B65F}" srcOrd="0" destOrd="0" presId="urn:microsoft.com/office/officeart/2005/8/layout/cycle6"/>
    <dgm:cxn modelId="{40ADBE7B-39A6-4680-873F-DFF3C14516F0}" type="presOf" srcId="{B683599A-038C-4C78-8394-30B123A473E5}" destId="{04194595-C4EF-4D6C-961D-323DCDF7F45E}" srcOrd="0" destOrd="0" presId="urn:microsoft.com/office/officeart/2005/8/layout/cycle6"/>
    <dgm:cxn modelId="{2725718E-1ACB-403F-AACB-4AAFD48E2FBB}" type="presOf" srcId="{E0F0AE02-E3D5-437B-891A-AF2CB0DE0E33}" destId="{02B001C6-B939-4363-935D-E5409AFBC659}" srcOrd="0" destOrd="0" presId="urn:microsoft.com/office/officeart/2005/8/layout/cycle6"/>
    <dgm:cxn modelId="{C0B56E8B-2316-4050-A384-55FD889220FC}" type="presOf" srcId="{EFF0B4E8-F0A1-428E-9D13-F9F955DF1E80}" destId="{AF64E3E9-4407-48CD-9590-F8E44830CE25}" srcOrd="0" destOrd="0" presId="urn:microsoft.com/office/officeart/2005/8/layout/cycle6"/>
    <dgm:cxn modelId="{0B684957-1739-484D-B5CF-1553CE4A77B3}" type="presOf" srcId="{D45D9C38-8DF2-4811-95A4-9CC726FD205C}" destId="{315E7431-5621-4751-ABB5-5ADB75F1B918}" srcOrd="0" destOrd="0" presId="urn:microsoft.com/office/officeart/2005/8/layout/cycle6"/>
    <dgm:cxn modelId="{C4464BCB-6D58-43E1-8373-9486063ADBAD}" srcId="{1101C982-CBAE-4DC4-93ED-839D37BFCC29}" destId="{CF69A981-24D9-418E-AE63-7932BBB69EB2}" srcOrd="3" destOrd="0" parTransId="{F21EE467-F4A9-4531-85D0-F51E375358D6}" sibTransId="{E0D7EBAC-4FAF-4960-A8ED-86F7AE78744A}"/>
    <dgm:cxn modelId="{63371B55-00CA-49BB-9959-210C2E2915BE}" srcId="{1101C982-CBAE-4DC4-93ED-839D37BFCC29}" destId="{2B2806EE-15C7-468A-B926-0B5E68118E79}" srcOrd="0" destOrd="0" parTransId="{BC98B2DA-B650-4D0B-9ABF-769A2731DCA5}" sibTransId="{2BF34091-4C18-4C4C-8A0F-46039E83CF19}"/>
    <dgm:cxn modelId="{FD7D1A5C-7212-480C-8F0F-6F728C63E052}" type="presOf" srcId="{9C345645-7F2E-4E59-8DE4-45DFDBD0943D}" destId="{B6272A25-1F4F-4FFB-85CD-7ECAEF964A4A}" srcOrd="0" destOrd="0" presId="urn:microsoft.com/office/officeart/2005/8/layout/cycle6"/>
    <dgm:cxn modelId="{26A857AE-6120-4B39-A906-90598535CEBB}" type="presOf" srcId="{1101C982-CBAE-4DC4-93ED-839D37BFCC29}" destId="{2B43FB4A-1C74-40FE-A11A-C3065A378BF1}" srcOrd="0" destOrd="0" presId="urn:microsoft.com/office/officeart/2005/8/layout/cycle6"/>
    <dgm:cxn modelId="{71C5D0D6-3D3A-470B-895E-8016504436A2}" type="presOf" srcId="{2BF34091-4C18-4C4C-8A0F-46039E83CF19}" destId="{EFF0C0B9-E17D-416E-A0B6-DE14E8703B43}" srcOrd="0" destOrd="0" presId="urn:microsoft.com/office/officeart/2005/8/layout/cycle6"/>
    <dgm:cxn modelId="{36694158-E334-4DBC-875A-D8BEDFA2DD25}" type="presOf" srcId="{E0D7EBAC-4FAF-4960-A8ED-86F7AE78744A}" destId="{AD81851A-2C8D-4C2B-A8ED-24B0AA015EAD}" srcOrd="0" destOrd="0" presId="urn:microsoft.com/office/officeart/2005/8/layout/cycle6"/>
    <dgm:cxn modelId="{5F23BAD1-877E-4222-88B7-8E726C3E34D9}" srcId="{1101C982-CBAE-4DC4-93ED-839D37BFCC29}" destId="{B683599A-038C-4C78-8394-30B123A473E5}" srcOrd="1" destOrd="0" parTransId="{3898F8D4-4C1E-4FB3-A373-DB813FF304F7}" sibTransId="{E0F0AE02-E3D5-437B-891A-AF2CB0DE0E33}"/>
    <dgm:cxn modelId="{80CF10B7-1C7E-4DF9-A33A-3259395BD5E4}" srcId="{1101C982-CBAE-4DC4-93ED-839D37BFCC29}" destId="{EFF0B4E8-F0A1-428E-9D13-F9F955DF1E80}" srcOrd="2" destOrd="0" parTransId="{5606CFC9-BD2C-4E0F-A528-63DE5263CD11}" sibTransId="{9C345645-7F2E-4E59-8DE4-45DFDBD0943D}"/>
    <dgm:cxn modelId="{AC3B4BC8-B6E0-472A-9E09-93F1B7BA07E1}" type="presParOf" srcId="{2B43FB4A-1C74-40FE-A11A-C3065A378BF1}" destId="{AF7695B4-0848-4F5B-AFA8-2AD5E209EA93}" srcOrd="0" destOrd="0" presId="urn:microsoft.com/office/officeart/2005/8/layout/cycle6"/>
    <dgm:cxn modelId="{4B9F6AB7-689A-4EA7-89F3-FAF389EAFFC1}" type="presParOf" srcId="{2B43FB4A-1C74-40FE-A11A-C3065A378BF1}" destId="{306C3178-E3AA-4CE3-8F58-A7D4F313884D}" srcOrd="1" destOrd="0" presId="urn:microsoft.com/office/officeart/2005/8/layout/cycle6"/>
    <dgm:cxn modelId="{F7F19755-73A1-4E1F-A433-EC96BFC07DE2}" type="presParOf" srcId="{2B43FB4A-1C74-40FE-A11A-C3065A378BF1}" destId="{EFF0C0B9-E17D-416E-A0B6-DE14E8703B43}" srcOrd="2" destOrd="0" presId="urn:microsoft.com/office/officeart/2005/8/layout/cycle6"/>
    <dgm:cxn modelId="{B7BB9B28-536C-4743-B44D-C19564EFB5F5}" type="presParOf" srcId="{2B43FB4A-1C74-40FE-A11A-C3065A378BF1}" destId="{04194595-C4EF-4D6C-961D-323DCDF7F45E}" srcOrd="3" destOrd="0" presId="urn:microsoft.com/office/officeart/2005/8/layout/cycle6"/>
    <dgm:cxn modelId="{1E955740-FB60-4DB1-AB37-AF0A366588E2}" type="presParOf" srcId="{2B43FB4A-1C74-40FE-A11A-C3065A378BF1}" destId="{6FCD4A2C-27BF-4169-8481-A8023D999363}" srcOrd="4" destOrd="0" presId="urn:microsoft.com/office/officeart/2005/8/layout/cycle6"/>
    <dgm:cxn modelId="{E73F9328-744D-4639-9DCC-7C86BBEE4D1B}" type="presParOf" srcId="{2B43FB4A-1C74-40FE-A11A-C3065A378BF1}" destId="{02B001C6-B939-4363-935D-E5409AFBC659}" srcOrd="5" destOrd="0" presId="urn:microsoft.com/office/officeart/2005/8/layout/cycle6"/>
    <dgm:cxn modelId="{953557F8-A8A0-45F6-A1FC-B54FF2E443EC}" type="presParOf" srcId="{2B43FB4A-1C74-40FE-A11A-C3065A378BF1}" destId="{AF64E3E9-4407-48CD-9590-F8E44830CE25}" srcOrd="6" destOrd="0" presId="urn:microsoft.com/office/officeart/2005/8/layout/cycle6"/>
    <dgm:cxn modelId="{F3A90C58-AB20-46B0-BAE9-3C5A2E7E8141}" type="presParOf" srcId="{2B43FB4A-1C74-40FE-A11A-C3065A378BF1}" destId="{9E8F122C-A796-4107-94AB-7A2A3F8F1AF2}" srcOrd="7" destOrd="0" presId="urn:microsoft.com/office/officeart/2005/8/layout/cycle6"/>
    <dgm:cxn modelId="{7B315E42-8B09-4060-B8A6-62E5C0D28C09}" type="presParOf" srcId="{2B43FB4A-1C74-40FE-A11A-C3065A378BF1}" destId="{B6272A25-1F4F-4FFB-85CD-7ECAEF964A4A}" srcOrd="8" destOrd="0" presId="urn:microsoft.com/office/officeart/2005/8/layout/cycle6"/>
    <dgm:cxn modelId="{E0206977-2C37-4566-A2EE-12A4C406C8E2}" type="presParOf" srcId="{2B43FB4A-1C74-40FE-A11A-C3065A378BF1}" destId="{24DDE419-9E27-4C1F-908D-5C92B2B3B65F}" srcOrd="9" destOrd="0" presId="urn:microsoft.com/office/officeart/2005/8/layout/cycle6"/>
    <dgm:cxn modelId="{0EB89E50-19FF-4EE4-B88A-97CB3B270E5D}" type="presParOf" srcId="{2B43FB4A-1C74-40FE-A11A-C3065A378BF1}" destId="{61D4ADBF-28B8-4147-BD11-BB3F72DD98F6}" srcOrd="10" destOrd="0" presId="urn:microsoft.com/office/officeart/2005/8/layout/cycle6"/>
    <dgm:cxn modelId="{18260104-031C-4D08-A02D-01ED26530FAB}" type="presParOf" srcId="{2B43FB4A-1C74-40FE-A11A-C3065A378BF1}" destId="{AD81851A-2C8D-4C2B-A8ED-24B0AA015EAD}" srcOrd="11" destOrd="0" presId="urn:microsoft.com/office/officeart/2005/8/layout/cycle6"/>
    <dgm:cxn modelId="{9C04518E-55C2-4ECB-9079-2152BC09885C}" type="presParOf" srcId="{2B43FB4A-1C74-40FE-A11A-C3065A378BF1}" destId="{315E7431-5621-4751-ABB5-5ADB75F1B918}" srcOrd="12" destOrd="0" presId="urn:microsoft.com/office/officeart/2005/8/layout/cycle6"/>
    <dgm:cxn modelId="{993FF819-9E9E-4DBA-9515-74D14B761B62}" type="presParOf" srcId="{2B43FB4A-1C74-40FE-A11A-C3065A378BF1}" destId="{6C971A29-E464-46B8-B64F-8856A6A84C5D}" srcOrd="13" destOrd="0" presId="urn:microsoft.com/office/officeart/2005/8/layout/cycle6"/>
    <dgm:cxn modelId="{AF255761-B331-418C-A6C6-60DCE3F795C0}" type="presParOf" srcId="{2B43FB4A-1C74-40FE-A11A-C3065A378BF1}" destId="{F9BB0B7D-8AFC-4B07-B730-B7E56F35C9C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95B4-0848-4F5B-AFA8-2AD5E209EA93}">
      <dsp:nvSpPr>
        <dsp:cNvPr id="0" name=""/>
        <dsp:cNvSpPr/>
      </dsp:nvSpPr>
      <dsp:spPr>
        <a:xfrm>
          <a:off x="2918045" y="80257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Comparison of level descriptors</a:t>
          </a:r>
          <a:endParaRPr lang="en-US" sz="1600" kern="1200" dirty="0"/>
        </a:p>
      </dsp:txBody>
      <dsp:txXfrm>
        <a:off x="2961979" y="124191"/>
        <a:ext cx="1532140" cy="812126"/>
      </dsp:txXfrm>
    </dsp:sp>
    <dsp:sp modelId="{EFF0C0B9-E17D-416E-A0B6-DE14E8703B43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41453" y="145543"/>
              </a:moveTo>
              <a:arcTo wR="2415634" hR="2415634" stAng="17399430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94595-C4EF-4D6C-961D-323DCDF7F45E}">
      <dsp:nvSpPr>
        <dsp:cNvPr id="0" name=""/>
        <dsp:cNvSpPr/>
      </dsp:nvSpPr>
      <dsp:spPr>
        <a:xfrm>
          <a:off x="5214659" y="1749420"/>
          <a:ext cx="1621589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Purpose and contexts</a:t>
          </a:r>
          <a:endParaRPr lang="en-US" sz="1600" kern="1200" dirty="0"/>
        </a:p>
      </dsp:txBody>
      <dsp:txXfrm>
        <a:off x="5258593" y="1793354"/>
        <a:ext cx="1533721" cy="812126"/>
      </dsp:txXfrm>
    </dsp:sp>
    <dsp:sp modelId="{02B001C6-B939-4363-935D-E5409AFBC659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4815255" y="2137946"/>
              </a:moveTo>
              <a:arcTo wR="2415634" hR="2415634" stAng="21203941" swAng="27129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E3E9-4407-48CD-9590-F8E44830CE25}">
      <dsp:nvSpPr>
        <dsp:cNvPr id="0" name=""/>
        <dsp:cNvSpPr/>
      </dsp:nvSpPr>
      <dsp:spPr>
        <a:xfrm>
          <a:off x="4337919" y="4468177"/>
          <a:ext cx="1620008" cy="8640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Construct definition</a:t>
          </a:r>
          <a:endParaRPr lang="en-US" sz="1600" kern="1200" dirty="0"/>
        </a:p>
      </dsp:txBody>
      <dsp:txXfrm>
        <a:off x="4380096" y="4510354"/>
        <a:ext cx="1535654" cy="779649"/>
      </dsp:txXfrm>
    </dsp:sp>
    <dsp:sp modelId="{B6272A25-1F4F-4FFB-85CD-7ECAEF964A4A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013694" y="4756064"/>
              </a:moveTo>
              <a:arcTo wR="2415634" hR="2415634" stAng="4539942" swAng="17201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DE419-9E27-4C1F-908D-5C92B2B3B65F}">
      <dsp:nvSpPr>
        <dsp:cNvPr id="0" name=""/>
        <dsp:cNvSpPr/>
      </dsp:nvSpPr>
      <dsp:spPr>
        <a:xfrm>
          <a:off x="1498170" y="4450181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Assessment methodology</a:t>
          </a:r>
          <a:endParaRPr lang="en-US" sz="1600" kern="1200" dirty="0"/>
        </a:p>
      </dsp:txBody>
      <dsp:txXfrm>
        <a:off x="1542104" y="4494115"/>
        <a:ext cx="1532140" cy="812126"/>
      </dsp:txXfrm>
    </dsp:sp>
    <dsp:sp modelId="{AD81851A-2C8D-4C2B-A8ED-24B0AA015EAD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513962" y="3905243"/>
              </a:moveTo>
              <a:arcTo wR="2415634" hR="2415634" stAng="8515671" swAng="26806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7431-5621-4751-ABB5-5ADB75F1B918}">
      <dsp:nvSpPr>
        <dsp:cNvPr id="0" name=""/>
        <dsp:cNvSpPr/>
      </dsp:nvSpPr>
      <dsp:spPr>
        <a:xfrm>
          <a:off x="620640" y="1749420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 assurance mechanisms</a:t>
          </a:r>
          <a:endParaRPr lang="en-US" sz="1600" kern="1200" dirty="0"/>
        </a:p>
      </dsp:txBody>
      <dsp:txXfrm>
        <a:off x="664574" y="1793354"/>
        <a:ext cx="1532140" cy="812126"/>
      </dsp:txXfrm>
    </dsp:sp>
    <dsp:sp modelId="{F9BB0B7D-8AFC-4B07-B730-B7E56F35C9CC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5498" y="1204592"/>
              </a:moveTo>
              <a:arcTo wR="2415634" hR="2415634" stAng="12605302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95B4-0848-4F5B-AFA8-2AD5E209EA93}">
      <dsp:nvSpPr>
        <dsp:cNvPr id="0" name=""/>
        <dsp:cNvSpPr/>
      </dsp:nvSpPr>
      <dsp:spPr>
        <a:xfrm>
          <a:off x="2918045" y="80257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Comparison of level descriptors</a:t>
          </a:r>
          <a:endParaRPr lang="en-US" sz="1600" kern="1200" dirty="0"/>
        </a:p>
      </dsp:txBody>
      <dsp:txXfrm>
        <a:off x="2961979" y="124191"/>
        <a:ext cx="1532140" cy="812126"/>
      </dsp:txXfrm>
    </dsp:sp>
    <dsp:sp modelId="{EFF0C0B9-E17D-416E-A0B6-DE14E8703B43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41453" y="145543"/>
              </a:moveTo>
              <a:arcTo wR="2415634" hR="2415634" stAng="17399430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94595-C4EF-4D6C-961D-323DCDF7F45E}">
      <dsp:nvSpPr>
        <dsp:cNvPr id="0" name=""/>
        <dsp:cNvSpPr/>
      </dsp:nvSpPr>
      <dsp:spPr>
        <a:xfrm>
          <a:off x="5214659" y="1749420"/>
          <a:ext cx="1621589" cy="899994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Purpose and contexts</a:t>
          </a:r>
          <a:endParaRPr lang="en-US" sz="1600" b="1" kern="1200" dirty="0"/>
        </a:p>
      </dsp:txBody>
      <dsp:txXfrm>
        <a:off x="5258593" y="1793354"/>
        <a:ext cx="1533721" cy="812126"/>
      </dsp:txXfrm>
    </dsp:sp>
    <dsp:sp modelId="{02B001C6-B939-4363-935D-E5409AFBC659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4815255" y="2137946"/>
              </a:moveTo>
              <a:arcTo wR="2415634" hR="2415634" stAng="21203941" swAng="27129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E3E9-4407-48CD-9590-F8E44830CE25}">
      <dsp:nvSpPr>
        <dsp:cNvPr id="0" name=""/>
        <dsp:cNvSpPr/>
      </dsp:nvSpPr>
      <dsp:spPr>
        <a:xfrm>
          <a:off x="4337919" y="4468177"/>
          <a:ext cx="1620008" cy="8640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Construct definition</a:t>
          </a:r>
          <a:endParaRPr lang="en-US" sz="1600" kern="1200" dirty="0"/>
        </a:p>
      </dsp:txBody>
      <dsp:txXfrm>
        <a:off x="4380096" y="4510354"/>
        <a:ext cx="1535654" cy="779649"/>
      </dsp:txXfrm>
    </dsp:sp>
    <dsp:sp modelId="{B6272A25-1F4F-4FFB-85CD-7ECAEF964A4A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013694" y="4756064"/>
              </a:moveTo>
              <a:arcTo wR="2415634" hR="2415634" stAng="4539942" swAng="17201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DE419-9E27-4C1F-908D-5C92B2B3B65F}">
      <dsp:nvSpPr>
        <dsp:cNvPr id="0" name=""/>
        <dsp:cNvSpPr/>
      </dsp:nvSpPr>
      <dsp:spPr>
        <a:xfrm>
          <a:off x="1498170" y="4450181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Assessment methodology</a:t>
          </a:r>
          <a:endParaRPr lang="en-US" sz="1600" kern="1200" dirty="0"/>
        </a:p>
      </dsp:txBody>
      <dsp:txXfrm>
        <a:off x="1542104" y="4494115"/>
        <a:ext cx="1532140" cy="812126"/>
      </dsp:txXfrm>
    </dsp:sp>
    <dsp:sp modelId="{AD81851A-2C8D-4C2B-A8ED-24B0AA015EAD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513962" y="3905243"/>
              </a:moveTo>
              <a:arcTo wR="2415634" hR="2415634" stAng="8515671" swAng="26806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7431-5621-4751-ABB5-5ADB75F1B918}">
      <dsp:nvSpPr>
        <dsp:cNvPr id="0" name=""/>
        <dsp:cNvSpPr/>
      </dsp:nvSpPr>
      <dsp:spPr>
        <a:xfrm>
          <a:off x="620640" y="1749420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 assurance mechanisms</a:t>
          </a:r>
          <a:endParaRPr lang="en-US" sz="1600" kern="1200" dirty="0"/>
        </a:p>
      </dsp:txBody>
      <dsp:txXfrm>
        <a:off x="664574" y="1793354"/>
        <a:ext cx="1532140" cy="812126"/>
      </dsp:txXfrm>
    </dsp:sp>
    <dsp:sp modelId="{F9BB0B7D-8AFC-4B07-B730-B7E56F35C9CC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5498" y="1204592"/>
              </a:moveTo>
              <a:arcTo wR="2415634" hR="2415634" stAng="12605302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95B4-0848-4F5B-AFA8-2AD5E209EA93}">
      <dsp:nvSpPr>
        <dsp:cNvPr id="0" name=""/>
        <dsp:cNvSpPr/>
      </dsp:nvSpPr>
      <dsp:spPr>
        <a:xfrm>
          <a:off x="2918045" y="80257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Comparison of level descriptors</a:t>
          </a:r>
          <a:endParaRPr lang="en-US" sz="1600" kern="1200" dirty="0"/>
        </a:p>
      </dsp:txBody>
      <dsp:txXfrm>
        <a:off x="2961979" y="124191"/>
        <a:ext cx="1532140" cy="812126"/>
      </dsp:txXfrm>
    </dsp:sp>
    <dsp:sp modelId="{EFF0C0B9-E17D-416E-A0B6-DE14E8703B43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41453" y="145543"/>
              </a:moveTo>
              <a:arcTo wR="2415634" hR="2415634" stAng="17399430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94595-C4EF-4D6C-961D-323DCDF7F45E}">
      <dsp:nvSpPr>
        <dsp:cNvPr id="0" name=""/>
        <dsp:cNvSpPr/>
      </dsp:nvSpPr>
      <dsp:spPr>
        <a:xfrm>
          <a:off x="5214659" y="1749420"/>
          <a:ext cx="1621589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Purpose and contexts</a:t>
          </a:r>
          <a:endParaRPr lang="en-US" sz="1600" kern="1200" dirty="0"/>
        </a:p>
      </dsp:txBody>
      <dsp:txXfrm>
        <a:off x="5258593" y="1793354"/>
        <a:ext cx="1533721" cy="812126"/>
      </dsp:txXfrm>
    </dsp:sp>
    <dsp:sp modelId="{02B001C6-B939-4363-935D-E5409AFBC659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4815255" y="2137946"/>
              </a:moveTo>
              <a:arcTo wR="2415634" hR="2415634" stAng="21203941" swAng="27129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E3E9-4407-48CD-9590-F8E44830CE25}">
      <dsp:nvSpPr>
        <dsp:cNvPr id="0" name=""/>
        <dsp:cNvSpPr/>
      </dsp:nvSpPr>
      <dsp:spPr>
        <a:xfrm>
          <a:off x="4337919" y="4468177"/>
          <a:ext cx="1620008" cy="864003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Construct definition</a:t>
          </a:r>
          <a:endParaRPr lang="en-US" sz="1600" b="1" kern="1200" dirty="0"/>
        </a:p>
      </dsp:txBody>
      <dsp:txXfrm>
        <a:off x="4380096" y="4510354"/>
        <a:ext cx="1535654" cy="779649"/>
      </dsp:txXfrm>
    </dsp:sp>
    <dsp:sp modelId="{B6272A25-1F4F-4FFB-85CD-7ECAEF964A4A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013694" y="4756064"/>
              </a:moveTo>
              <a:arcTo wR="2415634" hR="2415634" stAng="4539942" swAng="17201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DE419-9E27-4C1F-908D-5C92B2B3B65F}">
      <dsp:nvSpPr>
        <dsp:cNvPr id="0" name=""/>
        <dsp:cNvSpPr/>
      </dsp:nvSpPr>
      <dsp:spPr>
        <a:xfrm>
          <a:off x="1498170" y="4450181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Assessment methodology</a:t>
          </a:r>
          <a:endParaRPr lang="en-US" sz="1600" kern="1200" dirty="0"/>
        </a:p>
      </dsp:txBody>
      <dsp:txXfrm>
        <a:off x="1542104" y="4494115"/>
        <a:ext cx="1532140" cy="812126"/>
      </dsp:txXfrm>
    </dsp:sp>
    <dsp:sp modelId="{AD81851A-2C8D-4C2B-A8ED-24B0AA015EAD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513962" y="3905243"/>
              </a:moveTo>
              <a:arcTo wR="2415634" hR="2415634" stAng="8515671" swAng="26806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7431-5621-4751-ABB5-5ADB75F1B918}">
      <dsp:nvSpPr>
        <dsp:cNvPr id="0" name=""/>
        <dsp:cNvSpPr/>
      </dsp:nvSpPr>
      <dsp:spPr>
        <a:xfrm>
          <a:off x="620640" y="1749420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 assurance mechanisms</a:t>
          </a:r>
          <a:endParaRPr lang="en-US" sz="1600" kern="1200" dirty="0"/>
        </a:p>
      </dsp:txBody>
      <dsp:txXfrm>
        <a:off x="664574" y="1793354"/>
        <a:ext cx="1532140" cy="812126"/>
      </dsp:txXfrm>
    </dsp:sp>
    <dsp:sp modelId="{F9BB0B7D-8AFC-4B07-B730-B7E56F35C9CC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5498" y="1204592"/>
              </a:moveTo>
              <a:arcTo wR="2415634" hR="2415634" stAng="12605302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95B4-0848-4F5B-AFA8-2AD5E209EA93}">
      <dsp:nvSpPr>
        <dsp:cNvPr id="0" name=""/>
        <dsp:cNvSpPr/>
      </dsp:nvSpPr>
      <dsp:spPr>
        <a:xfrm>
          <a:off x="2918045" y="80257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Comparison of level descriptors</a:t>
          </a:r>
          <a:endParaRPr lang="en-US" sz="1600" kern="1200" dirty="0"/>
        </a:p>
      </dsp:txBody>
      <dsp:txXfrm>
        <a:off x="2961979" y="124191"/>
        <a:ext cx="1532140" cy="812126"/>
      </dsp:txXfrm>
    </dsp:sp>
    <dsp:sp modelId="{EFF0C0B9-E17D-416E-A0B6-DE14E8703B43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41453" y="145543"/>
              </a:moveTo>
              <a:arcTo wR="2415634" hR="2415634" stAng="17399430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94595-C4EF-4D6C-961D-323DCDF7F45E}">
      <dsp:nvSpPr>
        <dsp:cNvPr id="0" name=""/>
        <dsp:cNvSpPr/>
      </dsp:nvSpPr>
      <dsp:spPr>
        <a:xfrm>
          <a:off x="5214659" y="1749420"/>
          <a:ext cx="1621589" cy="89999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Purpose and contexts</a:t>
          </a:r>
          <a:endParaRPr lang="en-US" sz="1600" kern="1200" dirty="0"/>
        </a:p>
      </dsp:txBody>
      <dsp:txXfrm>
        <a:off x="5258593" y="1793354"/>
        <a:ext cx="1533721" cy="812126"/>
      </dsp:txXfrm>
    </dsp:sp>
    <dsp:sp modelId="{02B001C6-B939-4363-935D-E5409AFBC659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4815255" y="2137946"/>
              </a:moveTo>
              <a:arcTo wR="2415634" hR="2415634" stAng="21203941" swAng="27129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E3E9-4407-48CD-9590-F8E44830CE25}">
      <dsp:nvSpPr>
        <dsp:cNvPr id="0" name=""/>
        <dsp:cNvSpPr/>
      </dsp:nvSpPr>
      <dsp:spPr>
        <a:xfrm>
          <a:off x="4337919" y="4468177"/>
          <a:ext cx="1620008" cy="86400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Construct definition</a:t>
          </a:r>
          <a:endParaRPr lang="en-US" sz="1600" b="1" kern="1200" dirty="0"/>
        </a:p>
      </dsp:txBody>
      <dsp:txXfrm>
        <a:off x="4380096" y="4510354"/>
        <a:ext cx="1535654" cy="779649"/>
      </dsp:txXfrm>
    </dsp:sp>
    <dsp:sp modelId="{B6272A25-1F4F-4FFB-85CD-7ECAEF964A4A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013694" y="4756064"/>
              </a:moveTo>
              <a:arcTo wR="2415634" hR="2415634" stAng="4539942" swAng="17201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DE419-9E27-4C1F-908D-5C92B2B3B65F}">
      <dsp:nvSpPr>
        <dsp:cNvPr id="0" name=""/>
        <dsp:cNvSpPr/>
      </dsp:nvSpPr>
      <dsp:spPr>
        <a:xfrm>
          <a:off x="1498170" y="4450181"/>
          <a:ext cx="1620008" cy="899994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methodology</a:t>
          </a:r>
          <a:endParaRPr lang="en-US" sz="1600" b="1" kern="1200" dirty="0"/>
        </a:p>
      </dsp:txBody>
      <dsp:txXfrm>
        <a:off x="1542104" y="4494115"/>
        <a:ext cx="1532140" cy="812126"/>
      </dsp:txXfrm>
    </dsp:sp>
    <dsp:sp modelId="{AD81851A-2C8D-4C2B-A8ED-24B0AA015EAD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513962" y="3905243"/>
              </a:moveTo>
              <a:arcTo wR="2415634" hR="2415634" stAng="8515671" swAng="26806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7431-5621-4751-ABB5-5ADB75F1B918}">
      <dsp:nvSpPr>
        <dsp:cNvPr id="0" name=""/>
        <dsp:cNvSpPr/>
      </dsp:nvSpPr>
      <dsp:spPr>
        <a:xfrm>
          <a:off x="620640" y="1749420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Quality assurance mechanisms</a:t>
          </a:r>
          <a:endParaRPr lang="en-US" sz="1600" kern="1200" dirty="0"/>
        </a:p>
      </dsp:txBody>
      <dsp:txXfrm>
        <a:off x="664574" y="1793354"/>
        <a:ext cx="1532140" cy="812126"/>
      </dsp:txXfrm>
    </dsp:sp>
    <dsp:sp modelId="{F9BB0B7D-8AFC-4B07-B730-B7E56F35C9CC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5498" y="1204592"/>
              </a:moveTo>
              <a:arcTo wR="2415634" hR="2415634" stAng="12605302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95B4-0848-4F5B-AFA8-2AD5E209EA93}">
      <dsp:nvSpPr>
        <dsp:cNvPr id="0" name=""/>
        <dsp:cNvSpPr/>
      </dsp:nvSpPr>
      <dsp:spPr>
        <a:xfrm>
          <a:off x="2918045" y="80257"/>
          <a:ext cx="1620008" cy="899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Comparison of level descriptors</a:t>
          </a:r>
          <a:endParaRPr lang="en-US" sz="1600" kern="1200" dirty="0"/>
        </a:p>
      </dsp:txBody>
      <dsp:txXfrm>
        <a:off x="2961979" y="124191"/>
        <a:ext cx="1532140" cy="812126"/>
      </dsp:txXfrm>
    </dsp:sp>
    <dsp:sp modelId="{EFF0C0B9-E17D-416E-A0B6-DE14E8703B43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41453" y="145543"/>
              </a:moveTo>
              <a:arcTo wR="2415634" hR="2415634" stAng="17399430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94595-C4EF-4D6C-961D-323DCDF7F45E}">
      <dsp:nvSpPr>
        <dsp:cNvPr id="0" name=""/>
        <dsp:cNvSpPr/>
      </dsp:nvSpPr>
      <dsp:spPr>
        <a:xfrm>
          <a:off x="5214659" y="1749420"/>
          <a:ext cx="1621589" cy="89999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Purpose and contexts</a:t>
          </a:r>
          <a:endParaRPr lang="en-US" sz="1600" kern="1200" dirty="0"/>
        </a:p>
      </dsp:txBody>
      <dsp:txXfrm>
        <a:off x="5258593" y="1793354"/>
        <a:ext cx="1533721" cy="812126"/>
      </dsp:txXfrm>
    </dsp:sp>
    <dsp:sp modelId="{02B001C6-B939-4363-935D-E5409AFBC659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4815255" y="2137946"/>
              </a:moveTo>
              <a:arcTo wR="2415634" hR="2415634" stAng="21203941" swAng="27129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E3E9-4407-48CD-9590-F8E44830CE25}">
      <dsp:nvSpPr>
        <dsp:cNvPr id="0" name=""/>
        <dsp:cNvSpPr/>
      </dsp:nvSpPr>
      <dsp:spPr>
        <a:xfrm>
          <a:off x="4337919" y="4468177"/>
          <a:ext cx="1620008" cy="86400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Construct definition</a:t>
          </a:r>
          <a:endParaRPr lang="en-US" sz="1600" b="1" kern="1200" dirty="0"/>
        </a:p>
      </dsp:txBody>
      <dsp:txXfrm>
        <a:off x="4380096" y="4510354"/>
        <a:ext cx="1535654" cy="779649"/>
      </dsp:txXfrm>
    </dsp:sp>
    <dsp:sp modelId="{B6272A25-1F4F-4FFB-85CD-7ECAEF964A4A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013694" y="4756064"/>
              </a:moveTo>
              <a:arcTo wR="2415634" hR="2415634" stAng="4539942" swAng="172011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DE419-9E27-4C1F-908D-5C92B2B3B65F}">
      <dsp:nvSpPr>
        <dsp:cNvPr id="0" name=""/>
        <dsp:cNvSpPr/>
      </dsp:nvSpPr>
      <dsp:spPr>
        <a:xfrm>
          <a:off x="1498170" y="4450181"/>
          <a:ext cx="1620008" cy="89999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Assessment methodology</a:t>
          </a:r>
          <a:endParaRPr lang="en-US" sz="1600" b="1" kern="1200" dirty="0"/>
        </a:p>
      </dsp:txBody>
      <dsp:txXfrm>
        <a:off x="1542104" y="4494115"/>
        <a:ext cx="1532140" cy="812126"/>
      </dsp:txXfrm>
    </dsp:sp>
    <dsp:sp modelId="{AD81851A-2C8D-4C2B-A8ED-24B0AA015EAD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513962" y="3905243"/>
              </a:moveTo>
              <a:arcTo wR="2415634" hR="2415634" stAng="8515671" swAng="26806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7431-5621-4751-ABB5-5ADB75F1B918}">
      <dsp:nvSpPr>
        <dsp:cNvPr id="0" name=""/>
        <dsp:cNvSpPr/>
      </dsp:nvSpPr>
      <dsp:spPr>
        <a:xfrm>
          <a:off x="620640" y="1749420"/>
          <a:ext cx="1620008" cy="899994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Quality assurance mechanisms</a:t>
          </a:r>
          <a:endParaRPr lang="en-US" sz="1600" b="1" kern="1200" dirty="0"/>
        </a:p>
      </dsp:txBody>
      <dsp:txXfrm>
        <a:off x="664574" y="1793354"/>
        <a:ext cx="1532140" cy="812126"/>
      </dsp:txXfrm>
    </dsp:sp>
    <dsp:sp modelId="{F9BB0B7D-8AFC-4B07-B730-B7E56F35C9CC}">
      <dsp:nvSpPr>
        <dsp:cNvPr id="0" name=""/>
        <dsp:cNvSpPr/>
      </dsp:nvSpPr>
      <dsp:spPr>
        <a:xfrm>
          <a:off x="1312414" y="530255"/>
          <a:ext cx="4831269" cy="4831269"/>
        </a:xfrm>
        <a:custGeom>
          <a:avLst/>
          <a:gdLst/>
          <a:ahLst/>
          <a:cxnLst/>
          <a:rect l="0" t="0" r="0" b="0"/>
          <a:pathLst>
            <a:path>
              <a:moveTo>
                <a:pt x="325498" y="1204592"/>
              </a:moveTo>
              <a:arcTo wR="2415634" hR="2415634" stAng="12605302" swAng="239526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4BAB98-348D-4B98-B0FD-8412F59BB9B0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A8F576-DBB4-45B2-884F-BBA97E0D03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57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DCOS/JFT:</a:t>
            </a:r>
            <a:r>
              <a:rPr lang="en-US" baseline="0" dirty="0" smtClean="0"/>
              <a:t> Deputy Chief of Staff/Joint Force Training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8F576-DBB4-45B2-884F-BBA97E0D03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4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ECAF1-952D-45AC-B233-95712BC55C46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F577-CE69-4AB3-BE72-9FBE66B4C7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3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DFE7-44FD-4159-98E8-DF330725B0A9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AE93-2340-4266-8E93-624FFEB6DB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0AE1-0124-48DF-B342-29005F588727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284C-6050-4B42-A208-0A357D9E52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D13C-29B7-4924-84D6-8A69FB6CB775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5C54-F9AB-4B2C-AC04-A459B92E8F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6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23E7-C7E7-4247-A23C-EA9DD1D7C20E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3B34-322D-4AE6-B2B7-5D48E81C47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9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19E4-0E8A-4937-BC15-C49D84967722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BEC1-594C-40A1-B09E-F090910BCE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3468-A68A-4E72-920B-525DE0C66B0D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8324-272A-418B-AB34-E4178D255D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076E-0B67-48B5-BB56-4AC6C09E222F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93E2-A049-440C-9FFB-4B08AACBFB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8013-E1DA-4915-8F10-CD954999D654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F7C4-90E8-4C8B-8512-8679B6597B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4114-205C-4E81-9BE3-57421A4D7CFC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89ACD-CE75-4C86-B4E6-C43BF077A2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1EF0-AFFD-424B-A585-7E12D3C9AAE2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A0BB-3CBA-4166-979A-8B9078C25D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2000">
              <a:schemeClr val="accent1">
                <a:tint val="44500"/>
                <a:satMod val="160000"/>
              </a:schemeClr>
            </a:gs>
            <a:gs pos="91000">
              <a:schemeClr val="accent1">
                <a:tint val="23500"/>
                <a:satMod val="160000"/>
                <a:lumMod val="90000"/>
                <a:lumOff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536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94F7D-F74F-4766-8B07-0512CBE24FDD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9EDE1-4570-4A9C-AE77-B9A32BB287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hyperlink" Target="http://www.whylanguagelevelsfromdifferentscalescannotbeconverted.com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1365250" y="4177772"/>
            <a:ext cx="6400800" cy="12594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b="1" dirty="0">
                <a:solidFill>
                  <a:schemeClr val="accent1">
                    <a:lumMod val="75000"/>
                  </a:schemeClr>
                </a:solidFill>
              </a:rPr>
              <a:t>Gerard Seinhorst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sz="1600" dirty="0">
                <a:solidFill>
                  <a:schemeClr val="accent1">
                    <a:lumMod val="75000"/>
                  </a:schemeClr>
                </a:solidFill>
              </a:rPr>
              <a:t>BILC Working Group on </a:t>
            </a:r>
            <a:r>
              <a:rPr lang="en-US" altLang="nl-NL" sz="1600" dirty="0" smtClean="0">
                <a:solidFill>
                  <a:schemeClr val="accent1">
                    <a:lumMod val="75000"/>
                  </a:schemeClr>
                </a:solidFill>
              </a:rPr>
              <a:t>the Portability </a:t>
            </a:r>
            <a:r>
              <a:rPr lang="en-US" altLang="nl-NL" sz="1600" dirty="0">
                <a:solidFill>
                  <a:schemeClr val="accent1">
                    <a:lumMod val="75000"/>
                  </a:schemeClr>
                </a:solidFill>
              </a:rPr>
              <a:t>and Recognition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sz="1600" dirty="0">
                <a:solidFill>
                  <a:schemeClr val="accent1">
                    <a:lumMod val="75000"/>
                  </a:schemeClr>
                </a:solidFill>
              </a:rPr>
              <a:t>of STANAG 6001 Certificates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altLang="nl-NL" sz="1300" dirty="0">
              <a:solidFill>
                <a:srgbClr val="632523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sz="1500" b="1" dirty="0">
                <a:solidFill>
                  <a:schemeClr val="bg2">
                    <a:lumMod val="25000"/>
                  </a:schemeClr>
                </a:solidFill>
              </a:rPr>
              <a:t>BILC </a:t>
            </a:r>
            <a:r>
              <a:rPr lang="en-US" altLang="nl-NL" sz="1500" b="1" dirty="0" smtClean="0">
                <a:solidFill>
                  <a:schemeClr val="bg2">
                    <a:lumMod val="25000"/>
                  </a:schemeClr>
                </a:solidFill>
              </a:rPr>
              <a:t>Conference 2018</a:t>
            </a:r>
            <a:endParaRPr lang="en-US" altLang="nl-NL" sz="15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nl-NL" sz="1500" dirty="0" smtClean="0">
                <a:solidFill>
                  <a:schemeClr val="bg2">
                    <a:lumMod val="25000"/>
                  </a:schemeClr>
                </a:solidFill>
              </a:rPr>
              <a:t>Lisbon, Portugal</a:t>
            </a:r>
            <a:endParaRPr lang="en-US" altLang="nl-NL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532" y="1816249"/>
            <a:ext cx="9167813" cy="113877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nl-NL" sz="3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Converting proficiency levels</a:t>
            </a:r>
          </a:p>
          <a:p>
            <a:pPr algn="ctr"/>
            <a:r>
              <a:rPr lang="en-US" altLang="nl-NL" sz="3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one language scale into another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33" y="334437"/>
            <a:ext cx="1374574" cy="123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-23813" y="3527325"/>
            <a:ext cx="9167813" cy="430887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nl-NL" sz="2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Portability of STANAG 6001 Language Certifications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-23814" y="2893467"/>
            <a:ext cx="9167813" cy="5539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nl-NL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it possible? </a:t>
            </a:r>
            <a:r>
              <a:rPr lang="en-US" altLang="nl-N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nl-NL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 why not?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9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9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9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  <p:bldP spid="6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45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4" name="Titel 1"/>
          <p:cNvSpPr>
            <a:spLocks/>
          </p:cNvSpPr>
          <p:nvPr/>
        </p:nvSpPr>
        <p:spPr bwMode="auto">
          <a:xfrm>
            <a:off x="468313" y="-1"/>
            <a:ext cx="8229600" cy="9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proficiency levels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ilinder 1"/>
          <p:cNvSpPr/>
          <p:nvPr/>
        </p:nvSpPr>
        <p:spPr>
          <a:xfrm>
            <a:off x="2794000" y="4477658"/>
            <a:ext cx="602343" cy="820057"/>
          </a:xfrm>
          <a:prstGeom prst="can">
            <a:avLst/>
          </a:prstGeom>
          <a:solidFill>
            <a:srgbClr val="990033">
              <a:alpha val="8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linder 24"/>
          <p:cNvSpPr/>
          <p:nvPr/>
        </p:nvSpPr>
        <p:spPr>
          <a:xfrm>
            <a:off x="2793999" y="3810001"/>
            <a:ext cx="602343" cy="820057"/>
          </a:xfrm>
          <a:prstGeom prst="can">
            <a:avLst/>
          </a:prstGeom>
          <a:solidFill>
            <a:srgbClr val="CC00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ilinder 25"/>
          <p:cNvSpPr/>
          <p:nvPr/>
        </p:nvSpPr>
        <p:spPr>
          <a:xfrm>
            <a:off x="2794000" y="3135086"/>
            <a:ext cx="602343" cy="820057"/>
          </a:xfrm>
          <a:prstGeom prst="can">
            <a:avLst/>
          </a:prstGeom>
          <a:solidFill>
            <a:srgbClr val="FF00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linder 29"/>
          <p:cNvSpPr/>
          <p:nvPr/>
        </p:nvSpPr>
        <p:spPr>
          <a:xfrm>
            <a:off x="2794000" y="2467428"/>
            <a:ext cx="602343" cy="820057"/>
          </a:xfrm>
          <a:prstGeom prst="can">
            <a:avLst/>
          </a:prstGeom>
          <a:solidFill>
            <a:srgbClr val="FF33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linder 30"/>
          <p:cNvSpPr/>
          <p:nvPr/>
        </p:nvSpPr>
        <p:spPr>
          <a:xfrm>
            <a:off x="2794000" y="1814286"/>
            <a:ext cx="602343" cy="820057"/>
          </a:xfrm>
          <a:prstGeom prst="can">
            <a:avLst/>
          </a:prstGeom>
          <a:solidFill>
            <a:srgbClr val="FF66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ilinder 31"/>
          <p:cNvSpPr/>
          <p:nvPr/>
        </p:nvSpPr>
        <p:spPr>
          <a:xfrm>
            <a:off x="2794000" y="1146629"/>
            <a:ext cx="602343" cy="820057"/>
          </a:xfrm>
          <a:prstGeom prst="can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ilinder 32"/>
          <p:cNvSpPr/>
          <p:nvPr/>
        </p:nvSpPr>
        <p:spPr>
          <a:xfrm>
            <a:off x="5573486" y="4758871"/>
            <a:ext cx="602343" cy="538843"/>
          </a:xfrm>
          <a:prstGeom prst="can">
            <a:avLst/>
          </a:prstGeom>
          <a:solidFill>
            <a:schemeClr val="accent3">
              <a:lumMod val="50000"/>
              <a:alpha val="7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ilinder 38"/>
          <p:cNvSpPr/>
          <p:nvPr/>
        </p:nvSpPr>
        <p:spPr>
          <a:xfrm>
            <a:off x="5573486" y="4151087"/>
            <a:ext cx="602343" cy="748392"/>
          </a:xfrm>
          <a:prstGeom prst="can">
            <a:avLst/>
          </a:prstGeom>
          <a:solidFill>
            <a:schemeClr val="accent3">
              <a:lumMod val="75000"/>
              <a:alpha val="7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ilinder 39"/>
          <p:cNvSpPr/>
          <p:nvPr/>
        </p:nvSpPr>
        <p:spPr>
          <a:xfrm>
            <a:off x="5573485" y="3292414"/>
            <a:ext cx="602343" cy="1006020"/>
          </a:xfrm>
          <a:prstGeom prst="can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ilinder 40"/>
          <p:cNvSpPr/>
          <p:nvPr/>
        </p:nvSpPr>
        <p:spPr>
          <a:xfrm>
            <a:off x="5573486" y="2224313"/>
            <a:ext cx="602343" cy="1230086"/>
          </a:xfrm>
          <a:prstGeom prst="can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linder 41"/>
          <p:cNvSpPr/>
          <p:nvPr/>
        </p:nvSpPr>
        <p:spPr>
          <a:xfrm>
            <a:off x="5573486" y="827314"/>
            <a:ext cx="602343" cy="1549400"/>
          </a:xfrm>
          <a:prstGeom prst="can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1090159" y="1966686"/>
            <a:ext cx="13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Scale 1</a:t>
            </a:r>
            <a:endParaRPr lang="en-US" dirty="0"/>
          </a:p>
        </p:txBody>
      </p:sp>
      <p:sp>
        <p:nvSpPr>
          <p:cNvPr id="44" name="Tekstvak 43"/>
          <p:cNvSpPr txBox="1"/>
          <p:nvPr/>
        </p:nvSpPr>
        <p:spPr>
          <a:xfrm>
            <a:off x="6569302" y="1966686"/>
            <a:ext cx="13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2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2953657" y="4758871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2953656" y="4113768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2953656" y="3446110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2953657" y="2765754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2953656" y="2098096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2953656" y="1444954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5733143" y="4943537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5733143" y="4445392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5733143" y="3744436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5733143" y="2692790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5733143" y="1549008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3396343" y="4601219"/>
            <a:ext cx="2177142" cy="224487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3392940" y="3913713"/>
            <a:ext cx="2180545" cy="306316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>
            <a:off x="3396343" y="3238798"/>
            <a:ext cx="2177142" cy="153158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 60"/>
          <p:cNvSpPr/>
          <p:nvPr/>
        </p:nvSpPr>
        <p:spPr>
          <a:xfrm>
            <a:off x="3222168" y="3584717"/>
            <a:ext cx="159657" cy="159719"/>
          </a:xfrm>
          <a:prstGeom prst="sun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Zon 61"/>
          <p:cNvSpPr/>
          <p:nvPr/>
        </p:nvSpPr>
        <p:spPr>
          <a:xfrm>
            <a:off x="5602513" y="3584717"/>
            <a:ext cx="159657" cy="159719"/>
          </a:xfrm>
          <a:prstGeom prst="sun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Zon 62"/>
          <p:cNvSpPr/>
          <p:nvPr/>
        </p:nvSpPr>
        <p:spPr>
          <a:xfrm>
            <a:off x="3222168" y="4205863"/>
            <a:ext cx="159657" cy="159719"/>
          </a:xfrm>
          <a:prstGeom prst="sun">
            <a:avLst/>
          </a:prstGeom>
          <a:solidFill>
            <a:srgbClr val="FFC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 63"/>
          <p:cNvSpPr/>
          <p:nvPr/>
        </p:nvSpPr>
        <p:spPr>
          <a:xfrm>
            <a:off x="5602512" y="4456640"/>
            <a:ext cx="159657" cy="159719"/>
          </a:xfrm>
          <a:prstGeom prst="sun">
            <a:avLst/>
          </a:prstGeom>
          <a:solidFill>
            <a:srgbClr val="FFC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/>
          <p:cNvSpPr txBox="1"/>
          <p:nvPr/>
        </p:nvSpPr>
        <p:spPr>
          <a:xfrm>
            <a:off x="6329589" y="3810001"/>
            <a:ext cx="267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ease of comparison, levels with similar statements are considered commensurate in the ‘conversion </a:t>
            </a:r>
            <a:r>
              <a:rPr lang="en-US" sz="1600" dirty="0"/>
              <a:t>tables’ </a:t>
            </a:r>
          </a:p>
        </p:txBody>
      </p:sp>
      <p:cxnSp>
        <p:nvCxnSpPr>
          <p:cNvPr id="56" name="Rechte verbindingslijn 55"/>
          <p:cNvCxnSpPr/>
          <p:nvPr/>
        </p:nvCxnSpPr>
        <p:spPr>
          <a:xfrm flipV="1">
            <a:off x="3396344" y="2336018"/>
            <a:ext cx="2177141" cy="221746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4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45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4" name="Titel 1"/>
          <p:cNvSpPr>
            <a:spLocks/>
          </p:cNvSpPr>
          <p:nvPr/>
        </p:nvSpPr>
        <p:spPr bwMode="auto">
          <a:xfrm>
            <a:off x="468313" y="-1"/>
            <a:ext cx="8229600" cy="9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proficiency levels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ilinder 1"/>
          <p:cNvSpPr/>
          <p:nvPr/>
        </p:nvSpPr>
        <p:spPr>
          <a:xfrm>
            <a:off x="2794000" y="4477658"/>
            <a:ext cx="602343" cy="820057"/>
          </a:xfrm>
          <a:prstGeom prst="can">
            <a:avLst/>
          </a:prstGeom>
          <a:solidFill>
            <a:srgbClr val="990033">
              <a:alpha val="8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linder 24"/>
          <p:cNvSpPr/>
          <p:nvPr/>
        </p:nvSpPr>
        <p:spPr>
          <a:xfrm>
            <a:off x="2793999" y="3810001"/>
            <a:ext cx="602343" cy="820057"/>
          </a:xfrm>
          <a:prstGeom prst="can">
            <a:avLst/>
          </a:prstGeom>
          <a:solidFill>
            <a:srgbClr val="CC00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ilinder 25"/>
          <p:cNvSpPr/>
          <p:nvPr/>
        </p:nvSpPr>
        <p:spPr>
          <a:xfrm>
            <a:off x="2794000" y="3135086"/>
            <a:ext cx="602343" cy="820057"/>
          </a:xfrm>
          <a:prstGeom prst="can">
            <a:avLst/>
          </a:prstGeom>
          <a:solidFill>
            <a:srgbClr val="FF00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linder 29"/>
          <p:cNvSpPr/>
          <p:nvPr/>
        </p:nvSpPr>
        <p:spPr>
          <a:xfrm>
            <a:off x="2794000" y="2467428"/>
            <a:ext cx="602343" cy="820057"/>
          </a:xfrm>
          <a:prstGeom prst="can">
            <a:avLst/>
          </a:prstGeom>
          <a:solidFill>
            <a:srgbClr val="FF33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linder 30"/>
          <p:cNvSpPr/>
          <p:nvPr/>
        </p:nvSpPr>
        <p:spPr>
          <a:xfrm>
            <a:off x="2794000" y="1814286"/>
            <a:ext cx="602343" cy="820057"/>
          </a:xfrm>
          <a:prstGeom prst="can">
            <a:avLst/>
          </a:prstGeom>
          <a:solidFill>
            <a:srgbClr val="FF66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ilinder 31"/>
          <p:cNvSpPr/>
          <p:nvPr/>
        </p:nvSpPr>
        <p:spPr>
          <a:xfrm>
            <a:off x="2794000" y="1146629"/>
            <a:ext cx="602343" cy="820057"/>
          </a:xfrm>
          <a:prstGeom prst="can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ilinder 32"/>
          <p:cNvSpPr/>
          <p:nvPr/>
        </p:nvSpPr>
        <p:spPr>
          <a:xfrm>
            <a:off x="5573486" y="4758871"/>
            <a:ext cx="602343" cy="538843"/>
          </a:xfrm>
          <a:prstGeom prst="can">
            <a:avLst/>
          </a:prstGeom>
          <a:solidFill>
            <a:schemeClr val="accent3">
              <a:lumMod val="50000"/>
              <a:alpha val="7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ilinder 38"/>
          <p:cNvSpPr/>
          <p:nvPr/>
        </p:nvSpPr>
        <p:spPr>
          <a:xfrm>
            <a:off x="5573486" y="4151087"/>
            <a:ext cx="602343" cy="748392"/>
          </a:xfrm>
          <a:prstGeom prst="can">
            <a:avLst/>
          </a:prstGeom>
          <a:solidFill>
            <a:schemeClr val="accent3">
              <a:lumMod val="75000"/>
              <a:alpha val="7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ilinder 39"/>
          <p:cNvSpPr/>
          <p:nvPr/>
        </p:nvSpPr>
        <p:spPr>
          <a:xfrm>
            <a:off x="5573485" y="3292414"/>
            <a:ext cx="602343" cy="1006020"/>
          </a:xfrm>
          <a:prstGeom prst="can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ilinder 40"/>
          <p:cNvSpPr/>
          <p:nvPr/>
        </p:nvSpPr>
        <p:spPr>
          <a:xfrm>
            <a:off x="5573486" y="2224313"/>
            <a:ext cx="602343" cy="1230086"/>
          </a:xfrm>
          <a:prstGeom prst="can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linder 41"/>
          <p:cNvSpPr/>
          <p:nvPr/>
        </p:nvSpPr>
        <p:spPr>
          <a:xfrm>
            <a:off x="5573486" y="827314"/>
            <a:ext cx="602343" cy="1549400"/>
          </a:xfrm>
          <a:prstGeom prst="can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1090159" y="1966686"/>
            <a:ext cx="13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Scale 1</a:t>
            </a:r>
            <a:endParaRPr lang="en-US" dirty="0"/>
          </a:p>
        </p:txBody>
      </p:sp>
      <p:sp>
        <p:nvSpPr>
          <p:cNvPr id="44" name="Tekstvak 43"/>
          <p:cNvSpPr txBox="1"/>
          <p:nvPr/>
        </p:nvSpPr>
        <p:spPr>
          <a:xfrm>
            <a:off x="6569302" y="1966686"/>
            <a:ext cx="13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2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2953657" y="4758871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2953656" y="4113768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2953656" y="3446110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2953657" y="2765754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2953656" y="2098096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2953656" y="1444954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5733143" y="4943537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5733143" y="4445392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5733143" y="3744436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5733143" y="2692790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5733143" y="1549008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3301996" y="3913713"/>
            <a:ext cx="2380345" cy="0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3301996" y="3269941"/>
            <a:ext cx="2380345" cy="0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5239656" y="3089024"/>
            <a:ext cx="362857" cy="5414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Zon 57"/>
          <p:cNvSpPr/>
          <p:nvPr/>
        </p:nvSpPr>
        <p:spPr>
          <a:xfrm>
            <a:off x="5602512" y="4456640"/>
            <a:ext cx="159657" cy="159719"/>
          </a:xfrm>
          <a:prstGeom prst="sun">
            <a:avLst/>
          </a:prstGeom>
          <a:solidFill>
            <a:srgbClr val="FFC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Zon 58"/>
          <p:cNvSpPr/>
          <p:nvPr/>
        </p:nvSpPr>
        <p:spPr>
          <a:xfrm>
            <a:off x="3222168" y="4205863"/>
            <a:ext cx="159657" cy="159719"/>
          </a:xfrm>
          <a:prstGeom prst="sun">
            <a:avLst/>
          </a:prstGeom>
          <a:solidFill>
            <a:srgbClr val="FFC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Zon 59"/>
          <p:cNvSpPr/>
          <p:nvPr/>
        </p:nvSpPr>
        <p:spPr>
          <a:xfrm>
            <a:off x="3222168" y="3584717"/>
            <a:ext cx="159657" cy="159719"/>
          </a:xfrm>
          <a:prstGeom prst="sun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Zon 60"/>
          <p:cNvSpPr/>
          <p:nvPr/>
        </p:nvSpPr>
        <p:spPr>
          <a:xfrm>
            <a:off x="5602513" y="3584717"/>
            <a:ext cx="159657" cy="159719"/>
          </a:xfrm>
          <a:prstGeom prst="sun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45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4" name="Titel 1"/>
          <p:cNvSpPr>
            <a:spLocks/>
          </p:cNvSpPr>
          <p:nvPr/>
        </p:nvSpPr>
        <p:spPr bwMode="auto">
          <a:xfrm>
            <a:off x="468313" y="-1"/>
            <a:ext cx="8229600" cy="9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proficiency levels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ilinder 1"/>
          <p:cNvSpPr/>
          <p:nvPr/>
        </p:nvSpPr>
        <p:spPr>
          <a:xfrm>
            <a:off x="2794000" y="4477658"/>
            <a:ext cx="602343" cy="820057"/>
          </a:xfrm>
          <a:prstGeom prst="can">
            <a:avLst/>
          </a:prstGeom>
          <a:solidFill>
            <a:srgbClr val="990033">
              <a:alpha val="8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linder 24"/>
          <p:cNvSpPr/>
          <p:nvPr/>
        </p:nvSpPr>
        <p:spPr>
          <a:xfrm>
            <a:off x="2793999" y="3810001"/>
            <a:ext cx="602343" cy="820057"/>
          </a:xfrm>
          <a:prstGeom prst="can">
            <a:avLst/>
          </a:prstGeom>
          <a:solidFill>
            <a:srgbClr val="CC00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ilinder 25"/>
          <p:cNvSpPr/>
          <p:nvPr/>
        </p:nvSpPr>
        <p:spPr>
          <a:xfrm>
            <a:off x="2794000" y="3135086"/>
            <a:ext cx="602343" cy="820057"/>
          </a:xfrm>
          <a:prstGeom prst="can">
            <a:avLst/>
          </a:prstGeom>
          <a:solidFill>
            <a:srgbClr val="FF00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linder 29"/>
          <p:cNvSpPr/>
          <p:nvPr/>
        </p:nvSpPr>
        <p:spPr>
          <a:xfrm>
            <a:off x="2794000" y="2467428"/>
            <a:ext cx="602343" cy="820057"/>
          </a:xfrm>
          <a:prstGeom prst="can">
            <a:avLst/>
          </a:prstGeom>
          <a:solidFill>
            <a:srgbClr val="FF33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linder 30"/>
          <p:cNvSpPr/>
          <p:nvPr/>
        </p:nvSpPr>
        <p:spPr>
          <a:xfrm>
            <a:off x="2794000" y="1814286"/>
            <a:ext cx="602343" cy="820057"/>
          </a:xfrm>
          <a:prstGeom prst="can">
            <a:avLst/>
          </a:prstGeom>
          <a:solidFill>
            <a:srgbClr val="FF6600">
              <a:alpha val="70000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ilinder 31"/>
          <p:cNvSpPr/>
          <p:nvPr/>
        </p:nvSpPr>
        <p:spPr>
          <a:xfrm>
            <a:off x="2794000" y="1146629"/>
            <a:ext cx="602343" cy="820057"/>
          </a:xfrm>
          <a:prstGeom prst="can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ilinder 32"/>
          <p:cNvSpPr/>
          <p:nvPr/>
        </p:nvSpPr>
        <p:spPr>
          <a:xfrm>
            <a:off x="5573486" y="4758871"/>
            <a:ext cx="602343" cy="538843"/>
          </a:xfrm>
          <a:prstGeom prst="can">
            <a:avLst/>
          </a:prstGeom>
          <a:solidFill>
            <a:schemeClr val="accent3">
              <a:lumMod val="50000"/>
              <a:alpha val="7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ilinder 38"/>
          <p:cNvSpPr/>
          <p:nvPr/>
        </p:nvSpPr>
        <p:spPr>
          <a:xfrm>
            <a:off x="5573486" y="4151087"/>
            <a:ext cx="602343" cy="748392"/>
          </a:xfrm>
          <a:prstGeom prst="can">
            <a:avLst/>
          </a:prstGeom>
          <a:solidFill>
            <a:schemeClr val="accent3">
              <a:lumMod val="75000"/>
              <a:alpha val="7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ilinder 39"/>
          <p:cNvSpPr/>
          <p:nvPr/>
        </p:nvSpPr>
        <p:spPr>
          <a:xfrm>
            <a:off x="5573486" y="3287485"/>
            <a:ext cx="602343" cy="1006020"/>
          </a:xfrm>
          <a:prstGeom prst="can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ilinder 40"/>
          <p:cNvSpPr/>
          <p:nvPr/>
        </p:nvSpPr>
        <p:spPr>
          <a:xfrm>
            <a:off x="5573486" y="2224313"/>
            <a:ext cx="602343" cy="1230086"/>
          </a:xfrm>
          <a:prstGeom prst="can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linder 41"/>
          <p:cNvSpPr/>
          <p:nvPr/>
        </p:nvSpPr>
        <p:spPr>
          <a:xfrm>
            <a:off x="5573486" y="827314"/>
            <a:ext cx="602343" cy="1549400"/>
          </a:xfrm>
          <a:prstGeom prst="can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1090159" y="1966686"/>
            <a:ext cx="13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Scale 1</a:t>
            </a:r>
            <a:endParaRPr lang="en-US" dirty="0"/>
          </a:p>
        </p:txBody>
      </p:sp>
      <p:sp>
        <p:nvSpPr>
          <p:cNvPr id="44" name="Tekstvak 43"/>
          <p:cNvSpPr txBox="1"/>
          <p:nvPr/>
        </p:nvSpPr>
        <p:spPr>
          <a:xfrm>
            <a:off x="6569302" y="1966686"/>
            <a:ext cx="13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2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2953657" y="4758871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2953656" y="4113768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2953656" y="3446110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2953657" y="2765754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2953656" y="2098096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2953656" y="1444954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5733143" y="4943537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5733143" y="4445392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5733143" y="3744436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5733143" y="1549008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V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3301994" y="3446110"/>
            <a:ext cx="2380345" cy="0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3301995" y="2359169"/>
            <a:ext cx="2380345" cy="0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hoek 57"/>
          <p:cNvSpPr/>
          <p:nvPr/>
        </p:nvSpPr>
        <p:spPr>
          <a:xfrm>
            <a:off x="3461656" y="2095577"/>
            <a:ext cx="362857" cy="5414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9" name="Rechthoek 58"/>
          <p:cNvSpPr/>
          <p:nvPr/>
        </p:nvSpPr>
        <p:spPr>
          <a:xfrm>
            <a:off x="3461655" y="3175390"/>
            <a:ext cx="362857" cy="54144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353176" y="3278820"/>
            <a:ext cx="2714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is the proficiency level </a:t>
            </a:r>
            <a:r>
              <a:rPr lang="en-US" sz="1600" dirty="0"/>
              <a:t>of a student at Level </a:t>
            </a:r>
            <a:r>
              <a:rPr lang="en-US" sz="1600" dirty="0" smtClean="0"/>
              <a:t>W in terms of Scale 1?</a:t>
            </a:r>
          </a:p>
          <a:p>
            <a:endParaRPr lang="en-US" sz="1600" dirty="0" smtClean="0"/>
          </a:p>
          <a:p>
            <a:r>
              <a:rPr lang="en-US" sz="1600" dirty="0" smtClean="0"/>
              <a:t>We cannot know for sure.</a:t>
            </a:r>
            <a:endParaRPr lang="en-US" sz="1600" dirty="0"/>
          </a:p>
        </p:txBody>
      </p:sp>
      <p:sp>
        <p:nvSpPr>
          <p:cNvPr id="56" name="Cilinder 55"/>
          <p:cNvSpPr/>
          <p:nvPr/>
        </p:nvSpPr>
        <p:spPr>
          <a:xfrm>
            <a:off x="5573486" y="2224314"/>
            <a:ext cx="602343" cy="1230086"/>
          </a:xfrm>
          <a:prstGeom prst="can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kstvak 53"/>
          <p:cNvSpPr txBox="1"/>
          <p:nvPr/>
        </p:nvSpPr>
        <p:spPr>
          <a:xfrm>
            <a:off x="5733143" y="2692790"/>
            <a:ext cx="28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2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" grpId="0" uiExpand="1" build="p"/>
      <p:bldP spid="5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8313" y="1177396"/>
            <a:ext cx="8229600" cy="392774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altLang="nl-NL" sz="2200" dirty="0" err="1" smtClean="0"/>
              <a:t>Swender</a:t>
            </a:r>
            <a:r>
              <a:rPr lang="en-US" altLang="nl-NL" sz="2200" dirty="0" smtClean="0"/>
              <a:t> </a:t>
            </a:r>
            <a:r>
              <a:rPr lang="en-US" altLang="nl-NL" sz="2200" i="1" dirty="0" smtClean="0"/>
              <a:t>et al.</a:t>
            </a:r>
            <a:r>
              <a:rPr lang="en-US" altLang="nl-NL" sz="2200" dirty="0" smtClean="0"/>
              <a:t> (2012)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altLang="nl-NL" sz="20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altLang="nl-NL" sz="2000" dirty="0" smtClean="0"/>
              <a:t>Comparison of test scores on CEFR and STANAG 6001 reading tests of English</a:t>
            </a:r>
          </a:p>
          <a:p>
            <a:pPr marL="522288" lvl="1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nl-NL" sz="2000" dirty="0" smtClean="0">
                <a:solidFill>
                  <a:srgbClr val="CC3300"/>
                </a:solidFill>
              </a:rPr>
              <a:t>A CEFR Reading </a:t>
            </a:r>
            <a:r>
              <a:rPr lang="en-US" altLang="nl-NL" sz="2000" b="1" dirty="0" smtClean="0">
                <a:solidFill>
                  <a:srgbClr val="CC3300"/>
                </a:solidFill>
              </a:rPr>
              <a:t>Level B1</a:t>
            </a:r>
            <a:r>
              <a:rPr lang="en-US" altLang="nl-NL" sz="2000" dirty="0" smtClean="0">
                <a:solidFill>
                  <a:srgbClr val="CC3300"/>
                </a:solidFill>
              </a:rPr>
              <a:t> can be anything between STANAG 6001 </a:t>
            </a:r>
            <a:r>
              <a:rPr lang="en-US" altLang="nl-NL" sz="2000" b="1" dirty="0" smtClean="0">
                <a:solidFill>
                  <a:srgbClr val="CC3300"/>
                </a:solidFill>
              </a:rPr>
              <a:t>Level 1 and Level 2+</a:t>
            </a:r>
          </a:p>
          <a:p>
            <a:pPr marL="522288" lvl="1" indent="-342900">
              <a:spcBef>
                <a:spcPct val="15000"/>
              </a:spcBef>
              <a:buFont typeface="Wingdings" panose="05000000000000000000" pitchFamily="2" charset="2"/>
              <a:buChar char="§"/>
            </a:pPr>
            <a:r>
              <a:rPr lang="en-US" altLang="nl-NL" sz="2000" dirty="0" smtClean="0">
                <a:solidFill>
                  <a:srgbClr val="CC3300"/>
                </a:solidFill>
              </a:rPr>
              <a:t>A STANAG 6001 Reading </a:t>
            </a:r>
            <a:r>
              <a:rPr lang="en-US" altLang="nl-NL" sz="2000" b="1" dirty="0" smtClean="0">
                <a:solidFill>
                  <a:srgbClr val="CC3300"/>
                </a:solidFill>
              </a:rPr>
              <a:t>Level 2 </a:t>
            </a:r>
            <a:r>
              <a:rPr lang="en-US" altLang="nl-NL" sz="2000" dirty="0" smtClean="0">
                <a:solidFill>
                  <a:srgbClr val="CC3300"/>
                </a:solidFill>
              </a:rPr>
              <a:t>can be anything from CEFR </a:t>
            </a:r>
            <a:r>
              <a:rPr lang="en-US" altLang="nl-NL" sz="2000" b="1" dirty="0" smtClean="0">
                <a:solidFill>
                  <a:srgbClr val="CC3300"/>
                </a:solidFill>
              </a:rPr>
              <a:t>A2 to C1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altLang="nl-NL" sz="20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altLang="nl-NL" sz="2000" dirty="0" smtClean="0"/>
              <a:t>Empirical studies by Buck </a:t>
            </a:r>
            <a:r>
              <a:rPr lang="en-US" altLang="nl-NL" sz="2000" i="1" dirty="0" smtClean="0"/>
              <a:t>et al.</a:t>
            </a:r>
            <a:r>
              <a:rPr lang="en-US" altLang="nl-NL" sz="2000" dirty="0" smtClean="0"/>
              <a:t> (2008) and Gratton &amp; Di Biase (2013) confirm that </a:t>
            </a:r>
            <a:r>
              <a:rPr lang="en-US" altLang="nl-NL" sz="2000" b="1" i="1" dirty="0" smtClean="0"/>
              <a:t>no clear-cut correspondences between the two scales </a:t>
            </a:r>
            <a:r>
              <a:rPr lang="en-US" altLang="nl-NL" sz="2000" dirty="0" smtClean="0"/>
              <a:t>can be drawn</a:t>
            </a:r>
          </a:p>
        </p:txBody>
      </p:sp>
      <p:grpSp>
        <p:nvGrpSpPr>
          <p:cNvPr id="68611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8612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3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4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8617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8618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9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30" name="Titel 1"/>
          <p:cNvSpPr>
            <a:spLocks/>
          </p:cNvSpPr>
          <p:nvPr/>
        </p:nvSpPr>
        <p:spPr bwMode="auto">
          <a:xfrm>
            <a:off x="468315" y="0"/>
            <a:ext cx="8675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 findings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9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6"/>
            <a:ext cx="8229600" cy="392774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/>
          </a:p>
        </p:txBody>
      </p:sp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45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4" name="Titel 1"/>
          <p:cNvSpPr>
            <a:spLocks/>
          </p:cNvSpPr>
          <p:nvPr/>
        </p:nvSpPr>
        <p:spPr bwMode="auto">
          <a:xfrm>
            <a:off x="281937" y="0"/>
            <a:ext cx="84159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41" y="2216247"/>
            <a:ext cx="1023242" cy="1332000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  <p:pic>
        <p:nvPicPr>
          <p:cNvPr id="10" name="Afbeelding 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4" y="2216247"/>
            <a:ext cx="1105200" cy="133200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63491657"/>
              </p:ext>
            </p:extLst>
          </p:nvPr>
        </p:nvGraphicFramePr>
        <p:xfrm>
          <a:off x="701990" y="232621"/>
          <a:ext cx="7456889" cy="566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6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00">
        <p:fad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7695B4-0848-4F5B-AFA8-2AD5E209E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graphicEl>
                                              <a:dgm id="{AF7695B4-0848-4F5B-AFA8-2AD5E209E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F0C0B9-E17D-416E-A0B6-DE14E8703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>
                                            <p:graphicEl>
                                              <a:dgm id="{EFF0C0B9-E17D-416E-A0B6-DE14E8703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4194595-C4EF-4D6C-961D-323DCDF7F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graphicEl>
                                              <a:dgm id="{04194595-C4EF-4D6C-961D-323DCDF7F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B001C6-B939-4363-935D-E5409AFBC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graphicEl>
                                              <a:dgm id="{02B001C6-B939-4363-935D-E5409AFBC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64E3E9-4407-48CD-9590-F8E44830C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graphicEl>
                                              <a:dgm id="{AF64E3E9-4407-48CD-9590-F8E44830C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272A25-1F4F-4FFB-85CD-7ECAEF964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graphicEl>
                                              <a:dgm id="{B6272A25-1F4F-4FFB-85CD-7ECAEF964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4DDE419-9E27-4C1F-908D-5C92B2B3B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>
                                            <p:graphicEl>
                                              <a:dgm id="{24DDE419-9E27-4C1F-908D-5C92B2B3B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81851A-2C8D-4C2B-A8ED-24B0AA01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>
                                            <p:graphicEl>
                                              <a:dgm id="{AD81851A-2C8D-4C2B-A8ED-24B0AA01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5E7431-5621-4751-ABB5-5ADB75F1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2">
                                            <p:graphicEl>
                                              <a:dgm id="{315E7431-5621-4751-ABB5-5ADB75F1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9BB0B7D-8AFC-4B07-B730-B7E56F35C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graphicEl>
                                              <a:dgm id="{F9BB0B7D-8AFC-4B07-B730-B7E56F35C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6"/>
            <a:ext cx="8229600" cy="392774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/>
          </a:p>
        </p:txBody>
      </p:sp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45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4" name="Titel 1"/>
          <p:cNvSpPr>
            <a:spLocks/>
          </p:cNvSpPr>
          <p:nvPr/>
        </p:nvSpPr>
        <p:spPr bwMode="auto">
          <a:xfrm>
            <a:off x="281937" y="0"/>
            <a:ext cx="84159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41" y="2216247"/>
            <a:ext cx="1023242" cy="1332000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  <p:pic>
        <p:nvPicPr>
          <p:cNvPr id="10" name="Afbeelding 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4" y="2216247"/>
            <a:ext cx="1105200" cy="133200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17387178"/>
              </p:ext>
            </p:extLst>
          </p:nvPr>
        </p:nvGraphicFramePr>
        <p:xfrm>
          <a:off x="701990" y="232621"/>
          <a:ext cx="7456889" cy="566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09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83971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2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3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4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5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3976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3977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1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3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4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5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8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89" name="Titel 1"/>
          <p:cNvSpPr>
            <a:spLocks/>
          </p:cNvSpPr>
          <p:nvPr/>
        </p:nvSpPr>
        <p:spPr bwMode="auto">
          <a:xfrm>
            <a:off x="468315" y="0"/>
            <a:ext cx="8675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and </a:t>
            </a:r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contexts of use</a:t>
            </a:r>
            <a:endParaRPr lang="en-US" altLang="nl-NL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406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9794"/>
              </p:ext>
            </p:extLst>
          </p:nvPr>
        </p:nvGraphicFramePr>
        <p:xfrm>
          <a:off x="250825" y="1117865"/>
          <a:ext cx="8642350" cy="4381978"/>
        </p:xfrm>
        <a:graphic>
          <a:graphicData uri="http://schemas.openxmlformats.org/drawingml/2006/table">
            <a:tbl>
              <a:tblPr/>
              <a:tblGrid>
                <a:gridCol w="1872903"/>
                <a:gridCol w="3240435"/>
                <a:gridCol w="3529012"/>
              </a:tblGrid>
              <a:tr h="38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Feature</a:t>
                      </a: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CEFR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STANAG 6001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3300"/>
                    </a:solidFill>
                  </a:tcPr>
                </a:tc>
              </a:tr>
              <a:tr h="1898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600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7805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719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84020" name="Text Box 4"/>
          <p:cNvSpPr txBox="1">
            <a:spLocks noChangeArrowheads="1"/>
          </p:cNvSpPr>
          <p:nvPr/>
        </p:nvSpPr>
        <p:spPr bwMode="auto">
          <a:xfrm>
            <a:off x="250827" y="1537229"/>
            <a:ext cx="1872901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nl-NL" sz="1600" b="1" dirty="0"/>
              <a:t>Primary purposes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116588" y="1537231"/>
            <a:ext cx="287972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nl-NL" sz="1600" dirty="0"/>
              <a:t>promote language learning and learner autonomy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16588" y="2368575"/>
            <a:ext cx="316865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nl-NL" sz="1600" dirty="0"/>
              <a:t>check learners’ progress in developing communicative competence within a specific course of </a:t>
            </a:r>
            <a:r>
              <a:rPr lang="en-US" altLang="nl-NL" sz="1600" dirty="0" smtClean="0"/>
              <a:t>study</a:t>
            </a:r>
            <a:endParaRPr lang="en-US" altLang="nl-NL" sz="16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64165" y="1537230"/>
            <a:ext cx="352901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GB" altLang="nl-NL" sz="1600" dirty="0"/>
              <a:t>describe/assess spontaneous, real-world language competence for international (military) job requirements</a:t>
            </a:r>
            <a:r>
              <a:rPr lang="nl-NL" altLang="nl-NL" sz="1600" dirty="0">
                <a:latin typeface="Arial" charset="0"/>
              </a:rPr>
              <a:t> </a:t>
            </a:r>
            <a:endParaRPr lang="en-US" altLang="nl-NL" sz="1600" dirty="0">
              <a:latin typeface="Arial" charset="0"/>
            </a:endParaRPr>
          </a:p>
        </p:txBody>
      </p:sp>
      <p:sp>
        <p:nvSpPr>
          <p:cNvPr id="84045" name="Text Box 4"/>
          <p:cNvSpPr txBox="1">
            <a:spLocks noChangeArrowheads="1"/>
          </p:cNvSpPr>
          <p:nvPr/>
        </p:nvSpPr>
        <p:spPr bwMode="auto">
          <a:xfrm>
            <a:off x="250827" y="3458104"/>
            <a:ext cx="2303463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nl-NL" sz="1600" b="1" dirty="0"/>
              <a:t>Intended user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5364163" y="2368575"/>
            <a:ext cx="352901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nl-NL" sz="1600" dirty="0"/>
              <a:t>assess individuals</a:t>
            </a:r>
            <a:r>
              <a:rPr lang="en-US" altLang="nl-NL" sz="1600" dirty="0">
                <a:latin typeface="Tahoma"/>
              </a:rPr>
              <a:t>’</a:t>
            </a:r>
            <a:r>
              <a:rPr lang="en-US" altLang="nl-NL" sz="1600" dirty="0"/>
              <a:t> general proficiency across a wide range of topics regardless of their course of </a:t>
            </a:r>
            <a:r>
              <a:rPr lang="en-US" altLang="nl-NL" sz="1600" dirty="0" smtClean="0"/>
              <a:t>study</a:t>
            </a:r>
            <a:endParaRPr lang="en-US" altLang="nl-NL" sz="1600" dirty="0"/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2123728" y="3498100"/>
            <a:ext cx="30956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nl-NL" sz="1600" dirty="0"/>
              <a:t>learners and teachers</a:t>
            </a:r>
            <a:r>
              <a:rPr lang="en-US" altLang="nl-NL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</a:t>
            </a:r>
            <a:endParaRPr lang="en-US" altLang="nl-NL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64165" y="3458104"/>
            <a:ext cx="352901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nl-NL" sz="1600" dirty="0"/>
              <a:t>end-users: employers, military commanders, personnel managers</a:t>
            </a:r>
            <a:r>
              <a:rPr lang="en-US" altLang="nl-NL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</a:t>
            </a:r>
            <a:endParaRPr lang="en-US" altLang="nl-NL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4057" name="Text Box 4"/>
          <p:cNvSpPr txBox="1">
            <a:spLocks noChangeArrowheads="1"/>
          </p:cNvSpPr>
          <p:nvPr/>
        </p:nvSpPr>
        <p:spPr bwMode="auto">
          <a:xfrm>
            <a:off x="250825" y="4057385"/>
            <a:ext cx="1944688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nl-NL" sz="1600" b="1" dirty="0"/>
              <a:t>Intended use</a:t>
            </a:r>
          </a:p>
        </p:txBody>
      </p:sp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2116588" y="4057387"/>
            <a:ext cx="309562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nl-NL" sz="1600" dirty="0"/>
              <a:t>curriculum development and measuring step-by-step progress</a:t>
            </a:r>
          </a:p>
        </p:txBody>
      </p:sp>
      <p:sp>
        <p:nvSpPr>
          <p:cNvPr id="84060" name="Text Box 4"/>
          <p:cNvSpPr txBox="1">
            <a:spLocks noChangeArrowheads="1"/>
          </p:cNvSpPr>
          <p:nvPr/>
        </p:nvSpPr>
        <p:spPr bwMode="auto">
          <a:xfrm>
            <a:off x="250827" y="4837907"/>
            <a:ext cx="1944688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nl-NL" sz="1600" b="1" dirty="0"/>
              <a:t>Less suitable for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64165" y="4837907"/>
            <a:ext cx="309562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nl-NL" sz="1600" dirty="0"/>
              <a:t>measuring small steps of progress in language learning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364163" y="4028403"/>
            <a:ext cx="352901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nl-NL" sz="1600" dirty="0"/>
              <a:t>accurate measurement of unrehearsed language competence for high-stakes purposes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23728" y="4873558"/>
            <a:ext cx="30956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nl-NL" sz="1600" dirty="0"/>
              <a:t>high-stakes testing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4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4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200"/>
                                        <p:tgtEl>
                                          <p:spTgt spid="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20" grpId="0"/>
      <p:bldP spid="84045" grpId="0"/>
      <p:bldP spid="84057" grpId="0"/>
      <p:bldP spid="840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6"/>
            <a:ext cx="8229600" cy="392774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/>
          </a:p>
        </p:txBody>
      </p:sp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45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4" name="Titel 1"/>
          <p:cNvSpPr>
            <a:spLocks/>
          </p:cNvSpPr>
          <p:nvPr/>
        </p:nvSpPr>
        <p:spPr bwMode="auto">
          <a:xfrm>
            <a:off x="281937" y="0"/>
            <a:ext cx="84159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41" y="2216247"/>
            <a:ext cx="1023242" cy="1332000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  <p:pic>
        <p:nvPicPr>
          <p:cNvPr id="10" name="Afbeelding 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4" y="2216247"/>
            <a:ext cx="1105200" cy="133200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96213373"/>
              </p:ext>
            </p:extLst>
          </p:nvPr>
        </p:nvGraphicFramePr>
        <p:xfrm>
          <a:off x="701990" y="232621"/>
          <a:ext cx="7456889" cy="566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05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289" y="1057011"/>
            <a:ext cx="5843587" cy="1980406"/>
          </a:xfrm>
          <a:solidFill>
            <a:srgbClr val="CCFFCC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nl-NL" sz="2200" b="1" dirty="0" smtClean="0"/>
              <a:t>STANAG 6001</a:t>
            </a:r>
          </a:p>
          <a:p>
            <a:pPr marL="180975" indent="0">
              <a:spcBef>
                <a:spcPct val="30000"/>
              </a:spcBef>
              <a:buFont typeface="Arial" charset="0"/>
              <a:buNone/>
            </a:pPr>
            <a:r>
              <a:rPr lang="en-US" altLang="nl-NL" sz="2000" dirty="0" smtClean="0"/>
              <a:t>Each level constitutes a distinct </a:t>
            </a:r>
            <a:r>
              <a:rPr lang="en-US" altLang="nl-NL" sz="2000" b="1" dirty="0" smtClean="0">
                <a:solidFill>
                  <a:srgbClr val="003399"/>
                </a:solidFill>
              </a:rPr>
              <a:t>threshold</a:t>
            </a:r>
          </a:p>
          <a:p>
            <a:pPr marL="180975" indent="0">
              <a:spcBef>
                <a:spcPct val="50000"/>
              </a:spcBef>
              <a:buFont typeface="Arial" charset="0"/>
              <a:buNone/>
            </a:pPr>
            <a:r>
              <a:rPr lang="en-US" altLang="nl-NL" sz="2000" dirty="0" smtClean="0"/>
              <a:t>Each STANAG 6001 level describes a ‘</a:t>
            </a:r>
            <a:r>
              <a:rPr lang="en-US" altLang="nl-NL" sz="2000" b="1" dirty="0" smtClean="0">
                <a:solidFill>
                  <a:srgbClr val="003399"/>
                </a:solidFill>
              </a:rPr>
              <a:t>floor</a:t>
            </a:r>
            <a:r>
              <a:rPr lang="en-US" altLang="nl-NL" sz="2000" dirty="0" smtClean="0"/>
              <a:t>’ and ‘</a:t>
            </a:r>
            <a:r>
              <a:rPr lang="en-US" altLang="nl-NL" sz="2000" b="1" dirty="0" smtClean="0">
                <a:solidFill>
                  <a:srgbClr val="003399"/>
                </a:solidFill>
              </a:rPr>
              <a:t>ceiling</a:t>
            </a:r>
            <a:r>
              <a:rPr lang="en-US" altLang="nl-NL" sz="2000" dirty="0" smtClean="0"/>
              <a:t>’ of language performance</a:t>
            </a:r>
          </a:p>
          <a:p>
            <a:pPr marL="180975" lvl="1" indent="0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1800" dirty="0" smtClean="0"/>
              <a:t> Can-do </a:t>
            </a:r>
            <a:r>
              <a:rPr lang="en-US" altLang="nl-NL" sz="1800" b="1" i="1" dirty="0" smtClean="0"/>
              <a:t>and</a:t>
            </a:r>
            <a:r>
              <a:rPr lang="en-US" altLang="nl-NL" sz="1800" dirty="0" smtClean="0"/>
              <a:t> cannot-do statements</a:t>
            </a:r>
          </a:p>
        </p:txBody>
      </p:sp>
      <p:grpSp>
        <p:nvGrpSpPr>
          <p:cNvPr id="86019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86020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1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6025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6026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8" name="Titel 1"/>
          <p:cNvSpPr>
            <a:spLocks/>
          </p:cNvSpPr>
          <p:nvPr/>
        </p:nvSpPr>
        <p:spPr bwMode="auto">
          <a:xfrm>
            <a:off x="468313" y="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construct</a:t>
            </a:r>
            <a:endParaRPr lang="en-US" altLang="nl-NL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jdelijke aanduiding voor inhoud 2"/>
          <p:cNvSpPr>
            <a:spLocks/>
          </p:cNvSpPr>
          <p:nvPr/>
        </p:nvSpPr>
        <p:spPr bwMode="auto">
          <a:xfrm>
            <a:off x="2771775" y="3223035"/>
            <a:ext cx="5843588" cy="221415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47675" indent="-268288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27138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35125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nl-NL" sz="2200" b="1" dirty="0">
                <a:solidFill>
                  <a:schemeClr val="bg1"/>
                </a:solidFill>
              </a:rPr>
              <a:t>CEFR</a:t>
            </a:r>
          </a:p>
          <a:p>
            <a:pPr marL="268288">
              <a:spcBef>
                <a:spcPct val="30000"/>
              </a:spcBef>
              <a:buFont typeface="Wingdings" pitchFamily="2" charset="2"/>
              <a:buNone/>
            </a:pPr>
            <a:r>
              <a:rPr lang="en-US" altLang="nl-NL" sz="2000" dirty="0" smtClean="0">
                <a:solidFill>
                  <a:schemeClr val="bg1"/>
                </a:solidFill>
              </a:rPr>
              <a:t>Only </a:t>
            </a:r>
            <a:r>
              <a:rPr lang="en-US" altLang="nl-NL" sz="2000" dirty="0">
                <a:solidFill>
                  <a:schemeClr val="bg1"/>
                </a:solidFill>
              </a:rPr>
              <a:t>positively stated ‘Can-do’ statements </a:t>
            </a:r>
          </a:p>
          <a:p>
            <a:pPr marL="268288">
              <a:spcBef>
                <a:spcPct val="30000"/>
              </a:spcBef>
              <a:buFont typeface="Wingdings" pitchFamily="2" charset="2"/>
              <a:buNone/>
            </a:pPr>
            <a:r>
              <a:rPr lang="en-US" altLang="nl-NL" sz="2000" b="1" dirty="0">
                <a:solidFill>
                  <a:schemeClr val="bg1"/>
                </a:solidFill>
              </a:rPr>
              <a:t>Boundaries</a:t>
            </a:r>
            <a:r>
              <a:rPr lang="en-US" altLang="nl-NL" sz="2000" dirty="0">
                <a:solidFill>
                  <a:schemeClr val="bg1"/>
                </a:solidFill>
              </a:rPr>
              <a:t> between levels are deliberately kept vague</a:t>
            </a:r>
          </a:p>
          <a:p>
            <a:pPr marL="534988" lvl="1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1800" dirty="0">
                <a:solidFill>
                  <a:schemeClr val="bg1"/>
                </a:solidFill>
              </a:rPr>
              <a:t>Accurate pinpointing of language ability on the scale is </a:t>
            </a:r>
            <a:r>
              <a:rPr lang="en-US" altLang="nl-NL" sz="1800" b="1" i="1" dirty="0">
                <a:solidFill>
                  <a:schemeClr val="bg1"/>
                </a:solidFill>
              </a:rPr>
              <a:t>not</a:t>
            </a:r>
            <a:r>
              <a:rPr lang="en-US" altLang="nl-NL" sz="1800" dirty="0">
                <a:solidFill>
                  <a:schemeClr val="bg1"/>
                </a:solidFill>
              </a:rPr>
              <a:t> its primary purpose</a:t>
            </a: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70" y="870819"/>
            <a:ext cx="1050313" cy="1267483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955">
            <a:off x="1984743" y="3727006"/>
            <a:ext cx="971342" cy="1263534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6"/>
            <a:ext cx="8229600" cy="392774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/>
          </a:p>
        </p:txBody>
      </p:sp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45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4" name="Titel 1"/>
          <p:cNvSpPr>
            <a:spLocks/>
          </p:cNvSpPr>
          <p:nvPr/>
        </p:nvSpPr>
        <p:spPr bwMode="auto">
          <a:xfrm>
            <a:off x="281937" y="0"/>
            <a:ext cx="84159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41" y="2216247"/>
            <a:ext cx="1023242" cy="1332000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  <p:pic>
        <p:nvPicPr>
          <p:cNvPr id="10" name="Afbeelding 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4" y="2216247"/>
            <a:ext cx="1105200" cy="133200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19811295"/>
              </p:ext>
            </p:extLst>
          </p:nvPr>
        </p:nvGraphicFramePr>
        <p:xfrm>
          <a:off x="701990" y="232621"/>
          <a:ext cx="7456889" cy="566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4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77397"/>
            <a:ext cx="8229600" cy="420026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l-NL" sz="2400" dirty="0" smtClean="0"/>
              <a:t>Background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l-NL" sz="2400" dirty="0" smtClean="0"/>
              <a:t>BILC Working Group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l-NL" sz="2400" dirty="0" smtClean="0"/>
              <a:t>Common European Framework for Languages (CEFR) </a:t>
            </a:r>
          </a:p>
          <a:p>
            <a:pPr marL="400050" lvl="1" indent="0">
              <a:spcBef>
                <a:spcPct val="0"/>
              </a:spcBef>
              <a:buNone/>
            </a:pPr>
            <a:r>
              <a:rPr lang="en-US" altLang="nl-NL" sz="2400" dirty="0" smtClean="0"/>
              <a:t>and NATO STANAG 6001</a:t>
            </a:r>
          </a:p>
          <a:p>
            <a:pPr lvl="1">
              <a:spcBef>
                <a:spcPts val="12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US" altLang="nl-NL" sz="2000" dirty="0" smtClean="0"/>
              <a:t>Commonalities and differences</a:t>
            </a:r>
            <a:endParaRPr lang="en-US" altLang="nl-NL" sz="2400" dirty="0" smtClean="0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nl-NL" sz="2400" dirty="0" smtClean="0"/>
              <a:t>Problem areas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nl-NL" sz="2400" dirty="0" smtClean="0"/>
              <a:t>Conclusions and Recommendations</a:t>
            </a:r>
          </a:p>
          <a:p>
            <a:pPr lvl="1">
              <a:spcBef>
                <a:spcPct val="0"/>
              </a:spcBef>
            </a:pPr>
            <a:endParaRPr lang="en-US" altLang="nl-NL" sz="2000" dirty="0" smtClean="0"/>
          </a:p>
          <a:p>
            <a:pPr lvl="1">
              <a:spcBef>
                <a:spcPct val="0"/>
              </a:spcBef>
            </a:pPr>
            <a:endParaRPr lang="en-US" altLang="nl-NL" sz="2000" dirty="0" smtClean="0"/>
          </a:p>
          <a:p>
            <a:pPr lvl="1">
              <a:spcBef>
                <a:spcPct val="0"/>
              </a:spcBef>
            </a:pPr>
            <a:endParaRPr lang="en-US" altLang="nl-NL" sz="2000" dirty="0" smtClean="0"/>
          </a:p>
          <a:p>
            <a:pPr lvl="1">
              <a:spcBef>
                <a:spcPct val="0"/>
              </a:spcBef>
            </a:pPr>
            <a:endParaRPr lang="en-US" altLang="nl-NL" sz="2000" dirty="0" smtClean="0"/>
          </a:p>
          <a:p>
            <a:pPr lvl="1">
              <a:spcBef>
                <a:spcPct val="0"/>
              </a:spcBef>
            </a:pPr>
            <a:endParaRPr lang="en-US" altLang="nl-NL" sz="2000" dirty="0" smtClean="0"/>
          </a:p>
        </p:txBody>
      </p: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17412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17418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Titel 1"/>
          <p:cNvSpPr>
            <a:spLocks/>
          </p:cNvSpPr>
          <p:nvPr/>
        </p:nvSpPr>
        <p:spPr bwMode="auto">
          <a:xfrm>
            <a:off x="468313" y="-22489"/>
            <a:ext cx="82296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altLang="nl-NL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19" y="776506"/>
            <a:ext cx="1244483" cy="1620000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  <p:pic>
        <p:nvPicPr>
          <p:cNvPr id="24" name="Afbeelding 2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10" y="2909931"/>
            <a:ext cx="1406259" cy="1620000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2803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3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20733"/>
            <a:ext cx="8218488" cy="4197394"/>
          </a:xfrm>
        </p:spPr>
        <p:txBody>
          <a:bodyPr/>
          <a:lstStyle/>
          <a:p>
            <a:pPr marL="354013" indent="-354013">
              <a:spcBef>
                <a:spcPct val="0"/>
              </a:spcBef>
              <a:spcAft>
                <a:spcPts val="400"/>
              </a:spcAft>
              <a:buFont typeface="Arial" charset="0"/>
              <a:buNone/>
            </a:pPr>
            <a:r>
              <a:rPr lang="en-US" altLang="nl-NL" sz="2000" b="1" dirty="0" smtClean="0"/>
              <a:t>STANAG 6001 tests</a:t>
            </a:r>
          </a:p>
          <a:p>
            <a:pPr marL="354013" indent="-354013">
              <a:spcBef>
                <a:spcPct val="0"/>
              </a:spcBef>
            </a:pPr>
            <a:r>
              <a:rPr lang="en-US" altLang="nl-NL" sz="2000" dirty="0" smtClean="0"/>
              <a:t>are by definition </a:t>
            </a:r>
            <a:r>
              <a:rPr lang="en-US" altLang="nl-NL" sz="2000" i="1" dirty="0" smtClean="0"/>
              <a:t>general proficiency tests</a:t>
            </a:r>
          </a:p>
          <a:p>
            <a:pPr marL="354013" indent="-354013">
              <a:spcBef>
                <a:spcPts val="600"/>
              </a:spcBef>
            </a:pPr>
            <a:r>
              <a:rPr lang="en-US" altLang="nl-NL" sz="2000" dirty="0" smtClean="0"/>
              <a:t>are used for </a:t>
            </a:r>
            <a:r>
              <a:rPr lang="en-US" altLang="nl-NL" sz="2000" i="1" dirty="0" smtClean="0"/>
              <a:t>high-stakes</a:t>
            </a:r>
            <a:r>
              <a:rPr lang="en-US" altLang="nl-NL" sz="2000" dirty="0" smtClean="0"/>
              <a:t> purposes: employment,</a:t>
            </a:r>
          </a:p>
          <a:p>
            <a:pPr marL="361950" lvl="1" indent="0">
              <a:spcBef>
                <a:spcPts val="600"/>
              </a:spcBef>
              <a:buNone/>
            </a:pPr>
            <a:r>
              <a:rPr lang="en-US" altLang="nl-NL" sz="2000" dirty="0" smtClean="0"/>
              <a:t>deployment, promotion, course admission, proficiency pay</a:t>
            </a:r>
          </a:p>
          <a:p>
            <a:pPr marL="354013" indent="-354013">
              <a:lnSpc>
                <a:spcPts val="1400"/>
              </a:lnSpc>
              <a:spcBef>
                <a:spcPct val="0"/>
              </a:spcBef>
            </a:pPr>
            <a:endParaRPr lang="en-US" altLang="nl-NL" sz="2000" dirty="0" smtClean="0"/>
          </a:p>
          <a:p>
            <a:pPr marL="1347788" indent="-361950">
              <a:spcBef>
                <a:spcPct val="0"/>
              </a:spcBef>
              <a:spcAft>
                <a:spcPts val="400"/>
              </a:spcAft>
              <a:buFont typeface="Arial" charset="0"/>
              <a:buNone/>
            </a:pPr>
            <a:r>
              <a:rPr lang="en-US" altLang="nl-NL" sz="2000" b="1" dirty="0" smtClean="0"/>
              <a:t>CEFR tests</a:t>
            </a:r>
          </a:p>
          <a:p>
            <a:pPr marL="1347788" indent="-361950">
              <a:spcBef>
                <a:spcPct val="0"/>
              </a:spcBef>
            </a:pPr>
            <a:r>
              <a:rPr lang="en-US" altLang="nl-NL" sz="2000" dirty="0" smtClean="0"/>
              <a:t>may have </a:t>
            </a:r>
            <a:r>
              <a:rPr lang="en-US" altLang="nl-NL" sz="2000" i="1" dirty="0" smtClean="0"/>
              <a:t>many different purposes</a:t>
            </a:r>
            <a:r>
              <a:rPr lang="en-US" altLang="nl-NL" sz="2000" dirty="0" smtClean="0"/>
              <a:t>, ranging from high stakes proficiency exams to low-stakes placement tests</a:t>
            </a:r>
          </a:p>
          <a:p>
            <a:pPr marL="1347788" indent="-361950">
              <a:spcBef>
                <a:spcPts val="600"/>
              </a:spcBef>
            </a:pPr>
            <a:r>
              <a:rPr lang="en-US" altLang="nl-NL" sz="2000" dirty="0" smtClean="0"/>
              <a:t>may be proficiency tests, achievement test, progress tests, diagnostic tests, job-specific (performance) tests, etc.</a:t>
            </a:r>
          </a:p>
          <a:p>
            <a:pPr marL="354013" indent="-354013">
              <a:lnSpc>
                <a:spcPts val="1400"/>
              </a:lnSpc>
              <a:spcBef>
                <a:spcPct val="0"/>
              </a:spcBef>
            </a:pPr>
            <a:endParaRPr lang="en-US" altLang="nl-NL" sz="2000" dirty="0" smtClean="0"/>
          </a:p>
          <a:p>
            <a:pPr marL="354013" indent="-354013">
              <a:spcBef>
                <a:spcPct val="0"/>
              </a:spcBef>
              <a:buSzPct val="90000"/>
              <a:buFont typeface="Wingdings" pitchFamily="2" charset="2"/>
              <a:buChar char="Ø"/>
            </a:pPr>
            <a:r>
              <a:rPr lang="en-US" altLang="nl-NL" sz="2000" i="1" dirty="0" smtClean="0">
                <a:solidFill>
                  <a:srgbClr val="0000FF"/>
                </a:solidFill>
              </a:rPr>
              <a:t>It is not possible </a:t>
            </a:r>
            <a:r>
              <a:rPr lang="en-GB" altLang="nl-NL" sz="2000" i="1" dirty="0" smtClean="0">
                <a:solidFill>
                  <a:srgbClr val="0000FF"/>
                </a:solidFill>
              </a:rPr>
              <a:t>to accurately assign STANAG 6001 / CEFR proficiency scores from tests that were designed to serve other testing purposes </a:t>
            </a:r>
            <a:r>
              <a:rPr lang="en-GB" altLang="nl-NL" sz="1600" i="1" dirty="0" smtClean="0">
                <a:solidFill>
                  <a:srgbClr val="0000FF"/>
                </a:solidFill>
              </a:rPr>
              <a:t>(Clifford, 2001)</a:t>
            </a:r>
            <a:endParaRPr lang="en-US" altLang="nl-NL" sz="1600" i="1" dirty="0" smtClean="0">
              <a:solidFill>
                <a:srgbClr val="0000FF"/>
              </a:solidFill>
            </a:endParaRPr>
          </a:p>
        </p:txBody>
      </p:sp>
      <p:grpSp>
        <p:nvGrpSpPr>
          <p:cNvPr id="5427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5427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7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5428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5428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94" name="Titel 1"/>
          <p:cNvSpPr>
            <a:spLocks/>
          </p:cNvSpPr>
          <p:nvPr/>
        </p:nvSpPr>
        <p:spPr bwMode="auto">
          <a:xfrm>
            <a:off x="468313" y="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type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44" y="1120732"/>
            <a:ext cx="829195" cy="1000645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2" y="3162184"/>
            <a:ext cx="766849" cy="997527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8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6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5"/>
            <a:ext cx="8218488" cy="4079876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nl-NL" sz="2000" dirty="0" smtClean="0">
                <a:solidFill>
                  <a:srgbClr val="0000FF"/>
                </a:solidFill>
              </a:rPr>
              <a:t>Strong emphasis on </a:t>
            </a:r>
            <a:r>
              <a:rPr lang="en-US" altLang="nl-NL" sz="2000" b="1" i="1" dirty="0" smtClean="0">
                <a:solidFill>
                  <a:srgbClr val="0000FF"/>
                </a:solidFill>
              </a:rPr>
              <a:t>standardization</a:t>
            </a:r>
            <a:r>
              <a:rPr lang="en-US" altLang="nl-NL" sz="2000" dirty="0" smtClean="0">
                <a:solidFill>
                  <a:srgbClr val="0000FF"/>
                </a:solidFill>
              </a:rPr>
              <a:t> of test design and protocols</a:t>
            </a:r>
          </a:p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en-US" altLang="nl-NL" sz="2000" dirty="0" smtClean="0">
                <a:solidFill>
                  <a:srgbClr val="0000FF"/>
                </a:solidFill>
              </a:rPr>
              <a:t>Features of STANAG 6001 testing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2000" b="1" dirty="0" smtClean="0">
                <a:solidFill>
                  <a:srgbClr val="0000FF"/>
                </a:solidFill>
              </a:rPr>
              <a:t>Construct-based testing</a:t>
            </a:r>
            <a:r>
              <a:rPr lang="en-US" altLang="nl-NL" sz="1800" dirty="0" smtClean="0">
                <a:solidFill>
                  <a:srgbClr val="0000FF"/>
                </a:solidFill>
              </a:rPr>
              <a:t>: each level represents a separate construct that is to be independently tested and scored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2000" b="1" dirty="0" smtClean="0">
                <a:solidFill>
                  <a:srgbClr val="0000FF"/>
                </a:solidFill>
              </a:rPr>
              <a:t>CTA Alignment</a:t>
            </a:r>
            <a:r>
              <a:rPr lang="en-US" altLang="nl-NL" sz="1800" dirty="0" smtClean="0">
                <a:solidFill>
                  <a:srgbClr val="0000FF"/>
                </a:solidFill>
              </a:rPr>
              <a:t>: each level is defined by a unique set of requirements for Content, Task, and Accuracy. These requirements need to be aligned at each level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2000" b="1" dirty="0" smtClean="0">
                <a:solidFill>
                  <a:srgbClr val="0000FF"/>
                </a:solidFill>
              </a:rPr>
              <a:t>Ratable sample</a:t>
            </a:r>
            <a:r>
              <a:rPr lang="en-US" altLang="nl-NL" sz="1800" dirty="0" smtClean="0">
                <a:solidFill>
                  <a:srgbClr val="0000FF"/>
                </a:solidFill>
              </a:rPr>
              <a:t>: a language performance is only ratable if it shows both the floor and ceiling of the candidate’s language ability, is sufficiently lengthy and covers a variety of topics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2000" b="1" dirty="0" smtClean="0">
                <a:solidFill>
                  <a:srgbClr val="0000FF"/>
                </a:solidFill>
              </a:rPr>
              <a:t>Non-compensatory rating</a:t>
            </a:r>
            <a:r>
              <a:rPr lang="en-US" altLang="nl-NL" sz="1800" b="1" dirty="0" smtClean="0">
                <a:solidFill>
                  <a:srgbClr val="0000FF"/>
                </a:solidFill>
              </a:rPr>
              <a:t>:</a:t>
            </a:r>
            <a:r>
              <a:rPr lang="en-US" altLang="nl-NL" sz="1800" dirty="0" smtClean="0">
                <a:solidFill>
                  <a:srgbClr val="0000FF"/>
                </a:solidFill>
              </a:rPr>
              <a:t> in order to be assigned a proficiency level, a test candidate must meet </a:t>
            </a:r>
            <a:r>
              <a:rPr lang="en-US" altLang="nl-NL" sz="1800" i="1" dirty="0" smtClean="0">
                <a:solidFill>
                  <a:srgbClr val="0000FF"/>
                </a:solidFill>
              </a:rPr>
              <a:t>ALL</a:t>
            </a:r>
            <a:r>
              <a:rPr lang="en-US" altLang="nl-NL" sz="1800" dirty="0" smtClean="0">
                <a:solidFill>
                  <a:srgbClr val="0000FF"/>
                </a:solidFill>
              </a:rPr>
              <a:t> the requirements for that level </a:t>
            </a:r>
            <a:r>
              <a:rPr lang="en-US" altLang="nl-NL" sz="1800" i="1" dirty="0" smtClean="0">
                <a:solidFill>
                  <a:srgbClr val="0000FF"/>
                </a:solidFill>
              </a:rPr>
              <a:t>(threshold system)</a:t>
            </a: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33" y="1112662"/>
            <a:ext cx="829195" cy="1000645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grpSp>
        <p:nvGrpSpPr>
          <p:cNvPr id="63491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3492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3497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3498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10" name="Titel 1"/>
          <p:cNvSpPr>
            <a:spLocks/>
          </p:cNvSpPr>
          <p:nvPr/>
        </p:nvSpPr>
        <p:spPr bwMode="auto">
          <a:xfrm>
            <a:off x="468315" y="96573"/>
            <a:ext cx="8675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nl-NL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STANAG 6001</a:t>
            </a:r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design and rating procedure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5"/>
            <a:ext cx="8218488" cy="4079876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nl-NL" sz="2000" dirty="0" smtClean="0">
                <a:solidFill>
                  <a:srgbClr val="0000FF"/>
                </a:solidFill>
              </a:rPr>
              <a:t>CEFR does not stipulate a particular testing methodology</a:t>
            </a:r>
          </a:p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en-US" altLang="nl-NL" sz="2000" dirty="0" smtClean="0">
                <a:solidFill>
                  <a:srgbClr val="0000FF"/>
                </a:solidFill>
              </a:rPr>
              <a:t>The CEFR does NOT require any of these features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2000" b="1" dirty="0" smtClean="0"/>
              <a:t>Construct-based testing</a:t>
            </a:r>
            <a:r>
              <a:rPr lang="en-US" altLang="nl-NL" sz="1800" dirty="0" smtClean="0"/>
              <a:t>: each level represents a separate construct that is to be independently tested and scored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2000" b="1" dirty="0" smtClean="0"/>
              <a:t>CTA Alignment</a:t>
            </a:r>
            <a:r>
              <a:rPr lang="en-US" altLang="nl-NL" sz="1800" dirty="0" smtClean="0"/>
              <a:t>: each level is defined by a unique set of requirements for Content, Task, and Accuracy. These requirements need to be aligned at each level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2000" b="1" dirty="0" smtClean="0"/>
              <a:t>Ratable sample</a:t>
            </a:r>
            <a:r>
              <a:rPr lang="en-US" altLang="nl-NL" sz="1800" dirty="0" smtClean="0"/>
              <a:t>: a language performance is only ratable if it shows both the floor and ceiling of the candidate’s language ability, is sufficiently lengthy and covers a variety of topics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nl-NL" sz="2000" b="1" dirty="0" smtClean="0"/>
              <a:t>Non-compensatory rating</a:t>
            </a:r>
            <a:r>
              <a:rPr lang="en-US" altLang="nl-NL" sz="1800" b="1" dirty="0" smtClean="0"/>
              <a:t>:</a:t>
            </a:r>
            <a:r>
              <a:rPr lang="en-US" altLang="nl-NL" sz="1800" dirty="0" smtClean="0"/>
              <a:t> in order to be assigned a proficiency level, a test candidate must meet </a:t>
            </a:r>
            <a:r>
              <a:rPr lang="en-US" altLang="nl-NL" sz="1800" i="1" dirty="0" smtClean="0"/>
              <a:t>ALL</a:t>
            </a:r>
            <a:r>
              <a:rPr lang="en-US" altLang="nl-NL" sz="1800" dirty="0" smtClean="0"/>
              <a:t> the requirements for that level </a:t>
            </a:r>
            <a:r>
              <a:rPr lang="en-US" altLang="nl-NL" sz="1800" i="1" dirty="0" smtClean="0"/>
              <a:t>(threshold system)</a:t>
            </a:r>
          </a:p>
        </p:txBody>
      </p:sp>
      <p:grpSp>
        <p:nvGrpSpPr>
          <p:cNvPr id="901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901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01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01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34" name="Titel 1"/>
          <p:cNvSpPr>
            <a:spLocks/>
          </p:cNvSpPr>
          <p:nvPr/>
        </p:nvSpPr>
        <p:spPr bwMode="auto">
          <a:xfrm>
            <a:off x="468315" y="96573"/>
            <a:ext cx="8675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nl-NL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CEFR</a:t>
            </a:r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design and rating procedure</a:t>
            </a:r>
          </a:p>
        </p:txBody>
      </p:sp>
      <p:pic>
        <p:nvPicPr>
          <p:cNvPr id="90137" name="Picture 25" descr="Cr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10" y="2641476"/>
            <a:ext cx="736600" cy="6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38" name="Picture 26" descr="Cr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7" y="3361556"/>
            <a:ext cx="736600" cy="6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40" name="Picture 28" descr="1425663956-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2" y="1957918"/>
            <a:ext cx="650875" cy="5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41" name="Picture 29" descr="1425663956-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03" y="4271660"/>
            <a:ext cx="650875" cy="5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61" y="1135783"/>
            <a:ext cx="766849" cy="997527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7"/>
            <a:ext cx="7882759" cy="4140729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nl-NL" sz="2200" b="1" dirty="0" smtClean="0"/>
              <a:t>Non-ratable performance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nl-NL" sz="2200" dirty="0" smtClean="0"/>
              <a:t>In many instances, performances on CEFR tests are considered ‘non-ratable’ from the perspective of the STANAG 6001 assessment methodology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altLang="nl-NL" sz="2200" dirty="0" smtClean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US" altLang="nl-NL" sz="2200" b="1" dirty="0" smtClean="0"/>
              <a:t>Compensatory scoring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altLang="nl-NL" sz="2200" dirty="0" smtClean="0"/>
              <a:t>Compensatory scoring leads to higher overall ratings</a:t>
            </a:r>
          </a:p>
          <a:p>
            <a:pPr marL="0" indent="0">
              <a:spcBef>
                <a:spcPct val="60000"/>
              </a:spcBef>
              <a:buFont typeface="Arial" charset="0"/>
              <a:buNone/>
            </a:pPr>
            <a:r>
              <a:rPr lang="en-US" altLang="nl-NL" sz="2000" dirty="0" smtClean="0"/>
              <a:t>Using total scores (cumulative scores) allows candidates to compensate for weakness in one skill with strength in another skill, and </a:t>
            </a:r>
            <a:r>
              <a:rPr lang="en-US" altLang="nl-NL" sz="2000" i="1" dirty="0" smtClean="0"/>
              <a:t>to earn a sufficient overall score despite critical weakness in one or more traits</a:t>
            </a:r>
            <a:r>
              <a:rPr lang="en-US" altLang="nl-NL" sz="2000" dirty="0" smtClean="0"/>
              <a:t>.</a:t>
            </a:r>
          </a:p>
        </p:txBody>
      </p:sp>
      <p:grpSp>
        <p:nvGrpSpPr>
          <p:cNvPr id="87043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87044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5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6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7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7049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7050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62" name="Titel 1"/>
          <p:cNvSpPr>
            <a:spLocks/>
          </p:cNvSpPr>
          <p:nvPr/>
        </p:nvSpPr>
        <p:spPr bwMode="auto">
          <a:xfrm>
            <a:off x="468313" y="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57348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49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0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57353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57354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6" name="Titel 1"/>
          <p:cNvSpPr>
            <a:spLocks/>
          </p:cNvSpPr>
          <p:nvPr/>
        </p:nvSpPr>
        <p:spPr bwMode="auto">
          <a:xfrm>
            <a:off x="468313" y="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system</a:t>
            </a:r>
            <a:endParaRPr lang="en-US" altLang="nl-NL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083370"/>
              </p:ext>
            </p:extLst>
          </p:nvPr>
        </p:nvGraphicFramePr>
        <p:xfrm>
          <a:off x="877890" y="1099345"/>
          <a:ext cx="7604125" cy="418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72" name="Freeform 28"/>
          <p:cNvSpPr>
            <a:spLocks/>
          </p:cNvSpPr>
          <p:nvPr/>
        </p:nvSpPr>
        <p:spPr bwMode="auto">
          <a:xfrm>
            <a:off x="3884879" y="2341498"/>
            <a:ext cx="1696661" cy="1713716"/>
          </a:xfrm>
          <a:custGeom>
            <a:avLst/>
            <a:gdLst>
              <a:gd name="T0" fmla="*/ 0 w 1633"/>
              <a:gd name="T1" fmla="*/ 590 h 1679"/>
              <a:gd name="T2" fmla="*/ 862 w 1633"/>
              <a:gd name="T3" fmla="*/ 0 h 1679"/>
              <a:gd name="T4" fmla="*/ 1633 w 1633"/>
              <a:gd name="T5" fmla="*/ 635 h 1679"/>
              <a:gd name="T6" fmla="*/ 1452 w 1633"/>
              <a:gd name="T7" fmla="*/ 1679 h 1679"/>
              <a:gd name="T8" fmla="*/ 363 w 1633"/>
              <a:gd name="T9" fmla="*/ 1452 h 1679"/>
              <a:gd name="T10" fmla="*/ 0 w 1633"/>
              <a:gd name="T11" fmla="*/ 545 h 1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3" h="1679">
                <a:moveTo>
                  <a:pt x="0" y="590"/>
                </a:moveTo>
                <a:lnTo>
                  <a:pt x="862" y="0"/>
                </a:lnTo>
                <a:lnTo>
                  <a:pt x="1633" y="635"/>
                </a:lnTo>
                <a:lnTo>
                  <a:pt x="1452" y="1679"/>
                </a:lnTo>
                <a:lnTo>
                  <a:pt x="363" y="1452"/>
                </a:lnTo>
                <a:lnTo>
                  <a:pt x="0" y="545"/>
                </a:lnTo>
              </a:path>
            </a:pathLst>
          </a:custGeom>
          <a:solidFill>
            <a:srgbClr val="FF0000">
              <a:alpha val="22000"/>
            </a:srgb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250825" y="1537229"/>
            <a:ext cx="3816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400" b="1" dirty="0">
                <a:solidFill>
                  <a:srgbClr val="00CC66"/>
                </a:solidFill>
              </a:rPr>
              <a:t>STANAG 6001: Pass</a:t>
            </a:r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6516690" y="3531994"/>
            <a:ext cx="2059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b="1" dirty="0">
                <a:solidFill>
                  <a:srgbClr val="00CC66"/>
                </a:solidFill>
              </a:rPr>
              <a:t>CEFR: Pass</a:t>
            </a: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8" y="1998895"/>
            <a:ext cx="884474" cy="1067354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77" y="4087271"/>
            <a:ext cx="817972" cy="1064029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3" grpId="0"/>
      <p:bldP spid="57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58371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2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3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4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5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58376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58377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8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9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9" name="Titel 1"/>
          <p:cNvSpPr>
            <a:spLocks/>
          </p:cNvSpPr>
          <p:nvPr/>
        </p:nvSpPr>
        <p:spPr bwMode="auto">
          <a:xfrm>
            <a:off x="468313" y="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system</a:t>
            </a:r>
            <a:endParaRPr lang="en-US" altLang="nl-NL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78147"/>
              </p:ext>
            </p:extLst>
          </p:nvPr>
        </p:nvGraphicFramePr>
        <p:xfrm>
          <a:off x="877890" y="1099345"/>
          <a:ext cx="7604125" cy="418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93" name="Freeform 25"/>
          <p:cNvSpPr>
            <a:spLocks/>
          </p:cNvSpPr>
          <p:nvPr/>
        </p:nvSpPr>
        <p:spPr bwMode="auto">
          <a:xfrm>
            <a:off x="3923928" y="1993404"/>
            <a:ext cx="1393334" cy="2061810"/>
          </a:xfrm>
          <a:custGeom>
            <a:avLst/>
            <a:gdLst>
              <a:gd name="T0" fmla="*/ 862 w 1406"/>
              <a:gd name="T1" fmla="*/ 0 h 1905"/>
              <a:gd name="T2" fmla="*/ 1406 w 1406"/>
              <a:gd name="T3" fmla="*/ 953 h 1905"/>
              <a:gd name="T4" fmla="*/ 1225 w 1406"/>
              <a:gd name="T5" fmla="*/ 1633 h 1905"/>
              <a:gd name="T6" fmla="*/ 272 w 1406"/>
              <a:gd name="T7" fmla="*/ 1905 h 1905"/>
              <a:gd name="T8" fmla="*/ 0 w 1406"/>
              <a:gd name="T9" fmla="*/ 817 h 1905"/>
              <a:gd name="T10" fmla="*/ 862 w 1406"/>
              <a:gd name="T11" fmla="*/ 0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6" h="1905">
                <a:moveTo>
                  <a:pt x="862" y="0"/>
                </a:moveTo>
                <a:lnTo>
                  <a:pt x="1406" y="953"/>
                </a:lnTo>
                <a:lnTo>
                  <a:pt x="1225" y="1633"/>
                </a:lnTo>
                <a:lnTo>
                  <a:pt x="272" y="1905"/>
                </a:lnTo>
                <a:lnTo>
                  <a:pt x="0" y="817"/>
                </a:lnTo>
                <a:lnTo>
                  <a:pt x="862" y="0"/>
                </a:lnTo>
                <a:close/>
              </a:path>
            </a:pathLst>
          </a:custGeom>
          <a:solidFill>
            <a:srgbClr val="3366FF">
              <a:alpha val="4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6516689" y="3524601"/>
            <a:ext cx="2268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400" b="1" dirty="0">
                <a:solidFill>
                  <a:srgbClr val="00CC66"/>
                </a:solidFill>
              </a:rPr>
              <a:t>CEFR: Pass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619159" y="1537229"/>
            <a:ext cx="3232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400" b="1" dirty="0">
                <a:solidFill>
                  <a:srgbClr val="FF0000"/>
                </a:solidFill>
              </a:rPr>
              <a:t>STANAG 6001: </a:t>
            </a:r>
            <a:r>
              <a:rPr lang="nl-NL" altLang="nl-NL" sz="2400" b="1" dirty="0" err="1">
                <a:solidFill>
                  <a:srgbClr val="FF0000"/>
                </a:solidFill>
              </a:rPr>
              <a:t>Fail</a:t>
            </a:r>
            <a:endParaRPr lang="nl-NL" altLang="nl-NL" sz="2400" b="1" dirty="0">
              <a:solidFill>
                <a:srgbClr val="FF0000"/>
              </a:solidFill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8" y="1998895"/>
            <a:ext cx="884474" cy="1067354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77" y="4087271"/>
            <a:ext cx="817972" cy="1064029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4" grpId="0"/>
      <p:bldP spid="583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6"/>
            <a:ext cx="8229600" cy="392774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nl-NL" sz="2400" dirty="0" smtClean="0"/>
          </a:p>
        </p:txBody>
      </p:sp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45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4" name="Titel 1"/>
          <p:cNvSpPr>
            <a:spLocks/>
          </p:cNvSpPr>
          <p:nvPr/>
        </p:nvSpPr>
        <p:spPr bwMode="auto">
          <a:xfrm>
            <a:off x="281937" y="0"/>
            <a:ext cx="8415976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41" y="2216247"/>
            <a:ext cx="1023242" cy="1332000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  <p:pic>
        <p:nvPicPr>
          <p:cNvPr id="10" name="Afbeelding 9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4" y="2216247"/>
            <a:ext cx="1105200" cy="133200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13528676"/>
              </p:ext>
            </p:extLst>
          </p:nvPr>
        </p:nvGraphicFramePr>
        <p:xfrm>
          <a:off x="701990" y="232621"/>
          <a:ext cx="7456889" cy="566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48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2" y="1177396"/>
            <a:ext cx="8600829" cy="4259792"/>
          </a:xfrm>
        </p:spPr>
        <p:txBody>
          <a:bodyPr/>
          <a:lstStyle/>
          <a:p>
            <a:pPr>
              <a:spcBef>
                <a:spcPts val="200"/>
              </a:spcBef>
              <a:buFont typeface="Arial" charset="0"/>
              <a:buNone/>
            </a:pPr>
            <a:r>
              <a:rPr lang="en-US" altLang="nl-NL" sz="2200" dirty="0" smtClean="0"/>
              <a:t>Standardization requires a </a:t>
            </a:r>
            <a:r>
              <a:rPr lang="en-US" altLang="nl-NL" sz="2200" i="1" dirty="0" smtClean="0"/>
              <a:t>regulatory body</a:t>
            </a:r>
          </a:p>
          <a:p>
            <a:pPr>
              <a:spcBef>
                <a:spcPct val="0"/>
              </a:spcBef>
              <a:buClr>
                <a:srgbClr val="00B050"/>
              </a:buClr>
              <a:buSzPct val="95000"/>
              <a:buFont typeface="Wingdings" pitchFamily="2" charset="2"/>
              <a:buChar char="ü"/>
            </a:pPr>
            <a:r>
              <a:rPr lang="en-US" altLang="nl-NL" sz="1900" dirty="0" smtClean="0"/>
              <a:t>common interpretation of the level descriptors</a:t>
            </a:r>
          </a:p>
          <a:p>
            <a:pPr>
              <a:spcBef>
                <a:spcPct val="0"/>
              </a:spcBef>
              <a:buClr>
                <a:srgbClr val="00B050"/>
              </a:buClr>
              <a:buSzPct val="95000"/>
              <a:buFont typeface="Wingdings" pitchFamily="2" charset="2"/>
              <a:buChar char="ü"/>
            </a:pPr>
            <a:r>
              <a:rPr lang="en-US" altLang="nl-NL" sz="1900" dirty="0" smtClean="0"/>
              <a:t>consistency in assessment methodology</a:t>
            </a:r>
          </a:p>
          <a:p>
            <a:pPr>
              <a:lnSpc>
                <a:spcPts val="2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nl-NL" sz="2000" dirty="0" smtClean="0"/>
              <a:t>	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nl-NL" sz="2200" dirty="0" smtClean="0"/>
              <a:t>Custodian of STANAG 6001 is </a:t>
            </a:r>
            <a:r>
              <a:rPr lang="en-US" altLang="nl-NL" sz="2200" b="1" dirty="0" smtClean="0"/>
              <a:t>BILC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altLang="nl-NL" sz="1900" dirty="0" smtClean="0"/>
              <a:t>standardization efforts (seminars, workshops)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altLang="nl-NL" sz="1900" dirty="0" smtClean="0"/>
              <a:t>international cooperation, consultative visits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altLang="nl-NL" sz="1900" dirty="0" smtClean="0"/>
              <a:t>Benchmark Advisory Test</a:t>
            </a:r>
          </a:p>
          <a:p>
            <a:pPr>
              <a:lnSpc>
                <a:spcPts val="2000"/>
              </a:lnSpc>
              <a:spcBef>
                <a:spcPct val="0"/>
              </a:spcBef>
              <a:buFont typeface="Arial" charset="0"/>
              <a:buNone/>
            </a:pPr>
            <a:endParaRPr lang="en-US" altLang="nl-NL" sz="2000" dirty="0" smtClean="0"/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nl-NL" sz="2200" dirty="0" smtClean="0"/>
              <a:t>CEFR has </a:t>
            </a:r>
            <a:r>
              <a:rPr lang="en-US" altLang="nl-NL" sz="2200" b="1" dirty="0" smtClean="0"/>
              <a:t>no regulatory body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altLang="nl-NL" sz="1900" dirty="0" smtClean="0"/>
              <a:t>no mechanism for enforcing standardization of judgements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altLang="nl-NL" sz="1900" dirty="0" smtClean="0"/>
              <a:t>“a coherent interpretation of the CEFR is illusive”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altLang="nl-NL" sz="1900" dirty="0" smtClean="0"/>
              <a:t>no benchmark CEFR test</a:t>
            </a:r>
          </a:p>
          <a:p>
            <a:pPr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altLang="nl-NL" sz="1900" dirty="0" smtClean="0"/>
              <a:t>hundreds of different CEFR tests – very diverse in terms of their quality</a:t>
            </a:r>
          </a:p>
        </p:txBody>
      </p:sp>
      <p:grpSp>
        <p:nvGrpSpPr>
          <p:cNvPr id="61443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1444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5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1449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1450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Titel 1"/>
          <p:cNvSpPr>
            <a:spLocks/>
          </p:cNvSpPr>
          <p:nvPr/>
        </p:nvSpPr>
        <p:spPr bwMode="auto">
          <a:xfrm>
            <a:off x="468315" y="0"/>
            <a:ext cx="8675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m</a:t>
            </a:r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echanisms</a:t>
            </a:r>
            <a:endParaRPr lang="en-US" altLang="nl-NL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80" y="2282924"/>
            <a:ext cx="773915" cy="933935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contourW="12700">
            <a:bevelT w="6350" h="31750"/>
            <a:bevelB w="0" h="0"/>
            <a:contourClr>
              <a:schemeClr val="bg1"/>
            </a:contourClr>
          </a:sp3d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34" y="3979363"/>
            <a:ext cx="715726" cy="931025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 contourW="12700">
            <a:bevelT w="19050"/>
            <a:bevelB w="19050"/>
            <a:contourClr>
              <a:schemeClr val="bg1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4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3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2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2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/>
          </p:cNvSpPr>
          <p:nvPr/>
        </p:nvSpPr>
        <p:spPr bwMode="auto">
          <a:xfrm>
            <a:off x="4572000" y="1177397"/>
            <a:ext cx="3816350" cy="438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nl-NL" sz="2000" b="1" dirty="0"/>
              <a:t>Assigned STANAG 6001 level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rating procedure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type of language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nl-NL" sz="2000" dirty="0"/>
              <a:t>performance elicited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test tasks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test method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construct definition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test purpose &amp; type</a:t>
            </a:r>
          </a:p>
        </p:txBody>
      </p:sp>
      <p:sp>
        <p:nvSpPr>
          <p:cNvPr id="2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23850" y="1177397"/>
            <a:ext cx="3251200" cy="4380178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nl-NL" sz="2000" b="1" dirty="0" smtClean="0"/>
              <a:t>Assigned CEFR level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rating procedure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type of language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nl-NL" sz="2000" dirty="0" smtClean="0"/>
              <a:t>performance elicited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test tasks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test method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construct definition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test purpose &amp; type</a:t>
            </a:r>
          </a:p>
        </p:txBody>
      </p:sp>
      <p:grpSp>
        <p:nvGrpSpPr>
          <p:cNvPr id="92163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92164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5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6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7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8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2169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2170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1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2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3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4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5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6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7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8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9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0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1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2" name="Titel 1"/>
          <p:cNvSpPr>
            <a:spLocks/>
          </p:cNvSpPr>
          <p:nvPr/>
        </p:nvSpPr>
        <p:spPr bwMode="auto">
          <a:xfrm>
            <a:off x="468315" y="0"/>
            <a:ext cx="8675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test results and ratings</a:t>
            </a:r>
          </a:p>
        </p:txBody>
      </p:sp>
      <p:sp>
        <p:nvSpPr>
          <p:cNvPr id="92183" name="AutoShape 23"/>
          <p:cNvSpPr>
            <a:spLocks noChangeArrowheads="1"/>
          </p:cNvSpPr>
          <p:nvPr/>
        </p:nvSpPr>
        <p:spPr bwMode="auto">
          <a:xfrm>
            <a:off x="1835152" y="4717521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189" name="AutoShape 29"/>
          <p:cNvSpPr>
            <a:spLocks noChangeArrowheads="1"/>
          </p:cNvSpPr>
          <p:nvPr/>
        </p:nvSpPr>
        <p:spPr bwMode="auto">
          <a:xfrm>
            <a:off x="6300790" y="4717521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190" name="AutoShape 30"/>
          <p:cNvSpPr>
            <a:spLocks noChangeArrowheads="1"/>
          </p:cNvSpPr>
          <p:nvPr/>
        </p:nvSpPr>
        <p:spPr bwMode="auto">
          <a:xfrm>
            <a:off x="6300790" y="4121812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191" name="AutoShape 31"/>
          <p:cNvSpPr>
            <a:spLocks noChangeArrowheads="1"/>
          </p:cNvSpPr>
          <p:nvPr/>
        </p:nvSpPr>
        <p:spPr bwMode="auto">
          <a:xfrm>
            <a:off x="6300790" y="3577168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192" name="AutoShape 32"/>
          <p:cNvSpPr>
            <a:spLocks noChangeArrowheads="1"/>
          </p:cNvSpPr>
          <p:nvPr/>
        </p:nvSpPr>
        <p:spPr bwMode="auto">
          <a:xfrm>
            <a:off x="6300790" y="2977886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193" name="AutoShape 33"/>
          <p:cNvSpPr>
            <a:spLocks noChangeArrowheads="1"/>
          </p:cNvSpPr>
          <p:nvPr/>
        </p:nvSpPr>
        <p:spPr bwMode="auto">
          <a:xfrm>
            <a:off x="6300790" y="2076980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194" name="AutoShape 34"/>
          <p:cNvSpPr>
            <a:spLocks noChangeArrowheads="1"/>
          </p:cNvSpPr>
          <p:nvPr/>
        </p:nvSpPr>
        <p:spPr bwMode="auto">
          <a:xfrm>
            <a:off x="6300790" y="1537230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201" name="WordArt 41"/>
          <p:cNvSpPr>
            <a:spLocks noChangeArrowheads="1" noChangeShapeType="1" noTextEdit="1"/>
          </p:cNvSpPr>
          <p:nvPr/>
        </p:nvSpPr>
        <p:spPr bwMode="auto">
          <a:xfrm>
            <a:off x="3708400" y="1236928"/>
            <a:ext cx="478800" cy="22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 Black"/>
              </a:rPr>
              <a:t>=</a:t>
            </a:r>
          </a:p>
        </p:txBody>
      </p:sp>
      <p:sp>
        <p:nvSpPr>
          <p:cNvPr id="92208" name="AutoShape 48"/>
          <p:cNvSpPr>
            <a:spLocks noChangeArrowheads="1"/>
          </p:cNvSpPr>
          <p:nvPr/>
        </p:nvSpPr>
        <p:spPr bwMode="auto">
          <a:xfrm>
            <a:off x="1835152" y="3577168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212" name="AutoShape 52"/>
          <p:cNvSpPr>
            <a:spLocks noChangeArrowheads="1"/>
          </p:cNvSpPr>
          <p:nvPr/>
        </p:nvSpPr>
        <p:spPr bwMode="auto">
          <a:xfrm>
            <a:off x="1835152" y="4126575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214" name="AutoShape 54"/>
          <p:cNvSpPr>
            <a:spLocks noChangeArrowheads="1"/>
          </p:cNvSpPr>
          <p:nvPr/>
        </p:nvSpPr>
        <p:spPr bwMode="auto">
          <a:xfrm>
            <a:off x="1835152" y="2977886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215" name="AutoShape 55"/>
          <p:cNvSpPr>
            <a:spLocks noChangeArrowheads="1"/>
          </p:cNvSpPr>
          <p:nvPr/>
        </p:nvSpPr>
        <p:spPr bwMode="auto">
          <a:xfrm>
            <a:off x="1835152" y="2076980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216" name="AutoShape 56"/>
          <p:cNvSpPr>
            <a:spLocks noChangeArrowheads="1"/>
          </p:cNvSpPr>
          <p:nvPr/>
        </p:nvSpPr>
        <p:spPr bwMode="auto">
          <a:xfrm>
            <a:off x="1835152" y="1537230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92224" name="Picture 64" descr="1425663956-out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53" y="1080328"/>
            <a:ext cx="648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9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withGroup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uiExpand="1" build="p"/>
      <p:bldP spid="92183" grpId="0" animBg="1"/>
      <p:bldP spid="92189" grpId="0" animBg="1"/>
      <p:bldP spid="92190" grpId="0" animBg="1"/>
      <p:bldP spid="92191" grpId="0" animBg="1"/>
      <p:bldP spid="92192" grpId="0" animBg="1"/>
      <p:bldP spid="92193" grpId="0" animBg="1"/>
      <p:bldP spid="92194" grpId="0" animBg="1"/>
      <p:bldP spid="92201" grpId="0" animBg="1"/>
      <p:bldP spid="92208" grpId="0" animBg="1"/>
      <p:bldP spid="92212" grpId="0" animBg="1"/>
      <p:bldP spid="92214" grpId="0" animBg="1"/>
      <p:bldP spid="92215" grpId="0" animBg="1"/>
      <p:bldP spid="922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/>
          </p:cNvSpPr>
          <p:nvPr/>
        </p:nvSpPr>
        <p:spPr bwMode="auto">
          <a:xfrm>
            <a:off x="4572000" y="1177397"/>
            <a:ext cx="3816350" cy="438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nl-NL" sz="2000" b="1" dirty="0"/>
              <a:t>Assigned STANAG 6001 level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rating procedure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type of language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nl-NL" sz="2000" dirty="0"/>
              <a:t>performance elicited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test tasks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test method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construct definition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/>
              <a:t>test purpose &amp; type</a:t>
            </a:r>
          </a:p>
        </p:txBody>
      </p:sp>
      <p:sp>
        <p:nvSpPr>
          <p:cNvPr id="2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23850" y="1177397"/>
            <a:ext cx="3251200" cy="4380178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nl-NL" sz="2000" b="1" dirty="0" smtClean="0"/>
              <a:t>Assigned CEFR level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rating procedure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type of language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nl-NL" sz="2000" dirty="0" smtClean="0"/>
              <a:t>performance elicited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test tasks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test method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construct definition</a:t>
            </a:r>
          </a:p>
          <a:p>
            <a:pPr algn="ctr">
              <a:spcBef>
                <a:spcPct val="90000"/>
              </a:spcBef>
              <a:buFont typeface="Arial" charset="0"/>
              <a:buNone/>
            </a:pPr>
            <a:r>
              <a:rPr lang="en-US" altLang="nl-NL" sz="2000" dirty="0" smtClean="0"/>
              <a:t>test purpose &amp; type</a:t>
            </a:r>
          </a:p>
        </p:txBody>
      </p:sp>
      <p:grpSp>
        <p:nvGrpSpPr>
          <p:cNvPr id="93188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93189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0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1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2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3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3194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3195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6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7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8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9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0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1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2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3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4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5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6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07" name="Titel 1"/>
          <p:cNvSpPr>
            <a:spLocks/>
          </p:cNvSpPr>
          <p:nvPr/>
        </p:nvSpPr>
        <p:spPr bwMode="auto">
          <a:xfrm>
            <a:off x="468315" y="0"/>
            <a:ext cx="8675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test results and ratings</a:t>
            </a:r>
          </a:p>
        </p:txBody>
      </p:sp>
      <p:sp>
        <p:nvSpPr>
          <p:cNvPr id="93208" name="AutoShape 24"/>
          <p:cNvSpPr>
            <a:spLocks noChangeArrowheads="1"/>
          </p:cNvSpPr>
          <p:nvPr/>
        </p:nvSpPr>
        <p:spPr bwMode="auto">
          <a:xfrm>
            <a:off x="1835152" y="4717521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09" name="AutoShape 25"/>
          <p:cNvSpPr>
            <a:spLocks noChangeArrowheads="1"/>
          </p:cNvSpPr>
          <p:nvPr/>
        </p:nvSpPr>
        <p:spPr bwMode="auto">
          <a:xfrm>
            <a:off x="6300790" y="4717521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10" name="AutoShape 26"/>
          <p:cNvSpPr>
            <a:spLocks noChangeArrowheads="1"/>
          </p:cNvSpPr>
          <p:nvPr/>
        </p:nvSpPr>
        <p:spPr bwMode="auto">
          <a:xfrm>
            <a:off x="6300790" y="4118240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>
            <a:off x="6300790" y="3577168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12" name="AutoShape 28"/>
          <p:cNvSpPr>
            <a:spLocks noChangeArrowheads="1"/>
          </p:cNvSpPr>
          <p:nvPr/>
        </p:nvSpPr>
        <p:spPr bwMode="auto">
          <a:xfrm>
            <a:off x="6300790" y="2977886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13" name="AutoShape 29"/>
          <p:cNvSpPr>
            <a:spLocks noChangeArrowheads="1"/>
          </p:cNvSpPr>
          <p:nvPr/>
        </p:nvSpPr>
        <p:spPr bwMode="auto">
          <a:xfrm>
            <a:off x="6300790" y="2076980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14" name="AutoShape 30"/>
          <p:cNvSpPr>
            <a:spLocks noChangeArrowheads="1"/>
          </p:cNvSpPr>
          <p:nvPr/>
        </p:nvSpPr>
        <p:spPr bwMode="auto">
          <a:xfrm>
            <a:off x="6300790" y="1537230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15" name="WordArt 31"/>
          <p:cNvSpPr>
            <a:spLocks noChangeAspect="1" noChangeArrowheads="1" noChangeShapeType="1" noTextEdit="1"/>
          </p:cNvSpPr>
          <p:nvPr/>
        </p:nvSpPr>
        <p:spPr bwMode="auto">
          <a:xfrm>
            <a:off x="3708401" y="1897063"/>
            <a:ext cx="478076" cy="2287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/>
              </a:rPr>
              <a:t>=</a:t>
            </a:r>
          </a:p>
        </p:txBody>
      </p:sp>
      <p:sp>
        <p:nvSpPr>
          <p:cNvPr id="93216" name="WordArt 32"/>
          <p:cNvSpPr>
            <a:spLocks noChangeAspect="1" noChangeArrowheads="1" noChangeShapeType="1" noTextEdit="1"/>
          </p:cNvSpPr>
          <p:nvPr/>
        </p:nvSpPr>
        <p:spPr bwMode="auto">
          <a:xfrm>
            <a:off x="3708401" y="2497668"/>
            <a:ext cx="478076" cy="22747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/>
              </a:rPr>
              <a:t>=</a:t>
            </a:r>
          </a:p>
        </p:txBody>
      </p:sp>
      <p:sp>
        <p:nvSpPr>
          <p:cNvPr id="93217" name="WordArt 33"/>
          <p:cNvSpPr>
            <a:spLocks noChangeAspect="1" noChangeArrowheads="1" noChangeShapeType="1" noTextEdit="1"/>
          </p:cNvSpPr>
          <p:nvPr/>
        </p:nvSpPr>
        <p:spPr bwMode="auto">
          <a:xfrm>
            <a:off x="3708401" y="3278188"/>
            <a:ext cx="478076" cy="2287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/>
              </a:rPr>
              <a:t>=</a:t>
            </a:r>
          </a:p>
        </p:txBody>
      </p:sp>
      <p:sp>
        <p:nvSpPr>
          <p:cNvPr id="93218" name="WordArt 34"/>
          <p:cNvSpPr>
            <a:spLocks noChangeAspect="1" noChangeArrowheads="1" noChangeShapeType="1" noTextEdit="1"/>
          </p:cNvSpPr>
          <p:nvPr/>
        </p:nvSpPr>
        <p:spPr bwMode="auto">
          <a:xfrm>
            <a:off x="3708401" y="3877471"/>
            <a:ext cx="478076" cy="2274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/>
              </a:rPr>
              <a:t>=</a:t>
            </a:r>
          </a:p>
        </p:txBody>
      </p:sp>
      <p:sp>
        <p:nvSpPr>
          <p:cNvPr id="93219" name="WordArt 35"/>
          <p:cNvSpPr>
            <a:spLocks noChangeAspect="1" noChangeArrowheads="1" noChangeShapeType="1" noTextEdit="1"/>
          </p:cNvSpPr>
          <p:nvPr/>
        </p:nvSpPr>
        <p:spPr bwMode="auto">
          <a:xfrm>
            <a:off x="3708401" y="4478073"/>
            <a:ext cx="478076" cy="2287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/>
              </a:rPr>
              <a:t>=</a:t>
            </a:r>
          </a:p>
        </p:txBody>
      </p:sp>
      <p:sp>
        <p:nvSpPr>
          <p:cNvPr id="93220" name="WordArt 36"/>
          <p:cNvSpPr>
            <a:spLocks noChangeAspect="1" noChangeArrowheads="1" noChangeShapeType="1" noTextEdit="1"/>
          </p:cNvSpPr>
          <p:nvPr/>
        </p:nvSpPr>
        <p:spPr bwMode="auto">
          <a:xfrm>
            <a:off x="3708401" y="5077355"/>
            <a:ext cx="478076" cy="2287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/>
              </a:rPr>
              <a:t>=</a:t>
            </a:r>
          </a:p>
        </p:txBody>
      </p:sp>
      <p:sp>
        <p:nvSpPr>
          <p:cNvPr id="93221" name="WordArt 37"/>
          <p:cNvSpPr>
            <a:spLocks noChangeAspect="1" noChangeArrowheads="1" noChangeShapeType="1" noTextEdit="1"/>
          </p:cNvSpPr>
          <p:nvPr/>
        </p:nvSpPr>
        <p:spPr bwMode="auto">
          <a:xfrm>
            <a:off x="3708401" y="1236928"/>
            <a:ext cx="478076" cy="2287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 Black"/>
              </a:rPr>
              <a:t>=</a:t>
            </a:r>
          </a:p>
        </p:txBody>
      </p: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3276602" y="1537230"/>
            <a:ext cx="1439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b="1" dirty="0">
                <a:solidFill>
                  <a:srgbClr val="FF0000"/>
                </a:solidFill>
              </a:rPr>
              <a:t>ONLY IF</a:t>
            </a:r>
          </a:p>
        </p:txBody>
      </p:sp>
      <p:sp>
        <p:nvSpPr>
          <p:cNvPr id="93223" name="AutoShape 39"/>
          <p:cNvSpPr>
            <a:spLocks noChangeArrowheads="1"/>
          </p:cNvSpPr>
          <p:nvPr/>
        </p:nvSpPr>
        <p:spPr bwMode="auto">
          <a:xfrm>
            <a:off x="1835152" y="3577168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24" name="AutoShape 40"/>
          <p:cNvSpPr>
            <a:spLocks noChangeArrowheads="1"/>
          </p:cNvSpPr>
          <p:nvPr/>
        </p:nvSpPr>
        <p:spPr bwMode="auto">
          <a:xfrm>
            <a:off x="1835150" y="4131502"/>
            <a:ext cx="288925" cy="287040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1835152" y="2977886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26" name="AutoShape 42"/>
          <p:cNvSpPr>
            <a:spLocks noChangeArrowheads="1"/>
          </p:cNvSpPr>
          <p:nvPr/>
        </p:nvSpPr>
        <p:spPr bwMode="auto">
          <a:xfrm>
            <a:off x="1835152" y="2076980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3227" name="AutoShape 43"/>
          <p:cNvSpPr>
            <a:spLocks noChangeArrowheads="1"/>
          </p:cNvSpPr>
          <p:nvPr/>
        </p:nvSpPr>
        <p:spPr bwMode="auto">
          <a:xfrm>
            <a:off x="1835152" y="1537230"/>
            <a:ext cx="288925" cy="300302"/>
          </a:xfrm>
          <a:prstGeom prst="up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5" grpId="0" animBg="1"/>
      <p:bldP spid="93216" grpId="0" animBg="1"/>
      <p:bldP spid="93217" grpId="0" animBg="1"/>
      <p:bldP spid="93218" grpId="0" animBg="1"/>
      <p:bldP spid="93219" grpId="0" animBg="1"/>
      <p:bldP spid="93220" grpId="0" animBg="1"/>
      <p:bldP spid="932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77397"/>
            <a:ext cx="8229600" cy="4200261"/>
          </a:xfrm>
          <a:effectLst/>
        </p:spPr>
        <p:txBody>
          <a:bodyPr/>
          <a:lstStyle/>
          <a:p>
            <a:pPr>
              <a:spcBef>
                <a:spcPct val="0"/>
              </a:spcBef>
              <a:buSzPct val="75000"/>
              <a:buFont typeface="Wingdings" panose="05000000000000000000" pitchFamily="2" charset="2"/>
              <a:buChar char="v"/>
            </a:pPr>
            <a:r>
              <a:rPr lang="en-GB" altLang="nl-NL" sz="2000" dirty="0" smtClean="0">
                <a:solidFill>
                  <a:srgbClr val="0033CC"/>
                </a:solidFill>
              </a:rPr>
              <a:t>Perceived need to convert STANAG 6001 scores/levels into CEFR levels, and vice versa</a:t>
            </a:r>
          </a:p>
          <a:p>
            <a:pPr lvl="1">
              <a:buSzPct val="60000"/>
              <a:buFont typeface="Wingdings" pitchFamily="2" charset="2"/>
              <a:buChar char="Ø"/>
            </a:pPr>
            <a:r>
              <a:rPr lang="en-GB" altLang="nl-NL" sz="2000" dirty="0" smtClean="0">
                <a:solidFill>
                  <a:srgbClr val="0033CC"/>
                </a:solidFill>
              </a:rPr>
              <a:t>To </a:t>
            </a:r>
            <a:r>
              <a:rPr lang="en-GB" altLang="nl-NL" sz="2000" b="1" dirty="0" smtClean="0">
                <a:solidFill>
                  <a:srgbClr val="0033CC"/>
                </a:solidFill>
              </a:rPr>
              <a:t>recognize linguistic abilities </a:t>
            </a:r>
            <a:r>
              <a:rPr lang="en-GB" altLang="nl-NL" sz="2000" dirty="0" smtClean="0">
                <a:solidFill>
                  <a:srgbClr val="0033CC"/>
                </a:solidFill>
              </a:rPr>
              <a:t>of military personnel in civil society</a:t>
            </a:r>
          </a:p>
          <a:p>
            <a:pPr lvl="1">
              <a:buSzPct val="60000"/>
              <a:buFont typeface="Wingdings" pitchFamily="2" charset="2"/>
              <a:buChar char="Ø"/>
            </a:pPr>
            <a:r>
              <a:rPr lang="en-GB" altLang="nl-NL" sz="2000" dirty="0" smtClean="0">
                <a:solidFill>
                  <a:srgbClr val="0033CC"/>
                </a:solidFill>
              </a:rPr>
              <a:t>To </a:t>
            </a:r>
            <a:r>
              <a:rPr lang="en-GB" altLang="nl-NL" sz="2000" b="1" dirty="0" smtClean="0">
                <a:solidFill>
                  <a:srgbClr val="0033CC"/>
                </a:solidFill>
              </a:rPr>
              <a:t>provide guidance </a:t>
            </a:r>
            <a:r>
              <a:rPr lang="en-GB" altLang="nl-NL" sz="2000" dirty="0" smtClean="0">
                <a:solidFill>
                  <a:srgbClr val="0033CC"/>
                </a:solidFill>
              </a:rPr>
              <a:t>to employers, trainers, non-language experts in defence organizations on how to interpret/evaluate CEFR qualifications </a:t>
            </a:r>
          </a:p>
          <a:p>
            <a:pPr lvl="1">
              <a:buSzPct val="60000"/>
              <a:buFont typeface="Wingdings" pitchFamily="2" charset="2"/>
              <a:buChar char="Ø"/>
            </a:pPr>
            <a:r>
              <a:rPr lang="en-GB" altLang="nl-NL" sz="2000" dirty="0" smtClean="0">
                <a:solidFill>
                  <a:srgbClr val="0033CC"/>
                </a:solidFill>
              </a:rPr>
              <a:t>To </a:t>
            </a:r>
            <a:r>
              <a:rPr lang="en-GB" altLang="nl-NL" sz="2000" b="1" dirty="0" smtClean="0">
                <a:solidFill>
                  <a:srgbClr val="0033CC"/>
                </a:solidFill>
              </a:rPr>
              <a:t>identify competence gaps</a:t>
            </a:r>
            <a:r>
              <a:rPr lang="en-GB" altLang="nl-NL" sz="2000" dirty="0" smtClean="0">
                <a:solidFill>
                  <a:srgbClr val="0033CC"/>
                </a:solidFill>
              </a:rPr>
              <a:t>, thereby determine whether an individual is capable of undertaking a job requiring a given SLP, or additional language training is needed</a:t>
            </a:r>
          </a:p>
          <a:p>
            <a:pPr>
              <a:spcBef>
                <a:spcPts val="1800"/>
              </a:spcBef>
              <a:buSzPct val="75000"/>
              <a:buFont typeface="Wingdings" panose="05000000000000000000" pitchFamily="2" charset="2"/>
              <a:buChar char="v"/>
            </a:pPr>
            <a:r>
              <a:rPr lang="en-GB" altLang="nl-NL" sz="2000" dirty="0" smtClean="0">
                <a:solidFill>
                  <a:srgbClr val="0033CC"/>
                </a:solidFill>
              </a:rPr>
              <a:t>Due to lack of any official correspondences, an</a:t>
            </a:r>
            <a:r>
              <a:rPr lang="en-GB" altLang="nl-NL" sz="2000" b="1" dirty="0" smtClean="0">
                <a:solidFill>
                  <a:srgbClr val="0033CC"/>
                </a:solidFill>
              </a:rPr>
              <a:t> array of different correspondence charts </a:t>
            </a:r>
            <a:r>
              <a:rPr lang="en-GB" altLang="nl-NL" sz="2000" dirty="0" smtClean="0">
                <a:solidFill>
                  <a:srgbClr val="0033CC"/>
                </a:solidFill>
              </a:rPr>
              <a:t>and</a:t>
            </a:r>
            <a:r>
              <a:rPr lang="en-GB" altLang="nl-NL" sz="2000" b="1" dirty="0" smtClean="0">
                <a:solidFill>
                  <a:srgbClr val="0033CC"/>
                </a:solidFill>
              </a:rPr>
              <a:t> conversion tables</a:t>
            </a:r>
            <a:r>
              <a:rPr lang="en-GB" altLang="nl-NL" sz="2000" dirty="0" smtClean="0">
                <a:solidFill>
                  <a:srgbClr val="0033CC"/>
                </a:solidFill>
              </a:rPr>
              <a:t> emerged</a:t>
            </a:r>
          </a:p>
        </p:txBody>
      </p: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17412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17418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Titel 1"/>
          <p:cNvSpPr>
            <a:spLocks/>
          </p:cNvSpPr>
          <p:nvPr/>
        </p:nvSpPr>
        <p:spPr bwMode="auto">
          <a:xfrm>
            <a:off x="468313" y="-22489"/>
            <a:ext cx="82296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3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963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964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964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Titel 1"/>
          <p:cNvSpPr>
            <a:spLocks/>
          </p:cNvSpPr>
          <p:nvPr/>
        </p:nvSpPr>
        <p:spPr bwMode="auto">
          <a:xfrm>
            <a:off x="159657" y="0"/>
            <a:ext cx="898434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differently…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9388"/>
            <a:ext cx="4939200" cy="1886123"/>
          </a:xfrm>
          <a:prstGeom prst="rect">
            <a:avLst/>
          </a:prstGeom>
          <a:ln w="22225" cap="sq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805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8313" y="1177396"/>
            <a:ext cx="8229600" cy="3927740"/>
          </a:xfrm>
        </p:spPr>
        <p:txBody>
          <a:bodyPr/>
          <a:lstStyle/>
          <a:p>
            <a:pPr marL="354013" indent="-354013">
              <a:spcBef>
                <a:spcPct val="0"/>
              </a:spcBef>
              <a:buFont typeface="Arial" charset="0"/>
              <a:buAutoNum type="arabicPeriod"/>
            </a:pPr>
            <a:r>
              <a:rPr lang="en-US" altLang="nl-NL" sz="2000" b="1" dirty="0" smtClean="0"/>
              <a:t>Accurate comparison </a:t>
            </a:r>
            <a:r>
              <a:rPr lang="en-US" altLang="nl-NL" sz="2000" dirty="0" smtClean="0"/>
              <a:t>of the two frameworks is </a:t>
            </a:r>
            <a:r>
              <a:rPr lang="en-US" altLang="nl-NL" sz="2000" b="1" dirty="0" smtClean="0"/>
              <a:t>not possible </a:t>
            </a:r>
            <a:r>
              <a:rPr lang="en-US" altLang="nl-NL" sz="2000" dirty="0" smtClean="0"/>
              <a:t>due to significant differences in their </a:t>
            </a:r>
            <a:r>
              <a:rPr lang="en-US" altLang="nl-NL" sz="2000" i="1" dirty="0" smtClean="0"/>
              <a:t>purpose</a:t>
            </a:r>
            <a:r>
              <a:rPr lang="en-US" altLang="nl-NL" sz="2000" dirty="0" smtClean="0"/>
              <a:t>, </a:t>
            </a:r>
            <a:r>
              <a:rPr lang="en-US" altLang="nl-NL" sz="2000" i="1" dirty="0" smtClean="0"/>
              <a:t>construct definition</a:t>
            </a:r>
            <a:r>
              <a:rPr lang="en-US" altLang="nl-NL" sz="2000" dirty="0" smtClean="0"/>
              <a:t>, </a:t>
            </a:r>
            <a:r>
              <a:rPr lang="en-US" altLang="nl-NL" sz="2000" i="1" dirty="0" smtClean="0"/>
              <a:t>delineation of the proficiency levels</a:t>
            </a:r>
            <a:r>
              <a:rPr lang="en-US" altLang="nl-NL" sz="2000" dirty="0" smtClean="0"/>
              <a:t> and </a:t>
            </a:r>
            <a:r>
              <a:rPr lang="en-US" altLang="nl-NL" sz="2000" i="1" dirty="0" smtClean="0"/>
              <a:t>testing system</a:t>
            </a:r>
            <a:r>
              <a:rPr lang="en-US" altLang="nl-NL" sz="2000" dirty="0" smtClean="0"/>
              <a:t>.</a:t>
            </a:r>
          </a:p>
          <a:p>
            <a:pPr marL="354013" indent="-354013">
              <a:spcBef>
                <a:spcPct val="25000"/>
              </a:spcBef>
              <a:buFont typeface="Arial" charset="0"/>
              <a:buAutoNum type="arabicPeriod"/>
            </a:pPr>
            <a:r>
              <a:rPr lang="en-US" altLang="nl-NL" sz="2000" dirty="0" smtClean="0"/>
              <a:t>A </a:t>
            </a:r>
            <a:r>
              <a:rPr lang="en-US" altLang="nl-NL" sz="2000" b="1" dirty="0" smtClean="0"/>
              <a:t>specific crosswalk </a:t>
            </a:r>
            <a:r>
              <a:rPr lang="en-US" altLang="nl-NL" sz="2000" dirty="0" smtClean="0"/>
              <a:t>may be established </a:t>
            </a:r>
            <a:r>
              <a:rPr lang="en-US" altLang="nl-NL" sz="2000" b="1" dirty="0" smtClean="0"/>
              <a:t>for </a:t>
            </a:r>
            <a:r>
              <a:rPr lang="en-US" altLang="nl-NL" sz="2000" b="1" i="1" dirty="0" smtClean="0"/>
              <a:t>individual</a:t>
            </a:r>
            <a:r>
              <a:rPr lang="en-US" altLang="nl-NL" sz="2000" b="1" dirty="0" smtClean="0"/>
              <a:t> CEFR or STANAG 6001 tests</a:t>
            </a:r>
            <a:r>
              <a:rPr lang="en-US" altLang="nl-NL" sz="2000" dirty="0" smtClean="0"/>
              <a:t>, but any correspondences will </a:t>
            </a:r>
            <a:r>
              <a:rPr lang="en-US" altLang="nl-NL" sz="2000" i="1" dirty="0" smtClean="0"/>
              <a:t>only</a:t>
            </a:r>
            <a:r>
              <a:rPr lang="en-US" altLang="nl-NL" sz="2000" dirty="0" smtClean="0"/>
              <a:t> be applicable to the tests under consideration.</a:t>
            </a:r>
          </a:p>
          <a:p>
            <a:pPr marL="354013" indent="-354013">
              <a:spcBef>
                <a:spcPct val="25000"/>
              </a:spcBef>
              <a:buFont typeface="Arial" charset="0"/>
              <a:buAutoNum type="arabicPeriod"/>
            </a:pPr>
            <a:r>
              <a:rPr lang="en-US" altLang="nl-NL" sz="2000" dirty="0" smtClean="0"/>
              <a:t>Due to the absence of a monitoring body, the quality of CEFR tests tends to vary greatly. This undermines the </a:t>
            </a:r>
            <a:r>
              <a:rPr lang="en-US" altLang="nl-NL" sz="2000" b="1" dirty="0" smtClean="0"/>
              <a:t>true value </a:t>
            </a:r>
            <a:r>
              <a:rPr lang="en-US" altLang="nl-NL" sz="2000" dirty="0" smtClean="0"/>
              <a:t>and </a:t>
            </a:r>
            <a:r>
              <a:rPr lang="en-US" altLang="nl-NL" sz="2000" b="1" dirty="0" smtClean="0"/>
              <a:t>meaningful interpretation of a CEFR certificate</a:t>
            </a:r>
            <a:r>
              <a:rPr lang="en-US" altLang="nl-NL" sz="2000" dirty="0" smtClean="0"/>
              <a:t>.</a:t>
            </a:r>
          </a:p>
          <a:p>
            <a:pPr marL="354013" indent="-354013">
              <a:spcBef>
                <a:spcPct val="25000"/>
              </a:spcBef>
              <a:buFont typeface="Arial" charset="0"/>
              <a:buAutoNum type="arabicPeriod"/>
            </a:pPr>
            <a:r>
              <a:rPr lang="en-US" altLang="nl-NL" sz="2000" dirty="0" smtClean="0"/>
              <a:t>Any comparison will at best result in </a:t>
            </a:r>
            <a:r>
              <a:rPr lang="en-US" altLang="nl-NL" sz="2000" b="1" dirty="0" smtClean="0"/>
              <a:t>rough approximations</a:t>
            </a:r>
            <a:r>
              <a:rPr lang="en-US" altLang="nl-NL" sz="2000" dirty="0" smtClean="0"/>
              <a:t>, which are not helpful to either the employer or the individual.</a:t>
            </a:r>
          </a:p>
        </p:txBody>
      </p:sp>
      <p:grpSp>
        <p:nvGrpSpPr>
          <p:cNvPr id="6963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963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964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964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Titel 1"/>
          <p:cNvSpPr>
            <a:spLocks/>
          </p:cNvSpPr>
          <p:nvPr/>
        </p:nvSpPr>
        <p:spPr bwMode="auto">
          <a:xfrm>
            <a:off x="101601" y="0"/>
            <a:ext cx="904240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8315" y="1177395"/>
            <a:ext cx="8207375" cy="4079876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SzPct val="85000"/>
              <a:buFont typeface="Wingdings" panose="05000000000000000000" pitchFamily="2" charset="2"/>
              <a:buChar char="v"/>
            </a:pPr>
            <a:r>
              <a:rPr lang="en-US" altLang="nl-NL" sz="2000" dirty="0" smtClean="0"/>
              <a:t>BILC strongly discourages conversion or recognition of test results acquired on a test based on one framework in terms of levels from another framework. 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85000"/>
              <a:buFont typeface="Wingdings" panose="05000000000000000000" pitchFamily="2" charset="2"/>
              <a:buChar char="v"/>
            </a:pPr>
            <a:r>
              <a:rPr lang="en-US" altLang="nl-NL" sz="2000" dirty="0" smtClean="0"/>
              <a:t>Retirees and future employers are better served by a proper, meaningful certification through a valid language test based on the appropriate language scale.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85000"/>
              <a:buFont typeface="Wingdings" panose="05000000000000000000" pitchFamily="2" charset="2"/>
              <a:buChar char="v"/>
            </a:pPr>
            <a:r>
              <a:rPr lang="en-US" altLang="nl-NL" sz="2000" dirty="0" smtClean="0"/>
              <a:t>Nations are recommended to make funds or other means available for recertification if there is a need to formally recognize previously acquired language skills.</a:t>
            </a:r>
          </a:p>
          <a:p>
            <a:pPr>
              <a:spcBef>
                <a:spcPct val="0"/>
              </a:spcBef>
              <a:spcAft>
                <a:spcPts val="1200"/>
              </a:spcAft>
              <a:buSzPct val="85000"/>
              <a:buFont typeface="Wingdings" panose="05000000000000000000" pitchFamily="2" charset="2"/>
              <a:buChar char="v"/>
            </a:pPr>
            <a:r>
              <a:rPr lang="en-US" altLang="nl-NL" sz="2000" dirty="0" smtClean="0"/>
              <a:t>Ultimately, transferring STANAG 6001 ratings into civilian qualifications is a national responsibility, and not a concern of NATO or BILC.</a:t>
            </a:r>
          </a:p>
        </p:txBody>
      </p:sp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94212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6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4217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4218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2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3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4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30" name="Titel 1"/>
          <p:cNvSpPr>
            <a:spLocks/>
          </p:cNvSpPr>
          <p:nvPr/>
        </p:nvSpPr>
        <p:spPr bwMode="auto">
          <a:xfrm>
            <a:off x="468315" y="0"/>
            <a:ext cx="86756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Recommendation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96260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1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3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6265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6266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42" y="0"/>
            <a:ext cx="3921404" cy="5715000"/>
          </a:xfrm>
          <a:prstGeom prst="rect">
            <a:avLst/>
          </a:prstGeom>
        </p:spPr>
      </p:pic>
      <p:sp>
        <p:nvSpPr>
          <p:cNvPr id="96278" name="Titel 1"/>
          <p:cNvSpPr>
            <a:spLocks/>
          </p:cNvSpPr>
          <p:nvPr/>
        </p:nvSpPr>
        <p:spPr bwMode="auto">
          <a:xfrm>
            <a:off x="1418897" y="521452"/>
            <a:ext cx="6463862" cy="165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comparison </a:t>
            </a:r>
          </a:p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language levels</a:t>
            </a:r>
          </a:p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remains an illusion…</a:t>
            </a:r>
            <a:endParaRPr lang="en-US" altLang="nl-NL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8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8" grpId="0"/>
      <p:bldP spid="96278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96260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1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3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6265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96266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7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8" name="Titel 1"/>
          <p:cNvSpPr>
            <a:spLocks/>
          </p:cNvSpPr>
          <p:nvPr/>
        </p:nvSpPr>
        <p:spPr bwMode="auto">
          <a:xfrm>
            <a:off x="0" y="838200"/>
            <a:ext cx="9144000" cy="2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200" b="1" dirty="0" smtClean="0">
                <a:solidFill>
                  <a:srgbClr val="990033"/>
                </a:solidFill>
              </a:rPr>
              <a:t>For more information</a:t>
            </a:r>
          </a:p>
          <a:p>
            <a:r>
              <a:rPr lang="en-US" altLang="nl-NL" sz="3200" b="1" dirty="0" smtClean="0">
                <a:solidFill>
                  <a:srgbClr val="990033"/>
                </a:solidFill>
              </a:rPr>
              <a:t>visit</a:t>
            </a:r>
          </a:p>
          <a:p>
            <a:r>
              <a:rPr lang="en-US" altLang="nl-NL" sz="3200" b="1" dirty="0" smtClean="0">
                <a:solidFill>
                  <a:srgbClr val="990033"/>
                </a:solidFill>
              </a:rPr>
              <a:t> </a:t>
            </a:r>
            <a:r>
              <a:rPr lang="en-US" altLang="nl-NL" sz="2400" b="1" dirty="0" smtClean="0">
                <a:solidFill>
                  <a:srgbClr val="990033"/>
                </a:solidFill>
                <a:hlinkClick r:id="rId2"/>
              </a:rPr>
              <a:t>www.whylanguagelevelsfromdifferentscalescannotbeconverted.com</a:t>
            </a:r>
            <a:endParaRPr lang="en-US" altLang="nl-NL" sz="2400" b="1" dirty="0" smtClean="0">
              <a:solidFill>
                <a:srgbClr val="990033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nl-NL" sz="3200" b="1" dirty="0" smtClean="0">
                <a:solidFill>
                  <a:srgbClr val="990033"/>
                </a:solidFill>
              </a:rPr>
              <a:t>or go the BILC website </a:t>
            </a:r>
          </a:p>
          <a:p>
            <a:pPr>
              <a:spcBef>
                <a:spcPts val="600"/>
              </a:spcBef>
            </a:pPr>
            <a:r>
              <a:rPr lang="en-US" altLang="nl-NL" sz="2400" b="1" dirty="0" smtClean="0">
                <a:solidFill>
                  <a:srgbClr val="990033"/>
                </a:solidFill>
                <a:hlinkClick r:id="rId3"/>
              </a:rPr>
              <a:t>www.natobilc.org</a:t>
            </a:r>
            <a:endParaRPr lang="en-US" altLang="nl-NL" sz="2400" b="1" dirty="0" smtClean="0">
              <a:solidFill>
                <a:srgbClr val="990033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396766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for your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96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96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96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96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250"/>
                                        <p:tgtEl>
                                          <p:spTgt spid="96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8" grpId="0" uiExpand="1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>
          <a:xfrm>
            <a:off x="468313" y="37042"/>
            <a:ext cx="8229600" cy="952500"/>
          </a:xfrm>
        </p:spPr>
        <p:txBody>
          <a:bodyPr/>
          <a:lstStyle/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works consulted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057011"/>
            <a:ext cx="8460155" cy="4570066"/>
          </a:xfrm>
        </p:spPr>
        <p:txBody>
          <a:bodyPr>
            <a:noAutofit/>
          </a:bodyPr>
          <a:lstStyle/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ALTE (Association of Language Testers in Europe). (2011). Manual for Language Test Development and Examining. Council of Europe: Language Policy Division. </a:t>
            </a:r>
            <a:r>
              <a:rPr lang="en-US" sz="950" dirty="0" smtClean="0">
                <a:solidFill>
                  <a:srgbClr val="000000"/>
                </a:solidFill>
              </a:rPr>
              <a:t>www.coe.int</a:t>
            </a:r>
            <a:r>
              <a:rPr lang="en-US" sz="950" dirty="0">
                <a:solidFill>
                  <a:srgbClr val="000000"/>
                </a:solidFill>
              </a:rPr>
              <a:t>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Buck, G., </a:t>
            </a:r>
            <a:r>
              <a:rPr lang="en-US" sz="950" dirty="0" err="1">
                <a:solidFill>
                  <a:srgbClr val="000000"/>
                </a:solidFill>
              </a:rPr>
              <a:t>Papageorgiou</a:t>
            </a:r>
            <a:r>
              <a:rPr lang="en-US" sz="950" dirty="0">
                <a:solidFill>
                  <a:srgbClr val="000000"/>
                </a:solidFill>
              </a:rPr>
              <a:t>, S., and </a:t>
            </a:r>
            <a:r>
              <a:rPr lang="en-US" sz="950" dirty="0" err="1">
                <a:solidFill>
                  <a:srgbClr val="000000"/>
                </a:solidFill>
              </a:rPr>
              <a:t>Platzek</a:t>
            </a:r>
            <a:r>
              <a:rPr lang="en-US" sz="950" dirty="0">
                <a:solidFill>
                  <a:srgbClr val="000000"/>
                </a:solidFill>
              </a:rPr>
              <a:t>, F. (2008). </a:t>
            </a:r>
            <a:r>
              <a:rPr lang="en-US" sz="950" i="1" dirty="0">
                <a:solidFill>
                  <a:srgbClr val="000000"/>
                </a:solidFill>
              </a:rPr>
              <a:t>Exploring the Theoretical Basis for Developing Measurement Instruments on the CEFR. </a:t>
            </a:r>
            <a:r>
              <a:rPr lang="en-US" sz="950" dirty="0">
                <a:solidFill>
                  <a:srgbClr val="000000"/>
                </a:solidFill>
              </a:rPr>
              <a:t>Presentation at the EALTA Conference, Athens, 2008.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Clifford, R.T. (2001). Opening Remarks. </a:t>
            </a:r>
            <a:r>
              <a:rPr lang="en-US" sz="950" i="1" dirty="0">
                <a:solidFill>
                  <a:srgbClr val="000000"/>
                </a:solidFill>
              </a:rPr>
              <a:t>BILC 2001 Conference Report (Segovia, Spain)</a:t>
            </a:r>
            <a:r>
              <a:rPr lang="en-US" sz="950" dirty="0">
                <a:solidFill>
                  <a:srgbClr val="000000"/>
                </a:solidFill>
              </a:rPr>
              <a:t>, 17-39.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Clifford, R.T. (2012). It is Easier to Malign Tests Than It is to Align Tests, in: </a:t>
            </a:r>
            <a:r>
              <a:rPr lang="en-US" sz="950" dirty="0" err="1">
                <a:solidFill>
                  <a:srgbClr val="000000"/>
                </a:solidFill>
              </a:rPr>
              <a:t>Tschirner</a:t>
            </a:r>
            <a:r>
              <a:rPr lang="en-US" sz="950" dirty="0">
                <a:solidFill>
                  <a:srgbClr val="000000"/>
                </a:solidFill>
              </a:rPr>
              <a:t>, E. (ed.), </a:t>
            </a:r>
            <a:r>
              <a:rPr lang="en-US" sz="950" i="1" dirty="0">
                <a:solidFill>
                  <a:srgbClr val="000000"/>
                </a:solidFill>
              </a:rPr>
              <a:t>Aligning Frameworks of Reference in Language Testing. </a:t>
            </a:r>
            <a:r>
              <a:rPr lang="en-US" sz="950" dirty="0" err="1">
                <a:solidFill>
                  <a:srgbClr val="000000"/>
                </a:solidFill>
              </a:rPr>
              <a:t>Tübingen</a:t>
            </a:r>
            <a:r>
              <a:rPr lang="en-US" sz="950" dirty="0">
                <a:solidFill>
                  <a:srgbClr val="000000"/>
                </a:solidFill>
              </a:rPr>
              <a:t>, </a:t>
            </a:r>
            <a:r>
              <a:rPr lang="en-US" sz="950" dirty="0" err="1">
                <a:solidFill>
                  <a:srgbClr val="000000"/>
                </a:solidFill>
              </a:rPr>
              <a:t>Stauffenburg</a:t>
            </a:r>
            <a:r>
              <a:rPr lang="en-US" sz="950" dirty="0">
                <a:solidFill>
                  <a:srgbClr val="000000"/>
                </a:solidFill>
              </a:rPr>
              <a:t> </a:t>
            </a:r>
            <a:r>
              <a:rPr lang="en-US" sz="950" dirty="0" err="1">
                <a:solidFill>
                  <a:srgbClr val="000000"/>
                </a:solidFill>
              </a:rPr>
              <a:t>Verlag</a:t>
            </a:r>
            <a:r>
              <a:rPr lang="en-US" sz="950" dirty="0">
                <a:solidFill>
                  <a:srgbClr val="000000"/>
                </a:solidFill>
              </a:rPr>
              <a:t>, 49-56.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Clifford, R.T. and Cox, T.L. (2013). Empirical Validation of Reading Proficiency Guidelines. </a:t>
            </a:r>
            <a:r>
              <a:rPr lang="en-US" sz="950" i="1" dirty="0">
                <a:solidFill>
                  <a:srgbClr val="000000"/>
                </a:solidFill>
              </a:rPr>
              <a:t>Foreign Language Annals</a:t>
            </a:r>
            <a:r>
              <a:rPr lang="en-US" sz="950" dirty="0">
                <a:solidFill>
                  <a:srgbClr val="000000"/>
                </a:solidFill>
              </a:rPr>
              <a:t>, 46, 1: 45-61.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Council of Europe (2001). </a:t>
            </a:r>
            <a:r>
              <a:rPr lang="en-US" sz="950" i="1" dirty="0">
                <a:solidFill>
                  <a:srgbClr val="000000"/>
                </a:solidFill>
              </a:rPr>
              <a:t>The Common European Framework of Reference for Languages: Learning, teaching, assessment. </a:t>
            </a:r>
            <a:r>
              <a:rPr lang="en-US" sz="950" i="1" dirty="0" smtClean="0">
                <a:solidFill>
                  <a:srgbClr val="000000"/>
                </a:solidFill>
              </a:rPr>
              <a:t>w</a:t>
            </a:r>
            <a:r>
              <a:rPr lang="en-US" sz="950" dirty="0" smtClean="0">
                <a:solidFill>
                  <a:srgbClr val="000000"/>
                </a:solidFill>
              </a:rPr>
              <a:t>ww.coe.int/lang-CEFR</a:t>
            </a:r>
            <a:r>
              <a:rPr lang="en-US" sz="950" dirty="0">
                <a:solidFill>
                  <a:srgbClr val="000000"/>
                </a:solidFill>
              </a:rPr>
              <a:t>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Council of Europe (2009). </a:t>
            </a:r>
            <a:r>
              <a:rPr lang="en-US" sz="950" i="1" dirty="0">
                <a:solidFill>
                  <a:srgbClr val="000000"/>
                </a:solidFill>
              </a:rPr>
              <a:t>Relating Language Examinations to the Common European Framework of Reference for Languages. </a:t>
            </a:r>
            <a:r>
              <a:rPr lang="en-US" sz="950" i="1" dirty="0" smtClean="0">
                <a:solidFill>
                  <a:srgbClr val="000000"/>
                </a:solidFill>
              </a:rPr>
              <a:t>w</a:t>
            </a:r>
            <a:r>
              <a:rPr lang="en-US" sz="950" dirty="0" smtClean="0">
                <a:solidFill>
                  <a:srgbClr val="000000"/>
                </a:solidFill>
              </a:rPr>
              <a:t>ww.coe.int</a:t>
            </a:r>
            <a:r>
              <a:rPr lang="en-US" sz="950" dirty="0">
                <a:solidFill>
                  <a:srgbClr val="000000"/>
                </a:solidFill>
              </a:rPr>
              <a:t>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Gratton, F. and Di Biase, M.J. (2013). Comparative Study between CEFR and STANAG – a case study conducted in two language institutes in Perugia, in: </a:t>
            </a:r>
            <a:r>
              <a:rPr lang="en-US" sz="950" i="1" dirty="0">
                <a:solidFill>
                  <a:srgbClr val="000000"/>
                </a:solidFill>
              </a:rPr>
              <a:t>Proceedings of the XVI AICLU </a:t>
            </a:r>
            <a:r>
              <a:rPr lang="en-US" sz="950" i="1" dirty="0" smtClean="0">
                <a:solidFill>
                  <a:srgbClr val="000000"/>
                </a:solidFill>
              </a:rPr>
              <a:t>Conference </a:t>
            </a:r>
            <a:r>
              <a:rPr lang="en-US" sz="950" i="1" dirty="0">
                <a:solidFill>
                  <a:srgbClr val="000000"/>
                </a:solidFill>
              </a:rPr>
              <a:t>at the University of Perugia (Italy)</a:t>
            </a:r>
            <a:r>
              <a:rPr lang="en-US" sz="950" dirty="0">
                <a:solidFill>
                  <a:srgbClr val="000000"/>
                </a:solidFill>
              </a:rPr>
              <a:t>, Perugia: Guerra Ed., 19-34.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Green, A. (2012). CEFR and ACTFL Crosswalk: A Text Based Approach, in: </a:t>
            </a:r>
            <a:r>
              <a:rPr lang="en-US" sz="950" dirty="0" err="1">
                <a:solidFill>
                  <a:srgbClr val="000000"/>
                </a:solidFill>
              </a:rPr>
              <a:t>Tschirner</a:t>
            </a:r>
            <a:r>
              <a:rPr lang="en-US" sz="950" dirty="0">
                <a:solidFill>
                  <a:srgbClr val="000000"/>
                </a:solidFill>
              </a:rPr>
              <a:t>, E. (ed.), </a:t>
            </a:r>
            <a:r>
              <a:rPr lang="en-US" sz="950" i="1" dirty="0">
                <a:solidFill>
                  <a:srgbClr val="000000"/>
                </a:solidFill>
              </a:rPr>
              <a:t>Aligning Frameworks of Reference in Language Testing. </a:t>
            </a:r>
            <a:r>
              <a:rPr lang="en-US" sz="950" dirty="0" err="1">
                <a:solidFill>
                  <a:srgbClr val="000000"/>
                </a:solidFill>
              </a:rPr>
              <a:t>Tübingen</a:t>
            </a:r>
            <a:r>
              <a:rPr lang="en-US" sz="950" dirty="0">
                <a:solidFill>
                  <a:srgbClr val="000000"/>
                </a:solidFill>
              </a:rPr>
              <a:t>, </a:t>
            </a:r>
            <a:r>
              <a:rPr lang="en-US" sz="950" dirty="0" err="1">
                <a:solidFill>
                  <a:srgbClr val="000000"/>
                </a:solidFill>
              </a:rPr>
              <a:t>Stauffenburg</a:t>
            </a:r>
            <a:r>
              <a:rPr lang="en-US" sz="950" dirty="0">
                <a:solidFill>
                  <a:srgbClr val="000000"/>
                </a:solidFill>
              </a:rPr>
              <a:t> </a:t>
            </a:r>
            <a:r>
              <a:rPr lang="en-US" sz="950" dirty="0" err="1">
                <a:solidFill>
                  <a:srgbClr val="000000"/>
                </a:solidFill>
              </a:rPr>
              <a:t>Verlag</a:t>
            </a:r>
            <a:r>
              <a:rPr lang="en-US" sz="950" dirty="0">
                <a:solidFill>
                  <a:srgbClr val="000000"/>
                </a:solidFill>
              </a:rPr>
              <a:t>, 83-92. </a:t>
            </a:r>
          </a:p>
          <a:p>
            <a:pPr marL="271463" indent="-271463">
              <a:buNone/>
            </a:pPr>
            <a:r>
              <a:rPr lang="en-US" sz="950" dirty="0" smtClean="0">
                <a:solidFill>
                  <a:srgbClr val="000000"/>
                </a:solidFill>
              </a:rPr>
              <a:t>Lowe</a:t>
            </a:r>
            <a:r>
              <a:rPr lang="en-US" sz="950" dirty="0">
                <a:solidFill>
                  <a:srgbClr val="000000"/>
                </a:solidFill>
              </a:rPr>
              <a:t>, P. Jr. (2012). Understanding “Hidden Features” of the ACTFL Speaking Guidelines as an Intermediate Step to Comparing the ACTFL Guidelines and the CEFR for Speaking Assessment, in: </a:t>
            </a:r>
            <a:r>
              <a:rPr lang="en-US" sz="950" dirty="0" err="1">
                <a:solidFill>
                  <a:srgbClr val="000000"/>
                </a:solidFill>
              </a:rPr>
              <a:t>Tschirner</a:t>
            </a:r>
            <a:r>
              <a:rPr lang="en-US" sz="950" dirty="0">
                <a:solidFill>
                  <a:srgbClr val="000000"/>
                </a:solidFill>
              </a:rPr>
              <a:t>, E. (ed.), </a:t>
            </a:r>
            <a:r>
              <a:rPr lang="en-US" sz="950" i="1" dirty="0">
                <a:solidFill>
                  <a:srgbClr val="000000"/>
                </a:solidFill>
              </a:rPr>
              <a:t>Aligning Frameworks of Reference in Language Testing. </a:t>
            </a:r>
            <a:r>
              <a:rPr lang="en-US" sz="950" dirty="0" err="1">
                <a:solidFill>
                  <a:srgbClr val="000000"/>
                </a:solidFill>
              </a:rPr>
              <a:t>Tübingen</a:t>
            </a:r>
            <a:r>
              <a:rPr lang="en-US" sz="950" dirty="0">
                <a:solidFill>
                  <a:srgbClr val="000000"/>
                </a:solidFill>
              </a:rPr>
              <a:t>, </a:t>
            </a:r>
            <a:r>
              <a:rPr lang="en-US" sz="950" dirty="0" err="1">
                <a:solidFill>
                  <a:srgbClr val="000000"/>
                </a:solidFill>
              </a:rPr>
              <a:t>Stauffenburg</a:t>
            </a:r>
            <a:r>
              <a:rPr lang="en-US" sz="950" dirty="0">
                <a:solidFill>
                  <a:srgbClr val="000000"/>
                </a:solidFill>
              </a:rPr>
              <a:t> </a:t>
            </a:r>
            <a:r>
              <a:rPr lang="en-US" sz="950" dirty="0" err="1">
                <a:solidFill>
                  <a:srgbClr val="000000"/>
                </a:solidFill>
              </a:rPr>
              <a:t>Verlag</a:t>
            </a:r>
            <a:r>
              <a:rPr lang="en-US" sz="950" dirty="0">
                <a:solidFill>
                  <a:srgbClr val="000000"/>
                </a:solidFill>
              </a:rPr>
              <a:t>, 93-106. </a:t>
            </a:r>
            <a:endParaRPr lang="en-US" sz="950" dirty="0" smtClean="0">
              <a:solidFill>
                <a:srgbClr val="000000"/>
              </a:solidFill>
            </a:endParaRP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North, B. (1993). </a:t>
            </a:r>
            <a:r>
              <a:rPr lang="en-US" sz="950" i="1" dirty="0">
                <a:solidFill>
                  <a:srgbClr val="000000"/>
                </a:solidFill>
              </a:rPr>
              <a:t>The Development of descriptors on scales of proficiency: perspectives, problems, and a possible methodology. </a:t>
            </a:r>
            <a:r>
              <a:rPr lang="en-US" sz="950" dirty="0">
                <a:solidFill>
                  <a:srgbClr val="000000"/>
                </a:solidFill>
              </a:rPr>
              <a:t>NFLC Occasional Paper, National Foreign Language Center, Washington D.C.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North, B. (2014). </a:t>
            </a:r>
            <a:r>
              <a:rPr lang="en-US" sz="950" i="1" dirty="0">
                <a:solidFill>
                  <a:srgbClr val="000000"/>
                </a:solidFill>
              </a:rPr>
              <a:t>The CEFR in Practice. </a:t>
            </a:r>
            <a:r>
              <a:rPr lang="en-US" sz="950" dirty="0">
                <a:solidFill>
                  <a:srgbClr val="000000"/>
                </a:solidFill>
              </a:rPr>
              <a:t>Cambridge, UK: Cambridge University Press.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Saville, N. (2012). The CEFR: An Evolving Framework of Reference, in: </a:t>
            </a:r>
            <a:r>
              <a:rPr lang="en-US" sz="950" dirty="0" err="1">
                <a:solidFill>
                  <a:srgbClr val="000000"/>
                </a:solidFill>
              </a:rPr>
              <a:t>Tschirner</a:t>
            </a:r>
            <a:r>
              <a:rPr lang="en-US" sz="950" dirty="0">
                <a:solidFill>
                  <a:srgbClr val="000000"/>
                </a:solidFill>
              </a:rPr>
              <a:t>, E. (ed.), </a:t>
            </a:r>
            <a:r>
              <a:rPr lang="en-US" sz="950" i="1" dirty="0">
                <a:solidFill>
                  <a:srgbClr val="000000"/>
                </a:solidFill>
              </a:rPr>
              <a:t>Aligning Frameworks of Reference in Language Testing. </a:t>
            </a:r>
            <a:r>
              <a:rPr lang="en-US" sz="950" dirty="0" err="1">
                <a:solidFill>
                  <a:srgbClr val="000000"/>
                </a:solidFill>
              </a:rPr>
              <a:t>Tübingen</a:t>
            </a:r>
            <a:r>
              <a:rPr lang="en-US" sz="950" dirty="0">
                <a:solidFill>
                  <a:srgbClr val="000000"/>
                </a:solidFill>
              </a:rPr>
              <a:t>, </a:t>
            </a:r>
            <a:r>
              <a:rPr lang="en-US" sz="950" dirty="0" err="1">
                <a:solidFill>
                  <a:srgbClr val="000000"/>
                </a:solidFill>
              </a:rPr>
              <a:t>Stauffenburg</a:t>
            </a:r>
            <a:r>
              <a:rPr lang="en-US" sz="950" dirty="0">
                <a:solidFill>
                  <a:srgbClr val="000000"/>
                </a:solidFill>
              </a:rPr>
              <a:t> </a:t>
            </a:r>
            <a:r>
              <a:rPr lang="en-US" sz="950" dirty="0" err="1">
                <a:solidFill>
                  <a:srgbClr val="000000"/>
                </a:solidFill>
              </a:rPr>
              <a:t>Verlag</a:t>
            </a:r>
            <a:r>
              <a:rPr lang="en-US" sz="950" dirty="0">
                <a:solidFill>
                  <a:srgbClr val="000000"/>
                </a:solidFill>
              </a:rPr>
              <a:t>, 57-70.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Saville, N. and Gutierrez Eugenio, E. (2016). The European Commission’s ‘Study on comparability of language testing in Europe’ (2015). </a:t>
            </a:r>
            <a:r>
              <a:rPr lang="en-US" sz="950" i="1" dirty="0">
                <a:solidFill>
                  <a:srgbClr val="000000"/>
                </a:solidFill>
              </a:rPr>
              <a:t>Cambridge ELA Research Notes</a:t>
            </a:r>
            <a:r>
              <a:rPr lang="en-US" sz="950" dirty="0">
                <a:solidFill>
                  <a:srgbClr val="000000"/>
                </a:solidFill>
              </a:rPr>
              <a:t>, 63: 3-12. </a:t>
            </a:r>
          </a:p>
          <a:p>
            <a:pPr marL="271463" indent="-271463">
              <a:buNone/>
            </a:pPr>
            <a:r>
              <a:rPr lang="en-US" sz="950" dirty="0" err="1">
                <a:solidFill>
                  <a:srgbClr val="000000"/>
                </a:solidFill>
              </a:rPr>
              <a:t>Swender</a:t>
            </a:r>
            <a:r>
              <a:rPr lang="en-US" sz="950" dirty="0">
                <a:solidFill>
                  <a:srgbClr val="000000"/>
                </a:solidFill>
              </a:rPr>
              <a:t>, E., </a:t>
            </a:r>
            <a:r>
              <a:rPr lang="en-US" sz="950" dirty="0" err="1">
                <a:solidFill>
                  <a:srgbClr val="000000"/>
                </a:solidFill>
              </a:rPr>
              <a:t>Tschirner</a:t>
            </a:r>
            <a:r>
              <a:rPr lang="en-US" sz="950" dirty="0">
                <a:solidFill>
                  <a:srgbClr val="000000"/>
                </a:solidFill>
              </a:rPr>
              <a:t>, E. &amp; </a:t>
            </a:r>
            <a:r>
              <a:rPr lang="en-US" sz="950" dirty="0" err="1">
                <a:solidFill>
                  <a:srgbClr val="000000"/>
                </a:solidFill>
              </a:rPr>
              <a:t>Bärenfänger</a:t>
            </a:r>
            <a:r>
              <a:rPr lang="en-US" sz="950" dirty="0">
                <a:solidFill>
                  <a:srgbClr val="000000"/>
                </a:solidFill>
              </a:rPr>
              <a:t>, O. (2012). Comparing ACTFL/ILR and CEFR Based Reading Tests, in: </a:t>
            </a:r>
            <a:r>
              <a:rPr lang="en-US" sz="950" dirty="0" err="1">
                <a:solidFill>
                  <a:srgbClr val="000000"/>
                </a:solidFill>
              </a:rPr>
              <a:t>Tschirner</a:t>
            </a:r>
            <a:r>
              <a:rPr lang="en-US" sz="950" dirty="0">
                <a:solidFill>
                  <a:srgbClr val="000000"/>
                </a:solidFill>
              </a:rPr>
              <a:t>, E. (ed.), </a:t>
            </a:r>
            <a:r>
              <a:rPr lang="en-US" sz="950" i="1" dirty="0">
                <a:solidFill>
                  <a:srgbClr val="000000"/>
                </a:solidFill>
              </a:rPr>
              <a:t>Aligning Frameworks of Reference in Language Testing. </a:t>
            </a:r>
            <a:r>
              <a:rPr lang="en-US" sz="950" dirty="0" err="1">
                <a:solidFill>
                  <a:srgbClr val="000000"/>
                </a:solidFill>
              </a:rPr>
              <a:t>Tübingen</a:t>
            </a:r>
            <a:r>
              <a:rPr lang="en-US" sz="950" dirty="0">
                <a:solidFill>
                  <a:srgbClr val="000000"/>
                </a:solidFill>
              </a:rPr>
              <a:t>, </a:t>
            </a:r>
            <a:r>
              <a:rPr lang="en-US" sz="950" dirty="0" err="1">
                <a:solidFill>
                  <a:srgbClr val="000000"/>
                </a:solidFill>
              </a:rPr>
              <a:t>Stauffenburg</a:t>
            </a:r>
            <a:r>
              <a:rPr lang="en-US" sz="950" dirty="0">
                <a:solidFill>
                  <a:srgbClr val="000000"/>
                </a:solidFill>
              </a:rPr>
              <a:t> </a:t>
            </a:r>
            <a:r>
              <a:rPr lang="en-US" sz="950" dirty="0" err="1">
                <a:solidFill>
                  <a:srgbClr val="000000"/>
                </a:solidFill>
              </a:rPr>
              <a:t>Verlag</a:t>
            </a:r>
            <a:r>
              <a:rPr lang="en-US" sz="950" dirty="0">
                <a:solidFill>
                  <a:srgbClr val="000000"/>
                </a:solidFill>
              </a:rPr>
              <a:t>, 123-138.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Trim, J. (ed.). (2001). </a:t>
            </a:r>
            <a:r>
              <a:rPr lang="en-US" sz="950" i="1" dirty="0">
                <a:solidFill>
                  <a:srgbClr val="000000"/>
                </a:solidFill>
              </a:rPr>
              <a:t>CEFR. Guide for Users</a:t>
            </a:r>
            <a:r>
              <a:rPr lang="en-US" sz="950" dirty="0">
                <a:solidFill>
                  <a:srgbClr val="000000"/>
                </a:solidFill>
              </a:rPr>
              <a:t>. Strasbourg, Council of Europe. </a:t>
            </a:r>
            <a:r>
              <a:rPr lang="en-US" sz="950" dirty="0" smtClean="0">
                <a:solidFill>
                  <a:srgbClr val="000000"/>
                </a:solidFill>
              </a:rPr>
              <a:t>www.coe.int</a:t>
            </a:r>
            <a:r>
              <a:rPr lang="en-US" sz="950" dirty="0">
                <a:solidFill>
                  <a:srgbClr val="000000"/>
                </a:solidFill>
              </a:rPr>
              <a:t>. </a:t>
            </a:r>
          </a:p>
          <a:p>
            <a:pPr marL="271463" indent="-271463">
              <a:buNone/>
            </a:pPr>
            <a:r>
              <a:rPr lang="en-US" sz="950" dirty="0">
                <a:solidFill>
                  <a:srgbClr val="000000"/>
                </a:solidFill>
              </a:rPr>
              <a:t>Trim, J. (2012a). Provo Address, in: </a:t>
            </a:r>
            <a:r>
              <a:rPr lang="en-US" sz="950" dirty="0" err="1">
                <a:solidFill>
                  <a:srgbClr val="000000"/>
                </a:solidFill>
              </a:rPr>
              <a:t>Tschirner</a:t>
            </a:r>
            <a:r>
              <a:rPr lang="en-US" sz="950" dirty="0">
                <a:solidFill>
                  <a:srgbClr val="000000"/>
                </a:solidFill>
              </a:rPr>
              <a:t>, E. (ed.), </a:t>
            </a:r>
            <a:r>
              <a:rPr lang="en-US" sz="950" i="1" dirty="0">
                <a:solidFill>
                  <a:srgbClr val="000000"/>
                </a:solidFill>
              </a:rPr>
              <a:t>Aligning Frameworks of Reference in Language Testing. </a:t>
            </a:r>
            <a:r>
              <a:rPr lang="en-US" sz="950" dirty="0" err="1">
                <a:solidFill>
                  <a:srgbClr val="000000"/>
                </a:solidFill>
              </a:rPr>
              <a:t>Tübingen</a:t>
            </a:r>
            <a:r>
              <a:rPr lang="en-US" sz="950" dirty="0">
                <a:solidFill>
                  <a:srgbClr val="000000"/>
                </a:solidFill>
              </a:rPr>
              <a:t>, </a:t>
            </a:r>
            <a:r>
              <a:rPr lang="en-US" sz="950" dirty="0" err="1">
                <a:solidFill>
                  <a:srgbClr val="000000"/>
                </a:solidFill>
              </a:rPr>
              <a:t>Stauffenburg</a:t>
            </a:r>
            <a:r>
              <a:rPr lang="en-US" sz="950" dirty="0">
                <a:solidFill>
                  <a:srgbClr val="000000"/>
                </a:solidFill>
              </a:rPr>
              <a:t> </a:t>
            </a:r>
            <a:r>
              <a:rPr lang="en-US" sz="950" dirty="0" err="1">
                <a:solidFill>
                  <a:srgbClr val="000000"/>
                </a:solidFill>
              </a:rPr>
              <a:t>Verlag</a:t>
            </a:r>
            <a:r>
              <a:rPr lang="en-US" sz="950" dirty="0">
                <a:solidFill>
                  <a:srgbClr val="000000"/>
                </a:solidFill>
              </a:rPr>
              <a:t>, 19-22. </a:t>
            </a:r>
          </a:p>
        </p:txBody>
      </p:sp>
      <p:grpSp>
        <p:nvGrpSpPr>
          <p:cNvPr id="47107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47108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09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47113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47114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2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7"/>
            <a:ext cx="8507288" cy="4200261"/>
          </a:xfrm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None/>
            </a:pPr>
            <a:r>
              <a:rPr lang="en-GB" altLang="nl-NL" sz="2400" dirty="0" smtClean="0"/>
              <a:t>BILC as advisory body was asked by NATO for expert opinion</a:t>
            </a:r>
          </a:p>
          <a:p>
            <a:pPr>
              <a:spcBef>
                <a:spcPct val="30000"/>
              </a:spcBef>
            </a:pPr>
            <a:r>
              <a:rPr lang="en-GB" altLang="nl-NL" sz="2200" dirty="0" smtClean="0"/>
              <a:t>BILC participation in four </a:t>
            </a:r>
            <a:r>
              <a:rPr lang="en-GB" altLang="nl-NL" sz="2200" i="1" dirty="0" smtClean="0"/>
              <a:t>ACTFL-CEFR Alignment Conferences</a:t>
            </a:r>
            <a:r>
              <a:rPr lang="en-GB" altLang="nl-NL" sz="2200" dirty="0" smtClean="0"/>
              <a:t> </a:t>
            </a:r>
            <a:r>
              <a:rPr lang="en-GB" altLang="nl-NL" sz="2000" dirty="0" smtClean="0"/>
              <a:t>(2010-14)</a:t>
            </a:r>
          </a:p>
          <a:p>
            <a:pPr>
              <a:spcBef>
                <a:spcPct val="30000"/>
              </a:spcBef>
            </a:pPr>
            <a:r>
              <a:rPr lang="en-GB" altLang="nl-NL" sz="2200" dirty="0" smtClean="0"/>
              <a:t>Letter from BILC Chair to NATO/IS 2014</a:t>
            </a:r>
          </a:p>
          <a:p>
            <a:pPr>
              <a:spcBef>
                <a:spcPct val="30000"/>
              </a:spcBef>
            </a:pPr>
            <a:r>
              <a:rPr lang="en-GB" altLang="nl-NL" sz="2200" dirty="0" smtClean="0"/>
              <a:t>BILC Conference 2016 Riga – Study Group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GB" altLang="lv-LV" sz="1800" b="1" dirty="0" smtClean="0"/>
              <a:t>		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GB" altLang="lv-LV" sz="1800" b="1" dirty="0"/>
              <a:t>	</a:t>
            </a:r>
            <a:r>
              <a:rPr lang="en-GB" altLang="lv-LV" sz="1800" b="1" dirty="0" smtClean="0"/>
              <a:t>	</a:t>
            </a:r>
            <a:r>
              <a:rPr lang="en-GB" altLang="lv-LV" sz="2400" b="1" dirty="0" smtClean="0"/>
              <a:t>The answer was…</a:t>
            </a:r>
            <a:endParaRPr lang="en-GB" altLang="nl-NL" sz="2400" b="1" dirty="0" smtClean="0"/>
          </a:p>
        </p:txBody>
      </p:sp>
      <p:grpSp>
        <p:nvGrpSpPr>
          <p:cNvPr id="80899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80900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1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2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3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4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0905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0906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1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18" name="Titel 1"/>
          <p:cNvSpPr>
            <a:spLocks/>
          </p:cNvSpPr>
          <p:nvPr/>
        </p:nvSpPr>
        <p:spPr bwMode="auto">
          <a:xfrm>
            <a:off x="468313" y="-22489"/>
            <a:ext cx="82296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9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7" y="-2502"/>
            <a:ext cx="7344818" cy="592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7"/>
            <a:ext cx="8229600" cy="4200261"/>
          </a:xfrm>
        </p:spPr>
        <p:txBody>
          <a:bodyPr/>
          <a:lstStyle/>
          <a:p>
            <a:pPr marL="269875" indent="-269875">
              <a:spcBef>
                <a:spcPct val="30000"/>
              </a:spcBef>
              <a:buFont typeface="Arial" charset="0"/>
              <a:buNone/>
            </a:pPr>
            <a:r>
              <a:rPr lang="en-GB" altLang="nl-NL" sz="2000" dirty="0" smtClean="0"/>
              <a:t>BILC Conference 2016 Riga – Study Group</a:t>
            </a:r>
          </a:p>
          <a:p>
            <a:pPr marL="269875" indent="-269875">
              <a:spcBef>
                <a:spcPct val="60000"/>
              </a:spcBef>
              <a:buFont typeface="Arial" charset="0"/>
              <a:buNone/>
            </a:pPr>
            <a:r>
              <a:rPr lang="en-GB" altLang="lv-LV" sz="2000" b="1" dirty="0" smtClean="0"/>
              <a:t>Conclusion:</a:t>
            </a:r>
          </a:p>
          <a:p>
            <a:pPr marL="269875" indent="-269875">
              <a:spcBef>
                <a:spcPct val="10000"/>
              </a:spcBef>
            </a:pPr>
            <a:r>
              <a:rPr lang="en-GB" altLang="lv-LV" sz="1800" dirty="0" smtClean="0"/>
              <a:t>Portability is a national issue, not a concern of NATO or BILC</a:t>
            </a:r>
          </a:p>
          <a:p>
            <a:pPr marL="269875" indent="-269875">
              <a:spcBef>
                <a:spcPct val="10000"/>
              </a:spcBef>
            </a:pPr>
            <a:r>
              <a:rPr lang="en-GB" altLang="lv-LV" sz="1800" dirty="0" smtClean="0"/>
              <a:t>BILC should provide guidance</a:t>
            </a:r>
          </a:p>
          <a:p>
            <a:pPr marL="269875" indent="-269875">
              <a:spcBef>
                <a:spcPct val="60000"/>
              </a:spcBef>
              <a:buFont typeface="Arial" charset="0"/>
              <a:buNone/>
            </a:pPr>
            <a:r>
              <a:rPr lang="en-GB" altLang="lv-LV" sz="2000" b="1" dirty="0" smtClean="0"/>
              <a:t>Recommendation:</a:t>
            </a:r>
          </a:p>
          <a:p>
            <a:pPr marL="269875" indent="-269875">
              <a:spcBef>
                <a:spcPct val="10000"/>
              </a:spcBef>
              <a:buSzPct val="75000"/>
              <a:buFont typeface="Wingdings" pitchFamily="2" charset="2"/>
              <a:buChar char="Ø"/>
            </a:pPr>
            <a:r>
              <a:rPr lang="en-GB" altLang="lv-LV" sz="1800" dirty="0" smtClean="0"/>
              <a:t>work towards full </a:t>
            </a:r>
            <a:r>
              <a:rPr lang="en-GB" altLang="lv-LV" sz="1800" i="1" dirty="0" smtClean="0"/>
              <a:t>recognition</a:t>
            </a:r>
            <a:r>
              <a:rPr lang="en-GB" altLang="lv-LV" sz="1800" dirty="0" smtClean="0"/>
              <a:t> of STANAG 6001 certificates in the civil world</a:t>
            </a:r>
          </a:p>
          <a:p>
            <a:pPr marL="269875" indent="-269875">
              <a:spcBef>
                <a:spcPct val="40000"/>
              </a:spcBef>
              <a:buFont typeface="Arial" charset="0"/>
              <a:buNone/>
            </a:pPr>
            <a:r>
              <a:rPr lang="en-GB" altLang="lv-LV" sz="2000" i="1" dirty="0" smtClean="0"/>
              <a:t>How?</a:t>
            </a:r>
          </a:p>
          <a:p>
            <a:pPr marL="269875" indent="-269875">
              <a:spcBef>
                <a:spcPct val="15000"/>
              </a:spcBef>
              <a:buFont typeface="Arial" charset="0"/>
              <a:buNone/>
            </a:pPr>
            <a:r>
              <a:rPr lang="en-GB" altLang="lv-LV" sz="2000" dirty="0" smtClean="0"/>
              <a:t>Establish a BILC Working Group focusing on</a:t>
            </a:r>
          </a:p>
          <a:p>
            <a:pPr marL="269875" indent="-269875">
              <a:spcBef>
                <a:spcPct val="15000"/>
              </a:spcBef>
            </a:pPr>
            <a:r>
              <a:rPr lang="en-GB" altLang="lv-LV" sz="1800" dirty="0" smtClean="0"/>
              <a:t>suggestions for </a:t>
            </a:r>
            <a:r>
              <a:rPr lang="en-GB" altLang="lv-LV" sz="1800" i="1" dirty="0" smtClean="0"/>
              <a:t>a common STANAG 6001 certificate format </a:t>
            </a:r>
            <a:r>
              <a:rPr lang="en-GB" altLang="lv-LV" sz="1800" dirty="0" smtClean="0"/>
              <a:t>to facilitate wider recognition</a:t>
            </a:r>
          </a:p>
          <a:p>
            <a:pPr marL="269875" indent="-269875">
              <a:spcBef>
                <a:spcPct val="0"/>
              </a:spcBef>
            </a:pPr>
            <a:r>
              <a:rPr lang="en-GB" altLang="lv-LV" sz="1800" i="1" dirty="0" smtClean="0"/>
              <a:t>guidance </a:t>
            </a:r>
            <a:r>
              <a:rPr lang="en-GB" altLang="lv-LV" sz="1800" dirty="0" smtClean="0"/>
              <a:t>for nations on the issue of equating different language scales</a:t>
            </a:r>
            <a:endParaRPr lang="en-GB" altLang="nl-NL" sz="2000" dirty="0" smtClean="0"/>
          </a:p>
        </p:txBody>
      </p:sp>
      <p:grpSp>
        <p:nvGrpSpPr>
          <p:cNvPr id="7987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7987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7988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7988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94" name="Titel 1"/>
          <p:cNvSpPr>
            <a:spLocks/>
          </p:cNvSpPr>
          <p:nvPr/>
        </p:nvSpPr>
        <p:spPr bwMode="auto">
          <a:xfrm>
            <a:off x="468313" y="-22489"/>
            <a:ext cx="82296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9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9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9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9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9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9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9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9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77397"/>
            <a:ext cx="8229600" cy="4200261"/>
          </a:xfrm>
        </p:spPr>
        <p:txBody>
          <a:bodyPr/>
          <a:lstStyle/>
          <a:p>
            <a:pPr marL="0" indent="0">
              <a:spcBef>
                <a:spcPct val="30000"/>
              </a:spcBef>
              <a:buFont typeface="Arial" charset="0"/>
              <a:buNone/>
            </a:pPr>
            <a:r>
              <a:rPr lang="en-GB" altLang="nl-NL" sz="2000" i="1" dirty="0" smtClean="0"/>
              <a:t>BILC Working Group on the Portability and Recognition of STANAG 6001 language certificates</a:t>
            </a:r>
          </a:p>
          <a:p>
            <a:pPr marL="447675" lvl="1" indent="-268288">
              <a:spcBef>
                <a:spcPct val="15000"/>
              </a:spcBef>
              <a:buFontTx/>
              <a:buChar char="•"/>
            </a:pPr>
            <a:r>
              <a:rPr lang="en-GB" altLang="nl-NL" sz="2000" dirty="0" smtClean="0"/>
              <a:t>language training and testing experts from 8 NATO nations</a:t>
            </a:r>
          </a:p>
          <a:p>
            <a:pPr marL="447675" lvl="1" indent="-268288">
              <a:spcBef>
                <a:spcPct val="15000"/>
              </a:spcBef>
              <a:buFontTx/>
              <a:buChar char="•"/>
            </a:pPr>
            <a:r>
              <a:rPr lang="en-GB" altLang="nl-NL" sz="2000" dirty="0" smtClean="0"/>
              <a:t>meeting in September 2016, Bled Slovenia</a:t>
            </a:r>
          </a:p>
          <a:p>
            <a:pPr marL="447675" lvl="1" indent="-268288">
              <a:spcBef>
                <a:spcPct val="15000"/>
              </a:spcBef>
              <a:buFontTx/>
              <a:buChar char="•"/>
            </a:pPr>
            <a:r>
              <a:rPr lang="en-GB" altLang="nl-NL" sz="2000" dirty="0" smtClean="0"/>
              <a:t>BILC Language Policy Recommendations</a:t>
            </a:r>
          </a:p>
          <a:p>
            <a:pPr marL="855663" lvl="2">
              <a:spcBef>
                <a:spcPct val="10000"/>
              </a:spcBef>
              <a:buFont typeface="Wingdings" pitchFamily="2" charset="2"/>
              <a:buChar char="§"/>
            </a:pPr>
            <a:r>
              <a:rPr lang="en-GB" altLang="nl-NL" sz="1800" b="1" dirty="0" smtClean="0">
                <a:solidFill>
                  <a:srgbClr val="0033CC"/>
                </a:solidFill>
              </a:rPr>
              <a:t>Acceptance of commercial STANAG 6001 language certificates</a:t>
            </a:r>
          </a:p>
          <a:p>
            <a:pPr marL="855663" lvl="2">
              <a:spcBef>
                <a:spcPct val="10000"/>
              </a:spcBef>
              <a:buFont typeface="Wingdings" pitchFamily="2" charset="2"/>
              <a:buChar char="§"/>
            </a:pPr>
            <a:r>
              <a:rPr lang="en-GB" altLang="nl-NL" sz="1800" b="1" dirty="0" smtClean="0">
                <a:solidFill>
                  <a:srgbClr val="0033CC"/>
                </a:solidFill>
              </a:rPr>
              <a:t>STANAG 6001 language certificate essential information</a:t>
            </a:r>
          </a:p>
          <a:p>
            <a:pPr marL="855663" lvl="2">
              <a:spcBef>
                <a:spcPct val="10000"/>
              </a:spcBef>
              <a:buFont typeface="Wingdings" pitchFamily="2" charset="2"/>
              <a:buChar char="§"/>
            </a:pPr>
            <a:r>
              <a:rPr lang="en-GB" altLang="nl-NL" sz="1800" b="1" dirty="0" smtClean="0">
                <a:solidFill>
                  <a:srgbClr val="0033CC"/>
                </a:solidFill>
              </a:rPr>
              <a:t>Longevity of STANAG 6001 language certificates</a:t>
            </a:r>
          </a:p>
          <a:p>
            <a:pPr marL="855663" lvl="2">
              <a:spcBef>
                <a:spcPts val="1800"/>
              </a:spcBef>
              <a:buFont typeface="Wingdings" pitchFamily="2" charset="2"/>
              <a:buChar char="§"/>
            </a:pPr>
            <a:r>
              <a:rPr lang="en-GB" altLang="nl-NL" sz="1800" b="1" dirty="0" smtClean="0"/>
              <a:t>Portability of language certificates</a:t>
            </a:r>
          </a:p>
          <a:p>
            <a:pPr marL="855663" lvl="2">
              <a:spcBef>
                <a:spcPts val="1200"/>
              </a:spcBef>
              <a:buFontTx/>
              <a:buNone/>
            </a:pPr>
            <a:r>
              <a:rPr lang="en-GB" altLang="nl-NL" sz="1800" i="1" dirty="0" smtClean="0"/>
              <a:t>“There are substantial technical issues that prohibit the accurate comparison of CEFR and STANAG 6001 language certificates”</a:t>
            </a:r>
          </a:p>
          <a:p>
            <a:pPr marL="855663" lvl="2" algn="r">
              <a:spcBef>
                <a:spcPts val="0"/>
              </a:spcBef>
              <a:buFontTx/>
              <a:buNone/>
            </a:pPr>
            <a:r>
              <a:rPr lang="en-US" altLang="nl-NL" sz="1400" i="1" dirty="0" smtClean="0"/>
              <a:t>From </a:t>
            </a:r>
            <a:r>
              <a:rPr lang="en-US" altLang="nl-NL" sz="1400" dirty="0" smtClean="0"/>
              <a:t>BILC Reply to DCOS/JFT, 2016 </a:t>
            </a:r>
          </a:p>
        </p:txBody>
      </p:sp>
      <p:grpSp>
        <p:nvGrpSpPr>
          <p:cNvPr id="81923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81924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5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6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7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1929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81930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2" name="Titel 1"/>
          <p:cNvSpPr>
            <a:spLocks/>
          </p:cNvSpPr>
          <p:nvPr/>
        </p:nvSpPr>
        <p:spPr bwMode="auto">
          <a:xfrm>
            <a:off x="468313" y="-22489"/>
            <a:ext cx="82296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Working Group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4" y="1559718"/>
            <a:ext cx="4876801" cy="3657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Groep 3"/>
          <p:cNvGrpSpPr/>
          <p:nvPr/>
        </p:nvGrpSpPr>
        <p:grpSpPr>
          <a:xfrm>
            <a:off x="701989" y="1857375"/>
            <a:ext cx="7995923" cy="3518690"/>
            <a:chOff x="611560" y="1061061"/>
            <a:chExt cx="7992888" cy="3624629"/>
          </a:xfrm>
        </p:grpSpPr>
        <p:pic>
          <p:nvPicPr>
            <p:cNvPr id="24" name="Picture 5" descr="images3S3FAGL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061061"/>
              <a:ext cx="7992888" cy="3624629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 rot="-541251">
              <a:off x="1004273" y="1949147"/>
              <a:ext cx="3704268" cy="1848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altLang="nl-NL" sz="2100" dirty="0" smtClean="0">
                  <a:latin typeface="Comic Sans MS" pitchFamily="66" charset="0"/>
                </a:rPr>
                <a:t>Accurate comparison of CEFR and STANAG 6001 certificates is prohibited by </a:t>
              </a:r>
              <a:r>
                <a:rPr lang="en-GB" altLang="nl-NL" sz="2100" b="1" dirty="0" smtClean="0">
                  <a:solidFill>
                    <a:srgbClr val="FF0000"/>
                  </a:solidFill>
                  <a:latin typeface="Comic Sans MS" pitchFamily="66" charset="0"/>
                </a:rPr>
                <a:t>substantial technical issues</a:t>
              </a:r>
              <a:r>
                <a:rPr lang="en-GB" altLang="nl-NL" sz="2100" dirty="0" smtClean="0">
                  <a:latin typeface="Comic Sans MS" pitchFamily="66" charset="0"/>
                </a:rPr>
                <a:t>!</a:t>
              </a:r>
              <a:endParaRPr lang="en-GB" altLang="nl-NL" sz="21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9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77827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8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9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0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1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77832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77833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1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3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4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5" name="Titel 1"/>
          <p:cNvSpPr>
            <a:spLocks/>
          </p:cNvSpPr>
          <p:nvPr/>
        </p:nvSpPr>
        <p:spPr bwMode="auto">
          <a:xfrm>
            <a:off x="1" y="0"/>
            <a:ext cx="914400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Commonalities of the scales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798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47786"/>
              </p:ext>
            </p:extLst>
          </p:nvPr>
        </p:nvGraphicFramePr>
        <p:xfrm>
          <a:off x="250825" y="952502"/>
          <a:ext cx="8642350" cy="4004482"/>
        </p:xfrm>
        <a:graphic>
          <a:graphicData uri="http://schemas.openxmlformats.org/drawingml/2006/table">
            <a:tbl>
              <a:tblPr/>
              <a:tblGrid>
                <a:gridCol w="5761335"/>
                <a:gridCol w="1440160"/>
                <a:gridCol w="1440855"/>
              </a:tblGrid>
              <a:tr h="663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Feature</a:t>
                      </a: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CEFR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altLang="nl-N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STANAG 6001</a:t>
                      </a:r>
                    </a:p>
                  </a:txBody>
                  <a:tcPr marL="90000" marR="90000" marT="39000" marB="39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CC3300"/>
                    </a:solidFill>
                  </a:tcPr>
                </a:tc>
              </a:tr>
              <a:tr h="688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720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689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697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5443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altLang="nl-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77897" name="Text Box 4"/>
          <p:cNvSpPr txBox="1">
            <a:spLocks noChangeArrowheads="1"/>
          </p:cNvSpPr>
          <p:nvPr/>
        </p:nvSpPr>
        <p:spPr bwMode="auto">
          <a:xfrm>
            <a:off x="309652" y="1618172"/>
            <a:ext cx="56790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1900" dirty="0" smtClean="0">
                <a:latin typeface="+mn-lt"/>
              </a:rPr>
              <a:t>Serve as a common yardstick for reporting and comparing measures of foreign language competence</a:t>
            </a:r>
            <a:endParaRPr lang="en-GB" altLang="nl-NL" sz="1900" dirty="0">
              <a:latin typeface="+mn-lt"/>
            </a:endParaRPr>
          </a:p>
        </p:txBody>
      </p:sp>
      <p:pic>
        <p:nvPicPr>
          <p:cNvPr id="77921" name="Picture 97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50" y="177672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22" name="Picture 98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10" y="177672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31" name="Text Box 4"/>
          <p:cNvSpPr txBox="1">
            <a:spLocks noChangeArrowheads="1"/>
          </p:cNvSpPr>
          <p:nvPr/>
        </p:nvSpPr>
        <p:spPr bwMode="auto">
          <a:xfrm>
            <a:off x="286237" y="2343133"/>
            <a:ext cx="57078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1900" dirty="0" smtClean="0">
                <a:latin typeface="+mn-lt"/>
              </a:rPr>
              <a:t>Describe language abilities on a scale from little or no ability to that of a highly proficiency language user</a:t>
            </a:r>
            <a:endParaRPr lang="en-GB" altLang="nl-NL" sz="1900" dirty="0">
              <a:latin typeface="+mn-lt"/>
            </a:endParaRPr>
          </a:p>
        </p:txBody>
      </p:sp>
      <p:sp>
        <p:nvSpPr>
          <p:cNvPr id="77940" name="Text Box 4"/>
          <p:cNvSpPr txBox="1">
            <a:spLocks noChangeArrowheads="1"/>
          </p:cNvSpPr>
          <p:nvPr/>
        </p:nvSpPr>
        <p:spPr bwMode="auto">
          <a:xfrm>
            <a:off x="309652" y="3061995"/>
            <a:ext cx="552068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1900" dirty="0" smtClean="0">
                <a:latin typeface="+mn-lt"/>
              </a:rPr>
              <a:t>Divide the hierarchy of language development into stages via prose descriptions</a:t>
            </a:r>
            <a:endParaRPr lang="en-GB" altLang="nl-NL" sz="1900" dirty="0">
              <a:latin typeface="+mn-lt"/>
            </a:endParaRPr>
          </a:p>
        </p:txBody>
      </p:sp>
      <p:sp>
        <p:nvSpPr>
          <p:cNvPr id="77956" name="Text Box 4"/>
          <p:cNvSpPr txBox="1">
            <a:spLocks noChangeArrowheads="1"/>
          </p:cNvSpPr>
          <p:nvPr/>
        </p:nvSpPr>
        <p:spPr bwMode="auto">
          <a:xfrm>
            <a:off x="286237" y="4515753"/>
            <a:ext cx="5688308" cy="39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1900" dirty="0" smtClean="0">
                <a:latin typeface="+mn-lt"/>
              </a:rPr>
              <a:t>Describe language competence in “Can-do statements”</a:t>
            </a:r>
            <a:endParaRPr lang="en-GB" altLang="nl-NL" sz="1900" dirty="0">
              <a:latin typeface="+mn-lt"/>
            </a:endParaRPr>
          </a:p>
        </p:txBody>
      </p:sp>
      <p:pic>
        <p:nvPicPr>
          <p:cNvPr id="77957" name="Picture 133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50" y="250168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58" name="Picture 134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10" y="250168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59" name="Picture 135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47" y="322746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60" name="Picture 136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07" y="322054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61" name="Picture 137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5" y="389765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62" name="Picture 138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95" y="389765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75" name="Text Box 4"/>
          <p:cNvSpPr txBox="1">
            <a:spLocks noChangeArrowheads="1"/>
          </p:cNvSpPr>
          <p:nvPr/>
        </p:nvSpPr>
        <p:spPr bwMode="auto">
          <a:xfrm>
            <a:off x="309652" y="3739103"/>
            <a:ext cx="57259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1900" dirty="0" smtClean="0">
                <a:latin typeface="+mn-lt"/>
              </a:rPr>
              <a:t>Address listening, speaking, reading, and writing separately</a:t>
            </a:r>
            <a:endParaRPr lang="en-GB" altLang="nl-NL" sz="1900" dirty="0">
              <a:latin typeface="+mn-lt"/>
            </a:endParaRPr>
          </a:p>
        </p:txBody>
      </p:sp>
      <p:pic>
        <p:nvPicPr>
          <p:cNvPr id="77980" name="Picture 156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09" y="454648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81" name="Picture 157" descr="Ec-hasslau_de_button-gut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69" y="454648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66733" y="5041085"/>
            <a:ext cx="860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Font typeface="Wingdings" panose="05000000000000000000" pitchFamily="2" charset="2"/>
              <a:buChar char="v"/>
            </a:pPr>
            <a:r>
              <a:rPr lang="en-US" dirty="0" smtClean="0"/>
              <a:t>In addition, there are similar statements in the level descriptors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97" grpId="0"/>
      <p:bldP spid="77931" grpId="0"/>
      <p:bldP spid="77940" grpId="0"/>
      <p:bldP spid="77956" grpId="0"/>
      <p:bldP spid="7797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215900" y="187855"/>
            <a:ext cx="700088" cy="541073"/>
            <a:chOff x="4532" y="1685"/>
            <a:chExt cx="3085" cy="2647"/>
          </a:xfrm>
        </p:grpSpPr>
        <p:sp>
          <p:nvSpPr>
            <p:cNvPr id="64516" name="Freeform 6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7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8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9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GB" altLang="nl-NL">
                <a:latin typeface="Arial" charset="0"/>
              </a:endParaRPr>
            </a:p>
          </p:txBody>
        </p:sp>
        <p:sp>
          <p:nvSpPr>
            <p:cNvPr id="64522" name="Freeform 12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4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6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907 w 2569"/>
                <a:gd name="T1" fmla="*/ 35 h 52"/>
                <a:gd name="T2" fmla="*/ 2907 w 2569"/>
                <a:gd name="T3" fmla="*/ 0 h 52"/>
                <a:gd name="T4" fmla="*/ 0 w 2569"/>
                <a:gd name="T5" fmla="*/ 0 h 52"/>
                <a:gd name="T6" fmla="*/ 0 w 2569"/>
                <a:gd name="T7" fmla="*/ 68 h 52"/>
                <a:gd name="T8" fmla="*/ 2907 w 2569"/>
                <a:gd name="T9" fmla="*/ 68 h 52"/>
                <a:gd name="T10" fmla="*/ 2907 w 2569"/>
                <a:gd name="T11" fmla="*/ 35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7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324 w 2972"/>
                <a:gd name="T1" fmla="*/ 35 h 51"/>
                <a:gd name="T2" fmla="*/ 3324 w 2972"/>
                <a:gd name="T3" fmla="*/ 0 h 51"/>
                <a:gd name="T4" fmla="*/ 0 w 2972"/>
                <a:gd name="T5" fmla="*/ 0 h 51"/>
                <a:gd name="T6" fmla="*/ 0 w 2972"/>
                <a:gd name="T7" fmla="*/ 72 h 51"/>
                <a:gd name="T8" fmla="*/ 3324 w 2972"/>
                <a:gd name="T9" fmla="*/ 72 h 51"/>
                <a:gd name="T10" fmla="*/ 3324 w 2972"/>
                <a:gd name="T11" fmla="*/ 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8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9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20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21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2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3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4" name="Titel 1"/>
          <p:cNvSpPr>
            <a:spLocks/>
          </p:cNvSpPr>
          <p:nvPr/>
        </p:nvSpPr>
        <p:spPr bwMode="auto">
          <a:xfrm>
            <a:off x="468313" y="-1"/>
            <a:ext cx="8229600" cy="9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nl-NL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proficiency levels</a:t>
            </a:r>
            <a:endParaRPr lang="en-US" altLang="nl-NL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90159" y="1966686"/>
            <a:ext cx="13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Scale 1</a:t>
            </a:r>
            <a:endParaRPr lang="en-US" dirty="0"/>
          </a:p>
        </p:txBody>
      </p:sp>
      <p:sp>
        <p:nvSpPr>
          <p:cNvPr id="44" name="Tekstvak 43"/>
          <p:cNvSpPr txBox="1"/>
          <p:nvPr/>
        </p:nvSpPr>
        <p:spPr>
          <a:xfrm>
            <a:off x="6569302" y="1966686"/>
            <a:ext cx="13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2</a:t>
            </a:r>
            <a:endParaRPr lang="en-US" dirty="0"/>
          </a:p>
        </p:txBody>
      </p:sp>
      <p:grpSp>
        <p:nvGrpSpPr>
          <p:cNvPr id="6" name="Groep 5"/>
          <p:cNvGrpSpPr/>
          <p:nvPr/>
        </p:nvGrpSpPr>
        <p:grpSpPr>
          <a:xfrm>
            <a:off x="2794000" y="4477658"/>
            <a:ext cx="602343" cy="820057"/>
            <a:chOff x="2794000" y="4477658"/>
            <a:chExt cx="602343" cy="820057"/>
          </a:xfrm>
        </p:grpSpPr>
        <p:sp>
          <p:nvSpPr>
            <p:cNvPr id="2" name="Cilinder 1"/>
            <p:cNvSpPr/>
            <p:nvPr/>
          </p:nvSpPr>
          <p:spPr>
            <a:xfrm>
              <a:off x="2794000" y="4477658"/>
              <a:ext cx="602343" cy="820057"/>
            </a:xfrm>
            <a:prstGeom prst="can">
              <a:avLst/>
            </a:prstGeom>
            <a:solidFill>
              <a:srgbClr val="990033">
                <a:alpha val="80000"/>
              </a:srgb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2953657" y="4758871"/>
              <a:ext cx="283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2793999" y="3810001"/>
            <a:ext cx="602343" cy="820057"/>
            <a:chOff x="2793999" y="3810001"/>
            <a:chExt cx="602343" cy="820057"/>
          </a:xfrm>
        </p:grpSpPr>
        <p:sp>
          <p:nvSpPr>
            <p:cNvPr id="25" name="Cilinder 24"/>
            <p:cNvSpPr/>
            <p:nvPr/>
          </p:nvSpPr>
          <p:spPr>
            <a:xfrm>
              <a:off x="2793999" y="3810001"/>
              <a:ext cx="602343" cy="820057"/>
            </a:xfrm>
            <a:prstGeom prst="can">
              <a:avLst/>
            </a:prstGeom>
            <a:solidFill>
              <a:srgbClr val="CC0000">
                <a:alpha val="70000"/>
              </a:srgb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2953656" y="4113768"/>
              <a:ext cx="283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2794000" y="3135086"/>
            <a:ext cx="602343" cy="820057"/>
            <a:chOff x="2794000" y="3135086"/>
            <a:chExt cx="602343" cy="820057"/>
          </a:xfrm>
        </p:grpSpPr>
        <p:sp>
          <p:nvSpPr>
            <p:cNvPr id="26" name="Cilinder 25"/>
            <p:cNvSpPr/>
            <p:nvPr/>
          </p:nvSpPr>
          <p:spPr>
            <a:xfrm>
              <a:off x="2794000" y="3135086"/>
              <a:ext cx="602343" cy="820057"/>
            </a:xfrm>
            <a:prstGeom prst="can">
              <a:avLst/>
            </a:prstGeom>
            <a:solidFill>
              <a:srgbClr val="FF0000">
                <a:alpha val="70000"/>
              </a:srgb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kstvak 46"/>
            <p:cNvSpPr txBox="1"/>
            <p:nvPr/>
          </p:nvSpPr>
          <p:spPr>
            <a:xfrm>
              <a:off x="2953656" y="3446110"/>
              <a:ext cx="283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2794000" y="2467428"/>
            <a:ext cx="602343" cy="820057"/>
            <a:chOff x="2794000" y="2467428"/>
            <a:chExt cx="602343" cy="820057"/>
          </a:xfrm>
        </p:grpSpPr>
        <p:sp>
          <p:nvSpPr>
            <p:cNvPr id="30" name="Cilinder 29"/>
            <p:cNvSpPr/>
            <p:nvPr/>
          </p:nvSpPr>
          <p:spPr>
            <a:xfrm>
              <a:off x="2794000" y="2467428"/>
              <a:ext cx="602343" cy="820057"/>
            </a:xfrm>
            <a:prstGeom prst="can">
              <a:avLst/>
            </a:prstGeom>
            <a:solidFill>
              <a:srgbClr val="FF3300">
                <a:alpha val="70000"/>
              </a:srgb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2953657" y="2765754"/>
              <a:ext cx="283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2794000" y="1814286"/>
            <a:ext cx="602343" cy="820057"/>
            <a:chOff x="2794000" y="1814286"/>
            <a:chExt cx="602343" cy="820057"/>
          </a:xfrm>
        </p:grpSpPr>
        <p:sp>
          <p:nvSpPr>
            <p:cNvPr id="31" name="Cilinder 30"/>
            <p:cNvSpPr/>
            <p:nvPr/>
          </p:nvSpPr>
          <p:spPr>
            <a:xfrm>
              <a:off x="2794000" y="1814286"/>
              <a:ext cx="602343" cy="820057"/>
            </a:xfrm>
            <a:prstGeom prst="can">
              <a:avLst/>
            </a:prstGeom>
            <a:solidFill>
              <a:srgbClr val="FF6600">
                <a:alpha val="70000"/>
              </a:srgb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2953656" y="2098096"/>
              <a:ext cx="283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2794000" y="1146629"/>
            <a:ext cx="602343" cy="820057"/>
            <a:chOff x="2794000" y="1146629"/>
            <a:chExt cx="602343" cy="820057"/>
          </a:xfrm>
        </p:grpSpPr>
        <p:sp>
          <p:nvSpPr>
            <p:cNvPr id="32" name="Cilinder 31"/>
            <p:cNvSpPr/>
            <p:nvPr/>
          </p:nvSpPr>
          <p:spPr>
            <a:xfrm>
              <a:off x="2794000" y="1146629"/>
              <a:ext cx="602343" cy="820057"/>
            </a:xfrm>
            <a:prstGeom prst="can">
              <a:avLst/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kstvak 49"/>
            <p:cNvSpPr txBox="1"/>
            <p:nvPr/>
          </p:nvSpPr>
          <p:spPr>
            <a:xfrm>
              <a:off x="2953656" y="1444954"/>
              <a:ext cx="283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5573486" y="4758871"/>
            <a:ext cx="602343" cy="538843"/>
            <a:chOff x="5573486" y="4758871"/>
            <a:chExt cx="602343" cy="538843"/>
          </a:xfrm>
        </p:grpSpPr>
        <p:sp>
          <p:nvSpPr>
            <p:cNvPr id="33" name="Cilinder 32"/>
            <p:cNvSpPr/>
            <p:nvPr/>
          </p:nvSpPr>
          <p:spPr>
            <a:xfrm>
              <a:off x="5573486" y="4758871"/>
              <a:ext cx="602343" cy="538843"/>
            </a:xfrm>
            <a:prstGeom prst="can">
              <a:avLst/>
            </a:prstGeom>
            <a:solidFill>
              <a:schemeClr val="accent3">
                <a:lumMod val="50000"/>
                <a:alpha val="7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5733143" y="4943537"/>
              <a:ext cx="283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3">
                      <a:lumMod val="50000"/>
                    </a:schemeClr>
                  </a:solidFill>
                </a:rPr>
                <a:t>Z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5573486" y="4151087"/>
            <a:ext cx="602343" cy="748392"/>
            <a:chOff x="5573486" y="4151087"/>
            <a:chExt cx="602343" cy="748392"/>
          </a:xfrm>
        </p:grpSpPr>
        <p:sp>
          <p:nvSpPr>
            <p:cNvPr id="39" name="Cilinder 38"/>
            <p:cNvSpPr/>
            <p:nvPr/>
          </p:nvSpPr>
          <p:spPr>
            <a:xfrm>
              <a:off x="5573486" y="4151087"/>
              <a:ext cx="602343" cy="748392"/>
            </a:xfrm>
            <a:prstGeom prst="can">
              <a:avLst/>
            </a:prstGeom>
            <a:solidFill>
              <a:schemeClr val="accent3">
                <a:lumMod val="75000"/>
                <a:alpha val="7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5733143" y="4445392"/>
              <a:ext cx="283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3">
                      <a:lumMod val="50000"/>
                    </a:schemeClr>
                  </a:solidFill>
                </a:rPr>
                <a:t>Y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5573486" y="3292414"/>
            <a:ext cx="603559" cy="1006020"/>
            <a:chOff x="5573486" y="3287485"/>
            <a:chExt cx="602343" cy="1006020"/>
          </a:xfrm>
        </p:grpSpPr>
        <p:sp>
          <p:nvSpPr>
            <p:cNvPr id="40" name="Cilinder 39"/>
            <p:cNvSpPr/>
            <p:nvPr/>
          </p:nvSpPr>
          <p:spPr>
            <a:xfrm>
              <a:off x="5573486" y="3287485"/>
              <a:ext cx="602343" cy="1006020"/>
            </a:xfrm>
            <a:prstGeom prst="can">
              <a:avLst/>
            </a:prstGeom>
            <a:solidFill>
              <a:schemeClr val="accent3">
                <a:alpha val="7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5733143" y="3744436"/>
              <a:ext cx="283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</a:rPr>
                <a:t>X</a:t>
              </a: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5573486" y="2224313"/>
            <a:ext cx="602343" cy="1230086"/>
            <a:chOff x="5573486" y="2224313"/>
            <a:chExt cx="602343" cy="1230086"/>
          </a:xfrm>
        </p:grpSpPr>
        <p:sp>
          <p:nvSpPr>
            <p:cNvPr id="41" name="Cilinder 40"/>
            <p:cNvSpPr/>
            <p:nvPr/>
          </p:nvSpPr>
          <p:spPr>
            <a:xfrm>
              <a:off x="5573486" y="2224313"/>
              <a:ext cx="602343" cy="1230086"/>
            </a:xfrm>
            <a:prstGeom prst="can">
              <a:avLst/>
            </a:prstGeom>
            <a:solidFill>
              <a:schemeClr val="accent3">
                <a:lumMod val="60000"/>
                <a:lumOff val="40000"/>
                <a:alpha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5733143" y="2692790"/>
              <a:ext cx="283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3">
                      <a:lumMod val="50000"/>
                    </a:schemeClr>
                  </a:solidFill>
                </a:rPr>
                <a:t>W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5573486" y="827314"/>
            <a:ext cx="602343" cy="1549400"/>
            <a:chOff x="5573486" y="827314"/>
            <a:chExt cx="602343" cy="1549400"/>
          </a:xfrm>
        </p:grpSpPr>
        <p:sp>
          <p:nvSpPr>
            <p:cNvPr id="42" name="Cilinder 41"/>
            <p:cNvSpPr/>
            <p:nvPr/>
          </p:nvSpPr>
          <p:spPr>
            <a:xfrm>
              <a:off x="5573486" y="827314"/>
              <a:ext cx="602343" cy="1549400"/>
            </a:xfrm>
            <a:prstGeom prst="can">
              <a:avLst/>
            </a:prstGeom>
            <a:solidFill>
              <a:schemeClr val="accent3">
                <a:lumMod val="40000"/>
                <a:lumOff val="60000"/>
                <a:alpha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5733143" y="1549008"/>
              <a:ext cx="283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3">
                      <a:lumMod val="50000"/>
                    </a:schemeClr>
                  </a:solidFill>
                </a:rPr>
                <a:t>V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7" name="Zon 66"/>
          <p:cNvSpPr/>
          <p:nvPr/>
        </p:nvSpPr>
        <p:spPr>
          <a:xfrm>
            <a:off x="3222168" y="3584717"/>
            <a:ext cx="159657" cy="159719"/>
          </a:xfrm>
          <a:prstGeom prst="sun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Zon 67"/>
          <p:cNvSpPr/>
          <p:nvPr/>
        </p:nvSpPr>
        <p:spPr>
          <a:xfrm>
            <a:off x="5602513" y="3584717"/>
            <a:ext cx="159657" cy="159719"/>
          </a:xfrm>
          <a:prstGeom prst="sun">
            <a:avLst/>
          </a:prstGeom>
          <a:solidFill>
            <a:srgbClr val="FFFF00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Zon 68"/>
          <p:cNvSpPr/>
          <p:nvPr/>
        </p:nvSpPr>
        <p:spPr>
          <a:xfrm>
            <a:off x="3222168" y="4205863"/>
            <a:ext cx="159657" cy="159719"/>
          </a:xfrm>
          <a:prstGeom prst="sun">
            <a:avLst/>
          </a:prstGeom>
          <a:solidFill>
            <a:srgbClr val="FFC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Zon 69"/>
          <p:cNvSpPr/>
          <p:nvPr/>
        </p:nvSpPr>
        <p:spPr>
          <a:xfrm>
            <a:off x="5602512" y="4456640"/>
            <a:ext cx="159657" cy="159719"/>
          </a:xfrm>
          <a:prstGeom prst="sun">
            <a:avLst/>
          </a:prstGeom>
          <a:solidFill>
            <a:srgbClr val="FFC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  <p:bldP spid="67" grpId="0" animBg="1"/>
      <p:bldP spid="68" grpId="0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2298</Words>
  <Application>Microsoft Office PowerPoint</Application>
  <PresentationFormat>Diavoorstelling (16:10)</PresentationFormat>
  <Paragraphs>331</Paragraphs>
  <Slides>35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List of works consulted</vt:lpstr>
    </vt:vector>
  </TitlesOfParts>
  <Company>Ministerie van Defensie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Portability of STANAG 6001 Certifications</dc:title>
  <dc:creator>Seinhorst, GFX</dc:creator>
  <cp:lastModifiedBy>Seinhorst, GFX</cp:lastModifiedBy>
  <cp:revision>234</cp:revision>
  <dcterms:created xsi:type="dcterms:W3CDTF">2017-08-29T11:07:15Z</dcterms:created>
  <dcterms:modified xsi:type="dcterms:W3CDTF">2018-05-16T08:23:36Z</dcterms:modified>
</cp:coreProperties>
</file>