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53" r:id="rId2"/>
    <p:sldId id="464" r:id="rId3"/>
    <p:sldId id="454" r:id="rId4"/>
    <p:sldId id="455" r:id="rId5"/>
    <p:sldId id="456" r:id="rId6"/>
    <p:sldId id="461" r:id="rId7"/>
    <p:sldId id="457" r:id="rId8"/>
    <p:sldId id="458" r:id="rId9"/>
    <p:sldId id="459" r:id="rId10"/>
    <p:sldId id="460" r:id="rId11"/>
    <p:sldId id="462" r:id="rId1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9"/>
    <p:restoredTop sz="94716"/>
  </p:normalViewPr>
  <p:slideViewPr>
    <p:cSldViewPr snapToGrid="0">
      <p:cViewPr varScale="1">
        <p:scale>
          <a:sx n="103" d="100"/>
          <a:sy n="103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BCBD-56A2-DF21-3285-19D6972AF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9D1A1-1E38-FE3D-3761-ADDE9E088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46956-AB2F-D423-0BA9-13F53E43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CCD80-4221-D211-2EF9-D0E159DE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58092-E64F-B428-9094-E1C109CC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0194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9D6A-650A-EB4D-F357-235BDDA7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583AC-0271-BD40-BEF0-D841C3128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70248-48DB-A3DB-ACD5-E92EE628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2272F-8609-A228-4CFE-F0CD536F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A5881-38D6-5350-06BB-F8E13D54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5784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7CCC2C-F4F0-51E0-911C-2E8165333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83101-FFC8-F486-E190-40353F643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66C82-963B-97F7-A41E-0DE79F353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0892D-5232-EE17-FB43-F7147A9B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07158-F849-C5D0-E30A-C9321D16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66810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lgefoli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3771900"/>
            <a:ext cx="12192000" cy="3086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AT" sz="180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11367" y="5588000"/>
            <a:ext cx="1574800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842033" y="1159558"/>
            <a:ext cx="10854667" cy="790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tabLst>
                <a:tab pos="989013" algn="l"/>
              </a:tabLst>
              <a:defRPr sz="4200">
                <a:latin typeface="Franklin Gothic Demi" panose="020B0703020102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809402" y="2172472"/>
            <a:ext cx="10785697" cy="4228328"/>
          </a:xfrm>
          <a:prstGeom prst="rect">
            <a:avLst/>
          </a:prstGeom>
        </p:spPr>
        <p:txBody>
          <a:bodyPr/>
          <a:lstStyle>
            <a:lvl1pPr marL="360000" marR="0" indent="-360000" algn="l" defTabSz="720000" rtl="0" eaLnBrk="1" fontAlgn="auto" latinLnBrk="0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550" baseline="0">
                <a:latin typeface="Franklin Gothic Demi" panose="020B0703020102020204" pitchFamily="34" charset="0"/>
              </a:defRPr>
            </a:lvl1pPr>
            <a:lvl2pPr marL="4572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2pPr>
            <a:lvl3pPr marL="9144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3pPr>
            <a:lvl4pPr marL="13716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4pPr>
            <a:lvl5pPr marL="18288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12" name="Picture 8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100" y="371609"/>
            <a:ext cx="64346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ABA12FA-F78D-436D-9772-9767FEB1D35D}"/>
              </a:ext>
            </a:extLst>
          </p:cNvPr>
          <p:cNvSpPr txBox="1"/>
          <p:nvPr userDrawn="1"/>
        </p:nvSpPr>
        <p:spPr>
          <a:xfrm>
            <a:off x="1419002" y="371609"/>
            <a:ext cx="4163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Austrian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Armed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Forces Language Institute</a:t>
            </a:r>
          </a:p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National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Defence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Academy</a:t>
            </a:r>
            <a:endParaRPr lang="de-AT" sz="1200" b="1">
              <a:solidFill>
                <a:prstClr val="black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9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B78A0-524A-C64F-CB58-DF8E9F2AB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F3F1F-5046-9378-CFC9-FAEF8E68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8EB90-DA4E-1E85-ADDE-A65356081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2F7B8-40FF-75C5-FA59-7853D021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23CB9-25F4-1EFD-0FD1-2234FCAA7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847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2519-D929-C311-57F2-BD0B8963E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DE61B-B19F-8EE4-65B9-3E4354AFC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8F46-FE6C-1E4E-2F76-3ECA882BA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29F1-0CC4-B284-6889-FE09FAA8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EB9F1-6114-5C7F-12A2-117B0C56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6857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F421A-477B-E0B9-6D92-148E98B2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5FAF7-056F-AB61-DE64-7DB8693B6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8FD4D-01CB-5992-B522-9EB99EF98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2781A-846B-3412-474E-A92F7903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E3B5F-83BB-6E85-8BA8-4B990E03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71664-CC7C-0E63-E556-E8709E4F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8426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07B4A-261E-8098-ABB2-C0F30273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7A19E-9280-51AB-B500-5DE9A0F44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DFD1C-60DB-7B8C-BE9F-0CA53A288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EA7F50-6FDF-56D8-B5FD-5E0AD72A2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C0456A-77C5-58A7-9862-53D342988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3A3B76-FFFE-35B3-A821-4052BD9C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26DE0-C406-C578-15E5-080A6781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2C2E2-0E1E-AD69-63B9-E92BD6E4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70535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6BF7B-90D8-A721-5FFD-7C8A1531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9425B-A12E-EDD7-A22A-83B27A6D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A04D6-40AD-3185-9056-ED80C91D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2B882-A9A4-2157-38EE-A0B6A1C8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5348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71316-BDD8-306B-098E-7923D1A8E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E2F4DA-A4A8-D387-BB3E-69B865B11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9D556-2E4B-18F1-F711-F3753C27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381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7BFE-D605-06F7-19ED-28ED8769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977E8-2780-2281-05E1-DC8C3A722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6C226-D55F-3BF2-2D27-CABB7F6F2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94B7D-30C5-FDF1-8884-43983AC1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FC082-6A6A-CE80-B7EE-D0BD7B4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DF1C3-2226-A02B-C2DA-A24D3BD16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9249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12E0-E1C8-FA52-E6EE-1C0ADB80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1D1CD-E333-00B8-D49C-FD01F1515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B2ADF-DF02-0F09-239A-1C8E722AC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EC6DD-3190-21F4-2658-6BCEBB59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9DF41-7AC3-0409-EFF8-71BB8475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B2BDB-3351-9CF5-82B6-1F648813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941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73640-B971-AFBD-ABDA-F8381A47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5CB11-393E-E47A-E381-12668816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210E-EA3C-55FB-26D7-80AEFB2E9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5328D9-93E0-8B4C-A238-C930F3276BC1}" type="datetimeFigureOut">
              <a:rPr lang="en-AT" smtClean="0"/>
              <a:t>17.10.24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34F3-F31E-F42D-9A9C-31652441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35A5F-4210-2502-AEFE-B3F3E7461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F49EA5-46DD-8941-8521-7CB8B16459F7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858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E46D4-FBE2-6133-A5D1-16F45A2CC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7E2C15-BA65-D335-D981-5BD6106D60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2033" y="1159558"/>
            <a:ext cx="10854667" cy="10350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Workshop “Sharing Best Practices in ESP Training”</a:t>
            </a:r>
          </a:p>
          <a:p>
            <a:r>
              <a:rPr lang="en-US" dirty="0"/>
              <a:t>BILC Professional Development Seminar - Prague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B8404-DD37-0D2C-A0BF-D53D8597218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51363" y="2549221"/>
            <a:ext cx="8089273" cy="422832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Summary of results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Team</a:t>
            </a:r>
          </a:p>
          <a:p>
            <a:r>
              <a:rPr lang="en-US" dirty="0"/>
              <a:t>Terms &amp; Definitions</a:t>
            </a:r>
          </a:p>
          <a:p>
            <a:r>
              <a:rPr lang="en-US" dirty="0"/>
              <a:t>Challenges &amp; Issues</a:t>
            </a:r>
          </a:p>
          <a:p>
            <a:r>
              <a:rPr lang="en-US" dirty="0"/>
              <a:t>Best practices, Ideas,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50998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3ECF8-AAA9-1AF9-0135-48829A401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CFECF7-980A-34FE-2AB5-111982BE4F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59682" y="457200"/>
            <a:ext cx="7087122" cy="79057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Best practices, ideas and recommendations Pt 2:</a:t>
            </a:r>
          </a:p>
          <a:p>
            <a:r>
              <a:rPr lang="en-US" dirty="0"/>
              <a:t>Workshop Prague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1B426-7C5B-564D-FD75-2962B63694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9402" y="1352811"/>
            <a:ext cx="10785697" cy="5047989"/>
          </a:xfrm>
        </p:spPr>
        <p:txBody>
          <a:bodyPr>
            <a:normAutofit/>
          </a:bodyPr>
          <a:lstStyle/>
          <a:p>
            <a:r>
              <a:rPr lang="en-US" sz="2400" dirty="0"/>
              <a:t>Provide enough time for the teachers/instructors to prepare.</a:t>
            </a:r>
          </a:p>
          <a:p>
            <a:r>
              <a:rPr lang="en-US" sz="2400" dirty="0"/>
              <a:t>Prepare a comprehensive list of further research material.</a:t>
            </a:r>
            <a:endParaRPr lang="en-US" sz="2400" b="1" dirty="0"/>
          </a:p>
          <a:p>
            <a:r>
              <a:rPr lang="en-US" sz="2400" b="1" dirty="0"/>
              <a:t>If SMEs will teach in the course, set up clear rules for the cooperation between civilian English teachers and SMEs. </a:t>
            </a:r>
          </a:p>
          <a:p>
            <a:r>
              <a:rPr lang="en-US" sz="2400" b="1" dirty="0"/>
              <a:t>Be prepared to make adjustments based on continuous formative assessment.</a:t>
            </a:r>
          </a:p>
          <a:p>
            <a:r>
              <a:rPr lang="en-US" sz="2400" dirty="0"/>
              <a:t>Possible classroom tactic: Have students teach each other. </a:t>
            </a:r>
          </a:p>
          <a:p>
            <a:r>
              <a:rPr lang="en-US" sz="2400" dirty="0"/>
              <a:t>Use ex students as (co-)instructors. Make an alumni club.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b="1" dirty="0"/>
              <a:t>Make the students your allies!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4455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DDCBE4-C40F-73C9-21C9-6858F0FB1F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AT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3869A-8639-4D47-01DC-1A380B2BFE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Definitions taken from</a:t>
            </a:r>
          </a:p>
          <a:p>
            <a:pPr marL="0" indent="0">
              <a:buNone/>
            </a:pPr>
            <a:r>
              <a:rPr lang="en-US" sz="2800" dirty="0"/>
              <a:t>WOODROW, Lindy: Introducing Course Design in English for Specific Purposes. Routledge, New York 2018</a:t>
            </a:r>
          </a:p>
          <a:p>
            <a:pPr marL="0" indent="0">
              <a:buNone/>
            </a:pP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15715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68FD-03D2-91E5-6312-8849801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The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4EAAA-5036-0841-D6C2-016EA43DC8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AT" sz="2800" dirty="0"/>
              <a:t>Peggy Garza, PLTCE</a:t>
            </a:r>
          </a:p>
          <a:p>
            <a:r>
              <a:rPr lang="en-AT" sz="2800" dirty="0"/>
              <a:t>Anna di Virgilio, ITA</a:t>
            </a:r>
          </a:p>
          <a:p>
            <a:r>
              <a:rPr lang="en-AT" sz="2800" dirty="0"/>
              <a:t>Dugald Sturges, DEU</a:t>
            </a:r>
          </a:p>
          <a:p>
            <a:r>
              <a:rPr lang="en-AT" sz="2800" dirty="0"/>
              <a:t>LTC Marharyta Aristarkhova, UKR</a:t>
            </a:r>
          </a:p>
          <a:p>
            <a:r>
              <a:rPr lang="en-AT" sz="2800" dirty="0"/>
              <a:t>Olena Filatova, UKR </a:t>
            </a:r>
          </a:p>
          <a:p>
            <a:r>
              <a:rPr lang="en-AT" dirty="0"/>
              <a:t>Jitka Vonešová, CZE</a:t>
            </a:r>
          </a:p>
          <a:p>
            <a:r>
              <a:rPr lang="en-AT" sz="2800" dirty="0"/>
              <a:t>MAJ Jonathan </a:t>
            </a:r>
            <a:r>
              <a:rPr lang="en-AT" dirty="0"/>
              <a:t>Diaz, COL</a:t>
            </a:r>
          </a:p>
          <a:p>
            <a:r>
              <a:rPr lang="en-AT" sz="2800" dirty="0"/>
              <a:t>CPT Alexander Triana, COL </a:t>
            </a:r>
          </a:p>
          <a:p>
            <a:endParaRPr lang="en-A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BFEAF-F290-E1C8-85F1-15432347E3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AT" sz="2800" dirty="0"/>
              <a:t>Besa Hashani, SHAPE</a:t>
            </a:r>
          </a:p>
          <a:p>
            <a:r>
              <a:rPr lang="en-AT" dirty="0"/>
              <a:t>CDR Jose Maria Montero, SPAIN</a:t>
            </a:r>
            <a:endParaRPr lang="en-AT" sz="2800" dirty="0"/>
          </a:p>
          <a:p>
            <a:r>
              <a:rPr lang="en-AT" sz="2800" dirty="0"/>
              <a:t>Jürgen Kotzian, AUT (facilitator)</a:t>
            </a:r>
          </a:p>
          <a:p>
            <a:endParaRPr lang="en-AT" sz="2800" dirty="0"/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39952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910E9-1264-3EF1-A596-65A16B977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9CA18E-0936-C427-41EF-A19F1345B99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ESP Courses – a definition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1496E-A0FA-0967-AAE2-24C57AB7AFC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u="sng" dirty="0"/>
              <a:t>English language courses based on the analysis of learner needs </a:t>
            </a:r>
            <a:r>
              <a:rPr lang="en-US" dirty="0">
                <a:sym typeface="Wingdings" pitchFamily="2" charset="2"/>
              </a:rPr>
              <a:t> designed to meet the needs of the learner!</a:t>
            </a:r>
          </a:p>
          <a:p>
            <a:r>
              <a:rPr lang="en-US" dirty="0">
                <a:sym typeface="Wingdings" pitchFamily="2" charset="2"/>
              </a:rPr>
              <a:t>Using the methodology and activities of the respective discipline (weapon handling, marching drill, military decision-making process etc.)</a:t>
            </a:r>
          </a:p>
          <a:p>
            <a:r>
              <a:rPr lang="en-US" dirty="0" err="1">
                <a:sym typeface="Wingdings" pitchFamily="2" charset="2"/>
              </a:rPr>
              <a:t>Centred</a:t>
            </a:r>
            <a:r>
              <a:rPr lang="en-US" dirty="0">
                <a:sym typeface="Wingdings" pitchFamily="2" charset="2"/>
              </a:rPr>
              <a:t> on the language, skills and genres appropriate to these disciplines (giving instructions, writing reports, orders, analyses, etc.)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(Woodrow,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8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D1A4D-D3D7-ABC2-1967-B13D5189C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44D206-7BD8-C800-5A64-3F108A19B3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Needs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2CE8F-C967-50C0-3E8A-C1A80FFE98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The initial stage in ESP course design. Data is collected from the major stakeholders and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target communicative situation</a:t>
            </a:r>
            <a:r>
              <a:rPr lang="en-US" dirty="0"/>
              <a:t> is analyzed. Based on these findings, a course can then be drawn up that identifies what learners need to learn in order to operate in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target communicative situation</a:t>
            </a:r>
            <a:r>
              <a:rPr lang="en-US" dirty="0"/>
              <a:t>.</a:t>
            </a:r>
          </a:p>
          <a:p>
            <a:r>
              <a:rPr lang="en-US" dirty="0"/>
              <a:t>There are two levels:</a:t>
            </a:r>
          </a:p>
          <a:p>
            <a:pPr marL="971550" lvl="1" indent="-514350">
              <a:buAutoNum type="arabicParenR"/>
            </a:pPr>
            <a:r>
              <a:rPr lang="en-US" dirty="0"/>
              <a:t>Decision makers</a:t>
            </a:r>
          </a:p>
          <a:p>
            <a:pPr marL="971550" lvl="1" indent="-514350">
              <a:buAutoNum type="arabicParenR"/>
            </a:pPr>
            <a:r>
              <a:rPr lang="en-US" dirty="0"/>
              <a:t>Target audience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E7293-92A6-ACA7-6ED5-CE91CD952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EA6B76-37C2-A3FD-4D11-5BD08AE308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Target-situation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FE93B-0DB6-170B-1FCC-2B810E1897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A term used in needs analysis to refer to data collected in relation to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target communicative situation (TCS)</a:t>
            </a:r>
            <a:r>
              <a:rPr lang="en-US" dirty="0"/>
              <a:t>. </a:t>
            </a:r>
            <a:br>
              <a:rPr lang="en-US" dirty="0"/>
            </a:br>
            <a:br>
              <a:rPr lang="en-US" dirty="0"/>
            </a:b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The target communicative situation is the end goal of the learning and reflects authentic situated interaction.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3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87241-57FD-FB15-6435-339D12B0E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AAED8A-2C79-227E-A214-1D26544E64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Discourse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F5CD9-109F-B26A-427A-BFFDB287495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Involves the analysis of texts – spoken or written – in terms of structure, language and vocabulary. In current approaches to ESP course design, discourse analysis of texts from the TCS plays an important role.</a:t>
            </a:r>
          </a:p>
          <a:p>
            <a:r>
              <a:rPr lang="en-US" dirty="0"/>
              <a:t>CONVERSATION ANALYSIS focuses on the intricacies of spoken language. The analysis looks at turn-taking, discourse markers, openings and closings.</a:t>
            </a:r>
          </a:p>
        </p:txBody>
      </p:sp>
    </p:spTree>
    <p:extLst>
      <p:ext uri="{BB962C8B-B14F-4D97-AF65-F5344CB8AC3E}">
        <p14:creationId xmlns:p14="http://schemas.microsoft.com/office/powerpoint/2010/main" val="421024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478BA-DE2C-B5DB-3A1F-D265778A0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680087-32DC-B0E5-1F64-9A3061B327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Challenges in ESP training Pt. 1</a:t>
            </a:r>
          </a:p>
          <a:p>
            <a:r>
              <a:rPr lang="en-US" dirty="0"/>
              <a:t>Workshop Prague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6B82E-3D5C-B981-C422-8D070B110A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Bespoke course design incl. syllabus</a:t>
            </a:r>
          </a:p>
          <a:p>
            <a:r>
              <a:rPr lang="en-US" sz="2400" dirty="0"/>
              <a:t>Defining learning objectives and outcomes</a:t>
            </a:r>
          </a:p>
          <a:p>
            <a:r>
              <a:rPr lang="en-US" sz="2400" dirty="0"/>
              <a:t>Selection of material relevant to the audience</a:t>
            </a:r>
          </a:p>
          <a:p>
            <a:r>
              <a:rPr lang="en-US" sz="2400" dirty="0"/>
              <a:t>Teacher domain-specific qualification (credibility etc.)</a:t>
            </a:r>
          </a:p>
          <a:p>
            <a:pPr lvl="1"/>
            <a:r>
              <a:rPr lang="en-US" sz="2400" dirty="0"/>
              <a:t>The students are professionals, who might know more about the topic than the teacher.</a:t>
            </a:r>
          </a:p>
          <a:p>
            <a:r>
              <a:rPr lang="en-US" sz="2400" dirty="0"/>
              <a:t>Preparation very time-consuming for a relatively short course duration</a:t>
            </a:r>
          </a:p>
        </p:txBody>
      </p:sp>
    </p:spTree>
    <p:extLst>
      <p:ext uri="{BB962C8B-B14F-4D97-AF65-F5344CB8AC3E}">
        <p14:creationId xmlns:p14="http://schemas.microsoft.com/office/powerpoint/2010/main" val="35237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9D19BE-54AA-ADC6-F464-B8E0ADB76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6F6E3C-ED70-0628-F059-5FFAFC2841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Challenges in ESP training Pt. 2</a:t>
            </a:r>
          </a:p>
          <a:p>
            <a:r>
              <a:rPr lang="en-US" dirty="0"/>
              <a:t>Workshop Prague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37AEE-1304-621F-3587-DEADCB99C3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Identification of specific communicative tasks needed (TCS analysis)</a:t>
            </a:r>
          </a:p>
          <a:p>
            <a:r>
              <a:rPr lang="en-US" sz="2400" dirty="0"/>
              <a:t>Needs analysis on different levels (decision makers, target audience)</a:t>
            </a:r>
          </a:p>
          <a:p>
            <a:r>
              <a:rPr lang="en-US" sz="2400" dirty="0"/>
              <a:t>Managing student expectations</a:t>
            </a:r>
          </a:p>
          <a:p>
            <a:r>
              <a:rPr lang="en-US" sz="2400" dirty="0"/>
              <a:t>Involvement of SMEs in course design and team-teaching</a:t>
            </a:r>
          </a:p>
          <a:p>
            <a:r>
              <a:rPr lang="en-US" sz="2400" dirty="0"/>
              <a:t>Mixed ability level of students</a:t>
            </a:r>
          </a:p>
        </p:txBody>
      </p:sp>
    </p:spTree>
    <p:extLst>
      <p:ext uri="{BB962C8B-B14F-4D97-AF65-F5344CB8AC3E}">
        <p14:creationId xmlns:p14="http://schemas.microsoft.com/office/powerpoint/2010/main" val="386150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4D469-6F7D-1924-79A0-2CC9F34DC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B942D1-C502-4F3A-A569-85EF27DECB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60099" y="457200"/>
            <a:ext cx="6849127" cy="79057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Best practices, ideas and recommendations Pt 1:</a:t>
            </a:r>
          </a:p>
          <a:p>
            <a:r>
              <a:rPr lang="en-US" dirty="0"/>
              <a:t>Workshop Prague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3AECF-B4B9-8470-46C3-F7ECE8606D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9402" y="1377863"/>
            <a:ext cx="10785697" cy="521082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Conduct needs analysis as early as possible. Involve all relevant stakeholders. </a:t>
            </a:r>
          </a:p>
          <a:p>
            <a:r>
              <a:rPr lang="en-US" sz="2400" dirty="0"/>
              <a:t>Find ”partners” in the system, who want the course to be a success</a:t>
            </a:r>
          </a:p>
          <a:p>
            <a:r>
              <a:rPr lang="en-US" sz="2400" dirty="0"/>
              <a:t>Consult subject matter experts (SMEs) and get them on board as soon as possible to assist in course design and possibly teach. </a:t>
            </a:r>
          </a:p>
          <a:p>
            <a:r>
              <a:rPr lang="en-US" sz="2400" dirty="0"/>
              <a:t>Conduct a thorough needs analysis of the target communicative situations. In some cases it might be useful, to talk to your possible future students. Find out what they really need.</a:t>
            </a:r>
          </a:p>
          <a:p>
            <a:r>
              <a:rPr lang="en-US" sz="2400" dirty="0"/>
              <a:t>Conduct thorough research for authentic materials (manuals, publications, videos, audios etc.)</a:t>
            </a:r>
          </a:p>
          <a:p>
            <a:r>
              <a:rPr lang="en-US" sz="2400" dirty="0"/>
              <a:t>Make sure the course design reflects the target audience needs.</a:t>
            </a:r>
          </a:p>
          <a:p>
            <a:r>
              <a:rPr lang="en-US" sz="2400" b="1" dirty="0"/>
              <a:t>Make sure the students understand the learning objectives and outcomes of the course.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174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700</Words>
  <Application>Microsoft Macintosh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Franklin Gothic Book</vt:lpstr>
      <vt:lpstr>Franklin Gothic Demi</vt:lpstr>
      <vt:lpstr>Franklin Gothic Medium</vt:lpstr>
      <vt:lpstr>Wingdings</vt:lpstr>
      <vt:lpstr>Office Theme</vt:lpstr>
      <vt:lpstr>PowerPoint Presentation</vt:lpstr>
      <vt:lpstr>The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Familie Kotzian</dc:creator>
  <cp:lastModifiedBy>Familie Kotzian</cp:lastModifiedBy>
  <cp:revision>22</cp:revision>
  <dcterms:created xsi:type="dcterms:W3CDTF">2024-10-15T18:21:26Z</dcterms:created>
  <dcterms:modified xsi:type="dcterms:W3CDTF">2024-10-17T10:54:50Z</dcterms:modified>
</cp:coreProperties>
</file>