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67" r:id="rId13"/>
    <p:sldId id="272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D0746D-63BF-4952-B1C7-D05D8C5CBF18}" type="datetimeFigureOut">
              <a:rPr lang="en-GB" smtClean="0"/>
              <a:t>18/05/2017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090349-7360-44F7-BE88-BE0B0CB6FDBF}" type="slidenum">
              <a:rPr lang="en-GB" smtClean="0"/>
              <a:t>‹Nr.›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49288"/>
          </a:xfrm>
        </p:spPr>
        <p:txBody>
          <a:bodyPr/>
          <a:lstStyle/>
          <a:p>
            <a:r>
              <a:rPr lang="en-GB" dirty="0" smtClean="0"/>
              <a:t>Socio-Linguistic Insecurity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9552" y="2996952"/>
            <a:ext cx="7920880" cy="3384376"/>
          </a:xfrm>
        </p:spPr>
        <p:txBody>
          <a:bodyPr>
            <a:normAutofit fontScale="85000" lnSpcReduction="10000"/>
          </a:bodyPr>
          <a:lstStyle/>
          <a:p>
            <a:r>
              <a:rPr lang="en-GB" sz="3500" dirty="0" smtClean="0"/>
              <a:t>Senior French Officers learning English in Paris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2000" dirty="0" smtClean="0">
                <a:solidFill>
                  <a:srgbClr val="002060"/>
                </a:solidFill>
              </a:rPr>
              <a:t>Mrs Emilie Cléret</a:t>
            </a:r>
          </a:p>
          <a:p>
            <a:r>
              <a:rPr lang="en-GB" sz="2000" dirty="0" smtClean="0">
                <a:solidFill>
                  <a:srgbClr val="002060"/>
                </a:solidFill>
              </a:rPr>
              <a:t>Head of the English </a:t>
            </a:r>
            <a:r>
              <a:rPr lang="en-GB" sz="2000" dirty="0" smtClean="0">
                <a:solidFill>
                  <a:srgbClr val="002060"/>
                </a:solidFill>
              </a:rPr>
              <a:t>Department and Director of Debate</a:t>
            </a:r>
            <a:endParaRPr lang="en-GB" sz="2000" dirty="0" smtClean="0">
              <a:solidFill>
                <a:srgbClr val="002060"/>
              </a:solidFill>
            </a:endParaRPr>
          </a:p>
          <a:p>
            <a:r>
              <a:rPr lang="en-GB" sz="2000" dirty="0" smtClean="0">
                <a:solidFill>
                  <a:srgbClr val="002060"/>
                </a:solidFill>
              </a:rPr>
              <a:t>Direction de </a:t>
            </a:r>
            <a:r>
              <a:rPr lang="en-GB" sz="2000" dirty="0" err="1" smtClean="0">
                <a:solidFill>
                  <a:srgbClr val="002060"/>
                </a:solidFill>
              </a:rPr>
              <a:t>l’enseignement</a:t>
            </a:r>
            <a:r>
              <a:rPr lang="en-GB" sz="2000" dirty="0" smtClean="0">
                <a:solidFill>
                  <a:srgbClr val="002060"/>
                </a:solidFill>
              </a:rPr>
              <a:t> </a:t>
            </a:r>
            <a:r>
              <a:rPr lang="en-GB" sz="2000" dirty="0" err="1" smtClean="0">
                <a:solidFill>
                  <a:srgbClr val="002060"/>
                </a:solidFill>
              </a:rPr>
              <a:t>militaire</a:t>
            </a:r>
            <a:r>
              <a:rPr lang="en-GB" sz="2000" dirty="0" smtClean="0">
                <a:solidFill>
                  <a:srgbClr val="002060"/>
                </a:solidFill>
              </a:rPr>
              <a:t> </a:t>
            </a:r>
            <a:r>
              <a:rPr lang="en-GB" sz="2000" dirty="0" err="1" smtClean="0">
                <a:solidFill>
                  <a:srgbClr val="002060"/>
                </a:solidFill>
              </a:rPr>
              <a:t>supérieur</a:t>
            </a:r>
            <a:r>
              <a:rPr lang="en-GB" sz="2000" dirty="0" smtClean="0">
                <a:solidFill>
                  <a:srgbClr val="002060"/>
                </a:solidFill>
              </a:rPr>
              <a:t>  </a:t>
            </a:r>
            <a:endParaRPr lang="en-GB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652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How do you replace immersion?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Activities based on interaction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Networking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Debating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Study trips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Partnerships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23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Building on Advantages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Transformative Pedagogy: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dirty="0" smtClean="0"/>
              <a:t>Open architecture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dirty="0" smtClean="0"/>
              <a:t>Students involved in module design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dirty="0" smtClean="0"/>
              <a:t>It must be gradual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dirty="0" smtClean="0"/>
              <a:t>Willing </a:t>
            </a:r>
            <a:r>
              <a:rPr lang="en-GB" dirty="0" smtClean="0"/>
              <a:t>suspension of disbelief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1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18726"/>
            <a:ext cx="7776864" cy="557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24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End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GB" sz="4000" dirty="0" smtClean="0"/>
          </a:p>
          <a:p>
            <a:pPr algn="ctr"/>
            <a:r>
              <a:rPr lang="en-GB" sz="4000" dirty="0" smtClean="0"/>
              <a:t>Questions</a:t>
            </a:r>
            <a:r>
              <a:rPr lang="en-GB" dirty="0" smtClean="0"/>
              <a:t> </a:t>
            </a:r>
            <a:r>
              <a:rPr lang="en-GB" sz="4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88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Socio-Professional Profile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French 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Senior Officers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Male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Caucasian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Catholic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Military Dynasty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Upper-Class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Higher Education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International Exposure</a:t>
            </a:r>
          </a:p>
          <a:p>
            <a:pPr marL="6985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No Public Support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987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Linguistic Needs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No use of spoken language is necessary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Speaking English at a tactical level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Specking English at an operational and strategic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8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704088"/>
            <a:ext cx="8856984" cy="1143000"/>
          </a:xfrm>
        </p:spPr>
        <p:txBody>
          <a:bodyPr>
            <a:noAutofit/>
          </a:bodyPr>
          <a:lstStyle/>
          <a:p>
            <a:r>
              <a:rPr lang="en-GB" sz="4400" dirty="0" smtClean="0"/>
              <a:t>Situations of Socio-Linguistic Insecurity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In the classroom: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Being a student vs being an independent achiever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Shifting from tactical level English to strategic level English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What have you done?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Teacher and teaching methods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Outside the classroom:</a:t>
            </a:r>
          </a:p>
          <a:p>
            <a:pPr marL="708660" lvl="1" indent="-342900">
              <a:buFont typeface="Wingdings" panose="05000000000000000000" pitchFamily="2" charset="2"/>
              <a:buChar char="ü"/>
            </a:pPr>
            <a:r>
              <a:rPr lang="en-GB" dirty="0" smtClean="0"/>
              <a:t>Total lack of immersion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20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Losing Linguistic Landmarks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Use of the word «student»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What’s up?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 am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Cultural references and idioms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68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Cricket Idioms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He didn’t play with a straight bat; that is just no</a:t>
            </a:r>
          </a:p>
          <a:p>
            <a:pPr marL="0" indent="0">
              <a:buNone/>
            </a:pPr>
            <a:r>
              <a:rPr lang="en-GB" dirty="0" smtClean="0"/>
              <a:t>    cricket!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Yep, despite enjoying good innings here…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He took that decision off his own bat.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It was definitely a hit for six for all of us.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Can we just draw stumps on this one? I just don’t think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there is any point talking about it.</a:t>
            </a:r>
          </a:p>
        </p:txBody>
      </p:sp>
    </p:spTree>
    <p:extLst>
      <p:ext uri="{BB962C8B-B14F-4D97-AF65-F5344CB8AC3E}">
        <p14:creationId xmlns:p14="http://schemas.microsoft.com/office/powerpoint/2010/main" val="715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Baseball Idioms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Is it a rain-check for David today?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No, he had said he was going to be </a:t>
            </a:r>
            <a:r>
              <a:rPr lang="en-GB" dirty="0" smtClean="0"/>
              <a:t>late.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Ok, let’s get started. The outcomes here are way below</a:t>
            </a:r>
          </a:p>
          <a:p>
            <a:pPr marL="0" indent="0">
              <a:buNone/>
            </a:pPr>
            <a:r>
              <a:rPr lang="en-GB" dirty="0" smtClean="0"/>
              <a:t>    the Mendoza line. Have </a:t>
            </a:r>
            <a:r>
              <a:rPr lang="en-GB" dirty="0" smtClean="0"/>
              <a:t>you got </a:t>
            </a:r>
            <a:r>
              <a:rPr lang="en-GB" dirty="0" smtClean="0"/>
              <a:t>statistics or is it a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ball-park figure?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Here are the figures (…) Basically, we need a cleanup </a:t>
            </a:r>
          </a:p>
          <a:p>
            <a:pPr marL="0" indent="0">
              <a:buNone/>
            </a:pPr>
            <a:r>
              <a:rPr lang="en-GB" dirty="0" smtClean="0"/>
              <a:t>    hitter. We are down to the last out; it’s a hit or a miss.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58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After Drawbacks, Advantages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Environment and Profile: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Perfect learning environment for lower levels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Significant professional experience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Significant academic background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The language in itself: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Easily accessible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Not standardized</a:t>
            </a: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9292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Reducing Drawbacks</a:t>
            </a:r>
            <a:endParaRPr lang="en-GB" sz="4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Process to stream the officers into groups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Teaching team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How do you replace </a:t>
            </a:r>
          </a:p>
          <a:p>
            <a:pPr marL="0" indent="0">
              <a:buNone/>
            </a:pPr>
            <a:r>
              <a:rPr lang="en-GB" dirty="0" smtClean="0"/>
              <a:t>    immersion ?</a:t>
            </a:r>
          </a:p>
        </p:txBody>
      </p:sp>
      <p:pic>
        <p:nvPicPr>
          <p:cNvPr id="1026" name="Picture 2" descr="C:\Users\user0001\Desktop\we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068960"/>
            <a:ext cx="4284669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442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363</Words>
  <Application>Microsoft Office PowerPoint</Application>
  <PresentationFormat>Bildschirmpräsentation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Débit</vt:lpstr>
      <vt:lpstr>Socio-Linguistic Insecurity</vt:lpstr>
      <vt:lpstr>Socio-Professional Profile</vt:lpstr>
      <vt:lpstr>Linguistic Needs</vt:lpstr>
      <vt:lpstr>Situations of Socio-Linguistic Insecurity</vt:lpstr>
      <vt:lpstr>Losing Linguistic Landmarks</vt:lpstr>
      <vt:lpstr>Cricket Idioms</vt:lpstr>
      <vt:lpstr>Baseball Idioms</vt:lpstr>
      <vt:lpstr>After Drawbacks, Advantages</vt:lpstr>
      <vt:lpstr>Reducing Drawbacks</vt:lpstr>
      <vt:lpstr>How do you replace immersion?</vt:lpstr>
      <vt:lpstr>Building on Advantages</vt:lpstr>
      <vt:lpstr>PowerPoint-Präsentation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Socio-Linguistic Insecurity</dc:title>
  <dc:creator>Sylvestre SM</dc:creator>
  <cp:lastModifiedBy>BMLV</cp:lastModifiedBy>
  <cp:revision>19</cp:revision>
  <dcterms:created xsi:type="dcterms:W3CDTF">2017-05-15T06:33:56Z</dcterms:created>
  <dcterms:modified xsi:type="dcterms:W3CDTF">2017-05-18T06:39:27Z</dcterms:modified>
</cp:coreProperties>
</file>