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18" r:id="rId2"/>
    <p:sldId id="320" r:id="rId3"/>
    <p:sldId id="319" r:id="rId4"/>
    <p:sldId id="321" r:id="rId5"/>
    <p:sldId id="322" r:id="rId6"/>
    <p:sldId id="328" r:id="rId7"/>
    <p:sldId id="324" r:id="rId8"/>
    <p:sldId id="327" r:id="rId9"/>
    <p:sldId id="326" r:id="rId10"/>
    <p:sldId id="323" r:id="rId11"/>
    <p:sldId id="325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51">
          <p15:clr>
            <a:srgbClr val="A4A3A4"/>
          </p15:clr>
        </p15:guide>
        <p15:guide id="2" pos="4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6699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4660"/>
  </p:normalViewPr>
  <p:slideViewPr>
    <p:cSldViewPr snapToGrid="0">
      <p:cViewPr>
        <p:scale>
          <a:sx n="86" d="100"/>
          <a:sy n="86" d="100"/>
        </p:scale>
        <p:origin x="-72" y="654"/>
      </p:cViewPr>
      <p:guideLst>
        <p:guide orient="horz" pos="3351"/>
        <p:guide pos="4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EE798CD-CD12-4C25-8B0D-9C1CF2714F02}" type="datetimeFigureOut">
              <a:rPr lang="en-GB"/>
              <a:pPr>
                <a:defRPr/>
              </a:pPr>
              <a:t>17/05/2017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65A7DE0-B9BA-4AFC-97CA-CF645522F16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44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86359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8635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02567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5A7DE0-B9BA-4AFC-97CA-CF645522F16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59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19125" y="517525"/>
            <a:ext cx="3444875" cy="2584450"/>
          </a:xfrm>
          <a:ln/>
        </p:spPr>
      </p:sp>
      <p:sp>
        <p:nvSpPr>
          <p:cNvPr id="1126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altLang="de-DE"/>
              <a:t>.</a:t>
            </a:r>
          </a:p>
          <a:p>
            <a:pPr marL="438150" lvl="1" indent="-117475">
              <a:buFontTx/>
              <a:buChar char="•"/>
            </a:pPr>
            <a:endParaRPr lang="de-DE" altLang="de-DE"/>
          </a:p>
        </p:txBody>
      </p:sp>
      <p:sp>
        <p:nvSpPr>
          <p:cNvPr id="112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7338" defTabSz="9271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4113" indent="-230188" defTabSz="9271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defTabSz="9271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defTabSz="9271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defTabSz="9271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defTabSz="9271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defTabSz="9271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defTabSz="9271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2CDFF8-90F7-4C08-8BC8-7A5F35109DC7}" type="slidenum">
              <a:rPr lang="de-AT" altLang="de-DE" sz="1200" b="0">
                <a:latin typeface="Franklin Gothic Book" panose="020B0503020102020204" pitchFamily="34" charset="0"/>
                <a:ea typeface="MS PGothic" panose="020B0600070205080204" pitchFamily="34" charset="-128"/>
              </a:rPr>
              <a:pPr/>
              <a:t>4</a:t>
            </a:fld>
            <a:endParaRPr lang="de-AT" altLang="de-DE" sz="1200" b="0">
              <a:latin typeface="Franklin Gothic Book" panose="020B05030201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677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680003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86359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680003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86359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28635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745B7-66DC-4290-B25D-20ED287C33E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7341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745B7-66DC-4290-B25D-20ED287C33E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985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cs typeface="Arial" panose="020B0604020202020204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68288" y="6524625"/>
            <a:ext cx="17145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AT" sz="1400">
                <a:solidFill>
                  <a:schemeClr val="bg1"/>
                </a:solidFill>
                <a:cs typeface="Arial" panose="020B0604020202020204" pitchFamily="34" charset="0"/>
              </a:rPr>
              <a:t>www.bundesheer.at</a:t>
            </a:r>
          </a:p>
        </p:txBody>
      </p:sp>
      <p:pic>
        <p:nvPicPr>
          <p:cNvPr id="4142" name="Picture 4" descr="Logo-Kombi_CD-Leiste_MUST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051800" y="6532563"/>
            <a:ext cx="7270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6"/>
          <p:cNvSpPr txBox="1">
            <a:spLocks noChangeArrowheads="1"/>
          </p:cNvSpPr>
          <p:nvPr userDrawn="1"/>
        </p:nvSpPr>
        <p:spPr bwMode="auto">
          <a:xfrm>
            <a:off x="1074738" y="141288"/>
            <a:ext cx="3268662" cy="825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r>
              <a:rPr lang="de-AT" sz="1600" b="1"/>
              <a:t>AUSTRIAN ARMED FORCES</a:t>
            </a:r>
          </a:p>
          <a:p>
            <a:r>
              <a:rPr lang="de-AT" sz="1600" b="1">
                <a:solidFill>
                  <a:srgbClr val="808285"/>
                </a:solidFill>
              </a:rPr>
              <a:t>National Defence Academy</a:t>
            </a:r>
          </a:p>
          <a:p>
            <a:r>
              <a:rPr lang="de-AT" sz="1600" b="1">
                <a:solidFill>
                  <a:srgbClr val="0066FF"/>
                </a:solidFill>
              </a:rPr>
              <a:t>We Shape the Future</a:t>
            </a:r>
          </a:p>
        </p:txBody>
      </p:sp>
      <p:graphicFrame>
        <p:nvGraphicFramePr>
          <p:cNvPr id="4138" name="Object 42"/>
          <p:cNvGraphicFramePr>
            <a:graphicFrameLocks noChangeAspect="1"/>
          </p:cNvGraphicFramePr>
          <p:nvPr/>
        </p:nvGraphicFramePr>
        <p:xfrm>
          <a:off x="109538" y="117475"/>
          <a:ext cx="9398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orelDRAW" r:id="rId17" imgW="10073160" imgH="7189920" progId="">
                  <p:embed/>
                </p:oleObj>
              </mc:Choice>
              <mc:Fallback>
                <p:oleObj name="CorelDRAW" r:id="rId17" imgW="10073160" imgH="7189920" progId="">
                  <p:embed/>
                  <p:pic>
                    <p:nvPicPr>
                      <p:cNvPr id="413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lum bright="98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8" y="117475"/>
                        <a:ext cx="9398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928843" y="1654620"/>
            <a:ext cx="5704102" cy="35416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3</a:t>
            </a: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 Assistance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with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 Problems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related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Migrant Crisis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18417" y="1061812"/>
            <a:ext cx="8729932" cy="61884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work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endParaRPr lang="de-AT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necessary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content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survival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booklet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structure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such a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survival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booklet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look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like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pPr>
              <a:buSzPct val="100000"/>
              <a:defRPr/>
            </a:pP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Clarify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desired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outcome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booklet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Purpose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page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(s)</a:t>
            </a: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Grafics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Targeted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people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Aim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booklet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Terminology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words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(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divided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into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topics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Phone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numbers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Clear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sequence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80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50843" y="1101436"/>
            <a:ext cx="8185533" cy="66193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3</a:t>
            </a:r>
          </a:p>
          <a:p>
            <a:pPr algn="ctr">
              <a:buSzPct val="100000"/>
              <a:defRPr/>
            </a:pP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Results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Recommendations</a:t>
            </a:r>
            <a:endParaRPr lang="de-AT" sz="2800" b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National </a:t>
            </a: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</a:t>
            </a:r>
            <a:r>
              <a:rPr lang="de-A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even</a:t>
            </a:r>
            <a:r>
              <a:rPr lang="de-A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international </a:t>
            </a: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challenges</a:t>
            </a:r>
            <a:r>
              <a:rPr lang="de-A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tasks</a:t>
            </a:r>
            <a:r>
              <a:rPr lang="de-A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saving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ressources</a:t>
            </a:r>
            <a:endParaRPr lang="de-AT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Specified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role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advance</a:t>
            </a: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Use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CIMIC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personnel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mediators</a:t>
            </a: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Produse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use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tailored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survival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booklets</a:t>
            </a: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Employment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translators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psychologists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Employment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former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migrants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(in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awareness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trainings</a:t>
            </a: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Continuing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Study Group in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next</a:t>
            </a:r>
            <a:r>
              <a:rPr lang="de-AT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BILC </a:t>
            </a:r>
            <a:r>
              <a:rPr lang="de-AT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event</a:t>
            </a: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910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138791" y="1003596"/>
            <a:ext cx="7396873" cy="1818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Background</a:t>
            </a: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Between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summer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2015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spring 2016</a:t>
            </a: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Austria was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among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countries</a:t>
            </a: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most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affected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Migrant Crisis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30449" y="2959123"/>
            <a:ext cx="86135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  <a:defRPr/>
            </a:pP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Challenges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algn="ctr">
              <a:buSzPct val="100000"/>
              <a:defRPr/>
            </a:pP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sheer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number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migrants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</a:p>
          <a:p>
            <a:pPr algn="ctr">
              <a:buSzPct val="100000"/>
              <a:defRPr/>
            </a:pP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Different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languages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too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few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interpreters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>
              <a:buSzPct val="100000"/>
              <a:defRPr/>
            </a:pP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Security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issues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/lack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registration</a:t>
            </a:r>
            <a:endParaRPr lang="de-AT" sz="28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Accomodation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food</a:t>
            </a:r>
            <a:endParaRPr lang="de-AT" sz="28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8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Overwhelming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voluntary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help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>
              <a:buSzPct val="100000"/>
              <a:defRPr/>
            </a:pP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but also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fear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among</a:t>
            </a:r>
            <a:r>
              <a:rPr lang="de-A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host population</a:t>
            </a:r>
            <a:endParaRPr lang="de-AT" sz="2800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2210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07"/>
            <a:ext cx="9021763" cy="634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9375"/>
            <a:ext cx="4140200" cy="6345238"/>
          </a:xfrm>
          <a:solidFill>
            <a:schemeClr val="bg1">
              <a:alpha val="72000"/>
            </a:schemeClr>
          </a:solidFill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endParaRPr lang="de-AT" altLang="de-DE" b="1" dirty="0">
              <a:latin typeface="+mj-lt"/>
            </a:endParaRPr>
          </a:p>
          <a:p>
            <a:pPr marL="1009650" lvl="1" indent="-609600" eaLnBrk="1" hangingPunct="1">
              <a:spcBef>
                <a:spcPts val="0"/>
              </a:spcBef>
              <a:buFontTx/>
              <a:buNone/>
              <a:defRPr/>
            </a:pPr>
            <a:r>
              <a:rPr lang="de-AT" altLang="de-DE" sz="2400" dirty="0">
                <a:latin typeface="+mj-lt"/>
              </a:rPr>
              <a:t>Situation in </a:t>
            </a:r>
            <a:r>
              <a:rPr lang="de-AT" altLang="de-DE" sz="2400" dirty="0" err="1">
                <a:latin typeface="+mj-lt"/>
              </a:rPr>
              <a:t>from</a:t>
            </a:r>
            <a:r>
              <a:rPr lang="de-AT" altLang="de-DE" sz="2400" dirty="0">
                <a:latin typeface="+mj-lt"/>
              </a:rPr>
              <a:t> </a:t>
            </a:r>
          </a:p>
          <a:p>
            <a:pPr marL="1009650" lvl="1" indent="-609600" eaLnBrk="1" hangingPunct="1">
              <a:spcBef>
                <a:spcPts val="0"/>
              </a:spcBef>
              <a:buFontTx/>
              <a:buNone/>
              <a:defRPr/>
            </a:pPr>
            <a:r>
              <a:rPr lang="de-AT" altLang="de-DE" sz="2400" dirty="0" err="1">
                <a:latin typeface="+mj-lt"/>
              </a:rPr>
              <a:t>summer</a:t>
            </a:r>
            <a:r>
              <a:rPr lang="de-AT" altLang="de-DE" sz="2400" dirty="0">
                <a:latin typeface="+mj-lt"/>
              </a:rPr>
              <a:t> 2015 </a:t>
            </a:r>
            <a:r>
              <a:rPr lang="de-AT" altLang="de-DE" sz="2400" dirty="0" err="1">
                <a:latin typeface="+mj-lt"/>
              </a:rPr>
              <a:t>to</a:t>
            </a:r>
            <a:r>
              <a:rPr lang="de-AT" altLang="de-DE" sz="2400" dirty="0">
                <a:latin typeface="+mj-lt"/>
              </a:rPr>
              <a:t> </a:t>
            </a:r>
          </a:p>
          <a:p>
            <a:pPr marL="1009650" lvl="1" indent="-609600" eaLnBrk="1" hangingPunct="1">
              <a:spcBef>
                <a:spcPts val="0"/>
              </a:spcBef>
              <a:buFontTx/>
              <a:buNone/>
              <a:defRPr/>
            </a:pPr>
            <a:r>
              <a:rPr lang="de-AT" altLang="de-DE" sz="2400" dirty="0">
                <a:latin typeface="+mj-lt"/>
              </a:rPr>
              <a:t>spring 2016</a:t>
            </a:r>
            <a:endParaRPr lang="de-AT" altLang="de-DE" sz="2400" b="1" dirty="0">
              <a:latin typeface="+mj-lt"/>
            </a:endParaRPr>
          </a:p>
        </p:txBody>
      </p:sp>
      <p:sp>
        <p:nvSpPr>
          <p:cNvPr id="2" name="Pfeil: nach links und rechts 1"/>
          <p:cNvSpPr/>
          <p:nvPr/>
        </p:nvSpPr>
        <p:spPr bwMode="auto">
          <a:xfrm rot="19771450">
            <a:off x="4291584" y="3657600"/>
            <a:ext cx="1216152" cy="484632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feil: nach links und rechts 4"/>
          <p:cNvSpPr/>
          <p:nvPr/>
        </p:nvSpPr>
        <p:spPr bwMode="auto">
          <a:xfrm rot="2863399">
            <a:off x="4350197" y="3622605"/>
            <a:ext cx="1216152" cy="484632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369922" y="4053117"/>
            <a:ext cx="28424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2400" dirty="0" err="1"/>
              <a:t>Nearly</a:t>
            </a:r>
            <a:r>
              <a:rPr lang="de-AT" altLang="de-DE" sz="2400" dirty="0"/>
              <a:t> </a:t>
            </a:r>
            <a:r>
              <a:rPr lang="de-AT" altLang="de-DE" sz="2400" dirty="0" err="1"/>
              <a:t>closed</a:t>
            </a:r>
            <a:r>
              <a:rPr lang="de-AT" altLang="de-DE" sz="2400" dirty="0"/>
              <a:t>  </a:t>
            </a:r>
            <a:r>
              <a:rPr lang="de-AT" altLang="de-DE" sz="2400" dirty="0" err="1"/>
              <a:t>since</a:t>
            </a:r>
            <a:r>
              <a:rPr lang="de-AT" altLang="de-DE" sz="2400" dirty="0"/>
              <a:t> </a:t>
            </a:r>
          </a:p>
          <a:p>
            <a:r>
              <a:rPr lang="de-AT" altLang="de-DE" sz="2400" dirty="0"/>
              <a:t>spring 2016</a:t>
            </a:r>
            <a:endParaRPr lang="de-AT" sz="2400" dirty="0"/>
          </a:p>
        </p:txBody>
      </p:sp>
      <p:sp>
        <p:nvSpPr>
          <p:cNvPr id="4" name="Rechteck 3"/>
          <p:cNvSpPr/>
          <p:nvPr/>
        </p:nvSpPr>
        <p:spPr>
          <a:xfrm>
            <a:off x="3663318" y="5027168"/>
            <a:ext cx="34489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altLang="de-DE" sz="2400" b="1" dirty="0"/>
              <a:t>Enhanced </a:t>
            </a:r>
            <a:r>
              <a:rPr lang="de-AT" altLang="de-DE" sz="2400" b="1" dirty="0" err="1"/>
              <a:t>use</a:t>
            </a:r>
            <a:r>
              <a:rPr lang="de-AT" altLang="de-DE" sz="2400" b="1" dirty="0"/>
              <a:t> </a:t>
            </a:r>
            <a:r>
              <a:rPr lang="de-AT" altLang="de-DE" sz="2400" b="1" dirty="0" err="1"/>
              <a:t>of</a:t>
            </a:r>
            <a:r>
              <a:rPr lang="de-AT" altLang="de-DE" sz="2400" b="1" dirty="0"/>
              <a:t> </a:t>
            </a:r>
            <a:r>
              <a:rPr lang="de-AT" altLang="de-DE" sz="2400" b="1" dirty="0" err="1"/>
              <a:t>the</a:t>
            </a:r>
            <a:endParaRPr lang="de-AT" altLang="de-DE" sz="2400" b="1" dirty="0"/>
          </a:p>
          <a:p>
            <a:r>
              <a:rPr lang="de-AT" altLang="de-DE" sz="2400" b="1" dirty="0"/>
              <a:t> </a:t>
            </a:r>
            <a:r>
              <a:rPr lang="de-AT" altLang="de-DE" sz="2400" b="1" dirty="0" err="1"/>
              <a:t>central</a:t>
            </a:r>
            <a:r>
              <a:rPr lang="de-AT" altLang="de-DE" sz="2400" b="1" dirty="0"/>
              <a:t> route </a:t>
            </a:r>
            <a:r>
              <a:rPr lang="de-AT" altLang="de-DE" sz="2400" b="1" dirty="0" err="1"/>
              <a:t>since</a:t>
            </a:r>
            <a:r>
              <a:rPr lang="de-AT" altLang="de-DE" sz="2400" b="1" dirty="0"/>
              <a:t> 2016</a:t>
            </a:r>
            <a:endParaRPr lang="de-AT" sz="2400" b="1" dirty="0"/>
          </a:p>
        </p:txBody>
      </p:sp>
    </p:spTree>
    <p:extLst>
      <p:ext uri="{BB962C8B-B14F-4D97-AF65-F5344CB8AC3E}">
        <p14:creationId xmlns:p14="http://schemas.microsoft.com/office/powerpoint/2010/main" val="20410589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uppieren 3"/>
          <p:cNvGrpSpPr>
            <a:grpSpLocks/>
          </p:cNvGrpSpPr>
          <p:nvPr/>
        </p:nvGrpSpPr>
        <p:grpSpPr bwMode="auto">
          <a:xfrm>
            <a:off x="-828676" y="136526"/>
            <a:ext cx="6623051" cy="5915024"/>
            <a:chOff x="-106364" y="136526"/>
            <a:chExt cx="6623052" cy="5915024"/>
          </a:xfrm>
        </p:grpSpPr>
        <p:pic>
          <p:nvPicPr>
            <p:cNvPr id="10245" name="Grafik 20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688" y="1509713"/>
              <a:ext cx="5715000" cy="4541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Bogen 2052"/>
            <p:cNvSpPr/>
            <p:nvPr/>
          </p:nvSpPr>
          <p:spPr>
            <a:xfrm rot="4740000">
              <a:off x="415924" y="128588"/>
              <a:ext cx="5262563" cy="6307139"/>
            </a:xfrm>
            <a:prstGeom prst="arc">
              <a:avLst>
                <a:gd name="adj1" fmla="val 15643506"/>
                <a:gd name="adj2" fmla="val 2091668"/>
              </a:avLst>
            </a:prstGeom>
            <a:ln w="698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39" name="Bogen 38"/>
            <p:cNvSpPr/>
            <p:nvPr/>
          </p:nvSpPr>
          <p:spPr>
            <a:xfrm rot="4740000">
              <a:off x="77787" y="473075"/>
              <a:ext cx="4319588" cy="3646489"/>
            </a:xfrm>
            <a:prstGeom prst="arc">
              <a:avLst>
                <a:gd name="adj1" fmla="val 16200000"/>
                <a:gd name="adj2" fmla="val 2565571"/>
              </a:avLst>
            </a:prstGeom>
            <a:noFill/>
            <a:ln w="6985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40" name="Bogen 39"/>
            <p:cNvSpPr/>
            <p:nvPr/>
          </p:nvSpPr>
          <p:spPr>
            <a:xfrm rot="5400000">
              <a:off x="529430" y="469107"/>
              <a:ext cx="1400175" cy="2566988"/>
            </a:xfrm>
            <a:prstGeom prst="arc">
              <a:avLst>
                <a:gd name="adj1" fmla="val 16200000"/>
                <a:gd name="adj2" fmla="val 705475"/>
              </a:avLst>
            </a:prstGeom>
            <a:ln w="698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249" name="Textfeld 52"/>
            <p:cNvSpPr txBox="1">
              <a:spLocks noChangeArrowheads="1"/>
            </p:cNvSpPr>
            <p:nvPr/>
          </p:nvSpPr>
          <p:spPr bwMode="auto">
            <a:xfrm>
              <a:off x="2365375" y="2355850"/>
              <a:ext cx="158273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de-DE" sz="1400" b="0" dirty="0">
                  <a:solidFill>
                    <a:srgbClr val="FFFF00"/>
                  </a:solidFill>
                  <a:latin typeface="Cooper Black" panose="0208090404030B020404" pitchFamily="18" charset="0"/>
                  <a:ea typeface="MS PGothic" panose="020B0600070205080204" pitchFamily="34" charset="-128"/>
                </a:rPr>
                <a:t>Phase 2: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de-DE" sz="1400" b="0" dirty="0">
                  <a:solidFill>
                    <a:srgbClr val="FFFF00"/>
                  </a:solidFill>
                  <a:latin typeface="Cooper Black" panose="0208090404030B020404" pitchFamily="18" charset="0"/>
                  <a:ea typeface="MS PGothic" panose="020B0600070205080204" pitchFamily="34" charset="-128"/>
                </a:rPr>
                <a:t>Flight </a:t>
              </a:r>
              <a:r>
                <a:rPr lang="de-DE" altLang="de-DE" sz="1400" b="0" dirty="0" err="1">
                  <a:solidFill>
                    <a:srgbClr val="FFFF00"/>
                  </a:solidFill>
                  <a:latin typeface="Cooper Black" panose="0208090404030B020404" pitchFamily="18" charset="0"/>
                  <a:ea typeface="MS PGothic" panose="020B0600070205080204" pitchFamily="34" charset="-128"/>
                </a:rPr>
                <a:t>and</a:t>
              </a:r>
              <a:r>
                <a:rPr lang="de-DE" altLang="de-DE" sz="1400" b="0" dirty="0">
                  <a:solidFill>
                    <a:srgbClr val="FFFF00"/>
                  </a:solidFill>
                  <a:latin typeface="Cooper Black" panose="0208090404030B020404" pitchFamily="18" charset="0"/>
                  <a:ea typeface="MS PGothic" panose="020B0600070205080204" pitchFamily="34" charset="-128"/>
                </a:rPr>
                <a:t> Transit</a:t>
              </a:r>
            </a:p>
          </p:txBody>
        </p:sp>
        <p:sp>
          <p:nvSpPr>
            <p:cNvPr id="10250" name="Textfeld 54"/>
            <p:cNvSpPr txBox="1">
              <a:spLocks noChangeArrowheads="1"/>
            </p:cNvSpPr>
            <p:nvPr/>
          </p:nvSpPr>
          <p:spPr bwMode="auto">
            <a:xfrm>
              <a:off x="4170363" y="3933825"/>
              <a:ext cx="158273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de-DE" sz="1400" b="0" dirty="0">
                  <a:solidFill>
                    <a:srgbClr val="FF0000"/>
                  </a:solidFill>
                  <a:latin typeface="Cooper Black" panose="0208090404030B020404" pitchFamily="18" charset="0"/>
                  <a:ea typeface="MS PGothic" panose="020B0600070205080204" pitchFamily="34" charset="-128"/>
                </a:rPr>
                <a:t>Phase 1: Expulsion</a:t>
              </a:r>
            </a:p>
          </p:txBody>
        </p:sp>
        <p:pic>
          <p:nvPicPr>
            <p:cNvPr id="10251" name="Grafik 205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663" y="1314450"/>
              <a:ext cx="1181100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8" name="Ellipse 2057"/>
            <p:cNvSpPr/>
            <p:nvPr/>
          </p:nvSpPr>
          <p:spPr>
            <a:xfrm>
              <a:off x="2112962" y="1644650"/>
              <a:ext cx="65088" cy="635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46" name="Ellipse 45"/>
            <p:cNvSpPr/>
            <p:nvPr/>
          </p:nvSpPr>
          <p:spPr>
            <a:xfrm>
              <a:off x="2025650" y="1871663"/>
              <a:ext cx="65087" cy="635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851025" y="2046288"/>
              <a:ext cx="65087" cy="6508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1673225" y="2111375"/>
              <a:ext cx="63500" cy="635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1487487" y="2078038"/>
              <a:ext cx="63500" cy="6508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257" name="Textfeld 50"/>
            <p:cNvSpPr txBox="1">
              <a:spLocks noChangeArrowheads="1"/>
            </p:cNvSpPr>
            <p:nvPr/>
          </p:nvSpPr>
          <p:spPr bwMode="auto">
            <a:xfrm>
              <a:off x="881063" y="1484313"/>
              <a:ext cx="1582737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de-DE" sz="1400" b="0" dirty="0">
                  <a:latin typeface="Cooper Black" panose="0208090404030B020404" pitchFamily="18" charset="0"/>
                  <a:ea typeface="MS PGothic" panose="020B0600070205080204" pitchFamily="34" charset="-128"/>
                </a:rPr>
                <a:t>Phase 3: Arrival </a:t>
              </a:r>
              <a:r>
                <a:rPr lang="de-DE" altLang="de-DE" sz="1400" b="0" dirty="0" err="1">
                  <a:latin typeface="Cooper Black" panose="0208090404030B020404" pitchFamily="18" charset="0"/>
                  <a:ea typeface="MS PGothic" panose="020B0600070205080204" pitchFamily="34" charset="-128"/>
                </a:rPr>
                <a:t>and</a:t>
              </a:r>
              <a:r>
                <a:rPr lang="de-DE" altLang="de-DE" sz="1400" b="0" dirty="0">
                  <a:latin typeface="Cooper Black" panose="0208090404030B020404" pitchFamily="18" charset="0"/>
                  <a:ea typeface="MS PGothic" panose="020B0600070205080204" pitchFamily="34" charset="-128"/>
                </a:rPr>
                <a:t> Integration</a:t>
              </a:r>
            </a:p>
          </p:txBody>
        </p:sp>
      </p:grpSp>
      <p:sp>
        <p:nvSpPr>
          <p:cNvPr id="2" name="Rechteck 1"/>
          <p:cNvSpPr/>
          <p:nvPr/>
        </p:nvSpPr>
        <p:spPr>
          <a:xfrm>
            <a:off x="5505938" y="3010257"/>
            <a:ext cx="3757612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AT" altLang="de-DE" u="sng" dirty="0">
                <a:latin typeface="Franklin Gothic Book" panose="020B0503020102020204" pitchFamily="34" charset="0"/>
              </a:rPr>
              <a:t>Phase 1</a:t>
            </a:r>
            <a:br>
              <a:rPr lang="de-AT" altLang="de-DE" u="sng" dirty="0">
                <a:latin typeface="Franklin Gothic Book" panose="020B0503020102020204" pitchFamily="34" charset="0"/>
              </a:rPr>
            </a:br>
            <a:r>
              <a:rPr lang="de-AT" altLang="de-DE" dirty="0">
                <a:latin typeface="Franklin Gothic Book" panose="020B0503020102020204" pitchFamily="34" charset="0"/>
              </a:rPr>
              <a:t>Expulsion</a:t>
            </a:r>
          </a:p>
          <a:p>
            <a:pPr marL="400050" lvl="1" eaLnBrk="1" hangingPunct="1">
              <a:defRPr/>
            </a:pPr>
            <a:endParaRPr lang="de-AT" altLang="de-DE" dirty="0">
              <a:latin typeface="Franklin Gothic Book" panose="020B0503020102020204" pitchFamily="34" charset="0"/>
            </a:endParaRPr>
          </a:p>
          <a:p>
            <a:pPr marL="7429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AT" altLang="de-DE" u="sng" dirty="0">
                <a:latin typeface="Franklin Gothic Book" panose="020B0503020102020204" pitchFamily="34" charset="0"/>
              </a:rPr>
              <a:t>Phase 2</a:t>
            </a:r>
            <a:br>
              <a:rPr lang="de-AT" altLang="de-DE" u="sng" dirty="0">
                <a:latin typeface="Franklin Gothic Book" panose="020B0503020102020204" pitchFamily="34" charset="0"/>
              </a:rPr>
            </a:br>
            <a:r>
              <a:rPr lang="de-AT" altLang="de-DE" dirty="0">
                <a:latin typeface="Franklin Gothic Book" panose="020B0503020102020204" pitchFamily="34" charset="0"/>
              </a:rPr>
              <a:t>Flight </a:t>
            </a:r>
            <a:r>
              <a:rPr lang="de-AT" altLang="de-DE" dirty="0" err="1">
                <a:latin typeface="Franklin Gothic Book" panose="020B0503020102020204" pitchFamily="34" charset="0"/>
              </a:rPr>
              <a:t>and</a:t>
            </a:r>
            <a:r>
              <a:rPr lang="de-AT" altLang="de-DE" dirty="0">
                <a:latin typeface="Franklin Gothic Book" panose="020B0503020102020204" pitchFamily="34" charset="0"/>
              </a:rPr>
              <a:t> Transit</a:t>
            </a:r>
          </a:p>
          <a:p>
            <a:pPr marL="400050" lvl="1" eaLnBrk="1" hangingPunct="1">
              <a:defRPr/>
            </a:pPr>
            <a:endParaRPr lang="de-AT" altLang="de-DE" dirty="0">
              <a:latin typeface="Franklin Gothic Book" panose="020B0503020102020204" pitchFamily="34" charset="0"/>
            </a:endParaRPr>
          </a:p>
          <a:p>
            <a:pPr marL="74295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de-AT" altLang="de-DE" u="sng" dirty="0">
                <a:latin typeface="Franklin Gothic Book" panose="020B0503020102020204" pitchFamily="34" charset="0"/>
              </a:rPr>
              <a:t>Phase 3</a:t>
            </a:r>
            <a:br>
              <a:rPr lang="de-AT" altLang="de-DE" u="sng" dirty="0">
                <a:latin typeface="Franklin Gothic Book" panose="020B0503020102020204" pitchFamily="34" charset="0"/>
              </a:rPr>
            </a:br>
            <a:r>
              <a:rPr lang="de-AT" altLang="de-DE" dirty="0">
                <a:latin typeface="Franklin Gothic Book" panose="020B0503020102020204" pitchFamily="34" charset="0"/>
              </a:rPr>
              <a:t>Arrival </a:t>
            </a:r>
            <a:r>
              <a:rPr lang="de-AT" altLang="de-DE" dirty="0" err="1">
                <a:latin typeface="Franklin Gothic Book" panose="020B0503020102020204" pitchFamily="34" charset="0"/>
              </a:rPr>
              <a:t>and</a:t>
            </a:r>
            <a:r>
              <a:rPr lang="de-AT" altLang="de-DE" dirty="0">
                <a:latin typeface="Franklin Gothic Book" panose="020B0503020102020204" pitchFamily="34" charset="0"/>
              </a:rPr>
              <a:t> Integration</a:t>
            </a:r>
          </a:p>
          <a:p>
            <a:pPr marL="400050" lvl="1" eaLnBrk="1" hangingPunct="1">
              <a:defRPr/>
            </a:pPr>
            <a:endParaRPr lang="de-AT" altLang="de-DE" dirty="0">
              <a:latin typeface="Franklin Gothic Book" panose="020B0503020102020204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798670" y="1390649"/>
            <a:ext cx="3172148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de-AT" altLang="de-DE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</a:t>
            </a:r>
            <a:r>
              <a:rPr lang="de-AT" alt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altLang="de-DE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Phases</a:t>
            </a:r>
            <a:r>
              <a:rPr lang="de-AT" alt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altLang="de-DE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AT" alt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</a:t>
            </a:r>
            <a:endParaRPr lang="de-DE" altLang="de-DE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itchFamily="34" charset="0"/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94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84231" y="1061812"/>
            <a:ext cx="8998274" cy="3972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3</a:t>
            </a: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Results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 Austrian National Symposium 2016</a:t>
            </a: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Communicative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Competence</a:t>
            </a: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Necessity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Cultural Mediators</a:t>
            </a: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Use </a:t>
            </a: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Fact-</a:t>
            </a: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oriented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Language</a:t>
            </a: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Structural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Multilingualism</a:t>
            </a: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de-AT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Organisations </a:t>
            </a:r>
            <a:endParaRPr lang="de-AT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Providing Language Survival Booklets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38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89677" y="1061812"/>
            <a:ext cx="2787408" cy="34185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3</a:t>
            </a:r>
          </a:p>
          <a:p>
            <a:pPr algn="ctr">
              <a:buSzPct val="100000"/>
              <a:defRPr/>
            </a:pP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Participants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Peter Armbrust</a:t>
            </a: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Štefan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Blahušiak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Dariusz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Chrzaszsz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Thomas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Fronek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Tomáš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Kembicky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Zsolt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Mikusi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Daire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Roache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Wolfgang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Zecha</a:t>
            </a: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092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302783" y="929609"/>
            <a:ext cx="6428660" cy="11409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3</a:t>
            </a:r>
          </a:p>
          <a:p>
            <a:pPr algn="ctr">
              <a:buSzPct val="100000"/>
              <a:defRPr/>
            </a:pPr>
            <a:r>
              <a:rPr lang="de-AT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 </a:t>
            </a:r>
            <a:r>
              <a:rPr lang="de-AT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Assistance </a:t>
            </a:r>
            <a:r>
              <a:rPr lang="de-AT" sz="20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with</a:t>
            </a:r>
            <a:r>
              <a:rPr lang="de-AT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 </a:t>
            </a:r>
            <a:r>
              <a:rPr lang="de-AT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Problems </a:t>
            </a:r>
            <a:endParaRPr lang="de-AT" sz="2000" b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0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related</a:t>
            </a:r>
            <a:r>
              <a:rPr lang="de-AT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sz="2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Migrant </a:t>
            </a:r>
            <a:r>
              <a:rPr lang="de-AT" sz="20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Crisis</a:t>
            </a:r>
            <a:endParaRPr lang="de-AT" sz="20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748145" y="2056686"/>
            <a:ext cx="78416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Experiences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Remarks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Expectations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….:</a:t>
            </a:r>
          </a:p>
          <a:p>
            <a:pPr algn="ctr">
              <a:buSzPct val="100000"/>
              <a:defRPr/>
            </a:pPr>
            <a:endParaRPr lang="de-AT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Difference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between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refugees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job-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seekers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Number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interpreters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</a:p>
          <a:p>
            <a:pPr>
              <a:buSzPct val="100000"/>
              <a:defRPr/>
            </a:pPr>
            <a:r>
              <a:rPr lang="de-AT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bservers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dialects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clarify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reasons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credibility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refugees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Maintain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registration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control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Identification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role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National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even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international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challenges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tasks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saving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ressources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only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learn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languages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only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assistance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domestic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emergency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services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 must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impartial</a:t>
            </a:r>
            <a:endParaRPr lang="de-AT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Assistance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former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migrants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very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helpful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but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tribal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rivalries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possibly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imported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monitoring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listening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only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also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helpful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SzPct val="100000"/>
              <a:defRPr/>
            </a:pP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Use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English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necessary</a:t>
            </a:r>
            <a:endParaRPr lang="de-AT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de-AT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920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56279" y="1061812"/>
            <a:ext cx="7254207" cy="46496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work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can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assistance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>
              <a:buSzPct val="100000"/>
              <a:defRPr/>
            </a:pP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contribute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solving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language-related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problems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pPr algn="ctr">
              <a:buSzPct val="100000"/>
              <a:defRPr/>
            </a:pP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Use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of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translators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Recruits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with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migration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background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Provide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central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points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interpreters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psychologists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Mobile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virtual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comunications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set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provided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Language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survival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booklets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applications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Cimic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ressources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910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8818" y="110836"/>
            <a:ext cx="76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30248" y="1101436"/>
            <a:ext cx="7306272" cy="3233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work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Which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competencies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mediator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pPr>
              <a:buSzPct val="100000"/>
              <a:defRPr/>
            </a:pP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Cimic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operators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trained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</a:t>
            </a:r>
            <a:r>
              <a:rPr lang="de-A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mediators</a:t>
            </a: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training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all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troops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awareness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all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troops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r>
              <a:rPr lang="de-AT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Gender </a:t>
            </a:r>
            <a:r>
              <a:rPr lang="de-AT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awareness</a:t>
            </a:r>
            <a:endParaRPr lang="de-AT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SzPct val="100000"/>
              <a:defRPr/>
            </a:pPr>
            <a:endParaRPr lang="de-AT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708" y="110836"/>
            <a:ext cx="1234440" cy="9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910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äsentation_ÖBH_87998360985992336_261872231_7530506025556310892">
  <a:themeElements>
    <a:clrScheme name="Präsentation_ÖBH_87998360985992336_261872231_753050602555631089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äsentation_ÖBH_87998360985992336_261872231_7530506025556310892">
      <a:majorFont>
        <a:latin typeface="Franklin Gothic Book"/>
        <a:ea typeface=""/>
        <a:cs typeface="Arial"/>
      </a:majorFont>
      <a:minorFont>
        <a:latin typeface="Franklin Gothic Book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anose="020B05030201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anose="020B05030201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räsentation_ÖBH_87998360985992336_261872231_753050602555631089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Präsentation_ÖBH_87998360985992336_261872231_7530506025556310892</Template>
  <TotalTime>0</TotalTime>
  <Words>484</Words>
  <Application>Microsoft Office PowerPoint</Application>
  <PresentationFormat>Bildschirmpräsentation (4:3)</PresentationFormat>
  <Paragraphs>137</Paragraphs>
  <Slides>11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Präsentation_ÖBH_87998360985992336_261872231_7530506025556310892</vt:lpstr>
      <vt:lpstr>CorelDRAW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BMLV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xsxn</dc:creator>
  <cp:lastModifiedBy>BMLV</cp:lastModifiedBy>
  <cp:revision>115</cp:revision>
  <dcterms:created xsi:type="dcterms:W3CDTF">2014-04-30T07:06:41Z</dcterms:created>
  <dcterms:modified xsi:type="dcterms:W3CDTF">2017-05-17T13:54:09Z</dcterms:modified>
</cp:coreProperties>
</file>