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2" r:id="rId2"/>
    <p:sldId id="268" r:id="rId3"/>
    <p:sldId id="267" r:id="rId4"/>
    <p:sldId id="261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CMC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7T14:59:16.961" idx="5">
    <p:pos x="3240" y="1341"/>
    <p:text>p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7T14:59:16.961" idx="3">
    <p:pos x="3240" y="1341"/>
    <p:text>p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5216-F1BB-4722-88E2-79A65361CD3F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09A8-C7C8-4359-AF7D-755779DA3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0261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6273-054F-4477-AA25-66A9DDFD467B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Nato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79375"/>
            <a:ext cx="16002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25" y="5867400"/>
            <a:ext cx="1158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Study Group #4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Best Practices in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STANAG 6001 Testing</a:t>
            </a:r>
          </a:p>
          <a:p>
            <a:pPr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b="1" dirty="0" smtClean="0"/>
              <a:t>Peggy Garza</a:t>
            </a:r>
          </a:p>
          <a:p>
            <a:pPr algn="ctr">
              <a:buNone/>
            </a:pPr>
            <a:r>
              <a:rPr lang="en-US" sz="3600" b="1" dirty="0" err="1" smtClean="0"/>
              <a:t>Birgitte</a:t>
            </a:r>
            <a:r>
              <a:rPr lang="en-US" sz="3600" b="1" dirty="0" smtClean="0"/>
              <a:t> Grande</a:t>
            </a:r>
          </a:p>
          <a:p>
            <a:pPr algn="ctr">
              <a:buNone/>
            </a:pP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890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53400" cy="1447800"/>
          </a:xfrm>
        </p:spPr>
        <p:txBody>
          <a:bodyPr>
            <a:normAutofit fontScale="90000"/>
          </a:bodyPr>
          <a:lstStyle/>
          <a:p>
            <a:r>
              <a:rPr lang="en-US" altLang="en-US" sz="4900" b="1" dirty="0" smtClean="0">
                <a:solidFill>
                  <a:srgbClr val="FF0000"/>
                </a:solidFill>
              </a:rPr>
              <a:t>Best Practices  in </a:t>
            </a:r>
            <a:br>
              <a:rPr lang="en-US" altLang="en-US" sz="4900" b="1" dirty="0" smtClean="0">
                <a:solidFill>
                  <a:srgbClr val="FF0000"/>
                </a:solidFill>
              </a:rPr>
            </a:br>
            <a:r>
              <a:rPr lang="en-US" altLang="en-US" sz="4900" b="1" dirty="0" smtClean="0">
                <a:solidFill>
                  <a:srgbClr val="FF0000"/>
                </a:solidFill>
              </a:rPr>
              <a:t>STANAG 6001 Testing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3600" dirty="0" smtClean="0"/>
              <a:t>Nations Represented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91000" cy="4267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en-US" sz="2400" dirty="0" smtClean="0"/>
              <a:t>Lithuania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Netherlands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Norway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Slovenia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Spain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Sweden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Ukraine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United Kingdom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United States of America </a:t>
            </a:r>
          </a:p>
        </p:txBody>
      </p:sp>
      <p:sp>
        <p:nvSpPr>
          <p:cNvPr id="13316" name="Content Placeholder 6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4038600" cy="444976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en-US" sz="2400" dirty="0" smtClean="0"/>
              <a:t>Bosnia and Herzegovina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Canada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Czech Republic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Denmark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France 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Germany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Georgia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Hungary</a:t>
            </a:r>
          </a:p>
          <a:p>
            <a:pPr>
              <a:spcBef>
                <a:spcPts val="600"/>
              </a:spcBef>
            </a:pPr>
            <a:r>
              <a:rPr lang="en-US" altLang="en-US" sz="2400" dirty="0" smtClean="0"/>
              <a:t>Italy</a:t>
            </a:r>
          </a:p>
          <a:p>
            <a:pPr>
              <a:spcBef>
                <a:spcPts val="600"/>
              </a:spcBef>
            </a:pPr>
            <a:endParaRPr lang="en-US" altLang="en-US" sz="2400" dirty="0" smtClean="0"/>
          </a:p>
          <a:p>
            <a:pPr>
              <a:spcBef>
                <a:spcPts val="600"/>
              </a:spcBef>
            </a:pPr>
            <a:endParaRPr lang="en-US" altLang="en-US" sz="2400" dirty="0" smtClean="0"/>
          </a:p>
          <a:p>
            <a:pPr>
              <a:spcBef>
                <a:spcPts val="600"/>
              </a:spcBef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95520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Best Practices in Testing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Considered the European Association of Language Testing and Assessment (EALTA) </a:t>
            </a:r>
          </a:p>
          <a:p>
            <a:pPr lvl="1"/>
            <a:r>
              <a:rPr lang="en-US" sz="2400" dirty="0" smtClean="0"/>
              <a:t>Guidelines for Good Practice in Language Testing and Assessment </a:t>
            </a:r>
          </a:p>
          <a:p>
            <a:r>
              <a:rPr lang="en-US" dirty="0" smtClean="0"/>
              <a:t>Discussed the uniqueness of STANAG 6001 testing best practices</a:t>
            </a:r>
          </a:p>
          <a:p>
            <a:r>
              <a:rPr lang="en-US" dirty="0" smtClean="0"/>
              <a:t>BILC documents</a:t>
            </a:r>
          </a:p>
          <a:p>
            <a:pPr lvl="1"/>
            <a:r>
              <a:rPr lang="en-US" sz="2400" dirty="0" smtClean="0"/>
              <a:t>Self Assessment for STANAG 6001 Testing Programs</a:t>
            </a:r>
          </a:p>
          <a:p>
            <a:pPr lvl="1"/>
            <a:r>
              <a:rPr lang="en-US" sz="2400" dirty="0" smtClean="0"/>
              <a:t>LTS materials: Test Development Process</a:t>
            </a:r>
          </a:p>
          <a:p>
            <a:pPr lvl="1"/>
            <a:r>
              <a:rPr lang="en-US" sz="2400" dirty="0" smtClean="0"/>
              <a:t>Roadmap to a Validity Argument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55890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Four Categories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7656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Test purpose</a:t>
            </a:r>
          </a:p>
          <a:p>
            <a:r>
              <a:rPr lang="en-US" dirty="0" smtClean="0"/>
              <a:t>Test design</a:t>
            </a:r>
          </a:p>
          <a:p>
            <a:r>
              <a:rPr lang="en-US" dirty="0" smtClean="0"/>
              <a:t>Test development procedures</a:t>
            </a:r>
          </a:p>
          <a:p>
            <a:r>
              <a:rPr lang="en-US" dirty="0" smtClean="0"/>
              <a:t>Test administration procedures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STANAG 6001 Test Purpose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602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	</a:t>
            </a:r>
            <a:r>
              <a:rPr lang="en-US" sz="2400" b="1" dirty="0" smtClean="0"/>
              <a:t>The purpose of STANAG 6001 proficiency tests can be viewed as three inseparable tasks</a:t>
            </a:r>
          </a:p>
          <a:p>
            <a:pPr lvl="0"/>
            <a:r>
              <a:rPr lang="en-US" sz="2000" dirty="0" smtClean="0"/>
              <a:t>Assess an individual’s </a:t>
            </a:r>
            <a:r>
              <a:rPr lang="en-US" sz="2000" b="1" u="sng" dirty="0" smtClean="0"/>
              <a:t>general language proficiency</a:t>
            </a:r>
            <a:r>
              <a:rPr lang="en-US" sz="2000" b="1" dirty="0" smtClean="0"/>
              <a:t> </a:t>
            </a:r>
            <a:r>
              <a:rPr lang="en-US" sz="2000" dirty="0" smtClean="0"/>
              <a:t>using the criteria captured in STANAG 6001’s 0 through 5 proficiency scales, i.e. measure the individual’s ability to consistently complete the real-world communication tasks in the specified situations with the level of accuracy expected in those situations.</a:t>
            </a:r>
          </a:p>
          <a:p>
            <a:pPr lvl="0"/>
            <a:r>
              <a:rPr lang="en-US" sz="2000" dirty="0" smtClean="0"/>
              <a:t>Determine which STANAG 6001 level describes the level of </a:t>
            </a:r>
            <a:r>
              <a:rPr lang="en-US" sz="2000" b="1" dirty="0" smtClean="0"/>
              <a:t>sustained ability.</a:t>
            </a:r>
          </a:p>
          <a:p>
            <a:pPr lvl="0"/>
            <a:r>
              <a:rPr lang="en-US" sz="2000" dirty="0" smtClean="0"/>
              <a:t>Report that proficiency level to the appropriate stakeholders.</a:t>
            </a:r>
          </a:p>
          <a:p>
            <a:pPr>
              <a:buNone/>
            </a:pPr>
            <a:r>
              <a:rPr lang="en-US" sz="2000" dirty="0" smtClean="0"/>
              <a:t> </a:t>
            </a:r>
            <a:endParaRPr lang="en-US" sz="2000" b="1" dirty="0" smtClean="0"/>
          </a:p>
          <a:p>
            <a:r>
              <a:rPr lang="en-US" sz="2000" dirty="0" smtClean="0"/>
              <a:t>Because the purpose of STANAG 6001 tests is to assess an individual’s </a:t>
            </a:r>
            <a:r>
              <a:rPr lang="en-US" sz="2000" b="1" dirty="0" smtClean="0"/>
              <a:t>spontaneous abilities i</a:t>
            </a:r>
            <a:r>
              <a:rPr lang="en-US" sz="2000" dirty="0" smtClean="0"/>
              <a:t>n frequently-occurring real-world communicative settings, STANAG 6001 tests are different from </a:t>
            </a:r>
            <a:r>
              <a:rPr lang="en-US" sz="2000" dirty="0" smtClean="0"/>
              <a:t>curriculum-based </a:t>
            </a:r>
            <a:r>
              <a:rPr lang="en-US" sz="2000" dirty="0" smtClean="0"/>
              <a:t>tests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STANAG 6001 Test Design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/>
              <a:t>	Test specifications should include (not necessarily in the following order):</a:t>
            </a:r>
            <a:endParaRPr lang="en-US" sz="4000" dirty="0" smtClean="0"/>
          </a:p>
          <a:p>
            <a:pPr lvl="0"/>
            <a:r>
              <a:rPr lang="en-US" dirty="0" smtClean="0"/>
              <a:t>The purpose of the test,</a:t>
            </a:r>
          </a:p>
          <a:p>
            <a:pPr lvl="0"/>
            <a:r>
              <a:rPr lang="en-US" dirty="0" smtClean="0"/>
              <a:t>The target testing population,</a:t>
            </a:r>
          </a:p>
          <a:p>
            <a:pPr lvl="0"/>
            <a:r>
              <a:rPr lang="en-US" dirty="0" smtClean="0"/>
              <a:t>What is going to be tested (skills, </a:t>
            </a:r>
            <a:r>
              <a:rPr lang="en-US" dirty="0" err="1" smtClean="0"/>
              <a:t>subskills</a:t>
            </a:r>
            <a:r>
              <a:rPr lang="en-US" dirty="0" smtClean="0"/>
              <a:t>),</a:t>
            </a:r>
          </a:p>
          <a:p>
            <a:pPr lvl="0"/>
            <a:r>
              <a:rPr lang="en-US" dirty="0" smtClean="0"/>
              <a:t>Levels according to STANAG 6001 (single, bi-, multi-level test)</a:t>
            </a:r>
          </a:p>
          <a:p>
            <a:r>
              <a:rPr lang="en-US" dirty="0" smtClean="0"/>
              <a:t>Format of the test (how long, how many texts, tasks, items…),</a:t>
            </a:r>
          </a:p>
          <a:p>
            <a:pPr lvl="0"/>
            <a:r>
              <a:rPr lang="en-US" dirty="0" smtClean="0"/>
              <a:t>Criterion referenced testing,</a:t>
            </a:r>
          </a:p>
          <a:p>
            <a:pPr lvl="0"/>
            <a:r>
              <a:rPr lang="en-US" dirty="0" smtClean="0"/>
              <a:t>Types of tasks (MCQ, open –ended, matching, writing and speaking tasks…),</a:t>
            </a:r>
          </a:p>
          <a:p>
            <a:pPr lvl="0"/>
            <a:r>
              <a:rPr lang="en-US" dirty="0" smtClean="0"/>
              <a:t>The language of tasks (mother tongue, target language),</a:t>
            </a:r>
          </a:p>
          <a:p>
            <a:pPr lvl="0"/>
            <a:r>
              <a:rPr lang="en-US" dirty="0" smtClean="0"/>
              <a:t>List of topics,</a:t>
            </a:r>
          </a:p>
          <a:p>
            <a:r>
              <a:rPr lang="en-US" dirty="0" smtClean="0"/>
              <a:t>Authenticity of the materials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STANAG 6001 Test Development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8000" b="1" dirty="0" smtClean="0"/>
              <a:t>Test Construction Process </a:t>
            </a:r>
          </a:p>
          <a:p>
            <a:pPr>
              <a:buNone/>
            </a:pPr>
            <a:r>
              <a:rPr lang="en-US" sz="4200" dirty="0" smtClean="0"/>
              <a:t> </a:t>
            </a:r>
          </a:p>
          <a:p>
            <a:pPr>
              <a:buNone/>
            </a:pPr>
            <a:r>
              <a:rPr lang="en-US" sz="8000" b="1" dirty="0" smtClean="0"/>
              <a:t>General recommendations</a:t>
            </a:r>
          </a:p>
          <a:p>
            <a:pPr lvl="0"/>
            <a:r>
              <a:rPr lang="en-US" sz="8000" dirty="0" smtClean="0"/>
              <a:t>Item writers should not work on their own, but in and as a team</a:t>
            </a:r>
          </a:p>
          <a:p>
            <a:pPr lvl="0"/>
            <a:r>
              <a:rPr lang="en-US" sz="8000" dirty="0" smtClean="0"/>
              <a:t>Before the team starts developing items, there should be consensus about what and how to test (as laid out in the test specs)</a:t>
            </a:r>
          </a:p>
          <a:p>
            <a:pPr lvl="0"/>
            <a:r>
              <a:rPr lang="en-US" sz="8000" dirty="0" smtClean="0"/>
              <a:t>Make sure that each item and prompt measures unrehearsed general language proficiency, and not discrete-point grammar and vocabulary, or curriculum-based performance.</a:t>
            </a:r>
          </a:p>
          <a:p>
            <a:pPr>
              <a:buNone/>
            </a:pPr>
            <a:r>
              <a:rPr lang="en-US" sz="8000" dirty="0" smtClean="0"/>
              <a:t> </a:t>
            </a:r>
            <a:r>
              <a:rPr lang="en-US" sz="8000" b="1" dirty="0" smtClean="0"/>
              <a:t>Quality control measures</a:t>
            </a:r>
          </a:p>
          <a:p>
            <a:pPr lvl="0"/>
            <a:r>
              <a:rPr lang="en-US" sz="8000" dirty="0" smtClean="0"/>
              <a:t>Keep the testing section separated from the teaching section in order to avoid conflicts of interest </a:t>
            </a:r>
          </a:p>
          <a:p>
            <a:pPr lvl="0"/>
            <a:r>
              <a:rPr lang="en-US" sz="8000" dirty="0" smtClean="0"/>
              <a:t>Item writers should be properly trained and (re)</a:t>
            </a:r>
            <a:r>
              <a:rPr lang="en-US" sz="8000" dirty="0" err="1" smtClean="0"/>
              <a:t>normed</a:t>
            </a:r>
            <a:r>
              <a:rPr lang="en-US" sz="8000" dirty="0" smtClean="0"/>
              <a:t> against the STANAG scale</a:t>
            </a:r>
          </a:p>
          <a:p>
            <a:pPr lvl="0"/>
            <a:r>
              <a:rPr lang="en-US" sz="8000" dirty="0" smtClean="0"/>
              <a:t>Keep all testing materials secure at all times and provide access only on a need to know basis</a:t>
            </a:r>
          </a:p>
          <a:p>
            <a:pPr lvl="0"/>
            <a:r>
              <a:rPr lang="en-US" sz="8000" dirty="0" smtClean="0"/>
              <a:t>Update items regularly to avoid them becoming outdated or compromised</a:t>
            </a:r>
          </a:p>
          <a:p>
            <a:r>
              <a:rPr lang="en-US" sz="8000" dirty="0" smtClean="0"/>
              <a:t> </a:t>
            </a:r>
          </a:p>
          <a:p>
            <a:endParaRPr lang="en-US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STANAG 6001 Test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Administration Procedures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b="1" dirty="0" smtClean="0"/>
              <a:t>Prior to test administration</a:t>
            </a:r>
            <a:endParaRPr lang="en-US" sz="2800" dirty="0" smtClean="0"/>
          </a:p>
          <a:p>
            <a:pPr lvl="0"/>
            <a:r>
              <a:rPr lang="en-US" sz="2400" dirty="0" smtClean="0"/>
              <a:t>Familiarization – on MOD websites, clear instructions prior to the exam</a:t>
            </a:r>
          </a:p>
          <a:p>
            <a:pPr lvl="0"/>
            <a:r>
              <a:rPr lang="en-US" sz="2400" dirty="0" smtClean="0"/>
              <a:t>To achieve proper planning, incl. accommodation etc. – Is a formal schedule published with the same time, date, and location of the testing sessions?</a:t>
            </a:r>
          </a:p>
          <a:p>
            <a:pPr lvl="0"/>
            <a:r>
              <a:rPr lang="en-US" sz="2400" dirty="0" smtClean="0"/>
              <a:t>Are the proctors given an official list of approved names prior to the testing session?</a:t>
            </a:r>
          </a:p>
          <a:p>
            <a:pPr lvl="0"/>
            <a:r>
              <a:rPr lang="en-US" sz="2400" dirty="0" smtClean="0"/>
              <a:t>Is there a clear policy to prevent and penalize cheating of any kind?</a:t>
            </a:r>
          </a:p>
          <a:p>
            <a:pPr lvl="0">
              <a:buNone/>
            </a:pPr>
            <a:r>
              <a:rPr lang="en-US" sz="2800" b="1" dirty="0" smtClean="0"/>
              <a:t>Test administration</a:t>
            </a:r>
          </a:p>
          <a:p>
            <a:pPr lvl="0"/>
            <a:r>
              <a:rPr lang="en-US" sz="2600" dirty="0" smtClean="0"/>
              <a:t>Ensure all candidates have the same conditions</a:t>
            </a:r>
          </a:p>
          <a:p>
            <a:pPr lvl="0"/>
            <a:r>
              <a:rPr lang="en-US" sz="2600" dirty="0" smtClean="0"/>
              <a:t>Teachers should not administer tests to their own students</a:t>
            </a:r>
          </a:p>
          <a:p>
            <a:pPr lvl="0"/>
            <a:r>
              <a:rPr lang="en-US" sz="2600" dirty="0" smtClean="0"/>
              <a:t>Regulations concerning the number of speaking tests conducted each day</a:t>
            </a:r>
          </a:p>
          <a:p>
            <a:pPr lvl="0"/>
            <a:r>
              <a:rPr lang="en-US" sz="2600" dirty="0" smtClean="0"/>
              <a:t>All speaking tests should be recorded</a:t>
            </a:r>
          </a:p>
          <a:p>
            <a:pPr lvl="0"/>
            <a:r>
              <a:rPr lang="en-US" sz="2600" dirty="0" smtClean="0"/>
              <a:t>Develop security procedures – preventing test compromise, storing of test materials, Item database, archive, prevent the use of electronic devices (</a:t>
            </a:r>
            <a:r>
              <a:rPr lang="en-US" sz="2600" dirty="0" err="1" smtClean="0"/>
              <a:t>smartwatch</a:t>
            </a:r>
            <a:r>
              <a:rPr lang="en-US" sz="2600" dirty="0" smtClean="0"/>
              <a:t> </a:t>
            </a:r>
            <a:r>
              <a:rPr lang="en-US" sz="2800" dirty="0" smtClean="0"/>
              <a:t>etc.) </a:t>
            </a:r>
          </a:p>
          <a:p>
            <a:pPr lvl="0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Best Practices in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STANAG </a:t>
            </a:r>
            <a:r>
              <a:rPr lang="en-US" b="1" dirty="0" smtClean="0">
                <a:solidFill>
                  <a:srgbClr val="FF0000"/>
                </a:solidFill>
              </a:rPr>
              <a:t>6001 </a:t>
            </a:r>
            <a:r>
              <a:rPr lang="en-US" b="1" dirty="0" smtClean="0">
                <a:solidFill>
                  <a:srgbClr val="FF0000"/>
                </a:solidFill>
              </a:rPr>
              <a:t>Testing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US" sz="2800" dirty="0" smtClean="0"/>
          </a:p>
          <a:p>
            <a:pPr lvl="0" algn="ctr">
              <a:buNone/>
            </a:pPr>
            <a:r>
              <a:rPr lang="en-US" dirty="0" smtClean="0"/>
              <a:t>Thank you for your input. </a:t>
            </a:r>
          </a:p>
          <a:p>
            <a:pPr lvl="0" algn="ctr"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This is a work in progress.</a:t>
            </a:r>
          </a:p>
          <a:p>
            <a:pPr lvl="0" algn="ctr"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The final product will be posted on the</a:t>
            </a:r>
          </a:p>
          <a:p>
            <a:pPr lvl="0" algn="ctr">
              <a:buNone/>
            </a:pPr>
            <a:r>
              <a:rPr lang="en-US" dirty="0" smtClean="0"/>
              <a:t>BILC website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291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Study Group #4</vt:lpstr>
      <vt:lpstr>Best Practices  in  STANAG 6001 Testing  Nations Represented</vt:lpstr>
      <vt:lpstr>Best Practices in Testing </vt:lpstr>
      <vt:lpstr>Four Categories</vt:lpstr>
      <vt:lpstr>STANAG 6001 Test Purpose</vt:lpstr>
      <vt:lpstr>STANAG 6001 Test Design</vt:lpstr>
      <vt:lpstr>STANAG 6001 Test Development</vt:lpstr>
      <vt:lpstr>STANAG 6001 Test Administration Procedures</vt:lpstr>
      <vt:lpstr>Best Practices in STANAG 6001 Testing 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Close</dc:title>
  <dc:creator>lura.weddle</dc:creator>
  <cp:lastModifiedBy>GCMC</cp:lastModifiedBy>
  <cp:revision>48</cp:revision>
  <cp:lastPrinted>2016-08-26T11:31:23Z</cp:lastPrinted>
  <dcterms:created xsi:type="dcterms:W3CDTF">2014-09-05T08:38:40Z</dcterms:created>
  <dcterms:modified xsi:type="dcterms:W3CDTF">2017-05-18T06:18:33Z</dcterms:modified>
</cp:coreProperties>
</file>