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57" r:id="rId3"/>
    <p:sldId id="258" r:id="rId4"/>
    <p:sldId id="256" r:id="rId5"/>
    <p:sldId id="262" r:id="rId6"/>
    <p:sldId id="263" r:id="rId7"/>
    <p:sldId id="261" r:id="rId8"/>
    <p:sldId id="260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1FD6B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722" autoAdjust="0"/>
  </p:normalViewPr>
  <p:slideViewPr>
    <p:cSldViewPr>
      <p:cViewPr varScale="1">
        <p:scale>
          <a:sx n="70" d="100"/>
          <a:sy n="70" d="100"/>
        </p:scale>
        <p:origin x="-131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7BC5A-A1E2-4DA5-B514-5DB5ED9B18CD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A399C-9611-440C-B883-FB6432D56EA9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A399C-9611-440C-B883-FB6432D56EA9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E665-0494-4A60-A7E5-14C16BD9E267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AFB9-8AD6-4DCE-8776-D20FF0459DC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E665-0494-4A60-A7E5-14C16BD9E267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AFB9-8AD6-4DCE-8776-D20FF0459DC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E665-0494-4A60-A7E5-14C16BD9E267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AFB9-8AD6-4DCE-8776-D20FF0459DC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E665-0494-4A60-A7E5-14C16BD9E267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AFB9-8AD6-4DCE-8776-D20FF0459DC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E665-0494-4A60-A7E5-14C16BD9E267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AFB9-8AD6-4DCE-8776-D20FF0459DC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E665-0494-4A60-A7E5-14C16BD9E267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AFB9-8AD6-4DCE-8776-D20FF0459DC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E665-0494-4A60-A7E5-14C16BD9E267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AFB9-8AD6-4DCE-8776-D20FF0459DC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E665-0494-4A60-A7E5-14C16BD9E267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AFB9-8AD6-4DCE-8776-D20FF0459DC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E665-0494-4A60-A7E5-14C16BD9E267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AFB9-8AD6-4DCE-8776-D20FF0459DC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E665-0494-4A60-A7E5-14C16BD9E267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AFB9-8AD6-4DCE-8776-D20FF0459DC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E665-0494-4A60-A7E5-14C16BD9E267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AFB9-8AD6-4DCE-8776-D20FF0459DC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2E665-0494-4A60-A7E5-14C16BD9E267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CAFB9-8AD6-4DCE-8776-D20FF0459DC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RNST\Pictures\2015\19. Madrid\DSC00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19"/>
            <a:ext cx="7776864" cy="5832649"/>
          </a:xfrm>
          <a:prstGeom prst="rect">
            <a:avLst/>
          </a:prstGeom>
          <a:noFill/>
        </p:spPr>
      </p:pic>
      <p:sp>
        <p:nvSpPr>
          <p:cNvPr id="4" name="Untertitel 2"/>
          <p:cNvSpPr txBox="1">
            <a:spLocks/>
          </p:cNvSpPr>
          <p:nvPr/>
        </p:nvSpPr>
        <p:spPr>
          <a:xfrm>
            <a:off x="2995736" y="620688"/>
            <a:ext cx="5752728" cy="158417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Group 1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 Challenges Faced by Language Training Managers </a:t>
            </a:r>
          </a:p>
        </p:txBody>
      </p:sp>
      <p:pic>
        <p:nvPicPr>
          <p:cNvPr id="5" name="Picture 2" descr="G:\BILC\BILC-Piktogra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1944216" cy="1770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3140968"/>
            <a:ext cx="7272808" cy="280831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b="1" u="sng" dirty="0" smtClean="0"/>
              <a:t>22 participants – 19 countries </a:t>
            </a:r>
          </a:p>
          <a:p>
            <a:pPr algn="ctr">
              <a:buNone/>
            </a:pPr>
            <a:r>
              <a:rPr lang="en-GB" b="1" dirty="0" smtClean="0"/>
              <a:t>Austria, Belgium, Bulgaria, Croatia, Denmark, Estonia</a:t>
            </a:r>
            <a:r>
              <a:rPr lang="en-GB" b="1" smtClean="0"/>
              <a:t>, France</a:t>
            </a:r>
            <a:r>
              <a:rPr lang="en-GB" b="1" dirty="0" smtClean="0"/>
              <a:t>, Georgia, Germany, Hungary, Latvia, Lithuania, Spain, Sweden, Jordan, Slovakia, Slovenia, United Kingdom, USA</a:t>
            </a:r>
            <a:endParaRPr lang="en-GB" b="1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2699792" y="1052736"/>
            <a:ext cx="5752728" cy="158417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Group 1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 Challenges Faced by Language Training Managers </a:t>
            </a:r>
          </a:p>
        </p:txBody>
      </p:sp>
      <p:pic>
        <p:nvPicPr>
          <p:cNvPr id="5" name="Picture 2" descr="G:\BILC\BILC-Piktogra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1944216" cy="1770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BILC\BILC-Piktogra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5"/>
            <a:ext cx="1584176" cy="144293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836712"/>
            <a:ext cx="3151533" cy="29860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3" name="Picture 1" descr="C:\Users\ERNST\Pictures\2015\19. Madrid\DSC007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77226"/>
            <a:ext cx="3816424" cy="2646190"/>
          </a:xfrm>
          <a:prstGeom prst="rect">
            <a:avLst/>
          </a:prstGeom>
          <a:noFill/>
        </p:spPr>
      </p:pic>
      <p:sp>
        <p:nvSpPr>
          <p:cNvPr id="5" name="Untertitel 2"/>
          <p:cNvSpPr txBox="1">
            <a:spLocks/>
          </p:cNvSpPr>
          <p:nvPr/>
        </p:nvSpPr>
        <p:spPr>
          <a:xfrm>
            <a:off x="5940152" y="404664"/>
            <a:ext cx="3024336" cy="158417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Group 1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 Challenges</a:t>
            </a:r>
            <a:r>
              <a:rPr kumimoji="0" lang="en-GB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Faced by Language Training Managers </a:t>
            </a:r>
          </a:p>
        </p:txBody>
      </p:sp>
      <p:pic>
        <p:nvPicPr>
          <p:cNvPr id="8194" name="Picture 2" descr="C:\Users\ERNST\Pictures\2015\19. Madrid\DSC007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34838">
            <a:off x="6502093" y="2638442"/>
            <a:ext cx="2520280" cy="3360505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988840"/>
            <a:ext cx="2205555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AutoShape 5" descr="Bildergebnis für madrid wappen bä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99" name="AutoShape 7" descr="Bildergebnis für madrid wappen bä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1" name="AutoShape 9" descr="Bildergebnis für madrid wappen bä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203" name="Picture 11" descr="http://www.1-5-1.de/content/spanien/54_el_os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941168"/>
            <a:ext cx="1777975" cy="1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83768" y="836712"/>
            <a:ext cx="5176664" cy="144016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Study Group 1 </a:t>
            </a:r>
          </a:p>
          <a:p>
            <a:r>
              <a:rPr lang="en-GB" sz="2800" b="1" i="1" dirty="0" smtClean="0">
                <a:solidFill>
                  <a:schemeClr val="tx1"/>
                </a:solidFill>
              </a:rPr>
              <a:t>Common Challenges Faced by Language Training Managers </a:t>
            </a:r>
            <a:endParaRPr lang="en-GB" sz="28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BILC\BILC-Piktogra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1818301" cy="1656184"/>
          </a:xfrm>
          <a:prstGeom prst="rect">
            <a:avLst/>
          </a:prstGeom>
          <a:noFill/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683568" y="2708920"/>
            <a:ext cx="7931224" cy="3960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GB" sz="3000" b="1" i="1" dirty="0" smtClean="0">
                <a:solidFill>
                  <a:srgbClr val="0000FF"/>
                </a:solidFill>
              </a:rPr>
              <a:t>Subgroup </a:t>
            </a:r>
            <a:r>
              <a:rPr lang="en-GB" sz="3000" b="1" i="1" dirty="0" smtClean="0">
                <a:solidFill>
                  <a:srgbClr val="0000FF"/>
                </a:solidFill>
              </a:rPr>
              <a:t>1.1 – Language Training Policy</a:t>
            </a:r>
            <a:endParaRPr lang="en-GB" sz="3000" b="1" i="1" dirty="0" smtClean="0">
              <a:solidFill>
                <a:srgbClr val="0000FF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3000" b="1" u="sng" dirty="0" smtClean="0">
                <a:solidFill>
                  <a:schemeClr val="tx1"/>
                </a:solidFill>
              </a:rPr>
              <a:t>Challenges: </a:t>
            </a:r>
            <a:r>
              <a:rPr lang="en-GB" sz="3000" b="1" dirty="0" smtClean="0">
                <a:solidFill>
                  <a:schemeClr val="tx1"/>
                </a:solidFill>
              </a:rPr>
              <a:t>financial &amp; infra &amp; admin, downsizing, Supp. development, </a:t>
            </a:r>
            <a:r>
              <a:rPr lang="en-GB" sz="3000" b="1" dirty="0" smtClean="0">
                <a:solidFill>
                  <a:schemeClr val="tx1"/>
                </a:solidFill>
              </a:rPr>
              <a:t>T</a:t>
            </a:r>
            <a:r>
              <a:rPr lang="en-GB" sz="3000" b="1" dirty="0" smtClean="0">
                <a:solidFill>
                  <a:schemeClr val="tx1"/>
                </a:solidFill>
              </a:rPr>
              <a:t>eacher Trg; different understanding (DMP), different levels of responsibilities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3000" b="1" u="sng" dirty="0" smtClean="0">
                <a:solidFill>
                  <a:schemeClr val="tx1"/>
                </a:solidFill>
              </a:rPr>
              <a:t>Possible </a:t>
            </a:r>
            <a:r>
              <a:rPr lang="en-GB" sz="3000" b="1" u="sng" dirty="0" smtClean="0">
                <a:solidFill>
                  <a:schemeClr val="tx1"/>
                </a:solidFill>
              </a:rPr>
              <a:t>s</a:t>
            </a:r>
            <a:r>
              <a:rPr lang="en-GB" sz="3000" b="1" u="sng" dirty="0" smtClean="0">
                <a:solidFill>
                  <a:schemeClr val="tx1"/>
                </a:solidFill>
              </a:rPr>
              <a:t>olutions:  </a:t>
            </a:r>
            <a:r>
              <a:rPr lang="en-GB" sz="3000" b="1" dirty="0" smtClean="0">
                <a:solidFill>
                  <a:schemeClr val="tx1"/>
                </a:solidFill>
              </a:rPr>
              <a:t>setting realistic goals, communication </a:t>
            </a:r>
            <a:r>
              <a:rPr lang="en-GB" sz="3000" b="1" dirty="0" smtClean="0">
                <a:solidFill>
                  <a:schemeClr val="tx1"/>
                </a:solidFill>
              </a:rPr>
              <a:t>w</a:t>
            </a:r>
            <a:r>
              <a:rPr lang="en-GB" sz="3000" b="1" dirty="0" smtClean="0">
                <a:solidFill>
                  <a:schemeClr val="tx1"/>
                </a:solidFill>
              </a:rPr>
              <a:t>ith stakeholders, giving and taking advices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3000" b="1" dirty="0" smtClean="0">
              <a:solidFill>
                <a:schemeClr val="tx1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en-GB" sz="3000" b="1" dirty="0" smtClean="0">
                <a:solidFill>
                  <a:schemeClr val="tx1"/>
                </a:solidFill>
              </a:rPr>
              <a:t> </a:t>
            </a: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83768" y="836712"/>
            <a:ext cx="5176664" cy="144016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Study Group 1 </a:t>
            </a:r>
          </a:p>
          <a:p>
            <a:r>
              <a:rPr lang="en-GB" sz="2800" b="1" i="1" dirty="0" smtClean="0">
                <a:solidFill>
                  <a:schemeClr val="tx1"/>
                </a:solidFill>
              </a:rPr>
              <a:t>Common Challenges Faced by Language Training Managers </a:t>
            </a:r>
            <a:endParaRPr lang="en-GB" sz="28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BILC\BILC-Piktogra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1818301" cy="1656184"/>
          </a:xfrm>
          <a:prstGeom prst="rect">
            <a:avLst/>
          </a:prstGeom>
          <a:noFill/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683568" y="2636912"/>
            <a:ext cx="7931224" cy="3744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3200" b="1" i="1" dirty="0" smtClean="0">
                <a:solidFill>
                  <a:srgbClr val="0000FF"/>
                </a:solidFill>
              </a:rPr>
              <a:t>Subgroup 1.2 – Teaching Staff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b="1" u="sng" dirty="0" smtClean="0">
                <a:solidFill>
                  <a:schemeClr val="tx1"/>
                </a:solidFill>
              </a:rPr>
              <a:t> Recruitment:  </a:t>
            </a:r>
            <a:r>
              <a:rPr lang="en-GB" sz="3200" b="1" dirty="0" smtClean="0">
                <a:solidFill>
                  <a:schemeClr val="tx1"/>
                </a:solidFill>
              </a:rPr>
              <a:t>military vs. civilian teachers: </a:t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>  motivation, [mil.] training,   mentoring 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u="sng" dirty="0" smtClean="0">
                <a:solidFill>
                  <a:schemeClr val="tx1"/>
                </a:solidFill>
              </a:rPr>
              <a:t>Qualifications: </a:t>
            </a:r>
            <a:r>
              <a:rPr lang="en-GB" sz="3200" b="1" dirty="0" smtClean="0">
                <a:solidFill>
                  <a:schemeClr val="tx1"/>
                </a:solidFill>
              </a:rPr>
              <a:t>clear criteria for hiring (permanent vs. </a:t>
            </a:r>
            <a:r>
              <a:rPr lang="en-GB" sz="3200" b="1" dirty="0" smtClean="0">
                <a:solidFill>
                  <a:schemeClr val="tx1"/>
                </a:solidFill>
              </a:rPr>
              <a:t>c</a:t>
            </a:r>
            <a:r>
              <a:rPr lang="en-GB" sz="3200" b="1" dirty="0" smtClean="0">
                <a:solidFill>
                  <a:schemeClr val="tx1"/>
                </a:solidFill>
              </a:rPr>
              <a:t>ontracted Staff), cultural awareness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83768" y="836712"/>
            <a:ext cx="5176664" cy="144016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Study Group 1 </a:t>
            </a:r>
          </a:p>
          <a:p>
            <a:r>
              <a:rPr lang="en-GB" sz="2800" b="1" i="1" dirty="0" smtClean="0">
                <a:solidFill>
                  <a:schemeClr val="tx1"/>
                </a:solidFill>
              </a:rPr>
              <a:t>Common Challenges Faced by Language Training Managers </a:t>
            </a:r>
            <a:endParaRPr lang="en-GB" sz="28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BILC\BILC-Piktogra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1818301" cy="1656184"/>
          </a:xfrm>
          <a:prstGeom prst="rect">
            <a:avLst/>
          </a:prstGeom>
          <a:noFill/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971600" y="2780928"/>
            <a:ext cx="7704856" cy="3384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3200" b="1" i="1" dirty="0" smtClean="0">
                <a:solidFill>
                  <a:srgbClr val="0000FF"/>
                </a:solidFill>
              </a:rPr>
              <a:t>Subgroup 1.3 – Organisation / Administration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 smtClean="0">
                <a:solidFill>
                  <a:schemeClr val="tx1"/>
                </a:solidFill>
              </a:rPr>
              <a:t>p</a:t>
            </a:r>
            <a:r>
              <a:rPr lang="en-GB" sz="3200" b="1" dirty="0" smtClean="0">
                <a:solidFill>
                  <a:schemeClr val="tx1"/>
                </a:solidFill>
              </a:rPr>
              <a:t>lace of </a:t>
            </a:r>
            <a:r>
              <a:rPr lang="en-GB" sz="3200" b="1" dirty="0" err="1" smtClean="0">
                <a:solidFill>
                  <a:schemeClr val="tx1"/>
                </a:solidFill>
              </a:rPr>
              <a:t>Lng</a:t>
            </a:r>
            <a:r>
              <a:rPr lang="en-GB" sz="3200" b="1" dirty="0" smtClean="0">
                <a:solidFill>
                  <a:schemeClr val="tx1"/>
                </a:solidFill>
              </a:rPr>
              <a:t> Inst: the higher the better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 smtClean="0">
                <a:solidFill>
                  <a:schemeClr val="tx1"/>
                </a:solidFill>
              </a:rPr>
              <a:t>c</a:t>
            </a:r>
            <a:r>
              <a:rPr lang="en-GB" sz="3200" b="1" dirty="0" smtClean="0">
                <a:solidFill>
                  <a:schemeClr val="tx1"/>
                </a:solidFill>
              </a:rPr>
              <a:t>ommunication: with dec</a:t>
            </a:r>
            <a:r>
              <a:rPr lang="en-GB" sz="3200" b="1" dirty="0" smtClean="0">
                <a:solidFill>
                  <a:schemeClr val="tx1"/>
                </a:solidFill>
              </a:rPr>
              <a:t>ision</a:t>
            </a:r>
            <a:r>
              <a:rPr lang="en-GB" sz="3200" b="1" dirty="0" smtClean="0">
                <a:solidFill>
                  <a:schemeClr val="tx1"/>
                </a:solidFill>
              </a:rPr>
              <a:t> makers,  within the </a:t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>   organisation &gt; “coordination group”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 smtClean="0">
                <a:solidFill>
                  <a:schemeClr val="tx1"/>
                </a:solidFill>
              </a:rPr>
              <a:t>centralized vs. decentralized: pros &amp; cons  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 smtClean="0">
                <a:solidFill>
                  <a:schemeClr val="tx1"/>
                </a:solidFill>
              </a:rPr>
              <a:t>flexibility: planning in balance with resources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 smtClean="0">
                <a:solidFill>
                  <a:schemeClr val="tx1"/>
                </a:solidFill>
              </a:rPr>
              <a:t>availability  of personnel for training: integrated language </a:t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>   training  in career courses  (direct communication), blended </a:t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>   learning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b="1" dirty="0" smtClean="0">
                <a:solidFill>
                  <a:schemeClr val="tx1"/>
                </a:solidFill>
              </a:rPr>
              <a:t> teaching Staff: different status 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83768" y="836712"/>
            <a:ext cx="5176664" cy="144016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Study Group 1 </a:t>
            </a:r>
          </a:p>
          <a:p>
            <a:r>
              <a:rPr lang="en-GB" sz="2800" b="1" i="1" dirty="0" smtClean="0">
                <a:solidFill>
                  <a:schemeClr val="tx1"/>
                </a:solidFill>
              </a:rPr>
              <a:t>Common Challenges Faced by Language Training Managers </a:t>
            </a:r>
            <a:endParaRPr lang="en-GB" sz="28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BILC\BILC-Piktogra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1818301" cy="1656184"/>
          </a:xfrm>
          <a:prstGeom prst="rect">
            <a:avLst/>
          </a:prstGeom>
          <a:noFill/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1043608" y="2924944"/>
            <a:ext cx="7571184" cy="35283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400" b="1" i="1" dirty="0" smtClean="0">
                <a:solidFill>
                  <a:srgbClr val="0000FF"/>
                </a:solidFill>
              </a:rPr>
              <a:t>Findings </a:t>
            </a:r>
            <a:r>
              <a:rPr lang="en-GB" sz="2400" b="1" i="1" dirty="0" smtClean="0">
                <a:solidFill>
                  <a:srgbClr val="0000FF"/>
                </a:solidFill>
              </a:rPr>
              <a:t>– Questionnaire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Two big groups: civilian </a:t>
            </a:r>
            <a:r>
              <a:rPr lang="en-GB" sz="2400" b="1" dirty="0" err="1" smtClean="0">
                <a:solidFill>
                  <a:schemeClr val="tx1"/>
                </a:solidFill>
              </a:rPr>
              <a:t>vs</a:t>
            </a:r>
            <a:r>
              <a:rPr lang="en-GB" sz="2400" b="1" dirty="0" smtClean="0">
                <a:solidFill>
                  <a:schemeClr val="tx1"/>
                </a:solidFill>
              </a:rPr>
              <a:t> military teachers 85:15%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Students per year: 10000 but </a:t>
            </a:r>
            <a:r>
              <a:rPr lang="en-GB" sz="2400" b="1" dirty="0" smtClean="0">
                <a:solidFill>
                  <a:schemeClr val="tx1"/>
                </a:solidFill>
              </a:rPr>
              <a:t>one of org:20000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Status of teacher:  more than 90 % permanent staff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Availability of teacher training: 100% but different options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Levels of subordination to MoD – from 2 to 5, vary even in one institution from course to course</a:t>
            </a:r>
            <a:endParaRPr lang="en-GB" sz="2400" b="1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2400" b="1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51520" y="2348880"/>
          <a:ext cx="2151593" cy="3060804"/>
        </p:xfrm>
        <a:graphic>
          <a:graphicData uri="http://schemas.openxmlformats.org/presentationml/2006/ole">
            <p:oleObj spid="_x0000_s4098" name="Clip" r:id="rId4" imgW="3848040" imgH="5478120" progId="">
              <p:embed/>
            </p:oleObj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5" y="1556894"/>
            <a:ext cx="6593210" cy="494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G:\BILC\BILC-Piktogram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88640"/>
            <a:ext cx="1818301" cy="1656184"/>
          </a:xfrm>
          <a:prstGeom prst="rect">
            <a:avLst/>
          </a:prstGeom>
          <a:noFill/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 rot="20802987">
            <a:off x="615117" y="721649"/>
            <a:ext cx="4780910" cy="1214455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Any Questions?</a:t>
            </a: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395536" y="6093296"/>
            <a:ext cx="4104456" cy="576064"/>
          </a:xfrm>
          <a:prstGeom prst="rect">
            <a:avLst/>
          </a:prstGeom>
          <a:solidFill>
            <a:srgbClr val="91FD6B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b="1" dirty="0" smtClean="0"/>
              <a:t>M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uchas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gracias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todo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Bildschirmpräsentation (4:3)</PresentationFormat>
  <Paragraphs>43</Paragraphs>
  <Slides>8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Larissa-Design</vt:lpstr>
      <vt:lpstr>Clip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ERNST</dc:creator>
  <cp:lastModifiedBy>ERNST</cp:lastModifiedBy>
  <cp:revision>18</cp:revision>
  <dcterms:created xsi:type="dcterms:W3CDTF">2015-05-05T12:20:42Z</dcterms:created>
  <dcterms:modified xsi:type="dcterms:W3CDTF">2015-05-06T12:56:02Z</dcterms:modified>
</cp:coreProperties>
</file>