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0" r:id="rId4"/>
    <p:sldId id="261" r:id="rId5"/>
    <p:sldId id="258" r:id="rId6"/>
    <p:sldId id="259"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8801" autoAdjust="0"/>
  </p:normalViewPr>
  <p:slideViewPr>
    <p:cSldViewPr>
      <p:cViewPr>
        <p:scale>
          <a:sx n="94" d="100"/>
          <a:sy n="94" d="100"/>
        </p:scale>
        <p:origin x="-1520" y="424"/>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D6FA54-1853-7647-A321-818D9E707AF8}" type="datetimeFigureOut">
              <a:rPr lang="es-ES" smtClean="0"/>
              <a:t>6/5/15</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5EFA1C-0B30-274D-BB91-F4604D90B39D}" type="slidenum">
              <a:rPr lang="es-ES" smtClean="0"/>
              <a:t>‹Nr.›</a:t>
            </a:fld>
            <a:endParaRPr lang="es-ES"/>
          </a:p>
        </p:txBody>
      </p:sp>
    </p:spTree>
    <p:extLst>
      <p:ext uri="{BB962C8B-B14F-4D97-AF65-F5344CB8AC3E}">
        <p14:creationId xmlns:p14="http://schemas.microsoft.com/office/powerpoint/2010/main" val="9547110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GB" sz="1400" noProof="0" dirty="0" smtClean="0">
                <a:latin typeface="Arial"/>
                <a:cs typeface="Arial"/>
              </a:rPr>
              <a:t>Distinguished audience let me</a:t>
            </a:r>
            <a:r>
              <a:rPr lang="en-GB" sz="1400" baseline="0" noProof="0" dirty="0" smtClean="0">
                <a:latin typeface="Arial"/>
                <a:cs typeface="Arial"/>
              </a:rPr>
              <a:t> introduce the finding of group two concerning </a:t>
            </a:r>
            <a:r>
              <a:rPr lang="en-GB" sz="1400" baseline="0" noProof="0" dirty="0" smtClean="0">
                <a:latin typeface="Arial"/>
                <a:cs typeface="Arial"/>
              </a:rPr>
              <a:t>assessment </a:t>
            </a:r>
            <a:r>
              <a:rPr lang="en-GB" sz="1400" baseline="0" noProof="0" dirty="0" smtClean="0">
                <a:latin typeface="Arial"/>
                <a:cs typeface="Arial"/>
              </a:rPr>
              <a:t>of Operational language performance. </a:t>
            </a:r>
            <a:endParaRPr lang="en-GB" sz="1400" noProof="0" dirty="0">
              <a:latin typeface="Arial"/>
              <a:cs typeface="Arial"/>
            </a:endParaRPr>
          </a:p>
        </p:txBody>
      </p:sp>
      <p:sp>
        <p:nvSpPr>
          <p:cNvPr id="4" name="Marcador de número de diapositiva 3"/>
          <p:cNvSpPr>
            <a:spLocks noGrp="1"/>
          </p:cNvSpPr>
          <p:nvPr>
            <p:ph type="sldNum" sz="quarter" idx="10"/>
          </p:nvPr>
        </p:nvSpPr>
        <p:spPr/>
        <p:txBody>
          <a:bodyPr/>
          <a:lstStyle/>
          <a:p>
            <a:fld id="{155EFA1C-0B30-274D-BB91-F4604D90B39D}" type="slidenum">
              <a:rPr lang="es-ES" smtClean="0"/>
              <a:t>1</a:t>
            </a:fld>
            <a:endParaRPr lang="es-ES"/>
          </a:p>
        </p:txBody>
      </p:sp>
    </p:spTree>
    <p:extLst>
      <p:ext uri="{BB962C8B-B14F-4D97-AF65-F5344CB8AC3E}">
        <p14:creationId xmlns:p14="http://schemas.microsoft.com/office/powerpoint/2010/main" val="279489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GB" sz="1400" noProof="0" dirty="0" smtClean="0">
                <a:latin typeface="Arial"/>
                <a:cs typeface="Arial"/>
              </a:rPr>
              <a:t>The first item we have come up</a:t>
            </a:r>
            <a:r>
              <a:rPr lang="en-GB" sz="1400" baseline="0" noProof="0" dirty="0" smtClean="0">
                <a:latin typeface="Arial"/>
                <a:cs typeface="Arial"/>
              </a:rPr>
              <a:t> with is that we have a very wide audience to cope with. WE are talking about the whole operational spectrum as </a:t>
            </a:r>
            <a:r>
              <a:rPr lang="en-GB" sz="1400" baseline="0" noProof="0" dirty="0" smtClean="0">
                <a:latin typeface="Arial"/>
                <a:cs typeface="Arial"/>
              </a:rPr>
              <a:t>strategic</a:t>
            </a:r>
            <a:r>
              <a:rPr lang="en-GB" sz="1400" baseline="0" noProof="0" dirty="0" smtClean="0">
                <a:latin typeface="Arial"/>
                <a:cs typeface="Arial"/>
              </a:rPr>
              <a:t>, operational, and tactical level. Moreover depending on the mission to  be accomplished, the range is even wider. There are administrative tasks, NATO exercises for NATO and  </a:t>
            </a:r>
            <a:r>
              <a:rPr lang="en-GB" sz="1400" baseline="0" noProof="0" dirty="0" err="1" smtClean="0">
                <a:latin typeface="Arial"/>
                <a:cs typeface="Arial"/>
              </a:rPr>
              <a:t>PfP</a:t>
            </a:r>
            <a:r>
              <a:rPr lang="en-GB" sz="1400" baseline="0" noProof="0" dirty="0" smtClean="0">
                <a:latin typeface="Arial"/>
                <a:cs typeface="Arial"/>
              </a:rPr>
              <a:t> </a:t>
            </a:r>
            <a:r>
              <a:rPr lang="en-GB" sz="1400" baseline="0" noProof="0" dirty="0" smtClean="0">
                <a:latin typeface="Arial"/>
                <a:cs typeface="Arial"/>
              </a:rPr>
              <a:t>countries </a:t>
            </a:r>
            <a:r>
              <a:rPr lang="en-GB" sz="1400" baseline="0" noProof="0" dirty="0" smtClean="0">
                <a:latin typeface="Arial"/>
                <a:cs typeface="Arial"/>
              </a:rPr>
              <a:t>and for those who </a:t>
            </a:r>
            <a:r>
              <a:rPr lang="en-GB" sz="1400" baseline="0" noProof="0" dirty="0" smtClean="0">
                <a:latin typeface="Arial"/>
                <a:cs typeface="Arial"/>
              </a:rPr>
              <a:t>are deployed </a:t>
            </a:r>
            <a:r>
              <a:rPr lang="en-GB" sz="1400" baseline="0" noProof="0" dirty="0" smtClean="0">
                <a:latin typeface="Arial"/>
                <a:cs typeface="Arial"/>
              </a:rPr>
              <a:t>in different areas of operation</a:t>
            </a:r>
            <a:endParaRPr lang="en-GB" sz="1400" noProof="0" dirty="0">
              <a:latin typeface="Arial"/>
              <a:cs typeface="Arial"/>
            </a:endParaRPr>
          </a:p>
        </p:txBody>
      </p:sp>
      <p:sp>
        <p:nvSpPr>
          <p:cNvPr id="4" name="Marcador de número de diapositiva 3"/>
          <p:cNvSpPr>
            <a:spLocks noGrp="1"/>
          </p:cNvSpPr>
          <p:nvPr>
            <p:ph type="sldNum" sz="quarter" idx="10"/>
          </p:nvPr>
        </p:nvSpPr>
        <p:spPr/>
        <p:txBody>
          <a:bodyPr/>
          <a:lstStyle/>
          <a:p>
            <a:fld id="{155EFA1C-0B30-274D-BB91-F4604D90B39D}" type="slidenum">
              <a:rPr lang="es-ES" smtClean="0"/>
              <a:t>2</a:t>
            </a:fld>
            <a:endParaRPr lang="es-ES"/>
          </a:p>
        </p:txBody>
      </p:sp>
    </p:spTree>
    <p:extLst>
      <p:ext uri="{BB962C8B-B14F-4D97-AF65-F5344CB8AC3E}">
        <p14:creationId xmlns:p14="http://schemas.microsoft.com/office/powerpoint/2010/main" val="406013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400" noProof="0" dirty="0" smtClean="0">
                <a:latin typeface="Arial"/>
                <a:cs typeface="Arial"/>
              </a:rPr>
              <a:t>Based on the language</a:t>
            </a:r>
            <a:r>
              <a:rPr lang="en-US" sz="1400" baseline="0" noProof="0" dirty="0" smtClean="0">
                <a:latin typeface="Arial"/>
                <a:cs typeface="Arial"/>
              </a:rPr>
              <a:t> needs analysis,  it has to be determined what sort of language a soldier or sailor needs: whether it is general language according to </a:t>
            </a:r>
            <a:r>
              <a:rPr lang="en-US" sz="1400" baseline="0" noProof="0" dirty="0" smtClean="0">
                <a:latin typeface="Arial"/>
                <a:cs typeface="Arial"/>
              </a:rPr>
              <a:t>STANAG  </a:t>
            </a:r>
            <a:r>
              <a:rPr lang="en-US" sz="1400" baseline="0" noProof="0" dirty="0" smtClean="0">
                <a:latin typeface="Arial"/>
                <a:cs typeface="Arial"/>
              </a:rPr>
              <a:t>6001 or it is a more specialized language that they need </a:t>
            </a:r>
            <a:r>
              <a:rPr lang="en-US" sz="1400" baseline="0" noProof="0" dirty="0" smtClean="0">
                <a:latin typeface="Arial"/>
                <a:cs typeface="Arial"/>
              </a:rPr>
              <a:t>to carry out their task</a:t>
            </a:r>
            <a:endParaRPr lang="en-US" sz="1400" noProof="0" dirty="0">
              <a:latin typeface="Arial"/>
              <a:cs typeface="Arial"/>
            </a:endParaRPr>
          </a:p>
        </p:txBody>
      </p:sp>
      <p:sp>
        <p:nvSpPr>
          <p:cNvPr id="4" name="Marcador de número de diapositiva 3"/>
          <p:cNvSpPr>
            <a:spLocks noGrp="1"/>
          </p:cNvSpPr>
          <p:nvPr>
            <p:ph type="sldNum" sz="quarter" idx="10"/>
          </p:nvPr>
        </p:nvSpPr>
        <p:spPr/>
        <p:txBody>
          <a:bodyPr/>
          <a:lstStyle/>
          <a:p>
            <a:fld id="{155EFA1C-0B30-274D-BB91-F4604D90B39D}" type="slidenum">
              <a:rPr lang="es-ES" smtClean="0"/>
              <a:t>3</a:t>
            </a:fld>
            <a:endParaRPr lang="es-ES"/>
          </a:p>
        </p:txBody>
      </p:sp>
    </p:spTree>
    <p:extLst>
      <p:ext uri="{BB962C8B-B14F-4D97-AF65-F5344CB8AC3E}">
        <p14:creationId xmlns:p14="http://schemas.microsoft.com/office/powerpoint/2010/main" val="1705917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400" noProof="0" dirty="0" smtClean="0">
                <a:latin typeface="Arial"/>
                <a:cs typeface="Arial"/>
              </a:rPr>
              <a:t>There</a:t>
            </a:r>
            <a:r>
              <a:rPr lang="en-US" sz="1400" baseline="0" noProof="0" dirty="0" smtClean="0">
                <a:latin typeface="Arial"/>
                <a:cs typeface="Arial"/>
              </a:rPr>
              <a:t> are </a:t>
            </a:r>
            <a:r>
              <a:rPr lang="en-US" sz="1400" baseline="0" noProof="0" dirty="0" smtClean="0">
                <a:latin typeface="Arial"/>
                <a:cs typeface="Arial"/>
              </a:rPr>
              <a:t>various </a:t>
            </a:r>
            <a:r>
              <a:rPr lang="en-US" sz="1400" baseline="0" noProof="0" dirty="0" smtClean="0">
                <a:latin typeface="Arial"/>
                <a:cs typeface="Arial"/>
              </a:rPr>
              <a:t>methodologies of teaching. However, due to diminished resources, the language training sometimes has to be conducted by a military instructor with no language teaching background; on the other hand, we have a professional language teacher who doesn’t know about military language, so the </a:t>
            </a:r>
            <a:r>
              <a:rPr lang="en-US" sz="1400" baseline="0" noProof="0" dirty="0" smtClean="0">
                <a:latin typeface="Arial"/>
                <a:cs typeface="Arial"/>
              </a:rPr>
              <a:t>final </a:t>
            </a:r>
            <a:r>
              <a:rPr lang="en-US" sz="1400" baseline="0" noProof="0" dirty="0" smtClean="0">
                <a:latin typeface="Arial"/>
                <a:cs typeface="Arial"/>
              </a:rPr>
              <a:t>result, should be again based on the language needs analysis and depends on the money available.</a:t>
            </a:r>
          </a:p>
          <a:p>
            <a:endParaRPr lang="en-US" sz="1400" baseline="0" noProof="0" dirty="0" smtClean="0">
              <a:latin typeface="Arial"/>
              <a:cs typeface="Arial"/>
            </a:endParaRPr>
          </a:p>
          <a:p>
            <a:r>
              <a:rPr lang="en-US" sz="1400" noProof="0" dirty="0" smtClean="0">
                <a:latin typeface="Arial"/>
                <a:cs typeface="Arial"/>
              </a:rPr>
              <a:t>Therefore We recommend to train the language</a:t>
            </a:r>
            <a:r>
              <a:rPr lang="en-US" sz="1400" baseline="0" noProof="0" dirty="0" smtClean="0">
                <a:latin typeface="Arial"/>
                <a:cs typeface="Arial"/>
              </a:rPr>
              <a:t> teachers in military matters. As </a:t>
            </a:r>
            <a:r>
              <a:rPr lang="en-US" sz="1400" baseline="0" noProof="0" dirty="0" smtClean="0">
                <a:latin typeface="Arial"/>
                <a:cs typeface="Arial"/>
              </a:rPr>
              <a:t>a solution</a:t>
            </a:r>
            <a:r>
              <a:rPr lang="en-US" sz="1400" baseline="0" noProof="0" dirty="0" smtClean="0">
                <a:latin typeface="Arial"/>
                <a:cs typeface="Arial"/>
              </a:rPr>
              <a:t>, </a:t>
            </a:r>
            <a:r>
              <a:rPr lang="en-US" sz="1400" baseline="0" noProof="0" dirty="0" smtClean="0">
                <a:latin typeface="Arial"/>
                <a:cs typeface="Arial"/>
              </a:rPr>
              <a:t>some </a:t>
            </a:r>
            <a:r>
              <a:rPr lang="en-US" sz="1400" baseline="0" noProof="0" dirty="0" smtClean="0">
                <a:latin typeface="Arial"/>
                <a:cs typeface="Arial"/>
              </a:rPr>
              <a:t>nation can afford a mobile training team to conduct teaching in a particular place., or just use IT solutions and simulation because it is cost-effective.</a:t>
            </a:r>
            <a:endParaRPr lang="en-US" sz="1400" noProof="0" dirty="0">
              <a:latin typeface="Arial"/>
              <a:cs typeface="Arial"/>
            </a:endParaRPr>
          </a:p>
        </p:txBody>
      </p:sp>
      <p:sp>
        <p:nvSpPr>
          <p:cNvPr id="4" name="Marcador de número de diapositiva 3"/>
          <p:cNvSpPr>
            <a:spLocks noGrp="1"/>
          </p:cNvSpPr>
          <p:nvPr>
            <p:ph type="sldNum" sz="quarter" idx="10"/>
          </p:nvPr>
        </p:nvSpPr>
        <p:spPr/>
        <p:txBody>
          <a:bodyPr/>
          <a:lstStyle/>
          <a:p>
            <a:fld id="{155EFA1C-0B30-274D-BB91-F4604D90B39D}" type="slidenum">
              <a:rPr lang="es-ES" smtClean="0"/>
              <a:t>4</a:t>
            </a:fld>
            <a:endParaRPr lang="es-ES"/>
          </a:p>
        </p:txBody>
      </p:sp>
    </p:spTree>
    <p:extLst>
      <p:ext uri="{BB962C8B-B14F-4D97-AF65-F5344CB8AC3E}">
        <p14:creationId xmlns:p14="http://schemas.microsoft.com/office/powerpoint/2010/main" val="736621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400" noProof="0" dirty="0" smtClean="0">
                <a:latin typeface="Arial"/>
                <a:cs typeface="Arial"/>
              </a:rPr>
              <a:t>The</a:t>
            </a:r>
            <a:r>
              <a:rPr lang="en-US" sz="1400" baseline="0" noProof="0" dirty="0" smtClean="0">
                <a:latin typeface="Arial"/>
                <a:cs typeface="Arial"/>
              </a:rPr>
              <a:t> multiple methods of assessment need a test and a  </a:t>
            </a:r>
            <a:r>
              <a:rPr lang="en-US" sz="1400" noProof="0" dirty="0" smtClean="0">
                <a:latin typeface="Arial"/>
                <a:cs typeface="Arial"/>
              </a:rPr>
              <a:t>360 degree feedback, considering</a:t>
            </a:r>
            <a:r>
              <a:rPr lang="en-US" sz="1400" baseline="0" noProof="0" dirty="0" smtClean="0">
                <a:latin typeface="Arial"/>
                <a:cs typeface="Arial"/>
              </a:rPr>
              <a:t> </a:t>
            </a:r>
            <a:r>
              <a:rPr lang="en-US" sz="1400" noProof="0" dirty="0" smtClean="0">
                <a:latin typeface="Arial"/>
                <a:cs typeface="Arial"/>
              </a:rPr>
              <a:t>stakeholders,</a:t>
            </a:r>
            <a:r>
              <a:rPr lang="en-US" sz="1400" baseline="0" noProof="0" dirty="0" smtClean="0">
                <a:latin typeface="Arial"/>
                <a:cs typeface="Arial"/>
              </a:rPr>
              <a:t> bringing in self assessment and peer assessment, and again taking into considerations the diversity of stakeholders’ expectations.</a:t>
            </a:r>
          </a:p>
          <a:p>
            <a:endParaRPr lang="en-US" sz="1400" baseline="0" noProof="0" dirty="0" smtClean="0">
              <a:latin typeface="Arial"/>
              <a:cs typeface="Arial"/>
            </a:endParaRPr>
          </a:p>
          <a:p>
            <a:r>
              <a:rPr lang="en-US" sz="1400" baseline="0" noProof="0" dirty="0" smtClean="0">
                <a:latin typeface="Arial"/>
                <a:cs typeface="Arial"/>
              </a:rPr>
              <a:t>But all in all this is a national responsibility.</a:t>
            </a:r>
            <a:endParaRPr lang="en-US" sz="1400" noProof="0" dirty="0">
              <a:latin typeface="Arial"/>
              <a:cs typeface="Arial"/>
            </a:endParaRPr>
          </a:p>
        </p:txBody>
      </p:sp>
      <p:sp>
        <p:nvSpPr>
          <p:cNvPr id="4" name="Marcador de número de diapositiva 3"/>
          <p:cNvSpPr>
            <a:spLocks noGrp="1"/>
          </p:cNvSpPr>
          <p:nvPr>
            <p:ph type="sldNum" sz="quarter" idx="10"/>
          </p:nvPr>
        </p:nvSpPr>
        <p:spPr/>
        <p:txBody>
          <a:bodyPr/>
          <a:lstStyle/>
          <a:p>
            <a:fld id="{155EFA1C-0B30-274D-BB91-F4604D90B39D}" type="slidenum">
              <a:rPr lang="es-ES" smtClean="0"/>
              <a:t>5</a:t>
            </a:fld>
            <a:endParaRPr lang="es-ES"/>
          </a:p>
        </p:txBody>
      </p:sp>
    </p:spTree>
    <p:extLst>
      <p:ext uri="{BB962C8B-B14F-4D97-AF65-F5344CB8AC3E}">
        <p14:creationId xmlns:p14="http://schemas.microsoft.com/office/powerpoint/2010/main" val="304899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400" noProof="0" dirty="0" smtClean="0">
                <a:latin typeface="Arial"/>
                <a:cs typeface="Arial"/>
              </a:rPr>
              <a:t>Last but not least we have to consider the constrains.</a:t>
            </a:r>
            <a:r>
              <a:rPr lang="en-US" sz="1400" baseline="0" noProof="0" dirty="0" smtClean="0">
                <a:latin typeface="Arial"/>
                <a:cs typeface="Arial"/>
              </a:rPr>
              <a:t> Time constraint is not having enough time for achieving the goal. Financial restraint is having limited resources for hiring language teachers, and people restraint is related to the lack of military language teaching and testing experts.</a:t>
            </a:r>
            <a:endParaRPr lang="en-US" sz="1400" noProof="0" dirty="0">
              <a:latin typeface="Arial"/>
              <a:cs typeface="Arial"/>
            </a:endParaRPr>
          </a:p>
        </p:txBody>
      </p:sp>
      <p:sp>
        <p:nvSpPr>
          <p:cNvPr id="4" name="Marcador de número de diapositiva 3"/>
          <p:cNvSpPr>
            <a:spLocks noGrp="1"/>
          </p:cNvSpPr>
          <p:nvPr>
            <p:ph type="sldNum" sz="quarter" idx="10"/>
          </p:nvPr>
        </p:nvSpPr>
        <p:spPr/>
        <p:txBody>
          <a:bodyPr/>
          <a:lstStyle/>
          <a:p>
            <a:fld id="{155EFA1C-0B30-274D-BB91-F4604D90B39D}" type="slidenum">
              <a:rPr lang="es-ES" smtClean="0"/>
              <a:t>6</a:t>
            </a:fld>
            <a:endParaRPr lang="es-ES"/>
          </a:p>
        </p:txBody>
      </p:sp>
    </p:spTree>
    <p:extLst>
      <p:ext uri="{BB962C8B-B14F-4D97-AF65-F5344CB8AC3E}">
        <p14:creationId xmlns:p14="http://schemas.microsoft.com/office/powerpoint/2010/main" val="4009915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258105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2658649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158534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2191745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722578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142077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106857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197791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1130117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2847243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ED2291F-C589-4B5A-A3C7-DD77BD6CDC55}" type="datetimeFigureOut">
              <a:rPr lang="es-ES" smtClean="0"/>
              <a:t>6/5/15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421781-2174-4D2E-B31C-86345C3FAE0B}" type="slidenum">
              <a:rPr lang="es-ES" smtClean="0"/>
              <a:t>‹Nr.›</a:t>
            </a:fld>
            <a:endParaRPr lang="es-ES"/>
          </a:p>
        </p:txBody>
      </p:sp>
    </p:spTree>
    <p:extLst>
      <p:ext uri="{BB962C8B-B14F-4D97-AF65-F5344CB8AC3E}">
        <p14:creationId xmlns:p14="http://schemas.microsoft.com/office/powerpoint/2010/main" val="9401804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2291F-C589-4B5A-A3C7-DD77BD6CDC55}" type="datetimeFigureOut">
              <a:rPr lang="es-ES" smtClean="0"/>
              <a:t>6/5/15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21781-2174-4D2E-B31C-86345C3FAE0B}" type="slidenum">
              <a:rPr lang="es-ES" smtClean="0"/>
              <a:t>‹Nr.›</a:t>
            </a:fld>
            <a:endParaRPr lang="es-ES"/>
          </a:p>
        </p:txBody>
      </p:sp>
    </p:spTree>
    <p:extLst>
      <p:ext uri="{BB962C8B-B14F-4D97-AF65-F5344CB8AC3E}">
        <p14:creationId xmlns:p14="http://schemas.microsoft.com/office/powerpoint/2010/main" val="3177731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99392"/>
            <a:ext cx="7772400" cy="1470025"/>
          </a:xfrm>
        </p:spPr>
        <p:txBody>
          <a:bodyPr>
            <a:normAutofit/>
          </a:bodyPr>
          <a:lstStyle/>
          <a:p>
            <a:r>
              <a:rPr lang="es-ES" sz="3200" u="sng" dirty="0" err="1" smtClean="0"/>
              <a:t>Study</a:t>
            </a:r>
            <a:r>
              <a:rPr lang="es-ES" sz="3200" u="sng" dirty="0" smtClean="0"/>
              <a:t> </a:t>
            </a:r>
            <a:r>
              <a:rPr lang="es-ES" sz="3200" u="sng" dirty="0" err="1" smtClean="0"/>
              <a:t>Group</a:t>
            </a:r>
            <a:r>
              <a:rPr lang="es-ES" sz="3200" u="sng" dirty="0" smtClean="0"/>
              <a:t> #2</a:t>
            </a:r>
            <a:endParaRPr lang="es-ES" sz="3200" u="sng" dirty="0"/>
          </a:p>
        </p:txBody>
      </p:sp>
      <p:sp>
        <p:nvSpPr>
          <p:cNvPr id="3" name="2 Subtítulo"/>
          <p:cNvSpPr>
            <a:spLocks noGrp="1"/>
          </p:cNvSpPr>
          <p:nvPr>
            <p:ph type="subTitle" idx="1"/>
          </p:nvPr>
        </p:nvSpPr>
        <p:spPr>
          <a:xfrm>
            <a:off x="0" y="2468488"/>
            <a:ext cx="9144000" cy="1752600"/>
          </a:xfrm>
        </p:spPr>
        <p:txBody>
          <a:bodyPr>
            <a:normAutofit/>
          </a:bodyPr>
          <a:lstStyle/>
          <a:p>
            <a:r>
              <a:rPr lang="es-ES" sz="4400" b="1" u="sng" dirty="0" err="1" smtClean="0"/>
              <a:t>Assessing</a:t>
            </a:r>
            <a:r>
              <a:rPr lang="es-ES" sz="4400" b="1" u="sng" dirty="0" smtClean="0"/>
              <a:t> </a:t>
            </a:r>
            <a:r>
              <a:rPr lang="es-ES" sz="4400" b="1" u="sng" dirty="0" err="1" smtClean="0"/>
              <a:t>Operational</a:t>
            </a:r>
            <a:r>
              <a:rPr lang="es-ES" sz="4400" b="1" u="sng" dirty="0" smtClean="0"/>
              <a:t> </a:t>
            </a:r>
            <a:r>
              <a:rPr lang="es-ES" sz="4400" b="1" u="sng" dirty="0" err="1" smtClean="0"/>
              <a:t>Language</a:t>
            </a:r>
            <a:r>
              <a:rPr lang="es-ES" sz="4400" b="1" u="sng" dirty="0" smtClean="0"/>
              <a:t> Performance</a:t>
            </a:r>
            <a:endParaRPr lang="es-ES" sz="4400" b="1" u="sng" dirty="0"/>
          </a:p>
        </p:txBody>
      </p:sp>
    </p:spTree>
    <p:extLst>
      <p:ext uri="{BB962C8B-B14F-4D97-AF65-F5344CB8AC3E}">
        <p14:creationId xmlns:p14="http://schemas.microsoft.com/office/powerpoint/2010/main" val="351739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r>
              <a:rPr lang="es-ES" u="sng" dirty="0" err="1" smtClean="0"/>
              <a:t>Language</a:t>
            </a:r>
            <a:r>
              <a:rPr lang="es-ES" u="sng" dirty="0" smtClean="0"/>
              <a:t> Target </a:t>
            </a:r>
            <a:r>
              <a:rPr lang="es-ES" u="sng" dirty="0" err="1" smtClean="0"/>
              <a:t>Audiences</a:t>
            </a:r>
            <a:r>
              <a:rPr lang="es-ES" u="sng" dirty="0" smtClean="0"/>
              <a:t> </a:t>
            </a:r>
            <a:endParaRPr lang="es-ES" u="sng" dirty="0"/>
          </a:p>
        </p:txBody>
      </p:sp>
      <p:sp>
        <p:nvSpPr>
          <p:cNvPr id="3" name="2 Marcador de contenido"/>
          <p:cNvSpPr>
            <a:spLocks noGrp="1"/>
          </p:cNvSpPr>
          <p:nvPr>
            <p:ph idx="1"/>
          </p:nvPr>
        </p:nvSpPr>
        <p:spPr>
          <a:xfrm>
            <a:off x="457200" y="1340768"/>
            <a:ext cx="8229600" cy="4525963"/>
          </a:xfrm>
        </p:spPr>
        <p:txBody>
          <a:bodyPr>
            <a:normAutofit lnSpcReduction="10000"/>
          </a:bodyPr>
          <a:lstStyle/>
          <a:p>
            <a:r>
              <a:rPr lang="es-ES" u="sng" dirty="0" err="1" smtClean="0"/>
              <a:t>Challenges</a:t>
            </a:r>
            <a:endParaRPr lang="es-ES" u="sng" dirty="0" smtClean="0"/>
          </a:p>
          <a:p>
            <a:pPr lvl="1">
              <a:buFont typeface="Wingdings" panose="05000000000000000000" pitchFamily="2" charset="2"/>
              <a:buChar char="Ø"/>
            </a:pPr>
            <a:r>
              <a:rPr lang="es-ES" dirty="0" err="1" smtClean="0"/>
              <a:t>Levels</a:t>
            </a:r>
            <a:endParaRPr lang="es-ES" dirty="0" smtClean="0"/>
          </a:p>
          <a:p>
            <a:pPr lvl="2">
              <a:buFont typeface="Wingdings" panose="05000000000000000000" pitchFamily="2" charset="2"/>
              <a:buChar char="§"/>
            </a:pPr>
            <a:r>
              <a:rPr lang="es-ES" dirty="0" err="1" smtClean="0"/>
              <a:t>Strategic</a:t>
            </a:r>
            <a:endParaRPr lang="es-ES" dirty="0" smtClean="0"/>
          </a:p>
          <a:p>
            <a:pPr lvl="2">
              <a:buFont typeface="Wingdings" panose="05000000000000000000" pitchFamily="2" charset="2"/>
              <a:buChar char="§"/>
            </a:pPr>
            <a:r>
              <a:rPr lang="es-ES" dirty="0" err="1" smtClean="0"/>
              <a:t>Operational</a:t>
            </a:r>
            <a:r>
              <a:rPr lang="es-ES" dirty="0" smtClean="0"/>
              <a:t> </a:t>
            </a:r>
          </a:p>
          <a:p>
            <a:pPr lvl="2">
              <a:buFont typeface="Wingdings" panose="05000000000000000000" pitchFamily="2" charset="2"/>
              <a:buChar char="§"/>
            </a:pPr>
            <a:r>
              <a:rPr lang="es-ES" dirty="0" err="1" smtClean="0"/>
              <a:t>Tactical</a:t>
            </a:r>
            <a:endParaRPr lang="es-ES" dirty="0" smtClean="0"/>
          </a:p>
          <a:p>
            <a:endParaRPr lang="es-ES" dirty="0"/>
          </a:p>
          <a:p>
            <a:pPr lvl="1">
              <a:buFont typeface="Wingdings" panose="05000000000000000000" pitchFamily="2" charset="2"/>
              <a:buChar char="Ø"/>
            </a:pPr>
            <a:r>
              <a:rPr lang="es-ES" dirty="0" err="1" smtClean="0"/>
              <a:t>Mission</a:t>
            </a:r>
            <a:r>
              <a:rPr lang="es-ES" dirty="0" smtClean="0"/>
              <a:t> </a:t>
            </a:r>
            <a:r>
              <a:rPr lang="es-ES" dirty="0" err="1" smtClean="0"/>
              <a:t>Types</a:t>
            </a:r>
            <a:endParaRPr lang="es-ES" dirty="0" smtClean="0"/>
          </a:p>
          <a:p>
            <a:pPr lvl="2">
              <a:buFont typeface="Wingdings" panose="05000000000000000000" pitchFamily="2" charset="2"/>
              <a:buChar char="§"/>
            </a:pPr>
            <a:r>
              <a:rPr lang="es-ES" dirty="0" err="1" smtClean="0"/>
              <a:t>Administrative</a:t>
            </a:r>
            <a:endParaRPr lang="es-ES" dirty="0" smtClean="0"/>
          </a:p>
          <a:p>
            <a:pPr lvl="2">
              <a:buFont typeface="Wingdings" panose="05000000000000000000" pitchFamily="2" charset="2"/>
              <a:buChar char="§"/>
            </a:pPr>
            <a:r>
              <a:rPr lang="es-ES" dirty="0" smtClean="0"/>
              <a:t>NATO </a:t>
            </a:r>
            <a:r>
              <a:rPr lang="es-ES" dirty="0" err="1" smtClean="0"/>
              <a:t>Exercises</a:t>
            </a:r>
            <a:r>
              <a:rPr lang="es-ES" dirty="0" smtClean="0"/>
              <a:t> (New “</a:t>
            </a:r>
            <a:r>
              <a:rPr lang="es-ES" dirty="0" err="1" smtClean="0"/>
              <a:t>Linking</a:t>
            </a:r>
            <a:r>
              <a:rPr lang="es-ES" dirty="0" smtClean="0"/>
              <a:t>” </a:t>
            </a:r>
            <a:r>
              <a:rPr lang="es-ES" dirty="0" err="1" smtClean="0"/>
              <a:t>Procedures</a:t>
            </a:r>
            <a:r>
              <a:rPr lang="es-ES" dirty="0" smtClean="0"/>
              <a:t>)</a:t>
            </a:r>
          </a:p>
          <a:p>
            <a:pPr lvl="2">
              <a:buFont typeface="Wingdings" panose="05000000000000000000" pitchFamily="2" charset="2"/>
              <a:buChar char="§"/>
            </a:pPr>
            <a:r>
              <a:rPr lang="es-ES" dirty="0" err="1" smtClean="0"/>
              <a:t>Deployed</a:t>
            </a:r>
            <a:r>
              <a:rPr lang="es-ES" dirty="0" smtClean="0"/>
              <a:t> </a:t>
            </a:r>
            <a:r>
              <a:rPr lang="es-ES" dirty="0" err="1" smtClean="0"/>
              <a:t>or</a:t>
            </a:r>
            <a:r>
              <a:rPr lang="es-ES" dirty="0" smtClean="0"/>
              <a:t> </a:t>
            </a:r>
            <a:r>
              <a:rPr lang="es-ES" dirty="0" err="1" smtClean="0"/>
              <a:t>Combat</a:t>
            </a:r>
            <a:r>
              <a:rPr lang="es-ES" dirty="0" smtClean="0"/>
              <a:t> </a:t>
            </a:r>
            <a:r>
              <a:rPr lang="es-ES" dirty="0" err="1" smtClean="0"/>
              <a:t>Scenarios</a:t>
            </a:r>
            <a:endParaRPr lang="es-ES" dirty="0" smtClean="0"/>
          </a:p>
          <a:p>
            <a:pPr lvl="1"/>
            <a:endParaRPr lang="es-ES" dirty="0"/>
          </a:p>
        </p:txBody>
      </p:sp>
    </p:spTree>
    <p:extLst>
      <p:ext uri="{BB962C8B-B14F-4D97-AF65-F5344CB8AC3E}">
        <p14:creationId xmlns:p14="http://schemas.microsoft.com/office/powerpoint/2010/main" val="123926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err="1" smtClean="0"/>
              <a:t>Requirements</a:t>
            </a:r>
            <a:endParaRPr lang="es-ES" u="sng" dirty="0"/>
          </a:p>
        </p:txBody>
      </p:sp>
      <p:sp>
        <p:nvSpPr>
          <p:cNvPr id="3" name="2 Marcador de contenido"/>
          <p:cNvSpPr>
            <a:spLocks noGrp="1"/>
          </p:cNvSpPr>
          <p:nvPr>
            <p:ph idx="1"/>
          </p:nvPr>
        </p:nvSpPr>
        <p:spPr/>
        <p:txBody>
          <a:bodyPr>
            <a:normAutofit/>
          </a:bodyPr>
          <a:lstStyle/>
          <a:p>
            <a:pPr lvl="1">
              <a:buFont typeface="Wingdings" panose="05000000000000000000" pitchFamily="2" charset="2"/>
              <a:buChar char="Ø"/>
            </a:pPr>
            <a:r>
              <a:rPr lang="es-ES" dirty="0" err="1" smtClean="0"/>
              <a:t>Language</a:t>
            </a:r>
            <a:r>
              <a:rPr lang="es-ES" dirty="0" smtClean="0"/>
              <a:t> </a:t>
            </a:r>
            <a:r>
              <a:rPr lang="es-ES" dirty="0" err="1" smtClean="0"/>
              <a:t>Needs</a:t>
            </a:r>
            <a:r>
              <a:rPr lang="es-ES" dirty="0" smtClean="0"/>
              <a:t> </a:t>
            </a:r>
            <a:r>
              <a:rPr lang="es-ES" dirty="0" err="1" smtClean="0"/>
              <a:t>Analysis</a:t>
            </a:r>
            <a:endParaRPr lang="es-ES" dirty="0" smtClean="0"/>
          </a:p>
          <a:p>
            <a:pPr lvl="2">
              <a:buFont typeface="Wingdings" panose="05000000000000000000" pitchFamily="2" charset="2"/>
              <a:buChar char="Ø"/>
            </a:pPr>
            <a:r>
              <a:rPr lang="es-ES" dirty="0" smtClean="0"/>
              <a:t>General English </a:t>
            </a:r>
          </a:p>
          <a:p>
            <a:pPr lvl="3">
              <a:buFont typeface="Wingdings" panose="05000000000000000000" pitchFamily="2" charset="2"/>
              <a:buChar char="§"/>
            </a:pPr>
            <a:r>
              <a:rPr lang="es-ES" dirty="0" smtClean="0"/>
              <a:t>STANAG 6001</a:t>
            </a:r>
          </a:p>
          <a:p>
            <a:pPr lvl="2">
              <a:buFont typeface="Wingdings" panose="05000000000000000000" pitchFamily="2" charset="2"/>
              <a:buChar char="Ø"/>
            </a:pPr>
            <a:r>
              <a:rPr lang="es-ES" dirty="0" err="1" smtClean="0"/>
              <a:t>Specific-Purpose</a:t>
            </a:r>
            <a:r>
              <a:rPr lang="es-ES" dirty="0" smtClean="0"/>
              <a:t> (</a:t>
            </a:r>
            <a:r>
              <a:rPr lang="es-ES" dirty="0" err="1" smtClean="0"/>
              <a:t>Technical</a:t>
            </a:r>
            <a:r>
              <a:rPr lang="es-ES" dirty="0" smtClean="0"/>
              <a:t>) English</a:t>
            </a:r>
          </a:p>
          <a:p>
            <a:pPr lvl="1">
              <a:buFont typeface="Wingdings" panose="05000000000000000000" pitchFamily="2" charset="2"/>
              <a:buChar char="Ø"/>
            </a:pPr>
            <a:endParaRPr lang="es-ES" dirty="0" smtClean="0"/>
          </a:p>
          <a:p>
            <a:pPr lvl="1">
              <a:buFont typeface="Wingdings" panose="05000000000000000000" pitchFamily="2" charset="2"/>
              <a:buChar char="Ø"/>
            </a:pPr>
            <a:r>
              <a:rPr lang="es-ES" i="1" dirty="0" err="1" smtClean="0"/>
              <a:t>Language</a:t>
            </a:r>
            <a:r>
              <a:rPr lang="es-ES" i="1" dirty="0" smtClean="0"/>
              <a:t> </a:t>
            </a:r>
            <a:r>
              <a:rPr lang="es-ES" i="1" dirty="0" err="1" smtClean="0"/>
              <a:t>Proficient</a:t>
            </a:r>
            <a:r>
              <a:rPr lang="es-ES" i="1" dirty="0" smtClean="0"/>
              <a:t> </a:t>
            </a:r>
            <a:r>
              <a:rPr lang="es-ES" i="1" dirty="0" err="1" smtClean="0"/>
              <a:t>Soldiers</a:t>
            </a:r>
            <a:r>
              <a:rPr lang="es-ES" i="1" dirty="0" smtClean="0"/>
              <a:t>/</a:t>
            </a:r>
            <a:r>
              <a:rPr lang="es-ES" i="1" dirty="0" err="1" smtClean="0"/>
              <a:t>Sailors</a:t>
            </a:r>
            <a:endParaRPr lang="es-ES" i="1" dirty="0" smtClean="0"/>
          </a:p>
        </p:txBody>
      </p:sp>
    </p:spTree>
    <p:extLst>
      <p:ext uri="{BB962C8B-B14F-4D97-AF65-F5344CB8AC3E}">
        <p14:creationId xmlns:p14="http://schemas.microsoft.com/office/powerpoint/2010/main" val="241237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smtClean="0"/>
              <a:t>Training </a:t>
            </a:r>
            <a:r>
              <a:rPr lang="es-ES" u="sng" dirty="0" err="1" smtClean="0"/>
              <a:t>Methodologies</a:t>
            </a:r>
            <a:endParaRPr lang="es-ES" u="sng" dirty="0"/>
          </a:p>
        </p:txBody>
      </p:sp>
      <p:sp>
        <p:nvSpPr>
          <p:cNvPr id="3" name="2 Marcador de contenido"/>
          <p:cNvSpPr>
            <a:spLocks noGrp="1"/>
          </p:cNvSpPr>
          <p:nvPr>
            <p:ph idx="1"/>
          </p:nvPr>
        </p:nvSpPr>
        <p:spPr/>
        <p:txBody>
          <a:bodyPr/>
          <a:lstStyle/>
          <a:p>
            <a:pPr lvl="1">
              <a:buFont typeface="Wingdings" panose="05000000000000000000" pitchFamily="2" charset="2"/>
              <a:buChar char="Ø"/>
            </a:pPr>
            <a:r>
              <a:rPr lang="es-ES" dirty="0" err="1">
                <a:solidFill>
                  <a:prstClr val="black"/>
                </a:solidFill>
              </a:rPr>
              <a:t>Schoolhouse</a:t>
            </a:r>
            <a:r>
              <a:rPr lang="es-ES" dirty="0">
                <a:solidFill>
                  <a:prstClr val="black"/>
                </a:solidFill>
              </a:rPr>
              <a:t> (</a:t>
            </a:r>
            <a:r>
              <a:rPr lang="es-ES" dirty="0" err="1">
                <a:solidFill>
                  <a:prstClr val="black"/>
                </a:solidFill>
              </a:rPr>
              <a:t>Civilian</a:t>
            </a:r>
            <a:r>
              <a:rPr lang="es-ES" dirty="0">
                <a:solidFill>
                  <a:prstClr val="black"/>
                </a:solidFill>
              </a:rPr>
              <a:t> + </a:t>
            </a:r>
            <a:r>
              <a:rPr lang="es-ES" dirty="0" err="1">
                <a:solidFill>
                  <a:prstClr val="black"/>
                </a:solidFill>
              </a:rPr>
              <a:t>Subject</a:t>
            </a:r>
            <a:r>
              <a:rPr lang="es-ES" dirty="0">
                <a:solidFill>
                  <a:prstClr val="black"/>
                </a:solidFill>
              </a:rPr>
              <a:t> </a:t>
            </a:r>
            <a:r>
              <a:rPr lang="es-ES" dirty="0" err="1">
                <a:solidFill>
                  <a:prstClr val="black"/>
                </a:solidFill>
              </a:rPr>
              <a:t>Matter</a:t>
            </a:r>
            <a:r>
              <a:rPr lang="es-ES" dirty="0">
                <a:solidFill>
                  <a:prstClr val="black"/>
                </a:solidFill>
              </a:rPr>
              <a:t> </a:t>
            </a:r>
            <a:r>
              <a:rPr lang="es-ES" dirty="0" err="1">
                <a:solidFill>
                  <a:prstClr val="black"/>
                </a:solidFill>
              </a:rPr>
              <a:t>Experts</a:t>
            </a:r>
            <a:r>
              <a:rPr lang="es-ES" dirty="0">
                <a:solidFill>
                  <a:prstClr val="black"/>
                </a:solidFill>
              </a:rPr>
              <a:t>) vs. </a:t>
            </a:r>
            <a:r>
              <a:rPr lang="es-ES" dirty="0" err="1">
                <a:solidFill>
                  <a:prstClr val="black"/>
                </a:solidFill>
              </a:rPr>
              <a:t>Operational</a:t>
            </a:r>
            <a:r>
              <a:rPr lang="es-ES" dirty="0">
                <a:solidFill>
                  <a:prstClr val="black"/>
                </a:solidFill>
              </a:rPr>
              <a:t> </a:t>
            </a:r>
            <a:r>
              <a:rPr lang="es-ES" dirty="0" err="1">
                <a:solidFill>
                  <a:prstClr val="black"/>
                </a:solidFill>
              </a:rPr>
              <a:t>Unit</a:t>
            </a:r>
            <a:r>
              <a:rPr lang="es-ES" dirty="0">
                <a:solidFill>
                  <a:prstClr val="black"/>
                </a:solidFill>
              </a:rPr>
              <a:t> (</a:t>
            </a:r>
            <a:r>
              <a:rPr lang="es-ES" dirty="0" err="1">
                <a:solidFill>
                  <a:prstClr val="black"/>
                </a:solidFill>
              </a:rPr>
              <a:t>Military</a:t>
            </a:r>
            <a:r>
              <a:rPr lang="es-ES" dirty="0">
                <a:solidFill>
                  <a:prstClr val="black"/>
                </a:solidFill>
              </a:rPr>
              <a:t> </a:t>
            </a:r>
            <a:r>
              <a:rPr lang="es-ES" dirty="0" err="1">
                <a:solidFill>
                  <a:prstClr val="black"/>
                </a:solidFill>
              </a:rPr>
              <a:t>Instructors</a:t>
            </a:r>
            <a:r>
              <a:rPr lang="es-ES" dirty="0">
                <a:solidFill>
                  <a:prstClr val="black"/>
                </a:solidFill>
              </a:rPr>
              <a:t>)</a:t>
            </a:r>
          </a:p>
          <a:p>
            <a:pPr lvl="2">
              <a:buFont typeface="Wingdings" panose="05000000000000000000" pitchFamily="2" charset="2"/>
              <a:buChar char="Ø"/>
            </a:pPr>
            <a:r>
              <a:rPr lang="es-ES" dirty="0">
                <a:solidFill>
                  <a:prstClr val="black"/>
                </a:solidFill>
              </a:rPr>
              <a:t>“Train </a:t>
            </a:r>
            <a:r>
              <a:rPr lang="es-ES" dirty="0" err="1">
                <a:solidFill>
                  <a:prstClr val="black"/>
                </a:solidFill>
              </a:rPr>
              <a:t>the</a:t>
            </a:r>
            <a:r>
              <a:rPr lang="es-ES" dirty="0">
                <a:solidFill>
                  <a:prstClr val="black"/>
                </a:solidFill>
              </a:rPr>
              <a:t> </a:t>
            </a:r>
            <a:r>
              <a:rPr lang="es-ES" dirty="0" err="1">
                <a:solidFill>
                  <a:prstClr val="black"/>
                </a:solidFill>
              </a:rPr>
              <a:t>Trainer</a:t>
            </a:r>
            <a:r>
              <a:rPr lang="es-ES" dirty="0">
                <a:solidFill>
                  <a:prstClr val="black"/>
                </a:solidFill>
              </a:rPr>
              <a:t>”</a:t>
            </a:r>
          </a:p>
          <a:p>
            <a:pPr lvl="2">
              <a:buFont typeface="Wingdings" panose="05000000000000000000" pitchFamily="2" charset="2"/>
              <a:buChar char="Ø"/>
            </a:pPr>
            <a:r>
              <a:rPr lang="es-ES" dirty="0">
                <a:solidFill>
                  <a:prstClr val="black"/>
                </a:solidFill>
              </a:rPr>
              <a:t>Mobile Training </a:t>
            </a:r>
            <a:r>
              <a:rPr lang="es-ES" dirty="0" err="1">
                <a:solidFill>
                  <a:prstClr val="black"/>
                </a:solidFill>
              </a:rPr>
              <a:t>Teams</a:t>
            </a:r>
            <a:endParaRPr lang="es-ES" dirty="0">
              <a:solidFill>
                <a:prstClr val="black"/>
              </a:solidFill>
            </a:endParaRPr>
          </a:p>
          <a:p>
            <a:pPr lvl="2">
              <a:buFont typeface="Wingdings" panose="05000000000000000000" pitchFamily="2" charset="2"/>
              <a:buChar char="Ø"/>
            </a:pPr>
            <a:r>
              <a:rPr lang="es-ES" dirty="0">
                <a:solidFill>
                  <a:prstClr val="black"/>
                </a:solidFill>
              </a:rPr>
              <a:t>IT /  </a:t>
            </a:r>
            <a:r>
              <a:rPr lang="es-ES" dirty="0" err="1" smtClean="0">
                <a:solidFill>
                  <a:prstClr val="black"/>
                </a:solidFill>
              </a:rPr>
              <a:t>Simulation</a:t>
            </a:r>
            <a:endParaRPr lang="es-ES" dirty="0" smtClean="0">
              <a:solidFill>
                <a:prstClr val="black"/>
              </a:solidFill>
            </a:endParaRPr>
          </a:p>
          <a:p>
            <a:pPr lvl="2">
              <a:buFont typeface="Wingdings" panose="05000000000000000000" pitchFamily="2" charset="2"/>
              <a:buChar char="Ø"/>
            </a:pPr>
            <a:r>
              <a:rPr lang="es-ES" dirty="0" smtClean="0">
                <a:solidFill>
                  <a:prstClr val="black"/>
                </a:solidFill>
              </a:rPr>
              <a:t>….</a:t>
            </a:r>
            <a:endParaRPr lang="es-ES" dirty="0">
              <a:solidFill>
                <a:prstClr val="black"/>
              </a:solidFill>
            </a:endParaRPr>
          </a:p>
          <a:p>
            <a:endParaRPr lang="es-ES" dirty="0"/>
          </a:p>
        </p:txBody>
      </p:sp>
    </p:spTree>
    <p:extLst>
      <p:ext uri="{BB962C8B-B14F-4D97-AF65-F5344CB8AC3E}">
        <p14:creationId xmlns:p14="http://schemas.microsoft.com/office/powerpoint/2010/main" val="876330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u="sng" dirty="0" err="1" smtClean="0"/>
              <a:t>Assessment</a:t>
            </a:r>
            <a:endParaRPr lang="es-ES" u="sng" dirty="0"/>
          </a:p>
        </p:txBody>
      </p:sp>
      <p:sp>
        <p:nvSpPr>
          <p:cNvPr id="3" name="2 Marcador de contenido"/>
          <p:cNvSpPr>
            <a:spLocks noGrp="1"/>
          </p:cNvSpPr>
          <p:nvPr>
            <p:ph idx="1"/>
          </p:nvPr>
        </p:nvSpPr>
        <p:spPr/>
        <p:txBody>
          <a:bodyPr>
            <a:normAutofit lnSpcReduction="10000"/>
          </a:bodyPr>
          <a:lstStyle/>
          <a:p>
            <a:r>
              <a:rPr lang="es-ES" dirty="0" err="1" smtClean="0"/>
              <a:t>Multiple</a:t>
            </a:r>
            <a:r>
              <a:rPr lang="es-ES" dirty="0" smtClean="0"/>
              <a:t> </a:t>
            </a:r>
            <a:r>
              <a:rPr lang="es-ES" dirty="0" err="1" smtClean="0"/>
              <a:t>Methods</a:t>
            </a:r>
            <a:endParaRPr lang="es-ES" dirty="0" smtClean="0"/>
          </a:p>
          <a:p>
            <a:pPr lvl="1">
              <a:buFont typeface="Wingdings" panose="05000000000000000000" pitchFamily="2" charset="2"/>
              <a:buChar char="Ø"/>
            </a:pPr>
            <a:r>
              <a:rPr lang="es-ES" dirty="0" err="1" smtClean="0">
                <a:solidFill>
                  <a:prstClr val="black"/>
                </a:solidFill>
              </a:rPr>
              <a:t>Testing</a:t>
            </a:r>
            <a:endParaRPr lang="es-ES" dirty="0" smtClean="0">
              <a:solidFill>
                <a:prstClr val="black"/>
              </a:solidFill>
            </a:endParaRPr>
          </a:p>
          <a:p>
            <a:pPr lvl="1">
              <a:buFont typeface="Wingdings" panose="05000000000000000000" pitchFamily="2" charset="2"/>
              <a:buChar char="Ø"/>
            </a:pPr>
            <a:r>
              <a:rPr lang="es-ES" dirty="0" err="1" smtClean="0">
                <a:solidFill>
                  <a:prstClr val="black"/>
                </a:solidFill>
              </a:rPr>
              <a:t>Feed</a:t>
            </a:r>
            <a:r>
              <a:rPr lang="es-ES" dirty="0" smtClean="0">
                <a:solidFill>
                  <a:prstClr val="black"/>
                </a:solidFill>
              </a:rPr>
              <a:t> back</a:t>
            </a:r>
          </a:p>
          <a:p>
            <a:pPr lvl="2">
              <a:buFont typeface="Wingdings" panose="05000000000000000000" pitchFamily="2" charset="2"/>
              <a:buChar char="Ø"/>
            </a:pPr>
            <a:r>
              <a:rPr lang="es-ES" dirty="0" err="1" smtClean="0">
                <a:solidFill>
                  <a:prstClr val="black"/>
                </a:solidFill>
              </a:rPr>
              <a:t>Stakeholder</a:t>
            </a:r>
            <a:r>
              <a:rPr lang="es-ES" dirty="0" smtClean="0">
                <a:solidFill>
                  <a:prstClr val="black"/>
                </a:solidFill>
              </a:rPr>
              <a:t> </a:t>
            </a:r>
            <a:r>
              <a:rPr lang="es-ES" dirty="0" err="1" smtClean="0">
                <a:solidFill>
                  <a:prstClr val="black"/>
                </a:solidFill>
              </a:rPr>
              <a:t>Feedback</a:t>
            </a:r>
            <a:endParaRPr lang="es-ES" dirty="0" smtClean="0">
              <a:solidFill>
                <a:prstClr val="black"/>
              </a:solidFill>
            </a:endParaRPr>
          </a:p>
          <a:p>
            <a:pPr lvl="2">
              <a:buFont typeface="Wingdings" panose="05000000000000000000" pitchFamily="2" charset="2"/>
              <a:buChar char="Ø"/>
            </a:pPr>
            <a:r>
              <a:rPr lang="es-ES" dirty="0" err="1" smtClean="0">
                <a:solidFill>
                  <a:prstClr val="black"/>
                </a:solidFill>
              </a:rPr>
              <a:t>Self-Assessment</a:t>
            </a:r>
            <a:endParaRPr lang="es-ES" dirty="0" smtClean="0">
              <a:solidFill>
                <a:prstClr val="black"/>
              </a:solidFill>
            </a:endParaRPr>
          </a:p>
          <a:p>
            <a:pPr lvl="2">
              <a:buFont typeface="Wingdings" panose="05000000000000000000" pitchFamily="2" charset="2"/>
              <a:buChar char="Ø"/>
            </a:pPr>
            <a:r>
              <a:rPr lang="es-ES" dirty="0" smtClean="0">
                <a:solidFill>
                  <a:prstClr val="black"/>
                </a:solidFill>
              </a:rPr>
              <a:t>Peer </a:t>
            </a:r>
            <a:r>
              <a:rPr lang="es-ES" dirty="0" err="1" smtClean="0">
                <a:solidFill>
                  <a:prstClr val="black"/>
                </a:solidFill>
              </a:rPr>
              <a:t>Assessment</a:t>
            </a:r>
            <a:endParaRPr lang="es-ES" dirty="0" smtClean="0">
              <a:solidFill>
                <a:prstClr val="black"/>
              </a:solidFill>
            </a:endParaRPr>
          </a:p>
          <a:p>
            <a:r>
              <a:rPr lang="es-ES" dirty="0" err="1" smtClean="0"/>
              <a:t>Multiple</a:t>
            </a:r>
            <a:r>
              <a:rPr lang="es-ES" dirty="0" smtClean="0"/>
              <a:t> </a:t>
            </a:r>
            <a:r>
              <a:rPr lang="es-ES" dirty="0" err="1" smtClean="0"/>
              <a:t>Stakeholders</a:t>
            </a:r>
            <a:endParaRPr lang="es-ES" dirty="0" smtClean="0"/>
          </a:p>
          <a:p>
            <a:endParaRPr lang="es-ES" dirty="0" smtClean="0"/>
          </a:p>
          <a:p>
            <a:r>
              <a:rPr lang="es-ES" dirty="0" err="1" smtClean="0"/>
              <a:t>National</a:t>
            </a:r>
            <a:r>
              <a:rPr lang="es-ES" dirty="0" smtClean="0"/>
              <a:t> </a:t>
            </a:r>
            <a:r>
              <a:rPr lang="es-ES" dirty="0" err="1" smtClean="0"/>
              <a:t>Responsibility</a:t>
            </a:r>
            <a:endParaRPr lang="es-ES" dirty="0" smtClean="0"/>
          </a:p>
          <a:p>
            <a:endParaRPr lang="es-ES" dirty="0"/>
          </a:p>
        </p:txBody>
      </p:sp>
    </p:spTree>
    <p:extLst>
      <p:ext uri="{BB962C8B-B14F-4D97-AF65-F5344CB8AC3E}">
        <p14:creationId xmlns:p14="http://schemas.microsoft.com/office/powerpoint/2010/main" val="3914717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u="sng" dirty="0" err="1" smtClean="0"/>
              <a:t>Constraints</a:t>
            </a:r>
            <a:endParaRPr lang="es-ES" u="sng" dirty="0"/>
          </a:p>
        </p:txBody>
      </p:sp>
      <p:sp>
        <p:nvSpPr>
          <p:cNvPr id="3" name="2 Marcador de contenido"/>
          <p:cNvSpPr>
            <a:spLocks noGrp="1"/>
          </p:cNvSpPr>
          <p:nvPr>
            <p:ph idx="1"/>
          </p:nvPr>
        </p:nvSpPr>
        <p:spPr/>
        <p:txBody>
          <a:bodyPr/>
          <a:lstStyle/>
          <a:p>
            <a:r>
              <a:rPr lang="es-ES" dirty="0" smtClean="0">
                <a:solidFill>
                  <a:prstClr val="black"/>
                </a:solidFill>
              </a:rPr>
              <a:t>Time</a:t>
            </a:r>
            <a:endParaRPr lang="es-ES" dirty="0">
              <a:solidFill>
                <a:prstClr val="black"/>
              </a:solidFill>
            </a:endParaRPr>
          </a:p>
          <a:p>
            <a:r>
              <a:rPr lang="es-ES" dirty="0">
                <a:solidFill>
                  <a:prstClr val="black"/>
                </a:solidFill>
              </a:rPr>
              <a:t>Budget</a:t>
            </a:r>
          </a:p>
          <a:p>
            <a:r>
              <a:rPr lang="es-ES" dirty="0" err="1">
                <a:solidFill>
                  <a:prstClr val="black"/>
                </a:solidFill>
              </a:rPr>
              <a:t>Language</a:t>
            </a:r>
            <a:r>
              <a:rPr lang="es-ES" dirty="0">
                <a:solidFill>
                  <a:prstClr val="black"/>
                </a:solidFill>
              </a:rPr>
              <a:t> </a:t>
            </a:r>
            <a:r>
              <a:rPr lang="es-ES" dirty="0" err="1" smtClean="0">
                <a:solidFill>
                  <a:prstClr val="black"/>
                </a:solidFill>
              </a:rPr>
              <a:t>Experts</a:t>
            </a:r>
            <a:r>
              <a:rPr lang="es-ES" dirty="0" smtClean="0">
                <a:solidFill>
                  <a:prstClr val="black"/>
                </a:solidFill>
              </a:rPr>
              <a:t> – </a:t>
            </a:r>
            <a:r>
              <a:rPr lang="es-ES" dirty="0" err="1" smtClean="0">
                <a:solidFill>
                  <a:prstClr val="black"/>
                </a:solidFill>
              </a:rPr>
              <a:t>Team</a:t>
            </a:r>
            <a:r>
              <a:rPr lang="es-ES" dirty="0" smtClean="0">
                <a:solidFill>
                  <a:prstClr val="black"/>
                </a:solidFill>
              </a:rPr>
              <a:t> </a:t>
            </a:r>
            <a:r>
              <a:rPr lang="es-ES" dirty="0" err="1" smtClean="0">
                <a:solidFill>
                  <a:prstClr val="black"/>
                </a:solidFill>
              </a:rPr>
              <a:t>Teaching</a:t>
            </a:r>
            <a:r>
              <a:rPr lang="es-ES" dirty="0" smtClean="0">
                <a:solidFill>
                  <a:prstClr val="black"/>
                </a:solidFill>
              </a:rPr>
              <a:t> / </a:t>
            </a:r>
            <a:r>
              <a:rPr lang="es-ES" dirty="0" err="1" smtClean="0">
                <a:solidFill>
                  <a:prstClr val="black"/>
                </a:solidFill>
              </a:rPr>
              <a:t>Testing</a:t>
            </a:r>
            <a:r>
              <a:rPr lang="es-ES" dirty="0" smtClean="0">
                <a:solidFill>
                  <a:prstClr val="black"/>
                </a:solidFill>
              </a:rPr>
              <a:t> </a:t>
            </a:r>
            <a:r>
              <a:rPr lang="es-ES" dirty="0" err="1" smtClean="0">
                <a:solidFill>
                  <a:prstClr val="black"/>
                </a:solidFill>
              </a:rPr>
              <a:t>Teams</a:t>
            </a:r>
            <a:endParaRPr lang="es-ES" dirty="0">
              <a:solidFill>
                <a:prstClr val="black"/>
              </a:solidFill>
            </a:endParaRPr>
          </a:p>
          <a:p>
            <a:pPr lvl="0"/>
            <a:endParaRPr lang="es-ES" dirty="0">
              <a:solidFill>
                <a:prstClr val="black"/>
              </a:solidFill>
            </a:endParaRPr>
          </a:p>
          <a:p>
            <a:endParaRPr lang="es-ES" dirty="0"/>
          </a:p>
        </p:txBody>
      </p:sp>
    </p:spTree>
    <p:extLst>
      <p:ext uri="{BB962C8B-B14F-4D97-AF65-F5344CB8AC3E}">
        <p14:creationId xmlns:p14="http://schemas.microsoft.com/office/powerpoint/2010/main" val="9692278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TotalTime>
  <Words>470</Words>
  <Application>Microsoft Macintosh PowerPoint</Application>
  <PresentationFormat>Presentación en pantalla (4:3)</PresentationFormat>
  <Paragraphs>56</Paragraphs>
  <Slides>6</Slides>
  <Notes>6</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Study Group #2</vt:lpstr>
      <vt:lpstr>Language Target Audiences </vt:lpstr>
      <vt:lpstr>Requirements</vt:lpstr>
      <vt:lpstr>Training Methodologies</vt:lpstr>
      <vt:lpstr>Assessment</vt:lpstr>
      <vt:lpstr>Constraints</vt:lpstr>
    </vt:vector>
  </TitlesOfParts>
  <Company>MINISTERIO DE DEFENSA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Group nº 2</dc:title>
  <dc:creator>Ceseden</dc:creator>
  <cp:lastModifiedBy>Toño Piña</cp:lastModifiedBy>
  <cp:revision>20</cp:revision>
  <dcterms:created xsi:type="dcterms:W3CDTF">2015-05-06T12:05:25Z</dcterms:created>
  <dcterms:modified xsi:type="dcterms:W3CDTF">2015-05-06T21:45:31Z</dcterms:modified>
</cp:coreProperties>
</file>