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8" r:id="rId3"/>
    <p:sldId id="266" r:id="rId4"/>
    <p:sldId id="272" r:id="rId5"/>
    <p:sldId id="265" r:id="rId6"/>
    <p:sldId id="273" r:id="rId7"/>
    <p:sldId id="27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6571" autoAdjust="0"/>
  </p:normalViewPr>
  <p:slideViewPr>
    <p:cSldViewPr>
      <p:cViewPr varScale="1">
        <p:scale>
          <a:sx n="60" d="100"/>
          <a:sy n="60" d="100"/>
        </p:scale>
        <p:origin x="-3040"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8B200A-22C5-465B-952F-8055175FBFBD}" type="datetimeFigureOut">
              <a:rPr lang="en-GB" smtClean="0"/>
              <a:t>5/6/15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88D892-32E3-4D77-B056-2DE0E6FF02B9}" type="slidenum">
              <a:rPr lang="en-GB" smtClean="0"/>
              <a:t>‹#›</a:t>
            </a:fld>
            <a:endParaRPr lang="en-GB"/>
          </a:p>
        </p:txBody>
      </p:sp>
    </p:spTree>
    <p:extLst>
      <p:ext uri="{BB962C8B-B14F-4D97-AF65-F5344CB8AC3E}">
        <p14:creationId xmlns:p14="http://schemas.microsoft.com/office/powerpoint/2010/main" val="1513867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Arial" pitchFamily="34" charset="0"/>
                <a:ea typeface="+mn-ea"/>
                <a:cs typeface="Arial" pitchFamily="34" charset="0"/>
              </a:rPr>
              <a:t>The Education and Training Opportunities Catalogue (ETOC) is</a:t>
            </a:r>
            <a:r>
              <a:rPr lang="en-US" sz="1200" kern="1200" baseline="0" dirty="0" smtClean="0">
                <a:solidFill>
                  <a:schemeClr val="tx1"/>
                </a:solidFill>
                <a:effectLst/>
                <a:latin typeface="Arial" pitchFamily="34" charset="0"/>
                <a:ea typeface="+mn-ea"/>
                <a:cs typeface="Arial" pitchFamily="34" charset="0"/>
              </a:rPr>
              <a:t> a p</a:t>
            </a:r>
            <a:r>
              <a:rPr lang="en-US" dirty="0" smtClean="0"/>
              <a:t>art of </a:t>
            </a:r>
            <a:r>
              <a:rPr lang="en-US" dirty="0" smtClean="0">
                <a:solidFill>
                  <a:prstClr val="black"/>
                </a:solidFill>
              </a:rPr>
              <a:t>Individual Training and Education </a:t>
            </a:r>
            <a:r>
              <a:rPr lang="en-US" dirty="0" err="1" smtClean="0">
                <a:solidFill>
                  <a:prstClr val="black"/>
                </a:solidFill>
              </a:rPr>
              <a:t>Programme</a:t>
            </a:r>
            <a:r>
              <a:rPr lang="en-US" dirty="0" smtClean="0">
                <a:solidFill>
                  <a:prstClr val="black"/>
                </a:solidFill>
              </a:rPr>
              <a:t> (</a:t>
            </a:r>
            <a:r>
              <a:rPr lang="en-US" dirty="0" smtClean="0"/>
              <a:t>ITEP), the first Training Management System NATO employs. The ITEP is the </a:t>
            </a:r>
            <a:r>
              <a:rPr lang="en-US" dirty="0" err="1" smtClean="0"/>
              <a:t>programme</a:t>
            </a:r>
            <a:r>
              <a:rPr lang="en-US" dirty="0" smtClean="0"/>
              <a:t> we produce to support the delivery of the right training to the right people at the right time – as always in the most effective, efficient and affordable manner. </a:t>
            </a:r>
          </a:p>
          <a:p>
            <a:r>
              <a:rPr lang="en-US" dirty="0" smtClean="0"/>
              <a:t>The ITEP is developed to match the individual training requirements (the courses listed in our Job Descriptions) with the opportunities (courses) advertised by the different training providers (NATO and non-NATO institutions).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effectLst/>
              <a:latin typeface="Arial" pitchFamily="34" charset="0"/>
              <a:ea typeface="+mn-ea"/>
              <a:cs typeface="Arial"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Arial" pitchFamily="34" charset="0"/>
                <a:ea typeface="+mn-ea"/>
                <a:cs typeface="Arial" pitchFamily="34" charset="0"/>
              </a:rPr>
              <a:t>The ETOC embedded in the e-ITEP is d</a:t>
            </a:r>
            <a:r>
              <a:rPr lang="en-US" sz="1200" kern="0" dirty="0" smtClean="0">
                <a:effectLst/>
              </a:rPr>
              <a:t>esigned to capture all relevant training opportunities (courses) provided by NATO Education &amp; Training Facilities (NETF), </a:t>
            </a:r>
            <a:r>
              <a:rPr lang="en-US" sz="1200" kern="0" dirty="0" err="1" smtClean="0">
                <a:effectLst/>
              </a:rPr>
              <a:t>Centres</a:t>
            </a:r>
            <a:r>
              <a:rPr lang="en-US" sz="1200" kern="0" dirty="0" smtClean="0">
                <a:effectLst/>
              </a:rPr>
              <a:t> of Excellence (COE), Partner Training &amp; Education </a:t>
            </a:r>
            <a:r>
              <a:rPr lang="en-US" sz="1200" kern="0" dirty="0" err="1" smtClean="0">
                <a:effectLst/>
              </a:rPr>
              <a:t>Centres</a:t>
            </a:r>
            <a:r>
              <a:rPr lang="en-US" sz="1200" kern="0" baseline="0" dirty="0" smtClean="0">
                <a:effectLst/>
              </a:rPr>
              <a:t> </a:t>
            </a:r>
            <a:r>
              <a:rPr lang="en-US" sz="1200" kern="0" dirty="0" smtClean="0">
                <a:effectLst/>
              </a:rPr>
              <a:t>(</a:t>
            </a:r>
            <a:r>
              <a:rPr lang="en-US" sz="1200" kern="0" dirty="0" smtClean="0">
                <a:effectLst/>
              </a:rPr>
              <a:t>PTEC) as well as national and other international training </a:t>
            </a:r>
            <a:r>
              <a:rPr lang="en-US" sz="1200" kern="0" dirty="0" smtClean="0">
                <a:effectLst/>
              </a:rPr>
              <a:t>providers.</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Arial" pitchFamily="34" charset="0"/>
                <a:ea typeface="+mn-ea"/>
                <a:cs typeface="Arial" pitchFamily="34" charset="0"/>
              </a:rPr>
              <a:t>You </a:t>
            </a:r>
            <a:r>
              <a:rPr lang="en-US" sz="1200" kern="1200" dirty="0" smtClean="0">
                <a:solidFill>
                  <a:schemeClr val="tx1"/>
                </a:solidFill>
                <a:effectLst/>
                <a:latin typeface="Arial" pitchFamily="34" charset="0"/>
                <a:ea typeface="+mn-ea"/>
                <a:cs typeface="Arial" pitchFamily="34" charset="0"/>
              </a:rPr>
              <a:t>don’t need a password</a:t>
            </a:r>
            <a:r>
              <a:rPr lang="en-US" sz="1200" kern="1200" baseline="0" dirty="0" smtClean="0">
                <a:solidFill>
                  <a:schemeClr val="tx1"/>
                </a:solidFill>
                <a:effectLst/>
                <a:latin typeface="Arial" pitchFamily="34" charset="0"/>
                <a:ea typeface="+mn-ea"/>
                <a:cs typeface="Arial" pitchFamily="34" charset="0"/>
              </a:rPr>
              <a:t> to access the ETOC. Just click on the ETOC logo you can find in the ACT webpage and you will access the catalog. </a:t>
            </a:r>
          </a:p>
          <a:p>
            <a:r>
              <a:rPr lang="en-US" sz="1200" kern="1200" dirty="0" smtClean="0">
                <a:solidFill>
                  <a:schemeClr val="tx1"/>
                </a:solidFill>
                <a:effectLst/>
                <a:latin typeface="Arial" pitchFamily="34" charset="0"/>
                <a:ea typeface="+mn-ea"/>
                <a:cs typeface="Arial" pitchFamily="34" charset="0"/>
              </a:rPr>
              <a:t>The catalogue has an extensive search facility. Course can be searched by title, subject area, course provider or geographic area.</a:t>
            </a:r>
            <a:endParaRPr lang="en-GB" i="0" u="none" dirty="0" smtClean="0"/>
          </a:p>
          <a:p>
            <a:endParaRPr lang="en-GB" dirty="0" smtClean="0"/>
          </a:p>
          <a:p>
            <a:r>
              <a:rPr lang="en-GB" dirty="0" smtClean="0"/>
              <a:t>As I mentioned, it is a real time catalogue and all training providers are expected to keep all relevant information about their courses up to date.</a:t>
            </a:r>
          </a:p>
          <a:p>
            <a:endParaRPr lang="en-GB" dirty="0" smtClean="0"/>
          </a:p>
          <a:p>
            <a:pPr marL="0" marR="0" lvl="2"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mn-lt"/>
                <a:ea typeface="+mn-ea"/>
                <a:cs typeface="+mn-cs"/>
              </a:rPr>
              <a:t>Education and Training Opportunity Catalogue (ETOC)</a:t>
            </a:r>
            <a:r>
              <a:rPr lang="en-GB" sz="1200" kern="1200" dirty="0" smtClean="0">
                <a:solidFill>
                  <a:schemeClr val="tx1"/>
                </a:solidFill>
                <a:effectLst/>
                <a:latin typeface="+mn-lt"/>
                <a:ea typeface="+mn-ea"/>
                <a:cs typeface="+mn-cs"/>
              </a:rPr>
              <a:t>.  The ETOC is NATO’s E&amp;IT solution management system.  It is a repository of courses and course information including the essential course control documents.  The ETOC is the system which permits courses offered to NATO to be aligned with a discipline and subsequently certified.  The ETOC is an open system which permits all E&amp;T service providers (military and civilian) to offer their courses.  The ETOC provides insight into opportunities that are available.  It is an opportunity to offer courses that may enable NATO, nations and partners as well as civilians. </a:t>
            </a:r>
            <a:endParaRPr lang="en-US" sz="1200" kern="120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4ED962CA-71F7-496D-BE1A-920A94E57133}" type="slidenum">
              <a:rPr lang="en-GB" smtClean="0">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1015840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5C3BEC10-AA19-46E8-8FFD-9ADD3439FCB8}" type="slidenum">
              <a:rPr lang="en-GB" smtClean="0"/>
              <a:pPr>
                <a:defRPr/>
              </a:pPr>
              <a:t>5</a:t>
            </a:fld>
            <a:endParaRPr lang="en-GB"/>
          </a:p>
        </p:txBody>
      </p:sp>
    </p:spTree>
    <p:extLst>
      <p:ext uri="{BB962C8B-B14F-4D97-AF65-F5344CB8AC3E}">
        <p14:creationId xmlns:p14="http://schemas.microsoft.com/office/powerpoint/2010/main" val="4077153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5C3BEC10-AA19-46E8-8FFD-9ADD3439FCB8}" type="slidenum">
              <a:rPr lang="en-GB" smtClean="0"/>
              <a:pPr>
                <a:defRPr/>
              </a:pPr>
              <a:t>6</a:t>
            </a:fld>
            <a:endParaRPr lang="en-GB"/>
          </a:p>
        </p:txBody>
      </p:sp>
    </p:spTree>
    <p:extLst>
      <p:ext uri="{BB962C8B-B14F-4D97-AF65-F5344CB8AC3E}">
        <p14:creationId xmlns:p14="http://schemas.microsoft.com/office/powerpoint/2010/main" val="4134856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8CC9732-AA5C-4404-A8BE-1F0AAD444A49}" type="datetimeFigureOut">
              <a:rPr lang="en-GB" smtClean="0"/>
              <a:t>5/6/15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23CF42-645D-49F6-958C-00CA27BE5CB1}" type="slidenum">
              <a:rPr lang="en-GB" smtClean="0"/>
              <a:t>‹#›</a:t>
            </a:fld>
            <a:endParaRPr lang="en-GB"/>
          </a:p>
        </p:txBody>
      </p:sp>
    </p:spTree>
    <p:extLst>
      <p:ext uri="{BB962C8B-B14F-4D97-AF65-F5344CB8AC3E}">
        <p14:creationId xmlns:p14="http://schemas.microsoft.com/office/powerpoint/2010/main" val="619188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8CC9732-AA5C-4404-A8BE-1F0AAD444A49}" type="datetimeFigureOut">
              <a:rPr lang="en-GB" smtClean="0"/>
              <a:t>5/6/15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23CF42-645D-49F6-958C-00CA27BE5CB1}" type="slidenum">
              <a:rPr lang="en-GB" smtClean="0"/>
              <a:t>‹#›</a:t>
            </a:fld>
            <a:endParaRPr lang="en-GB"/>
          </a:p>
        </p:txBody>
      </p:sp>
    </p:spTree>
    <p:extLst>
      <p:ext uri="{BB962C8B-B14F-4D97-AF65-F5344CB8AC3E}">
        <p14:creationId xmlns:p14="http://schemas.microsoft.com/office/powerpoint/2010/main" val="1640513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8CC9732-AA5C-4404-A8BE-1F0AAD444A49}" type="datetimeFigureOut">
              <a:rPr lang="en-GB" smtClean="0"/>
              <a:t>5/6/15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23CF42-645D-49F6-958C-00CA27BE5CB1}" type="slidenum">
              <a:rPr lang="en-GB" smtClean="0"/>
              <a:t>‹#›</a:t>
            </a:fld>
            <a:endParaRPr lang="en-GB"/>
          </a:p>
        </p:txBody>
      </p:sp>
    </p:spTree>
    <p:extLst>
      <p:ext uri="{BB962C8B-B14F-4D97-AF65-F5344CB8AC3E}">
        <p14:creationId xmlns:p14="http://schemas.microsoft.com/office/powerpoint/2010/main" val="2786832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8CC9732-AA5C-4404-A8BE-1F0AAD444A49}" type="datetimeFigureOut">
              <a:rPr lang="en-GB" smtClean="0"/>
              <a:t>5/6/15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23CF42-645D-49F6-958C-00CA27BE5CB1}" type="slidenum">
              <a:rPr lang="en-GB" smtClean="0"/>
              <a:t>‹#›</a:t>
            </a:fld>
            <a:endParaRPr lang="en-GB"/>
          </a:p>
        </p:txBody>
      </p:sp>
    </p:spTree>
    <p:extLst>
      <p:ext uri="{BB962C8B-B14F-4D97-AF65-F5344CB8AC3E}">
        <p14:creationId xmlns:p14="http://schemas.microsoft.com/office/powerpoint/2010/main" val="3713372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CC9732-AA5C-4404-A8BE-1F0AAD444A49}" type="datetimeFigureOut">
              <a:rPr lang="en-GB" smtClean="0"/>
              <a:t>5/6/15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23CF42-645D-49F6-958C-00CA27BE5CB1}" type="slidenum">
              <a:rPr lang="en-GB" smtClean="0"/>
              <a:t>‹#›</a:t>
            </a:fld>
            <a:endParaRPr lang="en-GB"/>
          </a:p>
        </p:txBody>
      </p:sp>
    </p:spTree>
    <p:extLst>
      <p:ext uri="{BB962C8B-B14F-4D97-AF65-F5344CB8AC3E}">
        <p14:creationId xmlns:p14="http://schemas.microsoft.com/office/powerpoint/2010/main" val="495163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8CC9732-AA5C-4404-A8BE-1F0AAD444A49}" type="datetimeFigureOut">
              <a:rPr lang="en-GB" smtClean="0"/>
              <a:t>5/6/15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23CF42-645D-49F6-958C-00CA27BE5CB1}" type="slidenum">
              <a:rPr lang="en-GB" smtClean="0"/>
              <a:t>‹#›</a:t>
            </a:fld>
            <a:endParaRPr lang="en-GB"/>
          </a:p>
        </p:txBody>
      </p:sp>
    </p:spTree>
    <p:extLst>
      <p:ext uri="{BB962C8B-B14F-4D97-AF65-F5344CB8AC3E}">
        <p14:creationId xmlns:p14="http://schemas.microsoft.com/office/powerpoint/2010/main" val="1605793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8CC9732-AA5C-4404-A8BE-1F0AAD444A49}" type="datetimeFigureOut">
              <a:rPr lang="en-GB" smtClean="0"/>
              <a:t>5/6/15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223CF42-645D-49F6-958C-00CA27BE5CB1}" type="slidenum">
              <a:rPr lang="en-GB" smtClean="0"/>
              <a:t>‹#›</a:t>
            </a:fld>
            <a:endParaRPr lang="en-GB"/>
          </a:p>
        </p:txBody>
      </p:sp>
    </p:spTree>
    <p:extLst>
      <p:ext uri="{BB962C8B-B14F-4D97-AF65-F5344CB8AC3E}">
        <p14:creationId xmlns:p14="http://schemas.microsoft.com/office/powerpoint/2010/main" val="3912711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8CC9732-AA5C-4404-A8BE-1F0AAD444A49}" type="datetimeFigureOut">
              <a:rPr lang="en-GB" smtClean="0"/>
              <a:t>5/6/15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223CF42-645D-49F6-958C-00CA27BE5CB1}" type="slidenum">
              <a:rPr lang="en-GB" smtClean="0"/>
              <a:t>‹#›</a:t>
            </a:fld>
            <a:endParaRPr lang="en-GB"/>
          </a:p>
        </p:txBody>
      </p:sp>
    </p:spTree>
    <p:extLst>
      <p:ext uri="{BB962C8B-B14F-4D97-AF65-F5344CB8AC3E}">
        <p14:creationId xmlns:p14="http://schemas.microsoft.com/office/powerpoint/2010/main" val="3434414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CC9732-AA5C-4404-A8BE-1F0AAD444A49}" type="datetimeFigureOut">
              <a:rPr lang="en-GB" smtClean="0"/>
              <a:t>5/6/15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223CF42-645D-49F6-958C-00CA27BE5CB1}" type="slidenum">
              <a:rPr lang="en-GB" smtClean="0"/>
              <a:t>‹#›</a:t>
            </a:fld>
            <a:endParaRPr lang="en-GB"/>
          </a:p>
        </p:txBody>
      </p:sp>
    </p:spTree>
    <p:extLst>
      <p:ext uri="{BB962C8B-B14F-4D97-AF65-F5344CB8AC3E}">
        <p14:creationId xmlns:p14="http://schemas.microsoft.com/office/powerpoint/2010/main" val="1277690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CC9732-AA5C-4404-A8BE-1F0AAD444A49}" type="datetimeFigureOut">
              <a:rPr lang="en-GB" smtClean="0"/>
              <a:t>5/6/15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23CF42-645D-49F6-958C-00CA27BE5CB1}" type="slidenum">
              <a:rPr lang="en-GB" smtClean="0"/>
              <a:t>‹#›</a:t>
            </a:fld>
            <a:endParaRPr lang="en-GB"/>
          </a:p>
        </p:txBody>
      </p:sp>
    </p:spTree>
    <p:extLst>
      <p:ext uri="{BB962C8B-B14F-4D97-AF65-F5344CB8AC3E}">
        <p14:creationId xmlns:p14="http://schemas.microsoft.com/office/powerpoint/2010/main" val="942658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CC9732-AA5C-4404-A8BE-1F0AAD444A49}" type="datetimeFigureOut">
              <a:rPr lang="en-GB" smtClean="0"/>
              <a:t>5/6/15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23CF42-645D-49F6-958C-00CA27BE5CB1}" type="slidenum">
              <a:rPr lang="en-GB" smtClean="0"/>
              <a:t>‹#›</a:t>
            </a:fld>
            <a:endParaRPr lang="en-GB"/>
          </a:p>
        </p:txBody>
      </p:sp>
    </p:spTree>
    <p:extLst>
      <p:ext uri="{BB962C8B-B14F-4D97-AF65-F5344CB8AC3E}">
        <p14:creationId xmlns:p14="http://schemas.microsoft.com/office/powerpoint/2010/main" val="26409174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CC9732-AA5C-4404-A8BE-1F0AAD444A49}" type="datetimeFigureOut">
              <a:rPr lang="en-GB" smtClean="0"/>
              <a:t>5/6/15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23CF42-645D-49F6-958C-00CA27BE5CB1}" type="slidenum">
              <a:rPr lang="en-GB" smtClean="0"/>
              <a:t>‹#›</a:t>
            </a:fld>
            <a:endParaRPr lang="en-GB"/>
          </a:p>
        </p:txBody>
      </p:sp>
    </p:spTree>
    <p:extLst>
      <p:ext uri="{BB962C8B-B14F-4D97-AF65-F5344CB8AC3E}">
        <p14:creationId xmlns:p14="http://schemas.microsoft.com/office/powerpoint/2010/main" val="3320732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emf"/><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hyperlink" Target="mailto:Juan.Duelo-menor@act.nato.int" TargetMode="External"/><Relationship Id="rId4" Type="http://schemas.openxmlformats.org/officeDocument/2006/relationships/hyperlink" Target="mailto:Volodymyr.Khilkevych@act.nato.int" TargetMode="External"/><Relationship Id="rId5" Type="http://schemas.openxmlformats.org/officeDocument/2006/relationships/image" Target="../media/image2.png"/><Relationship Id="rId6" Type="http://schemas.openxmlformats.org/officeDocument/2006/relationships/image" Target="../media/image1.emf"/><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1828800"/>
          </a:xfrm>
        </p:spPr>
        <p:txBody>
          <a:bodyPr>
            <a:normAutofit fontScale="90000"/>
          </a:bodyPr>
          <a:lstStyle/>
          <a:p>
            <a:r>
              <a:rPr lang="en-US" sz="6000" b="1" dirty="0" smtClean="0">
                <a:solidFill>
                  <a:schemeClr val="tx2"/>
                </a:solidFill>
              </a:rPr>
              <a:t>Study Group #4</a:t>
            </a:r>
            <a:br>
              <a:rPr lang="en-US" sz="6000" b="1" dirty="0" smtClean="0">
                <a:solidFill>
                  <a:schemeClr val="tx2"/>
                </a:solidFill>
              </a:rPr>
            </a:br>
            <a:r>
              <a:rPr lang="en-CA" sz="4000" b="1" dirty="0" smtClean="0">
                <a:solidFill>
                  <a:schemeClr val="tx2"/>
                </a:solidFill>
              </a:rPr>
              <a:t>Beyond the BILC Website: </a:t>
            </a:r>
            <a:br>
              <a:rPr lang="en-CA" sz="4000" b="1" dirty="0" smtClean="0">
                <a:solidFill>
                  <a:schemeClr val="tx2"/>
                </a:solidFill>
              </a:rPr>
            </a:br>
            <a:r>
              <a:rPr lang="en-CA" sz="4000" b="1" dirty="0" smtClean="0">
                <a:solidFill>
                  <a:schemeClr val="tx2"/>
                </a:solidFill>
              </a:rPr>
              <a:t>Marketing BILC Events and Courses</a:t>
            </a:r>
            <a:endParaRPr lang="en-GB" b="1"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80303"/>
            <a:ext cx="13525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3"/>
          <p:cNvSpPr txBox="1">
            <a:spLocks noChangeArrowheads="1"/>
          </p:cNvSpPr>
          <p:nvPr/>
        </p:nvSpPr>
        <p:spPr>
          <a:xfrm>
            <a:off x="609600" y="3276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AU" altLang="en-US" dirty="0" smtClean="0"/>
              <a:t>It has been noticed that information about BILC events, activities, such as BILC-sponsored courses does not have a wide or intended reach. The SG will discuss the issue and propose ways of improving the way information is disseminated and accessed.</a:t>
            </a:r>
          </a:p>
          <a:p>
            <a:endParaRPr lang="en-AU" altLang="en-US" dirty="0" smtClean="0"/>
          </a:p>
        </p:txBody>
      </p:sp>
      <p:sp>
        <p:nvSpPr>
          <p:cNvPr id="10" name="Rectangle 2"/>
          <p:cNvSpPr txBox="1">
            <a:spLocks noChangeArrowheads="1"/>
          </p:cNvSpPr>
          <p:nvPr/>
        </p:nvSpPr>
        <p:spPr>
          <a:xfrm>
            <a:off x="306185" y="19050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AU" altLang="en-US" smtClean="0"/>
              <a:t>SG task</a:t>
            </a:r>
            <a:endParaRPr lang="en-AU" altLang="en-US" dirty="0" smtClean="0"/>
          </a:p>
        </p:txBody>
      </p:sp>
    </p:spTree>
    <p:extLst>
      <p:ext uri="{BB962C8B-B14F-4D97-AF65-F5344CB8AC3E}">
        <p14:creationId xmlns:p14="http://schemas.microsoft.com/office/powerpoint/2010/main" val="28640214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1828800"/>
          </a:xfrm>
        </p:spPr>
        <p:txBody>
          <a:bodyPr>
            <a:normAutofit fontScale="90000"/>
          </a:bodyPr>
          <a:lstStyle/>
          <a:p>
            <a:r>
              <a:rPr lang="en-US" sz="6000" b="1" dirty="0" smtClean="0">
                <a:solidFill>
                  <a:schemeClr val="tx2"/>
                </a:solidFill>
              </a:rPr>
              <a:t>Study Group #4</a:t>
            </a:r>
            <a:br>
              <a:rPr lang="en-US" sz="6000" b="1" dirty="0" smtClean="0">
                <a:solidFill>
                  <a:schemeClr val="tx2"/>
                </a:solidFill>
              </a:rPr>
            </a:br>
            <a:r>
              <a:rPr lang="en-CA" sz="4000" b="1" dirty="0" smtClean="0">
                <a:solidFill>
                  <a:schemeClr val="tx2"/>
                </a:solidFill>
              </a:rPr>
              <a:t>Beyond the BILC Website: </a:t>
            </a:r>
            <a:br>
              <a:rPr lang="en-CA" sz="4000" b="1" dirty="0" smtClean="0">
                <a:solidFill>
                  <a:schemeClr val="tx2"/>
                </a:solidFill>
              </a:rPr>
            </a:br>
            <a:r>
              <a:rPr lang="en-CA" sz="4000" b="1" dirty="0" smtClean="0">
                <a:solidFill>
                  <a:schemeClr val="tx2"/>
                </a:solidFill>
              </a:rPr>
              <a:t>Marketing BILC Events and Courses</a:t>
            </a:r>
            <a:endParaRPr lang="en-GB" b="1" dirty="0"/>
          </a:p>
        </p:txBody>
      </p:sp>
      <p:sp>
        <p:nvSpPr>
          <p:cNvPr id="5" name="Content Placeholder 4"/>
          <p:cNvSpPr>
            <a:spLocks noGrp="1"/>
          </p:cNvSpPr>
          <p:nvPr>
            <p:ph idx="1"/>
          </p:nvPr>
        </p:nvSpPr>
        <p:spPr>
          <a:xfrm>
            <a:off x="457200" y="1905000"/>
            <a:ext cx="8229600" cy="4800600"/>
          </a:xfrm>
        </p:spPr>
        <p:txBody>
          <a:bodyPr>
            <a:noAutofit/>
          </a:bodyPr>
          <a:lstStyle/>
          <a:p>
            <a:pPr marL="0" indent="0">
              <a:buNone/>
            </a:pPr>
            <a:r>
              <a:rPr lang="en-US" sz="2400" b="1" u="sng" dirty="0" smtClean="0"/>
              <a:t>Issues</a:t>
            </a:r>
            <a:r>
              <a:rPr lang="en-US" sz="2400" u="sng" dirty="0" smtClean="0"/>
              <a:t>:</a:t>
            </a:r>
            <a:endParaRPr lang="en-GB" sz="2400" u="sng" dirty="0" smtClean="0"/>
          </a:p>
          <a:p>
            <a:r>
              <a:rPr lang="en-GB" sz="2400" dirty="0" smtClean="0"/>
              <a:t>Information </a:t>
            </a:r>
            <a:r>
              <a:rPr lang="en-GB" sz="2400" dirty="0"/>
              <a:t>about BILC events does not have a wide </a:t>
            </a:r>
            <a:r>
              <a:rPr lang="en-GB" sz="2400" dirty="0" smtClean="0"/>
              <a:t>reach </a:t>
            </a:r>
          </a:p>
          <a:p>
            <a:pPr lvl="1"/>
            <a:r>
              <a:rPr lang="es-ES" sz="2000" dirty="0" err="1" smtClean="0"/>
              <a:t>Course</a:t>
            </a:r>
            <a:r>
              <a:rPr lang="es-ES" sz="2000" dirty="0" smtClean="0"/>
              <a:t> managers</a:t>
            </a:r>
          </a:p>
          <a:p>
            <a:pPr lvl="1"/>
            <a:r>
              <a:rPr lang="es-ES" sz="2000" dirty="0" err="1" smtClean="0"/>
              <a:t>Teachers</a:t>
            </a:r>
            <a:endParaRPr lang="es-ES" sz="2000" dirty="0" smtClean="0"/>
          </a:p>
          <a:p>
            <a:pPr lvl="1"/>
            <a:r>
              <a:rPr lang="es-ES" sz="2000" dirty="0" err="1" smtClean="0"/>
              <a:t>Testers</a:t>
            </a:r>
            <a:endParaRPr lang="es-ES" sz="2000" dirty="0" smtClean="0"/>
          </a:p>
          <a:p>
            <a:pPr lvl="1"/>
            <a:r>
              <a:rPr lang="es-ES" sz="2000" dirty="0" err="1" smtClean="0"/>
              <a:t>Military</a:t>
            </a:r>
            <a:r>
              <a:rPr lang="es-ES" sz="2000" dirty="0" smtClean="0"/>
              <a:t> </a:t>
            </a:r>
            <a:r>
              <a:rPr lang="es-ES" sz="2000" dirty="0" err="1" smtClean="0"/>
              <a:t>personnel</a:t>
            </a:r>
            <a:endParaRPr lang="en-GB" sz="2000" dirty="0"/>
          </a:p>
          <a:p>
            <a:pPr>
              <a:spcBef>
                <a:spcPts val="1200"/>
              </a:spcBef>
            </a:pPr>
            <a:r>
              <a:rPr lang="en-GB" sz="2400" dirty="0"/>
              <a:t>BILC website has not been </a:t>
            </a:r>
            <a:r>
              <a:rPr lang="en-GB" sz="2400" dirty="0" smtClean="0"/>
              <a:t>updated for a while, has no built in interactivity</a:t>
            </a:r>
            <a:endParaRPr lang="en-GB" sz="2400" dirty="0"/>
          </a:p>
          <a:p>
            <a:pPr>
              <a:spcBef>
                <a:spcPts val="1200"/>
              </a:spcBef>
            </a:pPr>
            <a:r>
              <a:rPr lang="en-GB" sz="2400" dirty="0" smtClean="0"/>
              <a:t>BILC does not have a platform for uploading and sharing materials</a:t>
            </a:r>
          </a:p>
          <a:p>
            <a:pPr>
              <a:spcBef>
                <a:spcPts val="1200"/>
              </a:spcBef>
            </a:pPr>
            <a:r>
              <a:rPr lang="en-GB" sz="2400" dirty="0" smtClean="0"/>
              <a:t>No info on where to publish papers/research</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80303"/>
            <a:ext cx="13525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81175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85950" y="0"/>
            <a:ext cx="7029450" cy="1828800"/>
          </a:xfrm>
        </p:spPr>
        <p:txBody>
          <a:bodyPr>
            <a:normAutofit/>
          </a:bodyPr>
          <a:lstStyle/>
          <a:p>
            <a:r>
              <a:rPr lang="en-US" sz="4000" b="1" dirty="0" smtClean="0">
                <a:solidFill>
                  <a:schemeClr val="tx2"/>
                </a:solidFill>
              </a:rPr>
              <a:t>Information about BILC events does not </a:t>
            </a:r>
            <a:r>
              <a:rPr lang="en-US" sz="4000" b="1" dirty="0">
                <a:solidFill>
                  <a:schemeClr val="tx2"/>
                </a:solidFill>
              </a:rPr>
              <a:t>have a wide reach </a:t>
            </a:r>
            <a:endParaRPr lang="en-GB" b="1" dirty="0"/>
          </a:p>
        </p:txBody>
      </p:sp>
      <p:sp>
        <p:nvSpPr>
          <p:cNvPr id="5" name="Content Placeholder 4"/>
          <p:cNvSpPr>
            <a:spLocks noGrp="1"/>
          </p:cNvSpPr>
          <p:nvPr>
            <p:ph idx="1"/>
          </p:nvPr>
        </p:nvSpPr>
        <p:spPr>
          <a:xfrm>
            <a:off x="152400" y="1524000"/>
            <a:ext cx="8991600" cy="5334000"/>
          </a:xfrm>
        </p:spPr>
        <p:txBody>
          <a:bodyPr>
            <a:normAutofit lnSpcReduction="10000"/>
          </a:bodyPr>
          <a:lstStyle/>
          <a:p>
            <a:pPr marL="0" indent="0">
              <a:buNone/>
            </a:pPr>
            <a:r>
              <a:rPr lang="en-US" u="sng" dirty="0" smtClean="0"/>
              <a:t>Suggested solutions:</a:t>
            </a:r>
          </a:p>
          <a:p>
            <a:r>
              <a:rPr lang="en-US" dirty="0" smtClean="0"/>
              <a:t>Developing well functioning BILC website</a:t>
            </a:r>
          </a:p>
          <a:p>
            <a:pPr lvl="2"/>
            <a:r>
              <a:rPr lang="en-US" dirty="0" smtClean="0"/>
              <a:t>BILC Secretariat / NATO body / Other</a:t>
            </a:r>
          </a:p>
          <a:p>
            <a:pPr lvl="2"/>
            <a:r>
              <a:rPr lang="en-US" dirty="0" smtClean="0"/>
              <a:t>Translate into other languages?</a:t>
            </a:r>
          </a:p>
          <a:p>
            <a:r>
              <a:rPr lang="en-US" dirty="0" smtClean="0"/>
              <a:t>Include a link to the BILC website on:</a:t>
            </a:r>
          </a:p>
          <a:p>
            <a:pPr lvl="1"/>
            <a:r>
              <a:rPr lang="en-US" dirty="0" smtClean="0"/>
              <a:t>NATO resource (ACT JFT)</a:t>
            </a:r>
          </a:p>
          <a:p>
            <a:pPr lvl="1"/>
            <a:r>
              <a:rPr lang="en-US" dirty="0" smtClean="0"/>
              <a:t>National resources</a:t>
            </a:r>
          </a:p>
          <a:p>
            <a:pPr lvl="1"/>
            <a:r>
              <a:rPr lang="en-US" dirty="0" smtClean="0"/>
              <a:t>BILC </a:t>
            </a:r>
            <a:r>
              <a:rPr lang="en-US" dirty="0"/>
              <a:t>Facebook </a:t>
            </a:r>
            <a:r>
              <a:rPr lang="en-US" dirty="0" smtClean="0"/>
              <a:t>page </a:t>
            </a:r>
            <a:endParaRPr lang="en-US" dirty="0"/>
          </a:p>
          <a:p>
            <a:r>
              <a:rPr lang="en-US" dirty="0" smtClean="0"/>
              <a:t>Create BILC Twitter account (volunteer?)</a:t>
            </a:r>
          </a:p>
          <a:p>
            <a:r>
              <a:rPr lang="en-US" dirty="0" smtClean="0"/>
              <a:t>Encourage Training Institutions to publish their courses on ETOC</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80303"/>
            <a:ext cx="13525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729746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09800"/>
            <a:ext cx="8991600" cy="4525963"/>
          </a:xfrm>
        </p:spPr>
        <p:txBody>
          <a:bodyPr>
            <a:noAutofit/>
          </a:bodyPr>
          <a:lstStyle/>
          <a:p>
            <a:pPr>
              <a:lnSpc>
                <a:spcPct val="120000"/>
              </a:lnSpc>
              <a:spcBef>
                <a:spcPts val="600"/>
              </a:spcBef>
              <a:defRPr/>
            </a:pPr>
            <a:r>
              <a:rPr lang="en-US" sz="2800" kern="0" dirty="0" smtClean="0"/>
              <a:t>Real </a:t>
            </a:r>
            <a:r>
              <a:rPr lang="en-US" sz="2800" kern="0" dirty="0"/>
              <a:t>time </a:t>
            </a:r>
            <a:r>
              <a:rPr lang="en-US" sz="2800" kern="0" dirty="0" smtClean="0"/>
              <a:t>catalog</a:t>
            </a:r>
            <a:endParaRPr lang="en-US" sz="2800" kern="0" dirty="0"/>
          </a:p>
          <a:p>
            <a:pPr>
              <a:lnSpc>
                <a:spcPct val="120000"/>
              </a:lnSpc>
              <a:spcBef>
                <a:spcPts val="600"/>
              </a:spcBef>
              <a:defRPr/>
            </a:pPr>
            <a:r>
              <a:rPr lang="en-US" sz="2800" kern="0" dirty="0"/>
              <a:t>Excellent platform for training providers (NATO, Partners and others) to wider </a:t>
            </a:r>
            <a:r>
              <a:rPr lang="en-US" sz="2800" kern="0" dirty="0" smtClean="0"/>
              <a:t>advertise </a:t>
            </a:r>
            <a:r>
              <a:rPr lang="en-US" sz="2800" kern="0" dirty="0"/>
              <a:t>their </a:t>
            </a:r>
            <a:r>
              <a:rPr lang="en-US" sz="2800" kern="0" dirty="0" smtClean="0"/>
              <a:t>courses</a:t>
            </a:r>
            <a:endParaRPr lang="en-US" sz="2800" kern="0" dirty="0"/>
          </a:p>
          <a:p>
            <a:pPr>
              <a:lnSpc>
                <a:spcPct val="120000"/>
              </a:lnSpc>
              <a:spcBef>
                <a:spcPts val="600"/>
              </a:spcBef>
              <a:defRPr/>
            </a:pPr>
            <a:r>
              <a:rPr lang="en-US" sz="2800" kern="0" dirty="0" smtClean="0"/>
              <a:t>Accessible </a:t>
            </a:r>
            <a:r>
              <a:rPr lang="en-US" sz="2800" kern="0" dirty="0"/>
              <a:t>to anyone (no password required</a:t>
            </a:r>
            <a:r>
              <a:rPr lang="en-US" sz="2800" kern="0" dirty="0" smtClean="0"/>
              <a:t>)</a:t>
            </a:r>
            <a:endParaRPr lang="en-US" sz="2800" kern="0" dirty="0"/>
          </a:p>
          <a:p>
            <a:pPr>
              <a:lnSpc>
                <a:spcPct val="120000"/>
              </a:lnSpc>
              <a:spcBef>
                <a:spcPts val="600"/>
              </a:spcBef>
              <a:defRPr/>
            </a:pPr>
            <a:r>
              <a:rPr lang="en-US" sz="2800" kern="0" dirty="0"/>
              <a:t>Extensive and powerful search </a:t>
            </a:r>
            <a:r>
              <a:rPr lang="en-US" sz="2800" kern="0" dirty="0" smtClean="0"/>
              <a:t>capabilities</a:t>
            </a:r>
            <a:endParaRPr lang="en-US" sz="2800" kern="0" dirty="0"/>
          </a:p>
          <a:p>
            <a:pPr>
              <a:lnSpc>
                <a:spcPct val="120000"/>
              </a:lnSpc>
              <a:spcBef>
                <a:spcPts val="600"/>
              </a:spcBef>
              <a:defRPr/>
            </a:pPr>
            <a:r>
              <a:rPr lang="en-US" sz="2800" kern="0" dirty="0"/>
              <a:t>For each course provides outline details, iterations scheduled </a:t>
            </a:r>
            <a:r>
              <a:rPr lang="en-US" sz="2800" kern="0" dirty="0" smtClean="0"/>
              <a:t>and </a:t>
            </a:r>
            <a:r>
              <a:rPr lang="en-US" sz="2800" kern="0" dirty="0"/>
              <a:t>POCs for further </a:t>
            </a:r>
            <a:r>
              <a:rPr lang="en-US" sz="2800" kern="0" dirty="0" smtClean="0"/>
              <a:t>information</a:t>
            </a:r>
          </a:p>
          <a:p>
            <a:pPr>
              <a:lnSpc>
                <a:spcPct val="120000"/>
              </a:lnSpc>
              <a:spcBef>
                <a:spcPts val="600"/>
              </a:spcBef>
              <a:defRPr/>
            </a:pPr>
            <a:r>
              <a:rPr lang="en-US" sz="2800" u="sng" kern="0" dirty="0" smtClean="0"/>
              <a:t>Institutions should keep their data in ETOC</a:t>
            </a:r>
            <a:r>
              <a:rPr lang="en-US" u="sng" kern="0" dirty="0" smtClean="0"/>
              <a:t> up to date</a:t>
            </a:r>
            <a:endParaRPr lang="en-US" u="sng" kern="0" dirty="0"/>
          </a:p>
        </p:txBody>
      </p:sp>
      <p:sp>
        <p:nvSpPr>
          <p:cNvPr id="8" name="Footer Placeholder 4"/>
          <p:cNvSpPr txBox="1">
            <a:spLocks/>
          </p:cNvSpPr>
          <p:nvPr/>
        </p:nvSpPr>
        <p:spPr>
          <a:xfrm>
            <a:off x="3124200" y="6400800"/>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b="1" kern="1200">
                <a:solidFill>
                  <a:schemeClr val="bg1"/>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pPr>
            <a:endParaRPr lang="en-GB" dirty="0">
              <a:solidFill>
                <a:srgbClr val="FF0000"/>
              </a:solidFill>
              <a:latin typeface="Arial" panose="020B0604020202020204" pitchFamily="34" charset="0"/>
              <a:cs typeface="Arial" panose="020B0604020202020204" pitchFamily="34" charset="0"/>
            </a:endParaRPr>
          </a:p>
        </p:txBody>
      </p:sp>
      <p:pic>
        <p:nvPicPr>
          <p:cNvPr id="9" name="Picture 8"/>
          <p:cNvPicPr>
            <a:picLocks noChangeAspect="1" noChangeArrowheads="1"/>
          </p:cNvPicPr>
          <p:nvPr/>
        </p:nvPicPr>
        <p:blipFill rotWithShape="1">
          <a:blip r:embed="rId3">
            <a:extLst>
              <a:ext uri="{28A0092B-C50C-407E-A947-70E740481C1C}">
                <a14:useLocalDpi xmlns:a14="http://schemas.microsoft.com/office/drawing/2010/main" val="0"/>
              </a:ext>
            </a:extLst>
          </a:blip>
          <a:srcRect l="27658" t="45474" r="32842" b="36748"/>
          <a:stretch/>
        </p:blipFill>
        <p:spPr bwMode="auto">
          <a:xfrm>
            <a:off x="3276600" y="1371600"/>
            <a:ext cx="3428999" cy="7416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80303"/>
            <a:ext cx="13525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p:cNvSpPr>
            <a:spLocks noGrp="1"/>
          </p:cNvSpPr>
          <p:nvPr>
            <p:ph type="title"/>
          </p:nvPr>
        </p:nvSpPr>
        <p:spPr>
          <a:xfrm>
            <a:off x="1600200" y="208878"/>
            <a:ext cx="7315200" cy="1143000"/>
          </a:xfrm>
        </p:spPr>
        <p:txBody>
          <a:bodyPr>
            <a:noAutofit/>
          </a:bodyPr>
          <a:lstStyle/>
          <a:p>
            <a:r>
              <a:rPr lang="en-US" sz="4000" b="1" dirty="0">
                <a:solidFill>
                  <a:schemeClr val="tx2"/>
                </a:solidFill>
              </a:rPr>
              <a:t>NATO Education and Training Opportunities Catalogue (ETOC)</a:t>
            </a:r>
            <a:endParaRPr lang="en-GB" sz="4000" b="1" dirty="0">
              <a:solidFill>
                <a:schemeClr val="tx2"/>
              </a:solidFill>
            </a:endParaRPr>
          </a:p>
        </p:txBody>
      </p:sp>
    </p:spTree>
    <p:extLst>
      <p:ext uri="{BB962C8B-B14F-4D97-AF65-F5344CB8AC3E}">
        <p14:creationId xmlns:p14="http://schemas.microsoft.com/office/powerpoint/2010/main" val="10518423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6380"/>
            <a:ext cx="6244851" cy="533220"/>
          </a:xfrm>
        </p:spPr>
        <p:txBody>
          <a:bodyPr>
            <a:noAutofit/>
          </a:bodyPr>
          <a:lstStyle/>
          <a:p>
            <a:r>
              <a:rPr lang="en-US" sz="4000" b="1" dirty="0" err="1">
                <a:solidFill>
                  <a:schemeClr val="tx2"/>
                </a:solidFill>
              </a:rPr>
              <a:t>ETOC</a:t>
            </a:r>
            <a:endParaRPr lang="en-GB" sz="4000" b="1" dirty="0">
              <a:solidFill>
                <a:schemeClr val="tx2"/>
              </a:solidFill>
            </a:endParaRPr>
          </a:p>
        </p:txBody>
      </p:sp>
      <p:sp>
        <p:nvSpPr>
          <p:cNvPr id="5" name="Slide Number Placeholder 4"/>
          <p:cNvSpPr>
            <a:spLocks noGrp="1"/>
          </p:cNvSpPr>
          <p:nvPr>
            <p:ph type="sldNum" sz="quarter" idx="12"/>
          </p:nvPr>
        </p:nvSpPr>
        <p:spPr>
          <a:xfrm>
            <a:off x="0" y="6492875"/>
            <a:ext cx="618028" cy="365125"/>
          </a:xfrm>
        </p:spPr>
        <p:txBody>
          <a:bodyPr/>
          <a:lstStyle/>
          <a:p>
            <a:fld id="{47E0EAA9-E300-4CD8-B37D-0334B6776DB5}" type="slidenum">
              <a:rPr lang="en-GB" smtClean="0"/>
              <a:pPr/>
              <a:t>5</a:t>
            </a:fld>
            <a:endParaRPr lang="en-GB" dirty="0"/>
          </a:p>
        </p:txBody>
      </p:sp>
      <p:pic>
        <p:nvPicPr>
          <p:cNvPr id="2050" name="Picture 2" descr="\\nuactsvfs-access.u000.nato.int\users$\act.stoffell\Documents\My Pictures\e-ITEP\20141023-ETOC Search Page.p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95400" y="665155"/>
            <a:ext cx="6625083" cy="57229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742526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smtClean="0"/>
              <a:t>NATO UNCLASSIFIED</a:t>
            </a:r>
            <a:endParaRPr lang="en-GB"/>
          </a:p>
        </p:txBody>
      </p:sp>
      <p:sp>
        <p:nvSpPr>
          <p:cNvPr id="5" name="Slide Number Placeholder 4"/>
          <p:cNvSpPr>
            <a:spLocks noGrp="1"/>
          </p:cNvSpPr>
          <p:nvPr>
            <p:ph type="sldNum" sz="quarter" idx="12"/>
          </p:nvPr>
        </p:nvSpPr>
        <p:spPr>
          <a:xfrm>
            <a:off x="0" y="6492875"/>
            <a:ext cx="618028" cy="365125"/>
          </a:xfrm>
        </p:spPr>
        <p:txBody>
          <a:bodyPr/>
          <a:lstStyle/>
          <a:p>
            <a:fld id="{47E0EAA9-E300-4CD8-B37D-0334B6776DB5}" type="slidenum">
              <a:rPr lang="en-GB" smtClean="0"/>
              <a:pPr/>
              <a:t>6</a:t>
            </a:fld>
            <a:endParaRPr lang="en-GB" dirty="0"/>
          </a:p>
        </p:txBody>
      </p:sp>
      <p:sp>
        <p:nvSpPr>
          <p:cNvPr id="3" name="Marcador de contenido 2"/>
          <p:cNvSpPr>
            <a:spLocks noGrp="1"/>
          </p:cNvSpPr>
          <p:nvPr>
            <p:ph idx="1"/>
          </p:nvPr>
        </p:nvSpPr>
        <p:spPr>
          <a:xfrm>
            <a:off x="0" y="1453906"/>
            <a:ext cx="9144000" cy="4525963"/>
          </a:xfrm>
        </p:spPr>
        <p:txBody>
          <a:bodyPr>
            <a:normAutofit fontScale="92500" lnSpcReduction="10000"/>
          </a:bodyPr>
          <a:lstStyle/>
          <a:p>
            <a:pPr marL="0" indent="0" algn="ctr">
              <a:buNone/>
            </a:pPr>
            <a:r>
              <a:rPr lang="es-ES" sz="3500" b="1" dirty="0" err="1" smtClean="0"/>
              <a:t>Lt</a:t>
            </a:r>
            <a:r>
              <a:rPr lang="es-ES" sz="3500" b="1" dirty="0" smtClean="0"/>
              <a:t> Col Juan C. Duelo (ESP-M)</a:t>
            </a:r>
          </a:p>
          <a:p>
            <a:pPr marL="0" indent="0" algn="ctr">
              <a:buNone/>
            </a:pPr>
            <a:r>
              <a:rPr lang="es-ES" sz="3000" dirty="0" smtClean="0"/>
              <a:t>Data Manager</a:t>
            </a:r>
          </a:p>
          <a:p>
            <a:pPr marL="0" indent="0" algn="ctr">
              <a:buNone/>
            </a:pPr>
            <a:r>
              <a:rPr lang="es-ES" dirty="0" smtClean="0">
                <a:hlinkClick r:id="rId3"/>
              </a:rPr>
              <a:t>Juan.Duelo-menor@act.nato.int</a:t>
            </a:r>
            <a:endParaRPr lang="es-ES" dirty="0" smtClean="0"/>
          </a:p>
          <a:p>
            <a:pPr marL="0" indent="0" algn="ctr">
              <a:buNone/>
            </a:pPr>
            <a:r>
              <a:rPr lang="es-ES" sz="3000" dirty="0" smtClean="0"/>
              <a:t>+1(757) 747-4086</a:t>
            </a:r>
          </a:p>
          <a:p>
            <a:pPr marL="0" indent="0" algn="ctr">
              <a:buNone/>
            </a:pPr>
            <a:endParaRPr lang="es-ES" dirty="0"/>
          </a:p>
          <a:p>
            <a:pPr marL="0" indent="0" algn="ctr">
              <a:buNone/>
            </a:pPr>
            <a:r>
              <a:rPr lang="es-ES" sz="3500" b="1" dirty="0" err="1" smtClean="0"/>
              <a:t>Capt</a:t>
            </a:r>
            <a:r>
              <a:rPr lang="es-ES" sz="3500" b="1" dirty="0" smtClean="0"/>
              <a:t> </a:t>
            </a:r>
            <a:r>
              <a:rPr lang="es-ES" sz="3500" b="1" dirty="0" err="1" smtClean="0"/>
              <a:t>Volodymyr</a:t>
            </a:r>
            <a:r>
              <a:rPr lang="es-ES" sz="3500" b="1" dirty="0" smtClean="0"/>
              <a:t> </a:t>
            </a:r>
            <a:r>
              <a:rPr lang="es-ES" sz="3500" b="1" dirty="0" err="1" smtClean="0"/>
              <a:t>Khilkevych</a:t>
            </a:r>
            <a:r>
              <a:rPr lang="es-ES" sz="3500" b="1" dirty="0" smtClean="0"/>
              <a:t> (</a:t>
            </a:r>
            <a:r>
              <a:rPr lang="es-ES" sz="3500" b="1" dirty="0"/>
              <a:t>UKR-N) </a:t>
            </a:r>
            <a:endParaRPr lang="es-ES" b="1" dirty="0" smtClean="0"/>
          </a:p>
          <a:p>
            <a:pPr marL="0" indent="0" algn="ctr">
              <a:buNone/>
            </a:pPr>
            <a:r>
              <a:rPr lang="es-ES" sz="3000" dirty="0" smtClean="0"/>
              <a:t>NATO/</a:t>
            </a:r>
            <a:r>
              <a:rPr lang="es-ES" sz="3000" dirty="0" err="1" smtClean="0"/>
              <a:t>PfP</a:t>
            </a:r>
            <a:r>
              <a:rPr lang="es-ES" sz="3000" dirty="0" smtClean="0"/>
              <a:t> </a:t>
            </a:r>
            <a:r>
              <a:rPr lang="es-ES" sz="3000" dirty="0" err="1" smtClean="0"/>
              <a:t>Education</a:t>
            </a:r>
            <a:r>
              <a:rPr lang="es-ES" sz="3000" dirty="0" smtClean="0"/>
              <a:t> and Training</a:t>
            </a:r>
          </a:p>
          <a:p>
            <a:pPr marL="0" indent="0" algn="ctr">
              <a:buNone/>
            </a:pPr>
            <a:r>
              <a:rPr lang="es-ES" dirty="0" smtClean="0">
                <a:hlinkClick r:id="rId4"/>
              </a:rPr>
              <a:t>Volodymyr.Khilkevych@act.nato.int</a:t>
            </a:r>
            <a:endParaRPr lang="es-ES" dirty="0" smtClean="0"/>
          </a:p>
          <a:p>
            <a:pPr marL="0" indent="0" algn="ctr">
              <a:buNone/>
            </a:pPr>
            <a:r>
              <a:rPr lang="es-ES" sz="3000" dirty="0" smtClean="0"/>
              <a:t>+1(757) 747-3870</a:t>
            </a:r>
          </a:p>
          <a:p>
            <a:endParaRPr lang="es-ES" dirty="0"/>
          </a:p>
          <a:p>
            <a:pPr marL="0" indent="0">
              <a:buNone/>
            </a:pPr>
            <a:endParaRPr lang="es-ES" dirty="0"/>
          </a:p>
        </p:txBody>
      </p:sp>
      <p:pic>
        <p:nvPicPr>
          <p:cNvPr id="8" name="Picture 8"/>
          <p:cNvPicPr>
            <a:picLocks noChangeAspect="1" noChangeArrowheads="1"/>
          </p:cNvPicPr>
          <p:nvPr/>
        </p:nvPicPr>
        <p:blipFill rotWithShape="1">
          <a:blip r:embed="rId5">
            <a:extLst>
              <a:ext uri="{28A0092B-C50C-407E-A947-70E740481C1C}">
                <a14:useLocalDpi xmlns:a14="http://schemas.microsoft.com/office/drawing/2010/main" val="0"/>
              </a:ext>
            </a:extLst>
          </a:blip>
          <a:srcRect l="27658" t="45474" r="32842" b="36748"/>
          <a:stretch/>
        </p:blipFill>
        <p:spPr bwMode="auto">
          <a:xfrm>
            <a:off x="2857500" y="6110852"/>
            <a:ext cx="3428999" cy="7416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180303"/>
            <a:ext cx="13525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
          <p:cNvSpPr>
            <a:spLocks noGrp="1"/>
          </p:cNvSpPr>
          <p:nvPr>
            <p:ph type="title"/>
          </p:nvPr>
        </p:nvSpPr>
        <p:spPr>
          <a:xfrm>
            <a:off x="1610402" y="385996"/>
            <a:ext cx="6244851" cy="533220"/>
          </a:xfrm>
        </p:spPr>
        <p:txBody>
          <a:bodyPr>
            <a:noAutofit/>
          </a:bodyPr>
          <a:lstStyle/>
          <a:p>
            <a:r>
              <a:rPr lang="en-US" sz="4000" b="1" dirty="0">
                <a:solidFill>
                  <a:schemeClr val="tx2"/>
                </a:solidFill>
              </a:rPr>
              <a:t>ETOC Points of Contact</a:t>
            </a:r>
            <a:endParaRPr lang="en-GB" sz="4000" b="1" dirty="0">
              <a:solidFill>
                <a:schemeClr val="tx2"/>
              </a:solidFill>
            </a:endParaRPr>
          </a:p>
        </p:txBody>
      </p:sp>
    </p:spTree>
    <p:extLst>
      <p:ext uri="{BB962C8B-B14F-4D97-AF65-F5344CB8AC3E}">
        <p14:creationId xmlns:p14="http://schemas.microsoft.com/office/powerpoint/2010/main" val="142158336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85950" y="0"/>
            <a:ext cx="7029450" cy="1828800"/>
          </a:xfrm>
        </p:spPr>
        <p:txBody>
          <a:bodyPr>
            <a:normAutofit fontScale="90000"/>
          </a:bodyPr>
          <a:lstStyle/>
          <a:p>
            <a:r>
              <a:rPr lang="en-US" sz="4000" b="1" dirty="0">
                <a:solidFill>
                  <a:schemeClr val="tx2"/>
                </a:solidFill>
              </a:rPr>
              <a:t>BILC does not have a platform for uploading and sharing materials</a:t>
            </a:r>
          </a:p>
        </p:txBody>
      </p:sp>
      <p:sp>
        <p:nvSpPr>
          <p:cNvPr id="5" name="Content Placeholder 4"/>
          <p:cNvSpPr>
            <a:spLocks noGrp="1"/>
          </p:cNvSpPr>
          <p:nvPr>
            <p:ph idx="1"/>
          </p:nvPr>
        </p:nvSpPr>
        <p:spPr>
          <a:xfrm>
            <a:off x="457200" y="1905000"/>
            <a:ext cx="8229600" cy="4648200"/>
          </a:xfrm>
        </p:spPr>
        <p:txBody>
          <a:bodyPr>
            <a:normAutofit lnSpcReduction="10000"/>
          </a:bodyPr>
          <a:lstStyle/>
          <a:p>
            <a:pPr marL="0" indent="0">
              <a:buNone/>
            </a:pPr>
            <a:r>
              <a:rPr lang="en-US" u="sng" dirty="0" smtClean="0"/>
              <a:t>Suggested solutions:</a:t>
            </a:r>
          </a:p>
          <a:p>
            <a:r>
              <a:rPr lang="en-US" dirty="0" smtClean="0"/>
              <a:t>Approve AUS proposed BILC Sharing Platform (</a:t>
            </a:r>
            <a:r>
              <a:rPr lang="en-US" dirty="0" err="1" smtClean="0"/>
              <a:t>SharP</a:t>
            </a:r>
            <a:r>
              <a:rPr lang="en-US" dirty="0" smtClean="0"/>
              <a:t>)</a:t>
            </a:r>
          </a:p>
          <a:p>
            <a:r>
              <a:rPr lang="en-US" dirty="0" smtClean="0"/>
              <a:t>Points for considerations:</a:t>
            </a:r>
          </a:p>
          <a:p>
            <a:pPr lvl="1"/>
            <a:r>
              <a:rPr lang="en-US" dirty="0" smtClean="0"/>
              <a:t>List of current National POCs who will approve account creation</a:t>
            </a:r>
          </a:p>
          <a:p>
            <a:pPr lvl="1"/>
            <a:r>
              <a:rPr lang="en-US" dirty="0" smtClean="0"/>
              <a:t>Ways to </a:t>
            </a:r>
            <a:r>
              <a:rPr lang="en-US" dirty="0"/>
              <a:t>e</a:t>
            </a:r>
            <a:r>
              <a:rPr lang="en-US" dirty="0" smtClean="0"/>
              <a:t>ncourage contribution</a:t>
            </a:r>
            <a:endParaRPr lang="en-US" u="sng" dirty="0" smtClean="0"/>
          </a:p>
          <a:p>
            <a:r>
              <a:rPr lang="en-US" u="sng" dirty="0" smtClean="0"/>
              <a:t>All members to contribute to </a:t>
            </a:r>
            <a:r>
              <a:rPr lang="en-US" u="sng" dirty="0" err="1" smtClean="0"/>
              <a:t>SharP</a:t>
            </a:r>
            <a:endParaRPr lang="en-US" u="sng" dirty="0" smtClean="0"/>
          </a:p>
          <a:p>
            <a:r>
              <a:rPr lang="en-US" dirty="0" smtClean="0"/>
              <a:t>Webinars for BILC members</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80303"/>
            <a:ext cx="13525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365884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TotalTime>
  <Words>710</Words>
  <Application>Microsoft Macintosh PowerPoint</Application>
  <PresentationFormat>On-screen Show (4:3)</PresentationFormat>
  <Paragraphs>66</Paragraphs>
  <Slides>7</Slides>
  <Notes>3</Notes>
  <HiddenSlides>1</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Study Group #4 Beyond the BILC Website:  Marketing BILC Events and Courses</vt:lpstr>
      <vt:lpstr>Study Group #4 Beyond the BILC Website:  Marketing BILC Events and Courses</vt:lpstr>
      <vt:lpstr>Information about BILC events does not have a wide reach </vt:lpstr>
      <vt:lpstr>NATO Education and Training Opportunities Catalogue (ETOC)</vt:lpstr>
      <vt:lpstr>ETOC</vt:lpstr>
      <vt:lpstr>ETOC Points of Contact</vt:lpstr>
      <vt:lpstr>BILC does not have a platform for uploading and sharing materials</vt:lpstr>
    </vt:vector>
  </TitlesOfParts>
  <Company>NATO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Group #4 Beyond the BILC Website:  Marketing BILC Events and Courses</dc:title>
  <dc:creator>SACT JFT JETE EIT Khilkevych V OF-5</dc:creator>
  <cp:lastModifiedBy>Volodymyr Khilkevych</cp:lastModifiedBy>
  <cp:revision>23</cp:revision>
  <dcterms:created xsi:type="dcterms:W3CDTF">2015-05-01T18:41:21Z</dcterms:created>
  <dcterms:modified xsi:type="dcterms:W3CDTF">2015-05-06T22:51:22Z</dcterms:modified>
</cp:coreProperties>
</file>