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61" r:id="rId3"/>
    <p:sldId id="272" r:id="rId4"/>
    <p:sldId id="274" r:id="rId5"/>
    <p:sldId id="275" r:id="rId6"/>
    <p:sldId id="276" r:id="rId7"/>
    <p:sldId id="277" r:id="rId8"/>
    <p:sldId id="279" r:id="rId9"/>
    <p:sldId id="260" r:id="rId1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0941" autoAdjust="0"/>
  </p:normalViewPr>
  <p:slideViewPr>
    <p:cSldViewPr>
      <p:cViewPr>
        <p:scale>
          <a:sx n="100" d="100"/>
          <a:sy n="100" d="100"/>
        </p:scale>
        <p:origin x="-28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1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ACA590-0023-4E02-8E41-5F4E7549C816}" type="datetimeFigureOut">
              <a:rPr lang="es-ES" smtClean="0"/>
              <a:t>06/05/2015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AE86A-B041-439B-BFB9-90DEF82BED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1500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 smtClean="0"/>
              <a:t>Means</a:t>
            </a:r>
            <a:r>
              <a:rPr lang="es-ES" dirty="0" smtClean="0"/>
              <a:t> </a:t>
            </a:r>
            <a:r>
              <a:rPr lang="es-ES" dirty="0" err="1" smtClean="0"/>
              <a:t>different</a:t>
            </a:r>
            <a:r>
              <a:rPr lang="es-ES" dirty="0" smtClean="0"/>
              <a:t> </a:t>
            </a:r>
            <a:r>
              <a:rPr lang="es-ES" dirty="0" err="1" smtClean="0"/>
              <a:t>things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different</a:t>
            </a:r>
            <a:r>
              <a:rPr lang="es-ES" dirty="0" smtClean="0"/>
              <a:t> </a:t>
            </a:r>
            <a:r>
              <a:rPr lang="es-ES" dirty="0" err="1" smtClean="0"/>
              <a:t>people</a:t>
            </a:r>
            <a:r>
              <a:rPr lang="es-ES" dirty="0" smtClean="0"/>
              <a:t> and </a:t>
            </a:r>
            <a:r>
              <a:rPr lang="es-ES" dirty="0" err="1" smtClean="0"/>
              <a:t>depends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circumstances</a:t>
            </a:r>
            <a:r>
              <a:rPr lang="es-ES" dirty="0" smtClean="0"/>
              <a:t> – </a:t>
            </a:r>
            <a:r>
              <a:rPr lang="es-ES" dirty="0" err="1" smtClean="0"/>
              <a:t>lots</a:t>
            </a:r>
            <a:r>
              <a:rPr lang="es-ES" dirty="0" smtClean="0"/>
              <a:t> of </a:t>
            </a:r>
            <a:r>
              <a:rPr lang="es-ES" dirty="0" err="1" smtClean="0"/>
              <a:t>factors</a:t>
            </a:r>
            <a:endParaRPr lang="es-ES" dirty="0" smtClean="0"/>
          </a:p>
          <a:p>
            <a:r>
              <a:rPr lang="es-ES" dirty="0" smtClean="0"/>
              <a:t>No, </a:t>
            </a:r>
            <a:r>
              <a:rPr lang="es-ES" dirty="0" err="1" smtClean="0"/>
              <a:t>ít´s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just</a:t>
            </a:r>
            <a:r>
              <a:rPr lang="es-ES" dirty="0" smtClean="0"/>
              <a:t> </a:t>
            </a:r>
            <a:r>
              <a:rPr lang="es-ES" dirty="0" err="1" smtClean="0"/>
              <a:t>strategic</a:t>
            </a:r>
            <a:r>
              <a:rPr lang="es-ES" dirty="0" smtClean="0"/>
              <a:t> – so </a:t>
            </a:r>
            <a:r>
              <a:rPr lang="es-ES" dirty="0" err="1" smtClean="0"/>
              <a:t>used</a:t>
            </a:r>
            <a:r>
              <a:rPr lang="es-ES" dirty="0" smtClean="0"/>
              <a:t> at </a:t>
            </a:r>
            <a:r>
              <a:rPr lang="es-ES" dirty="0" err="1" smtClean="0"/>
              <a:t>all</a:t>
            </a:r>
            <a:r>
              <a:rPr lang="es-ES" baseline="0" dirty="0" smtClean="0"/>
              <a:t> </a:t>
            </a:r>
            <a:r>
              <a:rPr lang="es-ES" baseline="0" dirty="0" err="1" smtClean="0"/>
              <a:t>levels</a:t>
            </a:r>
            <a:r>
              <a:rPr lang="es-ES" baseline="0" dirty="0" smtClean="0"/>
              <a:t>. </a:t>
            </a:r>
            <a:r>
              <a:rPr lang="es-ES" baseline="0" dirty="0" err="1" smtClean="0"/>
              <a:t>Shouldnt</a:t>
            </a:r>
            <a:r>
              <a:rPr lang="es-ES" baseline="0" dirty="0" smtClean="0"/>
              <a:t> look at </a:t>
            </a:r>
            <a:r>
              <a:rPr lang="es-ES" baseline="0" dirty="0" err="1" smtClean="0"/>
              <a:t>it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from</a:t>
            </a:r>
            <a:r>
              <a:rPr lang="es-ES" baseline="0" dirty="0" smtClean="0"/>
              <a:t> </a:t>
            </a:r>
            <a:r>
              <a:rPr lang="es-ES" baseline="0" dirty="0" err="1" smtClean="0"/>
              <a:t>one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perspective</a:t>
            </a:r>
            <a:r>
              <a:rPr lang="es-ES" baseline="0" dirty="0" smtClean="0"/>
              <a:t>. </a:t>
            </a:r>
            <a:r>
              <a:rPr lang="es-ES" baseline="0" dirty="0" err="1" smtClean="0"/>
              <a:t>All</a:t>
            </a:r>
            <a:r>
              <a:rPr lang="es-ES" baseline="0" dirty="0" smtClean="0"/>
              <a:t> </a:t>
            </a:r>
            <a:r>
              <a:rPr lang="es-ES" baseline="0" dirty="0" err="1" smtClean="0"/>
              <a:t>about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maintaining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capability</a:t>
            </a:r>
            <a:r>
              <a:rPr lang="es-ES" baseline="0" dirty="0" smtClean="0"/>
              <a:t>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AE86A-B041-439B-BFB9-90DEF82BEDEF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4352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Medium or short term: react to changing events or changing scenarios that require other Lang. Competencies such as Farsi Bambara</a:t>
            </a:r>
            <a:endParaRPr lang="sv-S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AE86A-B041-439B-BFB9-90DEF82BEDEF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5978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Bundesprachenammt</a:t>
            </a:r>
            <a:r>
              <a:rPr lang="en-US" dirty="0" smtClean="0"/>
              <a:t> and Mali or French foreign legion would be an amazing resource if given appropriate teaching, translating and interpretation Training </a:t>
            </a:r>
            <a:endParaRPr lang="sv-SE" dirty="0" smtClean="0"/>
          </a:p>
          <a:p>
            <a:endParaRPr lang="en-US" dirty="0" smtClean="0"/>
          </a:p>
          <a:p>
            <a:r>
              <a:rPr lang="en-US" dirty="0" smtClean="0"/>
              <a:t>Nordic Bodies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Nordefco</a:t>
            </a:r>
            <a:endParaRPr lang="en-US" baseline="0" dirty="0" smtClean="0"/>
          </a:p>
          <a:p>
            <a:r>
              <a:rPr lang="en-US" baseline="0" dirty="0" smtClean="0"/>
              <a:t>Banking of research </a:t>
            </a:r>
            <a:r>
              <a:rPr lang="en-US" baseline="0" dirty="0" err="1" smtClean="0"/>
              <a:t>eg</a:t>
            </a:r>
            <a:r>
              <a:rPr lang="en-US" baseline="0" dirty="0" smtClean="0"/>
              <a:t> on BILC website </a:t>
            </a:r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AE86A-B041-439B-BFB9-90DEF82BEDEF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4568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C3979-4DF4-4B39-BF40-3D2768B9F809}" type="datetimeFigureOut">
              <a:rPr lang="sv-SE" smtClean="0"/>
              <a:t>2015-05-06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4D23-8711-494E-B5D5-F472A5FC195E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5922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C3979-4DF4-4B39-BF40-3D2768B9F809}" type="datetimeFigureOut">
              <a:rPr lang="sv-SE" smtClean="0"/>
              <a:t>2015-05-06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4D23-8711-494E-B5D5-F472A5FC195E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395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C3979-4DF4-4B39-BF40-3D2768B9F809}" type="datetimeFigureOut">
              <a:rPr lang="sv-SE" smtClean="0"/>
              <a:t>2015-05-06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4D23-8711-494E-B5D5-F472A5FC195E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4888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C3979-4DF4-4B39-BF40-3D2768B9F809}" type="datetimeFigureOut">
              <a:rPr lang="sv-SE" smtClean="0"/>
              <a:t>2015-05-06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4D23-8711-494E-B5D5-F472A5FC195E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4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C3979-4DF4-4B39-BF40-3D2768B9F809}" type="datetimeFigureOut">
              <a:rPr lang="sv-SE" smtClean="0"/>
              <a:t>2015-05-06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4D23-8711-494E-B5D5-F472A5FC195E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388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C3979-4DF4-4B39-BF40-3D2768B9F809}" type="datetimeFigureOut">
              <a:rPr lang="sv-SE" smtClean="0"/>
              <a:t>2015-05-06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4D23-8711-494E-B5D5-F472A5FC195E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796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C3979-4DF4-4B39-BF40-3D2768B9F809}" type="datetimeFigureOut">
              <a:rPr lang="sv-SE" smtClean="0"/>
              <a:t>2015-05-06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4D23-8711-494E-B5D5-F472A5FC195E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479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C3979-4DF4-4B39-BF40-3D2768B9F809}" type="datetimeFigureOut">
              <a:rPr lang="sv-SE" smtClean="0"/>
              <a:t>2015-05-06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4D23-8711-494E-B5D5-F472A5FC195E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7743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C3979-4DF4-4B39-BF40-3D2768B9F809}" type="datetimeFigureOut">
              <a:rPr lang="sv-SE" smtClean="0"/>
              <a:t>2015-05-06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4D23-8711-494E-B5D5-F472A5FC195E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7811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C3979-4DF4-4B39-BF40-3D2768B9F809}" type="datetimeFigureOut">
              <a:rPr lang="sv-SE" smtClean="0"/>
              <a:t>2015-05-06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4D23-8711-494E-B5D5-F472A5FC195E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857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C3979-4DF4-4B39-BF40-3D2768B9F809}" type="datetimeFigureOut">
              <a:rPr lang="sv-SE" smtClean="0"/>
              <a:t>2015-05-06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4D23-8711-494E-B5D5-F472A5FC195E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441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C3979-4DF4-4B39-BF40-3D2768B9F809}" type="datetimeFigureOut">
              <a:rPr lang="sv-SE" smtClean="0"/>
              <a:t>2015-05-06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C4D23-8711-494E-B5D5-F472A5FC195E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2016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12676" y="476672"/>
            <a:ext cx="7487716" cy="1872208"/>
          </a:xfrm>
        </p:spPr>
        <p:txBody>
          <a:bodyPr/>
          <a:lstStyle/>
          <a:p>
            <a:r>
              <a:rPr lang="sv-SE" b="1" dirty="0" err="1" smtClean="0"/>
              <a:t>Study</a:t>
            </a:r>
            <a:r>
              <a:rPr lang="sv-SE" b="1" dirty="0" smtClean="0"/>
              <a:t> Group 5</a:t>
            </a:r>
            <a:endParaRPr lang="sv-SE" b="1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544" y="2276872"/>
            <a:ext cx="8208912" cy="3361928"/>
          </a:xfrm>
        </p:spPr>
        <p:txBody>
          <a:bodyPr>
            <a:normAutofit/>
          </a:bodyPr>
          <a:lstStyle/>
          <a:p>
            <a:r>
              <a:rPr lang="sv-SE" sz="4800" b="1" dirty="0" err="1" smtClean="0">
                <a:solidFill>
                  <a:schemeClr val="tx1"/>
                </a:solidFill>
              </a:rPr>
              <a:t>Forecasting</a:t>
            </a:r>
            <a:r>
              <a:rPr lang="sv-SE" sz="4800" b="1" dirty="0" smtClean="0">
                <a:solidFill>
                  <a:schemeClr val="tx1"/>
                </a:solidFill>
              </a:rPr>
              <a:t> </a:t>
            </a:r>
            <a:r>
              <a:rPr lang="sv-SE" sz="4800" b="1" dirty="0" err="1" smtClean="0">
                <a:solidFill>
                  <a:schemeClr val="tx1"/>
                </a:solidFill>
              </a:rPr>
              <a:t>Requirements</a:t>
            </a:r>
            <a:r>
              <a:rPr lang="sv-SE" sz="4800" b="1" dirty="0" smtClean="0">
                <a:solidFill>
                  <a:schemeClr val="tx1"/>
                </a:solidFill>
              </a:rPr>
              <a:t>:</a:t>
            </a:r>
            <a:endParaRPr lang="sv-SE" sz="4800" b="1" dirty="0">
              <a:solidFill>
                <a:schemeClr val="tx1"/>
              </a:solidFill>
            </a:endParaRPr>
          </a:p>
          <a:p>
            <a:r>
              <a:rPr lang="sv-SE" sz="4800" b="1" dirty="0" smtClean="0">
                <a:solidFill>
                  <a:schemeClr val="tx1"/>
                </a:solidFill>
              </a:rPr>
              <a:t>From Needs </a:t>
            </a:r>
            <a:r>
              <a:rPr lang="sv-SE" sz="4800" b="1" dirty="0">
                <a:solidFill>
                  <a:schemeClr val="tx1"/>
                </a:solidFill>
              </a:rPr>
              <a:t>A</a:t>
            </a:r>
            <a:r>
              <a:rPr lang="sv-SE" sz="4800" b="1" dirty="0" smtClean="0">
                <a:solidFill>
                  <a:schemeClr val="tx1"/>
                </a:solidFill>
              </a:rPr>
              <a:t>nalysis to Long-term </a:t>
            </a:r>
            <a:r>
              <a:rPr lang="sv-SE" sz="4800" b="1" dirty="0">
                <a:solidFill>
                  <a:schemeClr val="tx1"/>
                </a:solidFill>
              </a:rPr>
              <a:t>P</a:t>
            </a:r>
            <a:r>
              <a:rPr lang="sv-SE" sz="4800" b="1" dirty="0" smtClean="0">
                <a:solidFill>
                  <a:schemeClr val="tx1"/>
                </a:solidFill>
              </a:rPr>
              <a:t>lanning</a:t>
            </a:r>
          </a:p>
        </p:txBody>
      </p:sp>
    </p:spTree>
    <p:extLst>
      <p:ext uri="{BB962C8B-B14F-4D97-AF65-F5344CB8AC3E}">
        <p14:creationId xmlns:p14="http://schemas.microsoft.com/office/powerpoint/2010/main" val="306493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Group </a:t>
            </a:r>
            <a:r>
              <a:rPr lang="sv-SE" dirty="0" err="1" smtClean="0"/>
              <a:t>members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r>
              <a:rPr lang="sv-SE" dirty="0" err="1" smtClean="0"/>
              <a:t>Baines</a:t>
            </a:r>
            <a:r>
              <a:rPr lang="sv-SE" dirty="0" smtClean="0"/>
              <a:t> Nikki Lee</a:t>
            </a:r>
          </a:p>
          <a:p>
            <a:r>
              <a:rPr lang="sv-SE" dirty="0" err="1" smtClean="0"/>
              <a:t>Cleret</a:t>
            </a:r>
            <a:r>
              <a:rPr lang="sv-SE" dirty="0" smtClean="0"/>
              <a:t> Emilie</a:t>
            </a:r>
          </a:p>
          <a:p>
            <a:r>
              <a:rPr lang="sv-SE" dirty="0" smtClean="0"/>
              <a:t>Cordon </a:t>
            </a:r>
            <a:r>
              <a:rPr lang="sv-SE" dirty="0" err="1" smtClean="0"/>
              <a:t>Scharfhausen</a:t>
            </a:r>
            <a:r>
              <a:rPr lang="sv-SE" dirty="0" smtClean="0"/>
              <a:t> Carlos</a:t>
            </a:r>
          </a:p>
          <a:p>
            <a:r>
              <a:rPr lang="sv-SE" dirty="0" smtClean="0"/>
              <a:t>Curtis Fiona</a:t>
            </a:r>
          </a:p>
          <a:p>
            <a:r>
              <a:rPr lang="sv-SE" dirty="0" smtClean="0"/>
              <a:t>Dali </a:t>
            </a:r>
            <a:r>
              <a:rPr lang="sv-SE" dirty="0" err="1" smtClean="0"/>
              <a:t>Khaoula</a:t>
            </a:r>
            <a:endParaRPr lang="sv-SE" dirty="0" smtClean="0"/>
          </a:p>
          <a:p>
            <a:r>
              <a:rPr lang="sv-SE" dirty="0" err="1" smtClean="0"/>
              <a:t>Hrebeniuk</a:t>
            </a:r>
            <a:r>
              <a:rPr lang="sv-SE" dirty="0"/>
              <a:t> </a:t>
            </a:r>
            <a:r>
              <a:rPr lang="sv-SE" dirty="0" err="1" smtClean="0"/>
              <a:t>Mykhailo</a:t>
            </a:r>
            <a:endParaRPr lang="sv-SE" dirty="0" smtClean="0"/>
          </a:p>
          <a:p>
            <a:r>
              <a:rPr lang="sv-SE" dirty="0" err="1" smtClean="0"/>
              <a:t>Nummenpää</a:t>
            </a:r>
            <a:r>
              <a:rPr lang="sv-SE" dirty="0" smtClean="0"/>
              <a:t> Jari</a:t>
            </a:r>
          </a:p>
          <a:p>
            <a:r>
              <a:rPr lang="sv-SE" dirty="0" err="1" smtClean="0"/>
              <a:t>Skilleås</a:t>
            </a:r>
            <a:r>
              <a:rPr lang="sv-SE" dirty="0" smtClean="0"/>
              <a:t> </a:t>
            </a:r>
            <a:r>
              <a:rPr lang="sv-SE" dirty="0" err="1" smtClean="0"/>
              <a:t>Hege</a:t>
            </a:r>
            <a:endParaRPr lang="sv-SE" dirty="0" smtClean="0"/>
          </a:p>
          <a:p>
            <a:r>
              <a:rPr lang="sv-SE" dirty="0" smtClean="0"/>
              <a:t>Proffitt </a:t>
            </a:r>
            <a:r>
              <a:rPr lang="sv-SE" dirty="0" smtClean="0"/>
              <a:t>Julia</a:t>
            </a:r>
          </a:p>
          <a:p>
            <a:r>
              <a:rPr lang="sv-SE" dirty="0" smtClean="0"/>
              <a:t>Nuhic Nermin</a:t>
            </a:r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57332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3074" name="Picture 2" descr="D:\BILC Madrid\Long term plann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66750"/>
            <a:ext cx="7620000" cy="552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701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Overview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What</a:t>
            </a:r>
            <a:r>
              <a:rPr lang="es-ES" dirty="0" smtClean="0"/>
              <a:t> are </a:t>
            </a:r>
            <a:r>
              <a:rPr lang="es-ES" dirty="0" err="1" smtClean="0"/>
              <a:t>our</a:t>
            </a:r>
            <a:r>
              <a:rPr lang="es-ES" dirty="0" smtClean="0"/>
              <a:t> </a:t>
            </a:r>
            <a:r>
              <a:rPr lang="es-ES" dirty="0" err="1" smtClean="0"/>
              <a:t>Needs</a:t>
            </a:r>
            <a:r>
              <a:rPr lang="es-ES" dirty="0" smtClean="0"/>
              <a:t>?</a:t>
            </a:r>
            <a:endParaRPr lang="es-ES" dirty="0"/>
          </a:p>
          <a:p>
            <a:r>
              <a:rPr lang="es-ES" dirty="0" err="1" smtClean="0"/>
              <a:t>What</a:t>
            </a:r>
            <a:r>
              <a:rPr lang="es-ES" dirty="0" smtClean="0"/>
              <a:t> do </a:t>
            </a:r>
            <a:r>
              <a:rPr lang="es-ES" dirty="0" err="1" smtClean="0"/>
              <a:t>we</a:t>
            </a:r>
            <a:r>
              <a:rPr lang="es-ES" dirty="0" smtClean="0"/>
              <a:t> mean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/>
              <a:t>L</a:t>
            </a:r>
            <a:r>
              <a:rPr lang="es-ES" dirty="0" smtClean="0"/>
              <a:t>ong </a:t>
            </a:r>
            <a:r>
              <a:rPr lang="es-ES" dirty="0" err="1"/>
              <a:t>T</a:t>
            </a:r>
            <a:r>
              <a:rPr lang="es-ES" dirty="0" err="1" smtClean="0"/>
              <a:t>erm</a:t>
            </a:r>
            <a:r>
              <a:rPr lang="es-ES" dirty="0" smtClean="0"/>
              <a:t> </a:t>
            </a:r>
            <a:r>
              <a:rPr lang="es-ES" dirty="0" err="1"/>
              <a:t>P</a:t>
            </a:r>
            <a:r>
              <a:rPr lang="es-ES" dirty="0" err="1" smtClean="0"/>
              <a:t>lanning</a:t>
            </a:r>
            <a:r>
              <a:rPr lang="es-ES" dirty="0" smtClean="0"/>
              <a:t>?</a:t>
            </a:r>
          </a:p>
          <a:p>
            <a:r>
              <a:rPr lang="es-ES" dirty="0" err="1" smtClean="0"/>
              <a:t>What</a:t>
            </a:r>
            <a:r>
              <a:rPr lang="es-ES" dirty="0" smtClean="0"/>
              <a:t> are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Challenges</a:t>
            </a:r>
            <a:r>
              <a:rPr lang="es-ES" dirty="0" smtClean="0"/>
              <a:t>?</a:t>
            </a:r>
            <a:endParaRPr lang="es-ES" dirty="0"/>
          </a:p>
          <a:p>
            <a:r>
              <a:rPr lang="es-ES" dirty="0" err="1" smtClean="0"/>
              <a:t>How</a:t>
            </a:r>
            <a:r>
              <a:rPr lang="es-ES" dirty="0" smtClean="0"/>
              <a:t> can </a:t>
            </a:r>
            <a:r>
              <a:rPr lang="es-ES" dirty="0" err="1" smtClean="0"/>
              <a:t>we</a:t>
            </a:r>
            <a:r>
              <a:rPr lang="es-ES" dirty="0" smtClean="0"/>
              <a:t> do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better</a:t>
            </a:r>
            <a:r>
              <a:rPr lang="es-ES" dirty="0" smtClean="0"/>
              <a:t>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6285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What</a:t>
            </a:r>
            <a:r>
              <a:rPr lang="es-ES" dirty="0" smtClean="0"/>
              <a:t> are </a:t>
            </a:r>
            <a:r>
              <a:rPr lang="es-ES" dirty="0" err="1" smtClean="0"/>
              <a:t>our</a:t>
            </a:r>
            <a:r>
              <a:rPr lang="es-ES" dirty="0" smtClean="0"/>
              <a:t> </a:t>
            </a:r>
            <a:r>
              <a:rPr lang="es-ES" dirty="0" err="1"/>
              <a:t>n</a:t>
            </a:r>
            <a:r>
              <a:rPr lang="es-ES" dirty="0" err="1" smtClean="0"/>
              <a:t>eeds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dirty="0" err="1"/>
              <a:t>External</a:t>
            </a:r>
            <a:r>
              <a:rPr lang="es-ES" dirty="0"/>
              <a:t>:</a:t>
            </a:r>
          </a:p>
          <a:p>
            <a:pPr lvl="1"/>
            <a:r>
              <a:rPr lang="es-ES" dirty="0" err="1"/>
              <a:t>Combined</a:t>
            </a:r>
            <a:r>
              <a:rPr lang="es-ES" dirty="0"/>
              <a:t> and </a:t>
            </a:r>
            <a:r>
              <a:rPr lang="es-ES" dirty="0" err="1"/>
              <a:t>National</a:t>
            </a:r>
            <a:r>
              <a:rPr lang="es-ES" dirty="0"/>
              <a:t> </a:t>
            </a:r>
            <a:r>
              <a:rPr lang="es-ES" dirty="0" err="1"/>
              <a:t>Operations</a:t>
            </a:r>
            <a:endParaRPr lang="es-ES" dirty="0"/>
          </a:p>
          <a:p>
            <a:pPr lvl="1"/>
            <a:r>
              <a:rPr lang="es-ES" dirty="0" err="1"/>
              <a:t>Combined</a:t>
            </a:r>
            <a:r>
              <a:rPr lang="es-ES" dirty="0"/>
              <a:t> </a:t>
            </a:r>
            <a:r>
              <a:rPr lang="es-ES" dirty="0" err="1"/>
              <a:t>Joint</a:t>
            </a:r>
            <a:r>
              <a:rPr lang="es-ES" dirty="0"/>
              <a:t> </a:t>
            </a:r>
            <a:r>
              <a:rPr lang="es-ES" dirty="0" err="1"/>
              <a:t>Exercises</a:t>
            </a:r>
            <a:endParaRPr lang="sv-SE" dirty="0"/>
          </a:p>
          <a:p>
            <a:pPr lvl="1"/>
            <a:r>
              <a:rPr lang="en-US" dirty="0"/>
              <a:t>Alliances EU NATO</a:t>
            </a:r>
            <a:endParaRPr lang="sv-SE" dirty="0"/>
          </a:p>
          <a:p>
            <a:pPr lvl="1"/>
            <a:r>
              <a:rPr lang="en-US" dirty="0"/>
              <a:t>UN Peace support OPs </a:t>
            </a:r>
            <a:endParaRPr lang="sv-SE" dirty="0"/>
          </a:p>
          <a:p>
            <a:pPr lvl="1"/>
            <a:r>
              <a:rPr lang="en-US" dirty="0" err="1"/>
              <a:t>Defence</a:t>
            </a:r>
            <a:r>
              <a:rPr lang="en-US" dirty="0"/>
              <a:t> engagement</a:t>
            </a:r>
            <a:endParaRPr lang="sv-SE" dirty="0"/>
          </a:p>
          <a:p>
            <a:pPr lvl="1"/>
            <a:r>
              <a:rPr lang="en-US" dirty="0"/>
              <a:t>Friends and allied cooperation</a:t>
            </a:r>
          </a:p>
          <a:p>
            <a:pPr lvl="1"/>
            <a:r>
              <a:rPr lang="en-US" dirty="0"/>
              <a:t>Humanitarian - Nepal Philippines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Joint course support for non English speaking  nations</a:t>
            </a:r>
          </a:p>
          <a:p>
            <a:pPr marL="457200" lvl="1" indent="0">
              <a:buNone/>
            </a:pPr>
            <a:endParaRPr lang="sv-SE" dirty="0"/>
          </a:p>
          <a:p>
            <a:r>
              <a:rPr lang="en-US" dirty="0"/>
              <a:t>Internal:</a:t>
            </a:r>
          </a:p>
          <a:p>
            <a:pPr lvl="1"/>
            <a:r>
              <a:rPr lang="en-US" dirty="0"/>
              <a:t>Non-native speaker Nationals </a:t>
            </a:r>
          </a:p>
          <a:p>
            <a:pPr lvl="1"/>
            <a:r>
              <a:rPr lang="en-US" dirty="0"/>
              <a:t>Homeland Security</a:t>
            </a:r>
          </a:p>
          <a:p>
            <a:pPr lvl="1"/>
            <a:r>
              <a:rPr lang="en-US" dirty="0" err="1"/>
              <a:t>Defence</a:t>
            </a:r>
            <a:r>
              <a:rPr lang="en-US" dirty="0"/>
              <a:t> of overseas territories </a:t>
            </a:r>
          </a:p>
          <a:p>
            <a:pPr lvl="1"/>
            <a:r>
              <a:rPr lang="en-US" dirty="0"/>
              <a:t>Economic</a:t>
            </a:r>
            <a:endParaRPr lang="sv-SE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168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/>
              <a:t>What</a:t>
            </a:r>
            <a:r>
              <a:rPr lang="es-ES" dirty="0"/>
              <a:t> do </a:t>
            </a:r>
            <a:r>
              <a:rPr lang="es-ES" dirty="0" err="1"/>
              <a:t>we</a:t>
            </a:r>
            <a:r>
              <a:rPr lang="es-ES" dirty="0"/>
              <a:t> mean </a:t>
            </a:r>
            <a:r>
              <a:rPr lang="es-ES" dirty="0" err="1"/>
              <a:t>by</a:t>
            </a:r>
            <a:r>
              <a:rPr lang="es-ES" dirty="0"/>
              <a:t> </a:t>
            </a:r>
            <a:r>
              <a:rPr lang="es-ES" dirty="0" smtClean="0"/>
              <a:t>Long </a:t>
            </a:r>
            <a:r>
              <a:rPr lang="es-ES" dirty="0" err="1" smtClean="0"/>
              <a:t>Term</a:t>
            </a:r>
            <a:r>
              <a:rPr lang="es-ES" dirty="0" smtClean="0"/>
              <a:t> </a:t>
            </a:r>
            <a:r>
              <a:rPr lang="es-ES" dirty="0" err="1" smtClean="0"/>
              <a:t>Planning</a:t>
            </a:r>
            <a:r>
              <a:rPr lang="es-ES" dirty="0"/>
              <a:t>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What is long term?</a:t>
            </a:r>
          </a:p>
          <a:p>
            <a:r>
              <a:rPr lang="en-US" dirty="0"/>
              <a:t>What are we planning for</a:t>
            </a:r>
            <a:r>
              <a:rPr lang="en-US" dirty="0" smtClean="0"/>
              <a:t>?</a:t>
            </a:r>
          </a:p>
          <a:p>
            <a:r>
              <a:rPr lang="en-US" dirty="0" smtClean="0"/>
              <a:t>Is linguistic capability strategic?</a:t>
            </a:r>
            <a:endParaRPr lang="sv-SE" dirty="0"/>
          </a:p>
          <a:p>
            <a:r>
              <a:rPr lang="en-US" dirty="0" smtClean="0"/>
              <a:t>Linking </a:t>
            </a:r>
            <a:r>
              <a:rPr lang="en-US" dirty="0"/>
              <a:t>linguistic ability to Human Resource Management</a:t>
            </a:r>
          </a:p>
          <a:p>
            <a:r>
              <a:rPr lang="en-US" dirty="0" smtClean="0"/>
              <a:t>Management </a:t>
            </a:r>
            <a:r>
              <a:rPr lang="en-US" dirty="0"/>
              <a:t>of personnel - individual planning</a:t>
            </a:r>
            <a:endParaRPr lang="sv-SE" dirty="0"/>
          </a:p>
          <a:p>
            <a:r>
              <a:rPr lang="en-US" dirty="0"/>
              <a:t>Different countries have different needs &amp; funding varies again on the different countries.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1335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What</a:t>
            </a:r>
            <a:r>
              <a:rPr lang="es-ES" dirty="0" smtClean="0"/>
              <a:t> are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Challenges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Balancing  </a:t>
            </a:r>
            <a:r>
              <a:rPr lang="en-US" dirty="0"/>
              <a:t>Stakeholder </a:t>
            </a:r>
            <a:r>
              <a:rPr lang="en-US" dirty="0" smtClean="0"/>
              <a:t>needs</a:t>
            </a:r>
            <a:endParaRPr lang="en-US" dirty="0"/>
          </a:p>
          <a:p>
            <a:r>
              <a:rPr lang="en-US" dirty="0" smtClean="0"/>
              <a:t>Cultural </a:t>
            </a:r>
            <a:r>
              <a:rPr lang="en-US" dirty="0"/>
              <a:t>differences – International and Internal</a:t>
            </a:r>
          </a:p>
          <a:p>
            <a:r>
              <a:rPr lang="en-US" dirty="0" smtClean="0"/>
              <a:t>Lack of </a:t>
            </a:r>
            <a:r>
              <a:rPr lang="en-US" dirty="0"/>
              <a:t>common methods</a:t>
            </a:r>
            <a:r>
              <a:rPr lang="sv-SE" dirty="0"/>
              <a:t> for</a:t>
            </a:r>
            <a:r>
              <a:rPr lang="en-US" dirty="0"/>
              <a:t> long term language planning</a:t>
            </a:r>
          </a:p>
          <a:p>
            <a:r>
              <a:rPr lang="en-US" dirty="0"/>
              <a:t>The difficulty of the language plays a great role in the long term planning. Some languages are easier &amp; others harder, Chinese for ex. </a:t>
            </a:r>
            <a:endParaRPr lang="en-US" dirty="0" smtClean="0"/>
          </a:p>
          <a:p>
            <a:r>
              <a:rPr lang="en-US" dirty="0"/>
              <a:t>Assumptions</a:t>
            </a:r>
            <a:endParaRPr lang="sv-SE" dirty="0"/>
          </a:p>
          <a:p>
            <a:r>
              <a:rPr lang="en-US" dirty="0"/>
              <a:t>Shrinking time allocated for language training in tight educational </a:t>
            </a:r>
            <a:r>
              <a:rPr lang="en-US" dirty="0" err="1" smtClean="0"/>
              <a:t>programmes</a:t>
            </a:r>
            <a:endParaRPr lang="en-US" dirty="0" smtClean="0"/>
          </a:p>
          <a:p>
            <a:r>
              <a:rPr lang="en-US" dirty="0"/>
              <a:t>Needs analysis and long term planning mean different things to different countries </a:t>
            </a:r>
            <a:endParaRPr lang="sv-SE" dirty="0"/>
          </a:p>
          <a:p>
            <a:r>
              <a:rPr lang="en-US" dirty="0"/>
              <a:t>Different countries have different methods to identify needs, if any</a:t>
            </a:r>
            <a:endParaRPr lang="sv-SE" dirty="0"/>
          </a:p>
          <a:p>
            <a:r>
              <a:rPr lang="en-US" dirty="0" err="1"/>
              <a:t>Defence</a:t>
            </a:r>
            <a:r>
              <a:rPr lang="en-US" dirty="0"/>
              <a:t> needs are often different to single service needs</a:t>
            </a:r>
            <a:endParaRPr lang="sv-SE" dirty="0"/>
          </a:p>
          <a:p>
            <a:r>
              <a:rPr lang="en-US" dirty="0"/>
              <a:t>The effects of decisions made today may not be seen for many years</a:t>
            </a:r>
            <a:endParaRPr lang="sv-SE" dirty="0"/>
          </a:p>
          <a:p>
            <a:r>
              <a:rPr lang="en-US" dirty="0"/>
              <a:t>Political time frame </a:t>
            </a:r>
            <a:r>
              <a:rPr lang="en-US" dirty="0" err="1"/>
              <a:t>vs</a:t>
            </a:r>
            <a:r>
              <a:rPr lang="en-US" dirty="0"/>
              <a:t> Delivery time </a:t>
            </a:r>
            <a:r>
              <a:rPr lang="en-US" dirty="0" smtClean="0"/>
              <a:t>frame</a:t>
            </a:r>
          </a:p>
          <a:p>
            <a:r>
              <a:rPr lang="en-US" dirty="0" smtClean="0"/>
              <a:t>Different </a:t>
            </a:r>
            <a:r>
              <a:rPr lang="en-US" dirty="0"/>
              <a:t>countries have different needs &amp; funding varies again on the different countries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Making long term planning flexible enough to cope with emerging requirements</a:t>
            </a:r>
          </a:p>
          <a:p>
            <a:endParaRPr lang="sv-SE" dirty="0"/>
          </a:p>
          <a:p>
            <a:endParaRPr lang="en-U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1335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err="1"/>
              <a:t>How</a:t>
            </a:r>
            <a:r>
              <a:rPr lang="es-ES" dirty="0"/>
              <a:t> can </a:t>
            </a:r>
            <a:r>
              <a:rPr lang="es-ES" dirty="0" err="1"/>
              <a:t>we</a:t>
            </a:r>
            <a:r>
              <a:rPr lang="es-ES" dirty="0"/>
              <a:t> do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better</a:t>
            </a:r>
            <a:r>
              <a:rPr lang="es-ES" dirty="0"/>
              <a:t>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Best</a:t>
            </a:r>
            <a:r>
              <a:rPr lang="es-ES" dirty="0" smtClean="0"/>
              <a:t> </a:t>
            </a:r>
            <a:r>
              <a:rPr lang="es-ES" dirty="0" err="1" smtClean="0"/>
              <a:t>Practice</a:t>
            </a:r>
            <a:r>
              <a:rPr lang="es-ES" dirty="0" smtClean="0"/>
              <a:t> – </a:t>
            </a:r>
            <a:r>
              <a:rPr lang="es-ES" dirty="0" err="1" smtClean="0"/>
              <a:t>structured</a:t>
            </a:r>
            <a:r>
              <a:rPr lang="es-ES" dirty="0" smtClean="0"/>
              <a:t> </a:t>
            </a:r>
            <a:r>
              <a:rPr lang="es-ES" dirty="0" err="1" smtClean="0"/>
              <a:t>approach</a:t>
            </a:r>
            <a:r>
              <a:rPr lang="es-ES" dirty="0" smtClean="0"/>
              <a:t>?</a:t>
            </a:r>
          </a:p>
          <a:p>
            <a:r>
              <a:rPr lang="es-ES" dirty="0" smtClean="0"/>
              <a:t>Regional </a:t>
            </a:r>
            <a:r>
              <a:rPr lang="es-ES" dirty="0" err="1" smtClean="0"/>
              <a:t>Cooperation</a:t>
            </a:r>
            <a:endParaRPr lang="es-ES" dirty="0" smtClean="0"/>
          </a:p>
          <a:p>
            <a:r>
              <a:rPr lang="es-ES" dirty="0" err="1" smtClean="0"/>
              <a:t>Banking</a:t>
            </a:r>
            <a:r>
              <a:rPr lang="es-ES" dirty="0" smtClean="0"/>
              <a:t> and </a:t>
            </a:r>
            <a:r>
              <a:rPr lang="es-ES" dirty="0" err="1" smtClean="0"/>
              <a:t>sharing</a:t>
            </a:r>
            <a:r>
              <a:rPr lang="es-ES" dirty="0" smtClean="0"/>
              <a:t> of </a:t>
            </a:r>
            <a:r>
              <a:rPr lang="es-ES" dirty="0" err="1" smtClean="0"/>
              <a:t>evidential</a:t>
            </a:r>
            <a:r>
              <a:rPr lang="es-ES" dirty="0" smtClean="0"/>
              <a:t> </a:t>
            </a:r>
            <a:r>
              <a:rPr lang="es-ES" dirty="0" err="1" smtClean="0"/>
              <a:t>research</a:t>
            </a:r>
            <a:endParaRPr lang="es-ES" dirty="0" smtClean="0"/>
          </a:p>
          <a:p>
            <a:r>
              <a:rPr lang="en-US" dirty="0"/>
              <a:t>More support for NATO countries, meetings with decision makers, to convince them how important language learning and testing </a:t>
            </a:r>
            <a:r>
              <a:rPr lang="en-US" dirty="0" smtClean="0"/>
              <a:t>is</a:t>
            </a:r>
          </a:p>
          <a:p>
            <a:r>
              <a:rPr lang="en-US" dirty="0" smtClean="0"/>
              <a:t>Realistic Goals</a:t>
            </a:r>
            <a:endParaRPr lang="en-U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1335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2050" name="Picture 2" descr="D:\BILC Madrid\Long term planning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280920" cy="5151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35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358</Words>
  <Application>Microsoft Office PowerPoint</Application>
  <PresentationFormat>Presentación en pantalla (4:3)</PresentationFormat>
  <Paragraphs>73</Paragraphs>
  <Slides>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Office-tema</vt:lpstr>
      <vt:lpstr>Study Group 5</vt:lpstr>
      <vt:lpstr>Group members</vt:lpstr>
      <vt:lpstr>Presentación de PowerPoint</vt:lpstr>
      <vt:lpstr>Overview</vt:lpstr>
      <vt:lpstr>What are our needs?</vt:lpstr>
      <vt:lpstr>What do we mean by Long Term Planning?</vt:lpstr>
      <vt:lpstr>What are the Challenges?</vt:lpstr>
      <vt:lpstr>How can we do it better?</vt:lpstr>
      <vt:lpstr>Presentación de PowerPoint</vt:lpstr>
    </vt:vector>
  </TitlesOfParts>
  <Company>FHS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Group 5</dc:title>
  <dc:creator>Annette Nolan</dc:creator>
  <cp:lastModifiedBy>usuario</cp:lastModifiedBy>
  <cp:revision>30</cp:revision>
  <dcterms:created xsi:type="dcterms:W3CDTF">2015-05-06T06:25:20Z</dcterms:created>
  <dcterms:modified xsi:type="dcterms:W3CDTF">2015-05-06T14:54:31Z</dcterms:modified>
</cp:coreProperties>
</file>