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18"/>
  </p:notesMasterIdLst>
  <p:handoutMasterIdLst>
    <p:handoutMasterId r:id="rId19"/>
  </p:handoutMasterIdLst>
  <p:sldIdLst>
    <p:sldId id="363" r:id="rId3"/>
    <p:sldId id="344" r:id="rId4"/>
    <p:sldId id="360" r:id="rId5"/>
    <p:sldId id="357" r:id="rId6"/>
    <p:sldId id="364" r:id="rId7"/>
    <p:sldId id="362" r:id="rId8"/>
    <p:sldId id="361" r:id="rId9"/>
    <p:sldId id="372" r:id="rId10"/>
    <p:sldId id="367" r:id="rId11"/>
    <p:sldId id="368" r:id="rId12"/>
    <p:sldId id="369" r:id="rId13"/>
    <p:sldId id="370" r:id="rId14"/>
    <p:sldId id="354" r:id="rId15"/>
    <p:sldId id="371" r:id="rId16"/>
    <p:sldId id="373" r:id="rId17"/>
  </p:sldIdLst>
  <p:sldSz cx="9144000" cy="6858000" type="screen4x3"/>
  <p:notesSz cx="6858000" cy="9144000"/>
  <p:defaultTextStyle>
    <a:defPPr>
      <a:defRPr lang="sv-S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0F"/>
    <a:srgbClr val="C70065"/>
    <a:srgbClr val="FF008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9" autoAdjust="0"/>
    <p:restoredTop sz="79763" autoAdjust="0"/>
  </p:normalViewPr>
  <p:slideViewPr>
    <p:cSldViewPr>
      <p:cViewPr varScale="1">
        <p:scale>
          <a:sx n="70" d="100"/>
          <a:sy n="70" d="100"/>
        </p:scale>
        <p:origin x="12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5D250C2-5375-4CD4-BE7A-EA076E18ED2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64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729ED42-AD5C-4E76-ADE9-6BF7E24E98F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66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ED42-AD5C-4E76-ADE9-6BF7E24E98F6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43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ED42-AD5C-4E76-ADE9-6BF7E24E98F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43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ED42-AD5C-4E76-ADE9-6BF7E24E98F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23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ED42-AD5C-4E76-ADE9-6BF7E24E98F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0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22E8F-5FC3-45F6-B0DA-72E4945255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4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ED42-AD5C-4E76-ADE9-6BF7E24E98F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77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22E8F-5FC3-45F6-B0DA-72E4945255B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590800" y="1524000"/>
            <a:ext cx="6172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000" dirty="0" err="1" smtClean="0">
                <a:solidFill>
                  <a:schemeClr val="bg1"/>
                </a:solidFill>
                <a:latin typeface="Verdana" pitchFamily="34" charset="0"/>
              </a:rPr>
              <a:t>Headline</a:t>
            </a:r>
            <a:endParaRPr lang="sv-SE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sv-SE" sz="2000" dirty="0" err="1" smtClean="0">
                <a:solidFill>
                  <a:schemeClr val="bg1"/>
                </a:solidFill>
                <a:latin typeface="Verdana" pitchFamily="34" charset="0"/>
              </a:rPr>
              <a:t>Name</a:t>
            </a:r>
            <a:r>
              <a:rPr lang="sv-SE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  <a:latin typeface="Verdana" pitchFamily="34" charset="0"/>
              </a:rPr>
              <a:t>Surname</a:t>
            </a:r>
            <a:endParaRPr lang="sv-SE" sz="16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1858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5301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1943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4525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841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217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1592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42360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802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6627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7711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1155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" y="64309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200">
                <a:solidFill>
                  <a:schemeClr val="bg1"/>
                </a:solidFill>
                <a:latin typeface="Arial" charset="0"/>
              </a:rPr>
              <a:t>2010-01-01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57200" y="6126163"/>
            <a:ext cx="7067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v-SE" sz="1200" dirty="0" err="1" smtClean="0">
                <a:solidFill>
                  <a:schemeClr val="bg1"/>
                </a:solidFill>
                <a:latin typeface="Arial" charset="0"/>
              </a:rPr>
              <a:t>Name/Presentation</a:t>
            </a:r>
            <a:r>
              <a:rPr lang="sv-SE" sz="1200" dirty="0" smtClean="0">
                <a:solidFill>
                  <a:schemeClr val="bg1"/>
                </a:solidFill>
                <a:latin typeface="Arial" charset="0"/>
              </a:rPr>
              <a:t> – to </a:t>
            </a:r>
            <a:r>
              <a:rPr lang="sv-SE" sz="1200" dirty="0" err="1" smtClean="0">
                <a:solidFill>
                  <a:schemeClr val="bg1"/>
                </a:solidFill>
                <a:latin typeface="Arial" charset="0"/>
              </a:rPr>
              <a:t>change</a:t>
            </a:r>
            <a:r>
              <a:rPr lang="sv-SE" sz="12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sv-SE" sz="1200" dirty="0" err="1" smtClean="0">
                <a:solidFill>
                  <a:schemeClr val="bg1"/>
                </a:solidFill>
                <a:latin typeface="Arial" charset="0"/>
              </a:rPr>
              <a:t>select</a:t>
            </a:r>
            <a:r>
              <a:rPr lang="sv-SE" sz="1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sv-SE" sz="1200" dirty="0" err="1" smtClean="0">
                <a:solidFill>
                  <a:schemeClr val="bg1"/>
                </a:solidFill>
                <a:latin typeface="Arial" charset="0"/>
              </a:rPr>
              <a:t>Visa&gt;Bildbakgrund</a:t>
            </a:r>
            <a:r>
              <a:rPr lang="sv-SE" sz="1200" dirty="0" smtClean="0">
                <a:solidFill>
                  <a:schemeClr val="bg1"/>
                </a:solidFill>
                <a:latin typeface="Arial" charset="0"/>
              </a:rPr>
              <a:t> (or the English </a:t>
            </a:r>
            <a:r>
              <a:rPr lang="sv-SE" sz="1200" dirty="0" err="1" smtClean="0">
                <a:solidFill>
                  <a:schemeClr val="bg1"/>
                </a:solidFill>
                <a:latin typeface="Arial" charset="0"/>
              </a:rPr>
              <a:t>equivalents</a:t>
            </a:r>
            <a:r>
              <a:rPr lang="sv-SE" sz="1200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sv-SE" sz="12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8" r:id="rId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</a:defRPr>
      </a:lvl3pPr>
      <a:lvl4pPr marL="1328738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</a:defRPr>
      </a:lvl4pPr>
      <a:lvl5pPr marL="1704975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</a:defRPr>
      </a:lvl5pPr>
      <a:lvl6pPr marL="2162175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</a:defRPr>
      </a:lvl6pPr>
      <a:lvl7pPr marL="2619375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</a:defRPr>
      </a:lvl7pPr>
      <a:lvl8pPr marL="3076575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</a:defRPr>
      </a:lvl8pPr>
      <a:lvl9pPr marL="3533775" indent="-185738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4DAB-499E-4B51-ABC0-C5DDAD87DFAC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AD6F-256B-401E-B5FF-92B427158E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7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973276" cy="6858000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230425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altLang="sv-SE" b="1" dirty="0" err="1" smtClean="0">
                <a:latin typeface="Verdana" panose="020B0604030504040204" pitchFamily="34" charset="0"/>
              </a:rPr>
              <a:t>Parallel</a:t>
            </a:r>
            <a:r>
              <a:rPr lang="sv-SE" altLang="sv-SE" b="1" dirty="0" smtClean="0">
                <a:latin typeface="Verdana" panose="020B0604030504040204" pitchFamily="34" charset="0"/>
              </a:rPr>
              <a:t> </a:t>
            </a:r>
            <a:r>
              <a:rPr lang="sv-SE" altLang="sv-SE" b="1" dirty="0" err="1" smtClean="0">
                <a:latin typeface="Verdana" panose="020B0604030504040204" pitchFamily="34" charset="0"/>
              </a:rPr>
              <a:t>language</a:t>
            </a:r>
            <a:r>
              <a:rPr lang="sv-SE" altLang="sv-SE" b="1" dirty="0" smtClean="0">
                <a:latin typeface="Verdana" panose="020B0604030504040204" pitchFamily="34" charset="0"/>
              </a:rPr>
              <a:t> </a:t>
            </a:r>
            <a:r>
              <a:rPr lang="sv-SE" altLang="sv-SE" b="1" dirty="0" err="1" smtClean="0">
                <a:latin typeface="Verdana" panose="020B0604030504040204" pitchFamily="34" charset="0"/>
              </a:rPr>
              <a:t>use</a:t>
            </a:r>
            <a:r>
              <a:rPr lang="sv-SE" altLang="sv-SE" b="1" dirty="0" smtClean="0">
                <a:latin typeface="Verdana" panose="020B0604030504040204" pitchFamily="34" charset="0"/>
              </a:rPr>
              <a:t> –  </a:t>
            </a:r>
            <a:r>
              <a:rPr lang="sv-SE" altLang="sv-SE" b="1" dirty="0" err="1">
                <a:latin typeface="Verdana" panose="020B0604030504040204" pitchFamily="34" charset="0"/>
              </a:rPr>
              <a:t>domain</a:t>
            </a:r>
            <a:r>
              <a:rPr lang="sv-SE" altLang="sv-SE" b="1" dirty="0">
                <a:latin typeface="Verdana" panose="020B0604030504040204" pitchFamily="34" charset="0"/>
              </a:rPr>
              <a:t> loss in the principal common </a:t>
            </a:r>
            <a:r>
              <a:rPr lang="sv-SE" altLang="sv-SE" b="1" dirty="0" err="1">
                <a:latin typeface="Verdana" panose="020B0604030504040204" pitchFamily="34" charset="0"/>
              </a:rPr>
              <a:t>language</a:t>
            </a:r>
            <a:r>
              <a:rPr lang="sv-SE" altLang="sv-SE" b="1" dirty="0">
                <a:latin typeface="Verdana" panose="020B0604030504040204" pitchFamily="34" charset="0"/>
              </a:rPr>
              <a:t> </a:t>
            </a:r>
            <a:r>
              <a:rPr lang="sv-SE" altLang="sv-SE" b="1" dirty="0" smtClean="0">
                <a:latin typeface="Verdana" panose="020B0604030504040204" pitchFamily="34" charset="0"/>
              </a:rPr>
              <a:t/>
            </a:r>
            <a:br>
              <a:rPr lang="sv-SE" altLang="sv-SE" b="1" dirty="0" smtClean="0">
                <a:latin typeface="Verdana" panose="020B0604030504040204" pitchFamily="34" charset="0"/>
              </a:rPr>
            </a:br>
            <a:r>
              <a:rPr lang="sv-SE" altLang="sv-SE" b="1" dirty="0" smtClean="0">
                <a:latin typeface="Verdana" panose="020B0604030504040204" pitchFamily="34" charset="0"/>
              </a:rPr>
              <a:t/>
            </a:r>
            <a:br>
              <a:rPr lang="sv-SE" altLang="sv-SE" b="1" dirty="0" smtClean="0">
                <a:latin typeface="Verdana" panose="020B0604030504040204" pitchFamily="34" charset="0"/>
              </a:rPr>
            </a:br>
            <a:r>
              <a:rPr lang="sv-SE" altLang="sv-SE" b="1" dirty="0" smtClean="0">
                <a:latin typeface="Verdana" panose="020B0604030504040204" pitchFamily="34" charset="0"/>
              </a:rPr>
              <a:t>Karolina Karlström &amp; Annette Nolan</a:t>
            </a:r>
            <a:br>
              <a:rPr lang="sv-SE" altLang="sv-SE" b="1" dirty="0" smtClean="0">
                <a:latin typeface="Verdana" panose="020B0604030504040204" pitchFamily="34" charset="0"/>
              </a:rPr>
            </a:br>
            <a:r>
              <a:rPr lang="sv-SE" altLang="sv-SE" b="1" dirty="0">
                <a:latin typeface="Verdana" panose="020B0604030504040204" pitchFamily="34" charset="0"/>
              </a:rPr>
              <a:t/>
            </a:r>
            <a:br>
              <a:rPr lang="sv-SE" altLang="sv-SE" b="1" dirty="0">
                <a:latin typeface="Verdana" panose="020B0604030504040204" pitchFamily="34" charset="0"/>
              </a:rPr>
            </a:br>
            <a:endParaRPr lang="sv-SE" altLang="sv-SE" sz="1400" b="1" dirty="0">
              <a:latin typeface="Verdana" panose="020B0604030504040204" pitchFamily="34" charset="0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2409800"/>
          </a:xfrm>
        </p:spPr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61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088" y="991095"/>
            <a:ext cx="4320914" cy="139458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87" y="2210920"/>
            <a:ext cx="4320914" cy="89161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672" y="4268370"/>
            <a:ext cx="4320914" cy="73158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86688" y="4268370"/>
            <a:ext cx="4572000" cy="1131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Inom operationskonsten samordnar man även 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joint operations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(mellan vapenslag).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232" y="3076238"/>
            <a:ext cx="4320914" cy="84589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838201" y="1140529"/>
            <a:ext cx="30410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Coastal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defence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theory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är en metod och teori som menar att man kan bestrida fienden möjligheter till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maritime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power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projections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”,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alltså avskräckande samt göra det dyrt, enligt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cost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-benefit”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för en motståndare att anfalla oss. </a:t>
            </a:r>
          </a:p>
        </p:txBody>
      </p:sp>
      <p:sp>
        <p:nvSpPr>
          <p:cNvPr id="9" name="Rektangel 8"/>
          <p:cNvSpPr/>
          <p:nvPr/>
        </p:nvSpPr>
        <p:spPr>
          <a:xfrm>
            <a:off x="886689" y="3779439"/>
            <a:ext cx="3174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Landbekämpning från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C000"/>
                </a:solidFill>
                <a:latin typeface="Calibri" panose="020F0502020204030204"/>
              </a:rPr>
              <a:t>hav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 samt </a:t>
            </a:r>
            <a:r>
              <a:rPr lang="sv-SE" sz="1800" dirty="0">
                <a:solidFill>
                  <a:srgbClr val="FFC000"/>
                </a:solidFill>
                <a:latin typeface="Calibri" panose="020F0502020204030204"/>
              </a:rPr>
              <a:t>amfibiska operationer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29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80" y="1376819"/>
            <a:ext cx="4320914" cy="104250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84018" y="1898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Järnvägens vara eller icke- vara var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centre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of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gravity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för båda sidor för att fylla upp med resurser och stora mängder granater.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80" y="3534171"/>
            <a:ext cx="4320914" cy="1943269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84018" y="3284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Vanligt förekommande på operativ nivå är 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”JOINT –operations”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där man synkroniserar förmågor från mark, luft och sjö/…/</a:t>
            </a:r>
          </a:p>
        </p:txBody>
      </p:sp>
    </p:spTree>
    <p:extLst>
      <p:ext uri="{BB962C8B-B14F-4D97-AF65-F5344CB8AC3E}">
        <p14:creationId xmlns:p14="http://schemas.microsoft.com/office/powerpoint/2010/main" val="226014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26" y="1518955"/>
            <a:ext cx="4320914" cy="379051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84909" y="17735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Vann man för att man uppnådde sitt mål 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(end game)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vann man med tanke på antal resurser man förlorade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cost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-benefit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/…/  </a:t>
            </a:r>
            <a:r>
              <a:rPr lang="sv-SE" sz="1800" dirty="0" err="1">
                <a:solidFill>
                  <a:srgbClr val="5B9BD5"/>
                </a:solidFill>
                <a:latin typeface="Calibri" panose="020F0502020204030204"/>
              </a:rPr>
              <a:t>Mahans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distinctive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battle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 kan vara extremt effektiv,  men det finns andra metoder som också jan ge herravälde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C000"/>
                </a:solidFill>
                <a:latin typeface="Calibri" panose="020F0502020204030204"/>
              </a:rPr>
              <a:t>på sjöss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687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6325" y="0"/>
            <a:ext cx="1129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4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390" y="304800"/>
            <a:ext cx="8081010" cy="1143000"/>
          </a:xfrm>
        </p:spPr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390" y="1676400"/>
            <a:ext cx="8465820" cy="391284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The risk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disciplinary</a:t>
            </a:r>
            <a:r>
              <a:rPr lang="sv-SE" dirty="0" smtClean="0"/>
              <a:t> </a:t>
            </a:r>
            <a:r>
              <a:rPr lang="sv-SE" dirty="0" err="1" smtClean="0"/>
              <a:t>domain</a:t>
            </a:r>
            <a:r>
              <a:rPr lang="sv-SE" dirty="0" smtClean="0"/>
              <a:t> loss in Swedish is </a:t>
            </a:r>
            <a:r>
              <a:rPr lang="sv-SE" dirty="0" err="1" smtClean="0"/>
              <a:t>very</a:t>
            </a:r>
            <a:r>
              <a:rPr lang="sv-SE" dirty="0" smtClean="0"/>
              <a:t> real and </a:t>
            </a:r>
            <a:r>
              <a:rPr lang="sv-SE" dirty="0" err="1" smtClean="0"/>
              <a:t>needs</a:t>
            </a:r>
            <a:r>
              <a:rPr lang="sv-SE" dirty="0" smtClean="0"/>
              <a:t> to be </a:t>
            </a:r>
            <a:r>
              <a:rPr lang="sv-SE" dirty="0" err="1" smtClean="0"/>
              <a:t>addressed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effective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teaching</a:t>
            </a:r>
            <a:r>
              <a:rPr lang="sv-SE" dirty="0" smtClean="0"/>
              <a:t> </a:t>
            </a:r>
            <a:r>
              <a:rPr lang="sv-SE" dirty="0" smtClean="0"/>
              <a:t>policy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 smtClean="0"/>
              <a:t>Teachers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to </a:t>
            </a:r>
            <a:r>
              <a:rPr lang="sv-SE" smtClean="0"/>
              <a:t>use </a:t>
            </a:r>
            <a:r>
              <a:rPr lang="sv-SE" dirty="0" err="1" smtClean="0"/>
              <a:t>tools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enable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to </a:t>
            </a:r>
            <a:r>
              <a:rPr lang="sv-SE" dirty="0" err="1" smtClean="0"/>
              <a:t>perform</a:t>
            </a:r>
            <a:r>
              <a:rPr lang="sv-SE" dirty="0" smtClean="0"/>
              <a:t> </a:t>
            </a:r>
            <a:r>
              <a:rPr lang="sv-SE" dirty="0" err="1" smtClean="0"/>
              <a:t>systematic</a:t>
            </a:r>
            <a:r>
              <a:rPr lang="sv-SE" dirty="0" smtClean="0"/>
              <a:t> </a:t>
            </a:r>
            <a:r>
              <a:rPr lang="sv-SE" dirty="0" err="1" smtClean="0"/>
              <a:t>comparative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both</a:t>
            </a:r>
            <a:r>
              <a:rPr lang="sv-SE" dirty="0" smtClean="0"/>
              <a:t> </a:t>
            </a:r>
            <a:r>
              <a:rPr lang="sv-SE" dirty="0" err="1" smtClean="0"/>
              <a:t>languages</a:t>
            </a: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85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71" y="1052737"/>
            <a:ext cx="3660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0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96752"/>
          </a:xfrm>
        </p:spPr>
        <p:txBody>
          <a:bodyPr/>
          <a:lstStyle/>
          <a:p>
            <a:pPr algn="ctr"/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86690" cy="511256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Parallel </a:t>
            </a:r>
            <a:r>
              <a:rPr lang="en-US" sz="2000" dirty="0"/>
              <a:t>language use </a:t>
            </a:r>
            <a:r>
              <a:rPr lang="en-US" sz="2000" dirty="0" smtClean="0"/>
              <a:t>(PLU) and Nordic educational discourse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Declaration on a Nordic </a:t>
            </a:r>
            <a:r>
              <a:rPr lang="en-US" sz="2000" dirty="0" smtClean="0"/>
              <a:t>Language Policy (DNLP) 2007 </a:t>
            </a:r>
            <a:r>
              <a:rPr lang="en-US" sz="2000" dirty="0"/>
              <a:t>and English PLU </a:t>
            </a:r>
            <a:r>
              <a:rPr lang="en-US" sz="2000" dirty="0" smtClean="0"/>
              <a:t>at Universities</a:t>
            </a:r>
          </a:p>
          <a:p>
            <a:pPr marL="762000" lvl="2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en-US" sz="2000" dirty="0" smtClean="0"/>
              <a:t>The potential implications of PLU for curriculum design on  </a:t>
            </a:r>
            <a:r>
              <a:rPr lang="en-US" sz="2000" dirty="0"/>
              <a:t>undergraduate </a:t>
            </a:r>
            <a:r>
              <a:rPr lang="en-US" sz="2000" dirty="0" smtClean="0"/>
              <a:t>military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Domain </a:t>
            </a:r>
            <a:r>
              <a:rPr lang="en-US" sz="2000" dirty="0"/>
              <a:t>loss in Swedish military </a:t>
            </a:r>
            <a:r>
              <a:rPr lang="en-US" sz="2000" dirty="0" smtClean="0"/>
              <a:t>disciplinary discourse - examples </a:t>
            </a:r>
            <a:r>
              <a:rPr lang="en-US" sz="2000" dirty="0"/>
              <a:t>of </a:t>
            </a:r>
            <a:r>
              <a:rPr lang="en-US" sz="2000" dirty="0" smtClean="0"/>
              <a:t>emergent interlanguage phrasing and terminology </a:t>
            </a:r>
            <a:r>
              <a:rPr lang="en-US" sz="2000" dirty="0"/>
              <a:t>in m</a:t>
            </a:r>
            <a:r>
              <a:rPr lang="en-US" sz="2000" dirty="0" smtClean="0"/>
              <a:t>ilitary Swedish</a:t>
            </a:r>
            <a:endParaRPr lang="sv-SE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Development of teachers’ technical competences</a:t>
            </a:r>
            <a:endParaRPr lang="sv-SE" sz="2000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143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696200" cy="1143000"/>
          </a:xfrm>
        </p:spPr>
        <p:txBody>
          <a:bodyPr/>
          <a:lstStyle/>
          <a:p>
            <a:r>
              <a:rPr lang="en-US" dirty="0" smtClean="0"/>
              <a:t>PLU in the DNLP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820416"/>
            <a:ext cx="7696200" cy="42728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PLU a </a:t>
            </a:r>
            <a:r>
              <a:rPr lang="en-US" sz="2000" i="1" dirty="0"/>
              <a:t>firmly established concept </a:t>
            </a:r>
            <a:r>
              <a:rPr lang="en-US" sz="2000" i="1" dirty="0" smtClean="0"/>
              <a:t>in </a:t>
            </a:r>
            <a:r>
              <a:rPr lang="en-US" sz="2000" i="1" dirty="0"/>
              <a:t>Nordic </a:t>
            </a:r>
            <a:r>
              <a:rPr lang="en-US" sz="2000" i="1" dirty="0" smtClean="0"/>
              <a:t>language policies </a:t>
            </a:r>
            <a:r>
              <a:rPr lang="en-US" sz="2000" i="1" dirty="0"/>
              <a:t>and </a:t>
            </a:r>
            <a:r>
              <a:rPr lang="en-US" sz="2000" i="1" dirty="0" smtClean="0"/>
              <a:t>educational </a:t>
            </a:r>
            <a:r>
              <a:rPr lang="en-US" sz="2000" i="1" dirty="0"/>
              <a:t>d</a:t>
            </a:r>
            <a:r>
              <a:rPr lang="en-US" sz="2000" i="1" dirty="0" smtClean="0"/>
              <a:t>iscourse</a:t>
            </a:r>
            <a:endParaRPr lang="sv-SE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and defined </a:t>
            </a:r>
            <a:r>
              <a:rPr lang="en-US" sz="2000" dirty="0"/>
              <a:t>in the </a:t>
            </a:r>
            <a:r>
              <a:rPr lang="en-US" sz="2000" dirty="0" smtClean="0"/>
              <a:t>DNLP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en-US" sz="2000" i="1" dirty="0" smtClean="0"/>
              <a:t>	The </a:t>
            </a:r>
            <a:r>
              <a:rPr lang="en-US" sz="2000" i="1" dirty="0"/>
              <a:t>parallel use of language refers to the </a:t>
            </a:r>
            <a:r>
              <a:rPr lang="en-US" sz="2000" i="1" dirty="0" smtClean="0"/>
              <a:t>	concurrent </a:t>
            </a:r>
            <a:r>
              <a:rPr lang="en-US" sz="2000" i="1" dirty="0"/>
              <a:t>use of several languages within </a:t>
            </a:r>
            <a:r>
              <a:rPr lang="en-US" sz="2000" i="1" dirty="0" smtClean="0"/>
              <a:t>	one </a:t>
            </a:r>
            <a:r>
              <a:rPr lang="en-US" sz="2000" i="1" dirty="0"/>
              <a:t>or more areas. </a:t>
            </a:r>
            <a:r>
              <a:rPr lang="en-US" sz="2000" b="1" i="1" dirty="0"/>
              <a:t>None of the </a:t>
            </a:r>
            <a:r>
              <a:rPr lang="en-US" sz="2000" b="1" i="1" dirty="0" smtClean="0"/>
              <a:t>languages 	abolishes </a:t>
            </a:r>
            <a:r>
              <a:rPr lang="en-US" sz="2000" b="1" i="1" dirty="0"/>
              <a:t>or replaces </a:t>
            </a:r>
            <a:r>
              <a:rPr lang="en-US" sz="2000" b="1" i="1" dirty="0" smtClean="0"/>
              <a:t>the	other</a:t>
            </a:r>
            <a:r>
              <a:rPr lang="en-US" sz="2000" i="1" dirty="0"/>
              <a:t>; they are used in </a:t>
            </a:r>
            <a:r>
              <a:rPr lang="en-US" sz="2000" i="1" dirty="0" smtClean="0"/>
              <a:t>	parallel </a:t>
            </a:r>
            <a:r>
              <a:rPr lang="en-US" sz="2000" i="1" dirty="0"/>
              <a:t>(</a:t>
            </a:r>
            <a:r>
              <a:rPr lang="en-US" sz="2000" i="1" dirty="0" smtClean="0"/>
              <a:t>Nordic Council </a:t>
            </a:r>
            <a:r>
              <a:rPr lang="en-US" sz="2000" i="1" dirty="0"/>
              <a:t>2007: 93</a:t>
            </a:r>
            <a:r>
              <a:rPr lang="en-US" sz="2000" i="1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29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DNLP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76400"/>
            <a:ext cx="7696200" cy="36968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DNLP aims primarily to ensure the vitality of the principal common languages but also to reflect the globalized nature of professional life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Parallel </a:t>
            </a:r>
            <a:r>
              <a:rPr lang="en-US" sz="2000" dirty="0"/>
              <a:t>language use is of particular relevance in military </a:t>
            </a:r>
            <a:r>
              <a:rPr lang="en-US" sz="2000" dirty="0" smtClean="0"/>
              <a:t>academic officer </a:t>
            </a:r>
            <a:r>
              <a:rPr lang="en-US" sz="2000" dirty="0"/>
              <a:t>education as the profession is highly dependent on English </a:t>
            </a:r>
            <a:r>
              <a:rPr lang="en-US" sz="2000" dirty="0" smtClean="0"/>
              <a:t>both </a:t>
            </a:r>
            <a:r>
              <a:rPr lang="en-US" sz="2000" dirty="0"/>
              <a:t>for Nordic and other international </a:t>
            </a:r>
            <a:r>
              <a:rPr lang="en-US" sz="2000" dirty="0" smtClean="0"/>
              <a:t>cooperation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National </a:t>
            </a:r>
            <a:r>
              <a:rPr lang="en-US" sz="2000" dirty="0"/>
              <a:t>success is however, dependent on the effective use of the </a:t>
            </a:r>
            <a:r>
              <a:rPr lang="en-US" sz="2000" b="1" dirty="0" smtClean="0"/>
              <a:t>principal </a:t>
            </a:r>
            <a:r>
              <a:rPr lang="en-US" sz="2000" b="1" dirty="0"/>
              <a:t>national common language</a:t>
            </a: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6842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DNLP Para 2 - A </a:t>
            </a:r>
            <a:r>
              <a:rPr lang="sv-SE" dirty="0" err="1"/>
              <a:t>consistent</a:t>
            </a:r>
            <a:r>
              <a:rPr lang="sv-SE" dirty="0"/>
              <a:t> policy for </a:t>
            </a:r>
            <a:r>
              <a:rPr lang="sv-SE" dirty="0" err="1"/>
              <a:t>parallelism</a:t>
            </a:r>
            <a:r>
              <a:rPr lang="sv-SE" dirty="0"/>
              <a:t> </a:t>
            </a:r>
            <a:r>
              <a:rPr lang="sv-SE" dirty="0" err="1" smtClean="0"/>
              <a:t>includes</a:t>
            </a:r>
            <a:r>
              <a:rPr lang="sv-SE" dirty="0" smtClean="0"/>
              <a:t> a </a:t>
            </a:r>
            <a:r>
              <a:rPr lang="sv-SE" dirty="0" err="1" smtClean="0"/>
              <a:t>statement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496" y="1340768"/>
            <a:ext cx="8465820" cy="4248472"/>
          </a:xfrm>
        </p:spPr>
        <p:txBody>
          <a:bodyPr/>
          <a:lstStyle/>
          <a:p>
            <a:pPr lvl="0"/>
            <a:r>
              <a:rPr lang="sv-SE" sz="2000" dirty="0" err="1" smtClean="0"/>
              <a:t>that</a:t>
            </a:r>
            <a:r>
              <a:rPr lang="sv-SE" sz="2000" dirty="0" smtClean="0"/>
              <a:t> </a:t>
            </a:r>
            <a:r>
              <a:rPr lang="sv-SE" sz="2000" dirty="0"/>
              <a:t>the principal common Nordic </a:t>
            </a:r>
            <a:r>
              <a:rPr lang="sv-SE" sz="2000" dirty="0" err="1"/>
              <a:t>language</a:t>
            </a:r>
            <a:r>
              <a:rPr lang="sv-SE" sz="2000" dirty="0"/>
              <a:t> and English </a:t>
            </a:r>
            <a:r>
              <a:rPr lang="sv-SE" sz="2000" dirty="0" err="1"/>
              <a:t>should</a:t>
            </a:r>
            <a:r>
              <a:rPr lang="sv-SE" sz="2000" dirty="0"/>
              <a:t> be </a:t>
            </a:r>
            <a:r>
              <a:rPr lang="sv-SE" sz="2000" dirty="0" err="1"/>
              <a:t>used</a:t>
            </a:r>
            <a:r>
              <a:rPr lang="sv-SE" sz="2000" dirty="0"/>
              <a:t> as </a:t>
            </a:r>
            <a:r>
              <a:rPr lang="sv-SE" sz="2000" dirty="0" err="1"/>
              <a:t>disciplinary</a:t>
            </a:r>
            <a:r>
              <a:rPr lang="sv-SE" sz="2000" dirty="0"/>
              <a:t> </a:t>
            </a:r>
            <a:r>
              <a:rPr lang="sv-SE" sz="2000" dirty="0" err="1" smtClean="0"/>
              <a:t>languages</a:t>
            </a:r>
            <a:endParaRPr lang="sv-SE" sz="2000" dirty="0"/>
          </a:p>
          <a:p>
            <a:pPr lvl="0"/>
            <a:r>
              <a:rPr lang="sv-SE" sz="2000" dirty="0" err="1"/>
              <a:t>that</a:t>
            </a:r>
            <a:r>
              <a:rPr lang="sv-SE" sz="2000" dirty="0"/>
              <a:t> the dissemination </a:t>
            </a:r>
            <a:r>
              <a:rPr lang="sv-SE" sz="2000" dirty="0" err="1"/>
              <a:t>of</a:t>
            </a:r>
            <a:r>
              <a:rPr lang="sv-SE" sz="2000" dirty="0"/>
              <a:t> research </a:t>
            </a:r>
            <a:r>
              <a:rPr lang="sv-SE" sz="2000" dirty="0" err="1"/>
              <a:t>results</a:t>
            </a:r>
            <a:r>
              <a:rPr lang="sv-SE" sz="2000" dirty="0"/>
              <a:t> in the  principal common Nordic </a:t>
            </a:r>
            <a:r>
              <a:rPr lang="sv-SE" sz="2000" dirty="0" err="1"/>
              <a:t>language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state</a:t>
            </a:r>
            <a:r>
              <a:rPr lang="sv-SE" sz="2000" dirty="0"/>
              <a:t> in </a:t>
            </a:r>
            <a:r>
              <a:rPr lang="sv-SE" sz="2000" dirty="0" err="1"/>
              <a:t>question</a:t>
            </a:r>
            <a:r>
              <a:rPr lang="sv-SE" sz="2000" dirty="0"/>
              <a:t> </a:t>
            </a:r>
            <a:r>
              <a:rPr lang="sv-SE" sz="2000" dirty="0" err="1"/>
              <a:t>should</a:t>
            </a:r>
            <a:r>
              <a:rPr lang="sv-SE" sz="2000" dirty="0"/>
              <a:t> be </a:t>
            </a:r>
            <a:r>
              <a:rPr lang="sv-SE" sz="2000" dirty="0" err="1"/>
              <a:t>meritorious</a:t>
            </a:r>
            <a:endParaRPr lang="sv-SE" sz="2000" dirty="0"/>
          </a:p>
          <a:p>
            <a:pPr lvl="0"/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b="1" dirty="0" err="1"/>
              <a:t>teaching</a:t>
            </a:r>
            <a:r>
              <a:rPr lang="sv-SE" sz="2000" b="1" dirty="0"/>
              <a:t> in </a:t>
            </a:r>
            <a:r>
              <a:rPr lang="sv-SE" sz="2000" b="1" dirty="0" err="1"/>
              <a:t>academic</a:t>
            </a:r>
            <a:r>
              <a:rPr lang="sv-SE" sz="2000" b="1" dirty="0"/>
              <a:t> </a:t>
            </a:r>
            <a:r>
              <a:rPr lang="sv-SE" sz="2000" b="1" dirty="0" err="1"/>
              <a:t>disciplinary</a:t>
            </a:r>
            <a:r>
              <a:rPr lang="sv-SE" sz="2000" b="1" dirty="0"/>
              <a:t> </a:t>
            </a:r>
            <a:r>
              <a:rPr lang="sv-SE" sz="2000" b="1" dirty="0" err="1"/>
              <a:t>language</a:t>
            </a:r>
            <a:r>
              <a:rPr lang="sv-SE" sz="2000" b="1" dirty="0"/>
              <a:t>, </a:t>
            </a:r>
            <a:r>
              <a:rPr lang="sv-SE" sz="2000" b="1" dirty="0" err="1"/>
              <a:t>especially</a:t>
            </a:r>
            <a:r>
              <a:rPr lang="sv-SE" sz="2000" b="1" dirty="0"/>
              <a:t> </a:t>
            </a:r>
            <a:r>
              <a:rPr lang="sv-SE" sz="2000" b="1" dirty="0" err="1"/>
              <a:t>writing</a:t>
            </a:r>
            <a:r>
              <a:rPr lang="sv-SE" sz="2000" b="1" dirty="0"/>
              <a:t>, </a:t>
            </a:r>
            <a:r>
              <a:rPr lang="sv-SE" sz="2000" b="1" dirty="0" err="1"/>
              <a:t>should</a:t>
            </a:r>
            <a:r>
              <a:rPr lang="sv-SE" sz="2000" b="1" dirty="0"/>
              <a:t> be given </a:t>
            </a:r>
            <a:r>
              <a:rPr lang="sv-SE" sz="2000" b="1" dirty="0" err="1"/>
              <a:t>both</a:t>
            </a:r>
            <a:r>
              <a:rPr lang="sv-SE" sz="2000" b="1" dirty="0"/>
              <a:t> in English and in the principal common Nordic </a:t>
            </a:r>
            <a:r>
              <a:rPr lang="sv-SE" sz="2000" b="1" dirty="0" err="1" smtClean="0"/>
              <a:t>language</a:t>
            </a:r>
            <a:endParaRPr lang="sv-SE" sz="2000" dirty="0"/>
          </a:p>
          <a:p>
            <a:pPr lvl="0"/>
            <a:r>
              <a:rPr lang="sv-SE" sz="2000" b="1" dirty="0" err="1"/>
              <a:t>that</a:t>
            </a:r>
            <a:r>
              <a:rPr lang="sv-SE" sz="2000" b="1" dirty="0"/>
              <a:t> </a:t>
            </a:r>
            <a:r>
              <a:rPr lang="sv-SE" sz="2000" b="1" dirty="0" err="1" smtClean="0"/>
              <a:t>universities</a:t>
            </a:r>
            <a:r>
              <a:rPr lang="sv-SE" sz="2000" b="1" dirty="0"/>
              <a:t> </a:t>
            </a:r>
            <a:r>
              <a:rPr lang="sv-SE" sz="2000" b="1" dirty="0" smtClean="0"/>
              <a:t>and </a:t>
            </a:r>
            <a:r>
              <a:rPr lang="sv-SE" sz="2000" b="1" dirty="0"/>
              <a:t>colleges </a:t>
            </a:r>
            <a:r>
              <a:rPr lang="sv-SE" sz="2000" b="1" dirty="0" err="1" smtClean="0"/>
              <a:t>should</a:t>
            </a:r>
            <a:r>
              <a:rPr lang="sv-SE" sz="2000" b="1" dirty="0" smtClean="0"/>
              <a:t> </a:t>
            </a:r>
            <a:r>
              <a:rPr lang="sv-SE" sz="2000" b="1" dirty="0" err="1"/>
              <a:t>develop</a:t>
            </a:r>
            <a:r>
              <a:rPr lang="sv-SE" sz="2000" b="1" dirty="0"/>
              <a:t> </a:t>
            </a:r>
            <a:r>
              <a:rPr lang="sv-SE" sz="2000" b="1" dirty="0" smtClean="0"/>
              <a:t>long-term </a:t>
            </a:r>
            <a:r>
              <a:rPr lang="sv-SE" sz="2000" b="1" dirty="0" err="1" smtClean="0"/>
              <a:t>strategies</a:t>
            </a:r>
            <a:r>
              <a:rPr lang="sv-SE" sz="2000" b="1" dirty="0" smtClean="0"/>
              <a:t> </a:t>
            </a:r>
            <a:r>
              <a:rPr lang="sv-SE" sz="2000" b="1" dirty="0"/>
              <a:t>for options for </a:t>
            </a:r>
            <a:r>
              <a:rPr lang="sv-SE" sz="2000" b="1" dirty="0" err="1"/>
              <a:t>language</a:t>
            </a:r>
            <a:r>
              <a:rPr lang="sv-SE" sz="2000" b="1" dirty="0"/>
              <a:t> studies, </a:t>
            </a:r>
            <a:r>
              <a:rPr lang="sv-SE" sz="2000" b="1" dirty="0" err="1"/>
              <a:t>parallel</a:t>
            </a:r>
            <a:r>
              <a:rPr lang="sv-SE" sz="2000" b="1" dirty="0"/>
              <a:t> </a:t>
            </a:r>
            <a:r>
              <a:rPr lang="sv-SE" sz="2000" b="1" dirty="0" err="1"/>
              <a:t>language</a:t>
            </a:r>
            <a:r>
              <a:rPr lang="sv-SE" sz="2000" b="1" dirty="0"/>
              <a:t>,</a:t>
            </a:r>
            <a:r>
              <a:rPr lang="sv-SE" sz="2000" dirty="0"/>
              <a:t> </a:t>
            </a:r>
            <a:r>
              <a:rPr lang="sv-SE" sz="2000" dirty="0" err="1"/>
              <a:t>language</a:t>
            </a:r>
            <a:r>
              <a:rPr lang="sv-SE" sz="2000" dirty="0"/>
              <a:t> </a:t>
            </a:r>
            <a:r>
              <a:rPr lang="sv-SE" sz="2000" dirty="0" err="1"/>
              <a:t>training</a:t>
            </a:r>
            <a:r>
              <a:rPr lang="sv-SE" sz="2000" dirty="0"/>
              <a:t> and </a:t>
            </a:r>
            <a:r>
              <a:rPr lang="sv-SE" sz="2000" dirty="0" err="1"/>
              <a:t>translation</a:t>
            </a:r>
            <a:r>
              <a:rPr lang="sv-SE" sz="2000" dirty="0"/>
              <a:t> support </a:t>
            </a:r>
            <a:r>
              <a:rPr lang="sv-SE" sz="2000" dirty="0" err="1"/>
              <a:t>within</a:t>
            </a:r>
            <a:r>
              <a:rPr lang="sv-SE" sz="2000" dirty="0"/>
              <a:t> </a:t>
            </a:r>
            <a:r>
              <a:rPr lang="sv-SE" sz="2000" dirty="0" err="1"/>
              <a:t>their</a:t>
            </a:r>
            <a:r>
              <a:rPr lang="sv-SE" sz="2000" dirty="0"/>
              <a:t> </a:t>
            </a:r>
            <a:r>
              <a:rPr lang="sv-SE" sz="2000" dirty="0" err="1"/>
              <a:t>main</a:t>
            </a:r>
            <a:r>
              <a:rPr lang="sv-SE" sz="2000" dirty="0"/>
              <a:t> </a:t>
            </a:r>
            <a:r>
              <a:rPr lang="sv-SE" sz="2000" dirty="0" err="1"/>
              <a:t>disciplinary</a:t>
            </a:r>
            <a:r>
              <a:rPr lang="sv-SE" sz="2000" dirty="0"/>
              <a:t> area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84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consequences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PLU in Sweden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6272"/>
            <a:ext cx="7696200" cy="2590800"/>
          </a:xfrm>
        </p:spPr>
        <p:txBody>
          <a:bodyPr/>
          <a:lstStyle/>
          <a:p>
            <a:pPr marL="0" indent="0">
              <a:buNone/>
            </a:pPr>
            <a:r>
              <a:rPr lang="sv-SE" dirty="0" err="1" smtClean="0"/>
              <a:t>Universities</a:t>
            </a:r>
            <a:r>
              <a:rPr lang="sv-SE" dirty="0" smtClean="0"/>
              <a:t> </a:t>
            </a:r>
            <a:r>
              <a:rPr lang="sv-SE" dirty="0" err="1" smtClean="0"/>
              <a:t>rarely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clear</a:t>
            </a:r>
            <a:r>
              <a:rPr lang="sv-SE" dirty="0" smtClean="0"/>
              <a:t> PLU on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they</a:t>
            </a:r>
            <a:r>
              <a:rPr lang="sv-SE" dirty="0" smtClean="0"/>
              <a:t> </a:t>
            </a:r>
            <a:r>
              <a:rPr lang="sv-SE" dirty="0" err="1" smtClean="0"/>
              <a:t>act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90% </a:t>
            </a:r>
            <a:r>
              <a:rPr lang="sv-SE" dirty="0" err="1" smtClean="0"/>
              <a:t>of</a:t>
            </a:r>
            <a:r>
              <a:rPr lang="sv-SE" dirty="0" smtClean="0"/>
              <a:t> all </a:t>
            </a:r>
            <a:r>
              <a:rPr lang="sv-SE" dirty="0" err="1" smtClean="0"/>
              <a:t>academic</a:t>
            </a:r>
            <a:r>
              <a:rPr lang="sv-SE" dirty="0" smtClean="0"/>
              <a:t> </a:t>
            </a:r>
            <a:r>
              <a:rPr lang="sv-SE" dirty="0" err="1" smtClean="0"/>
              <a:t>publications</a:t>
            </a:r>
            <a:r>
              <a:rPr lang="sv-SE" dirty="0" smtClean="0"/>
              <a:t> </a:t>
            </a:r>
            <a:r>
              <a:rPr lang="sv-SE" dirty="0" err="1" smtClean="0"/>
              <a:t>written</a:t>
            </a:r>
            <a:r>
              <a:rPr lang="sv-SE" dirty="0" smtClean="0"/>
              <a:t> in </a:t>
            </a:r>
            <a:r>
              <a:rPr lang="sv-SE" dirty="0" err="1" smtClean="0"/>
              <a:t>universities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in English </a:t>
            </a:r>
          </a:p>
          <a:p>
            <a:pPr marL="0" indent="0">
              <a:buNone/>
            </a:pPr>
            <a:r>
              <a:rPr lang="sv-SE" dirty="0" err="1"/>
              <a:t>t</a:t>
            </a:r>
            <a:r>
              <a:rPr lang="sv-SE" dirty="0" err="1" smtClean="0"/>
              <a:t>here</a:t>
            </a:r>
            <a:r>
              <a:rPr lang="sv-SE" dirty="0" smtClean="0"/>
              <a:t> is a </a:t>
            </a:r>
            <a:r>
              <a:rPr lang="sv-SE" dirty="0" err="1" smtClean="0"/>
              <a:t>continuous</a:t>
            </a:r>
            <a:r>
              <a:rPr lang="sv-SE" dirty="0" smtClean="0"/>
              <a:t> </a:t>
            </a:r>
            <a:r>
              <a:rPr lang="sv-SE" dirty="0" err="1" smtClean="0"/>
              <a:t>decline</a:t>
            </a:r>
            <a:r>
              <a:rPr lang="sv-SE" dirty="0" smtClean="0"/>
              <a:t> in </a:t>
            </a:r>
            <a:r>
              <a:rPr lang="sv-SE" dirty="0" err="1" smtClean="0"/>
              <a:t>textbook</a:t>
            </a:r>
            <a:r>
              <a:rPr lang="sv-SE" dirty="0" smtClean="0"/>
              <a:t> </a:t>
            </a:r>
            <a:r>
              <a:rPr lang="sv-SE" dirty="0" err="1" smtClean="0"/>
              <a:t>publication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there</a:t>
            </a:r>
            <a:r>
              <a:rPr lang="sv-SE" dirty="0" smtClean="0"/>
              <a:t> is a </a:t>
            </a:r>
            <a:r>
              <a:rPr lang="sv-SE" dirty="0" err="1" smtClean="0"/>
              <a:t>proliferation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dirty="0" smtClean="0"/>
              <a:t> </a:t>
            </a:r>
            <a:r>
              <a:rPr lang="sv-SE" dirty="0" err="1" smtClean="0"/>
              <a:t>literature</a:t>
            </a:r>
            <a:r>
              <a:rPr lang="sv-SE" dirty="0" smtClean="0"/>
              <a:t> in English</a:t>
            </a:r>
          </a:p>
          <a:p>
            <a:pPr marL="0" indent="0">
              <a:buNone/>
            </a:pPr>
            <a:r>
              <a:rPr lang="sv-SE" dirty="0" err="1"/>
              <a:t>t</a:t>
            </a:r>
            <a:r>
              <a:rPr lang="sv-SE" dirty="0" err="1" smtClean="0"/>
              <a:t>here</a:t>
            </a:r>
            <a:r>
              <a:rPr lang="sv-SE" dirty="0" smtClean="0"/>
              <a:t> is </a:t>
            </a:r>
            <a:r>
              <a:rPr lang="sv-SE" dirty="0" err="1" smtClean="0"/>
              <a:t>increasíng</a:t>
            </a:r>
            <a:r>
              <a:rPr lang="sv-SE" dirty="0" smtClean="0"/>
              <a:t> </a:t>
            </a:r>
            <a:r>
              <a:rPr lang="sv-SE" dirty="0" err="1" smtClean="0"/>
              <a:t>pressure</a:t>
            </a:r>
            <a:r>
              <a:rPr lang="sv-SE" dirty="0" smtClean="0"/>
              <a:t> on </a:t>
            </a:r>
            <a:r>
              <a:rPr lang="sv-SE" dirty="0" err="1" smtClean="0"/>
              <a:t>staff</a:t>
            </a:r>
            <a:r>
              <a:rPr lang="sv-SE" dirty="0" smtClean="0"/>
              <a:t> to </a:t>
            </a:r>
            <a:r>
              <a:rPr lang="sv-SE" dirty="0" err="1" smtClean="0"/>
              <a:t>use</a:t>
            </a:r>
            <a:r>
              <a:rPr lang="sv-SE" dirty="0" smtClean="0"/>
              <a:t> English as a medium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instruction</a:t>
            </a:r>
            <a:r>
              <a:rPr lang="sv-SE" dirty="0"/>
              <a:t> </a:t>
            </a:r>
            <a:r>
              <a:rPr lang="sv-SE" dirty="0" smtClean="0"/>
              <a:t>(EMI)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9687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Bolton and </a:t>
            </a:r>
            <a:r>
              <a:rPr lang="sv-SE" sz="2000" dirty="0" err="1" smtClean="0"/>
              <a:t>Kuteeva</a:t>
            </a:r>
            <a:r>
              <a:rPr lang="sv-SE" sz="2000" dirty="0" smtClean="0"/>
              <a:t> Students impressions -EMI at Stockholm University 2012 – </a:t>
            </a:r>
            <a:r>
              <a:rPr lang="sv-SE" sz="2000" smtClean="0"/>
              <a:t>4500 respondents</a:t>
            </a:r>
            <a:endParaRPr lang="sv-SE" sz="2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08240"/>
              </p:ext>
            </p:extLst>
          </p:nvPr>
        </p:nvGraphicFramePr>
        <p:xfrm>
          <a:off x="611558" y="1676402"/>
          <a:ext cx="7704860" cy="3679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215">
                  <a:extLst>
                    <a:ext uri="{9D8B030D-6E8A-4147-A177-3AD203B41FA5}">
                      <a16:colId xmlns:a16="http://schemas.microsoft.com/office/drawing/2014/main" val="3538309842"/>
                    </a:ext>
                  </a:extLst>
                </a:gridCol>
                <a:gridCol w="1926215">
                  <a:extLst>
                    <a:ext uri="{9D8B030D-6E8A-4147-A177-3AD203B41FA5}">
                      <a16:colId xmlns:a16="http://schemas.microsoft.com/office/drawing/2014/main" val="3078922739"/>
                    </a:ext>
                  </a:extLst>
                </a:gridCol>
                <a:gridCol w="1926215">
                  <a:extLst>
                    <a:ext uri="{9D8B030D-6E8A-4147-A177-3AD203B41FA5}">
                      <a16:colId xmlns:a16="http://schemas.microsoft.com/office/drawing/2014/main" val="768678526"/>
                    </a:ext>
                  </a:extLst>
                </a:gridCol>
                <a:gridCol w="1926215">
                  <a:extLst>
                    <a:ext uri="{9D8B030D-6E8A-4147-A177-3AD203B41FA5}">
                      <a16:colId xmlns:a16="http://schemas.microsoft.com/office/drawing/2014/main" val="3573659027"/>
                    </a:ext>
                  </a:extLst>
                </a:gridCol>
              </a:tblGrid>
              <a:tr h="352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All/almost all (%)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About half (%)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Almost none/none (%)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541624"/>
                  </a:ext>
                </a:extLst>
              </a:tr>
              <a:tr h="18400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a. Students’ responses on lectures in English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55097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Humanities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 (21)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 (4)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 (75)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866876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Law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 (41)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(0)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 (59)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991215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Science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 (60) </a:t>
                      </a:r>
                      <a:endParaRPr lang="sv-SE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 (15)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 (25)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747336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Social Sciences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 (38)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(11)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 (51)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6222890"/>
                  </a:ext>
                </a:extLst>
              </a:tr>
              <a:tr h="36800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b. Students’ seminars in English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45546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Humanities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(20)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 (5)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 (75)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212160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Law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 (38)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(1)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 (61)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234992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Science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(52)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 (12)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86 (36)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383278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Social Sciences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 (35)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(10)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88 (55)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474143"/>
                  </a:ext>
                </a:extLst>
              </a:tr>
              <a:tr h="36800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c. Students’ labs/workshops in English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02790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Humanities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 (11)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 (3)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91 (86)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862986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Law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(26)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(0)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97 (74)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1330351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Science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 (51)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 (14)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82 (35)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764943"/>
                  </a:ext>
                </a:extLst>
              </a:tr>
              <a:tr h="184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Social Sciences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 (23)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 (7) </a:t>
                      </a:r>
                      <a:endParaRPr lang="sv-SE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94 (70)</a:t>
                      </a:r>
                      <a:endParaRPr lang="sv-SE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61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33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incidental</a:t>
            </a:r>
            <a:r>
              <a:rPr lang="sv-SE" dirty="0" smtClean="0"/>
              <a:t> vs </a:t>
            </a:r>
            <a:r>
              <a:rPr lang="sv-SE" dirty="0" err="1" smtClean="0"/>
              <a:t>intentional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terminology</a:t>
            </a:r>
            <a:r>
              <a:rPr lang="sv-SE" dirty="0" smtClean="0"/>
              <a:t> </a:t>
            </a:r>
            <a:r>
              <a:rPr lang="sv-SE" dirty="0" err="1" smtClean="0"/>
              <a:t>learning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405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8" y="1681357"/>
            <a:ext cx="4349288" cy="3315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1018309" y="1088329"/>
            <a:ext cx="46966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war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on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commerce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Exempel på detta är de tyska u-båtarnas trakasserande av allierade handelsfartyg under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v-SE" sz="1800" dirty="0">
                <a:solidFill>
                  <a:srgbClr val="FFC000"/>
                </a:solidFill>
                <a:latin typeface="Calibri" panose="020F0502020204030204"/>
              </a:rPr>
              <a:t>VK2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Tredje sättet som nämns är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coastal</a:t>
            </a: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sv-SE" sz="1800" dirty="0" err="1">
                <a:solidFill>
                  <a:srgbClr val="FF0000"/>
                </a:solidFill>
                <a:latin typeface="Calibri" panose="020F0502020204030204"/>
              </a:rPr>
              <a:t>defence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sv-SE" sz="1800" dirty="0">
                <a:solidFill>
                  <a:srgbClr val="FFC000"/>
                </a:solidFill>
                <a:latin typeface="Calibri" panose="020F0502020204030204"/>
              </a:rPr>
              <a:t>skydd av kust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v-SE" sz="18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För att göra Det svårare för FI att nedkämpa stridsvagnarna så ger man den nu fler problem att lösa,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C000"/>
                </a:solidFill>
                <a:latin typeface="Calibri" panose="020F0502020204030204"/>
              </a:rPr>
              <a:t>kombinerade vapen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används ofta när man pratar om samarbete inom vapengrenarna medan</a:t>
            </a:r>
            <a:r>
              <a:rPr lang="sv-SE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 sz="1800" dirty="0">
                <a:solidFill>
                  <a:srgbClr val="FF0000"/>
                </a:solidFill>
                <a:latin typeface="Calibri" panose="020F0502020204030204"/>
              </a:rPr>
              <a:t>”joint operations” </a:t>
            </a:r>
            <a:r>
              <a:rPr lang="sv-SE" sz="1800" dirty="0">
                <a:solidFill>
                  <a:srgbClr val="5B9BD5"/>
                </a:solidFill>
                <a:latin typeface="Calibri" panose="020F0502020204030204"/>
              </a:rPr>
              <a:t>ofta syftar på samarbete mellan vapengrenarna, exempelvis armén och marinen. </a:t>
            </a:r>
          </a:p>
        </p:txBody>
      </p:sp>
    </p:spTree>
    <p:extLst>
      <p:ext uri="{BB962C8B-B14F-4D97-AF65-F5344CB8AC3E}">
        <p14:creationId xmlns:p14="http://schemas.microsoft.com/office/powerpoint/2010/main" val="3922263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HS OH liggande 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007F"/>
      </a:hlink>
      <a:folHlink>
        <a:srgbClr val="99CC00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793</Words>
  <Application>Microsoft Office PowerPoint</Application>
  <PresentationFormat>Bildspel på skärmen (4:3)</PresentationFormat>
  <Paragraphs>128</Paragraphs>
  <Slides>15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Times New Roman</vt:lpstr>
      <vt:lpstr>Verdana</vt:lpstr>
      <vt:lpstr>FHS OH liggande eng</vt:lpstr>
      <vt:lpstr>Office-tema</vt:lpstr>
      <vt:lpstr>Parallel language use –  domain loss in the principal common language   Karolina Karlström &amp; Annette Nolan  </vt:lpstr>
      <vt:lpstr>Overview</vt:lpstr>
      <vt:lpstr>PLU in the DNLP</vt:lpstr>
      <vt:lpstr>The DNLP</vt:lpstr>
      <vt:lpstr>DNLP Para 2 - A consistent policy for parallelism includes a statement </vt:lpstr>
      <vt:lpstr>The consequences of PLU in Sweden</vt:lpstr>
      <vt:lpstr>Bolton and Kuteeva Students impressions -EMI at Stockholm University 2012 – 4500 respondents</vt:lpstr>
      <vt:lpstr>incidental vs intentional terminology learning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Conclusions</vt:lpstr>
      <vt:lpstr>PowerPoint-presentation</vt:lpstr>
    </vt:vector>
  </TitlesOfParts>
  <Company>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 Keith</dc:creator>
  <cp:lastModifiedBy>Karlström Karolina</cp:lastModifiedBy>
  <cp:revision>109</cp:revision>
  <dcterms:created xsi:type="dcterms:W3CDTF">2015-10-02T07:20:45Z</dcterms:created>
  <dcterms:modified xsi:type="dcterms:W3CDTF">2018-05-23T10:24:44Z</dcterms:modified>
</cp:coreProperties>
</file>