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81" r:id="rId6"/>
    <p:sldMasterId id="2147483711" r:id="rId7"/>
  </p:sldMasterIdLst>
  <p:notesMasterIdLst>
    <p:notesMasterId r:id="rId35"/>
  </p:notesMasterIdLst>
  <p:handoutMasterIdLst>
    <p:handoutMasterId r:id="rId36"/>
  </p:handoutMasterIdLst>
  <p:sldIdLst>
    <p:sldId id="274" r:id="rId8"/>
    <p:sldId id="390" r:id="rId9"/>
    <p:sldId id="409" r:id="rId10"/>
    <p:sldId id="421" r:id="rId11"/>
    <p:sldId id="428" r:id="rId12"/>
    <p:sldId id="410" r:id="rId13"/>
    <p:sldId id="408" r:id="rId14"/>
    <p:sldId id="422" r:id="rId15"/>
    <p:sldId id="413" r:id="rId16"/>
    <p:sldId id="414" r:id="rId17"/>
    <p:sldId id="427" r:id="rId18"/>
    <p:sldId id="404" r:id="rId19"/>
    <p:sldId id="388" r:id="rId20"/>
    <p:sldId id="405" r:id="rId21"/>
    <p:sldId id="429" r:id="rId22"/>
    <p:sldId id="426" r:id="rId23"/>
    <p:sldId id="382" r:id="rId24"/>
    <p:sldId id="420" r:id="rId25"/>
    <p:sldId id="376" r:id="rId26"/>
    <p:sldId id="377" r:id="rId27"/>
    <p:sldId id="378" r:id="rId28"/>
    <p:sldId id="364" r:id="rId29"/>
    <p:sldId id="430" r:id="rId30"/>
    <p:sldId id="431" r:id="rId31"/>
    <p:sldId id="432" r:id="rId32"/>
    <p:sldId id="412" r:id="rId33"/>
    <p:sldId id="433" r:id="rId34"/>
  </p:sldIdLst>
  <p:sldSz cx="9144000" cy="5143500" type="screen16x9"/>
  <p:notesSz cx="6797675" cy="9928225"/>
  <p:embeddedFontLst>
    <p:embeddedFont>
      <p:font typeface="Forsvarsmakten Sans Condensed" panose="00000806000000000000" pitchFamily="2" charset="0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Forsvarsmakten Sans" panose="00000500000000000000" pitchFamily="2" charset="0"/>
      <p:regular r:id="rId42"/>
      <p:bold r:id="rId43"/>
      <p:italic r:id="rId44"/>
      <p:boldItalic r:id="rId45"/>
    </p:embeddedFont>
    <p:embeddedFont>
      <p:font typeface="Forsvarsmakten Sans Stencil" panose="00000806000000000000" pitchFamily="2" charset="0"/>
      <p:bold r:id="rId46"/>
    </p:embeddedFont>
    <p:embeddedFont>
      <p:font typeface="Forsvarsmakten Sans Light" panose="00000400000000000000" pitchFamily="2" charset="0"/>
      <p:regular r:id="rId47"/>
      <p:italic r:id="rId48"/>
    </p:embeddedFont>
  </p:embeddedFontLst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6">
          <p15:clr>
            <a:srgbClr val="A4A3A4"/>
          </p15:clr>
        </p15:guide>
        <p15:guide id="2" orient="horz" pos="2297">
          <p15:clr>
            <a:srgbClr val="A4A3A4"/>
          </p15:clr>
        </p15:guide>
        <p15:guide id="3" pos="24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arimi, Sandra" initials="G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AD03AD"/>
    <a:srgbClr val="A8086F"/>
    <a:srgbClr val="111111"/>
    <a:srgbClr val="FFFFFF"/>
    <a:srgbClr val="D6DAFE"/>
    <a:srgbClr val="E7ECFF"/>
    <a:srgbClr val="E9E9FD"/>
    <a:srgbClr val="000000"/>
    <a:srgbClr val="1D0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5" autoAdjust="0"/>
    <p:restoredTop sz="75503" autoAdjust="0"/>
  </p:normalViewPr>
  <p:slideViewPr>
    <p:cSldViewPr snapToObjects="1">
      <p:cViewPr>
        <p:scale>
          <a:sx n="101" d="100"/>
          <a:sy n="101" d="100"/>
        </p:scale>
        <p:origin x="-1356" y="-192"/>
      </p:cViewPr>
      <p:guideLst>
        <p:guide orient="horz" pos="366"/>
        <p:guide orient="horz" pos="2297"/>
        <p:guide pos="2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76" d="100"/>
          <a:sy n="76" d="100"/>
        </p:scale>
        <p:origin x="-3330" y="-90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49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1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FBEBC-D4CF-A24F-8338-073A1BDA55B4}" type="datetimeFigureOut">
              <a:t>2019-05-24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EB047-7854-E54D-A327-18BA746F740A}" type="slidenum"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18896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5AFED-DB35-1D46-8C47-CC7375E6BEBA}" type="datetimeFigureOut">
              <a:t>2019-05-24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75F1D-0A1A-EC4D-A720-E8A64C7E756C}" type="slidenum"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595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75F1D-0A1A-EC4D-A720-E8A64C7E756C}" type="slidenum">
              <a:rPr lang="sv-SE" smtClean="0"/>
              <a:t>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9485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75F1D-0A1A-EC4D-A720-E8A64C7E756C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9961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75F1D-0A1A-EC4D-A720-E8A64C7E756C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0954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045F6-D7B6-477C-9603-20567BBE52A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18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75F1D-0A1A-EC4D-A720-E8A64C7E756C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1395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75F1D-0A1A-EC4D-A720-E8A64C7E756C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0290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7600" marR="0" lvl="8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75F1D-0A1A-EC4D-A720-E8A64C7E756C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1215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A7C08-EE3A-471E-BA04-4B63C07D185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8184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D3142-7EB1-4E31-9F52-32FBB6BAC3F6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3076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75F1D-0A1A-EC4D-A720-E8A64C7E756C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032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75F1D-0A1A-EC4D-A720-E8A64C7E756C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0497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75F1D-0A1A-EC4D-A720-E8A64C7E756C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1459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75F1D-0A1A-EC4D-A720-E8A64C7E756C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2212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75F1D-0A1A-EC4D-A720-E8A64C7E756C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3878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D3142-7EB1-4E31-9F52-32FBB6BAC3F6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9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D3142-7EB1-4E31-9F52-32FBB6BAC3F6}" type="slidenum">
              <a:rPr lang="sv-SE" smtClean="0"/>
              <a:pPr>
                <a:defRPr/>
              </a:pPr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9914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75F1D-0A1A-EC4D-A720-E8A64C7E756C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37431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75F1D-0A1A-EC4D-A720-E8A64C7E756C}" type="slidenum">
              <a:rPr lang="sv-SE" smtClean="0"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7472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75F1D-0A1A-EC4D-A720-E8A64C7E756C}" type="slidenum">
              <a:rPr lang="sv-SE" smtClean="0"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6680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75F1D-0A1A-EC4D-A720-E8A64C7E756C}" type="slidenum">
              <a:rPr lang="sv-SE" smtClean="0"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707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75F1D-0A1A-EC4D-A720-E8A64C7E756C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8540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75F1D-0A1A-EC4D-A720-E8A64C7E756C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3233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75F1D-0A1A-EC4D-A720-E8A64C7E756C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5003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75F1D-0A1A-EC4D-A720-E8A64C7E756C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6472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75F1D-0A1A-EC4D-A720-E8A64C7E756C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135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75F1D-0A1A-EC4D-A720-E8A64C7E756C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6166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75F1D-0A1A-EC4D-A720-E8A64C7E756C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80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Skog(mork)">
    <p:bg>
      <p:bgPr>
        <a:solidFill>
          <a:srgbClr val="3E47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FFFFFF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CC5B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16745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45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_Inneh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08288" y="606252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8290" y="1290482"/>
            <a:ext cx="8278513" cy="31262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 algn="l">
              <a:buFont typeface="Forsvarsmakten Sans" pitchFamily="2" charset="0"/>
              <a:buChar char="≥"/>
              <a:defRPr sz="1400" b="0" i="0">
                <a:solidFill>
                  <a:schemeClr val="tx1"/>
                </a:solidFill>
                <a:latin typeface="Forsvarsmakten Sans" pitchFamily="2" charset="0"/>
                <a:cs typeface="Forsvarsmakten Sans" pitchFamily="2" charset="0"/>
              </a:defRPr>
            </a:lvl1pPr>
            <a:lvl2pPr marL="7429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2pPr>
            <a:lvl3pPr marL="12573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3pPr>
            <a:lvl4pPr marL="16573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4pPr>
            <a:lvl5pPr marL="21717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5pPr>
            <a:lvl6pPr marL="25717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6pPr>
            <a:lvl7pPr marL="30861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7pPr>
            <a:lvl8pPr marL="35433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8pPr>
            <a:lvl9pPr marL="40005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2</a:t>
            </a:r>
          </a:p>
          <a:p>
            <a:pPr lvl="2"/>
            <a:r>
              <a:rPr lang="sv-SE" dirty="0" smtClean="0"/>
              <a:t>3</a:t>
            </a:r>
          </a:p>
          <a:p>
            <a:pPr lvl="3"/>
            <a:r>
              <a:rPr lang="sv-SE" dirty="0" smtClean="0"/>
              <a:t>4</a:t>
            </a:r>
          </a:p>
          <a:p>
            <a:pPr lvl="4"/>
            <a:r>
              <a:rPr lang="sv-SE" dirty="0" smtClean="0"/>
              <a:t>5</a:t>
            </a:r>
          </a:p>
          <a:p>
            <a:pPr lvl="5"/>
            <a:r>
              <a:rPr lang="sv-SE" dirty="0" smtClean="0"/>
              <a:t>6</a:t>
            </a:r>
          </a:p>
          <a:p>
            <a:pPr lvl="6"/>
            <a:r>
              <a:rPr lang="sv-SE" dirty="0" smtClean="0"/>
              <a:t>7</a:t>
            </a:r>
          </a:p>
          <a:p>
            <a:pPr lvl="7"/>
            <a:r>
              <a:rPr lang="sv-SE" dirty="0" smtClean="0"/>
              <a:t>8	</a:t>
            </a:r>
          </a:p>
          <a:p>
            <a:pPr lvl="8"/>
            <a:r>
              <a:rPr lang="sv-SE" dirty="0" smtClean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959" y="4767265"/>
            <a:ext cx="1097280" cy="27463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4913" y="4767265"/>
            <a:ext cx="3890930" cy="274637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8908" y="4767265"/>
            <a:ext cx="2077895" cy="274637"/>
          </a:xfrm>
          <a:prstGeom prst="rect">
            <a:avLst/>
          </a:prstGeom>
        </p:spPr>
        <p:txBody>
          <a:bodyPr/>
          <a:lstStyle/>
          <a:p>
            <a:fld id="{531154C4-12C6-4109-B38E-536FC5DA3C66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9186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81959" y="4767265"/>
            <a:ext cx="1097280" cy="27463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54913" y="4767265"/>
            <a:ext cx="3890930" cy="274637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08908" y="4767265"/>
            <a:ext cx="2077895" cy="274637"/>
          </a:xfrm>
          <a:prstGeom prst="rect">
            <a:avLst/>
          </a:prstGeom>
        </p:spPr>
        <p:txBody>
          <a:bodyPr/>
          <a:lstStyle/>
          <a:p>
            <a:fld id="{531154C4-12C6-4109-B38E-536FC5DA3C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9016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crosoft Powerpoin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017974"/>
            <a:ext cx="7772400" cy="7500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1875229"/>
            <a:ext cx="6400800" cy="8036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1625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_Skog(ljus)">
    <p:bg>
      <p:bgPr>
        <a:solidFill>
          <a:srgbClr val="DF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2A312E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CC5B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54C4-12C6-4109-B38E-536FC5DA3C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4909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Hav(ljus)">
    <p:bg>
      <p:bgPr>
        <a:solidFill>
          <a:srgbClr val="DBE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2A2E31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CBBC5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54C4-12C6-4109-B38E-536FC5DA3C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443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Jord(ljus)">
    <p:bg>
      <p:bgPr>
        <a:solidFill>
          <a:srgbClr val="E5E3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312F2A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C4BBA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54C4-12C6-4109-B38E-536FC5DA3C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129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Aska(ljus)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201F1C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09D9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54C4-12C6-4109-B38E-536FC5DA3C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641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000000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000000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1154C4-12C6-4109-B38E-536FC5DA3C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718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_Inneh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08288" y="606252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8290" y="1290482"/>
            <a:ext cx="8278513" cy="31262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 algn="l">
              <a:buFont typeface="Forsvarsmakten Sans" pitchFamily="2" charset="0"/>
              <a:buChar char="≥"/>
              <a:defRPr sz="1400" b="0" i="0">
                <a:solidFill>
                  <a:schemeClr val="tx1"/>
                </a:solidFill>
                <a:latin typeface="Forsvarsmakten Sans" pitchFamily="2" charset="0"/>
                <a:cs typeface="Forsvarsmakten Sans" pitchFamily="2" charset="0"/>
              </a:defRPr>
            </a:lvl1pPr>
            <a:lvl2pPr marL="7429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2pPr>
            <a:lvl3pPr marL="12573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3pPr>
            <a:lvl4pPr marL="16573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4pPr>
            <a:lvl5pPr marL="21717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5pPr>
            <a:lvl6pPr marL="25717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6pPr>
            <a:lvl7pPr marL="30861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7pPr>
            <a:lvl8pPr marL="35433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8pPr>
            <a:lvl9pPr marL="40005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2</a:t>
            </a:r>
          </a:p>
          <a:p>
            <a:pPr lvl="2"/>
            <a:r>
              <a:rPr lang="sv-SE" dirty="0" smtClean="0"/>
              <a:t>3</a:t>
            </a:r>
          </a:p>
          <a:p>
            <a:pPr lvl="3"/>
            <a:r>
              <a:rPr lang="sv-SE" dirty="0" smtClean="0"/>
              <a:t>4</a:t>
            </a:r>
          </a:p>
          <a:p>
            <a:pPr lvl="4"/>
            <a:r>
              <a:rPr lang="sv-SE" dirty="0" smtClean="0"/>
              <a:t>5</a:t>
            </a:r>
          </a:p>
          <a:p>
            <a:pPr lvl="5"/>
            <a:r>
              <a:rPr lang="sv-SE" dirty="0" smtClean="0"/>
              <a:t>6</a:t>
            </a:r>
          </a:p>
          <a:p>
            <a:pPr lvl="6"/>
            <a:r>
              <a:rPr lang="sv-SE" dirty="0" smtClean="0"/>
              <a:t>7</a:t>
            </a:r>
          </a:p>
          <a:p>
            <a:pPr lvl="7"/>
            <a:r>
              <a:rPr lang="sv-SE" dirty="0" smtClean="0"/>
              <a:t>8	</a:t>
            </a:r>
          </a:p>
          <a:p>
            <a:pPr lvl="8"/>
            <a:r>
              <a:rPr lang="sv-SE" dirty="0" smtClean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54C4-12C6-4109-B38E-536FC5DA3C66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918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Hav(mork)">
    <p:bg>
      <p:bgPr>
        <a:solidFill>
          <a:srgbClr val="434B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FFFFFF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CBBC5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4755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Ingress_Inneh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4637" y="1961446"/>
            <a:ext cx="7437491" cy="2229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 typeface="Arial" pitchFamily="34" charset="0"/>
              <a:buNone/>
              <a:defRPr sz="1400" b="0" i="0">
                <a:solidFill>
                  <a:schemeClr val="tx1"/>
                </a:solidFill>
                <a:latin typeface="Forsvarsmakten Sans" pitchFamily="2" charset="0"/>
                <a:cs typeface="Forsvarsmakten Sans" pitchFamily="2" charset="0"/>
              </a:defRPr>
            </a:lvl1pPr>
            <a:lvl2pPr marL="7429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2pPr>
            <a:lvl3pPr marL="12001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3pPr>
            <a:lvl4pPr marL="16573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4pPr>
            <a:lvl5pPr marL="21145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5pPr>
            <a:lvl6pPr marL="25717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6pPr>
            <a:lvl7pPr marL="30289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7pPr>
            <a:lvl8pPr marL="34861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8pPr>
            <a:lvl9pPr marL="39433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404637" y="1298401"/>
            <a:ext cx="7455252" cy="493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400" b="0" i="0">
                <a:latin typeface="Forsvarsmakten Sans Light"/>
                <a:cs typeface="Forsvarsmakten Sans Light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8" y="606252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1154C4-12C6-4109-B38E-536FC5DA3C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6837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19693" y="1290483"/>
            <a:ext cx="8229600" cy="307493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1pPr>
            <a:lvl2pPr marL="742950" indent="-28575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2pPr>
            <a:lvl3pPr marL="1200150" indent="-28575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3pPr>
            <a:lvl4pPr marL="1657350" indent="-28575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4pPr>
            <a:lvl5pPr marL="2114550" indent="-28575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5pPr>
            <a:lvl6pPr marL="2571750" indent="-285750">
              <a:buFont typeface="Forsvarsmakten Sans" pitchFamily="2" charset="0"/>
              <a:buChar char="≥"/>
              <a:defRPr sz="1400" baseline="0">
                <a:latin typeface="Forsvarsmakten Sans" pitchFamily="2" charset="0"/>
              </a:defRPr>
            </a:lvl6pPr>
            <a:lvl7pPr marL="3028950" indent="-285750">
              <a:buFont typeface="Forsvarsmakten Sans" pitchFamily="2" charset="0"/>
              <a:buChar char="≥"/>
              <a:defRPr sz="1400" baseline="0">
                <a:latin typeface="Forsvarsmakten Sans" pitchFamily="2" charset="0"/>
              </a:defRPr>
            </a:lvl7pPr>
            <a:lvl8pPr marL="3486150" indent="-285750">
              <a:buFont typeface="Forsvarsmakten Sans" pitchFamily="2" charset="0"/>
              <a:buChar char="≥"/>
              <a:defRPr sz="1400" baseline="0">
                <a:latin typeface="Forsvarsmakten Sans" pitchFamily="2" charset="0"/>
              </a:defRPr>
            </a:lvl8pPr>
            <a:lvl9pPr marL="3943350" indent="-285750">
              <a:buFont typeface="Forsvarsmakten Sans" pitchFamily="2" charset="0"/>
              <a:buChar char="≥"/>
              <a:defRPr sz="1400" baseline="0">
                <a:latin typeface="Forsvarsmakten Sans" pitchFamily="2" charset="0"/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  <a:p>
            <a:pPr lvl="5"/>
            <a:r>
              <a:rPr lang="sv-SE" dirty="0" smtClean="0"/>
              <a:t>Nivå 6</a:t>
            </a:r>
          </a:p>
          <a:p>
            <a:pPr lvl="6"/>
            <a:r>
              <a:rPr lang="sv-SE" dirty="0" smtClean="0"/>
              <a:t>Nivå 7</a:t>
            </a:r>
          </a:p>
          <a:p>
            <a:pPr lvl="7"/>
            <a:r>
              <a:rPr lang="sv-SE" dirty="0" smtClean="0"/>
              <a:t>Nivå 8</a:t>
            </a:r>
          </a:p>
          <a:p>
            <a:pPr lvl="8"/>
            <a:r>
              <a:rPr lang="sv-SE" dirty="0" smtClean="0"/>
              <a:t>Nivå 9</a:t>
            </a:r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8" y="606252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54C4-12C6-4109-B38E-536FC5DA3C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1485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Innehall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8287" y="1635398"/>
            <a:ext cx="3773703" cy="27672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 algn="l">
              <a:buFont typeface="Forsvarsmakten Sans" pitchFamily="2" charset="0"/>
              <a:buChar char="≥"/>
              <a:defRPr sz="1400" b="0" i="0">
                <a:solidFill>
                  <a:schemeClr val="tx1"/>
                </a:solidFill>
                <a:latin typeface="Forsvarsmakten Sans" pitchFamily="2" charset="0"/>
                <a:cs typeface="Forsvarsmakten Sans" pitchFamily="2" charset="0"/>
              </a:defRPr>
            </a:lvl1pPr>
            <a:lvl2pPr marL="7429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2pPr>
            <a:lvl3pPr marL="12001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3pPr>
            <a:lvl4pPr marL="16573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4pPr>
            <a:lvl5pPr marL="21145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5pPr>
            <a:lvl6pPr marL="25717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6pPr>
            <a:lvl7pPr marL="30289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7pPr>
            <a:lvl8pPr marL="34861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8pPr>
            <a:lvl9pPr marL="39433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  <a:p>
            <a:pPr lvl="1"/>
            <a:r>
              <a:rPr lang="sv-SE" dirty="0" smtClean="0"/>
              <a:t>2</a:t>
            </a:r>
          </a:p>
          <a:p>
            <a:pPr lvl="2"/>
            <a:r>
              <a:rPr lang="sv-SE" dirty="0" smtClean="0"/>
              <a:t>3</a:t>
            </a:r>
          </a:p>
          <a:p>
            <a:pPr lvl="3"/>
            <a:r>
              <a:rPr lang="sv-SE" dirty="0" smtClean="0"/>
              <a:t>4</a:t>
            </a:r>
          </a:p>
          <a:p>
            <a:pPr lvl="4"/>
            <a:r>
              <a:rPr lang="sv-SE" dirty="0" smtClean="0"/>
              <a:t>5</a:t>
            </a:r>
          </a:p>
          <a:p>
            <a:pPr lvl="5"/>
            <a:r>
              <a:rPr lang="sv-SE" dirty="0" smtClean="0"/>
              <a:t>6</a:t>
            </a:r>
          </a:p>
          <a:p>
            <a:pPr lvl="6"/>
            <a:r>
              <a:rPr lang="sv-SE" dirty="0" smtClean="0"/>
              <a:t>7</a:t>
            </a:r>
          </a:p>
          <a:p>
            <a:pPr lvl="7"/>
            <a:r>
              <a:rPr lang="sv-SE" dirty="0" smtClean="0"/>
              <a:t>8</a:t>
            </a:r>
          </a:p>
          <a:p>
            <a:pPr lvl="8"/>
            <a:r>
              <a:rPr lang="sv-SE" dirty="0" smtClean="0"/>
              <a:t>9</a:t>
            </a:r>
          </a:p>
          <a:p>
            <a:pPr lvl="1"/>
            <a:endParaRPr lang="sv-SE" dirty="0" smtClean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4576767" y="0"/>
            <a:ext cx="4567237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8" y="606252"/>
            <a:ext cx="3534314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1154C4-12C6-4109-B38E-536FC5DA3C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9851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Punktlista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14867" y="1707445"/>
            <a:ext cx="3527734" cy="28871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3pPr>
            <a:lvl4pPr marL="1600200" indent="-22860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5pPr>
            <a:lvl6pPr marL="2571750" indent="-285750">
              <a:buFont typeface="Forsvarsmakten Sans" pitchFamily="2" charset="0"/>
              <a:buChar char="≥"/>
              <a:defRPr/>
            </a:lvl6pPr>
            <a:lvl7pPr marL="3028950" indent="-285750">
              <a:buFont typeface="Forsvarsmakten Sans" pitchFamily="2" charset="0"/>
              <a:buChar char="≥"/>
              <a:defRPr/>
            </a:lvl7pPr>
            <a:lvl8pPr marL="3486150" indent="-285750">
              <a:buFont typeface="Forsvarsmakten Sans" pitchFamily="2" charset="0"/>
              <a:buChar char="≥"/>
              <a:defRPr/>
            </a:lvl8pPr>
            <a:lvl9pPr marL="3943350" indent="-285750">
              <a:buFont typeface="Forsvarsmakten Sans" pitchFamily="2" charset="0"/>
              <a:buChar char="≥"/>
              <a:defRPr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  <a:p>
            <a:pPr lvl="5"/>
            <a:r>
              <a:rPr lang="sv-SE" dirty="0" smtClean="0"/>
              <a:t>6</a:t>
            </a:r>
          </a:p>
          <a:p>
            <a:pPr lvl="6"/>
            <a:r>
              <a:rPr lang="sv-SE" dirty="0" smtClean="0"/>
              <a:t>7</a:t>
            </a:r>
          </a:p>
          <a:p>
            <a:pPr lvl="7"/>
            <a:r>
              <a:rPr lang="sv-SE" dirty="0" smtClean="0"/>
              <a:t>8</a:t>
            </a:r>
          </a:p>
          <a:p>
            <a:pPr lvl="8"/>
            <a:r>
              <a:rPr lang="sv-SE" dirty="0" smtClean="0"/>
              <a:t>9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4576767" y="0"/>
            <a:ext cx="4567237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8" y="606252"/>
            <a:ext cx="3534314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1154C4-12C6-4109-B38E-536FC5DA3C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2751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itchFamily="34" charset="0"/>
              <a:buNone/>
              <a:defRPr/>
            </a:lvl5pPr>
            <a:lvl6pPr marL="2286000" indent="0">
              <a:buNone/>
              <a:defRPr/>
            </a:lvl6pPr>
          </a:lstStyle>
          <a:p>
            <a:r>
              <a:rPr lang="sv-SE" dirty="0" smtClean="0"/>
              <a:t>Klicka på ikonen för att lägga till en bild</a:t>
            </a:r>
          </a:p>
          <a:p>
            <a:pPr lvl="4"/>
            <a:endParaRPr lang="sv-SE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1154C4-12C6-4109-B38E-536FC5DA3C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4873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14870" y="1214841"/>
            <a:ext cx="3846689" cy="3224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1pPr>
            <a:lvl2pPr marL="742950" indent="-28575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2pPr>
            <a:lvl3pPr marL="1143000" indent="-22860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3pPr>
            <a:lvl4pPr marL="1600200" indent="-22860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4pPr>
            <a:lvl5pPr marL="2057400" indent="-22860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5pPr>
            <a:lvl6pPr marL="2571750" indent="-285750">
              <a:buFont typeface="Forsvarsmakten Sans" pitchFamily="2" charset="0"/>
              <a:buChar char="≥"/>
              <a:defRPr sz="1400">
                <a:latin typeface="Forsvarsmakten Sans" pitchFamily="2" charset="0"/>
              </a:defRPr>
            </a:lvl6pPr>
            <a:lvl7pPr marL="3028950" indent="-285750">
              <a:buFont typeface="Forsvarsmakten Sans" pitchFamily="2" charset="0"/>
              <a:buChar char="≥"/>
              <a:defRPr sz="1400">
                <a:latin typeface="Forsvarsmakten Sans" pitchFamily="2" charset="0"/>
              </a:defRPr>
            </a:lvl7pPr>
            <a:lvl8pPr marL="3486150" indent="-285750">
              <a:buFont typeface="Forsvarsmakten Sans" pitchFamily="2" charset="0"/>
              <a:buChar char="≥"/>
              <a:defRPr sz="1400" baseline="0">
                <a:latin typeface="Forsvarsmakten Sans" pitchFamily="2" charset="0"/>
              </a:defRPr>
            </a:lvl8pPr>
            <a:lvl9pPr marL="3886200" indent="-228600">
              <a:buFont typeface="Forsvarsmakten Sans" pitchFamily="2" charset="0"/>
              <a:buChar char="≥"/>
              <a:defRPr sz="1400">
                <a:latin typeface="Forsvarsmakten Sans" pitchFamily="2" charset="0"/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	</a:t>
            </a:r>
          </a:p>
          <a:p>
            <a:pPr lvl="5"/>
            <a:r>
              <a:rPr lang="sv-SE" dirty="0" smtClean="0"/>
              <a:t>6</a:t>
            </a:r>
          </a:p>
          <a:p>
            <a:pPr lvl="6"/>
            <a:r>
              <a:rPr lang="sv-SE" dirty="0" smtClean="0"/>
              <a:t>7</a:t>
            </a:r>
          </a:p>
          <a:p>
            <a:pPr lvl="7"/>
            <a:r>
              <a:rPr lang="sv-SE" dirty="0" smtClean="0"/>
              <a:t>8</a:t>
            </a:r>
          </a:p>
          <a:p>
            <a:pPr lvl="8"/>
            <a:r>
              <a:rPr lang="sv-SE" dirty="0" smtClean="0"/>
              <a:t>9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4543778" y="1214841"/>
            <a:ext cx="3850747" cy="3224560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 sz="1400">
                <a:solidFill>
                  <a:srgbClr val="000000"/>
                </a:solidFill>
                <a:latin typeface="Forsvarsmakten Sans" pitchFamily="2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 sz="1400">
                <a:solidFill>
                  <a:srgbClr val="000000"/>
                </a:solidFill>
                <a:latin typeface="Forsvarsmakten Sans" pitchFamily="2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 sz="1400">
                <a:solidFill>
                  <a:srgbClr val="000000"/>
                </a:solidFill>
                <a:latin typeface="Forsvarsmakten Sans" pitchFamily="2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 sz="1400">
                <a:solidFill>
                  <a:srgbClr val="000000"/>
                </a:solidFill>
                <a:latin typeface="Forsvarsmakten Sans" pitchFamily="2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 sz="1400">
                <a:solidFill>
                  <a:srgbClr val="000000"/>
                </a:solidFill>
                <a:latin typeface="Forsvarsmakten Sans" pitchFamily="2" charset="0"/>
              </a:defRPr>
            </a:lvl5pPr>
            <a:lvl6pPr marL="2286000" indent="0">
              <a:buFont typeface="Forsvarsmakten Sans" pitchFamily="2" charset="0"/>
              <a:buNone/>
              <a:defRPr sz="1400">
                <a:latin typeface="Forsvarsmakten Sans" pitchFamily="2" charset="0"/>
              </a:defRPr>
            </a:lvl6pPr>
            <a:lvl7pPr marL="2743200" indent="0">
              <a:buFont typeface="Forsvarsmakten Sans" pitchFamily="2" charset="0"/>
              <a:buNone/>
              <a:defRPr sz="1400">
                <a:latin typeface="Forsvarsmakten Sans" pitchFamily="2" charset="0"/>
              </a:defRPr>
            </a:lvl7pPr>
            <a:lvl8pPr marL="2971800" indent="0">
              <a:buFont typeface="Forsvarsmakten Sans" pitchFamily="2" charset="0"/>
              <a:buNone/>
              <a:defRPr sz="1400">
                <a:latin typeface="Forsvarsmakten Sans" pitchFamily="2" charset="0"/>
              </a:defRPr>
            </a:lvl8pPr>
            <a:lvl9pPr marL="3657600" indent="0">
              <a:buFont typeface="Forsvarsmakten Sans" pitchFamily="2" charset="0"/>
              <a:buNone/>
              <a:defRPr sz="1400">
                <a:latin typeface="Forsvarsmakten Sans" pitchFamily="2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Klicka här för att ändra format på bakgrundstexten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två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tre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fyra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fem</a:t>
            </a:r>
          </a:p>
          <a:p>
            <a:pPr marL="2286000" marR="0" lvl="5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6</a:t>
            </a:r>
          </a:p>
          <a:p>
            <a:pPr marL="2743200" marR="0" lvl="6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7</a:t>
            </a:r>
          </a:p>
          <a:p>
            <a:pPr marL="3200400" marR="0" lvl="7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8</a:t>
            </a:r>
          </a:p>
          <a:p>
            <a:pPr marL="3886200" marR="0" lvl="8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9</a:t>
            </a:r>
          </a:p>
          <a:p>
            <a:pPr marL="3886200" marR="0" lvl="8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endParaRPr kumimoji="0" lang="sv-SE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orsvarsmakten Sans" pitchFamily="2" charset="0"/>
              <a:ea typeface="+mn-ea"/>
              <a:cs typeface="+mn-cs"/>
            </a:endParaRPr>
          </a:p>
          <a:p>
            <a:pPr marL="3200400" marR="0" lvl="7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endParaRPr kumimoji="0" lang="sv-SE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orsvarsmakten Sans" pitchFamily="2" charset="0"/>
              <a:ea typeface="+mn-ea"/>
              <a:cs typeface="+mn-cs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8" y="606252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1154C4-12C6-4109-B38E-536FC5DA3C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627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innehållsdelar_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57200" y="2088446"/>
            <a:ext cx="4089822" cy="25061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3pPr>
            <a:lvl4pPr marL="16002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  <a:p>
            <a:pPr lvl="5"/>
            <a:r>
              <a:rPr lang="sv-SE" dirty="0" smtClean="0"/>
              <a:t>6</a:t>
            </a:r>
          </a:p>
          <a:p>
            <a:pPr lvl="6"/>
            <a:r>
              <a:rPr lang="sv-SE" dirty="0" smtClean="0"/>
              <a:t>7</a:t>
            </a:r>
          </a:p>
          <a:p>
            <a:pPr lvl="7"/>
            <a:r>
              <a:rPr lang="sv-SE" dirty="0" smtClean="0"/>
              <a:t>8</a:t>
            </a:r>
          </a:p>
          <a:p>
            <a:pPr lvl="8"/>
            <a:r>
              <a:rPr lang="sv-SE" dirty="0" smtClean="0"/>
              <a:t>9</a:t>
            </a:r>
            <a:endParaRPr lang="sv-SE" dirty="0"/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2"/>
          </p:nvPr>
        </p:nvSpPr>
        <p:spPr>
          <a:xfrm>
            <a:off x="408287" y="1230675"/>
            <a:ext cx="4138735" cy="493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400" b="0" i="0">
                <a:latin typeface="Forsvarsmakten Sans Light"/>
                <a:cs typeface="Forsvarsmakten Sans Light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4761089" y="2088446"/>
            <a:ext cx="4089822" cy="25061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3pPr>
            <a:lvl4pPr marL="16002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5pPr>
            <a:lvl6pPr marL="2571750" indent="-285750">
              <a:buFont typeface="Forsvarsmakten Sans" pitchFamily="2" charset="0"/>
              <a:buChar char="≥"/>
              <a:defRPr/>
            </a:lvl6pPr>
            <a:lvl7pPr marL="3028950" indent="-285750">
              <a:buFont typeface="Forsvarsmakten Sans" pitchFamily="2" charset="0"/>
              <a:buChar char="≥"/>
              <a:defRPr/>
            </a:lvl7pPr>
            <a:lvl8pPr marL="3486150" indent="-285750">
              <a:buFont typeface="Forsvarsmakten Sans" pitchFamily="2" charset="0"/>
              <a:buChar char="≥"/>
              <a:defRPr/>
            </a:lvl8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  <a:p>
            <a:pPr lvl="5"/>
            <a:r>
              <a:rPr lang="sv-SE" dirty="0" smtClean="0"/>
              <a:t>6</a:t>
            </a:r>
          </a:p>
          <a:p>
            <a:pPr lvl="6"/>
            <a:r>
              <a:rPr lang="sv-SE" dirty="0" smtClean="0"/>
              <a:t>7</a:t>
            </a:r>
          </a:p>
          <a:p>
            <a:pPr lvl="7"/>
            <a:r>
              <a:rPr lang="sv-SE" dirty="0" smtClean="0"/>
              <a:t>8</a:t>
            </a:r>
          </a:p>
          <a:p>
            <a:pPr lvl="8"/>
            <a:r>
              <a:rPr lang="sv-SE" dirty="0" smtClean="0"/>
              <a:t>9</a:t>
            </a:r>
            <a:endParaRPr lang="sv-SE" dirty="0"/>
          </a:p>
        </p:txBody>
      </p:sp>
      <p:sp>
        <p:nvSpPr>
          <p:cNvPr id="14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4712180" y="1230675"/>
            <a:ext cx="4138735" cy="493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400" b="0" i="0">
                <a:latin typeface="Forsvarsmakten Sans Light"/>
                <a:cs typeface="Forsvarsmakten Sans Light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Rubrik 1"/>
          <p:cNvSpPr>
            <a:spLocks noGrp="1"/>
          </p:cNvSpPr>
          <p:nvPr>
            <p:ph type="ctrTitle"/>
          </p:nvPr>
        </p:nvSpPr>
        <p:spPr>
          <a:xfrm>
            <a:off x="408288" y="606252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31154C4-12C6-4109-B38E-536FC5DA3C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0402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54C4-12C6-4109-B38E-536FC5DA3C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9016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/Avslut_Sk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M90_SKOG_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1" t="24754" r="7015" b="25862"/>
          <a:stretch/>
        </p:blipFill>
        <p:spPr>
          <a:xfrm>
            <a:off x="-1" y="-1"/>
            <a:ext cx="9144001" cy="5143501"/>
          </a:xfrm>
          <a:prstGeom prst="rect">
            <a:avLst/>
          </a:prstGeom>
        </p:spPr>
      </p:pic>
      <p:pic>
        <p:nvPicPr>
          <p:cNvPr id="2" name="Bildobjekt 1" descr="FM_NEG_Svartv_center_tex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34" y="1653792"/>
            <a:ext cx="2607532" cy="18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24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45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Jord(mork)">
    <p:bg>
      <p:bgPr>
        <a:solidFill>
          <a:srgbClr val="494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-418353" y="1329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FFFFFF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C4BBA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872347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crosoft Powerpoin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017974"/>
            <a:ext cx="7772400" cy="7500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1875229"/>
            <a:ext cx="6400800" cy="8036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1625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/Avslut_H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M90_HAV_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62" r="3616" b="47655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4" name="Bildobjekt 3" descr="FM_NEG_Svartv_center_tex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34" y="1653792"/>
            <a:ext cx="2607532" cy="18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08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/Avslut_J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M90_JORD_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4" t="43980" r="2282" b="519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5" name="Bildobjekt 4" descr="FM_NEG_Svartv_center_tex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34" y="1653792"/>
            <a:ext cx="2607532" cy="18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59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/Avslut_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M90_ASKA_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8" t="7683" b="39204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5" name="Bildobjekt 4" descr="FM_NEG_Svartv_center_tex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34" y="1653792"/>
            <a:ext cx="2607532" cy="18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45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_Hav(ljus)">
    <p:bg>
      <p:bgPr>
        <a:solidFill>
          <a:srgbClr val="DBE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2A2E31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CBBC5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7302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_Jord(ljus)">
    <p:bg>
      <p:bgPr>
        <a:solidFill>
          <a:srgbClr val="E5E3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312F2A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C4BBA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80374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_Aska(ljus)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201F1C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09D9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4944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000000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000000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77801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_Ingress_Inneh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04637" y="1961446"/>
            <a:ext cx="7437491" cy="22295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="0" i="0">
                <a:solidFill>
                  <a:srgbClr val="000000"/>
                </a:solidFill>
                <a:latin typeface="Forsvarsmakten Sans"/>
                <a:cs typeface="Forsvarsmakt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404637" y="1298401"/>
            <a:ext cx="7455252" cy="493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400" b="0" i="0">
                <a:latin typeface="Forsvarsmakten Sans Light"/>
                <a:cs typeface="Forsvarsmakten Sans Light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8" y="606252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6759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_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04636" y="1290483"/>
            <a:ext cx="8229600" cy="30749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3pPr>
            <a:lvl4pPr marL="16002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8" y="606252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375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_Aska(mork)">
    <p:bg>
      <p:bgPr>
        <a:solidFill>
          <a:srgbClr val="5D5D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FFFFFF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</a:t>
            </a:r>
          </a:p>
        </p:txBody>
      </p:sp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09D9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6882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_Innehall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08287" y="1635398"/>
            <a:ext cx="3773703" cy="27672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="0" i="0">
                <a:solidFill>
                  <a:srgbClr val="000000"/>
                </a:solidFill>
                <a:latin typeface="Forsvarsmakten Sans"/>
                <a:cs typeface="Forsvarsmakt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4576767" y="0"/>
            <a:ext cx="4567237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8" y="606252"/>
            <a:ext cx="3534314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113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_Punktlista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4867" y="1707445"/>
            <a:ext cx="3527734" cy="28871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3pPr>
            <a:lvl4pPr marL="1600200" indent="-22860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4576767" y="0"/>
            <a:ext cx="4567237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8" y="606252"/>
            <a:ext cx="3534314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02081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6054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14870" y="1214841"/>
            <a:ext cx="3846689" cy="3224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3pPr>
            <a:lvl4pPr marL="16002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innehåll 2"/>
          <p:cNvSpPr>
            <a:spLocks noGrp="1"/>
          </p:cNvSpPr>
          <p:nvPr>
            <p:ph idx="10"/>
          </p:nvPr>
        </p:nvSpPr>
        <p:spPr>
          <a:xfrm>
            <a:off x="4543778" y="1214841"/>
            <a:ext cx="3850747" cy="3224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3pPr>
            <a:lvl4pPr marL="16002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8" y="606252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1833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_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57200" y="2088446"/>
            <a:ext cx="4089822" cy="25061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3pPr>
            <a:lvl4pPr marL="16002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2"/>
          </p:nvPr>
        </p:nvSpPr>
        <p:spPr>
          <a:xfrm>
            <a:off x="408287" y="1230675"/>
            <a:ext cx="4138735" cy="493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400" b="0" i="0">
                <a:latin typeface="Forsvarsmakten Sans Light"/>
                <a:cs typeface="Forsvarsmakten Sans Light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3"/>
          </p:nvPr>
        </p:nvSpPr>
        <p:spPr>
          <a:xfrm>
            <a:off x="4761089" y="2088446"/>
            <a:ext cx="4089822" cy="25061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3pPr>
            <a:lvl4pPr marL="16002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4712180" y="1230675"/>
            <a:ext cx="4138735" cy="493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400" b="0" i="0">
                <a:latin typeface="Forsvarsmakten Sans Light"/>
                <a:cs typeface="Forsvarsmakten Sans Light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Rubrik 1"/>
          <p:cNvSpPr>
            <a:spLocks noGrp="1"/>
          </p:cNvSpPr>
          <p:nvPr>
            <p:ph type="ctrTitle"/>
          </p:nvPr>
        </p:nvSpPr>
        <p:spPr>
          <a:xfrm>
            <a:off x="408288" y="606252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7195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92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Aska(mo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FFFFFF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</a:t>
            </a:r>
          </a:p>
        </p:txBody>
      </p:sp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49053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408287" y="1399909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6600" b="0" i="0">
                <a:solidFill>
                  <a:srgbClr val="FFFFFF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09770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85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72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/Avslut_Sk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M90_SKOG_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1" t="24754" r="7015" b="25862"/>
          <a:stretch/>
        </p:blipFill>
        <p:spPr>
          <a:xfrm>
            <a:off x="-1" y="-1"/>
            <a:ext cx="9144001" cy="5143501"/>
          </a:xfrm>
          <a:prstGeom prst="rect">
            <a:avLst/>
          </a:prstGeom>
        </p:spPr>
      </p:pic>
      <p:pic>
        <p:nvPicPr>
          <p:cNvPr id="2" name="Bildobjekt 1" descr="FM_NEG_Svartv_center_tex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34" y="1653792"/>
            <a:ext cx="2607532" cy="18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24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image" Target="../media/image4.emf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FM_NEG_Svartv_text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2" y="4662641"/>
            <a:ext cx="908049" cy="2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5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706" r:id="rId4"/>
    <p:sldLayoutId id="2147483696" r:id="rId5"/>
    <p:sldLayoutId id="2147483707" r:id="rId6"/>
    <p:sldLayoutId id="2147483697" r:id="rId7"/>
    <p:sldLayoutId id="2147483700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FM_ENDAST_SVART.eps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5" y="4666703"/>
            <a:ext cx="905102" cy="2851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481959" y="4767265"/>
            <a:ext cx="10972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4913" y="4767265"/>
            <a:ext cx="389093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608908" y="4767265"/>
            <a:ext cx="207789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154C4-12C6-4109-B38E-536FC5DA3C66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929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8" r:id="rId16"/>
    <p:sldLayoutId id="2147483729" r:id="rId17"/>
    <p:sldLayoutId id="2147483660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2" r:id="rId24"/>
    <p:sldLayoutId id="2147483701" r:id="rId25"/>
    <p:sldLayoutId id="2147483650" r:id="rId26"/>
    <p:sldLayoutId id="2147483676" r:id="rId27"/>
    <p:sldLayoutId id="2147483677" r:id="rId28"/>
    <p:sldLayoutId id="2147483651" r:id="rId29"/>
    <p:sldLayoutId id="2147483652" r:id="rId30"/>
    <p:sldLayoutId id="2147483673" r:id="rId31"/>
    <p:sldLayoutId id="2147483680" r:id="rId3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FM Sans 09 Bold Condense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b="0" i="0" kern="1200" baseline="0">
          <a:solidFill>
            <a:schemeClr val="tx1"/>
          </a:solidFill>
          <a:latin typeface="Forsvarsmakten Sans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b="0" i="0" kern="1200" baseline="0">
          <a:solidFill>
            <a:schemeClr val="tx1"/>
          </a:solidFill>
          <a:latin typeface="Forsvarsmakten Sans" pitchFamily="2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b="0" i="0" kern="1200" baseline="0">
          <a:solidFill>
            <a:schemeClr val="tx1"/>
          </a:solidFill>
          <a:latin typeface="Forsvarsmakten Sans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b="0" i="0" kern="1200" baseline="0">
          <a:solidFill>
            <a:schemeClr val="tx1"/>
          </a:solidFill>
          <a:latin typeface="Forsvarsmakten Sans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b="0" i="0" kern="1200" baseline="0">
          <a:solidFill>
            <a:schemeClr val="tx1"/>
          </a:solidFill>
          <a:latin typeface="Forsvarsmakten Sans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kern="1200">
          <a:solidFill>
            <a:schemeClr val="tx1"/>
          </a:solidFill>
          <a:latin typeface="Forsvarsmakten Sans" pitchFamily="2" charset="0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kern="1200">
          <a:solidFill>
            <a:schemeClr val="tx1"/>
          </a:solidFill>
          <a:latin typeface="Forsvarsmakten Sans" pitchFamily="2" charset="0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kern="1200">
          <a:solidFill>
            <a:schemeClr val="tx1"/>
          </a:solidFill>
          <a:latin typeface="Forsvarsmakten Sans" pitchFamily="2" charset="0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kern="1200">
          <a:solidFill>
            <a:schemeClr val="tx1"/>
          </a:solidFill>
          <a:latin typeface="Forsvarsmakten Sans" pitchFamily="2" charset="0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512" y="267497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QUALITY ASSURANCE OF EDUCATION AND</a:t>
            </a:r>
          </a:p>
          <a:p>
            <a:pPr algn="ctr"/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TRAINING IN THE SWEDISH ARMED FORCES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043608" y="3954782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SWEDISH ARMED FORCES HEADQUARTERS </a:t>
            </a:r>
          </a:p>
          <a:p>
            <a:pPr algn="ctr"/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DIRECTOR OF FOREIGN LANGUAGES </a:t>
            </a:r>
          </a:p>
          <a:p>
            <a:pPr algn="ctr"/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MARIAMMA MARTIN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205978"/>
            <a:ext cx="8712968" cy="99762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WHO? WHAT</a:t>
            </a:r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WHEN? WHERE? WHY? AND HOW? IN THE SWEDISH ARMED FORCES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3528" y="1059582"/>
            <a:ext cx="8496944" cy="388843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sv-SE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sv-S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6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sv-S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QA? </a:t>
            </a:r>
          </a:p>
          <a:p>
            <a:pPr marL="0" indent="0">
              <a:buNone/>
            </a:pPr>
            <a:r>
              <a:rPr lang="sv-SE" sz="2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6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v-SE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</a:t>
            </a:r>
            <a:r>
              <a:rPr lang="sv-S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</a:t>
            </a:r>
            <a:r>
              <a:rPr lang="sv-S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sv-S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Directorate</a:t>
            </a:r>
            <a:r>
              <a:rPr lang="sv-S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v-S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sv-S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sv-S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assurance</a:t>
            </a:r>
            <a:endParaRPr lang="sv-SE" sz="2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experts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be the focus? </a:t>
            </a:r>
          </a:p>
          <a:p>
            <a:pPr marL="0" indent="0">
              <a:buNone/>
            </a:pPr>
            <a:r>
              <a:rPr lang="sv-SE" sz="2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v-SE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v-S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sv-SE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sv-SE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26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sv-S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it be </a:t>
            </a:r>
            <a:r>
              <a:rPr lang="sv-S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sv-S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>
              <a:buNone/>
            </a:pPr>
            <a:r>
              <a:rPr lang="sv-SE" sz="2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v-S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v-SE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</a:t>
            </a:r>
            <a:r>
              <a:rPr lang="sv-SE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sv-SE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slot</a:t>
            </a:r>
            <a:endParaRPr lang="sv-SE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sv-S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it be </a:t>
            </a:r>
            <a:r>
              <a:rPr lang="sv-S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sv-S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sv-SE" sz="2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v-S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sv-SE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sv-SE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sv-SE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sv-SE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sv-SE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v-SE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sv-SE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sv-S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it be </a:t>
            </a:r>
            <a:r>
              <a:rPr lang="sv-S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sv-S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safeguard the standards 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quality assurance in 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training 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the Swedish Armed Forces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v-S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it be </a:t>
            </a:r>
            <a:r>
              <a:rPr lang="sv-S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sv-S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sv-SE" sz="26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v-SE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sv-S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r>
              <a:rPr lang="sv-S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the </a:t>
            </a:r>
            <a:r>
              <a:rPr lang="sv-SE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sv-S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sv-SE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v-S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v-SE" dirty="0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918873" y="3782059"/>
            <a:ext cx="1219491" cy="1063943"/>
            <a:chOff x="1632" y="1248"/>
            <a:chExt cx="2682" cy="2286"/>
          </a:xfrm>
        </p:grpSpPr>
        <p:sp>
          <p:nvSpPr>
            <p:cNvPr id="10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sv-SE"/>
            </a:p>
          </p:txBody>
        </p:sp>
        <p:sp>
          <p:nvSpPr>
            <p:cNvPr id="11" name="AutoShape 9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sv-SE"/>
            </a:p>
          </p:txBody>
        </p:sp>
        <p:sp>
          <p:nvSpPr>
            <p:cNvPr id="12" name="AutoShape 10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5025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4460" y="195486"/>
            <a:ext cx="8231602" cy="72008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INSPECTION AS THE METHOD FOR QA</a:t>
            </a:r>
            <a:endParaRPr lang="sv-SE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1919" y="1080287"/>
            <a:ext cx="8547348" cy="39033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safeguard the standards and to ensure quality assurance in education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Quality assurance is not a static process but a dynamic one and it 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Inspection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cycle is clearly defined in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HQ directive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three year cycle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Structured follow up with the purpose of warranting that identified areas for improvement are dealt with and further enhancement takes place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carried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coperation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inspected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Headquarters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469871" y="4121760"/>
            <a:ext cx="1249680" cy="927735"/>
            <a:chOff x="1824" y="633"/>
            <a:chExt cx="2834" cy="2849"/>
          </a:xfrm>
        </p:grpSpPr>
        <p:sp>
          <p:nvSpPr>
            <p:cNvPr id="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5362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Ned 45"/>
          <p:cNvSpPr/>
          <p:nvPr/>
        </p:nvSpPr>
        <p:spPr>
          <a:xfrm>
            <a:off x="8246642" y="3657710"/>
            <a:ext cx="288032" cy="42521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400"/>
          </a:p>
        </p:txBody>
      </p:sp>
      <p:sp>
        <p:nvSpPr>
          <p:cNvPr id="45" name="Höger 44"/>
          <p:cNvSpPr/>
          <p:nvPr/>
        </p:nvSpPr>
        <p:spPr>
          <a:xfrm>
            <a:off x="7523629" y="2569816"/>
            <a:ext cx="417875" cy="19900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400"/>
          </a:p>
        </p:txBody>
      </p:sp>
      <p:sp>
        <p:nvSpPr>
          <p:cNvPr id="40" name="Höger 39"/>
          <p:cNvSpPr/>
          <p:nvPr/>
        </p:nvSpPr>
        <p:spPr>
          <a:xfrm>
            <a:off x="4529941" y="2609241"/>
            <a:ext cx="417875" cy="19900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400"/>
          </a:p>
        </p:txBody>
      </p:sp>
      <p:sp>
        <p:nvSpPr>
          <p:cNvPr id="41" name="Höger 40"/>
          <p:cNvSpPr/>
          <p:nvPr/>
        </p:nvSpPr>
        <p:spPr>
          <a:xfrm>
            <a:off x="3007090" y="2609242"/>
            <a:ext cx="417875" cy="19900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400"/>
          </a:p>
        </p:txBody>
      </p:sp>
      <p:sp>
        <p:nvSpPr>
          <p:cNvPr id="13" name="Höger 12"/>
          <p:cNvSpPr/>
          <p:nvPr/>
        </p:nvSpPr>
        <p:spPr>
          <a:xfrm>
            <a:off x="1524164" y="2634265"/>
            <a:ext cx="417875" cy="19900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400"/>
          </a:p>
        </p:txBody>
      </p:sp>
      <p:sp>
        <p:nvSpPr>
          <p:cNvPr id="6" name="Rektangel 5"/>
          <p:cNvSpPr/>
          <p:nvPr/>
        </p:nvSpPr>
        <p:spPr>
          <a:xfrm>
            <a:off x="6410872" y="2310227"/>
            <a:ext cx="108012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ysClr val="windowText" lastClr="000000"/>
                </a:solidFill>
              </a:rPr>
              <a:t>INSPECTION</a:t>
            </a:r>
          </a:p>
        </p:txBody>
      </p:sp>
      <p:sp>
        <p:nvSpPr>
          <p:cNvPr id="8" name="Rektangel 7"/>
          <p:cNvSpPr/>
          <p:nvPr/>
        </p:nvSpPr>
        <p:spPr>
          <a:xfrm>
            <a:off x="7523629" y="3196892"/>
            <a:ext cx="1551259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sysClr val="windowText" lastClr="000000"/>
                </a:solidFill>
              </a:rPr>
              <a:t>REPORT  SENT TO THE SCHOOL</a:t>
            </a:r>
            <a:endParaRPr lang="sv-SE" sz="1100" dirty="0">
              <a:solidFill>
                <a:sysClr val="windowText" lastClr="000000"/>
              </a:solidFill>
            </a:endParaRPr>
          </a:p>
        </p:txBody>
      </p:sp>
      <p:sp>
        <p:nvSpPr>
          <p:cNvPr id="17" name="Ned 16"/>
          <p:cNvSpPr/>
          <p:nvPr/>
        </p:nvSpPr>
        <p:spPr>
          <a:xfrm>
            <a:off x="8252402" y="2771678"/>
            <a:ext cx="288032" cy="42521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400"/>
          </a:p>
        </p:txBody>
      </p:sp>
      <p:sp>
        <p:nvSpPr>
          <p:cNvPr id="2" name="Ned 1"/>
          <p:cNvSpPr/>
          <p:nvPr/>
        </p:nvSpPr>
        <p:spPr>
          <a:xfrm>
            <a:off x="705304" y="1054451"/>
            <a:ext cx="234026" cy="220721"/>
          </a:xfrm>
          <a:prstGeom prst="downArrow">
            <a:avLst>
              <a:gd name="adj1" fmla="val 57169"/>
              <a:gd name="adj2" fmla="val 50000"/>
            </a:avLst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23" name="Ned 22"/>
          <p:cNvSpPr/>
          <p:nvPr/>
        </p:nvSpPr>
        <p:spPr>
          <a:xfrm>
            <a:off x="702688" y="2102497"/>
            <a:ext cx="234026" cy="263677"/>
          </a:xfrm>
          <a:prstGeom prst="downArrow">
            <a:avLst>
              <a:gd name="adj1" fmla="val 57169"/>
              <a:gd name="adj2" fmla="val 50000"/>
            </a:avLst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26" name="Lodrät skriftrulle 25"/>
          <p:cNvSpPr/>
          <p:nvPr/>
        </p:nvSpPr>
        <p:spPr>
          <a:xfrm>
            <a:off x="273558" y="267494"/>
            <a:ext cx="1092286" cy="739655"/>
          </a:xfrm>
          <a:prstGeom prst="verticalScroll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DIRECTIVE</a:t>
            </a:r>
            <a:endParaRPr lang="sv-SE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8" name="Svängd 27"/>
          <p:cNvSpPr/>
          <p:nvPr/>
        </p:nvSpPr>
        <p:spPr>
          <a:xfrm rot="16200000">
            <a:off x="3458421" y="461090"/>
            <a:ext cx="1382850" cy="6770533"/>
          </a:xfrm>
          <a:prstGeom prst="bentArrow">
            <a:avLst>
              <a:gd name="adj1" fmla="val 12604"/>
              <a:gd name="adj2" fmla="val 10462"/>
              <a:gd name="adj3" fmla="val 10089"/>
              <a:gd name="adj4" fmla="val 48417"/>
            </a:avLst>
          </a:prstGeom>
          <a:solidFill>
            <a:schemeClr val="accent6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27" name="Rektangel 26"/>
          <p:cNvSpPr/>
          <p:nvPr/>
        </p:nvSpPr>
        <p:spPr>
          <a:xfrm>
            <a:off x="3435645" y="2434594"/>
            <a:ext cx="1094292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sysClr val="windowText" lastClr="000000"/>
                </a:solidFill>
              </a:rPr>
              <a:t>INITIAL SITE VISIT BY</a:t>
            </a:r>
            <a:endParaRPr lang="sv-SE" sz="1100" dirty="0">
              <a:solidFill>
                <a:sysClr val="windowText" lastClr="000000"/>
              </a:solidFill>
            </a:endParaRPr>
          </a:p>
          <a:p>
            <a:pPr algn="ctr"/>
            <a:r>
              <a:rPr lang="sv-SE" sz="1100" dirty="0" smtClean="0">
                <a:solidFill>
                  <a:sysClr val="windowText" lastClr="000000"/>
                </a:solidFill>
              </a:rPr>
              <a:t>INSPECTION GROUP</a:t>
            </a:r>
          </a:p>
        </p:txBody>
      </p:sp>
      <p:sp>
        <p:nvSpPr>
          <p:cNvPr id="7" name="Rektangel 6"/>
          <p:cNvSpPr/>
          <p:nvPr/>
        </p:nvSpPr>
        <p:spPr>
          <a:xfrm>
            <a:off x="7941501" y="2366173"/>
            <a:ext cx="1094994" cy="510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sysClr val="windowText" lastClr="000000"/>
                </a:solidFill>
              </a:rPr>
              <a:t>FIRST IMPRESSIONS (FIR) ON SITE</a:t>
            </a:r>
            <a:endParaRPr lang="sv-SE" sz="1100" dirty="0">
              <a:solidFill>
                <a:sysClr val="windowText" lastClr="000000"/>
              </a:solidFill>
            </a:endParaRPr>
          </a:p>
        </p:txBody>
      </p:sp>
      <p:grpSp>
        <p:nvGrpSpPr>
          <p:cNvPr id="36" name="Grupp 35"/>
          <p:cNvGrpSpPr/>
          <p:nvPr/>
        </p:nvGrpSpPr>
        <p:grpSpPr>
          <a:xfrm>
            <a:off x="273558" y="1311400"/>
            <a:ext cx="1092286" cy="766904"/>
            <a:chOff x="2044696" y="2588230"/>
            <a:chExt cx="1092286" cy="1022539"/>
          </a:xfrm>
        </p:grpSpPr>
        <p:sp>
          <p:nvSpPr>
            <p:cNvPr id="37" name="Ellips 36"/>
            <p:cNvSpPr/>
            <p:nvPr/>
          </p:nvSpPr>
          <p:spPr>
            <a:xfrm>
              <a:off x="2044696" y="2588230"/>
              <a:ext cx="1092286" cy="102253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00" dirty="0">
                <a:solidFill>
                  <a:schemeClr val="tx1"/>
                </a:solidFill>
              </a:endParaRPr>
            </a:p>
          </p:txBody>
        </p:sp>
        <p:sp>
          <p:nvSpPr>
            <p:cNvPr id="38" name="textruta 37"/>
            <p:cNvSpPr txBox="1"/>
            <p:nvPr/>
          </p:nvSpPr>
          <p:spPr>
            <a:xfrm>
              <a:off x="2346865" y="2791722"/>
              <a:ext cx="591829" cy="5745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100" dirty="0" smtClean="0">
                  <a:solidFill>
                    <a:sysClr val="windowText" lastClr="000000"/>
                  </a:solidFill>
                </a:rPr>
                <a:t>INITIAL</a:t>
              </a:r>
            </a:p>
            <a:p>
              <a:pPr algn="ctr"/>
              <a:r>
                <a:rPr lang="sv-SE" sz="1100" dirty="0" smtClean="0">
                  <a:solidFill>
                    <a:sysClr val="windowText" lastClr="000000"/>
                  </a:solidFill>
                </a:rPr>
                <a:t>VTC </a:t>
              </a:r>
              <a:endParaRPr lang="sv-SE" sz="1100" dirty="0"/>
            </a:p>
          </p:txBody>
        </p:sp>
      </p:grpSp>
      <p:grpSp>
        <p:nvGrpSpPr>
          <p:cNvPr id="21" name="Grupp 20"/>
          <p:cNvGrpSpPr/>
          <p:nvPr/>
        </p:nvGrpSpPr>
        <p:grpSpPr>
          <a:xfrm>
            <a:off x="1925387" y="2314945"/>
            <a:ext cx="1082286" cy="766904"/>
            <a:chOff x="2109555" y="2644486"/>
            <a:chExt cx="1092286" cy="10225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Ellips 18"/>
            <p:cNvSpPr/>
            <p:nvPr/>
          </p:nvSpPr>
          <p:spPr>
            <a:xfrm>
              <a:off x="2109555" y="2644486"/>
              <a:ext cx="1092286" cy="1022539"/>
            </a:xfrm>
            <a:prstGeom prst="ellipse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2235713" y="2882297"/>
              <a:ext cx="839969" cy="574516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100" dirty="0" smtClean="0">
                  <a:solidFill>
                    <a:sysClr val="windowText" lastClr="000000"/>
                  </a:solidFill>
                </a:rPr>
                <a:t>MEETING 2</a:t>
              </a:r>
            </a:p>
            <a:p>
              <a:pPr algn="ctr"/>
              <a:r>
                <a:rPr lang="sv-SE" sz="1100" dirty="0" smtClean="0">
                  <a:solidFill>
                    <a:sysClr val="windowText" lastClr="000000"/>
                  </a:solidFill>
                </a:rPr>
                <a:t>via VTC</a:t>
              </a:r>
              <a:endParaRPr lang="sv-SE" sz="1100" dirty="0"/>
            </a:p>
          </p:txBody>
        </p:sp>
      </p:grpSp>
      <p:sp>
        <p:nvSpPr>
          <p:cNvPr id="39" name="Höger 38"/>
          <p:cNvSpPr/>
          <p:nvPr/>
        </p:nvSpPr>
        <p:spPr>
          <a:xfrm>
            <a:off x="5993001" y="2572671"/>
            <a:ext cx="417875" cy="19900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400"/>
          </a:p>
        </p:txBody>
      </p:sp>
      <p:grpSp>
        <p:nvGrpSpPr>
          <p:cNvPr id="42" name="Grupp 41"/>
          <p:cNvGrpSpPr/>
          <p:nvPr/>
        </p:nvGrpSpPr>
        <p:grpSpPr>
          <a:xfrm>
            <a:off x="4932039" y="2315764"/>
            <a:ext cx="1082286" cy="766904"/>
            <a:chOff x="2109555" y="2644486"/>
            <a:chExt cx="1092286" cy="10225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3" name="Ellips 42"/>
            <p:cNvSpPr/>
            <p:nvPr/>
          </p:nvSpPr>
          <p:spPr>
            <a:xfrm>
              <a:off x="2109555" y="2644486"/>
              <a:ext cx="1092286" cy="1022539"/>
            </a:xfrm>
            <a:prstGeom prst="ellipse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0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ruta 43"/>
            <p:cNvSpPr txBox="1"/>
            <p:nvPr/>
          </p:nvSpPr>
          <p:spPr>
            <a:xfrm>
              <a:off x="2219536" y="2882297"/>
              <a:ext cx="872325" cy="574516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100" dirty="0" smtClean="0">
                  <a:solidFill>
                    <a:sysClr val="windowText" lastClr="000000"/>
                  </a:solidFill>
                </a:rPr>
                <a:t>MEETING 3 </a:t>
              </a:r>
            </a:p>
            <a:p>
              <a:pPr algn="ctr"/>
              <a:r>
                <a:rPr lang="sv-SE" sz="1100" dirty="0" smtClean="0">
                  <a:solidFill>
                    <a:sysClr val="windowText" lastClr="000000"/>
                  </a:solidFill>
                </a:rPr>
                <a:t>via VTC</a:t>
              </a:r>
              <a:endParaRPr lang="sv-SE" sz="1100" dirty="0"/>
            </a:p>
          </p:txBody>
        </p:sp>
      </p:grpSp>
      <p:sp>
        <p:nvSpPr>
          <p:cNvPr id="12" name="Rektangel 11"/>
          <p:cNvSpPr/>
          <p:nvPr/>
        </p:nvSpPr>
        <p:spPr>
          <a:xfrm>
            <a:off x="3701571" y="4114926"/>
            <a:ext cx="1350652" cy="594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sysClr val="windowText" lastClr="000000"/>
                </a:solidFill>
              </a:rPr>
              <a:t>FOLLOW UP</a:t>
            </a:r>
            <a:endParaRPr lang="sv-SE" sz="1100" dirty="0">
              <a:solidFill>
                <a:sysClr val="windowText" lastClr="000000"/>
              </a:solidFill>
            </a:endParaRPr>
          </a:p>
        </p:txBody>
      </p:sp>
      <p:sp>
        <p:nvSpPr>
          <p:cNvPr id="50" name="Vikt hörn 49"/>
          <p:cNvSpPr/>
          <p:nvPr/>
        </p:nvSpPr>
        <p:spPr>
          <a:xfrm>
            <a:off x="239019" y="2393361"/>
            <a:ext cx="1285141" cy="713014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sysClr val="windowText" lastClr="000000"/>
                </a:solidFill>
              </a:rPr>
              <a:t>SELF ASSESSMENT REPORT BY SCHOOL/CENTER</a:t>
            </a:r>
            <a:endParaRPr lang="sv-SE" sz="1100" dirty="0">
              <a:solidFill>
                <a:sysClr val="windowText" lastClr="000000"/>
              </a:solidFill>
            </a:endParaRPr>
          </a:p>
        </p:txBody>
      </p:sp>
      <p:sp>
        <p:nvSpPr>
          <p:cNvPr id="54" name="Vikt hörn 53"/>
          <p:cNvSpPr/>
          <p:nvPr/>
        </p:nvSpPr>
        <p:spPr>
          <a:xfrm>
            <a:off x="7535110" y="4082924"/>
            <a:ext cx="1539774" cy="738081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sv-SE" sz="1100" dirty="0" smtClean="0">
                <a:solidFill>
                  <a:sysClr val="windowText" lastClr="000000"/>
                </a:solidFill>
              </a:rPr>
              <a:t>FINAL INSPECTION REPORT WITH ANALYSIS OF FINDINGS</a:t>
            </a:r>
            <a:endParaRPr lang="sv-SE" sz="1100" dirty="0">
              <a:solidFill>
                <a:sysClr val="windowText" lastClr="000000"/>
              </a:solidFill>
            </a:endParaRPr>
          </a:p>
        </p:txBody>
      </p:sp>
      <p:cxnSp>
        <p:nvCxnSpPr>
          <p:cNvPr id="47" name="Vinklad  46"/>
          <p:cNvCxnSpPr/>
          <p:nvPr/>
        </p:nvCxnSpPr>
        <p:spPr>
          <a:xfrm rot="16200000" flipH="1">
            <a:off x="2194359" y="1684186"/>
            <a:ext cx="1162585" cy="727776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/>
        </p:nvSpPr>
        <p:spPr>
          <a:xfrm>
            <a:off x="1283966" y="1193717"/>
            <a:ext cx="24323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1200" b="1" dirty="0" smtClean="0">
                <a:solidFill>
                  <a:srgbClr val="2BDB8C">
                    <a:lumMod val="75000"/>
                  </a:srgbClr>
                </a:solidFill>
              </a:rPr>
              <a:t>INITIAL SITE VISIT PROG. FINALISED</a:t>
            </a:r>
            <a:endParaRPr lang="sv-SE" sz="1200" b="1" dirty="0">
              <a:solidFill>
                <a:srgbClr val="2BDB8C">
                  <a:lumMod val="75000"/>
                </a:srgbClr>
              </a:solidFill>
            </a:endParaRPr>
          </a:p>
        </p:txBody>
      </p:sp>
      <p:cxnSp>
        <p:nvCxnSpPr>
          <p:cNvPr id="48" name="Vinklad  47"/>
          <p:cNvCxnSpPr/>
          <p:nvPr/>
        </p:nvCxnSpPr>
        <p:spPr>
          <a:xfrm rot="16200000" flipH="1">
            <a:off x="5410837" y="1843344"/>
            <a:ext cx="1315205" cy="208937"/>
          </a:xfrm>
          <a:prstGeom prst="bentConnector3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Rak pil 48"/>
          <p:cNvCxnSpPr/>
          <p:nvPr/>
        </p:nvCxnSpPr>
        <p:spPr>
          <a:xfrm flipH="1">
            <a:off x="3239709" y="1947810"/>
            <a:ext cx="2613549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ktangel 23"/>
          <p:cNvSpPr/>
          <p:nvPr/>
        </p:nvSpPr>
        <p:spPr>
          <a:xfrm>
            <a:off x="4601857" y="996652"/>
            <a:ext cx="21005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1200" b="1" dirty="0" smtClean="0">
                <a:solidFill>
                  <a:srgbClr val="2BDB8C">
                    <a:lumMod val="75000"/>
                  </a:srgbClr>
                </a:solidFill>
              </a:rPr>
              <a:t>INSPECTION PROG</a:t>
            </a:r>
            <a:r>
              <a:rPr lang="sv-SE" sz="1200" b="1" dirty="0">
                <a:solidFill>
                  <a:srgbClr val="2BDB8C">
                    <a:lumMod val="75000"/>
                  </a:srgbClr>
                </a:solidFill>
              </a:rPr>
              <a:t>. FINALISED</a:t>
            </a:r>
          </a:p>
        </p:txBody>
      </p:sp>
      <p:sp>
        <p:nvSpPr>
          <p:cNvPr id="30" name="Rektangel 29"/>
          <p:cNvSpPr/>
          <p:nvPr/>
        </p:nvSpPr>
        <p:spPr>
          <a:xfrm>
            <a:off x="3239743" y="1525575"/>
            <a:ext cx="2724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 smtClean="0"/>
              <a:t>COMMUNICATION WITH SCHOOL</a:t>
            </a:r>
            <a:endParaRPr lang="sv-SE" sz="1400" dirty="0"/>
          </a:p>
        </p:txBody>
      </p:sp>
      <p:sp>
        <p:nvSpPr>
          <p:cNvPr id="51" name="Explosion 2 50"/>
          <p:cNvSpPr/>
          <p:nvPr/>
        </p:nvSpPr>
        <p:spPr>
          <a:xfrm>
            <a:off x="6452714" y="132254"/>
            <a:ext cx="2571279" cy="2132973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>
              <a:solidFill>
                <a:sysClr val="windowText" lastClr="000000"/>
              </a:solidFill>
            </a:endParaRPr>
          </a:p>
        </p:txBody>
      </p:sp>
      <p:sp>
        <p:nvSpPr>
          <p:cNvPr id="53" name="textruta 52"/>
          <p:cNvSpPr txBox="1"/>
          <p:nvPr/>
        </p:nvSpPr>
        <p:spPr>
          <a:xfrm rot="20525783">
            <a:off x="6963645" y="924198"/>
            <a:ext cx="19455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COMMUNICATION AND ACTIVE PARTCIPATION</a:t>
            </a:r>
          </a:p>
          <a:p>
            <a:r>
              <a:rPr lang="sv-SE" sz="1400" dirty="0"/>
              <a:t> </a:t>
            </a:r>
            <a:r>
              <a:rPr lang="sv-SE" sz="1400" dirty="0" smtClean="0"/>
              <a:t>          </a:t>
            </a:r>
            <a:endParaRPr lang="sv-SE" sz="1400" dirty="0"/>
          </a:p>
        </p:txBody>
      </p:sp>
      <p:sp>
        <p:nvSpPr>
          <p:cNvPr id="33" name="Rektangel 32"/>
          <p:cNvSpPr/>
          <p:nvPr/>
        </p:nvSpPr>
        <p:spPr>
          <a:xfrm>
            <a:off x="1880550" y="132253"/>
            <a:ext cx="499269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v-SE" alt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INSPECTION PROCESS 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Rak pil 54"/>
          <p:cNvCxnSpPr/>
          <p:nvPr/>
        </p:nvCxnSpPr>
        <p:spPr>
          <a:xfrm flipV="1">
            <a:off x="1704397" y="3083739"/>
            <a:ext cx="707367" cy="4274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ktangel 34"/>
          <p:cNvSpPr/>
          <p:nvPr/>
        </p:nvSpPr>
        <p:spPr>
          <a:xfrm>
            <a:off x="1167558" y="3511166"/>
            <a:ext cx="1978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 smtClean="0">
                <a:solidFill>
                  <a:srgbClr val="FF0000"/>
                </a:solidFill>
              </a:rPr>
              <a:t>STAKEHOLDERS INPUT</a:t>
            </a:r>
            <a:endParaRPr lang="sv-S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79265" y="263138"/>
            <a:ext cx="717811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altLang="sv-SE" sz="32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PARTICIPANTS IN THE INSPECTION</a:t>
            </a:r>
            <a:endParaRPr lang="sv-SE" altLang="sv-SE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3689967" y="953818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v-SE" sz="1600" b="1" dirty="0"/>
              <a:t> </a:t>
            </a:r>
            <a:endParaRPr lang="sv-SE" sz="1600" dirty="0"/>
          </a:p>
        </p:txBody>
      </p:sp>
      <p:sp>
        <p:nvSpPr>
          <p:cNvPr id="5" name="textruta 4"/>
          <p:cNvSpPr txBox="1"/>
          <p:nvPr/>
        </p:nvSpPr>
        <p:spPr>
          <a:xfrm>
            <a:off x="162011" y="555526"/>
            <a:ext cx="884819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SCHOOL/CENTER TO BE INSPECTED</a:t>
            </a:r>
          </a:p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HEADQUARTERS</a:t>
            </a:r>
          </a:p>
          <a:p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Military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Command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Directorate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sv-S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Chief</a:t>
            </a:r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Staff for: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Army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Navy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Airforce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</a:p>
          <a:p>
            <a:r>
              <a:rPr lang="sv-S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Guard</a:t>
            </a:r>
            <a:endParaRPr lang="sv-S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sv-S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Assurance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sv-SE" sz="1600" b="1" dirty="0" smtClean="0">
              <a:solidFill>
                <a:srgbClr val="FF0000"/>
              </a:solidFill>
            </a:endParaRPr>
          </a:p>
          <a:p>
            <a:endParaRPr lang="sv-SE" sz="1600" dirty="0" smtClean="0">
              <a:solidFill>
                <a:srgbClr val="FF0000"/>
              </a:solidFill>
            </a:endParaRP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7511722" y="3921182"/>
            <a:ext cx="1249680" cy="927735"/>
            <a:chOff x="1824" y="633"/>
            <a:chExt cx="2834" cy="2849"/>
          </a:xfrm>
        </p:grpSpPr>
        <p:sp>
          <p:nvSpPr>
            <p:cNvPr id="13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2" name="Rektangel 1"/>
          <p:cNvSpPr/>
          <p:nvPr/>
        </p:nvSpPr>
        <p:spPr>
          <a:xfrm>
            <a:off x="4427984" y="96495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v-S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sv-SE" sz="1400" dirty="0"/>
          </a:p>
          <a:p>
            <a:pPr lvl="0"/>
            <a:endParaRPr lang="sv-S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endParaRPr lang="sv-SE" sz="1400" dirty="0"/>
          </a:p>
          <a:p>
            <a:pPr lvl="0"/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Representatives for 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Officer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v-S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&amp; meterolorogist)</a:t>
            </a:r>
          </a:p>
          <a:p>
            <a:pPr lvl="0"/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Representatives for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areas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Swedish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</a:p>
          <a:p>
            <a:pPr lvl="0"/>
            <a:endParaRPr lang="sv-SE" sz="2400" dirty="0">
              <a:solidFill>
                <a:srgbClr val="FF0000"/>
              </a:solidFill>
            </a:endParaRPr>
          </a:p>
          <a:p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5804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3338" y="176286"/>
            <a:ext cx="8229600" cy="70958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00150"/>
            <a:ext cx="8363272" cy="360384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Non-Commissioned Officer </a:t>
            </a:r>
            <a:r>
              <a:rPr lang="sv-S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Officer program (AF </a:t>
            </a:r>
            <a:r>
              <a:rPr lang="sv-S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v-S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v-S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eadership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sv-S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Pedagogics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v-S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raining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sv-S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evelopment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Representatives from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Leader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  <a:r>
              <a:rPr lang="sv-S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sv-S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oreign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v-S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anguages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283746" y="3703820"/>
            <a:ext cx="1249680" cy="927735"/>
            <a:chOff x="1824" y="633"/>
            <a:chExt cx="2834" cy="2849"/>
          </a:xfrm>
        </p:grpSpPr>
        <p:sp>
          <p:nvSpPr>
            <p:cNvPr id="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74945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52365" y="1203598"/>
            <a:ext cx="8640960" cy="3312368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Management board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assurance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devlopment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partcipation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Infra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IT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None/>
            </a:pPr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6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</a:t>
            </a:r>
            <a:r>
              <a:rPr lang="sv-SE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sv-SE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</a:t>
            </a:r>
            <a:r>
              <a:rPr lang="sv-SE" sz="16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endParaRPr lang="sv-SE" sz="16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sv-SE" i="1" dirty="0">
              <a:latin typeface="+mn-lt"/>
            </a:endParaRPr>
          </a:p>
          <a:p>
            <a:pPr lvl="1"/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 smtClean="0"/>
          </a:p>
          <a:p>
            <a:pPr lvl="1"/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 bwMode="auto">
          <a:xfrm>
            <a:off x="577022" y="195483"/>
            <a:ext cx="7920037" cy="7200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/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sv-SE" altLang="sv-SE" sz="3200" dirty="0" smtClean="0"/>
              <a:t>SELF ASSESSMENT REPORT</a:t>
            </a:r>
          </a:p>
        </p:txBody>
      </p:sp>
      <p:pic>
        <p:nvPicPr>
          <p:cNvPr id="4" name="Picture 4" descr="försvarets-bildbyrå-d00006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67559"/>
            <a:ext cx="2132402" cy="141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6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zzle3"/>
          <p:cNvSpPr>
            <a:spLocks noEditPoints="1" noChangeArrowheads="1"/>
          </p:cNvSpPr>
          <p:nvPr/>
        </p:nvSpPr>
        <p:spPr bwMode="auto">
          <a:xfrm>
            <a:off x="3666815" y="1464667"/>
            <a:ext cx="1767227" cy="1799443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BE7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Puzzle2"/>
          <p:cNvSpPr>
            <a:spLocks noEditPoints="1" noChangeArrowheads="1"/>
          </p:cNvSpPr>
          <p:nvPr/>
        </p:nvSpPr>
        <p:spPr bwMode="auto">
          <a:xfrm>
            <a:off x="3170536" y="2764807"/>
            <a:ext cx="2820583" cy="1638990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Puzzle4"/>
          <p:cNvSpPr>
            <a:spLocks noEditPoints="1" noChangeArrowheads="1"/>
          </p:cNvSpPr>
          <p:nvPr/>
        </p:nvSpPr>
        <p:spPr bwMode="auto">
          <a:xfrm>
            <a:off x="2085097" y="2727010"/>
            <a:ext cx="1700599" cy="2095388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D8EBB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Puzzle1"/>
          <p:cNvSpPr>
            <a:spLocks noEditPoints="1" noChangeArrowheads="1"/>
          </p:cNvSpPr>
          <p:nvPr/>
        </p:nvSpPr>
        <p:spPr bwMode="auto">
          <a:xfrm>
            <a:off x="1488074" y="1995495"/>
            <a:ext cx="2855484" cy="124915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9" name="Puzzle1"/>
          <p:cNvSpPr>
            <a:spLocks noEditPoints="1" noChangeArrowheads="1"/>
          </p:cNvSpPr>
          <p:nvPr/>
        </p:nvSpPr>
        <p:spPr bwMode="auto">
          <a:xfrm>
            <a:off x="4728435" y="1995495"/>
            <a:ext cx="2855483" cy="124915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10" name="Puzzle4"/>
          <p:cNvSpPr>
            <a:spLocks noEditPoints="1" noChangeArrowheads="1"/>
          </p:cNvSpPr>
          <p:nvPr/>
        </p:nvSpPr>
        <p:spPr bwMode="auto">
          <a:xfrm>
            <a:off x="5325671" y="2720172"/>
            <a:ext cx="1700599" cy="2095388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Puzzle2"/>
          <p:cNvSpPr>
            <a:spLocks noEditPoints="1" noChangeArrowheads="1"/>
          </p:cNvSpPr>
          <p:nvPr/>
        </p:nvSpPr>
        <p:spPr bwMode="auto">
          <a:xfrm>
            <a:off x="3152779" y="437993"/>
            <a:ext cx="2820583" cy="1638991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</a:p>
          <a:p>
            <a:pPr algn="ctr"/>
            <a:r>
              <a:rPr lang="sv-S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endParaRPr lang="sv-S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uzzle4"/>
          <p:cNvSpPr>
            <a:spLocks noEditPoints="1" noChangeArrowheads="1"/>
          </p:cNvSpPr>
          <p:nvPr/>
        </p:nvSpPr>
        <p:spPr bwMode="auto">
          <a:xfrm>
            <a:off x="5325671" y="437993"/>
            <a:ext cx="1700599" cy="2095388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AFA6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sv-SE" sz="1600" dirty="0"/>
          </a:p>
        </p:txBody>
      </p:sp>
      <p:sp>
        <p:nvSpPr>
          <p:cNvPr id="14" name="Puzzle4"/>
          <p:cNvSpPr>
            <a:spLocks noEditPoints="1" noChangeArrowheads="1"/>
          </p:cNvSpPr>
          <p:nvPr/>
        </p:nvSpPr>
        <p:spPr bwMode="auto">
          <a:xfrm>
            <a:off x="2065517" y="407809"/>
            <a:ext cx="1700599" cy="2095388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assurance</a:t>
            </a:r>
            <a:r>
              <a:rPr lang="sv-S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lang="sv-S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sv-SE" sz="1600" dirty="0"/>
          </a:p>
          <a:p>
            <a:endParaRPr lang="sv-SE" sz="1600" dirty="0" smtClean="0"/>
          </a:p>
        </p:txBody>
      </p:sp>
      <p:sp>
        <p:nvSpPr>
          <p:cNvPr id="15" name="textruta 14"/>
          <p:cNvSpPr txBox="1"/>
          <p:nvPr/>
        </p:nvSpPr>
        <p:spPr>
          <a:xfrm>
            <a:off x="5381364" y="1025999"/>
            <a:ext cx="15888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sv-S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</a:p>
          <a:p>
            <a:pPr algn="ctr"/>
            <a:r>
              <a:rPr lang="sv-S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ctr"/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r>
              <a:rPr lang="sv-S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sv-S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lang="sv-S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sv-S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sv-SE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ctr"/>
            <a:endParaRPr lang="sv-SE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2065517" y="2467615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sv-S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  <a:endParaRPr lang="sv-S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3902355" y="2025710"/>
            <a:ext cx="135694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sv-S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5076056" y="2503197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endParaRPr lang="sv-S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2065517" y="3275423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sv-S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sv-SE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4062096" y="3244646"/>
            <a:ext cx="103746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  <a:p>
            <a:pPr algn="ctr"/>
            <a:r>
              <a:rPr lang="sv-S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participatio</a:t>
            </a:r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algn="ctr"/>
            <a:endParaRPr lang="sv-SE" sz="1600" dirty="0" smtClean="0"/>
          </a:p>
        </p:txBody>
      </p:sp>
      <p:sp>
        <p:nvSpPr>
          <p:cNvPr id="21" name="textruta 20"/>
          <p:cNvSpPr txBox="1"/>
          <p:nvPr/>
        </p:nvSpPr>
        <p:spPr>
          <a:xfrm>
            <a:off x="5720713" y="3075806"/>
            <a:ext cx="111133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sv-SE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endParaRPr lang="sv-SE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and</a:t>
            </a:r>
          </a:p>
          <a:p>
            <a:r>
              <a:rPr lang="sv-S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sv-SE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sv-S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endParaRPr lang="sv-SE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77581" y="339503"/>
            <a:ext cx="7998875" cy="4608512"/>
          </a:xfrm>
        </p:spPr>
        <p:txBody>
          <a:bodyPr>
            <a:normAutofit/>
          </a:bodyPr>
          <a:lstStyle/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1365425"/>
            <a:ext cx="7110937" cy="2642485"/>
          </a:xfrm>
        </p:spPr>
        <p:txBody>
          <a:bodyPr>
            <a:noAutofit/>
          </a:bodyPr>
          <a:lstStyle/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sv-SE" sz="2000" dirty="0" err="1" smtClean="0"/>
              <a:t>Possibilities</a:t>
            </a:r>
            <a:r>
              <a:rPr lang="sv-SE" sz="2000" dirty="0" smtClean="0"/>
              <a:t> for </a:t>
            </a:r>
            <a:r>
              <a:rPr lang="sv-SE" sz="2000" dirty="0" err="1" smtClean="0"/>
              <a:t>growth</a:t>
            </a:r>
            <a:r>
              <a:rPr lang="sv-SE" sz="2000" dirty="0" smtClean="0"/>
              <a:t> and </a:t>
            </a:r>
            <a:r>
              <a:rPr lang="sv-SE" sz="2000" dirty="0" err="1" smtClean="0"/>
              <a:t>ways</a:t>
            </a:r>
            <a:r>
              <a:rPr lang="sv-SE" sz="2000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</a:t>
            </a:r>
            <a:r>
              <a:rPr lang="sv-SE" sz="2000" dirty="0" err="1" smtClean="0"/>
              <a:t>increase</a:t>
            </a:r>
            <a:r>
              <a:rPr lang="sv-SE" sz="2000" dirty="0" smtClean="0"/>
              <a:t> </a:t>
            </a:r>
            <a:r>
              <a:rPr lang="sv-SE" sz="2000" dirty="0" err="1" smtClean="0"/>
              <a:t>numbers</a:t>
            </a:r>
            <a:r>
              <a:rPr lang="sv-SE" sz="2000" dirty="0" smtClean="0"/>
              <a:t> 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sv-SE" sz="2000" dirty="0" err="1" smtClean="0"/>
              <a:t>Work</a:t>
            </a:r>
            <a:r>
              <a:rPr lang="sv-SE" sz="2000" dirty="0" smtClean="0"/>
              <a:t> </a:t>
            </a:r>
            <a:r>
              <a:rPr lang="sv-SE" sz="2000" dirty="0" err="1" smtClean="0"/>
              <a:t>towards</a:t>
            </a:r>
            <a:r>
              <a:rPr lang="sv-SE" sz="2000" dirty="0" smtClean="0"/>
              <a:t> </a:t>
            </a:r>
            <a:r>
              <a:rPr lang="sv-SE" sz="2000" dirty="0" err="1" smtClean="0"/>
              <a:t>improving</a:t>
            </a:r>
            <a:r>
              <a:rPr lang="sv-SE" sz="2000" dirty="0" smtClean="0"/>
              <a:t> gender </a:t>
            </a:r>
            <a:r>
              <a:rPr lang="sv-SE" sz="2000" dirty="0" err="1" smtClean="0"/>
              <a:t>equality</a:t>
            </a:r>
            <a:endParaRPr lang="sv-SE" sz="2000" dirty="0"/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sv-SE" sz="2000" dirty="0" smtClean="0"/>
              <a:t>Student </a:t>
            </a:r>
            <a:r>
              <a:rPr lang="sv-SE" sz="2000" dirty="0" err="1" smtClean="0"/>
              <a:t>satisfaction</a:t>
            </a:r>
            <a:r>
              <a:rPr lang="sv-SE" sz="2000" dirty="0" smtClean="0"/>
              <a:t> 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sv-SE" sz="2000" dirty="0" err="1" smtClean="0"/>
              <a:t>Development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pedagogics</a:t>
            </a:r>
            <a:r>
              <a:rPr lang="sv-SE" sz="2000" dirty="0" smtClean="0"/>
              <a:t> and new </a:t>
            </a:r>
            <a:r>
              <a:rPr lang="sv-SE" sz="2000" dirty="0" err="1" smtClean="0"/>
              <a:t>methods</a:t>
            </a:r>
            <a:r>
              <a:rPr lang="sv-SE" sz="2000" dirty="0" smtClean="0"/>
              <a:t>/</a:t>
            </a:r>
            <a:r>
              <a:rPr lang="sv-SE" sz="2000" dirty="0" err="1" smtClean="0"/>
              <a:t>technology</a:t>
            </a:r>
            <a:r>
              <a:rPr lang="sv-SE" sz="2000" dirty="0" smtClean="0"/>
              <a:t> for </a:t>
            </a:r>
            <a:r>
              <a:rPr lang="sv-SE" sz="2000" dirty="0" err="1" smtClean="0"/>
              <a:t>learning</a:t>
            </a:r>
            <a:r>
              <a:rPr lang="sv-SE" sz="2000" dirty="0" smtClean="0"/>
              <a:t> 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sv-SE" sz="2000" dirty="0" smtClean="0"/>
              <a:t>The </a:t>
            </a:r>
            <a:r>
              <a:rPr lang="sv-SE" sz="2000" dirty="0" err="1" smtClean="0"/>
              <a:t>role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the </a:t>
            </a:r>
            <a:r>
              <a:rPr lang="sv-SE" sz="2000" dirty="0" err="1" smtClean="0"/>
              <a:t>school</a:t>
            </a:r>
            <a:r>
              <a:rPr lang="sv-SE" sz="2000" dirty="0" smtClean="0"/>
              <a:t> in </a:t>
            </a:r>
            <a:r>
              <a:rPr lang="sv-SE" sz="2000" dirty="0" err="1" smtClean="0"/>
              <a:t>readiness</a:t>
            </a:r>
            <a:r>
              <a:rPr lang="sv-SE" sz="2000" dirty="0" smtClean="0"/>
              <a:t> </a:t>
            </a:r>
          </a:p>
        </p:txBody>
      </p:sp>
      <p:sp>
        <p:nvSpPr>
          <p:cNvPr id="5" name="Rubrik 1"/>
          <p:cNvSpPr txBox="1">
            <a:spLocks/>
          </p:cNvSpPr>
          <p:nvPr/>
        </p:nvSpPr>
        <p:spPr bwMode="auto">
          <a:xfrm>
            <a:off x="611560" y="195486"/>
            <a:ext cx="7920037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/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sv-SE" altLang="sv-SE" sz="3200" dirty="0" smtClean="0"/>
              <a:t>FOCUS AREAS 2019</a:t>
            </a:r>
          </a:p>
        </p:txBody>
      </p:sp>
      <p:pic>
        <p:nvPicPr>
          <p:cNvPr id="56" name="Picture 4" descr="försvarets-bildbyrå-d00006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285" y="3226756"/>
            <a:ext cx="2348426" cy="156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993" y="195486"/>
            <a:ext cx="9073007" cy="100811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v-S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COLLOBORATIVE WORKSPACE ON </a:t>
            </a:r>
            <a:r>
              <a:rPr lang="sv-S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INTRANET</a:t>
            </a:r>
            <a:endParaRPr lang="sv-S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08290" y="1419622"/>
            <a:ext cx="8278513" cy="31262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Self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endParaRPr lang="sv-S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for the initial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schedules</a:t>
            </a:r>
            <a:endParaRPr lang="sv-S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pic>
        <p:nvPicPr>
          <p:cNvPr id="6" name="Picture 4" descr="försvarets-bildbyrå-d00006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51870"/>
            <a:ext cx="2058981" cy="136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5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0"/>
          <a:stretch/>
        </p:blipFill>
        <p:spPr bwMode="auto">
          <a:xfrm>
            <a:off x="198409" y="69011"/>
            <a:ext cx="8659139" cy="460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 1"/>
          <p:cNvSpPr/>
          <p:nvPr/>
        </p:nvSpPr>
        <p:spPr>
          <a:xfrm>
            <a:off x="345057" y="1700757"/>
            <a:ext cx="809854" cy="256087"/>
          </a:xfrm>
          <a:prstGeom prst="ellipse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29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7859216" cy="63758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TABLE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CONTENTS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74656" y="1032249"/>
            <a:ext cx="8498273" cy="3816424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5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QUALITY ASSURANCE (QA)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5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 - SWEDISH ARMED FORCES(</a:t>
            </a:r>
            <a:r>
              <a:rPr lang="sv-SE" sz="56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SwAF</a:t>
            </a:r>
            <a:r>
              <a:rPr lang="sv-SE" sz="5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5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SWEDISH INSTITUTE FOR QUALITY - SIQ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5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SIQ </a:t>
            </a:r>
            <a:r>
              <a:rPr lang="sv-SE" sz="5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VALUES ADAPTED BY THE SWEDISH ARMED FORCES </a:t>
            </a:r>
            <a:endParaRPr lang="sv-SE" sz="5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5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 </a:t>
            </a:r>
            <a:r>
              <a:rPr lang="sv-SE" sz="5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5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WHO? WHAT? WHEN? WHERE? WHY? AND HOW? </a:t>
            </a:r>
            <a:r>
              <a:rPr lang="sv-SE" sz="5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SWEDISH ARMED FORCES</a:t>
            </a:r>
            <a:endParaRPr lang="sv-SE" sz="5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5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 AS A METHOD FOR QA</a:t>
            </a:r>
            <a:endParaRPr lang="sv-SE" sz="5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altLang="sv-SE" sz="5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 </a:t>
            </a:r>
            <a:r>
              <a:rPr lang="sv-SE" altLang="sv-SE" sz="5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altLang="sv-SE" sz="5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IN THE </a:t>
            </a:r>
            <a:r>
              <a:rPr lang="sv-SE" altLang="sv-SE" sz="5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5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altLang="sv-SE" sz="5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ASSESSMENT </a:t>
            </a:r>
            <a:r>
              <a:rPr lang="sv-SE" altLang="sv-SE" sz="5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altLang="sv-SE" sz="5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AREAS </a:t>
            </a:r>
            <a:r>
              <a:rPr lang="sv-SE" altLang="sv-SE" sz="5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altLang="sv-SE" sz="5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COLLOBORATIVE WORKSPACE ON INTRANET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5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INSPECTION JOURNEY</a:t>
            </a:r>
            <a:endParaRPr lang="en-US" sz="5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5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lang="en-US" sz="5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en-US" sz="5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5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endParaRPr lang="en-US" sz="5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sv-SE" altLang="sv-SE" sz="3200" dirty="0" smtClean="0"/>
          </a:p>
          <a:p>
            <a:pPr marL="0" indent="0">
              <a:buNone/>
            </a:pPr>
            <a:endParaRPr lang="sv-SE" altLang="sv-SE" sz="3200" dirty="0" smtClean="0"/>
          </a:p>
          <a:p>
            <a:pPr>
              <a:buFont typeface="+mj-lt"/>
              <a:buAutoNum type="arabicPeriod"/>
            </a:pPr>
            <a:endParaRPr lang="sv-SE" altLang="sv-SE" sz="3200" dirty="0" smtClean="0"/>
          </a:p>
          <a:p>
            <a:pPr>
              <a:buFont typeface="+mj-lt"/>
              <a:buAutoNum type="arabicPeriod"/>
            </a:pPr>
            <a:endParaRPr lang="sv-SE" altLang="sv-SE" sz="3200" dirty="0" smtClean="0"/>
          </a:p>
          <a:p>
            <a:pPr>
              <a:buFont typeface="+mj-lt"/>
              <a:buAutoNum type="arabicPeriod"/>
            </a:pPr>
            <a:endParaRPr lang="sv-SE" altLang="sv-SE" sz="3200" dirty="0"/>
          </a:p>
          <a:p>
            <a:pPr marL="0" indent="0">
              <a:buNone/>
            </a:pPr>
            <a:endParaRPr lang="sv-SE" sz="30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sv-SE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233228" y="3706251"/>
            <a:ext cx="1320507" cy="862883"/>
            <a:chOff x="1632" y="1248"/>
            <a:chExt cx="2682" cy="2286"/>
          </a:xfrm>
        </p:grpSpPr>
        <p:sp>
          <p:nvSpPr>
            <p:cNvPr id="5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sv-SE"/>
            </a:p>
          </p:txBody>
        </p:sp>
        <p:sp>
          <p:nvSpPr>
            <p:cNvPr id="6" name="AutoShape 9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sv-SE"/>
            </a:p>
          </p:txBody>
        </p:sp>
        <p:sp>
          <p:nvSpPr>
            <p:cNvPr id="7" name="AutoShape 10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sv-SE"/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7528805" y="932798"/>
            <a:ext cx="1367566" cy="951958"/>
            <a:chOff x="1824" y="633"/>
            <a:chExt cx="2834" cy="2849"/>
          </a:xfrm>
        </p:grpSpPr>
        <p:sp>
          <p:nvSpPr>
            <p:cNvPr id="9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pic>
        <p:nvPicPr>
          <p:cNvPr id="13" name="Picture 4" descr="försvarets-bildbyrå-d00006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43758"/>
            <a:ext cx="1333062" cy="88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53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6"/>
          <a:stretch/>
        </p:blipFill>
        <p:spPr bwMode="auto">
          <a:xfrm>
            <a:off x="198406" y="-3"/>
            <a:ext cx="8833449" cy="472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 2"/>
          <p:cNvSpPr/>
          <p:nvPr/>
        </p:nvSpPr>
        <p:spPr>
          <a:xfrm>
            <a:off x="376365" y="2125323"/>
            <a:ext cx="742623" cy="191069"/>
          </a:xfrm>
          <a:prstGeom prst="ellipse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25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/>
          <a:stretch/>
        </p:blipFill>
        <p:spPr bwMode="auto">
          <a:xfrm>
            <a:off x="67983" y="92847"/>
            <a:ext cx="8868983" cy="450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 5"/>
          <p:cNvSpPr/>
          <p:nvPr/>
        </p:nvSpPr>
        <p:spPr>
          <a:xfrm>
            <a:off x="2351818" y="2155752"/>
            <a:ext cx="742623" cy="191069"/>
          </a:xfrm>
          <a:prstGeom prst="ellipse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28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715117" y="144814"/>
            <a:ext cx="7772400" cy="6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 defTabSz="457200"/>
            <a:r>
              <a:rPr lang="sv-SE" sz="32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INSPECTION JOURNEY</a:t>
            </a:r>
            <a:endParaRPr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41" name="Line 3"/>
          <p:cNvCxnSpPr/>
          <p:nvPr/>
        </p:nvCxnSpPr>
        <p:spPr>
          <a:xfrm>
            <a:off x="209938" y="4179419"/>
            <a:ext cx="8712968" cy="810"/>
          </a:xfrm>
          <a:prstGeom prst="straightConnector1">
            <a:avLst/>
          </a:prstGeom>
          <a:ln w="28440">
            <a:solidFill>
              <a:srgbClr val="000000"/>
            </a:solidFill>
            <a:miter/>
            <a:tailEnd type="arrow" w="med" len="med"/>
          </a:ln>
        </p:spPr>
      </p:cxnSp>
      <p:sp>
        <p:nvSpPr>
          <p:cNvPr id="42" name="CustomShape 4"/>
          <p:cNvSpPr/>
          <p:nvPr/>
        </p:nvSpPr>
        <p:spPr>
          <a:xfrm>
            <a:off x="5950175" y="3538771"/>
            <a:ext cx="237240" cy="276210"/>
          </a:xfr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defTabSz="457200"/>
            <a:r>
              <a:rPr lang="sv-SE" spc="-1" dirty="0" smtClean="0">
                <a:solidFill>
                  <a:srgbClr val="000000"/>
                </a:solidFill>
              </a:rPr>
              <a:t>        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43" name="CustomShape 5"/>
          <p:cNvSpPr/>
          <p:nvPr/>
        </p:nvSpPr>
        <p:spPr>
          <a:xfrm>
            <a:off x="5060015" y="3538771"/>
            <a:ext cx="628920" cy="276210"/>
          </a:xfr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defTabSz="457200"/>
            <a:endParaRPr dirty="0">
              <a:solidFill>
                <a:srgbClr val="000000"/>
              </a:solidFill>
            </a:endParaRPr>
          </a:p>
        </p:txBody>
      </p:sp>
      <p:sp>
        <p:nvSpPr>
          <p:cNvPr id="45" name="CustomShape 7"/>
          <p:cNvSpPr/>
          <p:nvPr/>
        </p:nvSpPr>
        <p:spPr>
          <a:xfrm>
            <a:off x="3067295" y="3538771"/>
            <a:ext cx="525240" cy="276210"/>
          </a:xfrm>
          <a:solidFill>
            <a:srgbClr val="C0504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defTabSz="457200"/>
            <a:endParaRPr dirty="0">
              <a:solidFill>
                <a:srgbClr val="000000"/>
              </a:solidFill>
            </a:endParaRPr>
          </a:p>
        </p:txBody>
      </p:sp>
      <p:sp>
        <p:nvSpPr>
          <p:cNvPr id="46" name="CustomShape 8"/>
          <p:cNvSpPr/>
          <p:nvPr/>
        </p:nvSpPr>
        <p:spPr>
          <a:xfrm>
            <a:off x="1554575" y="3538771"/>
            <a:ext cx="525240" cy="276210"/>
          </a:xfrm>
          <a:solidFill>
            <a:srgbClr val="F796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defTabSz="457200"/>
            <a:endParaRPr dirty="0">
              <a:solidFill>
                <a:srgbClr val="000000"/>
              </a:solidFill>
            </a:endParaRPr>
          </a:p>
        </p:txBody>
      </p:sp>
      <p:sp>
        <p:nvSpPr>
          <p:cNvPr id="47" name="CustomShape 9"/>
          <p:cNvSpPr/>
          <p:nvPr/>
        </p:nvSpPr>
        <p:spPr>
          <a:xfrm>
            <a:off x="432351" y="3538771"/>
            <a:ext cx="642600" cy="276210"/>
          </a:xfr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defTabSz="457200"/>
            <a:endParaRPr dirty="0">
              <a:solidFill>
                <a:srgbClr val="000000"/>
              </a:solidFill>
            </a:endParaRPr>
          </a:p>
        </p:txBody>
      </p:sp>
      <p:sp>
        <p:nvSpPr>
          <p:cNvPr id="49" name="CustomShape 11"/>
          <p:cNvSpPr/>
          <p:nvPr/>
        </p:nvSpPr>
        <p:spPr>
          <a:xfrm>
            <a:off x="287735" y="3153211"/>
            <a:ext cx="656280" cy="276210"/>
          </a:xfr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defTabSz="457200"/>
            <a:endParaRPr dirty="0">
              <a:solidFill>
                <a:srgbClr val="000000"/>
              </a:solidFill>
            </a:endParaRPr>
          </a:p>
        </p:txBody>
      </p:sp>
      <p:sp>
        <p:nvSpPr>
          <p:cNvPr id="50" name="CustomShape 12"/>
          <p:cNvSpPr/>
          <p:nvPr/>
        </p:nvSpPr>
        <p:spPr>
          <a:xfrm>
            <a:off x="3008615" y="3160231"/>
            <a:ext cx="654840" cy="276210"/>
          </a:xfrm>
          <a:solidFill>
            <a:srgbClr val="C0504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defTabSz="457200"/>
            <a:endParaRPr dirty="0">
              <a:solidFill>
                <a:srgbClr val="000000"/>
              </a:solidFill>
            </a:endParaRPr>
          </a:p>
        </p:txBody>
      </p:sp>
      <p:sp>
        <p:nvSpPr>
          <p:cNvPr id="51" name="CustomShape 13"/>
          <p:cNvSpPr/>
          <p:nvPr/>
        </p:nvSpPr>
        <p:spPr>
          <a:xfrm>
            <a:off x="5248764" y="3100442"/>
            <a:ext cx="654840" cy="276210"/>
          </a:xfr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defTabSz="457200"/>
            <a:endParaRPr lang="sv-SE" spc="-1" dirty="0" smtClean="0">
              <a:solidFill>
                <a:srgbClr val="000000"/>
              </a:solidFill>
            </a:endParaRPr>
          </a:p>
        </p:txBody>
      </p:sp>
      <p:sp>
        <p:nvSpPr>
          <p:cNvPr id="52" name="CustomShape 14"/>
          <p:cNvSpPr/>
          <p:nvPr/>
        </p:nvSpPr>
        <p:spPr>
          <a:xfrm>
            <a:off x="86374" y="811027"/>
            <a:ext cx="2085503" cy="1462972"/>
          </a:xfr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defTabSz="457200"/>
            <a:r>
              <a:rPr lang="sv-SE" sz="1000" b="1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DEPT. OF EDUCATION</a:t>
            </a:r>
            <a:r>
              <a:rPr lang="sv-SE" sz="1000" b="1" spc="-1" dirty="0" smtClean="0">
                <a:solidFill>
                  <a:srgbClr val="005E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000" b="1" dirty="0" smtClean="0">
              <a:solidFill>
                <a:srgbClr val="005E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sv-SE" sz="1000" b="1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LEADS VTC 1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</a:t>
            </a:r>
            <a:endParaRPr sz="1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Tentative dates and timings </a:t>
            </a:r>
          </a:p>
          <a:p>
            <a:pPr defTabSz="457200"/>
            <a:r>
              <a:rPr lang="sv-SE" sz="1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for visits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focus areas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 for the  </a:t>
            </a: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/center: </a:t>
            </a:r>
          </a:p>
          <a:p>
            <a:pPr marL="628650" lvl="1" indent="-171450" defTabSz="457200">
              <a:buFont typeface="Arial" panose="020B0604020202020204" pitchFamily="34" charset="0"/>
              <a:buChar char="•"/>
            </a:pP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</a:t>
            </a: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endParaRPr lang="sv-SE" sz="1000" spc="-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defTabSz="457200">
              <a:buFont typeface="Arial" panose="020B0604020202020204" pitchFamily="34" charset="0"/>
              <a:buChar char="•"/>
            </a:pP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sv-SE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buFont typeface="Calibri"/>
              <a:buChar char="-"/>
            </a:pPr>
            <a:endParaRPr dirty="0">
              <a:solidFill>
                <a:srgbClr val="000000"/>
              </a:solidFill>
            </a:endParaRPr>
          </a:p>
        </p:txBody>
      </p:sp>
      <p:cxnSp>
        <p:nvCxnSpPr>
          <p:cNvPr id="53" name="Line 15"/>
          <p:cNvCxnSpPr/>
          <p:nvPr/>
        </p:nvCxnSpPr>
        <p:spPr>
          <a:xfrm>
            <a:off x="628360" y="3243194"/>
            <a:ext cx="0" cy="679741"/>
          </a:xfrm>
          <a:prstGeom prst="straightConnector1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</p:cxnSp>
      <p:sp>
        <p:nvSpPr>
          <p:cNvPr id="54" name="CustomShape 16"/>
          <p:cNvSpPr/>
          <p:nvPr/>
        </p:nvSpPr>
        <p:spPr>
          <a:xfrm>
            <a:off x="7465697" y="1597478"/>
            <a:ext cx="1756193" cy="969353"/>
          </a:xfr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000" b="1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DEPT. OF EDUCATION</a:t>
            </a:r>
            <a:r>
              <a:rPr lang="en-US" sz="1000" b="1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v-SE" sz="1000" b="1" spc="-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r>
              <a:rPr lang="sv-SE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sv-SE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approved </a:t>
            </a:r>
          </a:p>
          <a:p>
            <a:r>
              <a:rPr lang="sv-SE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sv-SE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Command for the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Directorate of Edu.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and sent to</a:t>
            </a:r>
          </a:p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school/center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0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stomShape 18"/>
          <p:cNvSpPr/>
          <p:nvPr/>
        </p:nvSpPr>
        <p:spPr>
          <a:xfrm>
            <a:off x="2562262" y="817372"/>
            <a:ext cx="1657559" cy="1459579"/>
          </a:xfr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000" b="1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DEPT. OF EDUCATION</a:t>
            </a:r>
            <a:r>
              <a:rPr lang="en-US" sz="1000" b="1" spc="-1" dirty="0">
                <a:solidFill>
                  <a:srgbClr val="005E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000" b="1" dirty="0">
              <a:solidFill>
                <a:srgbClr val="005E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LEADS VTC </a:t>
            </a:r>
            <a:r>
              <a:rPr lang="en-US" sz="1000" b="1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</a:t>
            </a:r>
            <a:r>
              <a:rPr lang="sv-SE" sz="10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sv-SE" sz="1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sz="1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v-SE" sz="10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sz="1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sv-SE" sz="1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come 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en-US" sz="1000" b="1" spc="-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agenda </a:t>
            </a:r>
          </a:p>
          <a:p>
            <a:pPr defTabSz="457200"/>
            <a:r>
              <a:rPr lang="sv-SE" sz="1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for the initial site visit </a:t>
            </a:r>
          </a:p>
          <a:p>
            <a:pPr defTabSz="457200"/>
            <a:r>
              <a:rPr lang="sv-SE" sz="1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and the </a:t>
            </a: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endParaRPr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focus areas</a:t>
            </a:r>
          </a:p>
          <a:p>
            <a:pPr defTabSz="457200"/>
            <a:endParaRPr lang="sv-SE" sz="1100" spc="-1" dirty="0" smtClean="0">
              <a:solidFill>
                <a:srgbClr val="000000"/>
              </a:solidFill>
            </a:endParaRPr>
          </a:p>
          <a:p>
            <a:pPr defTabSz="457200"/>
            <a:endParaRPr dirty="0">
              <a:solidFill>
                <a:srgbClr val="000000"/>
              </a:solidFill>
            </a:endParaRPr>
          </a:p>
        </p:txBody>
      </p:sp>
      <p:sp>
        <p:nvSpPr>
          <p:cNvPr id="57" name="CustomShape 19"/>
          <p:cNvSpPr/>
          <p:nvPr/>
        </p:nvSpPr>
        <p:spPr>
          <a:xfrm>
            <a:off x="2670344" y="2479738"/>
            <a:ext cx="1522462" cy="1030819"/>
          </a:xfr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sv-SE" sz="1000" b="1" spc="-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sv-SE" sz="1000" b="1" spc="-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/Center</a:t>
            </a:r>
            <a:r>
              <a:rPr lang="sv-SE" sz="1200" spc="-1" dirty="0" smtClean="0">
                <a:solidFill>
                  <a:srgbClr val="00B050"/>
                </a:solidFill>
              </a:rPr>
              <a:t>: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sv-SE" sz="10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Presents the prog. </a:t>
            </a:r>
          </a:p>
          <a:p>
            <a:pPr defTabSz="457200"/>
            <a:r>
              <a:rPr lang="sv-SE" sz="10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   for the initial site visit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sv-SE" sz="10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sv-SE" sz="10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0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sv-SE" sz="10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sz="10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v-SE" sz="10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sz="10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sv-SE" sz="10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posed</a:t>
            </a:r>
            <a:r>
              <a:rPr lang="sv-SE" sz="10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10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sv-SE" sz="1000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sv-SE" sz="10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v-SE" sz="1200" spc="-1" dirty="0" smtClean="0"/>
              <a:t>     </a:t>
            </a:r>
          </a:p>
          <a:p>
            <a:pPr defTabSz="457200"/>
            <a:endParaRPr lang="sv-SE" sz="1200" spc="-1" dirty="0" smtClean="0"/>
          </a:p>
          <a:p>
            <a:pPr defTabSz="457200"/>
            <a:r>
              <a:rPr lang="sv-SE" sz="1200" spc="-1" dirty="0" smtClean="0"/>
              <a:t>    </a:t>
            </a:r>
            <a:endParaRPr dirty="0"/>
          </a:p>
          <a:p>
            <a:pPr defTabSz="457200">
              <a:buFont typeface="Calibri"/>
              <a:buChar char="-"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58" name="CustomShape 20"/>
          <p:cNvSpPr/>
          <p:nvPr/>
        </p:nvSpPr>
        <p:spPr>
          <a:xfrm>
            <a:off x="5796136" y="2529728"/>
            <a:ext cx="2005231" cy="846924"/>
          </a:xfr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000" b="1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DEPT. OF </a:t>
            </a:r>
            <a:r>
              <a:rPr lang="en-US" sz="1000" b="1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EDUCATION/INSPECTED</a:t>
            </a:r>
            <a:r>
              <a:rPr lang="sv-SE" sz="1200" spc="-1" dirty="0" smtClean="0">
                <a:solidFill>
                  <a:srgbClr val="005EAB"/>
                </a:solidFill>
              </a:rPr>
              <a:t>:</a:t>
            </a:r>
            <a:endParaRPr dirty="0">
              <a:solidFill>
                <a:srgbClr val="005EAB"/>
              </a:solidFill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prog. for the </a:t>
            </a: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</a:p>
          <a:p>
            <a:pPr defTabSz="457200"/>
            <a:r>
              <a:rPr lang="sv-SE" sz="1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addressed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focus areas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Prel. </a:t>
            </a: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Line 23"/>
          <p:cNvCxnSpPr/>
          <p:nvPr/>
        </p:nvCxnSpPr>
        <p:spPr>
          <a:xfrm>
            <a:off x="1843902" y="3449392"/>
            <a:ext cx="1" cy="596589"/>
          </a:xfrm>
          <a:prstGeom prst="straightConnector1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</p:cxnSp>
      <p:cxnSp>
        <p:nvCxnSpPr>
          <p:cNvPr id="62" name="Line 24"/>
          <p:cNvCxnSpPr/>
          <p:nvPr/>
        </p:nvCxnSpPr>
        <p:spPr>
          <a:xfrm>
            <a:off x="3329915" y="3496522"/>
            <a:ext cx="6120" cy="405134"/>
          </a:xfrm>
          <a:prstGeom prst="straightConnector1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</p:cxnSp>
      <p:cxnSp>
        <p:nvCxnSpPr>
          <p:cNvPr id="64" name="Line 26"/>
          <p:cNvCxnSpPr/>
          <p:nvPr/>
        </p:nvCxnSpPr>
        <p:spPr>
          <a:xfrm>
            <a:off x="6085588" y="3436441"/>
            <a:ext cx="0" cy="420014"/>
          </a:xfrm>
          <a:prstGeom prst="straightConnector1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</p:cxnSp>
      <p:sp>
        <p:nvSpPr>
          <p:cNvPr id="67" name="CustomShape 29"/>
          <p:cNvSpPr/>
          <p:nvPr/>
        </p:nvSpPr>
        <p:spPr>
          <a:xfrm>
            <a:off x="1287772" y="2502711"/>
            <a:ext cx="1556036" cy="946681"/>
          </a:xfr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sv-SE" sz="1000" b="1" spc="-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sv-SE" sz="1000" b="1" spc="-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/Center</a:t>
            </a:r>
            <a:r>
              <a:rPr lang="sv-SE" sz="1000" spc="-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</a:p>
          <a:p>
            <a:r>
              <a:rPr lang="sv-SE" sz="1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requested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sz="1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endParaRPr lang="sv-SE" sz="10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200" spc="-1" dirty="0" smtClean="0">
              <a:solidFill>
                <a:srgbClr val="000000"/>
              </a:solidFill>
            </a:endParaRPr>
          </a:p>
          <a:p>
            <a:r>
              <a:rPr lang="sv-SE" sz="1200" spc="-1" dirty="0">
                <a:solidFill>
                  <a:srgbClr val="000000"/>
                </a:solidFill>
              </a:rPr>
              <a:t> </a:t>
            </a:r>
            <a:r>
              <a:rPr lang="sv-SE" sz="1200" spc="-1" dirty="0" smtClean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33" name="CustomShape 18"/>
          <p:cNvSpPr/>
          <p:nvPr/>
        </p:nvSpPr>
        <p:spPr>
          <a:xfrm>
            <a:off x="4192806" y="1452659"/>
            <a:ext cx="1534521" cy="1402647"/>
          </a:xfr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000" b="1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DEPT. OF </a:t>
            </a:r>
            <a:r>
              <a:rPr lang="en-US" sz="1000" b="1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EDUCATION:</a:t>
            </a:r>
            <a:endParaRPr sz="1000" b="1" dirty="0">
              <a:solidFill>
                <a:srgbClr val="005E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</a:t>
            </a: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sv-SE" sz="1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endParaRPr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areas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</a:p>
          <a:p>
            <a:pPr defTabSz="457200"/>
            <a:r>
              <a:rPr lang="sv-SE" sz="1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/center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7200"/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for the </a:t>
            </a: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coming </a:t>
            </a: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endParaRPr lang="sv-SE" sz="1100" spc="-1" dirty="0" smtClean="0">
              <a:solidFill>
                <a:srgbClr val="000000"/>
              </a:solidFill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endParaRPr sz="1100" dirty="0">
              <a:solidFill>
                <a:srgbClr val="000000"/>
              </a:solidFill>
            </a:endParaRPr>
          </a:p>
        </p:txBody>
      </p:sp>
      <p:cxnSp>
        <p:nvCxnSpPr>
          <p:cNvPr id="69" name="Line 24"/>
          <p:cNvCxnSpPr/>
          <p:nvPr/>
        </p:nvCxnSpPr>
        <p:spPr>
          <a:xfrm>
            <a:off x="4932040" y="2931574"/>
            <a:ext cx="0" cy="733524"/>
          </a:xfrm>
          <a:prstGeom prst="straightConnector1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</p:cxnSp>
      <p:grpSp>
        <p:nvGrpSpPr>
          <p:cNvPr id="17" name="Grupp 16"/>
          <p:cNvGrpSpPr/>
          <p:nvPr/>
        </p:nvGrpSpPr>
        <p:grpSpPr>
          <a:xfrm>
            <a:off x="262087" y="3856455"/>
            <a:ext cx="867038" cy="738471"/>
            <a:chOff x="262087" y="3856455"/>
            <a:chExt cx="867038" cy="738471"/>
          </a:xfrm>
        </p:grpSpPr>
        <p:sp>
          <p:nvSpPr>
            <p:cNvPr id="5" name="textruta 4"/>
            <p:cNvSpPr txBox="1"/>
            <p:nvPr/>
          </p:nvSpPr>
          <p:spPr>
            <a:xfrm>
              <a:off x="262087" y="3856455"/>
              <a:ext cx="7169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 smtClean="0">
                  <a:solidFill>
                    <a:srgbClr val="002060"/>
                  </a:solidFill>
                </a:rPr>
                <a:t>VTC 1</a:t>
              </a:r>
              <a:endParaRPr lang="sv-SE" b="1" dirty="0">
                <a:solidFill>
                  <a:srgbClr val="002060"/>
                </a:solidFill>
              </a:endParaRPr>
            </a:p>
          </p:txBody>
        </p:sp>
        <p:sp>
          <p:nvSpPr>
            <p:cNvPr id="6" name="textruta 5"/>
            <p:cNvSpPr txBox="1"/>
            <p:nvPr/>
          </p:nvSpPr>
          <p:spPr>
            <a:xfrm>
              <a:off x="320629" y="4256372"/>
              <a:ext cx="808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spc="-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sv-SE" sz="1600" dirty="0" smtClean="0"/>
                <a:t>-10w</a:t>
              </a:r>
              <a:endParaRPr lang="sv-SE" sz="1600" dirty="0"/>
            </a:p>
          </p:txBody>
        </p:sp>
      </p:grpSp>
      <p:sp>
        <p:nvSpPr>
          <p:cNvPr id="59" name="CustomShape 29"/>
          <p:cNvSpPr/>
          <p:nvPr/>
        </p:nvSpPr>
        <p:spPr>
          <a:xfrm>
            <a:off x="64388" y="2261930"/>
            <a:ext cx="1283078" cy="1339288"/>
          </a:xfr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sv-SE" sz="1000" b="1" spc="-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sv-SE" sz="1000" b="1" spc="-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/Center</a:t>
            </a:r>
            <a:r>
              <a:rPr lang="sv-SE" sz="1000" spc="-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v-SE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7200"/>
            <a:r>
              <a:rPr lang="sv-SE" sz="1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the tasks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</a:p>
          <a:p>
            <a:pPr defTabSz="457200"/>
            <a:r>
              <a:rPr lang="sv-SE" sz="1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dates and </a:t>
            </a:r>
          </a:p>
          <a:p>
            <a:pPr defTabSz="457200"/>
            <a:r>
              <a:rPr lang="sv-SE" sz="1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timings </a:t>
            </a:r>
            <a:r>
              <a:rPr lang="sv-SE" sz="10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v-SE" sz="10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7200"/>
            <a:endParaRPr dirty="0">
              <a:solidFill>
                <a:srgbClr val="FF0000"/>
              </a:solidFill>
            </a:endParaRPr>
          </a:p>
          <a:p>
            <a:pPr defTabSz="457200"/>
            <a:endParaRPr lang="sv-SE" sz="1200" spc="-1" dirty="0" smtClean="0">
              <a:solidFill>
                <a:srgbClr val="000000"/>
              </a:solidFill>
            </a:endParaRPr>
          </a:p>
        </p:txBody>
      </p:sp>
      <p:sp>
        <p:nvSpPr>
          <p:cNvPr id="68" name="textruta 67"/>
          <p:cNvSpPr txBox="1"/>
          <p:nvPr/>
        </p:nvSpPr>
        <p:spPr>
          <a:xfrm>
            <a:off x="1576842" y="4210434"/>
            <a:ext cx="6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pc="-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dirty="0" smtClean="0"/>
              <a:t>-8w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2977571" y="3856452"/>
            <a:ext cx="716928" cy="692296"/>
            <a:chOff x="2977571" y="3856455"/>
            <a:chExt cx="716928" cy="692296"/>
          </a:xfrm>
        </p:grpSpPr>
        <p:sp>
          <p:nvSpPr>
            <p:cNvPr id="74" name="textruta 73"/>
            <p:cNvSpPr txBox="1"/>
            <p:nvPr/>
          </p:nvSpPr>
          <p:spPr>
            <a:xfrm>
              <a:off x="2977571" y="3856455"/>
              <a:ext cx="7169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 smtClean="0">
                  <a:solidFill>
                    <a:srgbClr val="002060"/>
                  </a:solidFill>
                </a:rPr>
                <a:t>VTC 2</a:t>
              </a:r>
              <a:endParaRPr lang="sv-SE" b="1" dirty="0">
                <a:solidFill>
                  <a:srgbClr val="002060"/>
                </a:solidFill>
              </a:endParaRPr>
            </a:p>
          </p:txBody>
        </p:sp>
        <p:sp>
          <p:nvSpPr>
            <p:cNvPr id="75" name="textruta 74"/>
            <p:cNvSpPr txBox="1"/>
            <p:nvPr/>
          </p:nvSpPr>
          <p:spPr>
            <a:xfrm>
              <a:off x="3008615" y="4179419"/>
              <a:ext cx="601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spc="-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sv-SE" dirty="0" smtClean="0"/>
                <a:t>-4w</a:t>
              </a:r>
              <a:endParaRPr lang="sv-SE" dirty="0"/>
            </a:p>
          </p:txBody>
        </p:sp>
      </p:grpSp>
      <p:grpSp>
        <p:nvGrpSpPr>
          <p:cNvPr id="19" name="Grupp 18"/>
          <p:cNvGrpSpPr/>
          <p:nvPr/>
        </p:nvGrpSpPr>
        <p:grpSpPr>
          <a:xfrm>
            <a:off x="4434709" y="3699089"/>
            <a:ext cx="888179" cy="869303"/>
            <a:chOff x="4434709" y="3699089"/>
            <a:chExt cx="888179" cy="869303"/>
          </a:xfrm>
        </p:grpSpPr>
        <p:sp>
          <p:nvSpPr>
            <p:cNvPr id="55" name="CustomShape 17"/>
            <p:cNvSpPr/>
            <p:nvPr/>
          </p:nvSpPr>
          <p:spPr>
            <a:xfrm>
              <a:off x="4451384" y="3699089"/>
              <a:ext cx="871504" cy="481140"/>
            </a:xfrm>
            <a:noFill/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/>
            <a:lstStyle/>
            <a:p>
              <a:pPr defTabSz="457200"/>
              <a:r>
                <a:rPr lang="sv-SE" sz="1400" b="1" spc="-1" dirty="0" smtClean="0">
                  <a:solidFill>
                    <a:schemeClr val="accent3">
                      <a:lumMod val="50000"/>
                    </a:schemeClr>
                  </a:solidFill>
                </a:rPr>
                <a:t>INITIAL SITE </a:t>
              </a:r>
            </a:p>
            <a:p>
              <a:pPr defTabSz="457200"/>
              <a:r>
                <a:rPr lang="sv-SE" sz="1400" b="1" spc="-1" dirty="0" smtClean="0">
                  <a:solidFill>
                    <a:schemeClr val="accent3">
                      <a:lumMod val="50000"/>
                    </a:schemeClr>
                  </a:solidFill>
                </a:rPr>
                <a:t>     VISIT</a:t>
              </a:r>
              <a:endParaRPr lang="sv-SE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8" name="textruta 47"/>
            <p:cNvSpPr txBox="1"/>
            <p:nvPr/>
          </p:nvSpPr>
          <p:spPr>
            <a:xfrm>
              <a:off x="4434709" y="4199060"/>
              <a:ext cx="793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spc="-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I</a:t>
              </a:r>
              <a:r>
                <a:rPr lang="sv-SE" dirty="0" smtClean="0"/>
                <a:t>-3w</a:t>
              </a:r>
              <a:endParaRPr lang="sv-SE" dirty="0"/>
            </a:p>
          </p:txBody>
        </p:sp>
      </p:grpSp>
      <p:grpSp>
        <p:nvGrpSpPr>
          <p:cNvPr id="20" name="Grupp 19"/>
          <p:cNvGrpSpPr/>
          <p:nvPr/>
        </p:nvGrpSpPr>
        <p:grpSpPr>
          <a:xfrm>
            <a:off x="5664359" y="3807869"/>
            <a:ext cx="716928" cy="771895"/>
            <a:chOff x="5664355" y="3807871"/>
            <a:chExt cx="716928" cy="771895"/>
          </a:xfrm>
        </p:grpSpPr>
        <p:sp>
          <p:nvSpPr>
            <p:cNvPr id="63" name="textruta 62"/>
            <p:cNvSpPr txBox="1"/>
            <p:nvPr/>
          </p:nvSpPr>
          <p:spPr>
            <a:xfrm>
              <a:off x="5664355" y="3807871"/>
              <a:ext cx="7169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 smtClean="0">
                  <a:solidFill>
                    <a:srgbClr val="002060"/>
                  </a:solidFill>
                </a:rPr>
                <a:t>VTC 3</a:t>
              </a:r>
              <a:endParaRPr lang="sv-SE" b="1" dirty="0">
                <a:solidFill>
                  <a:srgbClr val="002060"/>
                </a:solidFill>
              </a:endParaRPr>
            </a:p>
          </p:txBody>
        </p:sp>
        <p:sp>
          <p:nvSpPr>
            <p:cNvPr id="65" name="textruta 64"/>
            <p:cNvSpPr txBox="1"/>
            <p:nvPr/>
          </p:nvSpPr>
          <p:spPr>
            <a:xfrm>
              <a:off x="5727323" y="4210434"/>
              <a:ext cx="601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spc="-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sv-SE" dirty="0" smtClean="0"/>
                <a:t>-1w</a:t>
              </a:r>
              <a:endParaRPr lang="sv-SE" dirty="0"/>
            </a:p>
          </p:txBody>
        </p:sp>
      </p:grpSp>
      <p:grpSp>
        <p:nvGrpSpPr>
          <p:cNvPr id="21" name="Grupp 20"/>
          <p:cNvGrpSpPr/>
          <p:nvPr/>
        </p:nvGrpSpPr>
        <p:grpSpPr>
          <a:xfrm>
            <a:off x="6484564" y="3441795"/>
            <a:ext cx="1877040" cy="1069174"/>
            <a:chOff x="6484564" y="3441795"/>
            <a:chExt cx="1877040" cy="1069174"/>
          </a:xfrm>
        </p:grpSpPr>
        <p:sp>
          <p:nvSpPr>
            <p:cNvPr id="60" name="CustomShape 22"/>
            <p:cNvSpPr/>
            <p:nvPr/>
          </p:nvSpPr>
          <p:spPr>
            <a:xfrm>
              <a:off x="6484564" y="3441795"/>
              <a:ext cx="1877040" cy="481140"/>
            </a:xfrm>
            <a:noFill/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/>
            <a:lstStyle/>
            <a:p>
              <a:r>
                <a:rPr lang="sv-SE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Mil. </a:t>
              </a:r>
              <a:r>
                <a:rPr lang="sv-SE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Command</a:t>
              </a:r>
              <a:r>
                <a:rPr lang="sv-SE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 for the </a:t>
              </a:r>
              <a:r>
                <a:rPr lang="sv-SE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Directorate</a:t>
              </a:r>
              <a:r>
                <a:rPr lang="sv-SE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sv-SE" sz="10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sv-SE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sv-SE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Edu. and Training</a:t>
              </a: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v-SE" sz="1000" b="1" dirty="0" smtClean="0"/>
                <a:t>+ </a:t>
              </a:r>
              <a:r>
                <a:rPr lang="sv-SE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Insp.com.</a:t>
              </a:r>
            </a:p>
            <a:p>
              <a:r>
                <a:rPr lang="sv-SE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sv-SE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nspect</a:t>
              </a:r>
              <a:r>
                <a:rPr lang="sv-SE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v-SE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school</a:t>
              </a:r>
              <a:r>
                <a:rPr lang="sv-SE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/center</a:t>
              </a:r>
              <a:endParaRPr lang="sv-SE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/>
              <a:endParaRPr sz="10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/>
              <a:r>
                <a:rPr lang="sv-SE" sz="1200" spc="-1" dirty="0" smtClean="0"/>
                <a:t> </a:t>
              </a:r>
              <a:endParaRPr dirty="0"/>
            </a:p>
          </p:txBody>
        </p:sp>
        <p:sp>
          <p:nvSpPr>
            <p:cNvPr id="70" name="textruta 69"/>
            <p:cNvSpPr txBox="1"/>
            <p:nvPr/>
          </p:nvSpPr>
          <p:spPr>
            <a:xfrm>
              <a:off x="6818055" y="4203192"/>
              <a:ext cx="128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b="1" spc="-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INSPECTION</a:t>
              </a:r>
              <a:endParaRPr lang="sv-SE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textruta 70"/>
          <p:cNvSpPr txBox="1"/>
          <p:nvPr/>
        </p:nvSpPr>
        <p:spPr>
          <a:xfrm>
            <a:off x="8344433" y="4174485"/>
            <a:ext cx="64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pc="-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dirty="0" smtClean="0"/>
              <a:t>+8w</a:t>
            </a:r>
            <a:endParaRPr lang="sv-SE" dirty="0"/>
          </a:p>
        </p:txBody>
      </p:sp>
      <p:cxnSp>
        <p:nvCxnSpPr>
          <p:cNvPr id="72" name="Line 26"/>
          <p:cNvCxnSpPr/>
          <p:nvPr/>
        </p:nvCxnSpPr>
        <p:spPr>
          <a:xfrm>
            <a:off x="8644653" y="2479738"/>
            <a:ext cx="0" cy="1650661"/>
          </a:xfrm>
          <a:prstGeom prst="straightConnector1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</p:cxnSp>
      <p:cxnSp>
        <p:nvCxnSpPr>
          <p:cNvPr id="66" name="Line 23"/>
          <p:cNvCxnSpPr/>
          <p:nvPr/>
        </p:nvCxnSpPr>
        <p:spPr>
          <a:xfrm>
            <a:off x="1301953" y="2479738"/>
            <a:ext cx="1752413" cy="0"/>
          </a:xfrm>
          <a:prstGeom prst="straightConnector1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</p:cxnSp>
      <p:sp>
        <p:nvSpPr>
          <p:cNvPr id="16" name="textruta 15"/>
          <p:cNvSpPr txBox="1"/>
          <p:nvPr/>
        </p:nvSpPr>
        <p:spPr>
          <a:xfrm>
            <a:off x="1691680" y="2241101"/>
            <a:ext cx="12595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 smtClean="0">
                <a:solidFill>
                  <a:schemeClr val="accent5">
                    <a:lumMod val="50000"/>
                  </a:schemeClr>
                </a:solidFill>
              </a:rPr>
              <a:t>Before  VTC 2</a:t>
            </a:r>
            <a:endParaRPr lang="sv-SE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5-udd 22"/>
          <p:cNvSpPr/>
          <p:nvPr/>
        </p:nvSpPr>
        <p:spPr>
          <a:xfrm>
            <a:off x="7156492" y="4543818"/>
            <a:ext cx="268132" cy="273865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5-udd 72"/>
          <p:cNvSpPr/>
          <p:nvPr/>
        </p:nvSpPr>
        <p:spPr>
          <a:xfrm>
            <a:off x="7423084" y="4543819"/>
            <a:ext cx="268132" cy="273865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ktangel 26"/>
          <p:cNvSpPr/>
          <p:nvPr/>
        </p:nvSpPr>
        <p:spPr>
          <a:xfrm>
            <a:off x="6943077" y="811027"/>
            <a:ext cx="17925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spc="-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I=</a:t>
            </a:r>
            <a:r>
              <a:rPr lang="sv-SE" b="1" spc="-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endParaRPr lang="sv-SE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443184" y="123478"/>
            <a:ext cx="8229600" cy="857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INITIAL SITE VISIT 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CustomShape 2"/>
          <p:cNvSpPr/>
          <p:nvPr/>
        </p:nvSpPr>
        <p:spPr>
          <a:xfrm>
            <a:off x="251100" y="843557"/>
            <a:ext cx="8757558" cy="415459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endParaRPr lang="sv-SE" sz="1600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v-SE" sz="1600" b="1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sv-SE" sz="16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b="1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sv-SE" sz="16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visit by the </a:t>
            </a:r>
            <a:r>
              <a:rPr lang="sv-SE" sz="1600" b="1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r>
              <a:rPr lang="sv-SE" sz="16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b="1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endParaRPr lang="sv-SE" sz="1600" b="1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Day 1: 0800-1630  </a:t>
            </a:r>
          </a:p>
          <a:p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Day 2: 0800-1500</a:t>
            </a:r>
          </a:p>
          <a:p>
            <a:endParaRPr lang="sv-SE" sz="1600" b="1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addressing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relevant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sv-SE" sz="16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Meeting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students/</a:t>
            </a: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partcipants</a:t>
            </a:r>
            <a:endParaRPr lang="sv-SE" sz="1600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/center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the focus 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areas  </a:t>
            </a:r>
            <a:r>
              <a:rPr lang="sv-SE" sz="1600" spc="-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sv-SE" sz="1600" spc="-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latter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part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the second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plan the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upcoming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endParaRPr lang="sv-SE" sz="1600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iscussion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nspection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ommittee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regarding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1600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reflections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sv-SE" sz="16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sv-SE" sz="14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400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400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sz="1400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400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400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sz="1400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4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sv-SE" sz="1400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sv-SE" sz="1400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400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sz="14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400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sv-SE" sz="1200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200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200" spc="-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400" spc="-1" dirty="0">
              <a:solidFill>
                <a:srgbClr val="FF0000"/>
              </a:solidFill>
            </a:endParaRPr>
          </a:p>
          <a:p>
            <a:endParaRPr lang="sv-SE" sz="1400" spc="-1" dirty="0" smtClean="0">
              <a:latin typeface="Calibri"/>
            </a:endParaRPr>
          </a:p>
          <a:p>
            <a:endParaRPr sz="1400" i="1" dirty="0"/>
          </a:p>
        </p:txBody>
      </p:sp>
      <p:pic>
        <p:nvPicPr>
          <p:cNvPr id="8" name="Picture 4" descr="försvarets-bildbyrå-d00006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67894"/>
            <a:ext cx="1796528" cy="102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3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9632" y="123478"/>
            <a:ext cx="6493631" cy="50405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v-S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 DAY</a:t>
            </a:r>
            <a:endParaRPr lang="sv-S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06259" y="790059"/>
            <a:ext cx="8484190" cy="3673965"/>
          </a:xfrm>
        </p:spPr>
        <p:txBody>
          <a:bodyPr>
            <a:normAutofit lnSpcReduction="10000"/>
          </a:bodyPr>
          <a:lstStyle/>
          <a:p>
            <a:pPr fontAlgn="t">
              <a:buFont typeface="Wingdings" panose="05000000000000000000" pitchFamily="2" charset="2"/>
              <a:buChar char="Ø"/>
            </a:pP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Guard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Honour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ceremony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Short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speech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by Mil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Command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Directorate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/Centre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welcomes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Mil.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Command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Directorate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Education and Training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gives a presentation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t">
              <a:buFont typeface="Wingdings" panose="05000000000000000000" pitchFamily="2" charset="2"/>
              <a:buChar char="Ø"/>
            </a:pP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presents the agenda for the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different agenda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Meeting </a:t>
            </a: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 the students/</a:t>
            </a: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partcipants</a:t>
            </a:r>
            <a:endParaRPr lang="sv-SE" sz="16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sv-SE" sz="1600" spc="-1" dirty="0">
                <a:latin typeface="Arial" panose="020B0604020202020204" pitchFamily="34" charset="0"/>
                <a:cs typeface="Arial" panose="020B0604020202020204" pitchFamily="34" charset="0"/>
              </a:rPr>
              <a:t>/center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come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togther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reflections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 and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Impressions </a:t>
            </a:r>
            <a:r>
              <a:rPr lang="sv-SE" sz="16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sv-SE" sz="16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(FIR)  </a:t>
            </a:r>
            <a:endParaRPr lang="sv-SE" sz="16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ommittee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deliver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/center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b="1" dirty="0" smtClean="0"/>
          </a:p>
        </p:txBody>
      </p:sp>
      <p:pic>
        <p:nvPicPr>
          <p:cNvPr id="7" name="Picture 4" descr="försvarets-bildbyrå-d00006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68" y="3867894"/>
            <a:ext cx="1796528" cy="119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3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193982"/>
            <a:ext cx="8771566" cy="64807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PERSPECTIVES ON QUALITY ASSURANCE</a:t>
            </a:r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b="1" dirty="0"/>
              <a:t/>
            </a:r>
            <a:br>
              <a:rPr lang="sv-SE" sz="2400" b="1" dirty="0"/>
            </a:br>
            <a:endParaRPr lang="sv-SE" sz="2200" dirty="0"/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683568" y="1088012"/>
            <a:ext cx="7425567" cy="3311877"/>
          </a:xfrm>
          <a:solidFill>
            <a:schemeClr val="bg1"/>
          </a:solidFill>
          <a:effectLst/>
        </p:spPr>
        <p:txBody>
          <a:bodyPr/>
          <a:lstStyle/>
          <a:p>
            <a:pPr marL="0" indent="0" algn="ctr">
              <a:buNone/>
            </a:pPr>
            <a:endParaRPr lang="sv-SE" b="1" dirty="0"/>
          </a:p>
        </p:txBody>
      </p:sp>
      <p:pic>
        <p:nvPicPr>
          <p:cNvPr id="2050" name="Picture 2" descr="C:\Users\nikhoa01\AppData\Local\Microsoft\Windows\Temporary Internet Files\Content.Outlook\YKHSWX6X\IMG_0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7" y="1459476"/>
            <a:ext cx="369328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khoa01\AppData\Local\Microsoft\Windows\Temporary Internet Files\Content.Outlook\YKHSWX6X\IMG_0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6308"/>
            <a:ext cx="2742952" cy="292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1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47664" y="318172"/>
            <a:ext cx="6347048" cy="56557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sv-SE" sz="3600" dirty="0" smtClean="0"/>
              <a:t> 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050" name="Picture 2" descr="C:\Users\marmar04\AppData\Local\Microsoft\Windows\Temporary Internet Files\Content.Outlook\8OMT9RB0\thGJLYA6I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9"/>
          <a:stretch/>
        </p:blipFill>
        <p:spPr bwMode="auto">
          <a:xfrm>
            <a:off x="1259632" y="1200153"/>
            <a:ext cx="671740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4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 descr="C:\Users\marmar04\AppData\Local\Microsoft\Windows\Temporary Internet Files\Content.Outlook\8OMT9RB0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08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555526"/>
            <a:ext cx="7992888" cy="3888432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1026" name="Picture 2" descr="C:\Users\marmar04\Desktop\1231840792-Quality-Over-Quantity-Quotes-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15568"/>
            <a:ext cx="5091112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3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856984" cy="70958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v-SE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QUALITY </a:t>
            </a:r>
            <a:r>
              <a:rPr lang="sv-SE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ASSURANCE (QA</a:t>
            </a:r>
            <a:r>
              <a:rPr lang="sv-SE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sv-SE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987574"/>
            <a:ext cx="8568952" cy="3888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assurance has been defined as a program for the systematic monitoring and evaluation of the various aspects of a project, service or facility to ensure that standards of quality are being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Merriam Webster </a:t>
            </a:r>
          </a:p>
          <a:p>
            <a:pPr marL="0" indent="0"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418190" y="3579862"/>
            <a:ext cx="1063940" cy="1063943"/>
            <a:chOff x="1632" y="1248"/>
            <a:chExt cx="2682" cy="2286"/>
          </a:xfrm>
        </p:grpSpPr>
        <p:sp>
          <p:nvSpPr>
            <p:cNvPr id="5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sv-SE"/>
            </a:p>
          </p:txBody>
        </p:sp>
        <p:sp>
          <p:nvSpPr>
            <p:cNvPr id="6" name="AutoShape 9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sv-SE"/>
            </a:p>
          </p:txBody>
        </p:sp>
        <p:sp>
          <p:nvSpPr>
            <p:cNvPr id="7" name="AutoShape 10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0505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64807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QA - SWEDISH ARMED FORCES (</a:t>
            </a:r>
            <a:r>
              <a:rPr lang="sv-SE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SwAF</a:t>
            </a:r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19622"/>
            <a:ext cx="8363272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standards for </a:t>
            </a:r>
            <a:r>
              <a:rPr lang="sv-S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assurance</a:t>
            </a:r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in </a:t>
            </a:r>
            <a:r>
              <a:rPr lang="sv-S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sv-S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adapted</a:t>
            </a:r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from the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Swedish Institute for Quality 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SIQ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NATO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Approach to Training (SAT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055367" y="3760296"/>
            <a:ext cx="1320507" cy="862883"/>
            <a:chOff x="1632" y="1248"/>
            <a:chExt cx="2682" cy="2286"/>
          </a:xfrm>
        </p:grpSpPr>
        <p:sp>
          <p:nvSpPr>
            <p:cNvPr id="5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sv-SE"/>
            </a:p>
          </p:txBody>
        </p:sp>
        <p:sp>
          <p:nvSpPr>
            <p:cNvPr id="6" name="AutoShape 9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sv-SE"/>
            </a:p>
          </p:txBody>
        </p:sp>
        <p:sp>
          <p:nvSpPr>
            <p:cNvPr id="7" name="AutoShape 10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9495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08291" y="152689"/>
            <a:ext cx="8278512" cy="61886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SWEDISH INSTITUTE FOR QUALITY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(SIQ)</a:t>
            </a:r>
            <a:r>
              <a:rPr lang="sv-SE" b="1" dirty="0"/>
              <a:t/>
            </a:r>
            <a:br>
              <a:rPr lang="sv-SE" b="1" dirty="0"/>
            </a:br>
            <a:endParaRPr lang="sv-SE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08290" y="935408"/>
            <a:ext cx="8278513" cy="3580558"/>
          </a:xfr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ational center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 and business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excellence in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Sweden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Non-profit organization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SIQ mission statement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promote quality development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creating, gathering and spreading knowledge within the field of quality and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SIQ promote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quality management </a:t>
            </a:r>
            <a:endParaRPr lang="en-US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Run several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activities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focused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education, research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</a:p>
          <a:p>
            <a:pPr marL="0" indent="0">
              <a:buNone/>
            </a:pPr>
            <a:endParaRPr lang="sv-SE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SIQ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partners </a:t>
            </a:r>
            <a:endParaRPr lang="sv-SE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EFQM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- European Foundation for Quality Management </a:t>
            </a: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GBN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- Global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Benchmarking Network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ASQ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- American Society for Quality </a:t>
            </a:r>
            <a:endParaRPr lang="sv-S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7242948" y="3507854"/>
            <a:ext cx="1063940" cy="1063943"/>
            <a:chOff x="1632" y="1248"/>
            <a:chExt cx="2682" cy="2286"/>
          </a:xfrm>
        </p:grpSpPr>
        <p:sp>
          <p:nvSpPr>
            <p:cNvPr id="7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sv-SE"/>
            </a:p>
          </p:txBody>
        </p:sp>
        <p:sp>
          <p:nvSpPr>
            <p:cNvPr id="8" name="AutoShape 9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sv-SE"/>
            </a:p>
          </p:txBody>
        </p:sp>
        <p:sp>
          <p:nvSpPr>
            <p:cNvPr id="9" name="AutoShape 10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9779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91264" cy="121364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SIQ CORE </a:t>
            </a:r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VALUES </a:t>
            </a:r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ADAPTED </a:t>
            </a:r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BY THE SWEDISH ARMED </a:t>
            </a:r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FORCES </a:t>
            </a:r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29889" y="1623239"/>
            <a:ext cx="8136904" cy="288032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DEDICATED </a:t>
            </a:r>
            <a:r>
              <a:rPr lang="sv-S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FACT BASED DECISION </a:t>
            </a:r>
            <a:r>
              <a:rPr lang="sv-S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PROCESS BASED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v-S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PARTCIPATION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sv-S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v-S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DEVELOPMENT</a:t>
            </a:r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LONG TERM PLANNING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v-S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PREVENTIVE MEASURES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LEARNING FROM OTHERS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CONTINUOUS IMPROVEMENT</a:t>
            </a:r>
          </a:p>
          <a:p>
            <a:pPr>
              <a:buFont typeface="Wingdings" panose="05000000000000000000" pitchFamily="2" charset="2"/>
              <a:buChar char="q"/>
            </a:pPr>
            <a:endParaRPr lang="sv-SE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398447" y="3699076"/>
            <a:ext cx="1063940" cy="1063943"/>
            <a:chOff x="1632" y="1248"/>
            <a:chExt cx="2682" cy="2286"/>
          </a:xfrm>
        </p:grpSpPr>
        <p:sp>
          <p:nvSpPr>
            <p:cNvPr id="5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sv-SE"/>
            </a:p>
          </p:txBody>
        </p:sp>
        <p:sp>
          <p:nvSpPr>
            <p:cNvPr id="6" name="AutoShape 9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sv-SE"/>
            </a:p>
          </p:txBody>
        </p:sp>
        <p:sp>
          <p:nvSpPr>
            <p:cNvPr id="7" name="AutoShape 10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3327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205978"/>
            <a:ext cx="8712968" cy="114163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SWEDISH </a:t>
            </a:r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ARMED FORCES </a:t>
            </a:r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REGULATIONS FOR EDUCATION AND TRAINING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91630"/>
            <a:ext cx="8363272" cy="365187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v-SE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v-SE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sv-SE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sv-SE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sv-SE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6 in the Swedish </a:t>
            </a:r>
            <a:r>
              <a:rPr lang="sv-SE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Armed</a:t>
            </a:r>
            <a:r>
              <a:rPr lang="sv-SE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  <a:r>
              <a:rPr lang="sv-SE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sv-SE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sv-SE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v-SE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sv-SE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“Inspections are executed by the </a:t>
            </a:r>
            <a:r>
              <a:rPr lang="sv-SE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Military</a:t>
            </a:r>
            <a:r>
              <a:rPr lang="sv-SE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Command</a:t>
            </a:r>
            <a:r>
              <a:rPr lang="sv-SE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sv-SE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Directorate</a:t>
            </a:r>
            <a:r>
              <a:rPr lang="sv-SE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and Training.</a:t>
            </a:r>
          </a:p>
          <a:p>
            <a:pPr marL="0" indent="0">
              <a:buNone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purpose of the inspection is to safeguard the standards and to    </a:t>
            </a:r>
          </a:p>
          <a:p>
            <a:pPr marL="0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ensure quality assurance in education and training. It should be    </a:t>
            </a:r>
          </a:p>
          <a:p>
            <a:pPr marL="0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instructive and useful for all parties. </a:t>
            </a:r>
            <a:r>
              <a:rPr lang="sv-SE" sz="8000" dirty="0" err="1">
                <a:latin typeface="Arial" panose="020B0604020202020204" pitchFamily="34" charset="0"/>
                <a:cs typeface="Arial" panose="020B0604020202020204" pitchFamily="34" charset="0"/>
              </a:rPr>
              <a:t>Inspections</a:t>
            </a:r>
            <a:r>
              <a:rPr lang="sv-S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sv-S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0" dirty="0" err="1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sv-SE" sz="8000" dirty="0">
                <a:latin typeface="Arial" panose="020B0604020202020204" pitchFamily="34" charset="0"/>
                <a:cs typeface="Arial" panose="020B0604020202020204" pitchFamily="34" charset="0"/>
              </a:rPr>
              <a:t> be     </a:t>
            </a:r>
          </a:p>
          <a:p>
            <a:pPr marL="0" indent="0">
              <a:buNone/>
            </a:pPr>
            <a:r>
              <a:rPr lang="sv-SE" sz="80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sv-SE" sz="8000" dirty="0">
                <a:latin typeface="Arial" panose="020B0604020202020204" pitchFamily="34" charset="0"/>
                <a:cs typeface="Arial" panose="020B0604020202020204" pitchFamily="34" charset="0"/>
              </a:rPr>
              <a:t> on the internal </a:t>
            </a:r>
            <a:r>
              <a:rPr lang="sv-SE" sz="80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0" dirty="0" err="1">
                <a:latin typeface="Arial" panose="020B0604020202020204" pitchFamily="34" charset="0"/>
                <a:cs typeface="Arial" panose="020B0604020202020204" pitchFamily="34" charset="0"/>
              </a:rPr>
              <a:t>assurance</a:t>
            </a:r>
            <a:r>
              <a:rPr lang="sv-S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0" dirty="0" err="1"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r>
              <a:rPr lang="sv-SE" sz="8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8000" dirty="0" err="1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lang="sv-SE" sz="8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sv-SE" sz="8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sz="8000" dirty="0">
                <a:latin typeface="Arial" panose="020B0604020202020204" pitchFamily="34" charset="0"/>
                <a:cs typeface="Arial" panose="020B0604020202020204" pitchFamily="34" charset="0"/>
              </a:rPr>
              <a:t> part </a:t>
            </a:r>
            <a:r>
              <a:rPr lang="sv-SE" sz="8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8000" dirty="0">
                <a:latin typeface="Arial" panose="020B0604020202020204" pitchFamily="34" charset="0"/>
                <a:cs typeface="Arial" panose="020B0604020202020204" pitchFamily="34" charset="0"/>
              </a:rPr>
              <a:t> an on going process</a:t>
            </a:r>
            <a:r>
              <a:rPr lang="sv-SE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0" indent="0">
              <a:buNone/>
            </a:pPr>
            <a:r>
              <a:rPr lang="sv-SE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v-SE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sv-SE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371937" y="4020278"/>
            <a:ext cx="1249680" cy="927735"/>
            <a:chOff x="1824" y="633"/>
            <a:chExt cx="2834" cy="2849"/>
          </a:xfrm>
        </p:grpSpPr>
        <p:sp>
          <p:nvSpPr>
            <p:cNvPr id="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463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QUALITY ASSURANCE – QA?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098" name="Picture 2" descr="C:\Users\marmar04\AppData\Local\Microsoft\Windows\Temporary Internet Files\Content.Outlook\8OMT9RB0\via-what-is-qa-fea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2" y="1217793"/>
            <a:ext cx="8244408" cy="337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8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M Negativ">
  <a:themeElements>
    <a:clrScheme name="FM_PPT_MÖRK 1">
      <a:dk1>
        <a:srgbClr val="000000"/>
      </a:dk1>
      <a:lt1>
        <a:srgbClr val="FFFFFF"/>
      </a:lt1>
      <a:dk2>
        <a:srgbClr val="3E4744"/>
      </a:dk2>
      <a:lt2>
        <a:srgbClr val="434B53"/>
      </a:lt2>
      <a:accent1>
        <a:srgbClr val="49473F"/>
      </a:accent1>
      <a:accent2>
        <a:srgbClr val="5D5D5D"/>
      </a:accent2>
      <a:accent3>
        <a:srgbClr val="2BDB8C"/>
      </a:accent3>
      <a:accent4>
        <a:srgbClr val="F5E500"/>
      </a:accent4>
      <a:accent5>
        <a:srgbClr val="FF675C"/>
      </a:accent5>
      <a:accent6>
        <a:srgbClr val="005EAB"/>
      </a:accent6>
      <a:hlink>
        <a:srgbClr val="000000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3" id="{7C44520E-0066-144C-99A0-C6FA887E4024}" vid="{D85BDCC0-ED8C-2C40-B159-467EFEAF24BC}"/>
    </a:ext>
  </a:extLst>
</a:theme>
</file>

<file path=ppt/theme/theme2.xml><?xml version="1.0" encoding="utf-8"?>
<a:theme xmlns:a="http://schemas.openxmlformats.org/drawingml/2006/main" name="FM_1">
  <a:themeElements>
    <a:clrScheme name="FM_PPT_LJUS">
      <a:dk1>
        <a:srgbClr val="000000"/>
      </a:dk1>
      <a:lt1>
        <a:srgbClr val="FEFFFF"/>
      </a:lt1>
      <a:dk2>
        <a:srgbClr val="DFE5E2"/>
      </a:dk2>
      <a:lt2>
        <a:srgbClr val="DBE2E5"/>
      </a:lt2>
      <a:accent1>
        <a:srgbClr val="E5E3DB"/>
      </a:accent1>
      <a:accent2>
        <a:srgbClr val="F1F1F1"/>
      </a:accent2>
      <a:accent3>
        <a:srgbClr val="2BDB8C"/>
      </a:accent3>
      <a:accent4>
        <a:srgbClr val="F5E500"/>
      </a:accent4>
      <a:accent5>
        <a:srgbClr val="FF675C"/>
      </a:accent5>
      <a:accent6>
        <a:srgbClr val="005EAB"/>
      </a:accent6>
      <a:hlink>
        <a:srgbClr val="000000"/>
      </a:hlink>
      <a:folHlink>
        <a:srgbClr val="B9B8B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3" id="{7C44520E-0066-144C-99A0-C6FA887E4024}" vid="{F9CBE053-C11C-354B-9CCD-627731440B44}"/>
    </a:ext>
  </a:extLst>
</a:theme>
</file>

<file path=ppt/theme/theme3.xml><?xml version="1.0" encoding="utf-8"?>
<a:theme xmlns:a="http://schemas.openxmlformats.org/drawingml/2006/main" name="Office-tema">
  <a:themeElements>
    <a:clrScheme name="Klarhe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MInfoAreasTaxHTField0 xmlns="http://schemas.microsoft.com/sharepoint/v3">
      <Terms xmlns="http://schemas.microsoft.com/office/infopath/2007/PartnerControls"/>
    </FMInfoAreasTaxHTField0>
    <UnitTaxHTField0 xmlns="http://schemas.microsoft.com/sharepoint/v3">
      <Terms xmlns="http://schemas.microsoft.com/office/infopath/2007/PartnerControls"/>
    </UnitTaxHTField0>
    <ExpertUnitTaxHTField0 xmlns="http://schemas.microsoft.com/sharepoint/v3">
      <Terms xmlns="http://schemas.microsoft.com/office/infopath/2007/PartnerControls"/>
    </ExpertUnitTaxHTField0>
    <InfoOwner xmlns="de6ed980-3ccb-488b-8d13-5f57b4165290">
      <UserInfo>
        <DisplayName>Belfrage, Sven</DisplayName>
        <AccountId>1326</AccountId>
        <AccountType/>
      </UserInfo>
    </InfoOwner>
    <FMIsCopy xmlns="de6ed980-3ccb-488b-8d13-5f57b4165290">false</FMIsCopy>
    <ShortName xmlns="de6ed980-3ccb-488b-8d13-5f57b4165290" xsi:nil="true"/>
    <ActTypeTaxHTField0 xmlns="http://schemas.microsoft.com/sharepoint/v3">
      <Terms xmlns="http://schemas.microsoft.com/office/infopath/2007/PartnerControls"/>
    </ActTypeTaxHTField0>
    <TaxCatchAll xmlns="0adc88f6-cd0d-4132-a884-189ef6ff50bb"/>
    <FMDocVersion xmlns="de6ed980-3ccb-488b-8d13-5f57b4165290" xsi:nil="true"/>
    <Comments xmlns="http://schemas.microsoft.com/sharepoint/v3" xsi:nil="true"/>
    <GeoLocationTaxHTField0 xmlns="http://schemas.microsoft.com/sharepoint/v3">
      <Terms xmlns="http://schemas.microsoft.com/office/infopath/2007/PartnerControls"/>
    </GeoLocationTaxHTField0>
    <_dlc_DocId xmlns="de6ed980-3ccb-488b-8d13-5f57b4165290">2S3RCA5DVJKE-4-932</_dlc_DocId>
    <_dlc_DocIdUrl xmlns="de6ed980-3ccb-488b-8d13-5f57b4165290">
      <Url>http://samarbetsytor.emilia.swedi.mil.se/samarbetsytor/mhskutbproc/Delade-dokument/_layouts/15/DocIdRedir.aspx?ID=2S3RCA5DVJKE-4-932</Url>
      <Description>2S3RCA5DVJKE-4-932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M - Dokument" ma:contentTypeID="0x010100F37A2C516F9F4674BA610C5A7109961600CE05B78A369F4B999954AC0DB0439AFE000AA39696458BFD4B8FB784AD44F4B41C" ma:contentTypeVersion="26" ma:contentTypeDescription="FM - Innehållstyp för dokument" ma:contentTypeScope="" ma:versionID="bb9fcb10cf75b4128eaf136dad898ff5">
  <xsd:schema xmlns:xsd="http://www.w3.org/2001/XMLSchema" xmlns:xs="http://www.w3.org/2001/XMLSchema" xmlns:p="http://schemas.microsoft.com/office/2006/metadata/properties" xmlns:ns1="http://schemas.microsoft.com/sharepoint/v3" xmlns:ns2="de6ed980-3ccb-488b-8d13-5f57b4165290" xmlns:ns3="0adc88f6-cd0d-4132-a884-189ef6ff50bb" targetNamespace="http://schemas.microsoft.com/office/2006/metadata/properties" ma:root="true" ma:fieldsID="3b61b7f20fa7eb3fa496b9ecb17c207c" ns1:_="" ns2:_="" ns3:_="">
    <xsd:import namespace="http://schemas.microsoft.com/sharepoint/v3"/>
    <xsd:import namespace="de6ed980-3ccb-488b-8d13-5f57b4165290"/>
    <xsd:import namespace="0adc88f6-cd0d-4132-a884-189ef6ff50bb"/>
    <xsd:element name="properties">
      <xsd:complexType>
        <xsd:sequence>
          <xsd:element name="documentManagement">
            <xsd:complexType>
              <xsd:all>
                <xsd:element ref="ns1:FMInfoAreasTaxHTField0"/>
                <xsd:element ref="ns1:Comments" minOccurs="0"/>
                <xsd:element ref="ns1:UnitTaxHTField0"/>
                <xsd:element ref="ns1:GeoLocationTaxHTField0"/>
                <xsd:element ref="ns2:ShortName" minOccurs="0"/>
                <xsd:element ref="ns1:ExpertUnitTaxHTField0"/>
                <xsd:element ref="ns2:InfoOwner" minOccurs="0"/>
                <xsd:element ref="ns2:FMIsCopy" minOccurs="0"/>
                <xsd:element ref="ns2:FMDocVersion" minOccurs="0"/>
                <xsd:element ref="ns1:ActTypeTaxHTField0"/>
                <xsd:element ref="ns3:TaxCatchAll" minOccurs="0"/>
                <xsd:element ref="ns3:TaxCatchAllLabel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MInfoAreasTaxHTField0" ma:index="10" nillable="true" ma:taxonomy="true" ma:internalName="FMInfoAreasTaxHTField0" ma:taxonomyFieldName="FMInfoAreas" ma:displayName="Områden" ma:fieldId="{b3f5b465-5c2c-4ebf-86da-454af5ae6e67}" ma:sspId="17ab3b92-b470-4fc1-8bea-c93c78b5318f" ma:termSetId="d7b6f019-5f08-4eec-bfda-38165305e48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mments" ma:index="12" nillable="true" ma:displayName="Beskrivning" ma:internalName="Comments">
      <xsd:simpleType>
        <xsd:restriction base="dms:Note">
          <xsd:maxLength value="255"/>
        </xsd:restriction>
      </xsd:simpleType>
    </xsd:element>
    <xsd:element name="UnitTaxHTField0" ma:index="13" nillable="true" ma:taxonomy="true" ma:internalName="UnitTaxHTField0" ma:taxonomyFieldName="Unit" ma:displayName="Organisationsenhet" ma:fieldId="{e133f8ca-682b-4863-a3ea-2b7a1117f994}" ma:sspId="17ab3b92-b470-4fc1-8bea-c93c78b5318f" ma:termSetId="3687361f-cb9d-479f-8566-ec5a4cf3b7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eoLocationTaxHTField0" ma:index="15" nillable="true" ma:taxonomy="true" ma:internalName="GeoLocationTaxHTField0" ma:taxonomyFieldName="GeoLocation" ma:displayName="Verksamhetsplats" ma:fieldId="{bafc491d-713f-42cc-b187-fead0f89f574}" ma:sspId="17ab3b92-b470-4fc1-8bea-c93c78b5318f" ma:termSetId="af492e57-cbb2-4140-ba1a-e8c151f08b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xpertUnitTaxHTField0" ma:index="18" nillable="true" ma:taxonomy="true" ma:internalName="ExpertUnitTaxHTField0" ma:taxonomyFieldName="ExpertUnit" ma:displayName="Sakkunnig enhet" ma:fieldId="{48d66dbc-73c5-4e5a-9f3a-5e12852d09b9}" ma:sspId="17ab3b92-b470-4fc1-8bea-c93c78b5318f" ma:termSetId="3687361f-cb9d-479f-8566-ec5a4cf3b7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tTypeTaxHTField0" ma:index="24" nillable="true" ma:taxonomy="true" ma:internalName="ActTypeTaxHTField0" ma:taxonomyFieldName="ActType" ma:displayName="Handlingstyp" ma:fieldId="{3eaec2ab-30a1-44dd-b8c7-b042d4ce7683}" ma:sspId="17ab3b92-b470-4fc1-8bea-c93c78b5318f" ma:termSetId="5d84cec0-5e72-4b5f-8fd9-5c425855607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ed980-3ccb-488b-8d13-5f57b4165290" elementFormDefault="qualified">
    <xsd:import namespace="http://schemas.microsoft.com/office/2006/documentManagement/types"/>
    <xsd:import namespace="http://schemas.microsoft.com/office/infopath/2007/PartnerControls"/>
    <xsd:element name="ShortName" ma:index="17" nillable="true" ma:displayName="Kortnamn" ma:internalName="ShortName">
      <xsd:simpleType>
        <xsd:restriction base="dms:Text"/>
      </xsd:simpleType>
    </xsd:element>
    <xsd:element name="InfoOwner" ma:index="20" nillable="true" ma:displayName="Informationsägare" ma:description="Ansvarig för objektets information" ma:internalName="Info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MIsCopy" ma:index="22" nillable="true" ma:displayName="Kopia" ma:default="0" ma:description="Anger om objektet är en kopia." ma:internalName="FMIsCopy">
      <xsd:simpleType>
        <xsd:restriction base="dms:Boolean"/>
      </xsd:simpleType>
    </xsd:element>
    <xsd:element name="FMDocVersion" ma:index="23" nillable="true" ma:displayName="Version" ma:internalName="FMDocVersion">
      <xsd:simpleType>
        <xsd:restriction base="dms:Text"/>
      </xsd:simpleType>
    </xsd:element>
    <xsd:element name="_dlc_DocId" ma:index="2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2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dc88f6-cd0d-4132-a884-189ef6ff50bb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3e9f8c29-cbb4-4235-baf7-c5cddf52b641}" ma:internalName="TaxCatchAll" ma:showField="CatchAllData" ma:web="de6ed980-3ccb-488b-8d13-5f57b41652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7" nillable="true" ma:displayName="Taxonomy Catch All Column1" ma:hidden="true" ma:list="{3e9f8c29-cbb4-4235-baf7-c5cddf52b641}" ma:internalName="TaxCatchAllLabel" ma:readOnly="true" ma:showField="CatchAllDataLabel" ma:web="de6ed980-3ccb-488b-8d13-5f57b41652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17ab3b92-b470-4fc1-8bea-c93c78b5318f" ContentTypeId="0x010100F37A2C516F9F4674BA610C5A7109961600CE05B78A369F4B999954AC0DB0439AFE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C7DCBCC-C05F-4CC7-8758-165E72B44826}">
  <ds:schemaRefs>
    <ds:schemaRef ds:uri="http://schemas.microsoft.com/office/2006/documentManagement/types"/>
    <ds:schemaRef ds:uri="http://purl.org/dc/dcmitype/"/>
    <ds:schemaRef ds:uri="http://schemas.microsoft.com/sharepoint/v3"/>
    <ds:schemaRef ds:uri="de6ed980-3ccb-488b-8d13-5f57b4165290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adc88f6-cd0d-4132-a884-189ef6ff50bb"/>
  </ds:schemaRefs>
</ds:datastoreItem>
</file>

<file path=customXml/itemProps2.xml><?xml version="1.0" encoding="utf-8"?>
<ds:datastoreItem xmlns:ds="http://schemas.openxmlformats.org/officeDocument/2006/customXml" ds:itemID="{4BF75A4E-B6C5-4081-AE49-B06617EB2E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e6ed980-3ccb-488b-8d13-5f57b4165290"/>
    <ds:schemaRef ds:uri="0adc88f6-cd0d-4132-a884-189ef6ff50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25000E-03A6-4364-9599-97F4355C20BF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E3F237E1-CEE1-44B2-893C-E58214ABF7EE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04273FEE-B377-484F-AEA8-E206BD7BFA2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PPT-mall med exempelsidor</Template>
  <TotalTime>11393</TotalTime>
  <Words>1301</Words>
  <Application>Microsoft Office PowerPoint</Application>
  <PresentationFormat>Bildspel på skärmen (16:9)</PresentationFormat>
  <Paragraphs>365</Paragraphs>
  <Slides>27</Slides>
  <Notes>27</Notes>
  <HiddenSlides>1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27</vt:i4>
      </vt:variant>
    </vt:vector>
  </HeadingPairs>
  <TitlesOfParts>
    <vt:vector size="37" baseType="lpstr">
      <vt:lpstr>Arial</vt:lpstr>
      <vt:lpstr>Forsvarsmakten Sans Condensed</vt:lpstr>
      <vt:lpstr>Calibri</vt:lpstr>
      <vt:lpstr>Forsvarsmakten Sans</vt:lpstr>
      <vt:lpstr>FM Sans 09 Bold Condensed</vt:lpstr>
      <vt:lpstr>Forsvarsmakten Sans Stencil</vt:lpstr>
      <vt:lpstr>Wingdings</vt:lpstr>
      <vt:lpstr>Forsvarsmakten Sans Light</vt:lpstr>
      <vt:lpstr>FM Negativ</vt:lpstr>
      <vt:lpstr>FM_1</vt:lpstr>
      <vt:lpstr>PowerPoint-presentation</vt:lpstr>
      <vt:lpstr>TABLE OF CONTENTS</vt:lpstr>
      <vt:lpstr>PowerPoint-presentation</vt:lpstr>
      <vt:lpstr>DEFINITION OF QUALITY ASSURANCE (QA) </vt:lpstr>
      <vt:lpstr>QA - SWEDISH ARMED FORCES (SwAF)</vt:lpstr>
      <vt:lpstr>SWEDISH INSTITUTE FOR QUALITY (SIQ) </vt:lpstr>
      <vt:lpstr>SIQ CORE VALUES ADAPTED BY THE SWEDISH ARMED FORCES  </vt:lpstr>
      <vt:lpstr>SWEDISH ARMED FORCES REGULATIONS FOR EDUCATION AND TRAINING</vt:lpstr>
      <vt:lpstr>QUALITY ASSURANCE – QA?</vt:lpstr>
      <vt:lpstr>WHO? WHAT? WHEN? WHERE? WHY? AND HOW? IN THE SWEDISH ARMED FORCES</vt:lpstr>
      <vt:lpstr>INSPECTION AS THE METHOD FOR QA</vt:lpstr>
      <vt:lpstr>PowerPoint-presentation</vt:lpstr>
      <vt:lpstr>PowerPoint-presentation</vt:lpstr>
      <vt:lpstr>STAKEHOLDERS</vt:lpstr>
      <vt:lpstr>PowerPoint-presentation</vt:lpstr>
      <vt:lpstr>PowerPoint-presentation</vt:lpstr>
      <vt:lpstr>PowerPoint-presentation</vt:lpstr>
      <vt:lpstr>COLLOBORATIVE WORKSPACE ON  INTRANET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INSPECTION DAY</vt:lpstr>
      <vt:lpstr>PERSPECTIVES ON QUALITY ASSURANCE  </vt:lpstr>
      <vt:lpstr> </vt:lpstr>
      <vt:lpstr>PowerPoint-presentation</vt:lpstr>
    </vt:vector>
  </TitlesOfParts>
  <Company>Försvarsmakten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Uppstarts VTC v 705 2017-02-03</dc:title>
  <dc:creator>Johansson, Karin</dc:creator>
  <cp:lastModifiedBy>Martin, Mariamma</cp:lastModifiedBy>
  <cp:revision>484</cp:revision>
  <cp:lastPrinted>2019-05-23T13:17:59Z</cp:lastPrinted>
  <dcterms:created xsi:type="dcterms:W3CDTF">2017-01-17T11:49:32Z</dcterms:created>
  <dcterms:modified xsi:type="dcterms:W3CDTF">2019-05-24T06:51:57Z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a250515f-c787-4510-a3ae-766a55b5d157</vt:lpwstr>
  </property>
  <property fmtid="{D5CDD505-2E9C-101B-9397-08002B2CF9AE}" pid="3" name="FörsvarsmaktenKlassificering">
    <vt:lpwstr>ES</vt:lpwstr>
  </property>
  <property fmtid="{D5CDD505-2E9C-101B-9397-08002B2CF9AE}" pid="4" name="FörsvarsmaktenSEKRETESSKLASSIFICERAD">
    <vt:lpwstr/>
  </property>
  <property fmtid="{D5CDD505-2E9C-101B-9397-08002B2CF9AE}" pid="5" name="ContentTypeId">
    <vt:lpwstr>0x010100F37A2C516F9F4674BA610C5A7109961600CE05B78A369F4B999954AC0DB0439AFE000AA39696458BFD4B8FB784AD44F4B41C</vt:lpwstr>
  </property>
  <property fmtid="{D5CDD505-2E9C-101B-9397-08002B2CF9AE}" pid="6" name="_dlc_DocIdItemGuid">
    <vt:lpwstr>cb7374fc-d5e3-49bd-a40f-eef4155fb49f</vt:lpwstr>
  </property>
  <property fmtid="{D5CDD505-2E9C-101B-9397-08002B2CF9AE}" pid="7" name="TaxKeyword">
    <vt:lpwstr/>
  </property>
  <property fmtid="{D5CDD505-2E9C-101B-9397-08002B2CF9AE}" pid="8" name="Unit">
    <vt:lpwstr/>
  </property>
  <property fmtid="{D5CDD505-2E9C-101B-9397-08002B2CF9AE}" pid="9" name="FMInfoAreas">
    <vt:lpwstr/>
  </property>
  <property fmtid="{D5CDD505-2E9C-101B-9397-08002B2CF9AE}" pid="10" name="GeoLocation">
    <vt:lpwstr/>
  </property>
  <property fmtid="{D5CDD505-2E9C-101B-9397-08002B2CF9AE}" pid="11" name="ExpertUnit">
    <vt:lpwstr/>
  </property>
  <property fmtid="{D5CDD505-2E9C-101B-9397-08002B2CF9AE}" pid="12" name="ActType">
    <vt:lpwstr/>
  </property>
  <property fmtid="{D5CDD505-2E9C-101B-9397-08002B2CF9AE}" pid="13" name="TaxKeywordTaxHTField">
    <vt:lpwstr/>
  </property>
  <property fmtid="{D5CDD505-2E9C-101B-9397-08002B2CF9AE}" pid="14" name="Klassificering">
    <vt:lpwstr>ES</vt:lpwstr>
  </property>
</Properties>
</file>