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559" r:id="rId4"/>
    <p:sldId id="557" r:id="rId5"/>
    <p:sldId id="552" r:id="rId6"/>
    <p:sldId id="458" r:id="rId7"/>
    <p:sldId id="507" r:id="rId8"/>
    <p:sldId id="508" r:id="rId9"/>
    <p:sldId id="448" r:id="rId10"/>
    <p:sldId id="542" r:id="rId11"/>
    <p:sldId id="543" r:id="rId12"/>
    <p:sldId id="534" r:id="rId13"/>
    <p:sldId id="463" r:id="rId14"/>
    <p:sldId id="536" r:id="rId15"/>
    <p:sldId id="535" r:id="rId16"/>
    <p:sldId id="544" r:id="rId17"/>
    <p:sldId id="545" r:id="rId18"/>
    <p:sldId id="547" r:id="rId19"/>
    <p:sldId id="538" r:id="rId20"/>
    <p:sldId id="548" r:id="rId21"/>
    <p:sldId id="558" r:id="rId22"/>
    <p:sldId id="549" r:id="rId23"/>
    <p:sldId id="550" r:id="rId24"/>
    <p:sldId id="539" r:id="rId25"/>
    <p:sldId id="537" r:id="rId26"/>
    <p:sldId id="553" r:id="rId27"/>
    <p:sldId id="554" r:id="rId28"/>
    <p:sldId id="527" r:id="rId29"/>
    <p:sldId id="555" r:id="rId30"/>
    <p:sldId id="551" r:id="rId31"/>
    <p:sldId id="533" r:id="rId32"/>
    <p:sldId id="540" r:id="rId33"/>
    <p:sldId id="556" r:id="rId34"/>
    <p:sldId id="541" r:id="rId35"/>
    <p:sldId id="497" r:id="rId36"/>
  </p:sldIdLst>
  <p:sldSz cx="9906000" cy="6858000" type="A4"/>
  <p:notesSz cx="6797675" cy="9926638"/>
  <p:defaultTextStyle>
    <a:defPPr>
      <a:defRPr lang="it-IT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F01"/>
    <a:srgbClr val="008000"/>
    <a:srgbClr val="FFFF00"/>
    <a:srgbClr val="990000"/>
    <a:srgbClr val="1003BD"/>
    <a:srgbClr val="FF0000"/>
    <a:srgbClr val="CCFFFF"/>
    <a:srgbClr val="0066FF"/>
    <a:srgbClr val="1BA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7" autoAdjust="0"/>
    <p:restoredTop sz="87906" autoAdjust="0"/>
  </p:normalViewPr>
  <p:slideViewPr>
    <p:cSldViewPr>
      <p:cViewPr>
        <p:scale>
          <a:sx n="90" d="100"/>
          <a:sy n="90" d="100"/>
        </p:scale>
        <p:origin x="-1696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9354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390525"/>
            <a:ext cx="5362575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357188" y="4298950"/>
            <a:ext cx="6065837" cy="5275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7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106596-504C-4357-A9D0-BAFE0FEB7BD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026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13D3833D-07BE-4EA1-A3E7-317DACE4D8CE}" type="slidenum">
              <a:rPr lang="it-IT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523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340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503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50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965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04ABB250-BB1F-4163-8243-2EEDF35BB625}" type="slidenum">
              <a:rPr lang="it-IT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9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386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52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66FF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2743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8" name="Rectangle 4"/>
          <p:cNvSpPr>
            <a:spLocks/>
          </p:cNvSpPr>
          <p:nvPr userDrawn="1"/>
        </p:nvSpPr>
        <p:spPr bwMode="auto">
          <a:xfrm>
            <a:off x="0" y="6499384"/>
            <a:ext cx="9777535" cy="28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marL="180975" defTabSz="1072743" fontAlgn="auto">
              <a:spcBef>
                <a:spcPts val="0"/>
              </a:spcBef>
              <a:spcAft>
                <a:spcPts val="0"/>
              </a:spcAft>
              <a:tabLst>
                <a:tab pos="809625" algn="l"/>
              </a:tabLst>
              <a:defRPr/>
            </a:pPr>
            <a:fld id="{EDAFDD6B-7E03-4E08-A3B9-CE963E3C2EEC}" type="slidenum">
              <a:rPr lang="it-IT" sz="1400" b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pPr marL="180975" defTabSz="1072743" fontAlgn="auto">
                <a:spcBef>
                  <a:spcPts val="0"/>
                </a:spcBef>
                <a:spcAft>
                  <a:spcPts val="0"/>
                </a:spcAft>
                <a:tabLst>
                  <a:tab pos="809625" algn="l"/>
                </a:tabLst>
                <a:defRPr/>
              </a:pPr>
              <a:t>‹n.›</a:t>
            </a:fld>
            <a:r>
              <a:rPr lang="it-IT" sz="1400" b="1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t> / </a:t>
            </a:r>
            <a:fld id="{775A72BA-5D07-4E64-AF92-A77D95ABD5F6}" type="slidenum">
              <a:rPr lang="it-IT" sz="1400" b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pPr marL="180975" defTabSz="1072743" fontAlgn="auto">
                <a:spcBef>
                  <a:spcPts val="0"/>
                </a:spcBef>
                <a:spcAft>
                  <a:spcPts val="0"/>
                </a:spcAft>
                <a:tabLst>
                  <a:tab pos="809625" algn="l"/>
                </a:tabLst>
                <a:defRPr/>
              </a:pPr>
              <a:t>‹n.›</a:t>
            </a:fld>
            <a:endParaRPr lang="it-IT" sz="1400" b="1" i="1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Century" pitchFamily="18" charset="0"/>
              <a:cs typeface="Times New Roman" pitchFamily="18" charset="0"/>
              <a:sym typeface="TeX Gyre Heros" charset="0"/>
            </a:endParaRPr>
          </a:p>
        </p:txBody>
      </p:sp>
      <p:pic>
        <p:nvPicPr>
          <p:cNvPr id="7" name="Immagine 6" descr="CFAE_03_LatDX_96dpi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blackGray">
          <a:xfrm>
            <a:off x="5000660" y="12062"/>
            <a:ext cx="5024438" cy="67745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Fs001\Fotografico\Foto CenForAvEn (area riservata)\Riservate Comandante\Libro Bianco\interni\D910 Laboratori  e biblioteca 18 11 14\DSC_68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8B8B8"/>
              </a:clrFrom>
              <a:clrTo>
                <a:srgbClr val="B8B8B8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96616" y="1305503"/>
            <a:ext cx="6502597" cy="432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Immagine 5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8" y="14287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52438" y="149225"/>
            <a:ext cx="4143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692696"/>
            <a:ext cx="9906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ENGLISH TRAINING CENTER</a:t>
            </a:r>
          </a:p>
          <a:p>
            <a:pPr algn="ctr"/>
            <a:endPara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TAILORING METHODOLOGIES</a:t>
            </a:r>
          </a:p>
          <a:p>
            <a:pPr algn="ctr"/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FOR BETTER LEARNING</a:t>
            </a:r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COL. STEFANO GENSINI</a:t>
            </a:r>
          </a:p>
          <a:p>
            <a:endParaRPr lang="it-IT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2016</a:t>
            </a:r>
            <a:endPara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04528" y="2980109"/>
            <a:ext cx="2060179" cy="138499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LEARNING</a:t>
            </a:r>
          </a:p>
          <a:p>
            <a:endParaRPr lang="it-IT" sz="2800" b="1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3944888" y="1412776"/>
            <a:ext cx="1980029" cy="1384995"/>
          </a:xfrm>
          <a:prstGeom prst="rect">
            <a:avLst/>
          </a:prstGeo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METHODS</a:t>
            </a:r>
          </a:p>
          <a:p>
            <a:endParaRPr lang="it-IT" sz="28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3944888" y="2996952"/>
            <a:ext cx="1971887" cy="138499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STYLES</a:t>
            </a:r>
          </a:p>
          <a:p>
            <a:endParaRPr lang="it-IT" sz="28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3944888" y="4636293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SPEEDS</a:t>
            </a:r>
          </a:p>
          <a:p>
            <a:endParaRPr lang="it-IT" sz="28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050" name="Picture 2" descr="\\FS001\Fotografico\Foto CenForAvEn (area riservata)\Riservate Comandante\BILC\DSC_68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244884"/>
            <a:ext cx="2615622" cy="4855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812800" y="1124744"/>
            <a:ext cx="6372448" cy="49685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208584" y="2924944"/>
            <a:ext cx="5194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TAILORING</a:t>
            </a:r>
            <a:endParaRPr lang="it-IT" sz="7200" b="1" dirty="0">
              <a:solidFill>
                <a:srgbClr val="FF0000"/>
              </a:solidFill>
            </a:endParaRPr>
          </a:p>
        </p:txBody>
      </p:sp>
      <p:sp>
        <p:nvSpPr>
          <p:cNvPr id="16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TRANSFORMATION: FROM ELT TO ESP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8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TRANSFORMATION: FROM ELT TO ESP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961113" y="1340768"/>
            <a:ext cx="3240359" cy="523220"/>
          </a:xfrm>
          <a:prstGeom prst="rect">
            <a:avLst/>
          </a:prstGeom>
          <a:solidFill>
            <a:srgbClr val="630F0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YEARS 2007-2012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4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992560" y="1628800"/>
            <a:ext cx="0" cy="403244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992560" y="5661248"/>
            <a:ext cx="8136904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424608" y="3356992"/>
            <a:ext cx="3456384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432720" y="400506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ELT</a:t>
            </a:r>
            <a:endParaRPr lang="it-IT" sz="4000" b="1" dirty="0"/>
          </a:p>
        </p:txBody>
      </p:sp>
      <p:sp>
        <p:nvSpPr>
          <p:cNvPr id="23" name="Parentesi graffa aperta 22"/>
          <p:cNvSpPr/>
          <p:nvPr/>
        </p:nvSpPr>
        <p:spPr>
          <a:xfrm rot="5400000">
            <a:off x="2900772" y="1232755"/>
            <a:ext cx="432048" cy="3384376"/>
          </a:xfrm>
          <a:prstGeom prst="leftBrace">
            <a:avLst/>
          </a:prstGeom>
          <a:ln w="76200" cmpd="sng">
            <a:solidFill>
              <a:srgbClr val="CC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072680" y="204168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 12 WEEKS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1237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TRANSFORMATION: FROM ELT TO ESP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961113" y="1340768"/>
            <a:ext cx="3240359" cy="52322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YEARS 2012-2013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5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992560" y="1628800"/>
            <a:ext cx="0" cy="403244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992560" y="5661248"/>
            <a:ext cx="8136904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208584" y="3284984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064568" y="420192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ELT</a:t>
            </a:r>
            <a:endParaRPr lang="it-IT" sz="4000" b="1" dirty="0"/>
          </a:p>
        </p:txBody>
      </p:sp>
      <p:sp>
        <p:nvSpPr>
          <p:cNvPr id="29" name="Rettangolo 28"/>
          <p:cNvSpPr/>
          <p:nvPr/>
        </p:nvSpPr>
        <p:spPr>
          <a:xfrm>
            <a:off x="2504728" y="3284984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2360712" y="423328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ELT</a:t>
            </a:r>
            <a:endParaRPr lang="it-IT" sz="4000" b="1" dirty="0"/>
          </a:p>
        </p:txBody>
      </p:sp>
      <p:sp>
        <p:nvSpPr>
          <p:cNvPr id="30" name="Rettangolo 29"/>
          <p:cNvSpPr/>
          <p:nvPr/>
        </p:nvSpPr>
        <p:spPr>
          <a:xfrm>
            <a:off x="3800872" y="3284984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3656856" y="42210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ELT</a:t>
            </a:r>
            <a:endParaRPr lang="it-IT" sz="4000" b="1" dirty="0"/>
          </a:p>
        </p:txBody>
      </p:sp>
      <p:sp>
        <p:nvSpPr>
          <p:cNvPr id="35" name="Parentesi graffa aperta 34"/>
          <p:cNvSpPr/>
          <p:nvPr/>
        </p:nvSpPr>
        <p:spPr>
          <a:xfrm rot="5400000">
            <a:off x="4160912" y="2420887"/>
            <a:ext cx="432048" cy="1008112"/>
          </a:xfrm>
          <a:prstGeom prst="leftBrace">
            <a:avLst/>
          </a:prstGeom>
          <a:ln w="76200" cmpd="sng">
            <a:solidFill>
              <a:srgbClr val="CC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36" name="Parentesi graffa aperta 35"/>
          <p:cNvSpPr/>
          <p:nvPr/>
        </p:nvSpPr>
        <p:spPr>
          <a:xfrm rot="5400000">
            <a:off x="1568624" y="2420888"/>
            <a:ext cx="432048" cy="1008112"/>
          </a:xfrm>
          <a:prstGeom prst="leftBrace">
            <a:avLst/>
          </a:prstGeom>
          <a:ln w="76200" cmpd="sng">
            <a:solidFill>
              <a:srgbClr val="CC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37" name="Parentesi graffa aperta 36"/>
          <p:cNvSpPr/>
          <p:nvPr/>
        </p:nvSpPr>
        <p:spPr>
          <a:xfrm rot="5400000">
            <a:off x="2864768" y="2420888"/>
            <a:ext cx="432048" cy="1008112"/>
          </a:xfrm>
          <a:prstGeom prst="leftBrace">
            <a:avLst/>
          </a:prstGeom>
          <a:ln w="76200" cmpd="sng">
            <a:solidFill>
              <a:srgbClr val="CC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2072680" y="204168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 4 WEEKS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8051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76736" y="1196752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THE MODULAR APPROACH</a:t>
            </a:r>
            <a:endParaRPr lang="it-IT" sz="3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24808" y="1988840"/>
            <a:ext cx="3528392" cy="41549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STARTER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24808" y="2636912"/>
            <a:ext cx="3528392" cy="41549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ELEMENTARY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24808" y="3284984"/>
            <a:ext cx="3528392" cy="41549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PRE-INTERMEDIATE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24808" y="4077072"/>
            <a:ext cx="3528392" cy="415498"/>
          </a:xfrm>
          <a:prstGeom prst="rect">
            <a:avLst/>
          </a:prstGeo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INTERMEDIATE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224808" y="4653136"/>
            <a:ext cx="3528392" cy="415498"/>
          </a:xfrm>
          <a:prstGeom prst="rect">
            <a:avLst/>
          </a:prstGeo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UPPER-INTERMEDIATE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224808" y="5301208"/>
            <a:ext cx="3528392" cy="415498"/>
          </a:xfrm>
          <a:prstGeom prst="rect">
            <a:avLst/>
          </a:prstGeo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ADVANCED</a:t>
            </a:r>
            <a:endParaRPr lang="it-IT" b="1" dirty="0"/>
          </a:p>
        </p:txBody>
      </p:sp>
      <p:pic>
        <p:nvPicPr>
          <p:cNvPr id="3074" name="Picture 2" descr="\\FS001\Fotografico\Foto CenForAvEn (area riservata)\Riservate Comandante\BILC\DSC_2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822632"/>
            <a:ext cx="2712566" cy="4076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7113240" y="1988840"/>
            <a:ext cx="1985367" cy="170816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b="1" dirty="0" smtClean="0"/>
          </a:p>
          <a:p>
            <a:pPr algn="ctr"/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E-LEARNING</a:t>
            </a:r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113240" y="4077072"/>
            <a:ext cx="1985367" cy="170816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b="1" dirty="0" smtClean="0"/>
          </a:p>
          <a:p>
            <a:pPr algn="ctr"/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RESIDENT</a:t>
            </a:r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6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4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TRANSFORMATION: FROM ELT TO ESP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5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TRANSFORMATION: FROM ELT TO ESP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961113" y="1340768"/>
            <a:ext cx="3240359" cy="52322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YEARS 2012-2013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7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992560" y="1628800"/>
            <a:ext cx="0" cy="403244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992560" y="5661248"/>
            <a:ext cx="8136904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208584" y="3284984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064568" y="420192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ELT</a:t>
            </a:r>
            <a:endParaRPr lang="it-IT" sz="4000" b="1" dirty="0"/>
          </a:p>
        </p:txBody>
      </p:sp>
      <p:sp>
        <p:nvSpPr>
          <p:cNvPr id="29" name="Rettangolo 28"/>
          <p:cNvSpPr/>
          <p:nvPr/>
        </p:nvSpPr>
        <p:spPr>
          <a:xfrm>
            <a:off x="2504728" y="3284984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2360712" y="423328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ELT</a:t>
            </a:r>
            <a:endParaRPr lang="it-IT" sz="4000" b="1" dirty="0"/>
          </a:p>
        </p:txBody>
      </p:sp>
      <p:sp>
        <p:nvSpPr>
          <p:cNvPr id="30" name="Rettangolo 29"/>
          <p:cNvSpPr/>
          <p:nvPr/>
        </p:nvSpPr>
        <p:spPr>
          <a:xfrm>
            <a:off x="3800872" y="3284984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3656856" y="42210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ELT</a:t>
            </a:r>
            <a:endParaRPr lang="it-IT" sz="4000" b="1" dirty="0"/>
          </a:p>
        </p:txBody>
      </p:sp>
      <p:sp>
        <p:nvSpPr>
          <p:cNvPr id="32" name="Rettangolo 31"/>
          <p:cNvSpPr/>
          <p:nvPr/>
        </p:nvSpPr>
        <p:spPr>
          <a:xfrm>
            <a:off x="6969224" y="3284984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6825208" y="422108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ESP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8943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TRANSFORMATION: FROM ELT TO ESP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961113" y="1340768"/>
            <a:ext cx="3240359" cy="523220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YEARS 2014-2016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8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992560" y="1628800"/>
            <a:ext cx="0" cy="403244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992560" y="5661248"/>
            <a:ext cx="8136904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208584" y="3284984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064568" y="420192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ELT</a:t>
            </a:r>
            <a:endParaRPr lang="it-IT" sz="4000" b="1" dirty="0"/>
          </a:p>
        </p:txBody>
      </p:sp>
      <p:sp>
        <p:nvSpPr>
          <p:cNvPr id="29" name="Rettangolo 28"/>
          <p:cNvSpPr/>
          <p:nvPr/>
        </p:nvSpPr>
        <p:spPr>
          <a:xfrm>
            <a:off x="2504728" y="3284984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2360712" y="423328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ELT</a:t>
            </a:r>
            <a:endParaRPr lang="it-IT" sz="4000" b="1" dirty="0"/>
          </a:p>
        </p:txBody>
      </p:sp>
      <p:sp>
        <p:nvSpPr>
          <p:cNvPr id="30" name="Rettangolo 29"/>
          <p:cNvSpPr/>
          <p:nvPr/>
        </p:nvSpPr>
        <p:spPr>
          <a:xfrm>
            <a:off x="3800872" y="3284984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3656856" y="42210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ELT</a:t>
            </a:r>
            <a:endParaRPr lang="it-IT" sz="4000" b="1" dirty="0"/>
          </a:p>
        </p:txBody>
      </p:sp>
      <p:sp>
        <p:nvSpPr>
          <p:cNvPr id="32" name="Rettangolo 31"/>
          <p:cNvSpPr/>
          <p:nvPr/>
        </p:nvSpPr>
        <p:spPr>
          <a:xfrm>
            <a:off x="6825208" y="3284984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6681192" y="422108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ESP</a:t>
            </a:r>
            <a:endParaRPr lang="it-IT" sz="4000" b="1" dirty="0"/>
          </a:p>
        </p:txBody>
      </p:sp>
      <p:sp>
        <p:nvSpPr>
          <p:cNvPr id="19" name="Rettangolo 18"/>
          <p:cNvSpPr/>
          <p:nvPr/>
        </p:nvSpPr>
        <p:spPr>
          <a:xfrm>
            <a:off x="5529064" y="3284984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385048" y="422108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ESP</a:t>
            </a:r>
            <a:endParaRPr lang="it-IT" sz="4000" b="1" dirty="0"/>
          </a:p>
        </p:txBody>
      </p:sp>
      <p:sp>
        <p:nvSpPr>
          <p:cNvPr id="21" name="Rettangolo 20"/>
          <p:cNvSpPr/>
          <p:nvPr/>
        </p:nvSpPr>
        <p:spPr>
          <a:xfrm>
            <a:off x="8193360" y="3284984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8049344" y="422108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ESP</a:t>
            </a:r>
            <a:endParaRPr lang="it-IT" sz="4000" b="1" dirty="0"/>
          </a:p>
        </p:txBody>
      </p:sp>
      <p:sp>
        <p:nvSpPr>
          <p:cNvPr id="4" name="Freccia destra 3"/>
          <p:cNvSpPr/>
          <p:nvPr/>
        </p:nvSpPr>
        <p:spPr>
          <a:xfrm>
            <a:off x="5673080" y="1988840"/>
            <a:ext cx="3528392" cy="1008112"/>
          </a:xfrm>
          <a:prstGeom prst="rightArrow">
            <a:avLst/>
          </a:prstGeom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762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791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TRANSFORMATION: FROM ELT TO ESP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9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88504" y="2679708"/>
            <a:ext cx="1314872" cy="14693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>
                <a:latin typeface="Arial" pitchFamily="34" charset="0"/>
                <a:cs typeface="Arial" pitchFamily="34" charset="0"/>
              </a:rPr>
              <a:t>ELT</a:t>
            </a:r>
            <a:endParaRPr lang="it-IT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576736" y="2276872"/>
            <a:ext cx="2016224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latin typeface="Arial" pitchFamily="34" charset="0"/>
                <a:cs typeface="Arial" pitchFamily="34" charset="0"/>
              </a:rPr>
              <a:t>ESP</a:t>
            </a:r>
            <a:endParaRPr lang="it-IT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1928664" y="2736934"/>
            <a:ext cx="504056" cy="1268130"/>
          </a:xfrm>
          <a:prstGeom prst="rightArrow">
            <a:avLst>
              <a:gd name="adj1" fmla="val 50000"/>
              <a:gd name="adj2" fmla="val 3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808984" y="1254355"/>
            <a:ext cx="4392488" cy="123854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TO SUIT SPECIFIC NEEDS OF A PROFESSION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4808984" y="2766523"/>
            <a:ext cx="4392488" cy="123854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DEVELOPMENTS IN THE FIELD OF LINGUISTICS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4808984" y="4278691"/>
            <a:ext cx="4392488" cy="123854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EDUCATIONAL PSYCOLOGY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TRANSFORMATION: FROM ELT TO ESP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831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10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32520" y="2276872"/>
            <a:ext cx="2016224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latin typeface="Arial" pitchFamily="34" charset="0"/>
                <a:cs typeface="Arial" pitchFamily="34" charset="0"/>
              </a:rPr>
              <a:t>ESP</a:t>
            </a:r>
            <a:endParaRPr lang="it-IT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290887" y="2276872"/>
            <a:ext cx="5910585" cy="20882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AN «APPROACH» </a:t>
            </a:r>
          </a:p>
          <a:p>
            <a:pPr algn="ctr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RATHER THAN A «PRODUCT»</a:t>
            </a:r>
          </a:p>
          <a:p>
            <a:pPr algn="ctr"/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88904" y="4581128"/>
            <a:ext cx="44759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HUTCHINSON AND WATER (1987)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8837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32520" y="1268760"/>
            <a:ext cx="8640960" cy="523220"/>
          </a:xfrm>
          <a:prstGeom prst="rect">
            <a:avLst/>
          </a:prstGeom>
          <a:solidFill>
            <a:srgbClr val="630F0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WORKING DAY PERIODS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60512" y="2477214"/>
            <a:ext cx="4032448" cy="181588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TEACHER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CENTERED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STUDY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APPROACH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169024" y="2492896"/>
            <a:ext cx="4032448" cy="181588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STUDENT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CENTERED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STUDY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APPROACH</a:t>
            </a:r>
          </a:p>
        </p:txBody>
      </p:sp>
      <p:sp>
        <p:nvSpPr>
          <p:cNvPr id="9" name="Freccia bidirezionale orizzontale 8"/>
          <p:cNvSpPr/>
          <p:nvPr/>
        </p:nvSpPr>
        <p:spPr>
          <a:xfrm>
            <a:off x="1496616" y="4725144"/>
            <a:ext cx="2304256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bidirezionale orizzontale 18"/>
          <p:cNvSpPr/>
          <p:nvPr/>
        </p:nvSpPr>
        <p:spPr>
          <a:xfrm>
            <a:off x="6033120" y="4725144"/>
            <a:ext cx="2304256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40905" y="494116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08.00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853273" y="494116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13.30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005401" y="494116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14.30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8317769" y="494116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16.30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11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0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TRANSFORMATION: FROM ELT TO ESP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2720" y="404557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234" y="2893442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656" y="162880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216696" y="148478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TRANSFORMATION FROM ELT TO ESP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008784" y="2710661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it-IT" sz="3600" b="1" u="sng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TAILORING AVIATION ENGLISH</a:t>
            </a:r>
            <a:endParaRPr lang="it-IT" u="sng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CONCLUSIONS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4" y="3934797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GAMIFICATION AND ROLE PLAY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57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pic>
        <p:nvPicPr>
          <p:cNvPr id="1026" name="Picture 2" descr="C:\Users\gensinis\Desktop\al-ross-lion-in-roman-circus-is-thinking-very-unorthodox-about-christian-with-wh-new-yorker-carto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710936"/>
            <a:ext cx="6686602" cy="50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TAILORING AVIATION ENGLISH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903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12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027" name="Picture 3" descr="C:\Users\gensinis\Desktop\LORETO\2 PROGETTUALITA'\2 PROGETTO DIDATTICA\CORSI A LORETO\ALLIEVO AL CENTRO\LIBRO 1 - ENVIRONMENT AE\UNIT 4\UNIT 4 images\crowded-airspace-cartoon-aircraft-crowd-busy-airport-411956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628800"/>
            <a:ext cx="3549498" cy="3549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/>
          <p:cNvSpPr txBox="1"/>
          <p:nvPr/>
        </p:nvSpPr>
        <p:spPr>
          <a:xfrm>
            <a:off x="7127330" y="3934797"/>
            <a:ext cx="1584175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ESP</a:t>
            </a:r>
            <a:endParaRPr lang="it-IT" sz="2800" b="1" dirty="0" smtClean="0"/>
          </a:p>
        </p:txBody>
      </p:sp>
      <p:sp>
        <p:nvSpPr>
          <p:cNvPr id="35" name="CasellaDiTesto 34"/>
          <p:cNvSpPr txBox="1"/>
          <p:nvPr/>
        </p:nvSpPr>
        <p:spPr>
          <a:xfrm>
            <a:off x="4376937" y="2998693"/>
            <a:ext cx="1584175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AE</a:t>
            </a:r>
            <a:endParaRPr lang="it-IT" sz="2800" b="1" dirty="0" smtClean="0"/>
          </a:p>
        </p:txBody>
      </p:sp>
      <p:sp>
        <p:nvSpPr>
          <p:cNvPr id="36" name="CasellaDiTesto 35"/>
          <p:cNvSpPr txBox="1"/>
          <p:nvPr/>
        </p:nvSpPr>
        <p:spPr>
          <a:xfrm>
            <a:off x="7185248" y="1985910"/>
            <a:ext cx="1584175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ELF</a:t>
            </a:r>
            <a:endParaRPr lang="it-IT" sz="2800" b="1" dirty="0" smtClean="0"/>
          </a:p>
        </p:txBody>
      </p:sp>
      <p:sp>
        <p:nvSpPr>
          <p:cNvPr id="8" name="Freccia a destra 7"/>
          <p:cNvSpPr/>
          <p:nvPr/>
        </p:nvSpPr>
        <p:spPr>
          <a:xfrm>
            <a:off x="6285149" y="3934797"/>
            <a:ext cx="360040" cy="430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a destra 36"/>
          <p:cNvSpPr/>
          <p:nvPr/>
        </p:nvSpPr>
        <p:spPr>
          <a:xfrm>
            <a:off x="6285149" y="2093921"/>
            <a:ext cx="360040" cy="430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4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TAILORING AVIATION ENGLISH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12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027" name="Picture 3" descr="C:\Users\gensinis\Desktop\LORETO\2 PROGETTUALITA'\2 PROGETTO DIDATTICA\CORSI A LORETO\ALLIEVO AL CENTRO\LIBRO 1 - ENVIRONMENT AE\UNIT 4\UNIT 4 images\crowded-airspace-cartoon-aircraft-crowd-busy-airport-411956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628800"/>
            <a:ext cx="3549498" cy="3549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/>
          <p:cNvSpPr txBox="1"/>
          <p:nvPr/>
        </p:nvSpPr>
        <p:spPr>
          <a:xfrm>
            <a:off x="7127330" y="3934797"/>
            <a:ext cx="1584175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ESP</a:t>
            </a:r>
            <a:endParaRPr lang="it-IT" sz="2800" b="1" dirty="0" smtClean="0"/>
          </a:p>
        </p:txBody>
      </p:sp>
      <p:sp>
        <p:nvSpPr>
          <p:cNvPr id="35" name="CasellaDiTesto 34"/>
          <p:cNvSpPr txBox="1"/>
          <p:nvPr/>
        </p:nvSpPr>
        <p:spPr>
          <a:xfrm>
            <a:off x="4376937" y="2998693"/>
            <a:ext cx="1584175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AE</a:t>
            </a:r>
            <a:endParaRPr lang="it-IT" sz="2800" b="1" dirty="0" smtClean="0"/>
          </a:p>
        </p:txBody>
      </p:sp>
      <p:sp>
        <p:nvSpPr>
          <p:cNvPr id="36" name="CasellaDiTesto 35"/>
          <p:cNvSpPr txBox="1"/>
          <p:nvPr/>
        </p:nvSpPr>
        <p:spPr>
          <a:xfrm>
            <a:off x="7185248" y="1985910"/>
            <a:ext cx="1584175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ELF</a:t>
            </a:r>
            <a:endParaRPr lang="it-IT" sz="2800" b="1" dirty="0" smtClean="0"/>
          </a:p>
        </p:txBody>
      </p:sp>
      <p:sp>
        <p:nvSpPr>
          <p:cNvPr id="8" name="Freccia a destra 7"/>
          <p:cNvSpPr/>
          <p:nvPr/>
        </p:nvSpPr>
        <p:spPr>
          <a:xfrm>
            <a:off x="6285149" y="3934797"/>
            <a:ext cx="360040" cy="430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a destra 36"/>
          <p:cNvSpPr/>
          <p:nvPr/>
        </p:nvSpPr>
        <p:spPr>
          <a:xfrm>
            <a:off x="6285149" y="2093921"/>
            <a:ext cx="360040" cy="430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6781871" y="3356992"/>
            <a:ext cx="2328133" cy="18353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0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TAILORING AVIATION ENGLISH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72881" y="1200815"/>
            <a:ext cx="1584175" cy="150810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3600" b="1" dirty="0" smtClean="0"/>
              <a:t>ESP</a:t>
            </a:r>
          </a:p>
          <a:p>
            <a:endParaRPr lang="it-IT" sz="2800" b="1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tangolo 24"/>
          <p:cNvSpPr/>
          <p:nvPr/>
        </p:nvSpPr>
        <p:spPr>
          <a:xfrm>
            <a:off x="5385048" y="3645024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AE</a:t>
            </a:r>
          </a:p>
          <a:p>
            <a:pPr algn="ctr"/>
            <a:r>
              <a:rPr lang="it-IT" sz="3200" b="1" dirty="0" smtClean="0"/>
              <a:t>MAN</a:t>
            </a:r>
            <a:endParaRPr lang="it-IT" sz="3200" b="1" dirty="0"/>
          </a:p>
        </p:txBody>
      </p:sp>
      <p:sp>
        <p:nvSpPr>
          <p:cNvPr id="24" name="Rettangolo 23"/>
          <p:cNvSpPr/>
          <p:nvPr/>
        </p:nvSpPr>
        <p:spPr>
          <a:xfrm>
            <a:off x="4088904" y="3645024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AE</a:t>
            </a:r>
          </a:p>
          <a:p>
            <a:pPr algn="ctr"/>
            <a:r>
              <a:rPr lang="it-IT" sz="3200" b="1" dirty="0" smtClean="0"/>
              <a:t>ATC</a:t>
            </a:r>
            <a:endParaRPr lang="it-IT" sz="3200" b="1" dirty="0"/>
          </a:p>
        </p:txBody>
      </p:sp>
      <p:sp>
        <p:nvSpPr>
          <p:cNvPr id="19" name="Rettangolo 18"/>
          <p:cNvSpPr/>
          <p:nvPr/>
        </p:nvSpPr>
        <p:spPr>
          <a:xfrm>
            <a:off x="2792760" y="3645024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AE</a:t>
            </a:r>
          </a:p>
          <a:p>
            <a:pPr algn="ctr"/>
            <a:r>
              <a:rPr lang="it-IT" sz="3200" b="1" dirty="0" smtClean="0"/>
              <a:t>PIL</a:t>
            </a:r>
            <a:endParaRPr lang="it-IT" sz="3200" b="1" dirty="0"/>
          </a:p>
        </p:txBody>
      </p:sp>
      <p:sp>
        <p:nvSpPr>
          <p:cNvPr id="28" name="Parentesi graffa aperta 27"/>
          <p:cNvSpPr/>
          <p:nvPr/>
        </p:nvSpPr>
        <p:spPr>
          <a:xfrm rot="5400000">
            <a:off x="4484948" y="1160748"/>
            <a:ext cx="432048" cy="3816424"/>
          </a:xfrm>
          <a:prstGeom prst="leftBrace">
            <a:avLst>
              <a:gd name="adj1" fmla="val 0"/>
              <a:gd name="adj2" fmla="val 50000"/>
            </a:avLst>
          </a:prstGeom>
          <a:ln w="76200" cmpd="sng">
            <a:solidFill>
              <a:srgbClr val="CC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ln w="762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6" name="Picture 2" descr="C:\Users\gensinis\Desktop\LORETO\2 PROGETTUALITA'\2 PROGETTO DIDATTICA\CORSI A LORETO\ALLIEVO AL CENTRO\LIBRO 1 - ENVIRONMENT AE\UNIT 4\UNIT 4 images\Unknow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167192"/>
            <a:ext cx="2442824" cy="1829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ensinis\Desktop\LORETO\2 PROGETTUALITA'\2 PROGETTO DIDATTICA\CORSI A LORETO\ALLIEVO AL CENTRO\LIBRO 1 - ENVIRONMENT AE\UNIT 2\UNIT 2 images\images-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154650"/>
            <a:ext cx="2552686" cy="169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13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TAILORING AVIATION ENGLISH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69024" y="1412776"/>
            <a:ext cx="4012988" cy="892552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AUTHENTIC MATERIALS</a:t>
            </a:r>
          </a:p>
          <a:p>
            <a:pPr algn="ctr"/>
            <a:endParaRPr lang="it-IT" sz="2800" b="1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tangolo 24"/>
          <p:cNvSpPr/>
          <p:nvPr/>
        </p:nvSpPr>
        <p:spPr>
          <a:xfrm>
            <a:off x="3152800" y="2492896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AE</a:t>
            </a:r>
          </a:p>
          <a:p>
            <a:pPr algn="ctr"/>
            <a:r>
              <a:rPr lang="it-IT" sz="3200" b="1" dirty="0" smtClean="0"/>
              <a:t>MAN</a:t>
            </a:r>
            <a:endParaRPr lang="it-IT" sz="3200" b="1" dirty="0"/>
          </a:p>
        </p:txBody>
      </p:sp>
      <p:sp>
        <p:nvSpPr>
          <p:cNvPr id="24" name="Rettangolo 23"/>
          <p:cNvSpPr/>
          <p:nvPr/>
        </p:nvSpPr>
        <p:spPr>
          <a:xfrm>
            <a:off x="1856656" y="2492896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AE</a:t>
            </a:r>
          </a:p>
          <a:p>
            <a:pPr algn="ctr"/>
            <a:r>
              <a:rPr lang="it-IT" sz="3200" b="1" dirty="0" smtClean="0"/>
              <a:t>ATC</a:t>
            </a:r>
            <a:endParaRPr lang="it-IT" sz="3200" b="1" dirty="0"/>
          </a:p>
        </p:txBody>
      </p:sp>
      <p:sp>
        <p:nvSpPr>
          <p:cNvPr id="19" name="Rettangolo 18"/>
          <p:cNvSpPr/>
          <p:nvPr/>
        </p:nvSpPr>
        <p:spPr>
          <a:xfrm>
            <a:off x="560512" y="2492896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AE</a:t>
            </a:r>
          </a:p>
          <a:p>
            <a:pPr algn="ctr"/>
            <a:r>
              <a:rPr lang="it-IT" sz="3200" b="1" dirty="0" smtClean="0"/>
              <a:t>PIL</a:t>
            </a:r>
            <a:endParaRPr lang="it-IT" sz="3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385048" y="2924944"/>
            <a:ext cx="401298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PURPOSE-RELATED ORIENTATION</a:t>
            </a:r>
            <a:endParaRPr lang="it-IT" sz="2800" b="1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5241032" y="4221088"/>
            <a:ext cx="4012988" cy="892552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SELF-DIRECTION</a:t>
            </a:r>
          </a:p>
          <a:p>
            <a:pPr algn="ctr"/>
            <a:endParaRPr lang="it-IT" sz="2800" b="1" dirty="0" smtClean="0"/>
          </a:p>
        </p:txBody>
      </p:sp>
      <p:sp>
        <p:nvSpPr>
          <p:cNvPr id="4" name="Freccia a destra 3"/>
          <p:cNvSpPr/>
          <p:nvPr/>
        </p:nvSpPr>
        <p:spPr>
          <a:xfrm rot="19961203">
            <a:off x="4536491" y="2220403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4592960" y="3068960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 rot="1150687">
            <a:off x="4589758" y="4224290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5" name="Picture 3" descr="C:\Users\gensinis\Desktop\LORETO\2 PROGETTUALITA'\2 PROGETTO DIDATTICA\CORSI A LORETO\ALLIEVO AL CENTRO\LIBRO 1 - ENVIRONMENT AE\UNIT 3\UNIT 3 images\images-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1210420"/>
            <a:ext cx="1655098" cy="123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4736976" y="5229200"/>
            <a:ext cx="4859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CARTER (1983) STREVENS (1988)</a:t>
            </a:r>
          </a:p>
          <a:p>
            <a:pPr algn="ctr"/>
            <a:r>
              <a:rPr lang="it-IT" b="1" dirty="0" smtClean="0"/>
              <a:t>BOJOVIC (2006) GATEHOUSE (2001)</a:t>
            </a:r>
            <a:endParaRPr lang="it-IT" b="1" dirty="0"/>
          </a:p>
        </p:txBody>
      </p:sp>
      <p:pic>
        <p:nvPicPr>
          <p:cNvPr id="3078" name="Picture 6" descr="C:\Users\gensinis\Desktop\aerodromi\images-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60" y="4666300"/>
            <a:ext cx="1981919" cy="1318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14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2720" y="404557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234" y="2893442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656" y="162880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216696" y="148478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TRANSFORMATION FROM ELT TO ESP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008784" y="2710661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TAILORING AVIATION ENGLISH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CONCLUSIONS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4" y="3934797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it-IT" sz="3600" b="1" u="sng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GAMIFICATION AND ROLE PLAY 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36367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 flipV="1">
            <a:off x="5241032" y="1340768"/>
            <a:ext cx="0" cy="403244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3296816" y="3140968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ELT</a:t>
            </a:r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033120" y="3140968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ESP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15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>
            <a:off x="3512840" y="2492896"/>
            <a:ext cx="3600400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3296816" y="3140968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ELT</a:t>
            </a:r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033120" y="3140968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ESP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24808" y="1916832"/>
            <a:ext cx="454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TEACHING AS A </a:t>
            </a:r>
            <a:r>
              <a:rPr lang="it-IT" sz="2400" b="1" i="1" dirty="0" smtClean="0"/>
              <a:t>CONTINUUM</a:t>
            </a:r>
            <a:endParaRPr lang="it-IT" sz="2400" b="1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504728" y="5415607"/>
            <a:ext cx="5847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DUDLEY-EVANS </a:t>
            </a:r>
            <a:r>
              <a:rPr lang="it-IT" sz="1600" b="1" dirty="0" smtClean="0"/>
              <a:t>AND</a:t>
            </a:r>
            <a:r>
              <a:rPr lang="it-IT" sz="2400" b="1" dirty="0" smtClean="0"/>
              <a:t> ST. JOHNS, (1998)</a:t>
            </a:r>
            <a:endParaRPr lang="it-IT" sz="2400" b="1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16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tangolo 29"/>
          <p:cNvSpPr/>
          <p:nvPr/>
        </p:nvSpPr>
        <p:spPr>
          <a:xfrm>
            <a:off x="3080792" y="3140968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ELT</a:t>
            </a:r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321152" y="3140968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ESP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369302" y="1551148"/>
            <a:ext cx="1807834" cy="20882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REAL</a:t>
            </a:r>
          </a:p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EXERCISE</a:t>
            </a:r>
          </a:p>
        </p:txBody>
      </p:sp>
      <p:sp>
        <p:nvSpPr>
          <p:cNvPr id="4" name="Freccia angolare in su 3"/>
          <p:cNvSpPr/>
          <p:nvPr/>
        </p:nvSpPr>
        <p:spPr>
          <a:xfrm rot="10800000">
            <a:off x="3440833" y="2276871"/>
            <a:ext cx="648072" cy="57606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ngolare in su 12"/>
          <p:cNvSpPr/>
          <p:nvPr/>
        </p:nvSpPr>
        <p:spPr>
          <a:xfrm rot="10800000" flipH="1">
            <a:off x="6401545" y="2276871"/>
            <a:ext cx="711695" cy="57606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17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16496" y="1177588"/>
            <a:ext cx="9073008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AVIATION ENGLISH EXERCISE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0567" y="2063750"/>
            <a:ext cx="6098617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it-IT" sz="3200" b="1" dirty="0" smtClean="0"/>
              <a:t>A PROBLEM-SOLVING </a:t>
            </a:r>
          </a:p>
          <a:p>
            <a:pPr algn="ctr"/>
            <a:r>
              <a:rPr lang="it-IT" sz="3200" b="1" dirty="0" smtClean="0"/>
              <a:t>TRIAL</a:t>
            </a:r>
            <a:endParaRPr lang="it-IT" sz="3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10567" y="3359894"/>
            <a:ext cx="6098617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it-IT" sz="3200" b="1" dirty="0" smtClean="0"/>
              <a:t>A BASIC- COMMUNICATION </a:t>
            </a:r>
          </a:p>
          <a:p>
            <a:pPr algn="ctr"/>
            <a:r>
              <a:rPr lang="it-IT" sz="3200" b="1" dirty="0" smtClean="0"/>
              <a:t>STRATEGY</a:t>
            </a:r>
            <a:endParaRPr lang="it-IT" sz="3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88504" y="4656038"/>
            <a:ext cx="6120680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it-IT" sz="3200" b="1" dirty="0" smtClean="0"/>
              <a:t>A REAL LIFE LEARNING </a:t>
            </a:r>
          </a:p>
          <a:p>
            <a:pPr algn="ctr"/>
            <a:r>
              <a:rPr lang="it-IT" sz="3200" b="1" dirty="0" smtClean="0"/>
              <a:t>EXPERIENCE</a:t>
            </a:r>
            <a:endParaRPr lang="it-IT" sz="3200" b="1" dirty="0"/>
          </a:p>
        </p:txBody>
      </p:sp>
      <p:pic>
        <p:nvPicPr>
          <p:cNvPr id="17" name="Picture 2" descr="\\FS001\Fotografico\Foto CenForAvEn (area riservata)\2015\D1000 Visita Rostro IV aerop. Falconara 27 07 15\DSC_20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54" y="1916832"/>
            <a:ext cx="2562947" cy="3851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18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16496" y="1177588"/>
            <a:ext cx="9073008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AVIATION ENGLISH EXERCISE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Users\gensinis\Desktop\LORETO\2 PROGETTUALITA'\2 PROGETTO DIDATTICA\CORSI A LORETO\ALLIEVO AL CENTRO\LIBRO 1 - ENVIRONMENT AE\UNIT 1\IMAGES\DSC_1388b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75" y="1749564"/>
            <a:ext cx="6130429" cy="4078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38561" y="2268161"/>
            <a:ext cx="3362311" cy="5847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CREATION</a:t>
            </a:r>
            <a:endParaRPr lang="it-IT" sz="3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38561" y="2988241"/>
            <a:ext cx="3362312" cy="5847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PRODUCTION</a:t>
            </a:r>
            <a:endParaRPr lang="it-IT" sz="3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38560" y="3708321"/>
            <a:ext cx="3362312" cy="5847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MAINTAINING</a:t>
            </a:r>
            <a:endParaRPr lang="it-IT" sz="3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38560" y="4428401"/>
            <a:ext cx="3362312" cy="5847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CLOSURE</a:t>
            </a:r>
            <a:endParaRPr lang="it-IT" sz="32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78252" y="5356678"/>
            <a:ext cx="2472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DORNEY (2001)</a:t>
            </a:r>
            <a:endParaRPr lang="it-IT" sz="2400" b="1" dirty="0"/>
          </a:p>
        </p:txBody>
      </p:sp>
      <p:sp>
        <p:nvSpPr>
          <p:cNvPr id="5" name="Freccia in giù 4"/>
          <p:cNvSpPr/>
          <p:nvPr/>
        </p:nvSpPr>
        <p:spPr>
          <a:xfrm>
            <a:off x="1749340" y="1861551"/>
            <a:ext cx="755388" cy="351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19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0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pic>
        <p:nvPicPr>
          <p:cNvPr id="1027" name="Picture 3" descr="\\FS001\Fotografico\Foto CenForAvEn (area riservata)\Riservate Comandante\Conferenza Lettonia\DSC_2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1198342"/>
            <a:ext cx="2808312" cy="46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S001\Fotografico\Foto CenForAvEn (area riservata)\Riservate Comandante\Conferenza Lettonia\DSC_6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365622"/>
            <a:ext cx="2374542" cy="443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FS001\Fotografico\Foto CenForAvEn (area riservata)\Riservate Comandante\Conferenza Lettonia\DSC_68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1288147"/>
            <a:ext cx="2199956" cy="451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FS001\Fotografico\Foto CenForAvEn (area riservata)\Riservate Comandante\Conferenza Lettonia\DSC_70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129989"/>
            <a:ext cx="2500570" cy="46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16496" y="548680"/>
            <a:ext cx="9217024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ITALIAN AVIATION ENGLISH TRAINING CENTER</a:t>
            </a:r>
          </a:p>
          <a:p>
            <a:pPr algn="ctr"/>
            <a:r>
              <a:rPr lang="it-IT" sz="2800" b="1" dirty="0" smtClean="0"/>
              <a:t>Loreto</a:t>
            </a:r>
          </a:p>
        </p:txBody>
      </p:sp>
    </p:spTree>
    <p:extLst>
      <p:ext uri="{BB962C8B-B14F-4D97-AF65-F5344CB8AC3E}">
        <p14:creationId xmlns:p14="http://schemas.microsoft.com/office/powerpoint/2010/main" val="5531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2720" y="404557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234" y="2893442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656" y="162880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216696" y="148478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TRANSFORMATION FROM ELT TO ESP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008784" y="2710661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TAILORING AVIATION ENGLISH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it-IT" sz="3600" b="1" u="sng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CONCLUSIONS</a:t>
            </a:r>
            <a:endParaRPr lang="it-IT" u="sng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4" y="3934797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GAMIFICATION AND ROLE PLAY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5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60512" y="332656"/>
            <a:ext cx="8856984" cy="100811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IT AE TRNG CENTER - FUTURE PROGRAMS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64568" y="2204864"/>
            <a:ext cx="7920880" cy="10081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MODERNIZED TEACHING</a:t>
            </a:r>
            <a:endParaRPr lang="it-IT" sz="4000" dirty="0"/>
          </a:p>
        </p:txBody>
      </p:sp>
      <p:sp>
        <p:nvSpPr>
          <p:cNvPr id="13" name="Rettangolo 12"/>
          <p:cNvSpPr/>
          <p:nvPr/>
        </p:nvSpPr>
        <p:spPr>
          <a:xfrm>
            <a:off x="1064568" y="3429000"/>
            <a:ext cx="7920880" cy="10081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INTERNATIONAL OFFER</a:t>
            </a:r>
            <a:endParaRPr lang="it-IT" sz="4000" dirty="0"/>
          </a:p>
        </p:txBody>
      </p:sp>
      <p:sp>
        <p:nvSpPr>
          <p:cNvPr id="14" name="Rettangolo 13"/>
          <p:cNvSpPr/>
          <p:nvPr/>
        </p:nvSpPr>
        <p:spPr>
          <a:xfrm>
            <a:off x="1064568" y="4725144"/>
            <a:ext cx="7920880" cy="10081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 GLOBAL NETWORKING</a:t>
            </a:r>
            <a:endParaRPr lang="it-IT" sz="4000" dirty="0"/>
          </a:p>
        </p:txBody>
      </p:sp>
      <p:sp>
        <p:nvSpPr>
          <p:cNvPr id="2" name="Freccia in giù 1"/>
          <p:cNvSpPr/>
          <p:nvPr/>
        </p:nvSpPr>
        <p:spPr>
          <a:xfrm>
            <a:off x="4520952" y="1556792"/>
            <a:ext cx="72008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20/22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2008" y="260648"/>
            <a:ext cx="9849544" cy="8463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ENGLISH TODAY: NEW PERSPECTIVES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LORETO: 08-09 JUNE 2017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gensinis\Desktop\LORETO\2 PROGETTUALITA'\5 PROGETTO COMUNICAZIONE\4 FOTO\INFRASTRUTTURE\CORRIDOIO STORICO\4A - tematiche CENFOAVEN\002 42x25 DSC_686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4F7"/>
              </a:clrFrom>
              <a:clrTo>
                <a:srgbClr val="F0F4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3" y="1844824"/>
            <a:ext cx="6814784" cy="405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73916"/>
              </p:ext>
            </p:extLst>
          </p:nvPr>
        </p:nvGraphicFramePr>
        <p:xfrm>
          <a:off x="272480" y="4282792"/>
          <a:ext cx="6531331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312"/>
                <a:gridCol w="5107019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DAY 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TEACHING AVIATION ENGLISH TODAY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TRAINING CENTERS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RESEARCH FACULTIES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944913"/>
              </p:ext>
            </p:extLst>
          </p:nvPr>
        </p:nvGraphicFramePr>
        <p:xfrm>
          <a:off x="272480" y="2770624"/>
          <a:ext cx="6552728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979"/>
                <a:gridCol w="5123749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DAY 1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AVIATION</a:t>
                      </a:r>
                      <a:r>
                        <a:rPr lang="it-IT" baseline="0" dirty="0" smtClean="0"/>
                        <a:t> TODAY - </a:t>
                      </a:r>
                      <a:r>
                        <a:rPr lang="it-IT" dirty="0" smtClean="0"/>
                        <a:t>INTERNATIONAL</a:t>
                      </a:r>
                      <a:r>
                        <a:rPr lang="it-IT" baseline="0" dirty="0" smtClean="0"/>
                        <a:t> POLICY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EASA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EUROCONTROL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 descr="C:\Users\gensinis\Desktop\Logo con trasparenz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3" y="908720"/>
            <a:ext cx="2895927" cy="20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21/22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pic>
        <p:nvPicPr>
          <p:cNvPr id="3" name="Immagine 2" descr="2010-03-10_at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2" y="1844824"/>
            <a:ext cx="5080000" cy="35814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“I WANT TO BECOME A PRIVATE PILOT !!!!!”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magine 2" descr="2010-03-10_at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2" y="1844824"/>
            <a:ext cx="5080000" cy="35814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Immagine 2" descr="Sma_new_20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2209800" y="2489537"/>
            <a:ext cx="5695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it-IT" sz="6000" b="1" dirty="0" smtClean="0">
                <a:solidFill>
                  <a:srgbClr val="FFFF00"/>
                </a:solidFill>
              </a:rPr>
              <a:t>QUESTIONS ?</a:t>
            </a:r>
            <a:endParaRPr lang="it-IT" sz="6000" b="1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0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2720" y="404557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234" y="2893442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656" y="162880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216696" y="148478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TRANSFORMATION FROM ELT TO ESP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008784" y="2710661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TAILORING AVIATION ENGLISH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CONCLUSIONS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4" y="3934797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GAMIFICATION AND ROLE PLAY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0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2720" y="404557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234" y="2893442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656" y="162880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216696" y="148478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it-IT" sz="3600" b="1" u="sng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TRANSFORMATION FROM ELT TO ESP</a:t>
            </a:r>
            <a:endParaRPr lang="it-IT" u="sng" dirty="0"/>
          </a:p>
        </p:txBody>
      </p:sp>
      <p:sp>
        <p:nvSpPr>
          <p:cNvPr id="18" name="Rettangolo 17"/>
          <p:cNvSpPr/>
          <p:nvPr/>
        </p:nvSpPr>
        <p:spPr>
          <a:xfrm>
            <a:off x="3008784" y="2710661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TAILORING AVIATION ENGLISH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CONCLUSIONS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4" y="3934797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GAMIFICATION AND ROLE PLAY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31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TRANSFORMATION: FROM ELT TO ESP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961113" y="1340768"/>
            <a:ext cx="3240359" cy="523220"/>
          </a:xfrm>
          <a:prstGeom prst="rect">
            <a:avLst/>
          </a:prstGeom>
          <a:solidFill>
            <a:srgbClr val="630F0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YEARS 2007-2012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992560" y="1628800"/>
            <a:ext cx="0" cy="403244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992560" y="5661248"/>
            <a:ext cx="8136904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424608" y="3356992"/>
            <a:ext cx="3456384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432720" y="400506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 ELT</a:t>
            </a:r>
            <a:endParaRPr lang="it-IT" sz="4000" b="1" dirty="0"/>
          </a:p>
        </p:txBody>
      </p:sp>
      <p:sp>
        <p:nvSpPr>
          <p:cNvPr id="23" name="Parentesi graffa aperta 22"/>
          <p:cNvSpPr/>
          <p:nvPr/>
        </p:nvSpPr>
        <p:spPr>
          <a:xfrm rot="5400000">
            <a:off x="2900772" y="1232755"/>
            <a:ext cx="432048" cy="3384376"/>
          </a:xfrm>
          <a:prstGeom prst="leftBrace">
            <a:avLst/>
          </a:prstGeom>
          <a:ln w="76200" cmpd="sng">
            <a:solidFill>
              <a:srgbClr val="CC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072680" y="204168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 12 WEEKS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5476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944888" y="1412776"/>
            <a:ext cx="1980029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METHODS</a:t>
            </a:r>
          </a:p>
          <a:p>
            <a:endParaRPr lang="it-IT" sz="28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3944888" y="2996952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STYLES</a:t>
            </a:r>
          </a:p>
          <a:p>
            <a:endParaRPr lang="it-IT" sz="28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3944888" y="4636293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SPEEDS</a:t>
            </a:r>
          </a:p>
          <a:p>
            <a:endParaRPr lang="it-IT" sz="2800" b="1" dirty="0" smtClean="0"/>
          </a:p>
        </p:txBody>
      </p:sp>
      <p:sp>
        <p:nvSpPr>
          <p:cNvPr id="23" name="CasellaDiTesto 22"/>
          <p:cNvSpPr txBox="1"/>
          <p:nvPr/>
        </p:nvSpPr>
        <p:spPr>
          <a:xfrm>
            <a:off x="7357317" y="2996952"/>
            <a:ext cx="1959191" cy="138499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SCHOOLS</a:t>
            </a:r>
          </a:p>
          <a:p>
            <a:endParaRPr lang="it-IT" sz="2800" b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3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TRANSFORMATION: FROM ELT TO ESP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Picture 7" descr="\\FS001\Fotografico\Foto CenForAvEn (area riservata)\Riservate Comandante\Conferenza Lettonia\DSC_8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41" y="1484784"/>
            <a:ext cx="2355829" cy="4320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\\FS001\Fotografico\Foto CenForAvEn (area riservata)\Riservate Comandante\Conferenza Lettonia\DSC_8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1" y="1432163"/>
            <a:ext cx="2463071" cy="4517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944888" y="1412776"/>
            <a:ext cx="1980029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METHODS</a:t>
            </a:r>
          </a:p>
          <a:p>
            <a:endParaRPr lang="it-IT" sz="28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3944888" y="2996952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STYLES</a:t>
            </a:r>
          </a:p>
          <a:p>
            <a:endParaRPr lang="it-IT" sz="28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3944888" y="4636293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SPEEDS</a:t>
            </a:r>
          </a:p>
          <a:p>
            <a:endParaRPr lang="it-IT" sz="2800" b="1" dirty="0" smtClean="0"/>
          </a:p>
        </p:txBody>
      </p:sp>
      <p:sp>
        <p:nvSpPr>
          <p:cNvPr id="23" name="CasellaDiTesto 22"/>
          <p:cNvSpPr txBox="1"/>
          <p:nvPr/>
        </p:nvSpPr>
        <p:spPr>
          <a:xfrm>
            <a:off x="7357317" y="2996952"/>
            <a:ext cx="1959191" cy="138499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SCHOOLS</a:t>
            </a:r>
          </a:p>
          <a:p>
            <a:endParaRPr lang="it-IT" sz="2800" b="1" dirty="0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5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TRANSFORMATION: FROM ELT TO ESP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Ovale 2"/>
          <p:cNvSpPr/>
          <p:nvPr/>
        </p:nvSpPr>
        <p:spPr>
          <a:xfrm>
            <a:off x="812800" y="1124744"/>
            <a:ext cx="6372448" cy="49685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08584" y="2924944"/>
            <a:ext cx="5297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STANDARD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04528" y="2980109"/>
            <a:ext cx="2060179" cy="138499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LEARNING</a:t>
            </a:r>
          </a:p>
          <a:p>
            <a:endParaRPr lang="it-IT" sz="2800" b="1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3944888" y="1412776"/>
            <a:ext cx="1980029" cy="1384995"/>
          </a:xfrm>
          <a:prstGeom prst="rect">
            <a:avLst/>
          </a:prstGeo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METHODS</a:t>
            </a:r>
          </a:p>
          <a:p>
            <a:endParaRPr lang="it-IT" sz="28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3944888" y="2996952"/>
            <a:ext cx="1971887" cy="138499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STYLES</a:t>
            </a:r>
          </a:p>
          <a:p>
            <a:endParaRPr lang="it-IT" sz="28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3944888" y="4636293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SPEEDS</a:t>
            </a:r>
          </a:p>
          <a:p>
            <a:endParaRPr lang="it-IT" sz="28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050" name="Picture 2" descr="\\FS001\Fotografico\Foto CenForAvEn (area riservata)\Riservate Comandante\BILC\DSC_68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244884"/>
            <a:ext cx="2615622" cy="4855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22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4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TRANSFORMATION: FROM ELT TO ESP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8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6939</TotalTime>
  <Words>716</Words>
  <Application>Microsoft Macintosh PowerPoint</Application>
  <PresentationFormat>A4 (21x29,7 cm)</PresentationFormat>
  <Paragraphs>327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Di ieva</dc:creator>
  <cp:lastModifiedBy>office</cp:lastModifiedBy>
  <cp:revision>410</cp:revision>
  <cp:lastPrinted>2013-01-28T13:14:11Z</cp:lastPrinted>
  <dcterms:created xsi:type="dcterms:W3CDTF">2014-10-12T09:54:15Z</dcterms:created>
  <dcterms:modified xsi:type="dcterms:W3CDTF">2016-05-23T04:00:55Z</dcterms:modified>
</cp:coreProperties>
</file>