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notesMasterIdLst>
    <p:notesMasterId r:id="rId13"/>
  </p:notesMasterIdLst>
  <p:sldIdLst>
    <p:sldId id="269" r:id="rId2"/>
    <p:sldId id="268" r:id="rId3"/>
    <p:sldId id="262" r:id="rId4"/>
    <p:sldId id="259" r:id="rId5"/>
    <p:sldId id="258" r:id="rId6"/>
    <p:sldId id="260" r:id="rId7"/>
    <p:sldId id="264" r:id="rId8"/>
    <p:sldId id="270" r:id="rId9"/>
    <p:sldId id="263" r:id="rId10"/>
    <p:sldId id="266" r:id="rId11"/>
    <p:sldId id="267" r:id="rId12"/>
  </p:sldIdLst>
  <p:sldSz cx="12192000" cy="6858000"/>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K-ET01 Kristensen, Allan Juhl" initials="IKAJ"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3" autoAdjust="0"/>
    <p:restoredTop sz="64940" autoAdjust="0"/>
  </p:normalViewPr>
  <p:slideViewPr>
    <p:cSldViewPr snapToGrid="0">
      <p:cViewPr varScale="1">
        <p:scale>
          <a:sx n="57" d="100"/>
          <a:sy n="57" d="100"/>
        </p:scale>
        <p:origin x="1675"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US"/>
          </a:p>
        </p:txBody>
      </p:sp>
      <p:sp>
        <p:nvSpPr>
          <p:cNvPr id="3" name="Pladsholder til dato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06ED690E-FA51-4907-9188-1F3D2464310B}" type="datetimeFigureOut">
              <a:rPr lang="en-US" smtClean="0"/>
              <a:t>5/27/2019</a:t>
            </a:fld>
            <a:endParaRPr lang="en-US"/>
          </a:p>
        </p:txBody>
      </p:sp>
      <p:sp>
        <p:nvSpPr>
          <p:cNvPr id="4" name="Pladsholder til slidebillede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US"/>
          </a:p>
        </p:txBody>
      </p:sp>
      <p:sp>
        <p:nvSpPr>
          <p:cNvPr id="5" name="Pladsholder til not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6" name="Pladsholder til sidefod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US"/>
          </a:p>
        </p:txBody>
      </p:sp>
      <p:sp>
        <p:nvSpPr>
          <p:cNvPr id="7" name="Pladsholder til slidenumm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010067DB-0728-4738-9BF8-5955E4DF4ED0}" type="slidenum">
              <a:rPr lang="en-US" smtClean="0"/>
              <a:t>‹nr.›</a:t>
            </a:fld>
            <a:endParaRPr lang="en-US"/>
          </a:p>
        </p:txBody>
      </p:sp>
    </p:spTree>
    <p:extLst>
      <p:ext uri="{BB962C8B-B14F-4D97-AF65-F5344CB8AC3E}">
        <p14:creationId xmlns:p14="http://schemas.microsoft.com/office/powerpoint/2010/main" val="453975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ef-danmark.dk/epi/"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This </a:t>
            </a:r>
            <a:r>
              <a:rPr lang="da-DK" dirty="0" err="1" smtClean="0"/>
              <a:t>will</a:t>
            </a:r>
            <a:r>
              <a:rPr lang="da-DK" dirty="0" smtClean="0"/>
              <a:t> </a:t>
            </a:r>
            <a:r>
              <a:rPr lang="da-DK" dirty="0" err="1" smtClean="0"/>
              <a:t>be</a:t>
            </a:r>
            <a:r>
              <a:rPr lang="da-DK" dirty="0" smtClean="0"/>
              <a:t> a </a:t>
            </a:r>
            <a:r>
              <a:rPr lang="da-DK" dirty="0" err="1" smtClean="0"/>
              <a:t>presentation</a:t>
            </a:r>
            <a:r>
              <a:rPr lang="da-DK" dirty="0" smtClean="0"/>
              <a:t> </a:t>
            </a:r>
            <a:r>
              <a:rPr lang="da-DK" dirty="0" err="1" smtClean="0"/>
              <a:t>outlining</a:t>
            </a:r>
            <a:r>
              <a:rPr lang="da-DK" dirty="0" smtClean="0"/>
              <a:t> a </a:t>
            </a:r>
            <a:r>
              <a:rPr lang="da-DK" dirty="0" err="1" smtClean="0"/>
              <a:t>current</a:t>
            </a:r>
            <a:r>
              <a:rPr lang="da-DK" dirty="0" smtClean="0"/>
              <a:t> dilemma </a:t>
            </a:r>
            <a:r>
              <a:rPr lang="da-DK" dirty="0" err="1" smtClean="0"/>
              <a:t>facing</a:t>
            </a:r>
            <a:r>
              <a:rPr lang="da-DK" dirty="0" smtClean="0"/>
              <a:t> </a:t>
            </a:r>
            <a:r>
              <a:rPr lang="da-DK" dirty="0" err="1" smtClean="0"/>
              <a:t>us</a:t>
            </a:r>
            <a:r>
              <a:rPr lang="da-DK" dirty="0" smtClean="0"/>
              <a:t>; the mismatch </a:t>
            </a:r>
            <a:r>
              <a:rPr lang="da-DK" dirty="0" err="1" smtClean="0"/>
              <a:t>btw</a:t>
            </a:r>
            <a:r>
              <a:rPr lang="da-DK" dirty="0" smtClean="0"/>
              <a:t> </a:t>
            </a:r>
            <a:r>
              <a:rPr lang="da-DK" dirty="0" err="1" smtClean="0"/>
              <a:t>stated</a:t>
            </a:r>
            <a:r>
              <a:rPr lang="da-DK" dirty="0" smtClean="0"/>
              <a:t> </a:t>
            </a:r>
            <a:r>
              <a:rPr lang="da-DK" dirty="0" err="1" smtClean="0"/>
              <a:t>strategic</a:t>
            </a:r>
            <a:r>
              <a:rPr lang="da-DK" dirty="0" smtClean="0"/>
              <a:t> </a:t>
            </a:r>
            <a:r>
              <a:rPr lang="da-DK" dirty="0" err="1" smtClean="0"/>
              <a:t>goals</a:t>
            </a:r>
            <a:r>
              <a:rPr lang="da-DK" dirty="0" smtClean="0"/>
              <a:t> and the </a:t>
            </a:r>
            <a:r>
              <a:rPr lang="da-DK" dirty="0" err="1" smtClean="0"/>
              <a:t>resources</a:t>
            </a:r>
            <a:r>
              <a:rPr lang="da-DK" baseline="0" dirty="0" smtClean="0"/>
              <a:t> </a:t>
            </a:r>
            <a:r>
              <a:rPr lang="da-DK" baseline="0" dirty="0" err="1" smtClean="0"/>
              <a:t>allocated</a:t>
            </a:r>
            <a:r>
              <a:rPr lang="da-DK" baseline="0" dirty="0" smtClean="0"/>
              <a:t> to </a:t>
            </a:r>
            <a:r>
              <a:rPr lang="da-DK" baseline="0" dirty="0" err="1" smtClean="0"/>
              <a:t>those</a:t>
            </a:r>
            <a:r>
              <a:rPr lang="da-DK" baseline="0" dirty="0" smtClean="0"/>
              <a:t> </a:t>
            </a:r>
            <a:r>
              <a:rPr lang="da-DK" baseline="0" dirty="0" err="1" smtClean="0"/>
              <a:t>goals</a:t>
            </a:r>
            <a:r>
              <a:rPr lang="da-DK" baseline="0" dirty="0" smtClean="0"/>
              <a:t>.</a:t>
            </a:r>
            <a:endParaRPr lang="da-DK" dirty="0"/>
          </a:p>
        </p:txBody>
      </p:sp>
      <p:sp>
        <p:nvSpPr>
          <p:cNvPr id="4" name="Pladsholder til slidenummer 3"/>
          <p:cNvSpPr>
            <a:spLocks noGrp="1"/>
          </p:cNvSpPr>
          <p:nvPr>
            <p:ph type="sldNum" sz="quarter" idx="10"/>
          </p:nvPr>
        </p:nvSpPr>
        <p:spPr/>
        <p:txBody>
          <a:bodyPr/>
          <a:lstStyle/>
          <a:p>
            <a:fld id="{010067DB-0728-4738-9BF8-5955E4DF4ED0}" type="slidenum">
              <a:rPr lang="en-US" smtClean="0"/>
              <a:t>1</a:t>
            </a:fld>
            <a:endParaRPr lang="en-US"/>
          </a:p>
        </p:txBody>
      </p:sp>
    </p:spTree>
    <p:extLst>
      <p:ext uri="{BB962C8B-B14F-4D97-AF65-F5344CB8AC3E}">
        <p14:creationId xmlns:p14="http://schemas.microsoft.com/office/powerpoint/2010/main" val="2454670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dsholder til diasbillede 1"/>
          <p:cNvSpPr>
            <a:spLocks noGrp="1" noRot="1" noChangeAspect="1" noTextEdit="1"/>
          </p:cNvSpPr>
          <p:nvPr>
            <p:ph type="sldImg"/>
          </p:nvPr>
        </p:nvSpPr>
        <p:spPr bwMode="auto">
          <a:noFill/>
          <a:ln>
            <a:solidFill>
              <a:srgbClr val="000000"/>
            </a:solidFill>
            <a:miter lim="800000"/>
            <a:headEnd/>
            <a:tailEnd/>
          </a:ln>
        </p:spPr>
      </p:sp>
      <p:sp>
        <p:nvSpPr>
          <p:cNvPr id="21507"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altLang="da-DK" baseline="0" dirty="0" smtClean="0"/>
          </a:p>
          <a:p>
            <a:pPr eaLnBrk="1" hangingPunct="1">
              <a:spcBef>
                <a:spcPct val="0"/>
              </a:spcBef>
            </a:pPr>
            <a:endParaRPr lang="da-DK" altLang="da-DK" baseline="0" dirty="0" smtClean="0"/>
          </a:p>
          <a:p>
            <a:pPr eaLnBrk="1" hangingPunct="1">
              <a:spcBef>
                <a:spcPct val="0"/>
              </a:spcBef>
            </a:pPr>
            <a:endParaRPr lang="da-DK" altLang="da-DK" dirty="0" smtClean="0"/>
          </a:p>
        </p:txBody>
      </p:sp>
      <p:sp>
        <p:nvSpPr>
          <p:cNvPr id="21508" name="Pladsholder til diasnummer 3"/>
          <p:cNvSpPr>
            <a:spLocks noGrp="1"/>
          </p:cNvSpPr>
          <p:nvPr>
            <p:ph type="sldNum" sz="quarter" idx="5"/>
          </p:nvPr>
        </p:nvSpPr>
        <p:spPr bwMode="auto">
          <a:noFill/>
          <a:ln>
            <a:miter lim="800000"/>
            <a:headEnd/>
            <a:tailEnd/>
          </a:ln>
        </p:spPr>
        <p:txBody>
          <a:bodyPr/>
          <a:lstStyle/>
          <a:p>
            <a:fld id="{94D61656-2388-47F6-B419-BBBF20E6685E}" type="slidenum">
              <a:rPr lang="da-DK" altLang="da-DK" smtClean="0"/>
              <a:pPr/>
              <a:t>10</a:t>
            </a:fld>
            <a:endParaRPr lang="da-DK" altLang="da-DK" dirty="0" smtClean="0"/>
          </a:p>
        </p:txBody>
      </p:sp>
    </p:spTree>
    <p:extLst>
      <p:ext uri="{BB962C8B-B14F-4D97-AF65-F5344CB8AC3E}">
        <p14:creationId xmlns:p14="http://schemas.microsoft.com/office/powerpoint/2010/main" val="18560284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dsholder til diasbillede 1"/>
          <p:cNvSpPr>
            <a:spLocks noGrp="1" noRot="1" noChangeAspect="1" noTextEdit="1"/>
          </p:cNvSpPr>
          <p:nvPr>
            <p:ph type="sldImg"/>
          </p:nvPr>
        </p:nvSpPr>
        <p:spPr bwMode="auto">
          <a:noFill/>
          <a:ln>
            <a:solidFill>
              <a:srgbClr val="000000"/>
            </a:solidFill>
            <a:miter lim="800000"/>
            <a:headEnd/>
            <a:tailEnd/>
          </a:ln>
        </p:spPr>
      </p:sp>
      <p:sp>
        <p:nvSpPr>
          <p:cNvPr id="21507"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altLang="da-DK" baseline="0" dirty="0" smtClean="0"/>
          </a:p>
          <a:p>
            <a:pPr eaLnBrk="1" hangingPunct="1">
              <a:spcBef>
                <a:spcPct val="0"/>
              </a:spcBef>
            </a:pPr>
            <a:endParaRPr lang="da-DK" altLang="da-DK" baseline="0" dirty="0" smtClean="0"/>
          </a:p>
          <a:p>
            <a:pPr eaLnBrk="1" hangingPunct="1">
              <a:spcBef>
                <a:spcPct val="0"/>
              </a:spcBef>
            </a:pPr>
            <a:endParaRPr lang="da-DK" altLang="da-DK" dirty="0" smtClean="0"/>
          </a:p>
        </p:txBody>
      </p:sp>
      <p:sp>
        <p:nvSpPr>
          <p:cNvPr id="21508" name="Pladsholder til diasnummer 3"/>
          <p:cNvSpPr>
            <a:spLocks noGrp="1"/>
          </p:cNvSpPr>
          <p:nvPr>
            <p:ph type="sldNum" sz="quarter" idx="5"/>
          </p:nvPr>
        </p:nvSpPr>
        <p:spPr bwMode="auto">
          <a:noFill/>
          <a:ln>
            <a:miter lim="800000"/>
            <a:headEnd/>
            <a:tailEnd/>
          </a:ln>
        </p:spPr>
        <p:txBody>
          <a:bodyPr/>
          <a:lstStyle/>
          <a:p>
            <a:fld id="{94D61656-2388-47F6-B419-BBBF20E6685E}" type="slidenum">
              <a:rPr lang="da-DK" altLang="da-DK" smtClean="0"/>
              <a:pPr/>
              <a:t>11</a:t>
            </a:fld>
            <a:endParaRPr lang="da-DK" altLang="da-DK" dirty="0" smtClean="0"/>
          </a:p>
        </p:txBody>
      </p:sp>
    </p:spTree>
    <p:extLst>
      <p:ext uri="{BB962C8B-B14F-4D97-AF65-F5344CB8AC3E}">
        <p14:creationId xmlns:p14="http://schemas.microsoft.com/office/powerpoint/2010/main" val="130734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010067DB-0728-4738-9BF8-5955E4DF4ED0}" type="slidenum">
              <a:rPr lang="en-US" smtClean="0"/>
              <a:t>2</a:t>
            </a:fld>
            <a:endParaRPr lang="en-US"/>
          </a:p>
        </p:txBody>
      </p:sp>
    </p:spTree>
    <p:extLst>
      <p:ext uri="{BB962C8B-B14F-4D97-AF65-F5344CB8AC3E}">
        <p14:creationId xmlns:p14="http://schemas.microsoft.com/office/powerpoint/2010/main" val="561096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dsholder til diasbillede 1"/>
          <p:cNvSpPr>
            <a:spLocks noGrp="1" noRot="1" noChangeAspect="1" noTextEdit="1"/>
          </p:cNvSpPr>
          <p:nvPr>
            <p:ph type="sldImg"/>
          </p:nvPr>
        </p:nvSpPr>
        <p:spPr bwMode="auto">
          <a:noFill/>
          <a:ln>
            <a:solidFill>
              <a:srgbClr val="000000"/>
            </a:solidFill>
            <a:miter lim="800000"/>
            <a:headEnd/>
            <a:tailEnd/>
          </a:ln>
        </p:spPr>
      </p:sp>
      <p:sp>
        <p:nvSpPr>
          <p:cNvPr id="21507"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da-DK" altLang="da-DK" baseline="0" dirty="0" err="1" smtClean="0"/>
              <a:t>Explore</a:t>
            </a:r>
            <a:r>
              <a:rPr lang="da-DK" altLang="da-DK" baseline="0" dirty="0" smtClean="0"/>
              <a:t> an </a:t>
            </a:r>
            <a:r>
              <a:rPr lang="da-DK" altLang="da-DK" baseline="0" dirty="0" err="1" smtClean="0"/>
              <a:t>apparent</a:t>
            </a:r>
            <a:r>
              <a:rPr lang="da-DK" altLang="da-DK" baseline="0" dirty="0" smtClean="0"/>
              <a:t> dilemma:</a:t>
            </a:r>
          </a:p>
          <a:p>
            <a:pPr marL="171450" indent="-171450" eaLnBrk="1" hangingPunct="1">
              <a:spcBef>
                <a:spcPct val="0"/>
              </a:spcBef>
              <a:buFontTx/>
              <a:buChar char="-"/>
            </a:pPr>
            <a:r>
              <a:rPr lang="da-DK" altLang="da-DK" baseline="0" dirty="0" err="1" smtClean="0"/>
              <a:t>Stakeholders</a:t>
            </a:r>
            <a:r>
              <a:rPr lang="da-DK" altLang="da-DK" baseline="0" dirty="0" smtClean="0"/>
              <a:t> </a:t>
            </a:r>
            <a:r>
              <a:rPr lang="da-DK" altLang="da-DK" baseline="0" dirty="0" err="1" smtClean="0"/>
              <a:t>express</a:t>
            </a:r>
            <a:r>
              <a:rPr lang="da-DK" altLang="da-DK" baseline="0" dirty="0" smtClean="0"/>
              <a:t> </a:t>
            </a:r>
            <a:r>
              <a:rPr lang="da-DK" altLang="da-DK" baseline="0" dirty="0" err="1" smtClean="0"/>
              <a:t>demand</a:t>
            </a:r>
            <a:r>
              <a:rPr lang="da-DK" altLang="da-DK" baseline="0" dirty="0" smtClean="0"/>
              <a:t> for English – mil, prof, </a:t>
            </a:r>
            <a:r>
              <a:rPr lang="da-DK" altLang="da-DK" baseline="0" dirty="0" err="1" smtClean="0"/>
              <a:t>academic</a:t>
            </a:r>
            <a:r>
              <a:rPr lang="da-DK" altLang="da-DK" baseline="0" dirty="0" smtClean="0"/>
              <a:t> </a:t>
            </a:r>
          </a:p>
          <a:p>
            <a:pPr marL="171450" indent="-171450" eaLnBrk="1" hangingPunct="1">
              <a:spcBef>
                <a:spcPct val="0"/>
              </a:spcBef>
              <a:buFontTx/>
              <a:buChar char="-"/>
            </a:pPr>
            <a:r>
              <a:rPr lang="da-DK" altLang="da-DK" baseline="0" dirty="0" smtClean="0"/>
              <a:t>Yet </a:t>
            </a:r>
            <a:r>
              <a:rPr lang="da-DK" altLang="da-DK" baseline="0" dirty="0" err="1" smtClean="0"/>
              <a:t>reduction</a:t>
            </a:r>
            <a:r>
              <a:rPr lang="da-DK" altLang="da-DK" baseline="0" dirty="0" smtClean="0"/>
              <a:t> in provision of at all </a:t>
            </a:r>
            <a:r>
              <a:rPr lang="da-DK" altLang="da-DK" baseline="0" dirty="0" err="1" smtClean="0"/>
              <a:t>levels</a:t>
            </a:r>
            <a:r>
              <a:rPr lang="da-DK" altLang="da-DK" baseline="0" dirty="0" smtClean="0"/>
              <a:t> of PME in Danish </a:t>
            </a:r>
            <a:r>
              <a:rPr lang="da-DK" altLang="da-DK" baseline="0" dirty="0" err="1" smtClean="0"/>
              <a:t>Armed</a:t>
            </a:r>
            <a:r>
              <a:rPr lang="da-DK" altLang="da-DK" baseline="0" dirty="0" smtClean="0"/>
              <a:t> Forces. Courses, guide </a:t>
            </a:r>
            <a:r>
              <a:rPr lang="da-DK" altLang="da-DK" baseline="0" dirty="0" err="1" smtClean="0"/>
              <a:t>learning</a:t>
            </a:r>
            <a:r>
              <a:rPr lang="da-DK" altLang="da-DK" baseline="0" dirty="0" smtClean="0"/>
              <a:t> etc.</a:t>
            </a:r>
          </a:p>
          <a:p>
            <a:pPr marL="171450" indent="-171450" eaLnBrk="1" hangingPunct="1">
              <a:spcBef>
                <a:spcPct val="0"/>
              </a:spcBef>
              <a:buFontTx/>
              <a:buChar char="-"/>
            </a:pPr>
            <a:r>
              <a:rPr lang="da-DK" altLang="da-DK" baseline="0" dirty="0" smtClean="0"/>
              <a:t>How if at all </a:t>
            </a:r>
            <a:r>
              <a:rPr lang="da-DK" altLang="da-DK" baseline="0" dirty="0" err="1" smtClean="0"/>
              <a:t>can</a:t>
            </a:r>
            <a:r>
              <a:rPr lang="da-DK" altLang="da-DK" baseline="0" dirty="0" smtClean="0"/>
              <a:t> </a:t>
            </a:r>
            <a:r>
              <a:rPr lang="da-DK" altLang="da-DK" baseline="0" dirty="0" err="1" smtClean="0"/>
              <a:t>this</a:t>
            </a:r>
            <a:r>
              <a:rPr lang="da-DK" altLang="da-DK" baseline="0" dirty="0" smtClean="0"/>
              <a:t> dilemma </a:t>
            </a:r>
            <a:r>
              <a:rPr lang="da-DK" altLang="da-DK" baseline="0" dirty="0" err="1" smtClean="0"/>
              <a:t>be</a:t>
            </a:r>
            <a:r>
              <a:rPr lang="da-DK" altLang="da-DK" baseline="0" dirty="0" smtClean="0"/>
              <a:t> </a:t>
            </a:r>
            <a:r>
              <a:rPr lang="da-DK" altLang="da-DK" baseline="0" dirty="0" err="1" smtClean="0"/>
              <a:t>explained</a:t>
            </a:r>
            <a:r>
              <a:rPr lang="da-DK" altLang="da-DK" baseline="0" dirty="0" smtClean="0"/>
              <a:t> by </a:t>
            </a:r>
            <a:r>
              <a:rPr lang="da-DK" altLang="da-DK" baseline="0" dirty="0" err="1" smtClean="0"/>
              <a:t>taking</a:t>
            </a:r>
            <a:r>
              <a:rPr lang="da-DK" altLang="da-DK" baseline="0" dirty="0" smtClean="0"/>
              <a:t> a </a:t>
            </a:r>
            <a:r>
              <a:rPr lang="da-DK" altLang="da-DK" baseline="0" dirty="0" err="1" smtClean="0"/>
              <a:t>closer</a:t>
            </a:r>
            <a:r>
              <a:rPr lang="da-DK" altLang="da-DK" baseline="0" dirty="0" smtClean="0"/>
              <a:t> look at </a:t>
            </a:r>
            <a:r>
              <a:rPr lang="da-DK" altLang="da-DK" baseline="0" dirty="0" err="1" smtClean="0"/>
              <a:t>stakeholders</a:t>
            </a:r>
            <a:r>
              <a:rPr lang="da-DK" altLang="da-DK" baseline="0" dirty="0" smtClean="0"/>
              <a:t>’ </a:t>
            </a:r>
            <a:r>
              <a:rPr lang="da-DK" altLang="da-DK" baseline="0" dirty="0" err="1" smtClean="0"/>
              <a:t>words</a:t>
            </a:r>
            <a:r>
              <a:rPr lang="da-DK" altLang="da-DK" baseline="0" dirty="0" smtClean="0"/>
              <a:t> and actions.</a:t>
            </a:r>
          </a:p>
          <a:p>
            <a:pPr marL="0" indent="0" eaLnBrk="1" hangingPunct="1">
              <a:spcBef>
                <a:spcPct val="0"/>
              </a:spcBef>
              <a:buFontTx/>
              <a:buNone/>
            </a:pPr>
            <a:r>
              <a:rPr lang="da-DK" altLang="da-DK" baseline="0" dirty="0" smtClean="0"/>
              <a:t>- </a:t>
            </a:r>
            <a:r>
              <a:rPr lang="da-DK" altLang="da-DK" baseline="0" dirty="0" err="1" smtClean="0"/>
              <a:t>Stakeholder</a:t>
            </a:r>
            <a:r>
              <a:rPr lang="da-DK" altLang="da-DK" baseline="0" dirty="0" smtClean="0"/>
              <a:t> = </a:t>
            </a:r>
            <a:r>
              <a:rPr lang="da-DK" altLang="da-DK" baseline="0" dirty="0" err="1" smtClean="0"/>
              <a:t>political</a:t>
            </a:r>
            <a:r>
              <a:rPr lang="da-DK" altLang="da-DK" baseline="0" dirty="0" smtClean="0"/>
              <a:t> </a:t>
            </a:r>
            <a:r>
              <a:rPr lang="da-DK" altLang="da-DK" baseline="0" dirty="0" err="1" smtClean="0"/>
              <a:t>level</a:t>
            </a:r>
            <a:r>
              <a:rPr lang="da-DK" altLang="da-DK" baseline="0" dirty="0" smtClean="0"/>
              <a:t>, mil </a:t>
            </a:r>
            <a:r>
              <a:rPr lang="da-DK" altLang="da-DK" baseline="0" dirty="0" err="1" smtClean="0"/>
              <a:t>command</a:t>
            </a:r>
            <a:r>
              <a:rPr lang="da-DK" altLang="da-DK" baseline="0" dirty="0" smtClean="0"/>
              <a:t>/HQ, institution/</a:t>
            </a:r>
            <a:r>
              <a:rPr lang="da-DK" altLang="da-DK" baseline="0" dirty="0" err="1" smtClean="0"/>
              <a:t>school</a:t>
            </a:r>
            <a:r>
              <a:rPr lang="da-DK" altLang="da-DK" baseline="0" dirty="0" smtClean="0"/>
              <a:t>, </a:t>
            </a:r>
            <a:r>
              <a:rPr lang="da-DK" altLang="da-DK" baseline="0" dirty="0" err="1" smtClean="0"/>
              <a:t>staff</a:t>
            </a:r>
            <a:r>
              <a:rPr lang="da-DK" altLang="da-DK" baseline="0" dirty="0" smtClean="0"/>
              <a:t>, students/</a:t>
            </a:r>
            <a:r>
              <a:rPr lang="da-DK" altLang="da-DK" baseline="0" dirty="0" err="1" smtClean="0"/>
              <a:t>cadets</a:t>
            </a:r>
            <a:endParaRPr lang="da-DK" altLang="da-DK" baseline="0" dirty="0" smtClean="0"/>
          </a:p>
          <a:p>
            <a:pPr eaLnBrk="1" hangingPunct="1">
              <a:spcBef>
                <a:spcPct val="0"/>
              </a:spcBef>
            </a:pPr>
            <a:endParaRPr lang="da-DK" altLang="da-DK" baseline="0" dirty="0" smtClean="0"/>
          </a:p>
          <a:p>
            <a:pPr eaLnBrk="1" hangingPunct="1">
              <a:spcBef>
                <a:spcPct val="0"/>
              </a:spcBef>
            </a:pPr>
            <a:endParaRPr lang="da-DK" altLang="da-DK" dirty="0" smtClean="0"/>
          </a:p>
        </p:txBody>
      </p:sp>
      <p:sp>
        <p:nvSpPr>
          <p:cNvPr id="21508" name="Pladsholder til diasnummer 3"/>
          <p:cNvSpPr>
            <a:spLocks noGrp="1"/>
          </p:cNvSpPr>
          <p:nvPr>
            <p:ph type="sldNum" sz="quarter" idx="5"/>
          </p:nvPr>
        </p:nvSpPr>
        <p:spPr bwMode="auto">
          <a:noFill/>
          <a:ln>
            <a:miter lim="800000"/>
            <a:headEnd/>
            <a:tailEnd/>
          </a:ln>
        </p:spPr>
        <p:txBody>
          <a:bodyPr/>
          <a:lstStyle/>
          <a:p>
            <a:fld id="{94D61656-2388-47F6-B419-BBBF20E6685E}" type="slidenum">
              <a:rPr lang="da-DK" altLang="da-DK" smtClean="0"/>
              <a:pPr/>
              <a:t>3</a:t>
            </a:fld>
            <a:endParaRPr lang="da-DK" altLang="da-DK" dirty="0" smtClean="0"/>
          </a:p>
        </p:txBody>
      </p:sp>
    </p:spTree>
    <p:extLst>
      <p:ext uri="{BB962C8B-B14F-4D97-AF65-F5344CB8AC3E}">
        <p14:creationId xmlns:p14="http://schemas.microsoft.com/office/powerpoint/2010/main" val="2542805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dsholder til diasbillede 1"/>
          <p:cNvSpPr>
            <a:spLocks noGrp="1" noRot="1" noChangeAspect="1" noTextEdit="1"/>
          </p:cNvSpPr>
          <p:nvPr>
            <p:ph type="sldImg"/>
          </p:nvPr>
        </p:nvSpPr>
        <p:spPr bwMode="auto">
          <a:noFill/>
          <a:ln>
            <a:solidFill>
              <a:srgbClr val="000000"/>
            </a:solidFill>
            <a:miter lim="800000"/>
            <a:headEnd/>
            <a:tailEnd/>
          </a:ln>
        </p:spPr>
      </p:sp>
      <p:sp>
        <p:nvSpPr>
          <p:cNvPr id="21507"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altLang="da-DK" baseline="0" dirty="0" smtClean="0"/>
          </a:p>
          <a:p>
            <a:pPr eaLnBrk="1" hangingPunct="1">
              <a:spcBef>
                <a:spcPct val="0"/>
              </a:spcBef>
            </a:pPr>
            <a:r>
              <a:rPr lang="da-DK" altLang="da-DK" baseline="0" dirty="0" smtClean="0"/>
              <a:t>Customer and </a:t>
            </a:r>
            <a:r>
              <a:rPr lang="da-DK" altLang="da-DK" baseline="0" dirty="0" err="1" smtClean="0"/>
              <a:t>user</a:t>
            </a:r>
            <a:r>
              <a:rPr lang="da-DK" altLang="da-DK" baseline="0" dirty="0" smtClean="0"/>
              <a:t> feedback from </a:t>
            </a:r>
            <a:r>
              <a:rPr lang="da-DK" altLang="da-DK" baseline="0" dirty="0" err="1" smtClean="0"/>
              <a:t>Navy</a:t>
            </a:r>
            <a:endParaRPr lang="da-DK" altLang="da-DK" baseline="0" dirty="0" smtClean="0"/>
          </a:p>
          <a:p>
            <a:pPr eaLnBrk="1" hangingPunct="1">
              <a:spcBef>
                <a:spcPct val="0"/>
              </a:spcBef>
            </a:pPr>
            <a:r>
              <a:rPr lang="da-DK" altLang="da-DK" baseline="0" dirty="0" smtClean="0"/>
              <a:t>From NATO STANAG all the </a:t>
            </a:r>
            <a:r>
              <a:rPr lang="da-DK" altLang="da-DK" baseline="0" dirty="0" err="1" smtClean="0"/>
              <a:t>way</a:t>
            </a:r>
            <a:r>
              <a:rPr lang="da-DK" altLang="da-DK" baseline="0" dirty="0" smtClean="0"/>
              <a:t> </a:t>
            </a:r>
            <a:r>
              <a:rPr lang="da-DK" altLang="da-DK" baseline="0" dirty="0" err="1" smtClean="0"/>
              <a:t>down</a:t>
            </a:r>
            <a:r>
              <a:rPr lang="da-DK" altLang="da-DK" baseline="0" dirty="0" smtClean="0"/>
              <a:t> to def college curricula and </a:t>
            </a:r>
            <a:r>
              <a:rPr lang="da-DK" altLang="da-DK" baseline="0" dirty="0" err="1" smtClean="0"/>
              <a:t>lessons</a:t>
            </a:r>
            <a:r>
              <a:rPr lang="da-DK" altLang="da-DK" baseline="0" dirty="0" smtClean="0"/>
              <a:t>, </a:t>
            </a:r>
            <a:r>
              <a:rPr lang="da-DK" altLang="da-DK" baseline="0" dirty="0" err="1" smtClean="0"/>
              <a:t>focusing</a:t>
            </a:r>
            <a:r>
              <a:rPr lang="da-DK" altLang="da-DK" baseline="0" dirty="0" smtClean="0"/>
              <a:t> on </a:t>
            </a:r>
            <a:r>
              <a:rPr lang="da-DK" altLang="da-DK" baseline="0" dirty="0" err="1" smtClean="0"/>
              <a:t>proficiency</a:t>
            </a:r>
            <a:r>
              <a:rPr lang="da-DK" altLang="da-DK" baseline="0" dirty="0" smtClean="0"/>
              <a:t> </a:t>
            </a:r>
            <a:r>
              <a:rPr lang="da-DK" altLang="da-DK" baseline="0" dirty="0" err="1" smtClean="0"/>
              <a:t>beyond</a:t>
            </a:r>
            <a:r>
              <a:rPr lang="da-DK" altLang="da-DK" baseline="0" dirty="0" smtClean="0"/>
              <a:t> the general </a:t>
            </a:r>
            <a:r>
              <a:rPr lang="da-DK" altLang="da-DK" baseline="0" dirty="0" err="1" smtClean="0"/>
              <a:t>ability</a:t>
            </a:r>
            <a:r>
              <a:rPr lang="da-DK" altLang="da-DK" baseline="0" dirty="0" smtClean="0"/>
              <a:t>. </a:t>
            </a:r>
          </a:p>
          <a:p>
            <a:pPr eaLnBrk="1" hangingPunct="1">
              <a:spcBef>
                <a:spcPct val="0"/>
              </a:spcBef>
            </a:pPr>
            <a:endParaRPr lang="da-DK" altLang="da-DK" baseline="0" dirty="0" smtClean="0"/>
          </a:p>
          <a:p>
            <a:pPr eaLnBrk="1" hangingPunct="1">
              <a:spcBef>
                <a:spcPct val="0"/>
              </a:spcBef>
            </a:pPr>
            <a:endParaRPr lang="da-DK" altLang="da-DK" dirty="0" smtClean="0"/>
          </a:p>
        </p:txBody>
      </p:sp>
      <p:sp>
        <p:nvSpPr>
          <p:cNvPr id="21508" name="Pladsholder til diasnummer 3"/>
          <p:cNvSpPr>
            <a:spLocks noGrp="1"/>
          </p:cNvSpPr>
          <p:nvPr>
            <p:ph type="sldNum" sz="quarter" idx="5"/>
          </p:nvPr>
        </p:nvSpPr>
        <p:spPr bwMode="auto">
          <a:noFill/>
          <a:ln>
            <a:miter lim="800000"/>
            <a:headEnd/>
            <a:tailEnd/>
          </a:ln>
        </p:spPr>
        <p:txBody>
          <a:bodyPr/>
          <a:lstStyle/>
          <a:p>
            <a:fld id="{94D61656-2388-47F6-B419-BBBF20E6685E}" type="slidenum">
              <a:rPr lang="da-DK" altLang="da-DK" smtClean="0"/>
              <a:pPr/>
              <a:t>4</a:t>
            </a:fld>
            <a:endParaRPr lang="da-DK" altLang="da-DK" dirty="0" smtClean="0"/>
          </a:p>
        </p:txBody>
      </p:sp>
    </p:spTree>
    <p:extLst>
      <p:ext uri="{BB962C8B-B14F-4D97-AF65-F5344CB8AC3E}">
        <p14:creationId xmlns:p14="http://schemas.microsoft.com/office/powerpoint/2010/main" val="1158348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dsholder til diasbillede 1"/>
          <p:cNvSpPr>
            <a:spLocks noGrp="1" noRot="1" noChangeAspect="1" noTextEdit="1"/>
          </p:cNvSpPr>
          <p:nvPr>
            <p:ph type="sldImg"/>
          </p:nvPr>
        </p:nvSpPr>
        <p:spPr bwMode="auto">
          <a:noFill/>
          <a:ln>
            <a:solidFill>
              <a:srgbClr val="000000"/>
            </a:solidFill>
            <a:miter lim="800000"/>
            <a:headEnd/>
            <a:tailEnd/>
          </a:ln>
        </p:spPr>
      </p:sp>
      <p:sp>
        <p:nvSpPr>
          <p:cNvPr id="21507"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altLang="da-DK" baseline="0" dirty="0" smtClean="0"/>
          </a:p>
          <a:p>
            <a:pPr eaLnBrk="1" hangingPunct="1">
              <a:spcBef>
                <a:spcPct val="0"/>
              </a:spcBef>
            </a:pPr>
            <a:endParaRPr lang="da-DK" altLang="da-DK" baseline="0" dirty="0" smtClean="0"/>
          </a:p>
          <a:p>
            <a:pPr eaLnBrk="1" hangingPunct="1">
              <a:spcBef>
                <a:spcPct val="0"/>
              </a:spcBef>
            </a:pPr>
            <a:r>
              <a:rPr lang="da-DK" altLang="da-DK" dirty="0" err="1" smtClean="0"/>
              <a:t>Numbers</a:t>
            </a:r>
            <a:r>
              <a:rPr lang="da-DK" altLang="da-DK" dirty="0" smtClean="0"/>
              <a:t> speak</a:t>
            </a:r>
            <a:r>
              <a:rPr lang="da-DK" altLang="da-DK" baseline="0" dirty="0" smtClean="0"/>
              <a:t> for themselves but </a:t>
            </a:r>
            <a:r>
              <a:rPr lang="da-DK" altLang="da-DK" baseline="0" dirty="0" err="1" smtClean="0"/>
              <a:t>quick</a:t>
            </a:r>
            <a:r>
              <a:rPr lang="da-DK" altLang="da-DK" baseline="0" dirty="0" smtClean="0"/>
              <a:t> </a:t>
            </a:r>
            <a:r>
              <a:rPr lang="da-DK" altLang="da-DK" baseline="0" dirty="0" err="1" smtClean="0"/>
              <a:t>walk</a:t>
            </a:r>
            <a:r>
              <a:rPr lang="da-DK" altLang="da-DK" baseline="0" dirty="0" smtClean="0"/>
              <a:t> </a:t>
            </a:r>
            <a:r>
              <a:rPr lang="da-DK" altLang="da-DK" baseline="0" dirty="0" err="1" smtClean="0"/>
              <a:t>through</a:t>
            </a:r>
            <a:r>
              <a:rPr lang="da-DK" altLang="da-DK" baseline="0" dirty="0" smtClean="0"/>
              <a:t>:</a:t>
            </a:r>
          </a:p>
          <a:p>
            <a:pPr eaLnBrk="1" hangingPunct="1">
              <a:spcBef>
                <a:spcPct val="0"/>
              </a:spcBef>
            </a:pPr>
            <a:r>
              <a:rPr lang="da-DK" altLang="da-DK" baseline="0" dirty="0" err="1" smtClean="0"/>
              <a:t>These</a:t>
            </a:r>
            <a:r>
              <a:rPr lang="da-DK" altLang="da-DK" baseline="0" dirty="0" smtClean="0"/>
              <a:t> </a:t>
            </a:r>
            <a:r>
              <a:rPr lang="da-DK" altLang="da-DK" baseline="0" dirty="0" err="1" smtClean="0"/>
              <a:t>are</a:t>
            </a:r>
            <a:r>
              <a:rPr lang="da-DK" altLang="da-DK" baseline="0" dirty="0" smtClean="0"/>
              <a:t> not separate </a:t>
            </a:r>
            <a:r>
              <a:rPr lang="da-DK" altLang="da-DK" baseline="0" dirty="0" err="1" smtClean="0"/>
              <a:t>language</a:t>
            </a:r>
            <a:r>
              <a:rPr lang="da-DK" altLang="da-DK" baseline="0" dirty="0" smtClean="0"/>
              <a:t> </a:t>
            </a:r>
            <a:r>
              <a:rPr lang="da-DK" altLang="da-DK" baseline="0" dirty="0" err="1" smtClean="0"/>
              <a:t>courses</a:t>
            </a:r>
            <a:r>
              <a:rPr lang="da-DK" altLang="da-DK" baseline="0" dirty="0" smtClean="0"/>
              <a:t>, </a:t>
            </a:r>
            <a:r>
              <a:rPr lang="da-DK" altLang="da-DK" baseline="0" dirty="0" err="1" smtClean="0"/>
              <a:t>they</a:t>
            </a:r>
            <a:r>
              <a:rPr lang="da-DK" altLang="da-DK" baseline="0" dirty="0" smtClean="0"/>
              <a:t> </a:t>
            </a:r>
            <a:r>
              <a:rPr lang="da-DK" altLang="da-DK" baseline="0" dirty="0" err="1" smtClean="0"/>
              <a:t>are</a:t>
            </a:r>
            <a:r>
              <a:rPr lang="da-DK" altLang="da-DK" baseline="0" dirty="0" smtClean="0"/>
              <a:t> English </a:t>
            </a:r>
            <a:r>
              <a:rPr lang="da-DK" altLang="da-DK" baseline="0" dirty="0" err="1" smtClean="0"/>
              <a:t>modules</a:t>
            </a:r>
            <a:r>
              <a:rPr lang="da-DK" altLang="da-DK" baseline="0" dirty="0" smtClean="0"/>
              <a:t> </a:t>
            </a:r>
            <a:r>
              <a:rPr lang="da-DK" altLang="da-DK" baseline="0" dirty="0" err="1" smtClean="0"/>
              <a:t>integrated</a:t>
            </a:r>
            <a:r>
              <a:rPr lang="da-DK" altLang="da-DK" baseline="0" dirty="0" smtClean="0"/>
              <a:t> in </a:t>
            </a:r>
            <a:r>
              <a:rPr lang="da-DK" altLang="da-DK" baseline="0" dirty="0" err="1" smtClean="0"/>
              <a:t>different</a:t>
            </a:r>
            <a:r>
              <a:rPr lang="da-DK" altLang="da-DK" baseline="0" dirty="0" smtClean="0"/>
              <a:t> officer </a:t>
            </a:r>
            <a:r>
              <a:rPr lang="da-DK" altLang="da-DK" baseline="0" dirty="0" err="1" smtClean="0"/>
              <a:t>training</a:t>
            </a:r>
            <a:r>
              <a:rPr lang="da-DK" altLang="da-DK" baseline="0" dirty="0" smtClean="0"/>
              <a:t> programs.</a:t>
            </a:r>
          </a:p>
          <a:p>
            <a:pPr eaLnBrk="1" hangingPunct="1">
              <a:spcBef>
                <a:spcPct val="0"/>
              </a:spcBef>
            </a:pPr>
            <a:r>
              <a:rPr lang="da-DK" altLang="da-DK" baseline="0" dirty="0" err="1" smtClean="0"/>
              <a:t>Achieve</a:t>
            </a:r>
            <a:r>
              <a:rPr lang="da-DK" altLang="da-DK" baseline="0" dirty="0" smtClean="0"/>
              <a:t> the same with </a:t>
            </a:r>
            <a:r>
              <a:rPr lang="da-DK" altLang="da-DK" baseline="0" dirty="0" err="1" smtClean="0"/>
              <a:t>considerably</a:t>
            </a:r>
            <a:r>
              <a:rPr lang="da-DK" altLang="da-DK" baseline="0" dirty="0" smtClean="0"/>
              <a:t> </a:t>
            </a:r>
            <a:r>
              <a:rPr lang="da-DK" altLang="da-DK" baseline="0" dirty="0" err="1" smtClean="0"/>
              <a:t>fewer</a:t>
            </a:r>
            <a:r>
              <a:rPr lang="da-DK" altLang="da-DK" baseline="0" dirty="0" smtClean="0"/>
              <a:t> </a:t>
            </a:r>
            <a:r>
              <a:rPr lang="da-DK" altLang="da-DK" baseline="0" dirty="0" err="1" smtClean="0"/>
              <a:t>resources</a:t>
            </a:r>
            <a:r>
              <a:rPr lang="da-DK" altLang="da-DK" baseline="0" dirty="0" smtClean="0"/>
              <a:t> </a:t>
            </a:r>
            <a:r>
              <a:rPr lang="da-DK" altLang="da-DK" baseline="0" dirty="0" err="1" smtClean="0"/>
              <a:t>than</a:t>
            </a:r>
            <a:r>
              <a:rPr lang="da-DK" altLang="da-DK" baseline="0" dirty="0" smtClean="0"/>
              <a:t> a </a:t>
            </a:r>
            <a:r>
              <a:rPr lang="da-DK" altLang="da-DK" baseline="0" dirty="0" err="1" smtClean="0"/>
              <a:t>decade</a:t>
            </a:r>
            <a:r>
              <a:rPr lang="da-DK" altLang="da-DK" baseline="0" dirty="0" smtClean="0"/>
              <a:t> a </a:t>
            </a:r>
            <a:r>
              <a:rPr lang="da-DK" altLang="da-DK" baseline="0" dirty="0" err="1" smtClean="0"/>
              <a:t>ago</a:t>
            </a:r>
            <a:r>
              <a:rPr lang="da-DK" altLang="da-DK" baseline="0" dirty="0" smtClean="0"/>
              <a:t>: 1/3 and 1/5 </a:t>
            </a:r>
            <a:r>
              <a:rPr lang="da-DK" altLang="da-DK" baseline="0" dirty="0" err="1" smtClean="0"/>
              <a:t>respectively</a:t>
            </a:r>
            <a:endParaRPr lang="da-DK" altLang="da-DK" dirty="0" smtClean="0"/>
          </a:p>
        </p:txBody>
      </p:sp>
      <p:sp>
        <p:nvSpPr>
          <p:cNvPr id="21508" name="Pladsholder til diasnummer 3"/>
          <p:cNvSpPr>
            <a:spLocks noGrp="1"/>
          </p:cNvSpPr>
          <p:nvPr>
            <p:ph type="sldNum" sz="quarter" idx="5"/>
          </p:nvPr>
        </p:nvSpPr>
        <p:spPr bwMode="auto">
          <a:noFill/>
          <a:ln>
            <a:miter lim="800000"/>
            <a:headEnd/>
            <a:tailEnd/>
          </a:ln>
        </p:spPr>
        <p:txBody>
          <a:bodyPr/>
          <a:lstStyle/>
          <a:p>
            <a:fld id="{94D61656-2388-47F6-B419-BBBF20E6685E}" type="slidenum">
              <a:rPr lang="da-DK" altLang="da-DK" smtClean="0"/>
              <a:pPr/>
              <a:t>5</a:t>
            </a:fld>
            <a:endParaRPr lang="da-DK" altLang="da-DK" dirty="0" smtClean="0"/>
          </a:p>
        </p:txBody>
      </p:sp>
    </p:spTree>
    <p:extLst>
      <p:ext uri="{BB962C8B-B14F-4D97-AF65-F5344CB8AC3E}">
        <p14:creationId xmlns:p14="http://schemas.microsoft.com/office/powerpoint/2010/main" val="2738317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228600" indent="-228600">
              <a:buAutoNum type="arabicPeriod"/>
            </a:pPr>
            <a:r>
              <a:rPr lang="en-US" cap="none" baseline="0" dirty="0" smtClean="0"/>
              <a:t>Review: a 15% reduction in </a:t>
            </a:r>
            <a:r>
              <a:rPr lang="en-US" cap="none" baseline="0" dirty="0" err="1" smtClean="0"/>
              <a:t>defence</a:t>
            </a:r>
            <a:r>
              <a:rPr lang="en-US" cap="none" baseline="0" dirty="0" smtClean="0"/>
              <a:t> funding led to overhaul of training and education system. BOT from 48 months to 28 months. </a:t>
            </a:r>
          </a:p>
          <a:p>
            <a:pPr marL="228600" indent="-228600">
              <a:buAutoNum type="arabicPeriod"/>
            </a:pPr>
            <a:r>
              <a:rPr lang="en-US" cap="none" baseline="0" dirty="0" smtClean="0"/>
              <a:t>BOT from BA to Diploma in Mil Studies </a:t>
            </a:r>
            <a:r>
              <a:rPr lang="en-US" cap="none" baseline="0" dirty="0" smtClean="0">
                <a:sym typeface="Wingdings" panose="05000000000000000000" pitchFamily="2" charset="2"/>
              </a:rPr>
              <a:t> core defined as OPS, LEAD, STRAT not ENG, PHYS training etc.</a:t>
            </a:r>
          </a:p>
          <a:p>
            <a:pPr marL="228600" indent="-228600">
              <a:buAutoNum type="arabicPeriod"/>
            </a:pPr>
            <a:r>
              <a:rPr lang="en-US" cap="none" baseline="0" dirty="0" smtClean="0">
                <a:sym typeface="Wingdings" panose="05000000000000000000" pitchFamily="2" charset="2"/>
              </a:rPr>
              <a:t>Senior management: commandant &amp; dean argue that ENG shouldn’t be taught as part of officer training and education because it isn’t on similar degree courses. Ignoring need for professional ENG skills, STANAG  6001 ratification etc. Review of 1</a:t>
            </a:r>
            <a:r>
              <a:rPr lang="en-US" cap="none" baseline="30000" dirty="0" smtClean="0">
                <a:sym typeface="Wingdings" panose="05000000000000000000" pitchFamily="2" charset="2"/>
              </a:rPr>
              <a:t>st</a:t>
            </a:r>
            <a:r>
              <a:rPr lang="en-US" cap="none" baseline="0" dirty="0" smtClean="0">
                <a:sym typeface="Wingdings" panose="05000000000000000000" pitchFamily="2" charset="2"/>
              </a:rPr>
              <a:t> LT job description in branches: from 3-3-3-3 to functional English at tactical level. Education is political. References to STANAG has been removed during recent curriculum review. Discrepancy between what stakeholders say (needs, ambitions) and how decision makers act. Even when there’s time for more ENG, a decision was made not to pursue that option (WG Army Review)</a:t>
            </a:r>
          </a:p>
          <a:p>
            <a:pPr marL="228600" indent="-228600">
              <a:buAutoNum type="arabicPeriod"/>
            </a:pPr>
            <a:r>
              <a:rPr lang="en-US" cap="none" baseline="0" dirty="0" smtClean="0">
                <a:sym typeface="Wingdings" panose="05000000000000000000" pitchFamily="2" charset="2"/>
              </a:rPr>
              <a:t>Linked to HR strategy in which it is up to individual soldier to acquire and maintain auxiliary skills (Admiral: take an evening class if your </a:t>
            </a:r>
            <a:r>
              <a:rPr lang="en-US" cap="none" baseline="0" dirty="0" err="1" smtClean="0">
                <a:sym typeface="Wingdings" panose="05000000000000000000" pitchFamily="2" charset="2"/>
              </a:rPr>
              <a:t>Eng</a:t>
            </a:r>
            <a:r>
              <a:rPr lang="en-US" cap="none" baseline="0" dirty="0" smtClean="0">
                <a:sym typeface="Wingdings" panose="05000000000000000000" pitchFamily="2" charset="2"/>
              </a:rPr>
              <a:t> is not good enough)</a:t>
            </a:r>
          </a:p>
          <a:p>
            <a:pPr marL="228600" indent="-228600">
              <a:buAutoNum type="arabicPeriod"/>
            </a:pPr>
            <a:r>
              <a:rPr lang="en-US" cap="none" baseline="0" dirty="0" smtClean="0">
                <a:sym typeface="Wingdings" panose="05000000000000000000" pitchFamily="2" charset="2"/>
              </a:rPr>
              <a:t>Myth: </a:t>
            </a:r>
            <a:r>
              <a:rPr lang="da-DK" sz="1200" b="0" i="0" u="none" strike="noStrike" kern="1200" dirty="0" smtClean="0">
                <a:solidFill>
                  <a:schemeClr val="tx1"/>
                </a:solidFill>
                <a:effectLst/>
                <a:latin typeface="+mn-lt"/>
                <a:ea typeface="+mn-ea"/>
                <a:cs typeface="+mn-cs"/>
                <a:hlinkClick r:id="rId3"/>
              </a:rPr>
              <a:t>EF English </a:t>
            </a:r>
            <a:r>
              <a:rPr lang="da-DK" sz="1200" b="0" i="0" u="none" strike="noStrike" kern="1200" dirty="0" err="1" smtClean="0">
                <a:solidFill>
                  <a:schemeClr val="tx1"/>
                </a:solidFill>
                <a:effectLst/>
                <a:latin typeface="+mn-lt"/>
                <a:ea typeface="+mn-ea"/>
                <a:cs typeface="+mn-cs"/>
                <a:hlinkClick r:id="rId3"/>
              </a:rPr>
              <a:t>Proficiency</a:t>
            </a:r>
            <a:r>
              <a:rPr lang="da-DK" sz="1200" b="0" i="0" u="none" strike="noStrike" kern="1200" dirty="0" smtClean="0">
                <a:solidFill>
                  <a:schemeClr val="tx1"/>
                </a:solidFill>
                <a:effectLst/>
                <a:latin typeface="+mn-lt"/>
                <a:ea typeface="+mn-ea"/>
                <a:cs typeface="+mn-cs"/>
                <a:hlinkClick r:id="rId3"/>
              </a:rPr>
              <a:t> Index</a:t>
            </a:r>
            <a:r>
              <a:rPr lang="da-DK" sz="1200" b="0" i="0" u="none" strike="noStrike" kern="1200" baseline="0" dirty="0" smtClean="0">
                <a:solidFill>
                  <a:schemeClr val="tx1"/>
                </a:solidFill>
                <a:effectLst/>
                <a:latin typeface="+mn-lt"/>
                <a:ea typeface="+mn-ea"/>
                <a:cs typeface="+mn-cs"/>
              </a:rPr>
              <a:t> – </a:t>
            </a:r>
            <a:r>
              <a:rPr lang="da-DK" sz="1200" b="0" i="0" u="none" strike="noStrike" kern="1200" baseline="0" dirty="0" err="1" smtClean="0">
                <a:solidFill>
                  <a:schemeClr val="tx1"/>
                </a:solidFill>
                <a:effectLst/>
                <a:latin typeface="+mn-lt"/>
                <a:ea typeface="+mn-ea"/>
                <a:cs typeface="+mn-cs"/>
              </a:rPr>
              <a:t>ranked</a:t>
            </a:r>
            <a:r>
              <a:rPr lang="da-DK" sz="1200" b="0" i="0" u="none" strike="noStrike" kern="1200" baseline="0" dirty="0" smtClean="0">
                <a:solidFill>
                  <a:schemeClr val="tx1"/>
                </a:solidFill>
                <a:effectLst/>
                <a:latin typeface="+mn-lt"/>
                <a:ea typeface="+mn-ea"/>
                <a:cs typeface="+mn-cs"/>
              </a:rPr>
              <a:t> in Top 5 (</a:t>
            </a:r>
            <a:r>
              <a:rPr lang="da-DK" sz="1200" b="0" i="0" u="none" strike="noStrike" kern="1200" baseline="0" dirty="0" err="1" smtClean="0">
                <a:solidFill>
                  <a:schemeClr val="tx1"/>
                </a:solidFill>
                <a:effectLst/>
                <a:latin typeface="+mn-lt"/>
                <a:ea typeface="+mn-ea"/>
                <a:cs typeface="+mn-cs"/>
              </a:rPr>
              <a:t>highly</a:t>
            </a:r>
            <a:r>
              <a:rPr lang="da-DK" sz="1200" b="0" i="0" u="none" strike="noStrike" kern="1200" baseline="0" dirty="0" smtClean="0">
                <a:solidFill>
                  <a:schemeClr val="tx1"/>
                </a:solidFill>
                <a:effectLst/>
                <a:latin typeface="+mn-lt"/>
                <a:ea typeface="+mn-ea"/>
                <a:cs typeface="+mn-cs"/>
              </a:rPr>
              <a:t> </a:t>
            </a:r>
            <a:r>
              <a:rPr lang="da-DK" sz="1200" b="0" i="0" u="none" strike="noStrike" kern="1200" baseline="0" dirty="0" err="1" smtClean="0">
                <a:solidFill>
                  <a:schemeClr val="tx1"/>
                </a:solidFill>
                <a:effectLst/>
                <a:latin typeface="+mn-lt"/>
                <a:ea typeface="+mn-ea"/>
                <a:cs typeface="+mn-cs"/>
              </a:rPr>
              <a:t>proficient</a:t>
            </a:r>
            <a:r>
              <a:rPr lang="da-DK" sz="1200" b="0" i="0" u="none" strike="noStrike" kern="1200" baseline="0" dirty="0" smtClean="0">
                <a:solidFill>
                  <a:schemeClr val="tx1"/>
                </a:solidFill>
                <a:effectLst/>
                <a:latin typeface="+mn-lt"/>
                <a:ea typeface="+mn-ea"/>
                <a:cs typeface="+mn-cs"/>
              </a:rPr>
              <a:t>). But </a:t>
            </a:r>
            <a:r>
              <a:rPr lang="da-DK" sz="1200" b="0" i="0" u="none" strike="noStrike" kern="1200" baseline="0" dirty="0" err="1" smtClean="0">
                <a:solidFill>
                  <a:schemeClr val="tx1"/>
                </a:solidFill>
                <a:effectLst/>
                <a:latin typeface="+mn-lt"/>
                <a:ea typeface="+mn-ea"/>
                <a:cs typeface="+mn-cs"/>
              </a:rPr>
              <a:t>what</a:t>
            </a:r>
            <a:r>
              <a:rPr lang="da-DK" sz="1200" b="0" i="0" u="none" strike="noStrike" kern="1200" baseline="0" dirty="0" smtClean="0">
                <a:solidFill>
                  <a:schemeClr val="tx1"/>
                </a:solidFill>
                <a:effectLst/>
                <a:latin typeface="+mn-lt"/>
                <a:ea typeface="+mn-ea"/>
                <a:cs typeface="+mn-cs"/>
              </a:rPr>
              <a:t> </a:t>
            </a:r>
            <a:r>
              <a:rPr lang="da-DK" sz="1200" b="0" i="0" u="none" strike="noStrike" kern="1200" baseline="0" dirty="0" err="1" smtClean="0">
                <a:solidFill>
                  <a:schemeClr val="tx1"/>
                </a:solidFill>
                <a:effectLst/>
                <a:latin typeface="+mn-lt"/>
                <a:ea typeface="+mn-ea"/>
                <a:cs typeface="+mn-cs"/>
              </a:rPr>
              <a:t>does</a:t>
            </a:r>
            <a:r>
              <a:rPr lang="da-DK" sz="1200" b="0" i="0" u="none" strike="noStrike" kern="1200" baseline="0" dirty="0" smtClean="0">
                <a:solidFill>
                  <a:schemeClr val="tx1"/>
                </a:solidFill>
                <a:effectLst/>
                <a:latin typeface="+mn-lt"/>
                <a:ea typeface="+mn-ea"/>
                <a:cs typeface="+mn-cs"/>
              </a:rPr>
              <a:t> </a:t>
            </a:r>
            <a:r>
              <a:rPr lang="da-DK" sz="1200" b="0" i="0" u="none" strike="noStrike" kern="1200" baseline="0" dirty="0" err="1" smtClean="0">
                <a:solidFill>
                  <a:schemeClr val="tx1"/>
                </a:solidFill>
                <a:effectLst/>
                <a:latin typeface="+mn-lt"/>
                <a:ea typeface="+mn-ea"/>
                <a:cs typeface="+mn-cs"/>
              </a:rPr>
              <a:t>that</a:t>
            </a:r>
            <a:r>
              <a:rPr lang="da-DK" sz="1200" b="0" i="0" u="none" strike="noStrike" kern="1200" baseline="0" dirty="0" smtClean="0">
                <a:solidFill>
                  <a:schemeClr val="tx1"/>
                </a:solidFill>
                <a:effectLst/>
                <a:latin typeface="+mn-lt"/>
                <a:ea typeface="+mn-ea"/>
                <a:cs typeface="+mn-cs"/>
              </a:rPr>
              <a:t> </a:t>
            </a:r>
            <a:r>
              <a:rPr lang="da-DK" sz="1200" b="0" i="0" u="none" strike="noStrike" kern="1200" baseline="0" dirty="0" err="1" smtClean="0">
                <a:solidFill>
                  <a:schemeClr val="tx1"/>
                </a:solidFill>
                <a:effectLst/>
                <a:latin typeface="+mn-lt"/>
                <a:ea typeface="+mn-ea"/>
                <a:cs typeface="+mn-cs"/>
              </a:rPr>
              <a:t>mean</a:t>
            </a:r>
            <a:r>
              <a:rPr lang="da-DK" sz="1200" b="0" i="0" u="none" strike="noStrike" kern="1200" baseline="0" dirty="0" smtClean="0">
                <a:solidFill>
                  <a:schemeClr val="tx1"/>
                </a:solidFill>
                <a:effectLst/>
                <a:latin typeface="+mn-lt"/>
                <a:ea typeface="+mn-ea"/>
                <a:cs typeface="+mn-cs"/>
              </a:rPr>
              <a:t>? </a:t>
            </a:r>
            <a:r>
              <a:rPr lang="da-DK" sz="1200" b="0" i="0" u="none" strike="noStrike" kern="1200" baseline="0" dirty="0" err="1" smtClean="0">
                <a:solidFill>
                  <a:schemeClr val="tx1"/>
                </a:solidFill>
                <a:effectLst/>
                <a:latin typeface="+mn-lt"/>
                <a:ea typeface="+mn-ea"/>
                <a:cs typeface="+mn-cs"/>
              </a:rPr>
              <a:t>Specialised</a:t>
            </a:r>
            <a:r>
              <a:rPr lang="da-DK" sz="1200" b="0" i="0" u="none" strike="noStrike" kern="1200" baseline="0" dirty="0" smtClean="0">
                <a:solidFill>
                  <a:schemeClr val="tx1"/>
                </a:solidFill>
                <a:effectLst/>
                <a:latin typeface="+mn-lt"/>
                <a:ea typeface="+mn-ea"/>
                <a:cs typeface="+mn-cs"/>
              </a:rPr>
              <a:t> MIL ENG? Professional English? ”</a:t>
            </a:r>
            <a:r>
              <a:rPr lang="da-DK" sz="1200" b="0" i="0" u="none" strike="noStrike" kern="1200" baseline="0" dirty="0" err="1" smtClean="0">
                <a:solidFill>
                  <a:schemeClr val="tx1"/>
                </a:solidFill>
                <a:effectLst/>
                <a:latin typeface="+mn-lt"/>
                <a:ea typeface="+mn-ea"/>
                <a:cs typeface="+mn-cs"/>
              </a:rPr>
              <a:t>Your</a:t>
            </a:r>
            <a:r>
              <a:rPr lang="da-DK" sz="1200" b="0" i="0" u="none" strike="noStrike" kern="1200" baseline="0" dirty="0" smtClean="0">
                <a:solidFill>
                  <a:schemeClr val="tx1"/>
                </a:solidFill>
                <a:effectLst/>
                <a:latin typeface="+mn-lt"/>
                <a:ea typeface="+mn-ea"/>
                <a:cs typeface="+mn-cs"/>
              </a:rPr>
              <a:t> English is </a:t>
            </a:r>
            <a:r>
              <a:rPr lang="da-DK" sz="1200" b="0" i="0" u="none" strike="noStrike" kern="1200" baseline="0" dirty="0" err="1" smtClean="0">
                <a:solidFill>
                  <a:schemeClr val="tx1"/>
                </a:solidFill>
                <a:effectLst/>
                <a:latin typeface="+mn-lt"/>
                <a:ea typeface="+mn-ea"/>
                <a:cs typeface="+mn-cs"/>
              </a:rPr>
              <a:t>better</a:t>
            </a:r>
            <a:r>
              <a:rPr lang="da-DK" sz="1200" b="0" i="0" u="none" strike="noStrike" kern="1200" baseline="0" dirty="0" smtClean="0">
                <a:solidFill>
                  <a:schemeClr val="tx1"/>
                </a:solidFill>
                <a:effectLst/>
                <a:latin typeface="+mn-lt"/>
                <a:ea typeface="+mn-ea"/>
                <a:cs typeface="+mn-cs"/>
              </a:rPr>
              <a:t> </a:t>
            </a:r>
            <a:r>
              <a:rPr lang="da-DK" sz="1200" b="0" i="0" u="none" strike="noStrike" kern="1200" baseline="0" dirty="0" err="1" smtClean="0">
                <a:solidFill>
                  <a:schemeClr val="tx1"/>
                </a:solidFill>
                <a:effectLst/>
                <a:latin typeface="+mn-lt"/>
                <a:ea typeface="+mn-ea"/>
                <a:cs typeface="+mn-cs"/>
              </a:rPr>
              <a:t>than</a:t>
            </a:r>
            <a:r>
              <a:rPr lang="da-DK" sz="1200" b="0" i="0" u="none" strike="noStrike" kern="1200" baseline="0" dirty="0" smtClean="0">
                <a:solidFill>
                  <a:schemeClr val="tx1"/>
                </a:solidFill>
                <a:effectLst/>
                <a:latin typeface="+mn-lt"/>
                <a:ea typeface="+mn-ea"/>
                <a:cs typeface="+mn-cs"/>
              </a:rPr>
              <a:t> mine”; </a:t>
            </a:r>
            <a:r>
              <a:rPr lang="da-DK" sz="1200" b="0" i="0" u="none" strike="noStrike" kern="1200" baseline="0" dirty="0" err="1" smtClean="0">
                <a:solidFill>
                  <a:schemeClr val="tx1"/>
                </a:solidFill>
                <a:effectLst/>
                <a:latin typeface="+mn-lt"/>
                <a:ea typeface="+mn-ea"/>
                <a:cs typeface="+mn-cs"/>
              </a:rPr>
              <a:t>my</a:t>
            </a:r>
            <a:r>
              <a:rPr lang="da-DK" sz="1200" b="0" i="0" u="none" strike="noStrike" kern="1200" baseline="0" dirty="0" smtClean="0">
                <a:solidFill>
                  <a:schemeClr val="tx1"/>
                </a:solidFill>
                <a:effectLst/>
                <a:latin typeface="+mn-lt"/>
                <a:ea typeface="+mn-ea"/>
                <a:cs typeface="+mn-cs"/>
              </a:rPr>
              <a:t> </a:t>
            </a:r>
            <a:r>
              <a:rPr lang="da-DK" sz="1200" b="0" i="0" u="none" strike="noStrike" kern="1200" baseline="0" dirty="0" err="1" smtClean="0">
                <a:solidFill>
                  <a:schemeClr val="tx1"/>
                </a:solidFill>
                <a:effectLst/>
                <a:latin typeface="+mn-lt"/>
                <a:ea typeface="+mn-ea"/>
                <a:cs typeface="+mn-cs"/>
              </a:rPr>
              <a:t>daughter</a:t>
            </a:r>
            <a:r>
              <a:rPr lang="da-DK" sz="1200" b="0" i="0" u="none" strike="noStrike" kern="1200" baseline="0" dirty="0" smtClean="0">
                <a:solidFill>
                  <a:schemeClr val="tx1"/>
                </a:solidFill>
                <a:effectLst/>
                <a:latin typeface="+mn-lt"/>
                <a:ea typeface="+mn-ea"/>
                <a:cs typeface="+mn-cs"/>
              </a:rPr>
              <a:t> </a:t>
            </a:r>
            <a:r>
              <a:rPr lang="da-DK" sz="1200" b="0" i="0" u="none" strike="noStrike" kern="1200" baseline="0" dirty="0" err="1" smtClean="0">
                <a:solidFill>
                  <a:schemeClr val="tx1"/>
                </a:solidFill>
                <a:effectLst/>
                <a:latin typeface="+mn-lt"/>
                <a:ea typeface="+mn-ea"/>
                <a:cs typeface="+mn-cs"/>
              </a:rPr>
              <a:t>who</a:t>
            </a:r>
            <a:r>
              <a:rPr lang="da-DK" sz="1200" b="0" i="0" u="none" strike="noStrike" kern="1200" baseline="0" dirty="0" smtClean="0">
                <a:solidFill>
                  <a:schemeClr val="tx1"/>
                </a:solidFill>
                <a:effectLst/>
                <a:latin typeface="+mn-lt"/>
                <a:ea typeface="+mn-ea"/>
                <a:cs typeface="+mn-cs"/>
              </a:rPr>
              <a:t> is 10…</a:t>
            </a:r>
          </a:p>
          <a:p>
            <a:pPr marL="228600" indent="-228600">
              <a:buAutoNum type="arabicPeriod"/>
            </a:pP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A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consensus</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that</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is at times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unspoken</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or at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others</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by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indirection</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appears</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to have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been</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formed</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at the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level</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of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executive</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management: English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should</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either</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not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be</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part of officer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training</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/PME or if it is to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be</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included</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then</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minimally</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so and with a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narrow</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focus</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on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specific</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language</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use</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and </a:t>
            </a:r>
            <a:r>
              <a:rPr lang="da-DK" sz="1200" b="0" i="0" u="none" strike="noStrike" kern="1200" cap="none" baseline="0" dirty="0" err="1" smtClean="0">
                <a:solidFill>
                  <a:schemeClr val="tx1"/>
                </a:solidFill>
                <a:effectLst/>
                <a:latin typeface="+mn-lt"/>
                <a:ea typeface="+mn-ea"/>
                <a:cs typeface="+mn-cs"/>
                <a:sym typeface="Wingdings" panose="05000000000000000000" pitchFamily="2" charset="2"/>
              </a:rPr>
              <a:t>terminology</a:t>
            </a:r>
            <a:r>
              <a:rPr lang="da-DK" sz="1200" b="0" i="0" u="none" strike="noStrike" kern="1200" cap="none" baseline="0" dirty="0" smtClean="0">
                <a:solidFill>
                  <a:schemeClr val="tx1"/>
                </a:solidFill>
                <a:effectLst/>
                <a:latin typeface="+mn-lt"/>
                <a:ea typeface="+mn-ea"/>
                <a:cs typeface="+mn-cs"/>
                <a:sym typeface="Wingdings" panose="05000000000000000000" pitchFamily="2" charset="2"/>
              </a:rPr>
              <a:t>. </a:t>
            </a:r>
            <a:endParaRPr lang="en-US" cap="none" baseline="0" dirty="0" smtClean="0">
              <a:sym typeface="Wingdings" panose="05000000000000000000" pitchFamily="2" charset="2"/>
            </a:endParaRPr>
          </a:p>
        </p:txBody>
      </p:sp>
      <p:sp>
        <p:nvSpPr>
          <p:cNvPr id="4" name="Pladsholder til slidenummer 3"/>
          <p:cNvSpPr>
            <a:spLocks noGrp="1"/>
          </p:cNvSpPr>
          <p:nvPr>
            <p:ph type="sldNum" sz="quarter" idx="10"/>
          </p:nvPr>
        </p:nvSpPr>
        <p:spPr/>
        <p:txBody>
          <a:bodyPr/>
          <a:lstStyle/>
          <a:p>
            <a:fld id="{010067DB-0728-4738-9BF8-5955E4DF4ED0}" type="slidenum">
              <a:rPr lang="en-US" smtClean="0"/>
              <a:t>6</a:t>
            </a:fld>
            <a:endParaRPr lang="en-US"/>
          </a:p>
        </p:txBody>
      </p:sp>
    </p:spTree>
    <p:extLst>
      <p:ext uri="{BB962C8B-B14F-4D97-AF65-F5344CB8AC3E}">
        <p14:creationId xmlns:p14="http://schemas.microsoft.com/office/powerpoint/2010/main" val="3883048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228600" indent="-228600">
              <a:buAutoNum type="arabicParenR"/>
            </a:pPr>
            <a:r>
              <a:rPr lang="da-DK" dirty="0" smtClean="0"/>
              <a:t>1/3</a:t>
            </a:r>
            <a:r>
              <a:rPr lang="da-DK" baseline="0" dirty="0" smtClean="0"/>
              <a:t> </a:t>
            </a:r>
            <a:r>
              <a:rPr lang="da-DK" baseline="0" dirty="0" err="1" smtClean="0"/>
              <a:t>are</a:t>
            </a:r>
            <a:r>
              <a:rPr lang="da-DK" baseline="0" dirty="0" smtClean="0"/>
              <a:t> not at </a:t>
            </a:r>
            <a:r>
              <a:rPr lang="da-DK" baseline="0" dirty="0" err="1" smtClean="0"/>
              <a:t>level</a:t>
            </a:r>
            <a:r>
              <a:rPr lang="da-DK" baseline="0" dirty="0" smtClean="0"/>
              <a:t> – same </a:t>
            </a:r>
            <a:r>
              <a:rPr lang="da-DK" baseline="0" dirty="0" err="1" smtClean="0"/>
              <a:t>results</a:t>
            </a:r>
            <a:r>
              <a:rPr lang="da-DK" baseline="0" dirty="0" smtClean="0"/>
              <a:t> </a:t>
            </a:r>
            <a:r>
              <a:rPr lang="da-DK" baseline="0" dirty="0" err="1" smtClean="0"/>
              <a:t>that</a:t>
            </a:r>
            <a:r>
              <a:rPr lang="da-DK" baseline="0" dirty="0" smtClean="0"/>
              <a:t> </a:t>
            </a:r>
            <a:r>
              <a:rPr lang="da-DK" baseline="0" dirty="0" err="1" smtClean="0"/>
              <a:t>we</a:t>
            </a:r>
            <a:r>
              <a:rPr lang="da-DK" baseline="0" dirty="0" smtClean="0"/>
              <a:t> </a:t>
            </a:r>
            <a:r>
              <a:rPr lang="da-DK" baseline="0" dirty="0" err="1" smtClean="0"/>
              <a:t>found</a:t>
            </a:r>
            <a:r>
              <a:rPr lang="da-DK" baseline="0" dirty="0" smtClean="0"/>
              <a:t> a </a:t>
            </a:r>
            <a:r>
              <a:rPr lang="da-DK" baseline="0" dirty="0" err="1" smtClean="0"/>
              <a:t>few</a:t>
            </a:r>
            <a:r>
              <a:rPr lang="da-DK" baseline="0" dirty="0" smtClean="0"/>
              <a:t> </a:t>
            </a:r>
            <a:r>
              <a:rPr lang="da-DK" baseline="0" dirty="0" err="1" smtClean="0"/>
              <a:t>years</a:t>
            </a:r>
            <a:r>
              <a:rPr lang="da-DK" baseline="0" dirty="0" smtClean="0"/>
              <a:t> </a:t>
            </a:r>
            <a:r>
              <a:rPr lang="da-DK" baseline="0" dirty="0" err="1" smtClean="0"/>
              <a:t>ago</a:t>
            </a:r>
            <a:r>
              <a:rPr lang="da-DK" baseline="0" dirty="0" smtClean="0"/>
              <a:t> with </a:t>
            </a:r>
            <a:r>
              <a:rPr lang="da-DK" baseline="0" dirty="0" err="1" smtClean="0"/>
              <a:t>regard</a:t>
            </a:r>
            <a:r>
              <a:rPr lang="da-DK" baseline="0" dirty="0" smtClean="0"/>
              <a:t> to Danish </a:t>
            </a:r>
            <a:r>
              <a:rPr lang="da-DK" baseline="0" dirty="0" err="1" smtClean="0"/>
              <a:t>writing</a:t>
            </a:r>
            <a:r>
              <a:rPr lang="da-DK" baseline="0" dirty="0" smtClean="0"/>
              <a:t> </a:t>
            </a:r>
            <a:r>
              <a:rPr lang="da-DK" baseline="0" dirty="0" err="1" smtClean="0"/>
              <a:t>skills</a:t>
            </a:r>
            <a:r>
              <a:rPr lang="da-DK" baseline="0" dirty="0" smtClean="0"/>
              <a:t> of staffers!</a:t>
            </a:r>
          </a:p>
          <a:p>
            <a:pPr marL="228600" indent="-228600">
              <a:buAutoNum type="arabicParenR"/>
            </a:pPr>
            <a:r>
              <a:rPr lang="da-DK" baseline="0" dirty="0" smtClean="0"/>
              <a:t>Know </a:t>
            </a:r>
            <a:r>
              <a:rPr lang="da-DK" baseline="0" dirty="0" err="1" smtClean="0"/>
              <a:t>results</a:t>
            </a:r>
            <a:r>
              <a:rPr lang="da-DK" baseline="0" dirty="0" smtClean="0"/>
              <a:t> </a:t>
            </a:r>
            <a:r>
              <a:rPr lang="da-DK" baseline="0" dirty="0" err="1" smtClean="0"/>
              <a:t>haven’t</a:t>
            </a:r>
            <a:r>
              <a:rPr lang="da-DK" baseline="0" dirty="0" smtClean="0"/>
              <a:t> </a:t>
            </a:r>
            <a:r>
              <a:rPr lang="da-DK" baseline="0" dirty="0" err="1" smtClean="0"/>
              <a:t>been</a:t>
            </a:r>
            <a:r>
              <a:rPr lang="da-DK" baseline="0" dirty="0" smtClean="0"/>
              <a:t> made public, but a </a:t>
            </a:r>
            <a:r>
              <a:rPr lang="da-DK" baseline="0" dirty="0" err="1" smtClean="0"/>
              <a:t>very</a:t>
            </a:r>
            <a:r>
              <a:rPr lang="da-DK" baseline="0" dirty="0" smtClean="0"/>
              <a:t> </a:t>
            </a:r>
            <a:r>
              <a:rPr lang="da-DK" baseline="0" dirty="0" err="1" smtClean="0"/>
              <a:t>useful</a:t>
            </a:r>
            <a:r>
              <a:rPr lang="da-DK" baseline="0" dirty="0" smtClean="0"/>
              <a:t> </a:t>
            </a:r>
            <a:r>
              <a:rPr lang="da-DK" baseline="0" dirty="0" err="1" smtClean="0"/>
              <a:t>exercise</a:t>
            </a:r>
            <a:r>
              <a:rPr lang="da-DK" baseline="0" dirty="0" smtClean="0"/>
              <a:t> in the </a:t>
            </a:r>
            <a:r>
              <a:rPr lang="da-DK" baseline="0" dirty="0" err="1" smtClean="0"/>
              <a:t>climate</a:t>
            </a:r>
            <a:r>
              <a:rPr lang="da-DK" baseline="0" dirty="0" smtClean="0"/>
              <a:t> </a:t>
            </a:r>
            <a:r>
              <a:rPr lang="da-DK" baseline="0" dirty="0" err="1" smtClean="0"/>
              <a:t>that</a:t>
            </a:r>
            <a:r>
              <a:rPr lang="da-DK" baseline="0" dirty="0" smtClean="0"/>
              <a:t> </a:t>
            </a:r>
            <a:r>
              <a:rPr lang="da-DK" baseline="0" dirty="0" err="1" smtClean="0"/>
              <a:t>we’re</a:t>
            </a:r>
            <a:r>
              <a:rPr lang="da-DK" baseline="0" dirty="0" smtClean="0"/>
              <a:t> </a:t>
            </a:r>
            <a:r>
              <a:rPr lang="da-DK" baseline="0" dirty="0" err="1" smtClean="0"/>
              <a:t>currently</a:t>
            </a:r>
            <a:r>
              <a:rPr lang="da-DK" baseline="0" dirty="0" smtClean="0"/>
              <a:t> </a:t>
            </a:r>
            <a:r>
              <a:rPr lang="da-DK" baseline="0" dirty="0" err="1" smtClean="0"/>
              <a:t>facing</a:t>
            </a:r>
            <a:r>
              <a:rPr lang="da-DK" baseline="0" dirty="0" smtClean="0"/>
              <a:t>.</a:t>
            </a:r>
          </a:p>
          <a:p>
            <a:pPr marL="228600" indent="-228600">
              <a:buAutoNum type="arabicParenR"/>
            </a:pPr>
            <a:r>
              <a:rPr lang="da-DK" baseline="0" dirty="0" err="1" smtClean="0"/>
              <a:t>It’s</a:t>
            </a:r>
            <a:r>
              <a:rPr lang="da-DK" baseline="0" dirty="0" smtClean="0"/>
              <a:t> </a:t>
            </a:r>
            <a:r>
              <a:rPr lang="da-DK" baseline="0" dirty="0" err="1" smtClean="0"/>
              <a:t>too</a:t>
            </a:r>
            <a:r>
              <a:rPr lang="da-DK" baseline="0" dirty="0" smtClean="0"/>
              <a:t> </a:t>
            </a:r>
            <a:r>
              <a:rPr lang="da-DK" baseline="0" dirty="0" err="1" smtClean="0"/>
              <a:t>early</a:t>
            </a:r>
            <a:r>
              <a:rPr lang="da-DK" baseline="0" dirty="0" smtClean="0"/>
              <a:t> to </a:t>
            </a:r>
            <a:r>
              <a:rPr lang="da-DK" baseline="0" dirty="0" err="1" smtClean="0"/>
              <a:t>tell</a:t>
            </a:r>
            <a:r>
              <a:rPr lang="da-DK" baseline="0" dirty="0" smtClean="0"/>
              <a:t> as recent </a:t>
            </a:r>
            <a:r>
              <a:rPr lang="da-DK" baseline="0" dirty="0" err="1" smtClean="0"/>
              <a:t>graduates</a:t>
            </a:r>
            <a:r>
              <a:rPr lang="da-DK" baseline="0" dirty="0" smtClean="0"/>
              <a:t> have not </a:t>
            </a:r>
            <a:r>
              <a:rPr lang="da-DK" baseline="0" dirty="0" err="1" smtClean="0"/>
              <a:t>reached</a:t>
            </a:r>
            <a:r>
              <a:rPr lang="da-DK" baseline="0" dirty="0" smtClean="0"/>
              <a:t> </a:t>
            </a:r>
            <a:r>
              <a:rPr lang="da-DK" baseline="0" dirty="0" err="1" smtClean="0"/>
              <a:t>level</a:t>
            </a:r>
            <a:r>
              <a:rPr lang="da-DK" baseline="0" dirty="0" smtClean="0"/>
              <a:t>/jobs </a:t>
            </a:r>
            <a:r>
              <a:rPr lang="da-DK" baseline="0" dirty="0" err="1" smtClean="0"/>
              <a:t>where</a:t>
            </a:r>
            <a:r>
              <a:rPr lang="da-DK" baseline="0" dirty="0" smtClean="0"/>
              <a:t> STANAG </a:t>
            </a:r>
            <a:r>
              <a:rPr lang="da-DK" baseline="0" dirty="0" err="1" smtClean="0"/>
              <a:t>testing</a:t>
            </a:r>
            <a:r>
              <a:rPr lang="da-DK" baseline="0" dirty="0" smtClean="0"/>
              <a:t> is </a:t>
            </a:r>
            <a:r>
              <a:rPr lang="da-DK" baseline="0" dirty="0" err="1" smtClean="0"/>
              <a:t>required</a:t>
            </a:r>
            <a:r>
              <a:rPr lang="da-DK" baseline="0" dirty="0" smtClean="0"/>
              <a:t>. </a:t>
            </a:r>
            <a:r>
              <a:rPr lang="da-DK" baseline="0" dirty="0" err="1" smtClean="0"/>
              <a:t>Some</a:t>
            </a:r>
            <a:r>
              <a:rPr lang="da-DK" baseline="0" dirty="0" smtClean="0"/>
              <a:t> </a:t>
            </a:r>
            <a:r>
              <a:rPr lang="da-DK" baseline="0" dirty="0" err="1" smtClean="0"/>
              <a:t>who</a:t>
            </a:r>
            <a:r>
              <a:rPr lang="da-DK" baseline="0" dirty="0" smtClean="0"/>
              <a:t> </a:t>
            </a:r>
            <a:r>
              <a:rPr lang="da-DK" baseline="0" dirty="0" err="1" smtClean="0"/>
              <a:t>fall</a:t>
            </a:r>
            <a:r>
              <a:rPr lang="da-DK" baseline="0" dirty="0" smtClean="0"/>
              <a:t> short, </a:t>
            </a:r>
            <a:r>
              <a:rPr lang="da-DK" baseline="0" dirty="0" err="1" smtClean="0"/>
              <a:t>others</a:t>
            </a:r>
            <a:r>
              <a:rPr lang="da-DK" baseline="0" dirty="0" smtClean="0"/>
              <a:t> </a:t>
            </a:r>
            <a:r>
              <a:rPr lang="da-DK" baseline="0" dirty="0" err="1" smtClean="0"/>
              <a:t>who</a:t>
            </a:r>
            <a:r>
              <a:rPr lang="da-DK" baseline="0" dirty="0" smtClean="0"/>
              <a:t> </a:t>
            </a:r>
            <a:r>
              <a:rPr lang="da-DK" baseline="0" dirty="0" err="1" smtClean="0"/>
              <a:t>don’t</a:t>
            </a:r>
            <a:r>
              <a:rPr lang="da-DK" baseline="0" dirty="0" smtClean="0"/>
              <a:t>. Not </a:t>
            </a:r>
            <a:r>
              <a:rPr lang="da-DK" baseline="0" dirty="0" err="1" smtClean="0"/>
              <a:t>consolidating</a:t>
            </a:r>
            <a:r>
              <a:rPr lang="da-DK" baseline="0" dirty="0" smtClean="0"/>
              <a:t> at L3.</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da-DK" baseline="0" dirty="0" err="1" smtClean="0"/>
              <a:t>Revealed</a:t>
            </a:r>
            <a:r>
              <a:rPr lang="da-DK" baseline="0" dirty="0" smtClean="0"/>
              <a:t> by screening, </a:t>
            </a:r>
            <a:r>
              <a:rPr lang="da-DK" baseline="0" dirty="0" err="1" smtClean="0"/>
              <a:t>during</a:t>
            </a:r>
            <a:r>
              <a:rPr lang="da-DK" baseline="0" dirty="0" smtClean="0"/>
              <a:t> </a:t>
            </a:r>
            <a:r>
              <a:rPr lang="da-DK" baseline="0" dirty="0" err="1" smtClean="0"/>
              <a:t>teaching</a:t>
            </a:r>
            <a:r>
              <a:rPr lang="da-DK" baseline="0" dirty="0" smtClean="0"/>
              <a:t>, </a:t>
            </a:r>
            <a:r>
              <a:rPr lang="en-US" cap="none" dirty="0" smtClean="0"/>
              <a:t>failed exams:</a:t>
            </a:r>
            <a:r>
              <a:rPr lang="en-US" cap="none" baseline="0" dirty="0" smtClean="0"/>
              <a:t> clear</a:t>
            </a:r>
            <a:r>
              <a:rPr lang="en-US" cap="none" dirty="0" smtClean="0"/>
              <a:t> need to develop vocational/professional English skills, in particular productive</a:t>
            </a:r>
            <a:r>
              <a:rPr lang="en-US" cap="none" baseline="0" dirty="0" smtClean="0"/>
              <a:t> skills (speaking, writing). “Consumer” report from Navy – need to strengthen maritime English skills.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cap="none" baseline="0" dirty="0" smtClean="0"/>
              <a:t>Plenty of evidence that officers do not absorb technical vocabulary or academic writing skills simply by going about their work.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cap="none" baseline="0" dirty="0" smtClean="0"/>
              <a:t>Esp. concerning mastery of domain specific register and language use etc.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cap="none" dirty="0" smtClean="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cap="none" dirty="0" smtClean="0"/>
          </a:p>
          <a:p>
            <a:pPr marL="228600" indent="-228600">
              <a:buAutoNum type="arabicParenR"/>
            </a:pPr>
            <a:endParaRPr lang="da-DK" baseline="0" dirty="0" smtClean="0"/>
          </a:p>
          <a:p>
            <a:pPr marL="228600" indent="-228600">
              <a:buAutoNum type="arabicParenR"/>
            </a:pPr>
            <a:endParaRPr lang="da-DK" dirty="0"/>
          </a:p>
        </p:txBody>
      </p:sp>
      <p:sp>
        <p:nvSpPr>
          <p:cNvPr id="4" name="Pladsholder til slidenummer 3"/>
          <p:cNvSpPr>
            <a:spLocks noGrp="1"/>
          </p:cNvSpPr>
          <p:nvPr>
            <p:ph type="sldNum" sz="quarter" idx="10"/>
          </p:nvPr>
        </p:nvSpPr>
        <p:spPr/>
        <p:txBody>
          <a:bodyPr/>
          <a:lstStyle/>
          <a:p>
            <a:fld id="{010067DB-0728-4738-9BF8-5955E4DF4ED0}" type="slidenum">
              <a:rPr lang="en-US" smtClean="0"/>
              <a:t>7</a:t>
            </a:fld>
            <a:endParaRPr lang="en-US"/>
          </a:p>
        </p:txBody>
      </p:sp>
    </p:spTree>
    <p:extLst>
      <p:ext uri="{BB962C8B-B14F-4D97-AF65-F5344CB8AC3E}">
        <p14:creationId xmlns:p14="http://schemas.microsoft.com/office/powerpoint/2010/main" val="308912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228600" indent="-228600">
              <a:buAutoNum type="arabicParenR"/>
            </a:pPr>
            <a:r>
              <a:rPr lang="da-DK" dirty="0" smtClean="0"/>
              <a:t>1/3</a:t>
            </a:r>
            <a:r>
              <a:rPr lang="da-DK" baseline="0" dirty="0" smtClean="0"/>
              <a:t> </a:t>
            </a:r>
            <a:r>
              <a:rPr lang="da-DK" baseline="0" dirty="0" err="1" smtClean="0"/>
              <a:t>are</a:t>
            </a:r>
            <a:r>
              <a:rPr lang="da-DK" baseline="0" dirty="0" smtClean="0"/>
              <a:t> not at </a:t>
            </a:r>
            <a:r>
              <a:rPr lang="da-DK" baseline="0" dirty="0" err="1" smtClean="0"/>
              <a:t>level</a:t>
            </a:r>
            <a:r>
              <a:rPr lang="da-DK" baseline="0" dirty="0" smtClean="0"/>
              <a:t> – same </a:t>
            </a:r>
            <a:r>
              <a:rPr lang="da-DK" baseline="0" dirty="0" err="1" smtClean="0"/>
              <a:t>results</a:t>
            </a:r>
            <a:r>
              <a:rPr lang="da-DK" baseline="0" dirty="0" smtClean="0"/>
              <a:t> </a:t>
            </a:r>
            <a:r>
              <a:rPr lang="da-DK" baseline="0" dirty="0" err="1" smtClean="0"/>
              <a:t>that</a:t>
            </a:r>
            <a:r>
              <a:rPr lang="da-DK" baseline="0" dirty="0" smtClean="0"/>
              <a:t> </a:t>
            </a:r>
            <a:r>
              <a:rPr lang="da-DK" baseline="0" dirty="0" err="1" smtClean="0"/>
              <a:t>we</a:t>
            </a:r>
            <a:r>
              <a:rPr lang="da-DK" baseline="0" dirty="0" smtClean="0"/>
              <a:t> </a:t>
            </a:r>
            <a:r>
              <a:rPr lang="da-DK" baseline="0" dirty="0" err="1" smtClean="0"/>
              <a:t>found</a:t>
            </a:r>
            <a:r>
              <a:rPr lang="da-DK" baseline="0" dirty="0" smtClean="0"/>
              <a:t> a </a:t>
            </a:r>
            <a:r>
              <a:rPr lang="da-DK" baseline="0" dirty="0" err="1" smtClean="0"/>
              <a:t>few</a:t>
            </a:r>
            <a:r>
              <a:rPr lang="da-DK" baseline="0" dirty="0" smtClean="0"/>
              <a:t> </a:t>
            </a:r>
            <a:r>
              <a:rPr lang="da-DK" baseline="0" dirty="0" err="1" smtClean="0"/>
              <a:t>years</a:t>
            </a:r>
            <a:r>
              <a:rPr lang="da-DK" baseline="0" dirty="0" smtClean="0"/>
              <a:t> </a:t>
            </a:r>
            <a:r>
              <a:rPr lang="da-DK" baseline="0" dirty="0" err="1" smtClean="0"/>
              <a:t>ago</a:t>
            </a:r>
            <a:r>
              <a:rPr lang="da-DK" baseline="0" dirty="0" smtClean="0"/>
              <a:t> with </a:t>
            </a:r>
            <a:r>
              <a:rPr lang="da-DK" baseline="0" dirty="0" err="1" smtClean="0"/>
              <a:t>regard</a:t>
            </a:r>
            <a:r>
              <a:rPr lang="da-DK" baseline="0" dirty="0" smtClean="0"/>
              <a:t> to Danish </a:t>
            </a:r>
            <a:r>
              <a:rPr lang="da-DK" baseline="0" dirty="0" err="1" smtClean="0"/>
              <a:t>writing</a:t>
            </a:r>
            <a:r>
              <a:rPr lang="da-DK" baseline="0" dirty="0" smtClean="0"/>
              <a:t> </a:t>
            </a:r>
            <a:r>
              <a:rPr lang="da-DK" baseline="0" dirty="0" err="1" smtClean="0"/>
              <a:t>skills</a:t>
            </a:r>
            <a:r>
              <a:rPr lang="da-DK" baseline="0" dirty="0" smtClean="0"/>
              <a:t> of staffers!</a:t>
            </a:r>
          </a:p>
          <a:p>
            <a:pPr marL="228600" indent="-228600">
              <a:buAutoNum type="arabicParenR"/>
            </a:pPr>
            <a:r>
              <a:rPr lang="da-DK" baseline="0" dirty="0" smtClean="0"/>
              <a:t>Know </a:t>
            </a:r>
            <a:r>
              <a:rPr lang="da-DK" baseline="0" dirty="0" err="1" smtClean="0"/>
              <a:t>results</a:t>
            </a:r>
            <a:r>
              <a:rPr lang="da-DK" baseline="0" dirty="0" smtClean="0"/>
              <a:t> </a:t>
            </a:r>
            <a:r>
              <a:rPr lang="da-DK" baseline="0" dirty="0" err="1" smtClean="0"/>
              <a:t>haven’t</a:t>
            </a:r>
            <a:r>
              <a:rPr lang="da-DK" baseline="0" dirty="0" smtClean="0"/>
              <a:t> </a:t>
            </a:r>
            <a:r>
              <a:rPr lang="da-DK" baseline="0" dirty="0" err="1" smtClean="0"/>
              <a:t>been</a:t>
            </a:r>
            <a:r>
              <a:rPr lang="da-DK" baseline="0" dirty="0" smtClean="0"/>
              <a:t> made public, but a </a:t>
            </a:r>
            <a:r>
              <a:rPr lang="da-DK" baseline="0" dirty="0" err="1" smtClean="0"/>
              <a:t>very</a:t>
            </a:r>
            <a:r>
              <a:rPr lang="da-DK" baseline="0" dirty="0" smtClean="0"/>
              <a:t> </a:t>
            </a:r>
            <a:r>
              <a:rPr lang="da-DK" baseline="0" dirty="0" err="1" smtClean="0"/>
              <a:t>useful</a:t>
            </a:r>
            <a:r>
              <a:rPr lang="da-DK" baseline="0" dirty="0" smtClean="0"/>
              <a:t> </a:t>
            </a:r>
            <a:r>
              <a:rPr lang="da-DK" baseline="0" dirty="0" err="1" smtClean="0"/>
              <a:t>exercise</a:t>
            </a:r>
            <a:r>
              <a:rPr lang="da-DK" baseline="0" dirty="0" smtClean="0"/>
              <a:t> in the </a:t>
            </a:r>
            <a:r>
              <a:rPr lang="da-DK" baseline="0" dirty="0" err="1" smtClean="0"/>
              <a:t>climate</a:t>
            </a:r>
            <a:r>
              <a:rPr lang="da-DK" baseline="0" dirty="0" smtClean="0"/>
              <a:t> </a:t>
            </a:r>
            <a:r>
              <a:rPr lang="da-DK" baseline="0" dirty="0" err="1" smtClean="0"/>
              <a:t>that</a:t>
            </a:r>
            <a:r>
              <a:rPr lang="da-DK" baseline="0" dirty="0" smtClean="0"/>
              <a:t> </a:t>
            </a:r>
            <a:r>
              <a:rPr lang="da-DK" baseline="0" dirty="0" err="1" smtClean="0"/>
              <a:t>we’re</a:t>
            </a:r>
            <a:r>
              <a:rPr lang="da-DK" baseline="0" dirty="0" smtClean="0"/>
              <a:t> </a:t>
            </a:r>
            <a:r>
              <a:rPr lang="da-DK" baseline="0" dirty="0" err="1" smtClean="0"/>
              <a:t>currently</a:t>
            </a:r>
            <a:r>
              <a:rPr lang="da-DK" baseline="0" dirty="0" smtClean="0"/>
              <a:t> </a:t>
            </a:r>
            <a:r>
              <a:rPr lang="da-DK" baseline="0" dirty="0" err="1" smtClean="0"/>
              <a:t>facing</a:t>
            </a:r>
            <a:r>
              <a:rPr lang="da-DK" baseline="0" dirty="0" smtClean="0"/>
              <a:t>.</a:t>
            </a:r>
          </a:p>
          <a:p>
            <a:pPr marL="228600" indent="-228600">
              <a:buAutoNum type="arabicParenR"/>
            </a:pPr>
            <a:r>
              <a:rPr lang="da-DK" baseline="0" dirty="0" err="1" smtClean="0"/>
              <a:t>It’s</a:t>
            </a:r>
            <a:r>
              <a:rPr lang="da-DK" baseline="0" dirty="0" smtClean="0"/>
              <a:t> </a:t>
            </a:r>
            <a:r>
              <a:rPr lang="da-DK" baseline="0" dirty="0" err="1" smtClean="0"/>
              <a:t>too</a:t>
            </a:r>
            <a:r>
              <a:rPr lang="da-DK" baseline="0" dirty="0" smtClean="0"/>
              <a:t> </a:t>
            </a:r>
            <a:r>
              <a:rPr lang="da-DK" baseline="0" dirty="0" err="1" smtClean="0"/>
              <a:t>early</a:t>
            </a:r>
            <a:r>
              <a:rPr lang="da-DK" baseline="0" dirty="0" smtClean="0"/>
              <a:t> to </a:t>
            </a:r>
            <a:r>
              <a:rPr lang="da-DK" baseline="0" dirty="0" err="1" smtClean="0"/>
              <a:t>tell</a:t>
            </a:r>
            <a:r>
              <a:rPr lang="da-DK" baseline="0" dirty="0" smtClean="0"/>
              <a:t> as recent </a:t>
            </a:r>
            <a:r>
              <a:rPr lang="da-DK" baseline="0" dirty="0" err="1" smtClean="0"/>
              <a:t>graduates</a:t>
            </a:r>
            <a:r>
              <a:rPr lang="da-DK" baseline="0" dirty="0" smtClean="0"/>
              <a:t> have not </a:t>
            </a:r>
            <a:r>
              <a:rPr lang="da-DK" baseline="0" dirty="0" err="1" smtClean="0"/>
              <a:t>reached</a:t>
            </a:r>
            <a:r>
              <a:rPr lang="da-DK" baseline="0" dirty="0" smtClean="0"/>
              <a:t> </a:t>
            </a:r>
            <a:r>
              <a:rPr lang="da-DK" baseline="0" dirty="0" err="1" smtClean="0"/>
              <a:t>level</a:t>
            </a:r>
            <a:r>
              <a:rPr lang="da-DK" baseline="0" dirty="0" smtClean="0"/>
              <a:t>/jobs </a:t>
            </a:r>
            <a:r>
              <a:rPr lang="da-DK" baseline="0" dirty="0" err="1" smtClean="0"/>
              <a:t>where</a:t>
            </a:r>
            <a:r>
              <a:rPr lang="da-DK" baseline="0" dirty="0" smtClean="0"/>
              <a:t> STANAG </a:t>
            </a:r>
            <a:r>
              <a:rPr lang="da-DK" baseline="0" dirty="0" err="1" smtClean="0"/>
              <a:t>testing</a:t>
            </a:r>
            <a:r>
              <a:rPr lang="da-DK" baseline="0" dirty="0" smtClean="0"/>
              <a:t> is </a:t>
            </a:r>
            <a:r>
              <a:rPr lang="da-DK" baseline="0" dirty="0" err="1" smtClean="0"/>
              <a:t>required</a:t>
            </a:r>
            <a:r>
              <a:rPr lang="da-DK" baseline="0" dirty="0" smtClean="0"/>
              <a:t>. </a:t>
            </a:r>
            <a:r>
              <a:rPr lang="da-DK" baseline="0" dirty="0" err="1" smtClean="0"/>
              <a:t>Some</a:t>
            </a:r>
            <a:r>
              <a:rPr lang="da-DK" baseline="0" dirty="0" smtClean="0"/>
              <a:t> </a:t>
            </a:r>
            <a:r>
              <a:rPr lang="da-DK" baseline="0" dirty="0" err="1" smtClean="0"/>
              <a:t>who</a:t>
            </a:r>
            <a:r>
              <a:rPr lang="da-DK" baseline="0" dirty="0" smtClean="0"/>
              <a:t> </a:t>
            </a:r>
            <a:r>
              <a:rPr lang="da-DK" baseline="0" dirty="0" err="1" smtClean="0"/>
              <a:t>fall</a:t>
            </a:r>
            <a:r>
              <a:rPr lang="da-DK" baseline="0" dirty="0" smtClean="0"/>
              <a:t> short, </a:t>
            </a:r>
            <a:r>
              <a:rPr lang="da-DK" baseline="0" dirty="0" err="1" smtClean="0"/>
              <a:t>others</a:t>
            </a:r>
            <a:r>
              <a:rPr lang="da-DK" baseline="0" dirty="0" smtClean="0"/>
              <a:t> </a:t>
            </a:r>
            <a:r>
              <a:rPr lang="da-DK" baseline="0" dirty="0" err="1" smtClean="0"/>
              <a:t>who</a:t>
            </a:r>
            <a:r>
              <a:rPr lang="da-DK" baseline="0" dirty="0" smtClean="0"/>
              <a:t> </a:t>
            </a:r>
            <a:r>
              <a:rPr lang="da-DK" baseline="0" dirty="0" err="1" smtClean="0"/>
              <a:t>don’t</a:t>
            </a:r>
            <a:r>
              <a:rPr lang="da-DK" baseline="0" dirty="0" smtClean="0"/>
              <a:t>. Not </a:t>
            </a:r>
            <a:r>
              <a:rPr lang="da-DK" baseline="0" dirty="0" err="1" smtClean="0"/>
              <a:t>consolidating</a:t>
            </a:r>
            <a:r>
              <a:rPr lang="da-DK" baseline="0" dirty="0" smtClean="0"/>
              <a:t> at L3.</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da-DK" baseline="0" dirty="0" err="1" smtClean="0"/>
              <a:t>Revealed</a:t>
            </a:r>
            <a:r>
              <a:rPr lang="da-DK" baseline="0" dirty="0" smtClean="0"/>
              <a:t> by screening, </a:t>
            </a:r>
            <a:r>
              <a:rPr lang="da-DK" baseline="0" dirty="0" err="1" smtClean="0"/>
              <a:t>during</a:t>
            </a:r>
            <a:r>
              <a:rPr lang="da-DK" baseline="0" dirty="0" smtClean="0"/>
              <a:t> </a:t>
            </a:r>
            <a:r>
              <a:rPr lang="da-DK" baseline="0" dirty="0" err="1" smtClean="0"/>
              <a:t>teaching</a:t>
            </a:r>
            <a:r>
              <a:rPr lang="da-DK" baseline="0" dirty="0" smtClean="0"/>
              <a:t>, </a:t>
            </a:r>
            <a:r>
              <a:rPr lang="en-US" cap="none" dirty="0" smtClean="0"/>
              <a:t>failed exams:</a:t>
            </a:r>
            <a:r>
              <a:rPr lang="en-US" cap="none" baseline="0" dirty="0" smtClean="0"/>
              <a:t> clear</a:t>
            </a:r>
            <a:r>
              <a:rPr lang="en-US" cap="none" dirty="0" smtClean="0"/>
              <a:t> need to develop vocational/professional English skills, in particular productive</a:t>
            </a:r>
            <a:r>
              <a:rPr lang="en-US" cap="none" baseline="0" dirty="0" smtClean="0"/>
              <a:t> skills (speaking, writing). “Consumer” report from Navy – need to strengthen maritime English skills.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cap="none" baseline="0" dirty="0" smtClean="0"/>
              <a:t>Plenty of evidence that officers do not absorb technical vocabulary or academic writing skills simply by going about their work.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cap="none" baseline="0" dirty="0" smtClean="0"/>
              <a:t>Esp. concerning mastery of domain specific register and language use etc.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cap="none" dirty="0" smtClean="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cap="none" dirty="0" smtClean="0"/>
          </a:p>
          <a:p>
            <a:pPr marL="228600" indent="-228600">
              <a:buAutoNum type="arabicParenR"/>
            </a:pPr>
            <a:endParaRPr lang="da-DK" baseline="0" dirty="0" smtClean="0"/>
          </a:p>
          <a:p>
            <a:pPr marL="228600" indent="-228600">
              <a:buAutoNum type="arabicParenR"/>
            </a:pPr>
            <a:endParaRPr lang="da-DK" dirty="0"/>
          </a:p>
        </p:txBody>
      </p:sp>
      <p:sp>
        <p:nvSpPr>
          <p:cNvPr id="4" name="Pladsholder til slidenummer 3"/>
          <p:cNvSpPr>
            <a:spLocks noGrp="1"/>
          </p:cNvSpPr>
          <p:nvPr>
            <p:ph type="sldNum" sz="quarter" idx="10"/>
          </p:nvPr>
        </p:nvSpPr>
        <p:spPr/>
        <p:txBody>
          <a:bodyPr/>
          <a:lstStyle/>
          <a:p>
            <a:fld id="{010067DB-0728-4738-9BF8-5955E4DF4ED0}" type="slidenum">
              <a:rPr lang="en-US" smtClean="0"/>
              <a:t>8</a:t>
            </a:fld>
            <a:endParaRPr lang="en-US"/>
          </a:p>
        </p:txBody>
      </p:sp>
    </p:spTree>
    <p:extLst>
      <p:ext uri="{BB962C8B-B14F-4D97-AF65-F5344CB8AC3E}">
        <p14:creationId xmlns:p14="http://schemas.microsoft.com/office/powerpoint/2010/main" val="525002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 </a:t>
            </a:r>
            <a:r>
              <a:rPr lang="da-DK" dirty="0" err="1" smtClean="0"/>
              <a:t>Reduced</a:t>
            </a:r>
            <a:r>
              <a:rPr lang="da-DK" dirty="0" smtClean="0"/>
              <a:t> </a:t>
            </a:r>
            <a:r>
              <a:rPr lang="da-DK" dirty="0" err="1" smtClean="0"/>
              <a:t>identity</a:t>
            </a:r>
            <a:r>
              <a:rPr lang="da-DK" dirty="0" smtClean="0"/>
              <a:t>,</a:t>
            </a:r>
            <a:r>
              <a:rPr lang="da-DK" baseline="0" dirty="0" smtClean="0"/>
              <a:t> </a:t>
            </a:r>
            <a:r>
              <a:rPr lang="da-DK" baseline="0" dirty="0" err="1" smtClean="0"/>
              <a:t>less</a:t>
            </a:r>
            <a:r>
              <a:rPr lang="da-DK" baseline="0" dirty="0" smtClean="0"/>
              <a:t> </a:t>
            </a:r>
            <a:r>
              <a:rPr lang="da-DK" baseline="0" dirty="0" err="1" smtClean="0"/>
              <a:t>incisive</a:t>
            </a:r>
            <a:r>
              <a:rPr lang="da-DK" baseline="0" dirty="0" smtClean="0"/>
              <a:t> and </a:t>
            </a:r>
            <a:r>
              <a:rPr lang="da-DK" baseline="0" dirty="0" err="1" smtClean="0"/>
              <a:t>effective</a:t>
            </a:r>
            <a:endParaRPr lang="da-DK" dirty="0"/>
          </a:p>
        </p:txBody>
      </p:sp>
      <p:sp>
        <p:nvSpPr>
          <p:cNvPr id="4" name="Pladsholder til slidenummer 3"/>
          <p:cNvSpPr>
            <a:spLocks noGrp="1"/>
          </p:cNvSpPr>
          <p:nvPr>
            <p:ph type="sldNum" sz="quarter" idx="10"/>
          </p:nvPr>
        </p:nvSpPr>
        <p:spPr/>
        <p:txBody>
          <a:bodyPr/>
          <a:lstStyle/>
          <a:p>
            <a:fld id="{010067DB-0728-4738-9BF8-5955E4DF4ED0}" type="slidenum">
              <a:rPr lang="en-US" smtClean="0"/>
              <a:t>9</a:t>
            </a:fld>
            <a:endParaRPr lang="en-US"/>
          </a:p>
        </p:txBody>
      </p:sp>
    </p:spTree>
    <p:extLst>
      <p:ext uri="{BB962C8B-B14F-4D97-AF65-F5344CB8AC3E}">
        <p14:creationId xmlns:p14="http://schemas.microsoft.com/office/powerpoint/2010/main" val="40846465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da-DK" smtClean="0"/>
              <a:t>Klik for at redigere i master</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undertiteltypografien i masteren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k billede med billedteks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da-DK" smtClean="0"/>
              <a:t>Klik for at redigere i master</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smtClean="0"/>
              <a:t>Klik på ikonet for at tilføje et billede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Date Placeholder 4"/>
          <p:cNvSpPr>
            <a:spLocks noGrp="1"/>
          </p:cNvSpPr>
          <p:nvPr>
            <p:ph type="dt" sz="half" idx="10"/>
          </p:nvPr>
        </p:nvSpPr>
        <p:spPr/>
        <p:txBody>
          <a:bodyPr/>
          <a:lstStyle/>
          <a:p>
            <a:fld id="{48A87A34-81AB-432B-8DAE-1953F412C126}" type="datetimeFigureOut">
              <a:rPr lang="en-US" dirty="0"/>
              <a:t>5/27/2019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g billedteks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da-DK" smtClean="0"/>
              <a:t>Klik for at redigere i master</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Date Placeholder 4"/>
          <p:cNvSpPr>
            <a:spLocks noGrp="1"/>
          </p:cNvSpPr>
          <p:nvPr>
            <p:ph type="dt" sz="half" idx="10"/>
          </p:nvPr>
        </p:nvSpPr>
        <p:spPr/>
        <p:txBody>
          <a:bodyPr/>
          <a:lstStyle/>
          <a:p>
            <a:fld id="{48A87A34-81AB-432B-8DAE-1953F412C126}" type="datetimeFigureOut">
              <a:rPr lang="en-US" dirty="0"/>
              <a:t>5/27/2019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illedteks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da-DK" smtClean="0"/>
              <a:t>Klik for at redigere i master</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Date Placeholder 4"/>
          <p:cNvSpPr>
            <a:spLocks noGrp="1"/>
          </p:cNvSpPr>
          <p:nvPr>
            <p:ph type="dt" sz="half" idx="10"/>
          </p:nvPr>
        </p:nvSpPr>
        <p:spPr/>
        <p:txBody>
          <a:bodyPr/>
          <a:lstStyle/>
          <a:p>
            <a:fld id="{48A87A34-81AB-432B-8DAE-1953F412C126}" type="datetimeFigureOut">
              <a:rPr lang="en-US" dirty="0"/>
              <a:t>5/27/2019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da-DK" smtClean="0"/>
              <a:t>Klik for at redigere i master</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Date Placeholder 4"/>
          <p:cNvSpPr>
            <a:spLocks noGrp="1"/>
          </p:cNvSpPr>
          <p:nvPr>
            <p:ph type="dt" sz="half" idx="10"/>
          </p:nvPr>
        </p:nvSpPr>
        <p:spPr/>
        <p:txBody>
          <a:bodyPr/>
          <a:lstStyle/>
          <a:p>
            <a:fld id="{48A87A34-81AB-432B-8DAE-1953F412C126}" type="datetimeFigureOut">
              <a:rPr lang="en-US" dirty="0"/>
              <a:t>5/27/2019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nner">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da-DK" smtClean="0"/>
              <a:t>Klik for at redigere i master</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3" name="Date Placeholder 2"/>
          <p:cNvSpPr>
            <a:spLocks noGrp="1"/>
          </p:cNvSpPr>
          <p:nvPr>
            <p:ph type="dt" sz="half" idx="10"/>
          </p:nvPr>
        </p:nvSpPr>
        <p:spPr/>
        <p:txBody>
          <a:bodyPr/>
          <a:lstStyle/>
          <a:p>
            <a:fld id="{48A87A34-81AB-432B-8DAE-1953F412C126}" type="datetimeFigureOut">
              <a:rPr lang="en-US" dirty="0"/>
              <a:t>5/27/2019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onner med billed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da-DK" smtClean="0"/>
              <a:t>Klik for at redigere i master</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3" name="Date Placeholder 2"/>
          <p:cNvSpPr>
            <a:spLocks noGrp="1"/>
          </p:cNvSpPr>
          <p:nvPr>
            <p:ph type="dt" sz="half" idx="10"/>
          </p:nvPr>
        </p:nvSpPr>
        <p:spPr/>
        <p:txBody>
          <a:bodyPr/>
          <a:lstStyle/>
          <a:p>
            <a:fld id="{48A87A34-81AB-432B-8DAE-1953F412C126}" type="datetimeFigureOut">
              <a:rPr lang="en-US" dirty="0"/>
              <a:t>5/27/2019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da-DK" smtClean="0"/>
              <a:t>Klik for at redigere i master</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da-DK" smtClean="0"/>
              <a:t>Klik for at redigere i master</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ype 1 Overskrift og tekst">
    <p:spTree>
      <p:nvGrpSpPr>
        <p:cNvPr id="1" name=""/>
        <p:cNvGrpSpPr/>
        <p:nvPr/>
      </p:nvGrpSpPr>
      <p:grpSpPr>
        <a:xfrm>
          <a:off x="0" y="0"/>
          <a:ext cx="0" cy="0"/>
          <a:chOff x="0" y="0"/>
          <a:chExt cx="0" cy="0"/>
        </a:xfrm>
      </p:grpSpPr>
      <p:pic>
        <p:nvPicPr>
          <p:cNvPr id="11" name="Billed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999" y="6322824"/>
            <a:ext cx="1775575" cy="355651"/>
          </a:xfrm>
          <a:prstGeom prst="rect">
            <a:avLst/>
          </a:prstGeom>
        </p:spPr>
      </p:pic>
      <p:pic>
        <p:nvPicPr>
          <p:cNvPr id="12" name="Billed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0485" y="320934"/>
            <a:ext cx="3407271" cy="1543347"/>
          </a:xfrm>
          <a:prstGeom prst="rect">
            <a:avLst/>
          </a:prstGeom>
        </p:spPr>
      </p:pic>
      <p:pic>
        <p:nvPicPr>
          <p:cNvPr id="6" name="Picture 4" descr="C:\Users\00339386\Desktop\ISP-LOGO.png"/>
          <p:cNvPicPr>
            <a:picLocks noChangeAspect="1" noChangeArrowheads="1"/>
          </p:cNvPicPr>
          <p:nvPr userDrawn="1"/>
        </p:nvPicPr>
        <p:blipFill>
          <a:blip r:embed="rId4" cstate="print"/>
          <a:srcRect/>
          <a:stretch>
            <a:fillRect/>
          </a:stretch>
        </p:blipFill>
        <p:spPr bwMode="auto">
          <a:xfrm>
            <a:off x="8976320" y="320934"/>
            <a:ext cx="2784309" cy="1522601"/>
          </a:xfrm>
          <a:prstGeom prst="rect">
            <a:avLst/>
          </a:prstGeom>
          <a:noFill/>
          <a:ln w="9525">
            <a:noFill/>
            <a:miter lim="800000"/>
            <a:headEnd/>
            <a:tailEnd/>
          </a:ln>
        </p:spPr>
      </p:pic>
      <p:sp>
        <p:nvSpPr>
          <p:cNvPr id="7" name="Tekstboks 6"/>
          <p:cNvSpPr txBox="1"/>
          <p:nvPr userDrawn="1"/>
        </p:nvSpPr>
        <p:spPr>
          <a:xfrm>
            <a:off x="7536160" y="1698941"/>
            <a:ext cx="4320480" cy="276999"/>
          </a:xfrm>
          <a:prstGeom prst="rect">
            <a:avLst/>
          </a:prstGeom>
          <a:solidFill>
            <a:schemeClr val="bg1"/>
          </a:solidFill>
        </p:spPr>
        <p:txBody>
          <a:bodyPr wrap="square" rtlCol="0">
            <a:spAutoFit/>
          </a:bodyPr>
          <a:lstStyle/>
          <a:p>
            <a:pPr algn="r"/>
            <a:r>
              <a:rPr lang="da-DK" sz="1200" baseline="0" dirty="0" smtClean="0"/>
              <a:t>INSTITUTE FOR LANGUAGES &amp; CULTURES</a:t>
            </a:r>
            <a:endParaRPr lang="da-DK" sz="1200" dirty="0"/>
          </a:p>
        </p:txBody>
      </p:sp>
      <p:sp>
        <p:nvSpPr>
          <p:cNvPr id="10" name="Tekstboks 9"/>
          <p:cNvSpPr txBox="1"/>
          <p:nvPr userDrawn="1"/>
        </p:nvSpPr>
        <p:spPr>
          <a:xfrm>
            <a:off x="431371" y="1706755"/>
            <a:ext cx="3744416" cy="276999"/>
          </a:xfrm>
          <a:prstGeom prst="rect">
            <a:avLst/>
          </a:prstGeom>
          <a:solidFill>
            <a:schemeClr val="bg1"/>
          </a:solidFill>
        </p:spPr>
        <p:txBody>
          <a:bodyPr wrap="square" rtlCol="0">
            <a:spAutoFit/>
          </a:bodyPr>
          <a:lstStyle/>
          <a:p>
            <a:pPr algn="l"/>
            <a:r>
              <a:rPr lang="da-DK" sz="1200" dirty="0" smtClean="0"/>
              <a:t>ROYAL DANISH DEFENCE COLLEGE</a:t>
            </a:r>
            <a:endParaRPr lang="da-DK" sz="1200" dirty="0"/>
          </a:p>
        </p:txBody>
      </p:sp>
    </p:spTree>
    <p:extLst>
      <p:ext uri="{BB962C8B-B14F-4D97-AF65-F5344CB8AC3E}">
        <p14:creationId xmlns:p14="http://schemas.microsoft.com/office/powerpoint/2010/main" val="2046283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da-DK" smtClean="0"/>
              <a:t>Klik for at redigere i master</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da-DK" smtClean="0"/>
              <a:t>Klik for at redigere i master</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Rediger typografien i masterens</a:t>
            </a:r>
          </a:p>
        </p:txBody>
      </p:sp>
      <p:sp>
        <p:nvSpPr>
          <p:cNvPr id="4" name="Date Placeholder 3"/>
          <p:cNvSpPr>
            <a:spLocks noGrp="1"/>
          </p:cNvSpPr>
          <p:nvPr>
            <p:ph type="dt" sz="half" idx="10"/>
          </p:nvPr>
        </p:nvSpPr>
        <p:spPr/>
        <p:txBody>
          <a:bodyPr/>
          <a:lstStyle/>
          <a:p>
            <a:fld id="{48A87A34-81AB-432B-8DAE-1953F412C126}" type="datetimeFigureOut">
              <a:rPr lang="en-US" dirty="0"/>
              <a:t>5/27/2019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da-DK" smtClean="0"/>
              <a:t>Klik for at redigere i master</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da-DK" smtClean="0"/>
              <a:t>Klik for at redigere i master</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12" name="Content Placeholder 3"/>
          <p:cNvSpPr>
            <a:spLocks noGrp="1"/>
          </p:cNvSpPr>
          <p:nvPr>
            <p:ph sz="quarter" idx="13"/>
          </p:nvPr>
        </p:nvSpPr>
        <p:spPr>
          <a:xfrm>
            <a:off x="913774" y="3051012"/>
            <a:ext cx="5106027" cy="2740187"/>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13" name="Content Placeholder 5"/>
          <p:cNvSpPr>
            <a:spLocks noGrp="1"/>
          </p:cNvSpPr>
          <p:nvPr>
            <p:ph sz="quarter" idx="14"/>
          </p:nvPr>
        </p:nvSpPr>
        <p:spPr>
          <a:xfrm>
            <a:off x="6172200" y="3051012"/>
            <a:ext cx="5105401" cy="2740187"/>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da-DK" smtClean="0"/>
              <a:t>Klik for at redigere i master</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5/27/2019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da-DK" smtClean="0"/>
              <a:t>Klik for at redigere i master</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Date Placeholder 4"/>
          <p:cNvSpPr>
            <a:spLocks noGrp="1"/>
          </p:cNvSpPr>
          <p:nvPr>
            <p:ph type="dt" sz="half" idx="10"/>
          </p:nvPr>
        </p:nvSpPr>
        <p:spPr/>
        <p:txBody>
          <a:bodyPr/>
          <a:lstStyle/>
          <a:p>
            <a:fld id="{48A87A34-81AB-432B-8DAE-1953F412C126}" type="datetimeFigureOut">
              <a:rPr lang="en-US" dirty="0"/>
              <a:t>5/27/2019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da-DK" smtClean="0"/>
              <a:t>Klik for at redigere i master</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smtClean="0"/>
              <a:t>Klik på ikonet for at tilføje et billede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Date Placeholder 4"/>
          <p:cNvSpPr>
            <a:spLocks noGrp="1"/>
          </p:cNvSpPr>
          <p:nvPr>
            <p:ph type="dt" sz="half" idx="10"/>
          </p:nvPr>
        </p:nvSpPr>
        <p:spPr/>
        <p:txBody>
          <a:bodyPr/>
          <a:lstStyle/>
          <a:p>
            <a:fld id="{48A87A34-81AB-432B-8DAE-1953F412C126}" type="datetimeFigureOut">
              <a:rPr lang="en-US" dirty="0"/>
              <a:t>5/27/2019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da-DK" smtClean="0"/>
              <a:t>Klik for at redigere i master</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5/27/2019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 id="2147483669"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pPr lvl="0"/>
            <a:r>
              <a:rPr lang="bg-BG" i="1" dirty="0"/>
              <a:t>In demand, yet in decline: English in Professional Military Education in Denmark</a:t>
            </a:r>
            <a:r>
              <a:rPr lang="bg-BG" dirty="0"/>
              <a:t> </a:t>
            </a:r>
            <a:r>
              <a:rPr lang="et-EE" dirty="0"/>
              <a:t>– </a:t>
            </a:r>
            <a:r>
              <a:rPr lang="da-DK" dirty="0"/>
              <a:t/>
            </a:r>
            <a:br>
              <a:rPr lang="da-DK" dirty="0"/>
            </a:br>
            <a:endParaRPr lang="da-DK" dirty="0"/>
          </a:p>
        </p:txBody>
      </p:sp>
      <p:sp>
        <p:nvSpPr>
          <p:cNvPr id="3" name="Undertitel 2"/>
          <p:cNvSpPr>
            <a:spLocks noGrp="1"/>
          </p:cNvSpPr>
          <p:nvPr>
            <p:ph type="subTitle" idx="1"/>
          </p:nvPr>
        </p:nvSpPr>
        <p:spPr/>
        <p:txBody>
          <a:bodyPr/>
          <a:lstStyle/>
          <a:p>
            <a:r>
              <a:rPr lang="et-EE" dirty="0"/>
              <a:t>Allan Juhl Kristensen </a:t>
            </a:r>
            <a:r>
              <a:rPr lang="da-DK" dirty="0"/>
              <a:t>and</a:t>
            </a:r>
            <a:r>
              <a:rPr lang="bg-BG" dirty="0"/>
              <a:t> </a:t>
            </a:r>
            <a:r>
              <a:rPr lang="bg-BG" dirty="0" smtClean="0"/>
              <a:t>K</a:t>
            </a:r>
            <a:r>
              <a:rPr lang="da-DK" dirty="0" smtClean="0"/>
              <a:t>Å</a:t>
            </a:r>
            <a:r>
              <a:rPr lang="bg-BG" dirty="0" smtClean="0"/>
              <a:t>re </a:t>
            </a:r>
            <a:r>
              <a:rPr lang="bg-BG" dirty="0"/>
              <a:t>Kildevang</a:t>
            </a:r>
            <a:r>
              <a:rPr lang="pt-PT" dirty="0"/>
              <a:t> (</a:t>
            </a:r>
            <a:r>
              <a:rPr lang="pt-PT" dirty="0" smtClean="0"/>
              <a:t>DNK)</a:t>
            </a:r>
            <a:endParaRPr lang="da-DK" dirty="0"/>
          </a:p>
        </p:txBody>
      </p:sp>
    </p:spTree>
    <p:extLst>
      <p:ext uri="{BB962C8B-B14F-4D97-AF65-F5344CB8AC3E}">
        <p14:creationId xmlns:p14="http://schemas.microsoft.com/office/powerpoint/2010/main" val="33538910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tekst 2"/>
          <p:cNvSpPr>
            <a:spLocks noGrp="1"/>
          </p:cNvSpPr>
          <p:nvPr>
            <p:ph type="body" sz="quarter" idx="4294967295"/>
          </p:nvPr>
        </p:nvSpPr>
        <p:spPr>
          <a:xfrm>
            <a:off x="2835502" y="621100"/>
            <a:ext cx="6507162" cy="652321"/>
          </a:xfrm>
        </p:spPr>
        <p:txBody>
          <a:bodyPr>
            <a:normAutofit/>
          </a:bodyPr>
          <a:lstStyle/>
          <a:p>
            <a:pPr marL="0" indent="0" algn="ctr">
              <a:buNone/>
            </a:pPr>
            <a:r>
              <a:rPr lang="da-DK" i="1" dirty="0" smtClean="0"/>
              <a:t>How to ALIGN DEMAND AND PROVISION</a:t>
            </a:r>
          </a:p>
        </p:txBody>
      </p:sp>
      <p:sp>
        <p:nvSpPr>
          <p:cNvPr id="12291" name="Tekstboks 5"/>
          <p:cNvSpPr txBox="1">
            <a:spLocks noChangeArrowheads="1"/>
          </p:cNvSpPr>
          <p:nvPr/>
        </p:nvSpPr>
        <p:spPr bwMode="auto">
          <a:xfrm>
            <a:off x="291547" y="2125662"/>
            <a:ext cx="11383617" cy="392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charset="0"/>
              <a:defRPr sz="3000" b="1">
                <a:solidFill>
                  <a:schemeClr val="tx1"/>
                </a:solidFill>
                <a:latin typeface="Arial" charset="0"/>
                <a:cs typeface="Arial" charset="0"/>
              </a:defRPr>
            </a:lvl1pPr>
            <a:lvl2pPr marL="742950" indent="-285750">
              <a:spcBef>
                <a:spcPts val="600"/>
              </a:spcBef>
              <a:buFont typeface="Arial" charset="0"/>
              <a:tabLst>
                <a:tab pos="34925" algn="l"/>
              </a:tabLst>
              <a:defRPr sz="2000">
                <a:solidFill>
                  <a:schemeClr val="tx1"/>
                </a:solidFill>
                <a:latin typeface="Arial" charset="0"/>
                <a:cs typeface="Arial" charset="0"/>
              </a:defRPr>
            </a:lvl2pPr>
            <a:lvl3pPr marL="1143000" indent="-228600">
              <a:spcBef>
                <a:spcPct val="20000"/>
              </a:spcBef>
              <a:buFont typeface="Arial" charset="0"/>
              <a:defRPr sz="1600">
                <a:solidFill>
                  <a:schemeClr val="tx1"/>
                </a:solidFill>
                <a:latin typeface="Arial" charset="0"/>
                <a:cs typeface="Arial" charset="0"/>
              </a:defRPr>
            </a:lvl3pPr>
            <a:lvl4pPr marL="1600200" indent="-228600">
              <a:spcBef>
                <a:spcPct val="20000"/>
              </a:spcBef>
              <a:buFont typeface="Arial" charset="0"/>
              <a:defRPr sz="1600">
                <a:solidFill>
                  <a:schemeClr val="tx1"/>
                </a:solidFill>
                <a:latin typeface="Arial" charset="0"/>
                <a:cs typeface="Arial" charset="0"/>
              </a:defRPr>
            </a:lvl4pPr>
            <a:lvl5pPr marL="2057400" indent="-22860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a:lnSpc>
                <a:spcPct val="105000"/>
              </a:lnSpc>
              <a:spcAft>
                <a:spcPts val="1200"/>
              </a:spcAft>
            </a:pPr>
            <a:r>
              <a:rPr lang="da-DK" sz="2000" b="0" dirty="0" smtClean="0">
                <a:latin typeface="+mn-lt"/>
                <a:cs typeface="Arial" panose="020B0604020202020204" pitchFamily="34" charset="0"/>
              </a:rPr>
              <a:t>Clear </a:t>
            </a:r>
            <a:r>
              <a:rPr lang="da-DK" sz="2000" b="0" dirty="0" err="1" smtClean="0">
                <a:latin typeface="+mn-lt"/>
                <a:cs typeface="Arial" panose="020B0604020202020204" pitchFamily="34" charset="0"/>
              </a:rPr>
              <a:t>objectives</a:t>
            </a:r>
            <a:r>
              <a:rPr lang="da-DK" sz="2000" b="0" dirty="0" smtClean="0">
                <a:latin typeface="+mn-lt"/>
                <a:cs typeface="Arial" panose="020B0604020202020204" pitchFamily="34" charset="0"/>
              </a:rPr>
              <a:t> for </a:t>
            </a:r>
            <a:r>
              <a:rPr lang="da-DK" sz="2000" i="1" dirty="0">
                <a:latin typeface="+mn-lt"/>
                <a:cs typeface="Arial" panose="020B0604020202020204" pitchFamily="34" charset="0"/>
              </a:rPr>
              <a:t>General</a:t>
            </a:r>
            <a:r>
              <a:rPr lang="da-DK" sz="2000" b="0" dirty="0">
                <a:latin typeface="+mn-lt"/>
                <a:cs typeface="Arial" panose="020B0604020202020204" pitchFamily="34" charset="0"/>
              </a:rPr>
              <a:t> (3-3-3-3), </a:t>
            </a:r>
            <a:r>
              <a:rPr lang="da-DK" sz="2000" i="1" dirty="0" err="1">
                <a:latin typeface="+mn-lt"/>
                <a:cs typeface="Arial" panose="020B0604020202020204" pitchFamily="34" charset="0"/>
              </a:rPr>
              <a:t>Specific</a:t>
            </a:r>
            <a:r>
              <a:rPr lang="da-DK" sz="2000" b="0" dirty="0">
                <a:latin typeface="+mn-lt"/>
                <a:cs typeface="Arial" panose="020B0604020202020204" pitchFamily="34" charset="0"/>
              </a:rPr>
              <a:t> (</a:t>
            </a:r>
            <a:r>
              <a:rPr lang="da-DK" sz="2000" b="0" dirty="0" err="1" smtClean="0">
                <a:latin typeface="+mn-lt"/>
                <a:cs typeface="Arial" panose="020B0604020202020204" pitchFamily="34" charset="0"/>
              </a:rPr>
              <a:t>military</a:t>
            </a:r>
            <a:r>
              <a:rPr lang="da-DK" sz="2000" b="0" dirty="0" smtClean="0">
                <a:latin typeface="+mn-lt"/>
                <a:cs typeface="Arial" panose="020B0604020202020204" pitchFamily="34" charset="0"/>
              </a:rPr>
              <a:t>/</a:t>
            </a:r>
            <a:r>
              <a:rPr lang="da-DK" sz="2000" b="0" dirty="0" err="1" smtClean="0">
                <a:latin typeface="+mn-lt"/>
                <a:cs typeface="Arial" panose="020B0604020202020204" pitchFamily="34" charset="0"/>
              </a:rPr>
              <a:t>technical</a:t>
            </a:r>
            <a:r>
              <a:rPr lang="da-DK" sz="2000" b="0" dirty="0" smtClean="0">
                <a:latin typeface="+mn-lt"/>
                <a:cs typeface="Arial" panose="020B0604020202020204" pitchFamily="34" charset="0"/>
              </a:rPr>
              <a:t>) </a:t>
            </a:r>
            <a:r>
              <a:rPr lang="da-DK" sz="2000" b="0" dirty="0">
                <a:latin typeface="+mn-lt"/>
                <a:cs typeface="Arial" panose="020B0604020202020204" pitchFamily="34" charset="0"/>
              </a:rPr>
              <a:t>&amp; </a:t>
            </a:r>
            <a:r>
              <a:rPr lang="da-DK" sz="2000" i="1" dirty="0">
                <a:latin typeface="+mn-lt"/>
                <a:cs typeface="Arial" panose="020B0604020202020204" pitchFamily="34" charset="0"/>
              </a:rPr>
              <a:t>Academic English</a:t>
            </a:r>
            <a:r>
              <a:rPr lang="da-DK" sz="2000" b="0" dirty="0">
                <a:latin typeface="+mn-lt"/>
                <a:cs typeface="Arial" panose="020B0604020202020204" pitchFamily="34" charset="0"/>
              </a:rPr>
              <a:t>.</a:t>
            </a:r>
          </a:p>
          <a:p>
            <a:pPr>
              <a:lnSpc>
                <a:spcPct val="105000"/>
              </a:lnSpc>
              <a:spcAft>
                <a:spcPts val="1200"/>
              </a:spcAft>
            </a:pPr>
            <a:r>
              <a:rPr lang="da-DK" sz="2000" b="0" dirty="0" smtClean="0">
                <a:latin typeface="+mn-lt"/>
                <a:cs typeface="Arial" panose="020B0604020202020204" pitchFamily="34" charset="0"/>
              </a:rPr>
              <a:t>A clear </a:t>
            </a:r>
            <a:r>
              <a:rPr lang="da-DK" sz="2000" b="0" dirty="0">
                <a:latin typeface="+mn-lt"/>
                <a:cs typeface="Arial" panose="020B0604020202020204" pitchFamily="34" charset="0"/>
              </a:rPr>
              <a:t>plan for </a:t>
            </a:r>
            <a:r>
              <a:rPr lang="da-DK" sz="2000" b="0" dirty="0" err="1" smtClean="0">
                <a:latin typeface="+mn-lt"/>
                <a:cs typeface="Arial" panose="020B0604020202020204" pitchFamily="34" charset="0"/>
              </a:rPr>
              <a:t>how</a:t>
            </a:r>
            <a:r>
              <a:rPr lang="da-DK" sz="2000" b="0" dirty="0" smtClean="0">
                <a:latin typeface="+mn-lt"/>
                <a:cs typeface="Arial" panose="020B0604020202020204" pitchFamily="34" charset="0"/>
              </a:rPr>
              <a:t> to </a:t>
            </a:r>
            <a:r>
              <a:rPr lang="da-DK" sz="2000" b="0" dirty="0" err="1" smtClean="0">
                <a:latin typeface="+mn-lt"/>
                <a:cs typeface="Arial" panose="020B0604020202020204" pitchFamily="34" charset="0"/>
              </a:rPr>
              <a:t>reach</a:t>
            </a:r>
            <a:r>
              <a:rPr lang="da-DK" sz="2000" b="0" dirty="0" smtClean="0">
                <a:latin typeface="+mn-lt"/>
                <a:cs typeface="Arial" panose="020B0604020202020204" pitchFamily="34" charset="0"/>
              </a:rPr>
              <a:t> </a:t>
            </a:r>
            <a:r>
              <a:rPr lang="da-DK" sz="2000" b="0" dirty="0" err="1" smtClean="0">
                <a:latin typeface="+mn-lt"/>
                <a:cs typeface="Arial" panose="020B0604020202020204" pitchFamily="34" charset="0"/>
              </a:rPr>
              <a:t>those</a:t>
            </a:r>
            <a:r>
              <a:rPr lang="da-DK" sz="2000" b="0" dirty="0" smtClean="0">
                <a:latin typeface="+mn-lt"/>
                <a:cs typeface="Arial" panose="020B0604020202020204" pitchFamily="34" charset="0"/>
              </a:rPr>
              <a:t> </a:t>
            </a:r>
            <a:r>
              <a:rPr lang="da-DK" sz="2000" b="0" dirty="0" err="1" smtClean="0">
                <a:latin typeface="+mn-lt"/>
                <a:cs typeface="Arial" panose="020B0604020202020204" pitchFamily="34" charset="0"/>
              </a:rPr>
              <a:t>objectives</a:t>
            </a:r>
            <a:r>
              <a:rPr lang="da-DK" sz="2000" b="0" dirty="0" smtClean="0">
                <a:latin typeface="+mn-lt"/>
                <a:cs typeface="Arial" panose="020B0604020202020204" pitchFamily="34" charset="0"/>
              </a:rPr>
              <a:t>: a</a:t>
            </a:r>
            <a:r>
              <a:rPr lang="da-DK" sz="2000" b="0" dirty="0" smtClean="0">
                <a:solidFill>
                  <a:prstClr val="black"/>
                </a:solidFill>
                <a:latin typeface="+mn-lt"/>
                <a:ea typeface="Calibri" panose="020F0502020204030204" pitchFamily="34" charset="0"/>
                <a:cs typeface="Arial" panose="020B0604020202020204" pitchFamily="34" charset="0"/>
              </a:rPr>
              <a:t> </a:t>
            </a:r>
            <a:r>
              <a:rPr lang="da-DK" sz="2000" dirty="0" err="1" smtClean="0">
                <a:solidFill>
                  <a:prstClr val="black"/>
                </a:solidFill>
                <a:latin typeface="+mn-lt"/>
                <a:ea typeface="Calibri" panose="020F0502020204030204" pitchFamily="34" charset="0"/>
                <a:cs typeface="Arial" panose="020B0604020202020204" pitchFamily="34" charset="0"/>
              </a:rPr>
              <a:t>coherent</a:t>
            </a:r>
            <a:r>
              <a:rPr lang="da-DK" sz="2000" dirty="0" smtClean="0">
                <a:solidFill>
                  <a:prstClr val="black"/>
                </a:solidFill>
                <a:latin typeface="+mn-lt"/>
                <a:ea typeface="Calibri" panose="020F0502020204030204" pitchFamily="34" charset="0"/>
                <a:cs typeface="Arial" panose="020B0604020202020204" pitchFamily="34" charset="0"/>
              </a:rPr>
              <a:t>, </a:t>
            </a:r>
            <a:r>
              <a:rPr lang="da-DK" sz="2000" dirty="0" err="1" smtClean="0">
                <a:solidFill>
                  <a:prstClr val="black"/>
                </a:solidFill>
                <a:latin typeface="+mn-lt"/>
                <a:ea typeface="Calibri" panose="020F0502020204030204" pitchFamily="34" charset="0"/>
                <a:cs typeface="Arial" panose="020B0604020202020204" pitchFamily="34" charset="0"/>
              </a:rPr>
              <a:t>flexible</a:t>
            </a:r>
            <a:r>
              <a:rPr lang="da-DK" sz="2000" dirty="0" smtClean="0">
                <a:solidFill>
                  <a:prstClr val="black"/>
                </a:solidFill>
                <a:latin typeface="+mn-lt"/>
                <a:ea typeface="Calibri" panose="020F0502020204030204" pitchFamily="34" charset="0"/>
                <a:cs typeface="Arial" panose="020B0604020202020204" pitchFamily="34" charset="0"/>
              </a:rPr>
              <a:t> and progressive series of </a:t>
            </a:r>
            <a:r>
              <a:rPr lang="da-DK" sz="2000" dirty="0" err="1" smtClean="0">
                <a:solidFill>
                  <a:prstClr val="black"/>
                </a:solidFill>
                <a:latin typeface="+mn-lt"/>
                <a:ea typeface="Calibri" panose="020F0502020204030204" pitchFamily="34" charset="0"/>
                <a:cs typeface="Arial" panose="020B0604020202020204" pitchFamily="34" charset="0"/>
              </a:rPr>
              <a:t>modules</a:t>
            </a:r>
            <a:r>
              <a:rPr lang="da-DK" sz="2000" dirty="0" smtClean="0">
                <a:solidFill>
                  <a:prstClr val="black"/>
                </a:solidFill>
                <a:latin typeface="+mn-lt"/>
                <a:ea typeface="Calibri" panose="020F0502020204030204" pitchFamily="34" charset="0"/>
                <a:cs typeface="Arial" panose="020B0604020202020204" pitchFamily="34" charset="0"/>
              </a:rPr>
              <a:t> </a:t>
            </a:r>
            <a:r>
              <a:rPr lang="da-DK" sz="2000" b="0" dirty="0" err="1" smtClean="0">
                <a:solidFill>
                  <a:prstClr val="black"/>
                </a:solidFill>
                <a:latin typeface="+mn-lt"/>
                <a:ea typeface="Calibri" panose="020F0502020204030204" pitchFamily="34" charset="0"/>
                <a:cs typeface="Arial" panose="020B0604020202020204" pitchFamily="34" charset="0"/>
              </a:rPr>
              <a:t>covering</a:t>
            </a:r>
            <a:r>
              <a:rPr lang="da-DK" sz="2000" b="0" dirty="0" smtClean="0">
                <a:solidFill>
                  <a:prstClr val="black"/>
                </a:solidFill>
                <a:latin typeface="+mn-lt"/>
                <a:ea typeface="Calibri" panose="020F0502020204030204" pitchFamily="34" charset="0"/>
                <a:cs typeface="Arial" panose="020B0604020202020204" pitchFamily="34" charset="0"/>
              </a:rPr>
              <a:t> the</a:t>
            </a:r>
            <a:r>
              <a:rPr lang="da-DK" sz="2000" dirty="0" smtClean="0">
                <a:solidFill>
                  <a:prstClr val="black"/>
                </a:solidFill>
                <a:latin typeface="+mn-lt"/>
                <a:ea typeface="Calibri" panose="020F0502020204030204" pitchFamily="34" charset="0"/>
                <a:cs typeface="Arial" panose="020B0604020202020204" pitchFamily="34" charset="0"/>
              </a:rPr>
              <a:t> </a:t>
            </a:r>
            <a:r>
              <a:rPr lang="da-DK" sz="2000" b="0" dirty="0" err="1" smtClean="0">
                <a:solidFill>
                  <a:prstClr val="black"/>
                </a:solidFill>
                <a:latin typeface="+mn-lt"/>
                <a:ea typeface="Calibri" panose="020F0502020204030204" pitchFamily="34" charset="0"/>
                <a:cs typeface="Arial" panose="020B0604020202020204" pitchFamily="34" charset="0"/>
              </a:rPr>
              <a:t>ranks</a:t>
            </a:r>
            <a:r>
              <a:rPr lang="da-DK" sz="2000" b="0" dirty="0" smtClean="0">
                <a:solidFill>
                  <a:prstClr val="black"/>
                </a:solidFill>
                <a:latin typeface="+mn-lt"/>
                <a:ea typeface="Calibri" panose="020F0502020204030204" pitchFamily="34" charset="0"/>
                <a:cs typeface="Arial" panose="020B0604020202020204" pitchFamily="34" charset="0"/>
              </a:rPr>
              <a:t>/</a:t>
            </a:r>
            <a:r>
              <a:rPr lang="da-DK" sz="2000" b="0" dirty="0" err="1" smtClean="0">
                <a:solidFill>
                  <a:prstClr val="black"/>
                </a:solidFill>
                <a:latin typeface="+mn-lt"/>
                <a:ea typeface="Calibri" panose="020F0502020204030204" pitchFamily="34" charset="0"/>
                <a:cs typeface="Arial" panose="020B0604020202020204" pitchFamily="34" charset="0"/>
              </a:rPr>
              <a:t>levels</a:t>
            </a:r>
            <a:r>
              <a:rPr lang="da-DK" sz="2000" b="0" dirty="0" smtClean="0">
                <a:solidFill>
                  <a:prstClr val="black"/>
                </a:solidFill>
                <a:latin typeface="+mn-lt"/>
                <a:ea typeface="Calibri" panose="020F0502020204030204" pitchFamily="34" charset="0"/>
                <a:cs typeface="Arial" panose="020B0604020202020204" pitchFamily="34" charset="0"/>
              </a:rPr>
              <a:t>:</a:t>
            </a:r>
            <a:endParaRPr lang="da-DK" sz="2000" b="0" dirty="0">
              <a:solidFill>
                <a:prstClr val="black"/>
              </a:solidFill>
              <a:latin typeface="+mn-lt"/>
              <a:ea typeface="Calibri" panose="020F0502020204030204" pitchFamily="34" charset="0"/>
              <a:cs typeface="Arial" panose="020B0604020202020204" pitchFamily="34" charset="0"/>
            </a:endParaRPr>
          </a:p>
          <a:p>
            <a:pPr>
              <a:lnSpc>
                <a:spcPct val="105000"/>
              </a:lnSpc>
              <a:spcAft>
                <a:spcPts val="1200"/>
              </a:spcAft>
            </a:pPr>
            <a:r>
              <a:rPr lang="da-DK" sz="2000" dirty="0" err="1" smtClean="0">
                <a:solidFill>
                  <a:prstClr val="black"/>
                </a:solidFill>
                <a:latin typeface="+mn-lt"/>
                <a:ea typeface="Calibri" panose="020F0502020204030204" pitchFamily="34" charset="0"/>
                <a:cs typeface="Arial" panose="020B0604020202020204" pitchFamily="34" charset="0"/>
              </a:rPr>
              <a:t>Cadet</a:t>
            </a:r>
            <a:r>
              <a:rPr lang="da-DK" sz="2000" dirty="0" smtClean="0">
                <a:solidFill>
                  <a:prstClr val="black"/>
                </a:solidFill>
                <a:latin typeface="+mn-lt"/>
                <a:ea typeface="Calibri" panose="020F0502020204030204" pitchFamily="34" charset="0"/>
                <a:cs typeface="Arial" panose="020B0604020202020204" pitchFamily="34" charset="0"/>
              </a:rPr>
              <a:t>/</a:t>
            </a:r>
            <a:r>
              <a:rPr lang="da-DK" sz="2000" dirty="0" err="1" smtClean="0">
                <a:solidFill>
                  <a:prstClr val="black"/>
                </a:solidFill>
                <a:latin typeface="+mn-lt"/>
                <a:ea typeface="Calibri" panose="020F0502020204030204" pitchFamily="34" charset="0"/>
                <a:cs typeface="Arial" panose="020B0604020202020204" pitchFamily="34" charset="0"/>
              </a:rPr>
              <a:t>Lieutenant</a:t>
            </a:r>
            <a:r>
              <a:rPr lang="da-DK" sz="2000" dirty="0" smtClean="0">
                <a:solidFill>
                  <a:prstClr val="black"/>
                </a:solidFill>
                <a:latin typeface="+mn-lt"/>
                <a:ea typeface="Calibri" panose="020F0502020204030204" pitchFamily="34" charset="0"/>
                <a:cs typeface="Arial" panose="020B0604020202020204" pitchFamily="34" charset="0"/>
              </a:rPr>
              <a:t> </a:t>
            </a:r>
            <a:r>
              <a:rPr lang="da-DK" sz="2000" b="0" dirty="0" smtClean="0">
                <a:solidFill>
                  <a:prstClr val="black"/>
                </a:solidFill>
                <a:latin typeface="+mn-lt"/>
                <a:ea typeface="Calibri" panose="020F0502020204030204" pitchFamily="34" charset="0"/>
                <a:cs typeface="Arial" panose="020B0604020202020204" pitchFamily="34" charset="0"/>
              </a:rPr>
              <a:t>– </a:t>
            </a:r>
            <a:r>
              <a:rPr lang="da-DK" sz="2000" b="0" dirty="0" err="1" smtClean="0">
                <a:solidFill>
                  <a:prstClr val="black"/>
                </a:solidFill>
                <a:latin typeface="+mn-lt"/>
                <a:ea typeface="Calibri" panose="020F0502020204030204" pitchFamily="34" charset="0"/>
                <a:cs typeface="Arial" panose="020B0604020202020204" pitchFamily="34" charset="0"/>
              </a:rPr>
              <a:t>focus</a:t>
            </a:r>
            <a:r>
              <a:rPr lang="da-DK" sz="2000" b="0" dirty="0" smtClean="0">
                <a:solidFill>
                  <a:prstClr val="black"/>
                </a:solidFill>
                <a:latin typeface="+mn-lt"/>
                <a:ea typeface="Calibri" panose="020F0502020204030204" pitchFamily="34" charset="0"/>
                <a:cs typeface="Arial" panose="020B0604020202020204" pitchFamily="34" charset="0"/>
              </a:rPr>
              <a:t> on</a:t>
            </a:r>
            <a:r>
              <a:rPr lang="da-DK" sz="2000" b="0" dirty="0" smtClean="0">
                <a:latin typeface="+mn-lt"/>
                <a:ea typeface="Calibri" panose="020F0502020204030204" pitchFamily="34" charset="0"/>
                <a:cs typeface="Arial" panose="020B0604020202020204" pitchFamily="34" charset="0"/>
              </a:rPr>
              <a:t> </a:t>
            </a:r>
            <a:r>
              <a:rPr lang="da-DK" sz="2000" b="0" dirty="0">
                <a:latin typeface="+mn-lt"/>
                <a:ea typeface="Calibri" panose="020F0502020204030204" pitchFamily="34" charset="0"/>
                <a:cs typeface="Arial" panose="020B0604020202020204" pitchFamily="34" charset="0"/>
              </a:rPr>
              <a:t>English for </a:t>
            </a:r>
            <a:r>
              <a:rPr lang="da-DK" sz="2000" b="0" dirty="0" err="1">
                <a:latin typeface="+mn-lt"/>
                <a:ea typeface="Calibri" panose="020F0502020204030204" pitchFamily="34" charset="0"/>
                <a:cs typeface="Arial" panose="020B0604020202020204" pitchFamily="34" charset="0"/>
              </a:rPr>
              <a:t>Specific</a:t>
            </a:r>
            <a:r>
              <a:rPr lang="da-DK" sz="2000" b="0" dirty="0">
                <a:latin typeface="+mn-lt"/>
                <a:ea typeface="Calibri" panose="020F0502020204030204" pitchFamily="34" charset="0"/>
                <a:cs typeface="Arial" panose="020B0604020202020204" pitchFamily="34" charset="0"/>
              </a:rPr>
              <a:t> Purposes </a:t>
            </a:r>
            <a:r>
              <a:rPr lang="da-DK" sz="2000" b="0" dirty="0" smtClean="0">
                <a:latin typeface="+mn-lt"/>
                <a:ea typeface="Calibri" panose="020F0502020204030204" pitchFamily="34" charset="0"/>
                <a:cs typeface="Arial" panose="020B0604020202020204" pitchFamily="34" charset="0"/>
              </a:rPr>
              <a:t>i.e. the types of </a:t>
            </a:r>
            <a:r>
              <a:rPr lang="da-DK" sz="2000" b="0" dirty="0" err="1" smtClean="0">
                <a:latin typeface="+mn-lt"/>
                <a:ea typeface="Calibri" panose="020F0502020204030204" pitchFamily="34" charset="0"/>
                <a:cs typeface="Arial" panose="020B0604020202020204" pitchFamily="34" charset="0"/>
              </a:rPr>
              <a:t>specialised</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military</a:t>
            </a:r>
            <a:r>
              <a:rPr lang="da-DK" sz="2000" b="0" dirty="0" smtClean="0">
                <a:latin typeface="+mn-lt"/>
                <a:ea typeface="Calibri" panose="020F0502020204030204" pitchFamily="34" charset="0"/>
                <a:cs typeface="Arial" panose="020B0604020202020204" pitchFamily="34" charset="0"/>
              </a:rPr>
              <a:t> English </a:t>
            </a:r>
            <a:r>
              <a:rPr lang="da-DK" sz="2000" b="0" dirty="0" err="1" smtClean="0">
                <a:latin typeface="+mn-lt"/>
                <a:ea typeface="Calibri" panose="020F0502020204030204" pitchFamily="34" charset="0"/>
                <a:cs typeface="Arial" panose="020B0604020202020204" pitchFamily="34" charset="0"/>
              </a:rPr>
              <a:t>that</a:t>
            </a:r>
            <a:r>
              <a:rPr lang="da-DK" sz="2000" b="0" dirty="0" smtClean="0">
                <a:latin typeface="+mn-lt"/>
                <a:ea typeface="Calibri" panose="020F0502020204030204" pitchFamily="34" charset="0"/>
                <a:cs typeface="Arial" panose="020B0604020202020204" pitchFamily="34" charset="0"/>
              </a:rPr>
              <a:t> is </a:t>
            </a:r>
            <a:r>
              <a:rPr lang="da-DK" sz="2000" b="0" dirty="0" err="1" smtClean="0">
                <a:latin typeface="+mn-lt"/>
                <a:ea typeface="Calibri" panose="020F0502020204030204" pitchFamily="34" charset="0"/>
                <a:cs typeface="Arial" panose="020B0604020202020204" pitchFamily="34" charset="0"/>
              </a:rPr>
              <a:t>used</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within</a:t>
            </a:r>
            <a:r>
              <a:rPr lang="da-DK" sz="2000" b="0" dirty="0" smtClean="0">
                <a:latin typeface="+mn-lt"/>
                <a:ea typeface="Calibri" panose="020F0502020204030204" pitchFamily="34" charset="0"/>
                <a:cs typeface="Arial" panose="020B0604020202020204" pitchFamily="34" charset="0"/>
              </a:rPr>
              <a:t> the service branches and in joint </a:t>
            </a:r>
            <a:r>
              <a:rPr lang="da-DK" sz="2000" b="0" dirty="0" err="1" smtClean="0">
                <a:latin typeface="+mn-lt"/>
                <a:ea typeface="Calibri" panose="020F0502020204030204" pitchFamily="34" charset="0"/>
                <a:cs typeface="Arial" panose="020B0604020202020204" pitchFamily="34" charset="0"/>
              </a:rPr>
              <a:t>environments</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e.g</a:t>
            </a:r>
            <a:r>
              <a:rPr lang="da-DK" sz="2000" b="0" dirty="0" smtClean="0">
                <a:latin typeface="+mn-lt"/>
                <a:ea typeface="Calibri" panose="020F0502020204030204" pitchFamily="34" charset="0"/>
                <a:cs typeface="Arial" panose="020B0604020202020204" pitchFamily="34" charset="0"/>
              </a:rPr>
              <a:t>. maritime </a:t>
            </a:r>
            <a:r>
              <a:rPr lang="da-DK" sz="2000" b="0" dirty="0">
                <a:latin typeface="+mn-lt"/>
                <a:ea typeface="Calibri" panose="020F0502020204030204" pitchFamily="34" charset="0"/>
                <a:cs typeface="Arial" panose="020B0604020202020204" pitchFamily="34" charset="0"/>
              </a:rPr>
              <a:t>og </a:t>
            </a:r>
            <a:r>
              <a:rPr lang="da-DK" sz="2000" b="0" dirty="0" smtClean="0">
                <a:latin typeface="+mn-lt"/>
                <a:ea typeface="Calibri" panose="020F0502020204030204" pitchFamily="34" charset="0"/>
                <a:cs typeface="Arial" panose="020B0604020202020204" pitchFamily="34" charset="0"/>
              </a:rPr>
              <a:t>land-</a:t>
            </a:r>
            <a:r>
              <a:rPr lang="da-DK" sz="2000" b="0" dirty="0" err="1" smtClean="0">
                <a:latin typeface="+mn-lt"/>
                <a:ea typeface="Calibri" panose="020F0502020204030204" pitchFamily="34" charset="0"/>
                <a:cs typeface="Arial" panose="020B0604020202020204" pitchFamily="34" charset="0"/>
              </a:rPr>
              <a:t>based</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tactical</a:t>
            </a:r>
            <a:r>
              <a:rPr lang="da-DK" sz="2000" b="0" dirty="0" smtClean="0">
                <a:latin typeface="+mn-lt"/>
                <a:ea typeface="Calibri" panose="020F0502020204030204" pitchFamily="34" charset="0"/>
                <a:cs typeface="Arial" panose="020B0604020202020204" pitchFamily="34" charset="0"/>
              </a:rPr>
              <a:t> operations.</a:t>
            </a:r>
            <a:endParaRPr lang="da-DK" sz="2000" b="0" dirty="0">
              <a:solidFill>
                <a:prstClr val="black"/>
              </a:solidFill>
              <a:latin typeface="+mn-lt"/>
              <a:ea typeface="Calibri" panose="020F0502020204030204" pitchFamily="34" charset="0"/>
              <a:cs typeface="Arial" panose="020B0604020202020204" pitchFamily="34" charset="0"/>
            </a:endParaRPr>
          </a:p>
          <a:p>
            <a:pPr>
              <a:lnSpc>
                <a:spcPct val="105000"/>
              </a:lnSpc>
              <a:spcAft>
                <a:spcPts val="1200"/>
              </a:spcAft>
            </a:pPr>
            <a:r>
              <a:rPr lang="da-DK" sz="2000" dirty="0" smtClean="0">
                <a:solidFill>
                  <a:prstClr val="black"/>
                </a:solidFill>
                <a:latin typeface="+mn-lt"/>
                <a:ea typeface="Calibri" panose="020F0502020204030204" pitchFamily="34" charset="0"/>
                <a:cs typeface="Arial" panose="020B0604020202020204" pitchFamily="34" charset="0"/>
              </a:rPr>
              <a:t>1st </a:t>
            </a:r>
            <a:r>
              <a:rPr lang="da-DK" sz="2000" dirty="0" err="1" smtClean="0">
                <a:solidFill>
                  <a:prstClr val="black"/>
                </a:solidFill>
                <a:latin typeface="+mn-lt"/>
                <a:ea typeface="Calibri" panose="020F0502020204030204" pitchFamily="34" charset="0"/>
                <a:cs typeface="Arial" panose="020B0604020202020204" pitchFamily="34" charset="0"/>
              </a:rPr>
              <a:t>Lieutenant</a:t>
            </a:r>
            <a:r>
              <a:rPr lang="da-DK" sz="2000" dirty="0" smtClean="0">
                <a:solidFill>
                  <a:prstClr val="black"/>
                </a:solidFill>
                <a:latin typeface="+mn-lt"/>
                <a:ea typeface="Calibri" panose="020F0502020204030204" pitchFamily="34" charset="0"/>
                <a:cs typeface="Arial" panose="020B0604020202020204" pitchFamily="34" charset="0"/>
              </a:rPr>
              <a:t>/</a:t>
            </a:r>
            <a:r>
              <a:rPr lang="da-DK" sz="2000" dirty="0" err="1" smtClean="0">
                <a:solidFill>
                  <a:prstClr val="black"/>
                </a:solidFill>
                <a:latin typeface="+mn-lt"/>
                <a:ea typeface="Calibri" panose="020F0502020204030204" pitchFamily="34" charset="0"/>
                <a:cs typeface="Arial" panose="020B0604020202020204" pitchFamily="34" charset="0"/>
              </a:rPr>
              <a:t>Captain</a:t>
            </a:r>
            <a:r>
              <a:rPr lang="da-DK" sz="2000" dirty="0" smtClean="0">
                <a:solidFill>
                  <a:prstClr val="black"/>
                </a:solidFill>
                <a:latin typeface="+mn-lt"/>
                <a:ea typeface="Calibri" panose="020F0502020204030204" pitchFamily="34" charset="0"/>
                <a:cs typeface="Arial" panose="020B0604020202020204" pitchFamily="34" charset="0"/>
              </a:rPr>
              <a:t> (CPD) </a:t>
            </a:r>
            <a:r>
              <a:rPr lang="da-DK" sz="2000" b="0" dirty="0" smtClean="0">
                <a:solidFill>
                  <a:prstClr val="black"/>
                </a:solidFill>
                <a:latin typeface="+mn-lt"/>
                <a:ea typeface="Calibri" panose="020F0502020204030204" pitchFamily="34" charset="0"/>
                <a:cs typeface="Arial" panose="020B0604020202020204" pitchFamily="34" charset="0"/>
              </a:rPr>
              <a:t>– </a:t>
            </a:r>
            <a:r>
              <a:rPr lang="da-DK" sz="2000" b="0" dirty="0" err="1" smtClean="0">
                <a:solidFill>
                  <a:prstClr val="black"/>
                </a:solidFill>
                <a:latin typeface="+mn-lt"/>
                <a:ea typeface="Calibri" panose="020F0502020204030204" pitchFamily="34" charset="0"/>
                <a:cs typeface="Arial" panose="020B0604020202020204" pitchFamily="34" charset="0"/>
              </a:rPr>
              <a:t>focus</a:t>
            </a:r>
            <a:r>
              <a:rPr lang="da-DK" sz="2000" b="0" dirty="0" smtClean="0">
                <a:solidFill>
                  <a:prstClr val="black"/>
                </a:solidFill>
                <a:latin typeface="+mn-lt"/>
                <a:ea typeface="Calibri" panose="020F0502020204030204" pitchFamily="34" charset="0"/>
                <a:cs typeface="Arial" panose="020B0604020202020204" pitchFamily="34" charset="0"/>
              </a:rPr>
              <a:t> on English for basic </a:t>
            </a:r>
            <a:r>
              <a:rPr lang="da-DK" sz="2000" b="0" dirty="0" err="1" smtClean="0">
                <a:solidFill>
                  <a:prstClr val="black"/>
                </a:solidFill>
                <a:latin typeface="+mn-lt"/>
                <a:ea typeface="Calibri" panose="020F0502020204030204" pitchFamily="34" charset="0"/>
                <a:cs typeface="Arial" panose="020B0604020202020204" pitchFamily="34" charset="0"/>
              </a:rPr>
              <a:t>staff</a:t>
            </a:r>
            <a:r>
              <a:rPr lang="da-DK" sz="2000" b="0" dirty="0" smtClean="0">
                <a:solidFill>
                  <a:prstClr val="black"/>
                </a:solidFill>
                <a:latin typeface="+mn-lt"/>
                <a:ea typeface="Calibri" panose="020F0502020204030204" pitchFamily="34" charset="0"/>
                <a:cs typeface="Arial" panose="020B0604020202020204" pitchFamily="34" charset="0"/>
              </a:rPr>
              <a:t> </a:t>
            </a:r>
            <a:r>
              <a:rPr lang="da-DK" sz="2000" b="0" dirty="0" err="1" smtClean="0">
                <a:solidFill>
                  <a:prstClr val="black"/>
                </a:solidFill>
                <a:latin typeface="+mn-lt"/>
                <a:ea typeface="Calibri" panose="020F0502020204030204" pitchFamily="34" charset="0"/>
                <a:cs typeface="Arial" panose="020B0604020202020204" pitchFamily="34" charset="0"/>
              </a:rPr>
              <a:t>work</a:t>
            </a:r>
            <a:r>
              <a:rPr lang="da-DK" sz="2000" b="0" dirty="0" smtClean="0">
                <a:solidFill>
                  <a:prstClr val="black"/>
                </a:solidFill>
                <a:latin typeface="+mn-lt"/>
                <a:ea typeface="Calibri" panose="020F0502020204030204" pitchFamily="34" charset="0"/>
                <a:cs typeface="Arial" panose="020B0604020202020204" pitchFamily="34" charset="0"/>
              </a:rPr>
              <a:t> </a:t>
            </a:r>
            <a:r>
              <a:rPr lang="da-DK" sz="2000" b="0" dirty="0" err="1" smtClean="0">
                <a:solidFill>
                  <a:prstClr val="black"/>
                </a:solidFill>
                <a:latin typeface="+mn-lt"/>
                <a:ea typeface="Calibri" panose="020F0502020204030204" pitchFamily="34" charset="0"/>
                <a:cs typeface="Arial" panose="020B0604020202020204" pitchFamily="34" charset="0"/>
              </a:rPr>
              <a:t>combined</a:t>
            </a:r>
            <a:r>
              <a:rPr lang="da-DK" sz="2000" b="0" dirty="0" smtClean="0">
                <a:solidFill>
                  <a:prstClr val="black"/>
                </a:solidFill>
                <a:latin typeface="+mn-lt"/>
                <a:ea typeface="Calibri" panose="020F0502020204030204" pitchFamily="34" charset="0"/>
                <a:cs typeface="Arial" panose="020B0604020202020204" pitchFamily="34" charset="0"/>
              </a:rPr>
              <a:t> with an </a:t>
            </a:r>
            <a:r>
              <a:rPr lang="da-DK" sz="2000" b="0" dirty="0" err="1" smtClean="0">
                <a:solidFill>
                  <a:prstClr val="black"/>
                </a:solidFill>
                <a:latin typeface="+mn-lt"/>
                <a:ea typeface="Calibri" panose="020F0502020204030204" pitchFamily="34" charset="0"/>
                <a:cs typeface="Arial" panose="020B0604020202020204" pitchFamily="34" charset="0"/>
              </a:rPr>
              <a:t>introduction</a:t>
            </a:r>
            <a:r>
              <a:rPr lang="da-DK" sz="2000" b="0" dirty="0" smtClean="0">
                <a:solidFill>
                  <a:prstClr val="black"/>
                </a:solidFill>
                <a:latin typeface="+mn-lt"/>
                <a:ea typeface="Calibri" panose="020F0502020204030204" pitchFamily="34" charset="0"/>
                <a:cs typeface="Arial" panose="020B0604020202020204" pitchFamily="34" charset="0"/>
              </a:rPr>
              <a:t> to Academic English </a:t>
            </a:r>
            <a:r>
              <a:rPr lang="da-DK" sz="2000" b="0" dirty="0" err="1" smtClean="0">
                <a:latin typeface="+mn-lt"/>
                <a:ea typeface="Calibri" panose="020F0502020204030204" pitchFamily="34" charset="0"/>
                <a:cs typeface="Arial" panose="020B0604020202020204" pitchFamily="34" charset="0"/>
              </a:rPr>
              <a:t>increase</a:t>
            </a:r>
            <a:r>
              <a:rPr lang="da-DK" sz="2000" b="0" dirty="0" smtClean="0">
                <a:latin typeface="+mn-lt"/>
                <a:ea typeface="Calibri" panose="020F0502020204030204" pitchFamily="34" charset="0"/>
                <a:cs typeface="Arial" panose="020B0604020202020204" pitchFamily="34" charset="0"/>
              </a:rPr>
              <a:t> in </a:t>
            </a:r>
            <a:r>
              <a:rPr lang="da-DK" sz="2000" b="0" dirty="0" err="1" smtClean="0">
                <a:latin typeface="+mn-lt"/>
                <a:ea typeface="Calibri" panose="020F0502020204030204" pitchFamily="34" charset="0"/>
                <a:cs typeface="Arial" panose="020B0604020202020204" pitchFamily="34" charset="0"/>
              </a:rPr>
              <a:t>complexity</a:t>
            </a:r>
            <a:r>
              <a:rPr lang="da-DK" sz="2000" b="0" dirty="0" smtClean="0">
                <a:latin typeface="+mn-lt"/>
                <a:ea typeface="Calibri" panose="020F0502020204030204" pitchFamily="34" charset="0"/>
                <a:cs typeface="Arial" panose="020B0604020202020204" pitchFamily="34" charset="0"/>
              </a:rPr>
              <a:t> and </a:t>
            </a:r>
            <a:r>
              <a:rPr lang="da-DK" sz="2000" b="0" dirty="0" err="1" smtClean="0">
                <a:latin typeface="+mn-lt"/>
                <a:ea typeface="Calibri" panose="020F0502020204030204" pitchFamily="34" charset="0"/>
                <a:cs typeface="Arial" panose="020B0604020202020204" pitchFamily="34" charset="0"/>
              </a:rPr>
              <a:t>demand</a:t>
            </a:r>
            <a:r>
              <a:rPr lang="da-DK" sz="2000" b="0" dirty="0" smtClean="0">
                <a:latin typeface="+mn-lt"/>
                <a:ea typeface="Calibri" panose="020F0502020204030204" pitchFamily="34" charset="0"/>
                <a:cs typeface="Arial" panose="020B0604020202020204" pitchFamily="34" charset="0"/>
              </a:rPr>
              <a:t> for </a:t>
            </a:r>
            <a:r>
              <a:rPr lang="da-DK" sz="2000" b="0" dirty="0" err="1" smtClean="0">
                <a:latin typeface="+mn-lt"/>
                <a:ea typeface="Calibri" panose="020F0502020204030204" pitchFamily="34" charset="0"/>
                <a:cs typeface="Arial" panose="020B0604020202020204" pitchFamily="34" charset="0"/>
              </a:rPr>
              <a:t>critical</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thinking</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skills</a:t>
            </a:r>
            <a:r>
              <a:rPr lang="da-DK" sz="2000" b="0" dirty="0" smtClean="0">
                <a:latin typeface="+mn-lt"/>
                <a:ea typeface="Calibri" panose="020F0502020204030204" pitchFamily="34" charset="0"/>
                <a:cs typeface="Arial" panose="020B0604020202020204" pitchFamily="34" charset="0"/>
              </a:rPr>
              <a:t> bridges Academic </a:t>
            </a:r>
            <a:r>
              <a:rPr lang="da-DK" sz="2000" b="0" dirty="0">
                <a:latin typeface="+mn-lt"/>
                <a:ea typeface="Calibri" panose="020F0502020204030204" pitchFamily="34" charset="0"/>
                <a:cs typeface="Arial" panose="020B0604020202020204" pitchFamily="34" charset="0"/>
              </a:rPr>
              <a:t>English.</a:t>
            </a:r>
          </a:p>
          <a:p>
            <a:pPr>
              <a:lnSpc>
                <a:spcPct val="105000"/>
              </a:lnSpc>
              <a:spcAft>
                <a:spcPts val="1200"/>
              </a:spcAft>
            </a:pPr>
            <a:r>
              <a:rPr lang="da-DK" sz="2000" dirty="0" err="1" smtClean="0">
                <a:solidFill>
                  <a:prstClr val="black"/>
                </a:solidFill>
                <a:latin typeface="+mn-lt"/>
                <a:ea typeface="Calibri" panose="020F0502020204030204" pitchFamily="34" charset="0"/>
                <a:cs typeface="Arial" panose="020B0604020202020204" pitchFamily="34" charset="0"/>
              </a:rPr>
              <a:t>Captain</a:t>
            </a:r>
            <a:r>
              <a:rPr lang="da-DK" sz="2000" dirty="0" smtClean="0">
                <a:solidFill>
                  <a:prstClr val="black"/>
                </a:solidFill>
                <a:latin typeface="+mn-lt"/>
                <a:ea typeface="Calibri" panose="020F0502020204030204" pitchFamily="34" charset="0"/>
                <a:cs typeface="Arial" panose="020B0604020202020204" pitchFamily="34" charset="0"/>
              </a:rPr>
              <a:t>/Lt. Commander (</a:t>
            </a:r>
            <a:r>
              <a:rPr lang="da-DK" sz="2000" dirty="0" err="1" smtClean="0">
                <a:solidFill>
                  <a:prstClr val="black"/>
                </a:solidFill>
                <a:latin typeface="+mn-lt"/>
                <a:ea typeface="Calibri" panose="020F0502020204030204" pitchFamily="34" charset="0"/>
                <a:cs typeface="Arial" panose="020B0604020202020204" pitchFamily="34" charset="0"/>
              </a:rPr>
              <a:t>Master’s</a:t>
            </a:r>
            <a:r>
              <a:rPr lang="da-DK" sz="2000" dirty="0" smtClean="0">
                <a:solidFill>
                  <a:prstClr val="black"/>
                </a:solidFill>
                <a:latin typeface="+mn-lt"/>
                <a:ea typeface="Calibri" panose="020F0502020204030204" pitchFamily="34" charset="0"/>
                <a:cs typeface="Arial" panose="020B0604020202020204" pitchFamily="34" charset="0"/>
              </a:rPr>
              <a:t>)</a:t>
            </a:r>
            <a:r>
              <a:rPr lang="da-DK" sz="2000" b="0" dirty="0" smtClean="0">
                <a:solidFill>
                  <a:prstClr val="black"/>
                </a:solidFill>
                <a:latin typeface="+mn-lt"/>
                <a:ea typeface="Calibri" panose="020F0502020204030204" pitchFamily="34" charset="0"/>
                <a:cs typeface="Arial" panose="020B0604020202020204" pitchFamily="34" charset="0"/>
              </a:rPr>
              <a:t> – </a:t>
            </a:r>
            <a:r>
              <a:rPr lang="da-DK" sz="2000" b="0" dirty="0" err="1" smtClean="0">
                <a:solidFill>
                  <a:prstClr val="black"/>
                </a:solidFill>
                <a:latin typeface="+mn-lt"/>
                <a:ea typeface="Calibri" panose="020F0502020204030204" pitchFamily="34" charset="0"/>
                <a:cs typeface="Arial" panose="020B0604020202020204" pitchFamily="34" charset="0"/>
              </a:rPr>
              <a:t>focus</a:t>
            </a:r>
            <a:r>
              <a:rPr lang="da-DK" sz="2000" b="0" dirty="0" smtClean="0">
                <a:solidFill>
                  <a:prstClr val="black"/>
                </a:solidFill>
                <a:latin typeface="+mn-lt"/>
                <a:ea typeface="Calibri" panose="020F0502020204030204" pitchFamily="34" charset="0"/>
                <a:cs typeface="Arial" panose="020B0604020202020204" pitchFamily="34" charset="0"/>
              </a:rPr>
              <a:t> on </a:t>
            </a:r>
            <a:r>
              <a:rPr lang="da-DK" sz="2000" b="0" dirty="0" err="1" smtClean="0">
                <a:solidFill>
                  <a:prstClr val="black"/>
                </a:solidFill>
                <a:latin typeface="+mn-lt"/>
                <a:ea typeface="Calibri" panose="020F0502020204030204" pitchFamily="34" charset="0"/>
                <a:cs typeface="Arial" panose="020B0604020202020204" pitchFamily="34" charset="0"/>
              </a:rPr>
              <a:t>reading</a:t>
            </a:r>
            <a:r>
              <a:rPr lang="da-DK" sz="2000" b="0" dirty="0" smtClean="0">
                <a:solidFill>
                  <a:prstClr val="black"/>
                </a:solidFill>
                <a:latin typeface="+mn-lt"/>
                <a:ea typeface="Calibri" panose="020F0502020204030204" pitchFamily="34" charset="0"/>
                <a:cs typeface="Arial" panose="020B0604020202020204" pitchFamily="34" charset="0"/>
              </a:rPr>
              <a:t> and </a:t>
            </a:r>
            <a:r>
              <a:rPr lang="da-DK" sz="2000" b="0" dirty="0" err="1" smtClean="0">
                <a:solidFill>
                  <a:prstClr val="black"/>
                </a:solidFill>
                <a:latin typeface="+mn-lt"/>
                <a:ea typeface="Calibri" panose="020F0502020204030204" pitchFamily="34" charset="0"/>
                <a:cs typeface="Arial" panose="020B0604020202020204" pitchFamily="34" charset="0"/>
              </a:rPr>
              <a:t>writing</a:t>
            </a:r>
            <a:r>
              <a:rPr lang="da-DK" sz="2000" b="0" dirty="0" smtClean="0">
                <a:solidFill>
                  <a:prstClr val="black"/>
                </a:solidFill>
                <a:latin typeface="+mn-lt"/>
                <a:ea typeface="Calibri" panose="020F0502020204030204" pitchFamily="34" charset="0"/>
                <a:cs typeface="Arial" panose="020B0604020202020204" pitchFamily="34" charset="0"/>
              </a:rPr>
              <a:t> </a:t>
            </a:r>
            <a:r>
              <a:rPr lang="da-DK" sz="2000" b="0" dirty="0" err="1" smtClean="0">
                <a:solidFill>
                  <a:prstClr val="black"/>
                </a:solidFill>
                <a:latin typeface="+mn-lt"/>
                <a:ea typeface="Calibri" panose="020F0502020204030204" pitchFamily="34" charset="0"/>
                <a:cs typeface="Arial" panose="020B0604020202020204" pitchFamily="34" charset="0"/>
              </a:rPr>
              <a:t>skills</a:t>
            </a:r>
            <a:r>
              <a:rPr lang="da-DK" sz="2000" b="0" dirty="0" smtClean="0">
                <a:solidFill>
                  <a:prstClr val="black"/>
                </a:solidFill>
                <a:latin typeface="+mn-lt"/>
                <a:ea typeface="Calibri" panose="020F0502020204030204" pitchFamily="34" charset="0"/>
                <a:cs typeface="Arial" panose="020B0604020202020204" pitchFamily="34" charset="0"/>
              </a:rPr>
              <a:t> at the </a:t>
            </a:r>
            <a:r>
              <a:rPr lang="da-DK" sz="2000" b="0" dirty="0" err="1" smtClean="0">
                <a:solidFill>
                  <a:prstClr val="black"/>
                </a:solidFill>
                <a:latin typeface="+mn-lt"/>
                <a:ea typeface="Calibri" panose="020F0502020204030204" pitchFamily="34" charset="0"/>
                <a:cs typeface="Arial" panose="020B0604020202020204" pitchFamily="34" charset="0"/>
              </a:rPr>
              <a:t>beginning</a:t>
            </a:r>
            <a:r>
              <a:rPr lang="da-DK" sz="2000" b="0" dirty="0" smtClean="0">
                <a:solidFill>
                  <a:prstClr val="black"/>
                </a:solidFill>
                <a:latin typeface="+mn-lt"/>
                <a:ea typeface="Calibri" panose="020F0502020204030204" pitchFamily="34" charset="0"/>
                <a:cs typeface="Arial" panose="020B0604020202020204" pitchFamily="34" charset="0"/>
              </a:rPr>
              <a:t> of </a:t>
            </a:r>
            <a:r>
              <a:rPr lang="da-DK" sz="2000" b="0" dirty="0" err="1" smtClean="0">
                <a:solidFill>
                  <a:prstClr val="black"/>
                </a:solidFill>
                <a:latin typeface="+mn-lt"/>
                <a:ea typeface="Calibri" panose="020F0502020204030204" pitchFamily="34" charset="0"/>
                <a:cs typeface="Arial" panose="020B0604020202020204" pitchFamily="34" charset="0"/>
              </a:rPr>
              <a:t>military</a:t>
            </a:r>
            <a:r>
              <a:rPr lang="da-DK" sz="2000" b="0" dirty="0" smtClean="0">
                <a:solidFill>
                  <a:prstClr val="black"/>
                </a:solidFill>
                <a:latin typeface="+mn-lt"/>
                <a:ea typeface="Calibri" panose="020F0502020204030204" pitchFamily="34" charset="0"/>
                <a:cs typeface="Arial" panose="020B0604020202020204" pitchFamily="34" charset="0"/>
              </a:rPr>
              <a:t> m</a:t>
            </a:r>
            <a:r>
              <a:rPr lang="da-DK" sz="2000" b="0" dirty="0" smtClean="0">
                <a:latin typeface="+mn-lt"/>
                <a:ea typeface="Calibri" panose="020F0502020204030204" pitchFamily="34" charset="0"/>
                <a:cs typeface="Arial" panose="020B0604020202020204" pitchFamily="34" charset="0"/>
              </a:rPr>
              <a:t>aster studies (MMS). The purpose is to </a:t>
            </a:r>
            <a:r>
              <a:rPr lang="da-DK" sz="2000" b="0" dirty="0" err="1" smtClean="0">
                <a:latin typeface="+mn-lt"/>
                <a:ea typeface="Calibri" panose="020F0502020204030204" pitchFamily="34" charset="0"/>
                <a:cs typeface="Arial" panose="020B0604020202020204" pitchFamily="34" charset="0"/>
              </a:rPr>
              <a:t>ensure</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that</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each</a:t>
            </a:r>
            <a:r>
              <a:rPr lang="da-DK" sz="2000" b="0" dirty="0" smtClean="0">
                <a:latin typeface="+mn-lt"/>
                <a:ea typeface="Calibri" panose="020F0502020204030204" pitchFamily="34" charset="0"/>
                <a:cs typeface="Arial" panose="020B0604020202020204" pitchFamily="34" charset="0"/>
              </a:rPr>
              <a:t> student is </a:t>
            </a:r>
            <a:r>
              <a:rPr lang="da-DK" sz="2000" b="0" dirty="0" err="1" smtClean="0">
                <a:latin typeface="+mn-lt"/>
                <a:ea typeface="Calibri" panose="020F0502020204030204" pitchFamily="34" charset="0"/>
                <a:cs typeface="Arial" panose="020B0604020202020204" pitchFamily="34" charset="0"/>
              </a:rPr>
              <a:t>able</a:t>
            </a:r>
            <a:r>
              <a:rPr lang="da-DK" sz="2000" b="0" dirty="0" smtClean="0">
                <a:latin typeface="+mn-lt"/>
                <a:ea typeface="Calibri" panose="020F0502020204030204" pitchFamily="34" charset="0"/>
                <a:cs typeface="Arial" panose="020B0604020202020204" pitchFamily="34" charset="0"/>
              </a:rPr>
              <a:t> to </a:t>
            </a:r>
            <a:r>
              <a:rPr lang="da-DK" sz="2000" b="0" dirty="0" err="1" smtClean="0">
                <a:latin typeface="+mn-lt"/>
                <a:ea typeface="Calibri" panose="020F0502020204030204" pitchFamily="34" charset="0"/>
                <a:cs typeface="Arial" panose="020B0604020202020204" pitchFamily="34" charset="0"/>
              </a:rPr>
              <a:t>apply</a:t>
            </a:r>
            <a:r>
              <a:rPr lang="da-DK" sz="2000" b="0" dirty="0" smtClean="0">
                <a:latin typeface="+mn-lt"/>
                <a:ea typeface="Calibri" panose="020F0502020204030204" pitchFamily="34" charset="0"/>
                <a:cs typeface="Arial" panose="020B0604020202020204" pitchFamily="34" charset="0"/>
              </a:rPr>
              <a:t> and </a:t>
            </a:r>
            <a:r>
              <a:rPr lang="da-DK" sz="2000" b="0" dirty="0" err="1" smtClean="0">
                <a:latin typeface="+mn-lt"/>
                <a:ea typeface="Calibri" panose="020F0502020204030204" pitchFamily="34" charset="0"/>
                <a:cs typeface="Arial" panose="020B0604020202020204" pitchFamily="34" charset="0"/>
              </a:rPr>
              <a:t>learn</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sophisticated</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lingusitic</a:t>
            </a:r>
            <a:r>
              <a:rPr lang="da-DK" sz="2000" b="0" dirty="0" smtClean="0">
                <a:latin typeface="+mn-lt"/>
                <a:ea typeface="Calibri" panose="020F0502020204030204" pitchFamily="34" charset="0"/>
                <a:cs typeface="Arial" panose="020B0604020202020204" pitchFamily="34" charset="0"/>
              </a:rPr>
              <a:t> and </a:t>
            </a:r>
            <a:r>
              <a:rPr lang="da-DK" sz="2000" b="0" dirty="0" err="1" smtClean="0">
                <a:latin typeface="+mn-lt"/>
                <a:ea typeface="Calibri" panose="020F0502020204030204" pitchFamily="34" charset="0"/>
                <a:cs typeface="Arial" panose="020B0604020202020204" pitchFamily="34" charset="0"/>
              </a:rPr>
              <a:t>communicative</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skills</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through</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self</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study</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teaching</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written</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assignments</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presentations</a:t>
            </a:r>
            <a:r>
              <a:rPr lang="da-DK" sz="2000" b="0" dirty="0" smtClean="0">
                <a:latin typeface="+mn-lt"/>
                <a:ea typeface="Calibri" panose="020F0502020204030204" pitchFamily="34" charset="0"/>
                <a:cs typeface="Arial" panose="020B0604020202020204" pitchFamily="34" charset="0"/>
              </a:rPr>
              <a:t>, </a:t>
            </a:r>
            <a:r>
              <a:rPr lang="da-DK" sz="2000" b="0" dirty="0" err="1" smtClean="0">
                <a:latin typeface="+mn-lt"/>
                <a:ea typeface="Calibri" panose="020F0502020204030204" pitchFamily="34" charset="0"/>
                <a:cs typeface="Arial" panose="020B0604020202020204" pitchFamily="34" charset="0"/>
              </a:rPr>
              <a:t>discussions</a:t>
            </a:r>
            <a:r>
              <a:rPr lang="da-DK" sz="2000" b="0" dirty="0" smtClean="0">
                <a:latin typeface="+mn-lt"/>
                <a:ea typeface="Calibri" panose="020F0502020204030204" pitchFamily="34" charset="0"/>
                <a:cs typeface="Arial" panose="020B0604020202020204" pitchFamily="34" charset="0"/>
              </a:rPr>
              <a:t> etc. </a:t>
            </a:r>
            <a:endParaRPr lang="en-GB" sz="2000" b="0" dirty="0"/>
          </a:p>
        </p:txBody>
      </p:sp>
    </p:spTree>
    <p:extLst>
      <p:ext uri="{BB962C8B-B14F-4D97-AF65-F5344CB8AC3E}">
        <p14:creationId xmlns:p14="http://schemas.microsoft.com/office/powerpoint/2010/main" val="1319211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tekst 2"/>
          <p:cNvSpPr>
            <a:spLocks noGrp="1"/>
          </p:cNvSpPr>
          <p:nvPr>
            <p:ph type="body" sz="quarter" idx="4294967295"/>
          </p:nvPr>
        </p:nvSpPr>
        <p:spPr>
          <a:xfrm>
            <a:off x="2835502" y="621100"/>
            <a:ext cx="6507162" cy="652321"/>
          </a:xfrm>
        </p:spPr>
        <p:txBody>
          <a:bodyPr>
            <a:normAutofit/>
          </a:bodyPr>
          <a:lstStyle/>
          <a:p>
            <a:pPr marL="0" indent="0" algn="ctr">
              <a:buNone/>
            </a:pPr>
            <a:r>
              <a:rPr lang="da-DK" i="1" dirty="0" err="1" smtClean="0"/>
              <a:t>Initiatives</a:t>
            </a:r>
            <a:r>
              <a:rPr lang="da-DK" i="1" dirty="0" smtClean="0"/>
              <a:t> and </a:t>
            </a:r>
            <a:r>
              <a:rPr lang="da-DK" i="1" dirty="0" err="1" smtClean="0"/>
              <a:t>prospects</a:t>
            </a:r>
            <a:endParaRPr lang="da-DK" i="1" dirty="0" smtClean="0"/>
          </a:p>
        </p:txBody>
      </p:sp>
      <p:sp>
        <p:nvSpPr>
          <p:cNvPr id="12291" name="Tekstboks 5"/>
          <p:cNvSpPr txBox="1">
            <a:spLocks noChangeArrowheads="1"/>
          </p:cNvSpPr>
          <p:nvPr/>
        </p:nvSpPr>
        <p:spPr bwMode="auto">
          <a:xfrm>
            <a:off x="580913" y="2125662"/>
            <a:ext cx="9403519" cy="396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charset="0"/>
              <a:defRPr sz="3000" b="1">
                <a:solidFill>
                  <a:schemeClr val="tx1"/>
                </a:solidFill>
                <a:latin typeface="Arial" charset="0"/>
                <a:cs typeface="Arial" charset="0"/>
              </a:defRPr>
            </a:lvl1pPr>
            <a:lvl2pPr marL="742950" indent="-285750">
              <a:spcBef>
                <a:spcPts val="600"/>
              </a:spcBef>
              <a:buFont typeface="Arial" charset="0"/>
              <a:tabLst>
                <a:tab pos="34925" algn="l"/>
              </a:tabLst>
              <a:defRPr sz="2000">
                <a:solidFill>
                  <a:schemeClr val="tx1"/>
                </a:solidFill>
                <a:latin typeface="Arial" charset="0"/>
                <a:cs typeface="Arial" charset="0"/>
              </a:defRPr>
            </a:lvl2pPr>
            <a:lvl3pPr marL="1143000" indent="-228600">
              <a:spcBef>
                <a:spcPct val="20000"/>
              </a:spcBef>
              <a:buFont typeface="Arial" charset="0"/>
              <a:defRPr sz="1600">
                <a:solidFill>
                  <a:schemeClr val="tx1"/>
                </a:solidFill>
                <a:latin typeface="Arial" charset="0"/>
                <a:cs typeface="Arial" charset="0"/>
              </a:defRPr>
            </a:lvl3pPr>
            <a:lvl4pPr marL="1600200" indent="-228600">
              <a:spcBef>
                <a:spcPct val="20000"/>
              </a:spcBef>
              <a:buFont typeface="Arial" charset="0"/>
              <a:defRPr sz="1600">
                <a:solidFill>
                  <a:schemeClr val="tx1"/>
                </a:solidFill>
                <a:latin typeface="Arial" charset="0"/>
                <a:cs typeface="Arial" charset="0"/>
              </a:defRPr>
            </a:lvl4pPr>
            <a:lvl5pPr marL="2057400" indent="-22860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marL="457200" indent="-457200">
              <a:lnSpc>
                <a:spcPct val="105000"/>
              </a:lnSpc>
              <a:spcAft>
                <a:spcPts val="1200"/>
              </a:spcAft>
              <a:buFont typeface="Arial" panose="020B0604020202020204" pitchFamily="34" charset="0"/>
              <a:buChar char="•"/>
            </a:pPr>
            <a:r>
              <a:rPr lang="da-DK" sz="3200" b="0" dirty="0" smtClean="0">
                <a:solidFill>
                  <a:prstClr val="black"/>
                </a:solidFill>
                <a:latin typeface="+mn-lt"/>
                <a:ea typeface="Calibri" panose="020F0502020204030204" pitchFamily="34" charset="0"/>
                <a:cs typeface="Arial" panose="020B0604020202020204" pitchFamily="34" charset="0"/>
              </a:rPr>
              <a:t>Masters </a:t>
            </a:r>
            <a:r>
              <a:rPr lang="da-DK" sz="3200" b="0" dirty="0" err="1">
                <a:solidFill>
                  <a:prstClr val="black"/>
                </a:solidFill>
                <a:latin typeface="+mn-lt"/>
                <a:ea typeface="Calibri" panose="020F0502020204030204" pitchFamily="34" charset="0"/>
                <a:cs typeface="Arial" panose="020B0604020202020204" pitchFamily="34" charset="0"/>
              </a:rPr>
              <a:t>modules</a:t>
            </a:r>
            <a:r>
              <a:rPr lang="da-DK" sz="3200" b="0" dirty="0">
                <a:solidFill>
                  <a:prstClr val="black"/>
                </a:solidFill>
                <a:latin typeface="+mn-lt"/>
                <a:ea typeface="Calibri" panose="020F0502020204030204" pitchFamily="34" charset="0"/>
                <a:cs typeface="Arial" panose="020B0604020202020204" pitchFamily="34" charset="0"/>
              </a:rPr>
              <a:t> in English </a:t>
            </a:r>
            <a:r>
              <a:rPr lang="da-DK" sz="3200" b="0" dirty="0" err="1">
                <a:solidFill>
                  <a:prstClr val="black"/>
                </a:solidFill>
                <a:latin typeface="+mn-lt"/>
                <a:ea typeface="Calibri" panose="020F0502020204030204" pitchFamily="34" charset="0"/>
                <a:cs typeface="Arial" panose="020B0604020202020204" pitchFamily="34" charset="0"/>
              </a:rPr>
              <a:t>e.g</a:t>
            </a:r>
            <a:r>
              <a:rPr lang="da-DK" sz="3200" b="0" dirty="0">
                <a:solidFill>
                  <a:prstClr val="black"/>
                </a:solidFill>
                <a:latin typeface="+mn-lt"/>
                <a:ea typeface="Calibri" panose="020F0502020204030204" pitchFamily="34" charset="0"/>
                <a:cs typeface="Arial" panose="020B0604020202020204" pitchFamily="34" charset="0"/>
              </a:rPr>
              <a:t>. </a:t>
            </a:r>
            <a:r>
              <a:rPr lang="da-DK" sz="3200" b="0" dirty="0" err="1">
                <a:solidFill>
                  <a:prstClr val="black"/>
                </a:solidFill>
                <a:latin typeface="+mn-lt"/>
                <a:ea typeface="Calibri" panose="020F0502020204030204" pitchFamily="34" charset="0"/>
                <a:cs typeface="Arial" panose="020B0604020202020204" pitchFamily="34" charset="0"/>
              </a:rPr>
              <a:t>Culture</a:t>
            </a:r>
            <a:r>
              <a:rPr lang="da-DK" sz="3200" b="0" dirty="0">
                <a:solidFill>
                  <a:prstClr val="black"/>
                </a:solidFill>
                <a:latin typeface="+mn-lt"/>
                <a:ea typeface="Calibri" panose="020F0502020204030204" pitchFamily="34" charset="0"/>
                <a:cs typeface="Arial" panose="020B0604020202020204" pitchFamily="34" charset="0"/>
              </a:rPr>
              <a:t> as an Operational </a:t>
            </a:r>
            <a:r>
              <a:rPr lang="da-DK" sz="3200" b="0" dirty="0" err="1">
                <a:solidFill>
                  <a:prstClr val="black"/>
                </a:solidFill>
                <a:latin typeface="+mn-lt"/>
                <a:ea typeface="Calibri" panose="020F0502020204030204" pitchFamily="34" charset="0"/>
                <a:cs typeface="Arial" panose="020B0604020202020204" pitchFamily="34" charset="0"/>
              </a:rPr>
              <a:t>Enabler</a:t>
            </a:r>
            <a:endParaRPr lang="da-DK" sz="3200" b="0" dirty="0">
              <a:solidFill>
                <a:prstClr val="black"/>
              </a:solidFill>
              <a:latin typeface="+mn-lt"/>
              <a:ea typeface="Calibri" panose="020F0502020204030204" pitchFamily="34" charset="0"/>
              <a:cs typeface="Arial" panose="020B0604020202020204" pitchFamily="34" charset="0"/>
            </a:endParaRPr>
          </a:p>
          <a:p>
            <a:pPr marL="457200" indent="-457200">
              <a:lnSpc>
                <a:spcPct val="105000"/>
              </a:lnSpc>
              <a:spcAft>
                <a:spcPts val="1200"/>
              </a:spcAft>
              <a:buFont typeface="Arial" panose="020B0604020202020204" pitchFamily="34" charset="0"/>
              <a:buChar char="•"/>
            </a:pPr>
            <a:r>
              <a:rPr lang="da-DK" sz="3200" b="0" dirty="0" smtClean="0">
                <a:latin typeface="+mn-lt"/>
                <a:cs typeface="Arial" panose="020B0604020202020204" pitchFamily="34" charset="0"/>
              </a:rPr>
              <a:t>Joint Nordic </a:t>
            </a:r>
            <a:r>
              <a:rPr lang="da-DK" sz="3200" b="0" dirty="0" err="1" smtClean="0">
                <a:latin typeface="+mn-lt"/>
                <a:cs typeface="Arial" panose="020B0604020202020204" pitchFamily="34" charset="0"/>
              </a:rPr>
              <a:t>cooperation</a:t>
            </a:r>
            <a:r>
              <a:rPr lang="da-DK" sz="3200" b="0" dirty="0" smtClean="0">
                <a:latin typeface="+mn-lt"/>
                <a:cs typeface="Arial" panose="020B0604020202020204" pitchFamily="34" charset="0"/>
              </a:rPr>
              <a:t> and </a:t>
            </a:r>
            <a:r>
              <a:rPr lang="da-DK" sz="3200" b="0" dirty="0" err="1" smtClean="0">
                <a:latin typeface="+mn-lt"/>
                <a:cs typeface="Arial" panose="020B0604020202020204" pitchFamily="34" charset="0"/>
              </a:rPr>
              <a:t>courses</a:t>
            </a:r>
            <a:r>
              <a:rPr lang="da-DK" sz="3200" b="0" dirty="0" smtClean="0">
                <a:latin typeface="+mn-lt"/>
                <a:cs typeface="Arial" panose="020B0604020202020204" pitchFamily="34" charset="0"/>
              </a:rPr>
              <a:t> (NORDEFCO)</a:t>
            </a:r>
          </a:p>
          <a:p>
            <a:pPr marL="457200" indent="-457200">
              <a:lnSpc>
                <a:spcPct val="105000"/>
              </a:lnSpc>
              <a:spcAft>
                <a:spcPts val="1200"/>
              </a:spcAft>
              <a:buFont typeface="Arial" panose="020B0604020202020204" pitchFamily="34" charset="0"/>
              <a:buChar char="•"/>
            </a:pPr>
            <a:r>
              <a:rPr lang="da-DK" sz="3200" b="0" dirty="0" smtClean="0">
                <a:latin typeface="+mn-lt"/>
                <a:cs typeface="Arial" panose="020B0604020202020204" pitchFamily="34" charset="0"/>
              </a:rPr>
              <a:t>Flexible blended and online </a:t>
            </a:r>
            <a:r>
              <a:rPr lang="da-DK" sz="3200" b="0" dirty="0" err="1" smtClean="0">
                <a:latin typeface="+mn-lt"/>
                <a:cs typeface="Arial" panose="020B0604020202020204" pitchFamily="34" charset="0"/>
              </a:rPr>
              <a:t>courses</a:t>
            </a:r>
            <a:endParaRPr lang="da-DK" sz="3200" b="0" dirty="0" smtClean="0">
              <a:latin typeface="+mn-lt"/>
              <a:cs typeface="Arial" panose="020B0604020202020204" pitchFamily="34" charset="0"/>
            </a:endParaRPr>
          </a:p>
          <a:p>
            <a:pPr marL="457200" indent="-457200">
              <a:lnSpc>
                <a:spcPct val="105000"/>
              </a:lnSpc>
              <a:spcAft>
                <a:spcPts val="1200"/>
              </a:spcAft>
              <a:buFont typeface="Arial" panose="020B0604020202020204" pitchFamily="34" charset="0"/>
              <a:buChar char="•"/>
            </a:pPr>
            <a:r>
              <a:rPr lang="da-DK" sz="3200" b="0" dirty="0" smtClean="0">
                <a:latin typeface="+mn-lt"/>
                <a:cs typeface="Arial" panose="020B0604020202020204" pitchFamily="34" charset="0"/>
              </a:rPr>
              <a:t>On-the-job </a:t>
            </a:r>
            <a:r>
              <a:rPr lang="da-DK" sz="3200" b="0" dirty="0" err="1" smtClean="0">
                <a:latin typeface="+mn-lt"/>
                <a:cs typeface="Arial" panose="020B0604020202020204" pitchFamily="34" charset="0"/>
              </a:rPr>
              <a:t>training</a:t>
            </a:r>
            <a:r>
              <a:rPr lang="da-DK" sz="3200" b="0" dirty="0" smtClean="0">
                <a:latin typeface="+mn-lt"/>
                <a:cs typeface="Arial" panose="020B0604020202020204" pitchFamily="34" charset="0"/>
              </a:rPr>
              <a:t>/Mobile Training Teams</a:t>
            </a:r>
            <a:endParaRPr lang="da-DK" sz="3200" b="0" dirty="0">
              <a:latin typeface="+mn-lt"/>
              <a:cs typeface="Arial" panose="020B0604020202020204" pitchFamily="34" charset="0"/>
            </a:endParaRPr>
          </a:p>
          <a:p>
            <a:pPr>
              <a:lnSpc>
                <a:spcPct val="105000"/>
              </a:lnSpc>
              <a:spcAft>
                <a:spcPts val="1200"/>
              </a:spcAft>
            </a:pPr>
            <a:endParaRPr lang="da-DK" sz="1600" b="0" dirty="0" smtClean="0">
              <a:solidFill>
                <a:prstClr val="black"/>
              </a:solidFill>
              <a:latin typeface="+mn-lt"/>
              <a:ea typeface="Calibri" panose="020F0502020204030204" pitchFamily="34" charset="0"/>
              <a:cs typeface="Arial" panose="020B0604020202020204" pitchFamily="34" charset="0"/>
            </a:endParaRPr>
          </a:p>
          <a:p>
            <a:pPr>
              <a:lnSpc>
                <a:spcPct val="105000"/>
              </a:lnSpc>
              <a:spcAft>
                <a:spcPts val="1200"/>
              </a:spcAft>
            </a:pPr>
            <a:endParaRPr lang="da-DK" sz="1600" b="0" dirty="0" smtClean="0">
              <a:solidFill>
                <a:prstClr val="black"/>
              </a:solidFill>
              <a:latin typeface="+mn-l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92698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a-DK" dirty="0" smtClean="0"/>
              <a:t>The scenario </a:t>
            </a:r>
            <a:r>
              <a:rPr lang="da-DK" dirty="0" err="1" smtClean="0"/>
              <a:t>we</a:t>
            </a:r>
            <a:r>
              <a:rPr lang="da-DK" dirty="0" smtClean="0"/>
              <a:t> </a:t>
            </a:r>
            <a:r>
              <a:rPr lang="da-DK" dirty="0" err="1" smtClean="0"/>
              <a:t>try</a:t>
            </a:r>
            <a:r>
              <a:rPr lang="da-DK" dirty="0" smtClean="0"/>
              <a:t> to </a:t>
            </a:r>
            <a:r>
              <a:rPr lang="da-DK" dirty="0" err="1" smtClean="0"/>
              <a:t>avoid</a:t>
            </a:r>
            <a:r>
              <a:rPr lang="da-DK" dirty="0" smtClean="0"/>
              <a:t>….</a:t>
            </a:r>
            <a:endParaRPr lang="en-US" dirty="0"/>
          </a:p>
        </p:txBody>
      </p:sp>
      <p:sp>
        <p:nvSpPr>
          <p:cNvPr id="5" name="Pladsholder til indhold 4"/>
          <p:cNvSpPr>
            <a:spLocks noGrp="1"/>
          </p:cNvSpPr>
          <p:nvPr>
            <p:ph sz="quarter" idx="13"/>
          </p:nvPr>
        </p:nvSpPr>
        <p:spPr/>
        <p:txBody>
          <a:bodyPr/>
          <a:lstStyle/>
          <a:p>
            <a:pPr lvl="0"/>
            <a:r>
              <a:rPr lang="en-US" sz="2800" cap="none" dirty="0" smtClean="0"/>
              <a:t>“Personal experience from a division staff abroad has taught me that </a:t>
            </a:r>
            <a:r>
              <a:rPr lang="en-US" sz="2800" cap="none" dirty="0"/>
              <a:t>D</a:t>
            </a:r>
            <a:r>
              <a:rPr lang="en-US" sz="2800" cap="none" dirty="0" smtClean="0"/>
              <a:t>anish officers who cannot understand what goes on around them nor express themselves clearly are politely ignored by their </a:t>
            </a:r>
            <a:r>
              <a:rPr lang="en-US" sz="2800" cap="none" dirty="0"/>
              <a:t>A</a:t>
            </a:r>
            <a:r>
              <a:rPr lang="en-US" sz="2800" cap="none" dirty="0" smtClean="0"/>
              <a:t>nglophone counterparts without even realizing it”. </a:t>
            </a:r>
            <a:r>
              <a:rPr lang="da-DK" sz="2800" cap="none" dirty="0" smtClean="0"/>
              <a:t>(Danish student </a:t>
            </a:r>
            <a:r>
              <a:rPr lang="da-DK" sz="2800" cap="none" dirty="0" err="1" smtClean="0"/>
              <a:t>expressing</a:t>
            </a:r>
            <a:r>
              <a:rPr lang="da-DK" sz="2800" cap="none" dirty="0" smtClean="0"/>
              <a:t> his </a:t>
            </a:r>
            <a:r>
              <a:rPr lang="da-DK" sz="2800" cap="none" dirty="0" err="1" smtClean="0"/>
              <a:t>views</a:t>
            </a:r>
            <a:r>
              <a:rPr lang="da-DK" sz="2800" cap="none" dirty="0" smtClean="0"/>
              <a:t> on the </a:t>
            </a:r>
            <a:r>
              <a:rPr lang="da-DK" sz="2800" cap="none" dirty="0" err="1" smtClean="0"/>
              <a:t>relevance</a:t>
            </a:r>
            <a:r>
              <a:rPr lang="da-DK" sz="2800" cap="none" dirty="0" smtClean="0"/>
              <a:t> and </a:t>
            </a:r>
            <a:r>
              <a:rPr lang="da-DK" sz="2800" cap="none" dirty="0" err="1" smtClean="0"/>
              <a:t>importance</a:t>
            </a:r>
            <a:r>
              <a:rPr lang="da-DK" sz="2800" cap="none" dirty="0" smtClean="0"/>
              <a:t> of </a:t>
            </a:r>
            <a:r>
              <a:rPr lang="da-DK" sz="2800" cap="none" dirty="0" err="1" smtClean="0"/>
              <a:t>continued</a:t>
            </a:r>
            <a:r>
              <a:rPr lang="da-DK" sz="2800" cap="none" dirty="0" smtClean="0"/>
              <a:t> English </a:t>
            </a:r>
            <a:r>
              <a:rPr lang="da-DK" sz="2800" cap="none" dirty="0" err="1" smtClean="0"/>
              <a:t>instruction</a:t>
            </a:r>
            <a:r>
              <a:rPr lang="da-DK" sz="2800" cap="none" dirty="0" smtClean="0"/>
              <a:t> on </a:t>
            </a:r>
            <a:r>
              <a:rPr lang="da-DK" sz="2800" cap="none" dirty="0" err="1" smtClean="0"/>
              <a:t>Army</a:t>
            </a:r>
            <a:r>
              <a:rPr lang="da-DK" sz="2800" cap="none" dirty="0" smtClean="0"/>
              <a:t> </a:t>
            </a:r>
            <a:r>
              <a:rPr lang="da-DK" sz="2800" cap="none" dirty="0" err="1" smtClean="0"/>
              <a:t>courses</a:t>
            </a:r>
            <a:r>
              <a:rPr lang="da-DK" sz="2800" cap="none" dirty="0" smtClean="0"/>
              <a:t>). </a:t>
            </a:r>
          </a:p>
          <a:p>
            <a:pPr lvl="0" algn="ctr"/>
            <a:endParaRPr lang="da-DK" cap="none" dirty="0"/>
          </a:p>
          <a:p>
            <a:pPr marL="0" indent="0">
              <a:buNone/>
            </a:pPr>
            <a:endParaRPr lang="da-DK" cap="none" dirty="0" smtClean="0"/>
          </a:p>
          <a:p>
            <a:endParaRPr lang="da-DK" cap="none" dirty="0"/>
          </a:p>
          <a:p>
            <a:endParaRPr lang="en-US" cap="none" dirty="0"/>
          </a:p>
        </p:txBody>
      </p:sp>
    </p:spTree>
    <p:extLst>
      <p:ext uri="{BB962C8B-B14F-4D97-AF65-F5344CB8AC3E}">
        <p14:creationId xmlns:p14="http://schemas.microsoft.com/office/powerpoint/2010/main" val="3052015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tekst 2"/>
          <p:cNvSpPr>
            <a:spLocks noGrp="1"/>
          </p:cNvSpPr>
          <p:nvPr>
            <p:ph type="body" sz="quarter" idx="4294967295"/>
          </p:nvPr>
        </p:nvSpPr>
        <p:spPr>
          <a:xfrm>
            <a:off x="2835502" y="621100"/>
            <a:ext cx="6507162" cy="652321"/>
          </a:xfrm>
        </p:spPr>
        <p:txBody>
          <a:bodyPr>
            <a:noAutofit/>
          </a:bodyPr>
          <a:lstStyle/>
          <a:p>
            <a:pPr marL="0" indent="0" algn="ctr">
              <a:buNone/>
            </a:pPr>
            <a:r>
              <a:rPr lang="da-DK" sz="4000" dirty="0" err="1" smtClean="0"/>
              <a:t>strategic</a:t>
            </a:r>
            <a:r>
              <a:rPr lang="da-DK" sz="4000" dirty="0" smtClean="0"/>
              <a:t> </a:t>
            </a:r>
            <a:r>
              <a:rPr lang="da-DK" sz="4000" dirty="0" err="1" smtClean="0"/>
              <a:t>goals</a:t>
            </a:r>
            <a:endParaRPr lang="da-DK" sz="4000" dirty="0" smtClean="0"/>
          </a:p>
        </p:txBody>
      </p:sp>
      <p:sp>
        <p:nvSpPr>
          <p:cNvPr id="12291" name="Tekstboks 5"/>
          <p:cNvSpPr txBox="1">
            <a:spLocks noChangeArrowheads="1"/>
          </p:cNvSpPr>
          <p:nvPr/>
        </p:nvSpPr>
        <p:spPr bwMode="auto">
          <a:xfrm>
            <a:off x="699247" y="2125662"/>
            <a:ext cx="10919012"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charset="0"/>
              <a:defRPr sz="3000" b="1">
                <a:solidFill>
                  <a:schemeClr val="tx1"/>
                </a:solidFill>
                <a:latin typeface="Arial" charset="0"/>
                <a:cs typeface="Arial" charset="0"/>
              </a:defRPr>
            </a:lvl1pPr>
            <a:lvl2pPr marL="742950" indent="-285750">
              <a:spcBef>
                <a:spcPts val="600"/>
              </a:spcBef>
              <a:buFont typeface="Arial" charset="0"/>
              <a:tabLst>
                <a:tab pos="34925" algn="l"/>
              </a:tabLst>
              <a:defRPr sz="2000">
                <a:solidFill>
                  <a:schemeClr val="tx1"/>
                </a:solidFill>
                <a:latin typeface="Arial" charset="0"/>
                <a:cs typeface="Arial" charset="0"/>
              </a:defRPr>
            </a:lvl2pPr>
            <a:lvl3pPr marL="1143000" indent="-228600">
              <a:spcBef>
                <a:spcPct val="20000"/>
              </a:spcBef>
              <a:buFont typeface="Arial" charset="0"/>
              <a:defRPr sz="1600">
                <a:solidFill>
                  <a:schemeClr val="tx1"/>
                </a:solidFill>
                <a:latin typeface="Arial" charset="0"/>
                <a:cs typeface="Arial" charset="0"/>
              </a:defRPr>
            </a:lvl3pPr>
            <a:lvl4pPr marL="1600200" indent="-228600">
              <a:spcBef>
                <a:spcPct val="20000"/>
              </a:spcBef>
              <a:buFont typeface="Arial" charset="0"/>
              <a:defRPr sz="1600">
                <a:solidFill>
                  <a:schemeClr val="tx1"/>
                </a:solidFill>
                <a:latin typeface="Arial" charset="0"/>
                <a:cs typeface="Arial" charset="0"/>
              </a:defRPr>
            </a:lvl4pPr>
            <a:lvl5pPr marL="2057400" indent="-22860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lvl="0"/>
            <a:r>
              <a:rPr lang="da-DK" sz="3200" b="0" dirty="0" smtClean="0">
                <a:latin typeface="+mn-lt"/>
              </a:rPr>
              <a:t>In </a:t>
            </a:r>
            <a:r>
              <a:rPr lang="da-DK" sz="3200" b="0" dirty="0" err="1" smtClean="0">
                <a:latin typeface="+mn-lt"/>
              </a:rPr>
              <a:t>its</a:t>
            </a:r>
            <a:r>
              <a:rPr lang="da-DK" sz="3200" b="0" dirty="0" smtClean="0">
                <a:latin typeface="+mn-lt"/>
              </a:rPr>
              <a:t> </a:t>
            </a:r>
            <a:r>
              <a:rPr lang="da-DK" sz="3200" b="0" dirty="0" err="1" smtClean="0">
                <a:latin typeface="+mn-lt"/>
              </a:rPr>
              <a:t>strategy</a:t>
            </a:r>
            <a:r>
              <a:rPr lang="da-DK" sz="3200" b="0" dirty="0" smtClean="0">
                <a:latin typeface="+mn-lt"/>
              </a:rPr>
              <a:t> the Danish </a:t>
            </a:r>
            <a:r>
              <a:rPr lang="da-DK" sz="3200" b="0" dirty="0" err="1" smtClean="0">
                <a:latin typeface="+mn-lt"/>
              </a:rPr>
              <a:t>Defence</a:t>
            </a:r>
            <a:r>
              <a:rPr lang="da-DK" sz="3200" b="0" dirty="0" smtClean="0">
                <a:latin typeface="+mn-lt"/>
              </a:rPr>
              <a:t> College is </a:t>
            </a:r>
            <a:r>
              <a:rPr lang="da-DK" sz="3200" b="0" dirty="0" err="1" smtClean="0">
                <a:latin typeface="+mn-lt"/>
              </a:rPr>
              <a:t>committed</a:t>
            </a:r>
            <a:r>
              <a:rPr lang="da-DK" sz="3200" b="0" dirty="0" smtClean="0">
                <a:latin typeface="+mn-lt"/>
              </a:rPr>
              <a:t> to </a:t>
            </a:r>
            <a:r>
              <a:rPr lang="da-DK" sz="3200" b="0" dirty="0" err="1" smtClean="0">
                <a:latin typeface="+mn-lt"/>
              </a:rPr>
              <a:t>high</a:t>
            </a:r>
            <a:r>
              <a:rPr lang="da-DK" sz="3200" b="0" dirty="0" smtClean="0">
                <a:latin typeface="+mn-lt"/>
              </a:rPr>
              <a:t> </a:t>
            </a:r>
            <a:r>
              <a:rPr lang="da-DK" sz="3200" b="0" dirty="0" err="1" smtClean="0">
                <a:latin typeface="+mn-lt"/>
              </a:rPr>
              <a:t>levels</a:t>
            </a:r>
            <a:r>
              <a:rPr lang="da-DK" sz="3200" b="0" dirty="0" smtClean="0">
                <a:latin typeface="+mn-lt"/>
              </a:rPr>
              <a:t> of English </a:t>
            </a:r>
            <a:r>
              <a:rPr lang="da-DK" sz="3200" b="0" dirty="0" err="1" smtClean="0">
                <a:latin typeface="+mn-lt"/>
              </a:rPr>
              <a:t>proficiency</a:t>
            </a:r>
            <a:r>
              <a:rPr lang="da-DK" sz="3200" b="0" dirty="0" smtClean="0">
                <a:latin typeface="+mn-lt"/>
              </a:rPr>
              <a:t> </a:t>
            </a:r>
            <a:r>
              <a:rPr lang="da-DK" sz="3200" b="0" dirty="0" err="1" smtClean="0">
                <a:latin typeface="+mn-lt"/>
              </a:rPr>
              <a:t>among</a:t>
            </a:r>
            <a:r>
              <a:rPr lang="da-DK" sz="3200" b="0" dirty="0" smtClean="0">
                <a:latin typeface="+mn-lt"/>
              </a:rPr>
              <a:t> Danish officers: </a:t>
            </a:r>
            <a:endParaRPr lang="da-DK" sz="3200" b="0" dirty="0">
              <a:latin typeface="+mn-lt"/>
            </a:endParaRPr>
          </a:p>
          <a:p>
            <a:pPr lvl="0"/>
            <a:endParaRPr lang="da-DK" sz="3200" dirty="0">
              <a:latin typeface="+mn-lt"/>
            </a:endParaRPr>
          </a:p>
          <a:p>
            <a:pPr lvl="0" algn="ctr"/>
            <a:r>
              <a:rPr lang="da-DK" sz="3200" dirty="0">
                <a:latin typeface="+mn-lt"/>
              </a:rPr>
              <a:t>‘</a:t>
            </a:r>
            <a:r>
              <a:rPr lang="da-DK" sz="3200" dirty="0" smtClean="0">
                <a:latin typeface="+mn-lt"/>
              </a:rPr>
              <a:t>English is a </a:t>
            </a:r>
            <a:r>
              <a:rPr lang="da-DK" sz="3200" dirty="0" err="1" smtClean="0">
                <a:latin typeface="+mn-lt"/>
              </a:rPr>
              <a:t>priority</a:t>
            </a:r>
            <a:r>
              <a:rPr lang="da-DK" sz="3200" dirty="0" smtClean="0">
                <a:latin typeface="+mn-lt"/>
              </a:rPr>
              <a:t> at basic officer </a:t>
            </a:r>
            <a:r>
              <a:rPr lang="da-DK" sz="3200" dirty="0" err="1" smtClean="0">
                <a:latin typeface="+mn-lt"/>
              </a:rPr>
              <a:t>training</a:t>
            </a:r>
            <a:r>
              <a:rPr lang="da-DK" sz="3200" dirty="0" smtClean="0">
                <a:latin typeface="+mn-lt"/>
              </a:rPr>
              <a:t> and at </a:t>
            </a:r>
            <a:r>
              <a:rPr lang="da-DK" sz="3200" dirty="0" err="1" smtClean="0">
                <a:latin typeface="+mn-lt"/>
              </a:rPr>
              <a:t>master’s</a:t>
            </a:r>
            <a:r>
              <a:rPr lang="da-DK" sz="3200" dirty="0" smtClean="0">
                <a:latin typeface="+mn-lt"/>
              </a:rPr>
              <a:t> </a:t>
            </a:r>
            <a:r>
              <a:rPr lang="da-DK" sz="3200" dirty="0" err="1" smtClean="0">
                <a:latin typeface="+mn-lt"/>
              </a:rPr>
              <a:t>level</a:t>
            </a:r>
            <a:r>
              <a:rPr lang="da-DK" sz="3200" dirty="0" smtClean="0">
                <a:latin typeface="+mn-lt"/>
              </a:rPr>
              <a:t>.’ </a:t>
            </a:r>
            <a:endParaRPr lang="da-DK" sz="3200" dirty="0">
              <a:latin typeface="+mn-lt"/>
            </a:endParaRPr>
          </a:p>
          <a:p>
            <a:pPr lvl="0"/>
            <a:endParaRPr lang="da-DK" sz="3200" dirty="0">
              <a:latin typeface="+mn-lt"/>
            </a:endParaRPr>
          </a:p>
          <a:p>
            <a:pPr lvl="0" algn="ctr"/>
            <a:r>
              <a:rPr lang="da-DK" sz="3200" dirty="0" smtClean="0">
                <a:latin typeface="+mn-lt"/>
              </a:rPr>
              <a:t>’Danish Officers </a:t>
            </a:r>
            <a:r>
              <a:rPr lang="da-DK" sz="3200" dirty="0" err="1" smtClean="0">
                <a:latin typeface="+mn-lt"/>
              </a:rPr>
              <a:t>are</a:t>
            </a:r>
            <a:r>
              <a:rPr lang="da-DK" sz="3200" dirty="0" smtClean="0">
                <a:latin typeface="+mn-lt"/>
              </a:rPr>
              <a:t> </a:t>
            </a:r>
            <a:r>
              <a:rPr lang="da-DK" sz="3200" dirty="0" err="1" smtClean="0">
                <a:latin typeface="+mn-lt"/>
              </a:rPr>
              <a:t>required</a:t>
            </a:r>
            <a:r>
              <a:rPr lang="da-DK" sz="3200" dirty="0" smtClean="0">
                <a:latin typeface="+mn-lt"/>
              </a:rPr>
              <a:t> to </a:t>
            </a:r>
            <a:r>
              <a:rPr lang="da-DK" sz="3200" dirty="0" err="1" smtClean="0">
                <a:latin typeface="+mn-lt"/>
              </a:rPr>
              <a:t>be</a:t>
            </a:r>
            <a:r>
              <a:rPr lang="da-DK" sz="3200" dirty="0" smtClean="0">
                <a:latin typeface="+mn-lt"/>
              </a:rPr>
              <a:t> </a:t>
            </a:r>
            <a:r>
              <a:rPr lang="da-DK" sz="3200" dirty="0" err="1" smtClean="0">
                <a:latin typeface="+mn-lt"/>
              </a:rPr>
              <a:t>able</a:t>
            </a:r>
            <a:r>
              <a:rPr lang="da-DK" sz="3200" dirty="0" smtClean="0">
                <a:latin typeface="+mn-lt"/>
              </a:rPr>
              <a:t> to </a:t>
            </a:r>
            <a:r>
              <a:rPr lang="da-DK" sz="3200" dirty="0" err="1" smtClean="0">
                <a:latin typeface="+mn-lt"/>
              </a:rPr>
              <a:t>take</a:t>
            </a:r>
            <a:r>
              <a:rPr lang="da-DK" sz="3200" dirty="0" smtClean="0">
                <a:latin typeface="+mn-lt"/>
              </a:rPr>
              <a:t> part in international </a:t>
            </a:r>
            <a:r>
              <a:rPr lang="da-DK" sz="3200" dirty="0" err="1" smtClean="0">
                <a:latin typeface="+mn-lt"/>
              </a:rPr>
              <a:t>military</a:t>
            </a:r>
            <a:r>
              <a:rPr lang="da-DK" sz="3200" dirty="0" smtClean="0">
                <a:latin typeface="+mn-lt"/>
              </a:rPr>
              <a:t> </a:t>
            </a:r>
            <a:r>
              <a:rPr lang="da-DK" sz="3200" dirty="0" err="1" smtClean="0">
                <a:latin typeface="+mn-lt"/>
              </a:rPr>
              <a:t>cooperation</a:t>
            </a:r>
            <a:r>
              <a:rPr lang="da-DK" sz="3200" dirty="0" smtClean="0">
                <a:latin typeface="+mn-lt"/>
              </a:rPr>
              <a:t>’</a:t>
            </a:r>
            <a:endParaRPr lang="da-DK" sz="3200" dirty="0">
              <a:latin typeface="+mn-lt"/>
            </a:endParaRPr>
          </a:p>
        </p:txBody>
      </p:sp>
    </p:spTree>
    <p:extLst>
      <p:ext uri="{BB962C8B-B14F-4D97-AF65-F5344CB8AC3E}">
        <p14:creationId xmlns:p14="http://schemas.microsoft.com/office/powerpoint/2010/main" val="1697594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tekst 2"/>
          <p:cNvSpPr>
            <a:spLocks noGrp="1"/>
          </p:cNvSpPr>
          <p:nvPr>
            <p:ph type="body" sz="quarter" idx="4294967295"/>
          </p:nvPr>
        </p:nvSpPr>
        <p:spPr>
          <a:xfrm>
            <a:off x="2835502" y="621100"/>
            <a:ext cx="6507162" cy="652321"/>
          </a:xfrm>
        </p:spPr>
        <p:txBody>
          <a:bodyPr>
            <a:normAutofit fontScale="92500"/>
          </a:bodyPr>
          <a:lstStyle/>
          <a:p>
            <a:pPr marL="0" indent="0" algn="ctr">
              <a:buNone/>
            </a:pPr>
            <a:r>
              <a:rPr lang="da-DK" sz="2900" dirty="0" err="1" smtClean="0"/>
              <a:t>Stakeholder</a:t>
            </a:r>
            <a:r>
              <a:rPr lang="da-DK" sz="2900" dirty="0" smtClean="0"/>
              <a:t> </a:t>
            </a:r>
            <a:r>
              <a:rPr lang="da-DK" sz="2900" dirty="0" err="1" smtClean="0"/>
              <a:t>needs</a:t>
            </a:r>
            <a:r>
              <a:rPr lang="da-DK" sz="2900" dirty="0" smtClean="0"/>
              <a:t> and </a:t>
            </a:r>
            <a:r>
              <a:rPr lang="da-DK" sz="2900" dirty="0" err="1" smtClean="0"/>
              <a:t>requirements</a:t>
            </a:r>
            <a:endParaRPr lang="da-DK" sz="2900" dirty="0"/>
          </a:p>
          <a:p>
            <a:pPr marL="0" indent="0" algn="ctr">
              <a:buNone/>
            </a:pPr>
            <a:endParaRPr lang="da-DK" dirty="0" smtClean="0"/>
          </a:p>
        </p:txBody>
      </p:sp>
      <p:sp>
        <p:nvSpPr>
          <p:cNvPr id="12291" name="Tekstboks 5"/>
          <p:cNvSpPr txBox="1">
            <a:spLocks noChangeArrowheads="1"/>
          </p:cNvSpPr>
          <p:nvPr/>
        </p:nvSpPr>
        <p:spPr bwMode="auto">
          <a:xfrm>
            <a:off x="484093" y="1916832"/>
            <a:ext cx="11177195" cy="4478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charset="0"/>
              <a:defRPr sz="3000" b="1">
                <a:solidFill>
                  <a:schemeClr val="tx1"/>
                </a:solidFill>
                <a:latin typeface="Arial" charset="0"/>
                <a:cs typeface="Arial" charset="0"/>
              </a:defRPr>
            </a:lvl1pPr>
            <a:lvl2pPr marL="742950" indent="-285750">
              <a:spcBef>
                <a:spcPts val="600"/>
              </a:spcBef>
              <a:buFont typeface="Arial" charset="0"/>
              <a:tabLst>
                <a:tab pos="34925" algn="l"/>
              </a:tabLst>
              <a:defRPr sz="2000">
                <a:solidFill>
                  <a:schemeClr val="tx1"/>
                </a:solidFill>
                <a:latin typeface="Arial" charset="0"/>
                <a:cs typeface="Arial" charset="0"/>
              </a:defRPr>
            </a:lvl2pPr>
            <a:lvl3pPr marL="1143000" indent="-228600">
              <a:spcBef>
                <a:spcPct val="20000"/>
              </a:spcBef>
              <a:buFont typeface="Arial" charset="0"/>
              <a:defRPr sz="1600">
                <a:solidFill>
                  <a:schemeClr val="tx1"/>
                </a:solidFill>
                <a:latin typeface="Arial" charset="0"/>
                <a:cs typeface="Arial" charset="0"/>
              </a:defRPr>
            </a:lvl3pPr>
            <a:lvl4pPr marL="1600200" indent="-228600">
              <a:spcBef>
                <a:spcPct val="20000"/>
              </a:spcBef>
              <a:buFont typeface="Arial" charset="0"/>
              <a:defRPr sz="1600">
                <a:solidFill>
                  <a:schemeClr val="tx1"/>
                </a:solidFill>
                <a:latin typeface="Arial" charset="0"/>
                <a:cs typeface="Arial" charset="0"/>
              </a:defRPr>
            </a:lvl4pPr>
            <a:lvl5pPr marL="2057400" indent="-22860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lvl="0"/>
            <a:endParaRPr lang="da-DK" sz="1300" b="0" u="sng" dirty="0">
              <a:latin typeface="+mn-lt"/>
            </a:endParaRPr>
          </a:p>
          <a:p>
            <a:pPr lvl="0"/>
            <a:r>
              <a:rPr lang="da-DK" sz="1600" b="0" u="sng" dirty="0" smtClean="0">
                <a:latin typeface="+mn-lt"/>
              </a:rPr>
              <a:t>Branches and Officer </a:t>
            </a:r>
            <a:r>
              <a:rPr lang="da-DK" sz="1600" b="0" u="sng" dirty="0" err="1" smtClean="0">
                <a:latin typeface="+mn-lt"/>
              </a:rPr>
              <a:t>Academies</a:t>
            </a:r>
            <a:r>
              <a:rPr lang="da-DK" sz="1600" b="0" u="sng" dirty="0" smtClean="0">
                <a:latin typeface="+mn-lt"/>
              </a:rPr>
              <a:t>: </a:t>
            </a:r>
            <a:endParaRPr lang="da-DK" sz="1600" b="0" u="sng" dirty="0">
              <a:latin typeface="+mn-lt"/>
            </a:endParaRPr>
          </a:p>
          <a:p>
            <a:pPr lvl="0"/>
            <a:r>
              <a:rPr lang="da-DK" sz="1600" b="0" dirty="0" smtClean="0">
                <a:latin typeface="+mn-lt"/>
              </a:rPr>
              <a:t>‘</a:t>
            </a:r>
            <a:r>
              <a:rPr lang="da-DK" sz="1600" dirty="0" err="1" smtClean="0">
                <a:latin typeface="+mn-lt"/>
              </a:rPr>
              <a:t>Mastery</a:t>
            </a:r>
            <a:r>
              <a:rPr lang="da-DK" sz="1600" dirty="0" smtClean="0">
                <a:latin typeface="+mn-lt"/>
              </a:rPr>
              <a:t> of </a:t>
            </a:r>
            <a:r>
              <a:rPr lang="da-DK" sz="1600" dirty="0" err="1" smtClean="0">
                <a:latin typeface="+mn-lt"/>
              </a:rPr>
              <a:t>military</a:t>
            </a:r>
            <a:r>
              <a:rPr lang="da-DK" sz="1600" dirty="0" smtClean="0">
                <a:latin typeface="+mn-lt"/>
              </a:rPr>
              <a:t> English</a:t>
            </a:r>
            <a:r>
              <a:rPr lang="da-DK" sz="1600" b="0" dirty="0" smtClean="0">
                <a:latin typeface="+mn-lt"/>
              </a:rPr>
              <a:t> is a </a:t>
            </a:r>
            <a:r>
              <a:rPr lang="da-DK" sz="1600" b="0" dirty="0" err="1" smtClean="0">
                <a:latin typeface="+mn-lt"/>
              </a:rPr>
              <a:t>prerequisite</a:t>
            </a:r>
            <a:r>
              <a:rPr lang="da-DK" sz="1600" b="0" dirty="0" smtClean="0">
                <a:latin typeface="+mn-lt"/>
              </a:rPr>
              <a:t> for mission </a:t>
            </a:r>
            <a:r>
              <a:rPr lang="da-DK" sz="1600" b="0" dirty="0" err="1" smtClean="0">
                <a:latin typeface="+mn-lt"/>
              </a:rPr>
              <a:t>completion</a:t>
            </a:r>
            <a:r>
              <a:rPr lang="da-DK" sz="1600" b="0" dirty="0" smtClean="0">
                <a:latin typeface="+mn-lt"/>
              </a:rPr>
              <a:t> </a:t>
            </a:r>
            <a:r>
              <a:rPr lang="da-DK" sz="1600" b="0" dirty="0" err="1" smtClean="0">
                <a:latin typeface="+mn-lt"/>
              </a:rPr>
              <a:t>since</a:t>
            </a:r>
            <a:r>
              <a:rPr lang="da-DK" sz="1600" b="0" dirty="0" smtClean="0">
                <a:latin typeface="+mn-lt"/>
              </a:rPr>
              <a:t> English is the </a:t>
            </a:r>
            <a:r>
              <a:rPr lang="da-DK" sz="1600" b="0" dirty="0" err="1" smtClean="0">
                <a:latin typeface="+mn-lt"/>
              </a:rPr>
              <a:t>language</a:t>
            </a:r>
            <a:r>
              <a:rPr lang="da-DK" sz="1600" b="0" dirty="0" smtClean="0">
                <a:latin typeface="+mn-lt"/>
              </a:rPr>
              <a:t> most </a:t>
            </a:r>
            <a:r>
              <a:rPr lang="da-DK" sz="1600" b="0" dirty="0" err="1" smtClean="0">
                <a:latin typeface="+mn-lt"/>
              </a:rPr>
              <a:t>commonly</a:t>
            </a:r>
            <a:r>
              <a:rPr lang="da-DK" sz="1600" b="0" dirty="0" smtClean="0">
                <a:latin typeface="+mn-lt"/>
              </a:rPr>
              <a:t> </a:t>
            </a:r>
            <a:r>
              <a:rPr lang="da-DK" sz="1600" b="0" dirty="0" err="1" smtClean="0">
                <a:latin typeface="+mn-lt"/>
              </a:rPr>
              <a:t>used</a:t>
            </a:r>
            <a:r>
              <a:rPr lang="da-DK" sz="1600" b="0" dirty="0" smtClean="0">
                <a:latin typeface="+mn-lt"/>
              </a:rPr>
              <a:t> </a:t>
            </a:r>
            <a:r>
              <a:rPr lang="da-DK" sz="1600" b="0" dirty="0" err="1" smtClean="0">
                <a:latin typeface="+mn-lt"/>
              </a:rPr>
              <a:t>during</a:t>
            </a:r>
            <a:r>
              <a:rPr lang="da-DK" sz="1600" b="0" dirty="0" smtClean="0">
                <a:latin typeface="+mn-lt"/>
              </a:rPr>
              <a:t> NATO operations. </a:t>
            </a:r>
            <a:r>
              <a:rPr lang="da-DK" sz="1600" b="0" dirty="0" err="1" smtClean="0">
                <a:latin typeface="+mn-lt"/>
              </a:rPr>
              <a:t>Likewise</a:t>
            </a:r>
            <a:r>
              <a:rPr lang="da-DK" sz="1600" b="0" dirty="0" smtClean="0">
                <a:latin typeface="+mn-lt"/>
              </a:rPr>
              <a:t> </a:t>
            </a:r>
            <a:r>
              <a:rPr lang="da-DK" sz="1600" b="0" dirty="0" err="1" smtClean="0">
                <a:latin typeface="+mn-lt"/>
              </a:rPr>
              <a:t>training</a:t>
            </a:r>
            <a:r>
              <a:rPr lang="da-DK" sz="1600" b="0" dirty="0" smtClean="0">
                <a:latin typeface="+mn-lt"/>
              </a:rPr>
              <a:t> </a:t>
            </a:r>
            <a:r>
              <a:rPr lang="da-DK" sz="1600" b="0" dirty="0" err="1" smtClean="0">
                <a:latin typeface="+mn-lt"/>
              </a:rPr>
              <a:t>during</a:t>
            </a:r>
            <a:r>
              <a:rPr lang="da-DK" sz="1600" b="0" dirty="0" smtClean="0">
                <a:latin typeface="+mn-lt"/>
              </a:rPr>
              <a:t> </a:t>
            </a:r>
            <a:r>
              <a:rPr lang="da-DK" sz="1600" b="0" dirty="0" err="1" smtClean="0">
                <a:latin typeface="+mn-lt"/>
              </a:rPr>
              <a:t>capacity</a:t>
            </a:r>
            <a:r>
              <a:rPr lang="da-DK" sz="1600" b="0" dirty="0" smtClean="0">
                <a:latin typeface="+mn-lt"/>
              </a:rPr>
              <a:t> </a:t>
            </a:r>
            <a:r>
              <a:rPr lang="da-DK" sz="1600" b="0" dirty="0" err="1" smtClean="0">
                <a:latin typeface="+mn-lt"/>
              </a:rPr>
              <a:t>building</a:t>
            </a:r>
            <a:r>
              <a:rPr lang="da-DK" sz="1600" b="0" dirty="0" smtClean="0">
                <a:latin typeface="+mn-lt"/>
              </a:rPr>
              <a:t> is </a:t>
            </a:r>
            <a:r>
              <a:rPr lang="da-DK" sz="1600" b="0" dirty="0" err="1" smtClean="0">
                <a:latin typeface="+mn-lt"/>
              </a:rPr>
              <a:t>often</a:t>
            </a:r>
            <a:r>
              <a:rPr lang="da-DK" sz="1600" b="0" dirty="0" smtClean="0">
                <a:latin typeface="+mn-lt"/>
              </a:rPr>
              <a:t> </a:t>
            </a:r>
            <a:r>
              <a:rPr lang="da-DK" sz="1600" b="0" dirty="0" err="1" smtClean="0">
                <a:latin typeface="+mn-lt"/>
              </a:rPr>
              <a:t>conducted</a:t>
            </a:r>
            <a:r>
              <a:rPr lang="da-DK" sz="1600" b="0" dirty="0" smtClean="0">
                <a:latin typeface="+mn-lt"/>
              </a:rPr>
              <a:t> </a:t>
            </a:r>
            <a:r>
              <a:rPr lang="da-DK" sz="1600" b="0" dirty="0" err="1" smtClean="0">
                <a:latin typeface="+mn-lt"/>
              </a:rPr>
              <a:t>using</a:t>
            </a:r>
            <a:r>
              <a:rPr lang="da-DK" sz="1600" b="0" dirty="0" smtClean="0">
                <a:latin typeface="+mn-lt"/>
              </a:rPr>
              <a:t> English-</a:t>
            </a:r>
            <a:r>
              <a:rPr lang="da-DK" sz="1600" b="0" dirty="0" err="1" smtClean="0">
                <a:latin typeface="+mn-lt"/>
              </a:rPr>
              <a:t>speaking</a:t>
            </a:r>
            <a:r>
              <a:rPr lang="da-DK" sz="1600" b="0" dirty="0" smtClean="0">
                <a:latin typeface="+mn-lt"/>
              </a:rPr>
              <a:t> </a:t>
            </a:r>
            <a:r>
              <a:rPr lang="da-DK" sz="1600" b="0" dirty="0" err="1" smtClean="0">
                <a:latin typeface="+mn-lt"/>
              </a:rPr>
              <a:t>translators</a:t>
            </a:r>
            <a:r>
              <a:rPr lang="da-DK" sz="1600" b="0" dirty="0" smtClean="0">
                <a:latin typeface="+mn-lt"/>
              </a:rPr>
              <a:t> </a:t>
            </a:r>
            <a:r>
              <a:rPr lang="da-DK" sz="1600" b="0" dirty="0" err="1" smtClean="0">
                <a:latin typeface="+mn-lt"/>
              </a:rPr>
              <a:t>locally</a:t>
            </a:r>
            <a:r>
              <a:rPr lang="da-DK" sz="1600" b="0" dirty="0" smtClean="0">
                <a:latin typeface="+mn-lt"/>
              </a:rPr>
              <a:t>.’ </a:t>
            </a:r>
            <a:r>
              <a:rPr lang="da-DK" sz="1600" b="0" i="1" dirty="0" smtClean="0">
                <a:latin typeface="+mn-lt"/>
              </a:rPr>
              <a:t>(</a:t>
            </a:r>
            <a:r>
              <a:rPr lang="da-DK" sz="1600" b="0" i="1" dirty="0" err="1" smtClean="0">
                <a:latin typeface="+mn-lt"/>
              </a:rPr>
              <a:t>Army</a:t>
            </a:r>
            <a:r>
              <a:rPr lang="da-DK" sz="1600" b="0" i="1" dirty="0" smtClean="0">
                <a:latin typeface="+mn-lt"/>
              </a:rPr>
              <a:t> </a:t>
            </a:r>
            <a:r>
              <a:rPr lang="da-DK" sz="1600" b="0" i="1" dirty="0" err="1" smtClean="0">
                <a:latin typeface="+mn-lt"/>
              </a:rPr>
              <a:t>Staff</a:t>
            </a:r>
            <a:r>
              <a:rPr lang="da-DK" sz="1600" b="0" i="1" dirty="0" smtClean="0">
                <a:latin typeface="+mn-lt"/>
              </a:rPr>
              <a:t> Learning </a:t>
            </a:r>
            <a:r>
              <a:rPr lang="da-DK" sz="1600" b="0" i="1" dirty="0" err="1" smtClean="0">
                <a:latin typeface="+mn-lt"/>
              </a:rPr>
              <a:t>Needs</a:t>
            </a:r>
            <a:r>
              <a:rPr lang="da-DK" sz="1600" b="0" i="1" dirty="0" smtClean="0">
                <a:latin typeface="+mn-lt"/>
              </a:rPr>
              <a:t> and </a:t>
            </a:r>
            <a:r>
              <a:rPr lang="da-DK" sz="1600" b="0" i="1" dirty="0" err="1" smtClean="0">
                <a:latin typeface="+mn-lt"/>
              </a:rPr>
              <a:t>Goals</a:t>
            </a:r>
            <a:r>
              <a:rPr lang="da-DK" sz="1600" b="0" i="1" dirty="0" smtClean="0">
                <a:latin typeface="+mn-lt"/>
              </a:rPr>
              <a:t> Report 2016, </a:t>
            </a:r>
            <a:r>
              <a:rPr lang="da-DK" sz="1600" b="0" i="1" dirty="0" err="1" smtClean="0">
                <a:latin typeface="+mn-lt"/>
              </a:rPr>
              <a:t>our</a:t>
            </a:r>
            <a:r>
              <a:rPr lang="da-DK" sz="1600" b="0" i="1" dirty="0" smtClean="0">
                <a:latin typeface="+mn-lt"/>
              </a:rPr>
              <a:t> translation)</a:t>
            </a:r>
            <a:endParaRPr lang="da-DK" sz="1600" b="0" i="1" dirty="0">
              <a:latin typeface="+mn-lt"/>
            </a:endParaRPr>
          </a:p>
          <a:p>
            <a:endParaRPr lang="da-DK" sz="1600" b="0" dirty="0">
              <a:latin typeface="+mn-lt"/>
              <a:ea typeface="Calibri" panose="020F0502020204030204" pitchFamily="34" charset="0"/>
              <a:cs typeface="Times New Roman" panose="02020603050405020304" pitchFamily="18" charset="0"/>
            </a:endParaRPr>
          </a:p>
          <a:p>
            <a:r>
              <a:rPr lang="da-DK" sz="1600" b="0" dirty="0" smtClean="0">
                <a:latin typeface="+mn-lt"/>
                <a:ea typeface="Calibri" panose="020F0502020204030204" pitchFamily="34" charset="0"/>
                <a:cs typeface="Times New Roman" panose="02020603050405020304" pitchFamily="18" charset="0"/>
              </a:rPr>
              <a:t>‘Must </a:t>
            </a:r>
            <a:r>
              <a:rPr lang="da-DK" sz="1600" b="0" dirty="0" err="1" smtClean="0">
                <a:latin typeface="+mn-lt"/>
                <a:ea typeface="Calibri" panose="020F0502020204030204" pitchFamily="34" charset="0"/>
                <a:cs typeface="Times New Roman" panose="02020603050405020304" pitchFamily="18" charset="0"/>
              </a:rPr>
              <a:t>be</a:t>
            </a:r>
            <a:r>
              <a:rPr lang="da-DK" sz="1600" b="0" dirty="0" smtClean="0">
                <a:latin typeface="+mn-lt"/>
                <a:ea typeface="Calibri" panose="020F0502020204030204" pitchFamily="34" charset="0"/>
                <a:cs typeface="Times New Roman" panose="02020603050405020304" pitchFamily="18" charset="0"/>
              </a:rPr>
              <a:t> </a:t>
            </a:r>
            <a:r>
              <a:rPr lang="da-DK" sz="1600" b="0" dirty="0" err="1" smtClean="0">
                <a:latin typeface="+mn-lt"/>
                <a:ea typeface="Calibri" panose="020F0502020204030204" pitchFamily="34" charset="0"/>
                <a:cs typeface="Times New Roman" panose="02020603050405020304" pitchFamily="18" charset="0"/>
              </a:rPr>
              <a:t>able</a:t>
            </a:r>
            <a:r>
              <a:rPr lang="da-DK" sz="1600" b="0" dirty="0" smtClean="0">
                <a:latin typeface="+mn-lt"/>
                <a:ea typeface="Calibri" panose="020F0502020204030204" pitchFamily="34" charset="0"/>
                <a:cs typeface="Times New Roman" panose="02020603050405020304" pitchFamily="18" charset="0"/>
              </a:rPr>
              <a:t> to </a:t>
            </a:r>
            <a:r>
              <a:rPr lang="da-DK" sz="1600" dirty="0" err="1" smtClean="0">
                <a:latin typeface="+mn-lt"/>
                <a:ea typeface="Calibri" panose="020F0502020204030204" pitchFamily="34" charset="0"/>
                <a:cs typeface="Times New Roman" panose="02020603050405020304" pitchFamily="18" charset="0"/>
              </a:rPr>
              <a:t>communicate</a:t>
            </a:r>
            <a:r>
              <a:rPr lang="da-DK" sz="1600" dirty="0" smtClean="0">
                <a:latin typeface="+mn-lt"/>
                <a:ea typeface="Calibri" panose="020F0502020204030204" pitchFamily="34" charset="0"/>
                <a:cs typeface="Times New Roman" panose="02020603050405020304" pitchFamily="18" charset="0"/>
              </a:rPr>
              <a:t> professional problems and solutions to </a:t>
            </a:r>
            <a:r>
              <a:rPr lang="da-DK" sz="1600" dirty="0" err="1" smtClean="0">
                <a:latin typeface="+mn-lt"/>
                <a:ea typeface="Calibri" panose="020F0502020204030204" pitchFamily="34" charset="0"/>
                <a:cs typeface="Times New Roman" panose="02020603050405020304" pitchFamily="18" charset="0"/>
              </a:rPr>
              <a:t>staff</a:t>
            </a:r>
            <a:r>
              <a:rPr lang="da-DK" sz="1600" dirty="0" smtClean="0">
                <a:latin typeface="+mn-lt"/>
                <a:ea typeface="Calibri" panose="020F0502020204030204" pitchFamily="34" charset="0"/>
                <a:cs typeface="Times New Roman" panose="02020603050405020304" pitchFamily="18" charset="0"/>
              </a:rPr>
              <a:t> and </a:t>
            </a:r>
            <a:r>
              <a:rPr lang="da-DK" sz="1600" dirty="0" err="1" smtClean="0">
                <a:latin typeface="+mn-lt"/>
                <a:ea typeface="Calibri" panose="020F0502020204030204" pitchFamily="34" charset="0"/>
                <a:cs typeface="Times New Roman" panose="02020603050405020304" pitchFamily="18" charset="0"/>
              </a:rPr>
              <a:t>leaders</a:t>
            </a:r>
            <a:r>
              <a:rPr lang="da-DK" sz="1600" b="0" dirty="0" smtClean="0">
                <a:latin typeface="+mn-lt"/>
                <a:ea typeface="Calibri" panose="020F0502020204030204" pitchFamily="34" charset="0"/>
                <a:cs typeface="Times New Roman" panose="02020603050405020304" pitchFamily="18" charset="0"/>
              </a:rPr>
              <a:t> </a:t>
            </a:r>
            <a:r>
              <a:rPr lang="da-DK" sz="1600" b="0" dirty="0" err="1" smtClean="0">
                <a:latin typeface="+mn-lt"/>
                <a:ea typeface="Calibri" panose="020F0502020204030204" pitchFamily="34" charset="0"/>
                <a:cs typeface="Times New Roman" panose="02020603050405020304" pitchFamily="18" charset="0"/>
              </a:rPr>
              <a:t>within</a:t>
            </a:r>
            <a:r>
              <a:rPr lang="da-DK" sz="1600" b="0" dirty="0" smtClean="0">
                <a:latin typeface="+mn-lt"/>
                <a:ea typeface="Calibri" panose="020F0502020204030204" pitchFamily="34" charset="0"/>
                <a:cs typeface="Times New Roman" panose="02020603050405020304" pitchFamily="18" charset="0"/>
              </a:rPr>
              <a:t> </a:t>
            </a:r>
            <a:r>
              <a:rPr lang="da-DK" sz="1600" b="0" dirty="0" err="1" smtClean="0">
                <a:latin typeface="+mn-lt"/>
                <a:ea typeface="Calibri" panose="020F0502020204030204" pitchFamily="34" charset="0"/>
                <a:cs typeface="Times New Roman" panose="02020603050405020304" pitchFamily="18" charset="0"/>
              </a:rPr>
              <a:t>own</a:t>
            </a:r>
            <a:r>
              <a:rPr lang="da-DK" sz="1600" b="0" dirty="0" smtClean="0">
                <a:latin typeface="+mn-lt"/>
                <a:ea typeface="Calibri" panose="020F0502020204030204" pitchFamily="34" charset="0"/>
                <a:cs typeface="Times New Roman" panose="02020603050405020304" pitchFamily="18" charset="0"/>
              </a:rPr>
              <a:t> unit as </a:t>
            </a:r>
            <a:r>
              <a:rPr lang="da-DK" sz="1600" b="0" dirty="0" err="1" smtClean="0">
                <a:latin typeface="+mn-lt"/>
                <a:ea typeface="Calibri" panose="020F0502020204030204" pitchFamily="34" charset="0"/>
                <a:cs typeface="Times New Roman" panose="02020603050405020304" pitchFamily="18" charset="0"/>
              </a:rPr>
              <a:t>well</a:t>
            </a:r>
            <a:r>
              <a:rPr lang="da-DK" sz="1600" b="0" dirty="0" smtClean="0">
                <a:latin typeface="+mn-lt"/>
                <a:ea typeface="Calibri" panose="020F0502020204030204" pitchFamily="34" charset="0"/>
                <a:cs typeface="Times New Roman" panose="02020603050405020304" pitchFamily="18" charset="0"/>
              </a:rPr>
              <a:t> as </a:t>
            </a:r>
            <a:r>
              <a:rPr lang="da-DK" sz="1600" b="0" dirty="0" err="1" smtClean="0">
                <a:latin typeface="+mn-lt"/>
                <a:ea typeface="Calibri" panose="020F0502020204030204" pitchFamily="34" charset="0"/>
                <a:cs typeface="Times New Roman" panose="02020603050405020304" pitchFamily="18" charset="0"/>
              </a:rPr>
              <a:t>exernal</a:t>
            </a:r>
            <a:r>
              <a:rPr lang="da-DK" sz="1600" b="0" dirty="0" smtClean="0">
                <a:latin typeface="+mn-lt"/>
                <a:ea typeface="Calibri" panose="020F0502020204030204" pitchFamily="34" charset="0"/>
                <a:cs typeface="Times New Roman" panose="02020603050405020304" pitchFamily="18" charset="0"/>
              </a:rPr>
              <a:t> partners in Danish and English’ (Curriculum</a:t>
            </a:r>
            <a:r>
              <a:rPr lang="da-DK" sz="1600" b="0" i="1" dirty="0" smtClean="0">
                <a:latin typeface="+mn-lt"/>
              </a:rPr>
              <a:t>, </a:t>
            </a:r>
            <a:r>
              <a:rPr lang="da-DK" sz="1600" b="0" i="1" dirty="0" err="1" smtClean="0">
                <a:latin typeface="+mn-lt"/>
              </a:rPr>
              <a:t>Diploma</a:t>
            </a:r>
            <a:r>
              <a:rPr lang="da-DK" sz="1600" b="0" i="1" dirty="0" smtClean="0">
                <a:latin typeface="+mn-lt"/>
              </a:rPr>
              <a:t> in </a:t>
            </a:r>
            <a:r>
              <a:rPr lang="da-DK" sz="1600" b="0" i="1" dirty="0" err="1" smtClean="0">
                <a:latin typeface="+mn-lt"/>
              </a:rPr>
              <a:t>Military</a:t>
            </a:r>
            <a:r>
              <a:rPr lang="da-DK" sz="1600" b="0" i="1" dirty="0" smtClean="0">
                <a:latin typeface="+mn-lt"/>
              </a:rPr>
              <a:t> Studies, </a:t>
            </a:r>
            <a:r>
              <a:rPr lang="da-DK" sz="1600" b="0" i="1" dirty="0" err="1" smtClean="0">
                <a:latin typeface="+mn-lt"/>
              </a:rPr>
              <a:t>our</a:t>
            </a:r>
            <a:r>
              <a:rPr lang="da-DK" sz="1600" b="0" i="1" dirty="0" smtClean="0">
                <a:latin typeface="+mn-lt"/>
              </a:rPr>
              <a:t> translation)</a:t>
            </a:r>
            <a:endParaRPr lang="da-DK" sz="1600" b="0" dirty="0">
              <a:latin typeface="+mn-lt"/>
            </a:endParaRPr>
          </a:p>
          <a:p>
            <a:pPr lvl="0"/>
            <a:r>
              <a:rPr lang="da-DK" sz="1600" b="0" dirty="0">
                <a:latin typeface="+mn-lt"/>
              </a:rPr>
              <a:t> </a:t>
            </a:r>
          </a:p>
          <a:p>
            <a:pPr lvl="0"/>
            <a:r>
              <a:rPr lang="da-DK" sz="1600" b="0" u="sng" dirty="0" smtClean="0">
                <a:latin typeface="+mn-lt"/>
              </a:rPr>
              <a:t>Joint </a:t>
            </a:r>
            <a:r>
              <a:rPr lang="da-DK" sz="1600" b="0" u="sng" dirty="0" err="1" smtClean="0">
                <a:latin typeface="+mn-lt"/>
              </a:rPr>
              <a:t>Defence</a:t>
            </a:r>
            <a:r>
              <a:rPr lang="da-DK" sz="1600" b="0" u="sng" dirty="0" smtClean="0">
                <a:latin typeface="+mn-lt"/>
              </a:rPr>
              <a:t> Command </a:t>
            </a:r>
            <a:r>
              <a:rPr lang="da-DK" sz="1600" b="0" u="sng" dirty="0">
                <a:latin typeface="+mn-lt"/>
              </a:rPr>
              <a:t>og </a:t>
            </a:r>
            <a:r>
              <a:rPr lang="da-DK" sz="1600" b="0" u="sng" dirty="0" smtClean="0">
                <a:latin typeface="+mn-lt"/>
              </a:rPr>
              <a:t>NATO </a:t>
            </a:r>
            <a:r>
              <a:rPr lang="da-DK" sz="1600" b="0" u="sng" dirty="0" err="1" smtClean="0">
                <a:latin typeface="+mn-lt"/>
              </a:rPr>
              <a:t>Enabling</a:t>
            </a:r>
            <a:r>
              <a:rPr lang="da-DK" sz="1600" b="0" u="sng" dirty="0" smtClean="0">
                <a:latin typeface="+mn-lt"/>
              </a:rPr>
              <a:t> Force </a:t>
            </a:r>
            <a:r>
              <a:rPr lang="da-DK" sz="1600" b="0" u="sng" dirty="0" err="1" smtClean="0">
                <a:latin typeface="+mn-lt"/>
              </a:rPr>
              <a:t>Requirements</a:t>
            </a:r>
            <a:r>
              <a:rPr lang="da-DK" sz="1600" b="0" u="sng" dirty="0" smtClean="0">
                <a:latin typeface="+mn-lt"/>
              </a:rPr>
              <a:t> (E1101):</a:t>
            </a:r>
            <a:endParaRPr lang="da-DK" sz="1600" b="0" u="sng" dirty="0">
              <a:latin typeface="+mn-lt"/>
            </a:endParaRPr>
          </a:p>
          <a:p>
            <a:pPr lvl="0"/>
            <a:r>
              <a:rPr lang="en-US" sz="1600" b="0" dirty="0">
                <a:latin typeface="+mn-lt"/>
                <a:ea typeface="Calibri" panose="020F0502020204030204" pitchFamily="34" charset="0"/>
                <a:cs typeface="Arial" panose="020B0604020202020204" pitchFamily="34" charset="0"/>
              </a:rPr>
              <a:t>‘E</a:t>
            </a:r>
            <a:r>
              <a:rPr lang="en-US" sz="1600" b="0" spc="15" dirty="0">
                <a:latin typeface="+mn-lt"/>
                <a:ea typeface="Calibri" panose="020F0502020204030204" pitchFamily="34" charset="0"/>
                <a:cs typeface="Arial" panose="020B0604020202020204" pitchFamily="34" charset="0"/>
              </a:rPr>
              <a:t>n</a:t>
            </a:r>
            <a:r>
              <a:rPr lang="en-US" sz="1600" b="0" dirty="0">
                <a:latin typeface="+mn-lt"/>
                <a:ea typeface="Calibri" panose="020F0502020204030204" pitchFamily="34" charset="0"/>
                <a:cs typeface="Arial" panose="020B0604020202020204" pitchFamily="34" charset="0"/>
              </a:rPr>
              <a:t>s</a:t>
            </a:r>
            <a:r>
              <a:rPr lang="en-US" sz="1600" b="0" spc="10" dirty="0">
                <a:latin typeface="+mn-lt"/>
                <a:ea typeface="Calibri" panose="020F0502020204030204" pitchFamily="34" charset="0"/>
                <a:cs typeface="Arial" panose="020B0604020202020204" pitchFamily="34" charset="0"/>
              </a:rPr>
              <a:t>u</a:t>
            </a:r>
            <a:r>
              <a:rPr lang="en-US" sz="1600" b="0" dirty="0">
                <a:latin typeface="+mn-lt"/>
                <a:ea typeface="Calibri" panose="020F0502020204030204" pitchFamily="34" charset="0"/>
                <a:cs typeface="Arial" panose="020B0604020202020204" pitchFamily="34" charset="0"/>
              </a:rPr>
              <a:t>re t</a:t>
            </a:r>
            <a:r>
              <a:rPr lang="en-US" sz="1600" b="0" spc="10" dirty="0">
                <a:latin typeface="+mn-lt"/>
                <a:ea typeface="Calibri" panose="020F0502020204030204" pitchFamily="34" charset="0"/>
                <a:cs typeface="Arial" panose="020B0604020202020204" pitchFamily="34" charset="0"/>
              </a:rPr>
              <a:t>h</a:t>
            </a:r>
            <a:r>
              <a:rPr lang="en-US" sz="1600" b="0" dirty="0">
                <a:latin typeface="+mn-lt"/>
                <a:ea typeface="Calibri" panose="020F0502020204030204" pitchFamily="34" charset="0"/>
                <a:cs typeface="Arial" panose="020B0604020202020204" pitchFamily="34" charset="0"/>
              </a:rPr>
              <a:t>at</a:t>
            </a:r>
            <a:r>
              <a:rPr lang="en-US" sz="1600" b="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all</a:t>
            </a:r>
            <a:r>
              <a:rPr lang="en-US" sz="1600" b="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p</a:t>
            </a:r>
            <a:r>
              <a:rPr lang="en-US" sz="1600" b="0" spc="10" dirty="0">
                <a:latin typeface="+mn-lt"/>
                <a:ea typeface="Calibri" panose="020F0502020204030204" pitchFamily="34" charset="0"/>
                <a:cs typeface="Arial" panose="020B0604020202020204" pitchFamily="34" charset="0"/>
              </a:rPr>
              <a:t>e</a:t>
            </a:r>
            <a:r>
              <a:rPr lang="en-US" sz="1600" b="0" dirty="0">
                <a:latin typeface="+mn-lt"/>
                <a:ea typeface="Calibri" panose="020F0502020204030204" pitchFamily="34" charset="0"/>
                <a:cs typeface="Arial" panose="020B0604020202020204" pitchFamily="34" charset="0"/>
              </a:rPr>
              <a:t>rs</a:t>
            </a:r>
            <a:r>
              <a:rPr lang="en-US" sz="1600" b="0" spc="10" dirty="0">
                <a:latin typeface="+mn-lt"/>
                <a:ea typeface="Calibri" panose="020F0502020204030204" pitchFamily="34" charset="0"/>
                <a:cs typeface="Arial" panose="020B0604020202020204" pitchFamily="34" charset="0"/>
              </a:rPr>
              <a:t>o</a:t>
            </a:r>
            <a:r>
              <a:rPr lang="en-US" sz="1600" b="0" dirty="0">
                <a:latin typeface="+mn-lt"/>
                <a:ea typeface="Calibri" panose="020F0502020204030204" pitchFamily="34" charset="0"/>
                <a:cs typeface="Arial" panose="020B0604020202020204" pitchFamily="34" charset="0"/>
              </a:rPr>
              <a:t>n</a:t>
            </a:r>
            <a:r>
              <a:rPr lang="en-US" sz="1600" b="0" spc="10" dirty="0">
                <a:latin typeface="+mn-lt"/>
                <a:ea typeface="Calibri" panose="020F0502020204030204" pitchFamily="34" charset="0"/>
                <a:cs typeface="Arial" panose="020B0604020202020204" pitchFamily="34" charset="0"/>
              </a:rPr>
              <a:t>n</a:t>
            </a:r>
            <a:r>
              <a:rPr lang="en-US" sz="1600" b="0" dirty="0">
                <a:latin typeface="+mn-lt"/>
                <a:ea typeface="Calibri" panose="020F0502020204030204" pitchFamily="34" charset="0"/>
                <a:cs typeface="Arial" panose="020B0604020202020204" pitchFamily="34" charset="0"/>
              </a:rPr>
              <a:t>el</a:t>
            </a:r>
            <a:r>
              <a:rPr lang="en-US" sz="1600" b="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ear</a:t>
            </a:r>
            <a:r>
              <a:rPr lang="en-US" sz="1600" b="0" spc="10" dirty="0">
                <a:latin typeface="+mn-lt"/>
                <a:ea typeface="Calibri" panose="020F0502020204030204" pitchFamily="34" charset="0"/>
                <a:cs typeface="Arial" panose="020B0604020202020204" pitchFamily="34" charset="0"/>
              </a:rPr>
              <a:t>m</a:t>
            </a:r>
            <a:r>
              <a:rPr lang="en-US" sz="1600" b="0" dirty="0">
                <a:latin typeface="+mn-lt"/>
                <a:ea typeface="Calibri" panose="020F0502020204030204" pitchFamily="34" charset="0"/>
                <a:cs typeface="Arial" panose="020B0604020202020204" pitchFamily="34" charset="0"/>
              </a:rPr>
              <a:t>ar</a:t>
            </a:r>
            <a:r>
              <a:rPr lang="en-US" sz="1600" b="0" spc="10" dirty="0">
                <a:latin typeface="+mn-lt"/>
                <a:ea typeface="Calibri" panose="020F0502020204030204" pitchFamily="34" charset="0"/>
                <a:cs typeface="Arial" panose="020B0604020202020204" pitchFamily="34" charset="0"/>
              </a:rPr>
              <a:t>k</a:t>
            </a:r>
            <a:r>
              <a:rPr lang="en-US" sz="1600" b="0" dirty="0">
                <a:latin typeface="+mn-lt"/>
                <a:ea typeface="Calibri" panose="020F0502020204030204" pitchFamily="34" charset="0"/>
                <a:cs typeface="Arial" panose="020B0604020202020204" pitchFamily="34" charset="0"/>
              </a:rPr>
              <a:t>ed</a:t>
            </a:r>
            <a:r>
              <a:rPr lang="en-US" sz="1600" b="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f</a:t>
            </a:r>
            <a:r>
              <a:rPr lang="en-US" sz="1600" b="0" spc="10" dirty="0">
                <a:latin typeface="+mn-lt"/>
                <a:ea typeface="Calibri" panose="020F0502020204030204" pitchFamily="34" charset="0"/>
                <a:cs typeface="Arial" panose="020B0604020202020204" pitchFamily="34" charset="0"/>
              </a:rPr>
              <a:t>o</a:t>
            </a:r>
            <a:r>
              <a:rPr lang="en-US" sz="1600" b="0" dirty="0">
                <a:latin typeface="+mn-lt"/>
                <a:ea typeface="Calibri" panose="020F0502020204030204" pitchFamily="34" charset="0"/>
                <a:cs typeface="Arial" panose="020B0604020202020204" pitchFamily="34" charset="0"/>
              </a:rPr>
              <a:t>r p</a:t>
            </a:r>
            <a:r>
              <a:rPr lang="en-US" sz="1600" b="0" spc="10" dirty="0">
                <a:latin typeface="+mn-lt"/>
                <a:ea typeface="Calibri" panose="020F0502020204030204" pitchFamily="34" charset="0"/>
                <a:cs typeface="Arial" panose="020B0604020202020204" pitchFamily="34" charset="0"/>
              </a:rPr>
              <a:t>a</a:t>
            </a:r>
            <a:r>
              <a:rPr lang="en-US" sz="1600" b="0" dirty="0">
                <a:latin typeface="+mn-lt"/>
                <a:ea typeface="Calibri" panose="020F0502020204030204" pitchFamily="34" charset="0"/>
                <a:cs typeface="Arial" panose="020B0604020202020204" pitchFamily="34" charset="0"/>
              </a:rPr>
              <a:t>rti</a:t>
            </a:r>
            <a:r>
              <a:rPr lang="en-US" sz="1600" b="0" spc="10" dirty="0">
                <a:latin typeface="+mn-lt"/>
                <a:ea typeface="Calibri" panose="020F0502020204030204" pitchFamily="34" charset="0"/>
                <a:cs typeface="Arial" panose="020B0604020202020204" pitchFamily="34" charset="0"/>
              </a:rPr>
              <a:t>c</a:t>
            </a:r>
            <a:r>
              <a:rPr lang="en-US" sz="1600" b="0" dirty="0">
                <a:latin typeface="+mn-lt"/>
                <a:ea typeface="Calibri" panose="020F0502020204030204" pitchFamily="34" charset="0"/>
                <a:cs typeface="Arial" panose="020B0604020202020204" pitchFamily="34" charset="0"/>
              </a:rPr>
              <a:t>i</a:t>
            </a:r>
            <a:r>
              <a:rPr lang="en-US" sz="1600" b="0" spc="10" dirty="0">
                <a:latin typeface="+mn-lt"/>
                <a:ea typeface="Calibri" panose="020F0502020204030204" pitchFamily="34" charset="0"/>
                <a:cs typeface="Arial" panose="020B0604020202020204" pitchFamily="34" charset="0"/>
              </a:rPr>
              <a:t>p</a:t>
            </a:r>
            <a:r>
              <a:rPr lang="en-US" sz="1600" b="0" dirty="0">
                <a:latin typeface="+mn-lt"/>
                <a:ea typeface="Calibri" panose="020F0502020204030204" pitchFamily="34" charset="0"/>
                <a:cs typeface="Arial" panose="020B0604020202020204" pitchFamily="34" charset="0"/>
              </a:rPr>
              <a:t>at</a:t>
            </a:r>
            <a:r>
              <a:rPr lang="en-US" sz="1600" b="0" spc="10" dirty="0">
                <a:latin typeface="+mn-lt"/>
                <a:ea typeface="Calibri" panose="020F0502020204030204" pitchFamily="34" charset="0"/>
                <a:cs typeface="Arial" panose="020B0604020202020204" pitchFamily="34" charset="0"/>
              </a:rPr>
              <a:t>i</a:t>
            </a:r>
            <a:r>
              <a:rPr lang="en-US" sz="1600" b="0" dirty="0">
                <a:latin typeface="+mn-lt"/>
                <a:ea typeface="Calibri" panose="020F0502020204030204" pitchFamily="34" charset="0"/>
                <a:cs typeface="Arial" panose="020B0604020202020204" pitchFamily="34" charset="0"/>
              </a:rPr>
              <a:t>on</a:t>
            </a:r>
            <a:r>
              <a:rPr lang="en-US" sz="1600" b="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in</a:t>
            </a:r>
            <a:r>
              <a:rPr lang="en-US" sz="1600" b="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the</a:t>
            </a:r>
            <a:r>
              <a:rPr lang="en-US" sz="1600" b="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NCS and</a:t>
            </a:r>
            <a:r>
              <a:rPr lang="en-US" sz="1600" b="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n</a:t>
            </a:r>
            <a:r>
              <a:rPr lang="en-US" sz="1600" b="0" spc="10" dirty="0">
                <a:latin typeface="+mn-lt"/>
                <a:ea typeface="Calibri" panose="020F0502020204030204" pitchFamily="34" charset="0"/>
                <a:cs typeface="Arial" panose="020B0604020202020204" pitchFamily="34" charset="0"/>
              </a:rPr>
              <a:t>a</a:t>
            </a:r>
            <a:r>
              <a:rPr lang="en-US" sz="1600" b="0" dirty="0">
                <a:latin typeface="+mn-lt"/>
                <a:ea typeface="Calibri" panose="020F0502020204030204" pitchFamily="34" charset="0"/>
                <a:cs typeface="Arial" panose="020B0604020202020204" pitchFamily="34" charset="0"/>
              </a:rPr>
              <a:t>ti</a:t>
            </a:r>
            <a:r>
              <a:rPr lang="en-US" sz="1600" b="0" spc="10" dirty="0">
                <a:latin typeface="+mn-lt"/>
                <a:ea typeface="Calibri" panose="020F0502020204030204" pitchFamily="34" charset="0"/>
                <a:cs typeface="Arial" panose="020B0604020202020204" pitchFamily="34" charset="0"/>
              </a:rPr>
              <a:t>o</a:t>
            </a:r>
            <a:r>
              <a:rPr lang="en-US" sz="1600" b="0" dirty="0">
                <a:latin typeface="+mn-lt"/>
                <a:ea typeface="Calibri" panose="020F0502020204030204" pitchFamily="34" charset="0"/>
                <a:cs typeface="Arial" panose="020B0604020202020204" pitchFamily="34" charset="0"/>
              </a:rPr>
              <a:t>n</a:t>
            </a:r>
            <a:r>
              <a:rPr lang="en-US" sz="1600" b="0" spc="10" dirty="0">
                <a:latin typeface="+mn-lt"/>
                <a:ea typeface="Calibri" panose="020F0502020204030204" pitchFamily="34" charset="0"/>
                <a:cs typeface="Arial" panose="020B0604020202020204" pitchFamily="34" charset="0"/>
              </a:rPr>
              <a:t>a</a:t>
            </a:r>
            <a:r>
              <a:rPr lang="en-US" sz="1600" b="0" dirty="0">
                <a:latin typeface="+mn-lt"/>
                <a:ea typeface="Calibri" panose="020F0502020204030204" pitchFamily="34" charset="0"/>
                <a:cs typeface="Arial" panose="020B0604020202020204" pitchFamily="34" charset="0"/>
              </a:rPr>
              <a:t>l </a:t>
            </a:r>
            <a:r>
              <a:rPr lang="en-US" sz="1600" b="0" spc="10" dirty="0">
                <a:latin typeface="+mn-lt"/>
                <a:ea typeface="Calibri" panose="020F0502020204030204" pitchFamily="34" charset="0"/>
                <a:cs typeface="Arial" panose="020B0604020202020204" pitchFamily="34" charset="0"/>
              </a:rPr>
              <a:t>s</a:t>
            </a:r>
            <a:r>
              <a:rPr lang="en-US" sz="1600" b="0" dirty="0">
                <a:latin typeface="+mn-lt"/>
                <a:ea typeface="Calibri" panose="020F0502020204030204" pitchFamily="34" charset="0"/>
                <a:cs typeface="Arial" panose="020B0604020202020204" pitchFamily="34" charset="0"/>
              </a:rPr>
              <a:t>ta</a:t>
            </a:r>
            <a:r>
              <a:rPr lang="en-US" sz="1600" b="0" spc="10" dirty="0">
                <a:latin typeface="+mn-lt"/>
                <a:ea typeface="Calibri" panose="020F0502020204030204" pitchFamily="34" charset="0"/>
                <a:cs typeface="Arial" panose="020B0604020202020204" pitchFamily="34" charset="0"/>
              </a:rPr>
              <a:t>f</a:t>
            </a:r>
            <a:r>
              <a:rPr lang="en-US" sz="1600" b="0" dirty="0">
                <a:latin typeface="+mn-lt"/>
                <a:ea typeface="Calibri" panose="020F0502020204030204" pitchFamily="34" charset="0"/>
                <a:cs typeface="Arial" panose="020B0604020202020204" pitchFamily="34" charset="0"/>
              </a:rPr>
              <a:t>fs</a:t>
            </a:r>
            <a:r>
              <a:rPr lang="en-US" sz="1600" b="0" spc="15" dirty="0">
                <a:latin typeface="+mn-lt"/>
                <a:ea typeface="Calibri" panose="020F0502020204030204" pitchFamily="34" charset="0"/>
                <a:cs typeface="Arial" panose="020B0604020202020204" pitchFamily="34" charset="0"/>
              </a:rPr>
              <a:t> </a:t>
            </a:r>
            <a:r>
              <a:rPr lang="en-US" sz="1600" b="0" spc="-15" dirty="0">
                <a:latin typeface="+mn-lt"/>
                <a:ea typeface="Calibri" panose="020F0502020204030204" pitchFamily="34" charset="0"/>
                <a:cs typeface="Arial" panose="020B0604020202020204" pitchFamily="34" charset="0"/>
              </a:rPr>
              <a:t>w</a:t>
            </a:r>
            <a:r>
              <a:rPr lang="en-US" sz="1600" b="0" dirty="0">
                <a:latin typeface="+mn-lt"/>
                <a:ea typeface="Calibri" panose="020F0502020204030204" pitchFamily="34" charset="0"/>
                <a:cs typeface="Arial" panose="020B0604020202020204" pitchFamily="34" charset="0"/>
              </a:rPr>
              <a:t>ho</a:t>
            </a:r>
            <a:r>
              <a:rPr lang="en-US" sz="1600" b="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are</a:t>
            </a:r>
            <a:r>
              <a:rPr lang="en-US" sz="1600" b="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rou</a:t>
            </a:r>
            <a:r>
              <a:rPr lang="en-US" sz="1600" b="0" spc="10" dirty="0">
                <a:latin typeface="+mn-lt"/>
                <a:ea typeface="Calibri" panose="020F0502020204030204" pitchFamily="34" charset="0"/>
                <a:cs typeface="Arial" panose="020B0604020202020204" pitchFamily="34" charset="0"/>
              </a:rPr>
              <a:t>t</a:t>
            </a:r>
            <a:r>
              <a:rPr lang="en-US" sz="1600" b="0" dirty="0">
                <a:latin typeface="+mn-lt"/>
                <a:ea typeface="Calibri" panose="020F0502020204030204" pitchFamily="34" charset="0"/>
                <a:cs typeface="Arial" panose="020B0604020202020204" pitchFamily="34" charset="0"/>
              </a:rPr>
              <a:t>in</a:t>
            </a:r>
            <a:r>
              <a:rPr lang="en-US" sz="1600" b="0" spc="10" dirty="0">
                <a:latin typeface="+mn-lt"/>
                <a:ea typeface="Calibri" panose="020F0502020204030204" pitchFamily="34" charset="0"/>
                <a:cs typeface="Arial" panose="020B0604020202020204" pitchFamily="34" charset="0"/>
              </a:rPr>
              <a:t>e</a:t>
            </a:r>
            <a:r>
              <a:rPr lang="en-US" sz="1600" b="0" dirty="0">
                <a:latin typeface="+mn-lt"/>
                <a:ea typeface="Calibri" panose="020F0502020204030204" pitchFamily="34" charset="0"/>
                <a:cs typeface="Arial" panose="020B0604020202020204" pitchFamily="34" charset="0"/>
              </a:rPr>
              <a:t>ly </a:t>
            </a:r>
            <a:r>
              <a:rPr lang="en-US" sz="1600" b="0" spc="15" dirty="0">
                <a:latin typeface="+mn-lt"/>
                <a:ea typeface="Calibri" panose="020F0502020204030204" pitchFamily="34" charset="0"/>
                <a:cs typeface="Arial" panose="020B0604020202020204" pitchFamily="34" charset="0"/>
              </a:rPr>
              <a:t>i</a:t>
            </a:r>
            <a:r>
              <a:rPr lang="en-US" sz="1600" b="0" dirty="0">
                <a:latin typeface="+mn-lt"/>
                <a:ea typeface="Calibri" panose="020F0502020204030204" pitchFamily="34" charset="0"/>
                <a:cs typeface="Arial" panose="020B0604020202020204" pitchFamily="34" charset="0"/>
              </a:rPr>
              <a:t>nvolved</a:t>
            </a:r>
            <a:r>
              <a:rPr lang="en-US" sz="1600" b="0" spc="10" dirty="0">
                <a:latin typeface="+mn-lt"/>
                <a:ea typeface="Calibri" panose="020F0502020204030204" pitchFamily="34" charset="0"/>
                <a:cs typeface="Arial" panose="020B0604020202020204" pitchFamily="34" charset="0"/>
              </a:rPr>
              <a:t> </a:t>
            </a:r>
            <a:r>
              <a:rPr lang="en-US" sz="1600" b="0" spc="-15" dirty="0">
                <a:latin typeface="+mn-lt"/>
                <a:ea typeface="Calibri" panose="020F0502020204030204" pitchFamily="34" charset="0"/>
                <a:cs typeface="Arial" panose="020B0604020202020204" pitchFamily="34" charset="0"/>
              </a:rPr>
              <a:t>w</a:t>
            </a:r>
            <a:r>
              <a:rPr lang="en-US" sz="1600" b="0" dirty="0">
                <a:latin typeface="+mn-lt"/>
                <a:ea typeface="Calibri" panose="020F0502020204030204" pitchFamily="34" charset="0"/>
                <a:cs typeface="Arial" panose="020B0604020202020204" pitchFamily="34" charset="0"/>
              </a:rPr>
              <a:t>ith</a:t>
            </a:r>
            <a:r>
              <a:rPr lang="en-US" sz="1600" b="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NATO</a:t>
            </a:r>
            <a:r>
              <a:rPr lang="en-US" sz="1600" b="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i</a:t>
            </a:r>
            <a:r>
              <a:rPr lang="en-US" sz="1600" b="0" spc="10" dirty="0">
                <a:latin typeface="+mn-lt"/>
                <a:ea typeface="Calibri" panose="020F0502020204030204" pitchFamily="34" charset="0"/>
                <a:cs typeface="Arial" panose="020B0604020202020204" pitchFamily="34" charset="0"/>
              </a:rPr>
              <a:t>ss</a:t>
            </a:r>
            <a:r>
              <a:rPr lang="en-US" sz="1600" b="0" dirty="0">
                <a:latin typeface="+mn-lt"/>
                <a:ea typeface="Calibri" panose="020F0502020204030204" pitchFamily="34" charset="0"/>
                <a:cs typeface="Arial" panose="020B0604020202020204" pitchFamily="34" charset="0"/>
              </a:rPr>
              <a:t>ues</a:t>
            </a:r>
            <a:r>
              <a:rPr lang="en-US" sz="1600" b="0" spc="10" dirty="0">
                <a:latin typeface="+mn-lt"/>
                <a:ea typeface="Calibri" panose="020F0502020204030204" pitchFamily="34" charset="0"/>
                <a:cs typeface="Arial" panose="020B0604020202020204" pitchFamily="34" charset="0"/>
              </a:rPr>
              <a:t> h</a:t>
            </a:r>
            <a:r>
              <a:rPr lang="en-US" sz="1600" b="0" dirty="0">
                <a:latin typeface="+mn-lt"/>
                <a:ea typeface="Calibri" panose="020F0502020204030204" pitchFamily="34" charset="0"/>
                <a:cs typeface="Arial" panose="020B0604020202020204" pitchFamily="34" charset="0"/>
              </a:rPr>
              <a:t>ave </a:t>
            </a:r>
            <a:r>
              <a:rPr lang="en-US" sz="1600" dirty="0">
                <a:latin typeface="+mn-lt"/>
                <a:ea typeface="Calibri" panose="020F0502020204030204" pitchFamily="34" charset="0"/>
                <a:cs typeface="Arial" panose="020B0604020202020204" pitchFamily="34" charset="0"/>
              </a:rPr>
              <a:t>En</a:t>
            </a:r>
            <a:r>
              <a:rPr lang="en-US" sz="1600" spc="10" dirty="0">
                <a:latin typeface="+mn-lt"/>
                <a:ea typeface="Calibri" panose="020F0502020204030204" pitchFamily="34" charset="0"/>
                <a:cs typeface="Arial" panose="020B0604020202020204" pitchFamily="34" charset="0"/>
              </a:rPr>
              <a:t>g</a:t>
            </a:r>
            <a:r>
              <a:rPr lang="en-US" sz="1600" dirty="0">
                <a:latin typeface="+mn-lt"/>
                <a:ea typeface="Calibri" panose="020F0502020204030204" pitchFamily="34" charset="0"/>
                <a:cs typeface="Arial" panose="020B0604020202020204" pitchFamily="34" charset="0"/>
              </a:rPr>
              <a:t>l</a:t>
            </a:r>
            <a:r>
              <a:rPr lang="en-US" sz="1600" spc="10" dirty="0">
                <a:latin typeface="+mn-lt"/>
                <a:ea typeface="Calibri" panose="020F0502020204030204" pitchFamily="34" charset="0"/>
                <a:cs typeface="Arial" panose="020B0604020202020204" pitchFamily="34" charset="0"/>
              </a:rPr>
              <a:t>i</a:t>
            </a:r>
            <a:r>
              <a:rPr lang="en-US" sz="1600" dirty="0">
                <a:latin typeface="+mn-lt"/>
                <a:ea typeface="Calibri" panose="020F0502020204030204" pitchFamily="34" charset="0"/>
                <a:cs typeface="Arial" panose="020B0604020202020204" pitchFamily="34" charset="0"/>
              </a:rPr>
              <a:t>sh</a:t>
            </a:r>
            <a:r>
              <a:rPr lang="en-US" sz="1600" spc="10" dirty="0">
                <a:latin typeface="+mn-lt"/>
                <a:ea typeface="Calibri" panose="020F0502020204030204" pitchFamily="34" charset="0"/>
                <a:cs typeface="Arial" panose="020B0604020202020204" pitchFamily="34" charset="0"/>
              </a:rPr>
              <a:t> </a:t>
            </a:r>
            <a:r>
              <a:rPr lang="en-US" sz="1600" dirty="0">
                <a:latin typeface="+mn-lt"/>
                <a:ea typeface="Calibri" panose="020F0502020204030204" pitchFamily="34" charset="0"/>
                <a:cs typeface="Arial" panose="020B0604020202020204" pitchFamily="34" charset="0"/>
              </a:rPr>
              <a:t>l</a:t>
            </a:r>
            <a:r>
              <a:rPr lang="en-US" sz="1600" spc="10" dirty="0">
                <a:latin typeface="+mn-lt"/>
                <a:ea typeface="Calibri" panose="020F0502020204030204" pitchFamily="34" charset="0"/>
                <a:cs typeface="Arial" panose="020B0604020202020204" pitchFamily="34" charset="0"/>
              </a:rPr>
              <a:t>a</a:t>
            </a:r>
            <a:r>
              <a:rPr lang="en-US" sz="1600" dirty="0">
                <a:latin typeface="+mn-lt"/>
                <a:ea typeface="Calibri" panose="020F0502020204030204" pitchFamily="34" charset="0"/>
                <a:cs typeface="Arial" panose="020B0604020202020204" pitchFamily="34" charset="0"/>
              </a:rPr>
              <a:t>ng</a:t>
            </a:r>
            <a:r>
              <a:rPr lang="en-US" sz="1600" spc="10" dirty="0">
                <a:latin typeface="+mn-lt"/>
                <a:ea typeface="Calibri" panose="020F0502020204030204" pitchFamily="34" charset="0"/>
                <a:cs typeface="Arial" panose="020B0604020202020204" pitchFamily="34" charset="0"/>
              </a:rPr>
              <a:t>u</a:t>
            </a:r>
            <a:r>
              <a:rPr lang="en-US" sz="1600" dirty="0">
                <a:latin typeface="+mn-lt"/>
                <a:ea typeface="Calibri" panose="020F0502020204030204" pitchFamily="34" charset="0"/>
                <a:cs typeface="Arial" panose="020B0604020202020204" pitchFamily="34" charset="0"/>
              </a:rPr>
              <a:t>a</a:t>
            </a:r>
            <a:r>
              <a:rPr lang="en-US" sz="1600" spc="10" dirty="0">
                <a:latin typeface="+mn-lt"/>
                <a:ea typeface="Calibri" panose="020F0502020204030204" pitchFamily="34" charset="0"/>
                <a:cs typeface="Arial" panose="020B0604020202020204" pitchFamily="34" charset="0"/>
              </a:rPr>
              <a:t>g</a:t>
            </a:r>
            <a:r>
              <a:rPr lang="en-US" sz="1600" dirty="0">
                <a:latin typeface="+mn-lt"/>
                <a:ea typeface="Calibri" panose="020F0502020204030204" pitchFamily="34" charset="0"/>
                <a:cs typeface="Arial" panose="020B0604020202020204" pitchFamily="34" charset="0"/>
              </a:rPr>
              <a:t>e </a:t>
            </a:r>
            <a:r>
              <a:rPr lang="en-US" sz="1600" spc="10" dirty="0">
                <a:latin typeface="+mn-lt"/>
                <a:ea typeface="Calibri" panose="020F0502020204030204" pitchFamily="34" charset="0"/>
                <a:cs typeface="Arial" panose="020B0604020202020204" pitchFamily="34" charset="0"/>
              </a:rPr>
              <a:t>s</a:t>
            </a:r>
            <a:r>
              <a:rPr lang="en-US" sz="1600" dirty="0">
                <a:latin typeface="+mn-lt"/>
                <a:ea typeface="Calibri" panose="020F0502020204030204" pitchFamily="34" charset="0"/>
                <a:cs typeface="Arial" panose="020B0604020202020204" pitchFamily="34" charset="0"/>
              </a:rPr>
              <a:t>k</a:t>
            </a:r>
            <a:r>
              <a:rPr lang="en-US" sz="1600" spc="10" dirty="0">
                <a:latin typeface="+mn-lt"/>
                <a:ea typeface="Calibri" panose="020F0502020204030204" pitchFamily="34" charset="0"/>
                <a:cs typeface="Arial" panose="020B0604020202020204" pitchFamily="34" charset="0"/>
              </a:rPr>
              <a:t>i</a:t>
            </a:r>
            <a:r>
              <a:rPr lang="en-US" sz="1600" dirty="0">
                <a:latin typeface="+mn-lt"/>
                <a:ea typeface="Calibri" panose="020F0502020204030204" pitchFamily="34" charset="0"/>
                <a:cs typeface="Arial" panose="020B0604020202020204" pitchFamily="34" charset="0"/>
              </a:rPr>
              <a:t>l</a:t>
            </a:r>
            <a:r>
              <a:rPr lang="en-US" sz="1600" spc="10" dirty="0">
                <a:latin typeface="+mn-lt"/>
                <a:ea typeface="Calibri" panose="020F0502020204030204" pitchFamily="34" charset="0"/>
                <a:cs typeface="Arial" panose="020B0604020202020204" pitchFamily="34" charset="0"/>
              </a:rPr>
              <a:t>l</a:t>
            </a:r>
            <a:r>
              <a:rPr lang="en-US" sz="1600" dirty="0">
                <a:latin typeface="+mn-lt"/>
                <a:ea typeface="Calibri" panose="020F0502020204030204" pitchFamily="34" charset="0"/>
                <a:cs typeface="Arial" panose="020B0604020202020204" pitchFamily="34" charset="0"/>
              </a:rPr>
              <a:t>s </a:t>
            </a:r>
            <a:r>
              <a:rPr lang="en-US" sz="1600" spc="10" dirty="0">
                <a:latin typeface="+mn-lt"/>
                <a:ea typeface="Calibri" panose="020F0502020204030204" pitchFamily="34" charset="0"/>
                <a:cs typeface="Arial" panose="020B0604020202020204" pitchFamily="34" charset="0"/>
              </a:rPr>
              <a:t>s</a:t>
            </a:r>
            <a:r>
              <a:rPr lang="en-US" sz="1600" dirty="0">
                <a:latin typeface="+mn-lt"/>
                <a:ea typeface="Calibri" panose="020F0502020204030204" pitchFamily="34" charset="0"/>
                <a:cs typeface="Arial" panose="020B0604020202020204" pitchFamily="34" charset="0"/>
              </a:rPr>
              <a:t>u</a:t>
            </a:r>
            <a:r>
              <a:rPr lang="en-US" sz="1600" spc="10" dirty="0">
                <a:latin typeface="+mn-lt"/>
                <a:ea typeface="Calibri" panose="020F0502020204030204" pitchFamily="34" charset="0"/>
                <a:cs typeface="Arial" panose="020B0604020202020204" pitchFamily="34" charset="0"/>
              </a:rPr>
              <a:t>f</a:t>
            </a:r>
            <a:r>
              <a:rPr lang="en-US" sz="1600" dirty="0">
                <a:latin typeface="+mn-lt"/>
                <a:ea typeface="Calibri" panose="020F0502020204030204" pitchFamily="34" charset="0"/>
                <a:cs typeface="Arial" panose="020B0604020202020204" pitchFamily="34" charset="0"/>
              </a:rPr>
              <a:t>fi</a:t>
            </a:r>
            <a:r>
              <a:rPr lang="en-US" sz="1600" spc="10" dirty="0">
                <a:latin typeface="+mn-lt"/>
                <a:ea typeface="Calibri" panose="020F0502020204030204" pitchFamily="34" charset="0"/>
                <a:cs typeface="Arial" panose="020B0604020202020204" pitchFamily="34" charset="0"/>
              </a:rPr>
              <a:t>c</a:t>
            </a:r>
            <a:r>
              <a:rPr lang="en-US" sz="1600" dirty="0">
                <a:latin typeface="+mn-lt"/>
                <a:ea typeface="Calibri" panose="020F0502020204030204" pitchFamily="34" charset="0"/>
                <a:cs typeface="Arial" panose="020B0604020202020204" pitchFamily="34" charset="0"/>
              </a:rPr>
              <a:t>i</a:t>
            </a:r>
            <a:r>
              <a:rPr lang="en-US" sz="1600" spc="10" dirty="0">
                <a:latin typeface="+mn-lt"/>
                <a:ea typeface="Calibri" panose="020F0502020204030204" pitchFamily="34" charset="0"/>
                <a:cs typeface="Arial" panose="020B0604020202020204" pitchFamily="34" charset="0"/>
              </a:rPr>
              <a:t>e</a:t>
            </a:r>
            <a:r>
              <a:rPr lang="en-US" sz="1600" dirty="0">
                <a:latin typeface="+mn-lt"/>
                <a:ea typeface="Calibri" panose="020F0502020204030204" pitchFamily="34" charset="0"/>
                <a:cs typeface="Arial" panose="020B0604020202020204" pitchFamily="34" charset="0"/>
              </a:rPr>
              <a:t>nt </a:t>
            </a:r>
            <a:r>
              <a:rPr lang="en-US" sz="1600" spc="15" dirty="0">
                <a:latin typeface="+mn-lt"/>
                <a:ea typeface="Calibri" panose="020F0502020204030204" pitchFamily="34" charset="0"/>
                <a:cs typeface="Arial" panose="020B0604020202020204" pitchFamily="34" charset="0"/>
              </a:rPr>
              <a:t>t</a:t>
            </a:r>
            <a:r>
              <a:rPr lang="en-US" sz="1600" dirty="0">
                <a:latin typeface="+mn-lt"/>
                <a:ea typeface="Calibri" panose="020F0502020204030204" pitchFamily="34" charset="0"/>
                <a:cs typeface="Arial" panose="020B0604020202020204" pitchFamily="34" charset="0"/>
              </a:rPr>
              <a:t>o </a:t>
            </a:r>
            <a:r>
              <a:rPr lang="en-US" sz="1600" spc="10" dirty="0">
                <a:latin typeface="+mn-lt"/>
                <a:ea typeface="Calibri" panose="020F0502020204030204" pitchFamily="34" charset="0"/>
                <a:cs typeface="Arial" panose="020B0604020202020204" pitchFamily="34" charset="0"/>
              </a:rPr>
              <a:t>m</a:t>
            </a:r>
            <a:r>
              <a:rPr lang="en-US" sz="1600" dirty="0">
                <a:latin typeface="+mn-lt"/>
                <a:ea typeface="Calibri" panose="020F0502020204030204" pitchFamily="34" charset="0"/>
                <a:cs typeface="Arial" panose="020B0604020202020204" pitchFamily="34" charset="0"/>
              </a:rPr>
              <a:t>e</a:t>
            </a:r>
            <a:r>
              <a:rPr lang="en-US" sz="1600" spc="10" dirty="0">
                <a:latin typeface="+mn-lt"/>
                <a:ea typeface="Calibri" panose="020F0502020204030204" pitchFamily="34" charset="0"/>
                <a:cs typeface="Arial" panose="020B0604020202020204" pitchFamily="34" charset="0"/>
              </a:rPr>
              <a:t>e</a:t>
            </a:r>
            <a:r>
              <a:rPr lang="en-US" sz="1600" dirty="0">
                <a:latin typeface="+mn-lt"/>
                <a:ea typeface="Calibri" panose="020F0502020204030204" pitchFamily="34" charset="0"/>
                <a:cs typeface="Arial" panose="020B0604020202020204" pitchFamily="34" charset="0"/>
              </a:rPr>
              <a:t>t t</a:t>
            </a:r>
            <a:r>
              <a:rPr lang="en-US" sz="1600" spc="15" dirty="0">
                <a:latin typeface="+mn-lt"/>
                <a:ea typeface="Calibri" panose="020F0502020204030204" pitchFamily="34" charset="0"/>
                <a:cs typeface="Arial" panose="020B0604020202020204" pitchFamily="34" charset="0"/>
              </a:rPr>
              <a:t>h</a:t>
            </a:r>
            <a:r>
              <a:rPr lang="en-US" sz="1600" dirty="0">
                <a:latin typeface="+mn-lt"/>
                <a:ea typeface="Calibri" panose="020F0502020204030204" pitchFamily="34" charset="0"/>
                <a:cs typeface="Arial" panose="020B0604020202020204" pitchFamily="34" charset="0"/>
              </a:rPr>
              <a:t>eir</a:t>
            </a:r>
            <a:r>
              <a:rPr lang="en-US" sz="1600" spc="10" dirty="0">
                <a:latin typeface="+mn-lt"/>
                <a:ea typeface="Calibri" panose="020F0502020204030204" pitchFamily="34" charset="0"/>
                <a:cs typeface="Arial" panose="020B0604020202020204" pitchFamily="34" charset="0"/>
              </a:rPr>
              <a:t> </a:t>
            </a:r>
            <a:r>
              <a:rPr lang="en-US" sz="1600" dirty="0">
                <a:latin typeface="+mn-lt"/>
                <a:ea typeface="Calibri" panose="020F0502020204030204" pitchFamily="34" charset="0"/>
                <a:cs typeface="Arial" panose="020B0604020202020204" pitchFamily="34" charset="0"/>
              </a:rPr>
              <a:t>job</a:t>
            </a:r>
            <a:r>
              <a:rPr lang="en-US" sz="1600" spc="10" dirty="0">
                <a:latin typeface="+mn-lt"/>
                <a:ea typeface="Calibri" panose="020F0502020204030204" pitchFamily="34" charset="0"/>
                <a:cs typeface="Arial" panose="020B0604020202020204" pitchFamily="34" charset="0"/>
              </a:rPr>
              <a:t> </a:t>
            </a:r>
            <a:r>
              <a:rPr lang="en-US" sz="1600" dirty="0">
                <a:latin typeface="+mn-lt"/>
                <a:ea typeface="Calibri" panose="020F0502020204030204" pitchFamily="34" charset="0"/>
                <a:cs typeface="Arial" panose="020B0604020202020204" pitchFamily="34" charset="0"/>
              </a:rPr>
              <a:t>d</a:t>
            </a:r>
            <a:r>
              <a:rPr lang="en-US" sz="1600" spc="10" dirty="0">
                <a:latin typeface="+mn-lt"/>
                <a:ea typeface="Calibri" panose="020F0502020204030204" pitchFamily="34" charset="0"/>
                <a:cs typeface="Arial" panose="020B0604020202020204" pitchFamily="34" charset="0"/>
              </a:rPr>
              <a:t>e</a:t>
            </a:r>
            <a:r>
              <a:rPr lang="en-US" sz="1600" dirty="0">
                <a:latin typeface="+mn-lt"/>
                <a:ea typeface="Calibri" panose="020F0502020204030204" pitchFamily="34" charset="0"/>
                <a:cs typeface="Arial" panose="020B0604020202020204" pitchFamily="34" charset="0"/>
              </a:rPr>
              <a:t>s</a:t>
            </a:r>
            <a:r>
              <a:rPr lang="en-US" sz="1600" spc="10" dirty="0">
                <a:latin typeface="+mn-lt"/>
                <a:ea typeface="Calibri" panose="020F0502020204030204" pitchFamily="34" charset="0"/>
                <a:cs typeface="Arial" panose="020B0604020202020204" pitchFamily="34" charset="0"/>
              </a:rPr>
              <a:t>c</a:t>
            </a:r>
            <a:r>
              <a:rPr lang="en-US" sz="1600" dirty="0">
                <a:latin typeface="+mn-lt"/>
                <a:ea typeface="Calibri" panose="020F0502020204030204" pitchFamily="34" charset="0"/>
                <a:cs typeface="Arial" panose="020B0604020202020204" pitchFamily="34" charset="0"/>
              </a:rPr>
              <a:t>ri</a:t>
            </a:r>
            <a:r>
              <a:rPr lang="en-US" sz="1600" spc="10" dirty="0">
                <a:latin typeface="+mn-lt"/>
                <a:ea typeface="Calibri" panose="020F0502020204030204" pitchFamily="34" charset="0"/>
                <a:cs typeface="Arial" panose="020B0604020202020204" pitchFamily="34" charset="0"/>
              </a:rPr>
              <a:t>p</a:t>
            </a:r>
            <a:r>
              <a:rPr lang="en-US" sz="1600" dirty="0">
                <a:latin typeface="+mn-lt"/>
                <a:ea typeface="Calibri" panose="020F0502020204030204" pitchFamily="34" charset="0"/>
                <a:cs typeface="Arial" panose="020B0604020202020204" pitchFamily="34" charset="0"/>
              </a:rPr>
              <a:t>ti</a:t>
            </a:r>
            <a:r>
              <a:rPr lang="en-US" sz="1600" spc="10" dirty="0">
                <a:latin typeface="+mn-lt"/>
                <a:ea typeface="Calibri" panose="020F0502020204030204" pitchFamily="34" charset="0"/>
                <a:cs typeface="Arial" panose="020B0604020202020204" pitchFamily="34" charset="0"/>
              </a:rPr>
              <a:t>o</a:t>
            </a:r>
            <a:r>
              <a:rPr lang="en-US" sz="1600" dirty="0">
                <a:latin typeface="+mn-lt"/>
                <a:ea typeface="Calibri" panose="020F0502020204030204" pitchFamily="34" charset="0"/>
                <a:cs typeface="Arial" panose="020B0604020202020204" pitchFamily="34" charset="0"/>
              </a:rPr>
              <a:t>ns</a:t>
            </a:r>
            <a:r>
              <a:rPr lang="en-US" sz="160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which</a:t>
            </a:r>
            <a:r>
              <a:rPr lang="en-US" sz="1600" b="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s</a:t>
            </a:r>
            <a:r>
              <a:rPr lang="en-US" sz="1600" b="0" spc="10" dirty="0">
                <a:latin typeface="+mn-lt"/>
                <a:ea typeface="Calibri" panose="020F0502020204030204" pitchFamily="34" charset="0"/>
                <a:cs typeface="Arial" panose="020B0604020202020204" pitchFamily="34" charset="0"/>
              </a:rPr>
              <a:t>h</a:t>
            </a:r>
            <a:r>
              <a:rPr lang="en-US" sz="1600" b="0" dirty="0">
                <a:latin typeface="+mn-lt"/>
                <a:ea typeface="Calibri" panose="020F0502020204030204" pitchFamily="34" charset="0"/>
                <a:cs typeface="Arial" panose="020B0604020202020204" pitchFamily="34" charset="0"/>
              </a:rPr>
              <a:t>ou</a:t>
            </a:r>
            <a:r>
              <a:rPr lang="en-US" sz="1600" b="0" spc="10" dirty="0">
                <a:latin typeface="+mn-lt"/>
                <a:ea typeface="Calibri" panose="020F0502020204030204" pitchFamily="34" charset="0"/>
                <a:cs typeface="Arial" panose="020B0604020202020204" pitchFamily="34" charset="0"/>
              </a:rPr>
              <a:t>l</a:t>
            </a:r>
            <a:r>
              <a:rPr lang="en-US" sz="1600" b="0" dirty="0">
                <a:latin typeface="+mn-lt"/>
                <a:ea typeface="Calibri" panose="020F0502020204030204" pitchFamily="34" charset="0"/>
                <a:cs typeface="Arial" panose="020B0604020202020204" pitchFamily="34" charset="0"/>
              </a:rPr>
              <a:t>d </a:t>
            </a:r>
            <a:r>
              <a:rPr lang="en-US" sz="1600" b="0" spc="10" dirty="0">
                <a:latin typeface="+mn-lt"/>
                <a:ea typeface="Calibri" panose="020F0502020204030204" pitchFamily="34" charset="0"/>
                <a:cs typeface="Arial" panose="020B0604020202020204" pitchFamily="34" charset="0"/>
              </a:rPr>
              <a:t>g</a:t>
            </a:r>
            <a:r>
              <a:rPr lang="en-US" sz="1600" b="0" dirty="0">
                <a:latin typeface="+mn-lt"/>
                <a:ea typeface="Calibri" panose="020F0502020204030204" pitchFamily="34" charset="0"/>
                <a:cs typeface="Arial" panose="020B0604020202020204" pitchFamily="34" charset="0"/>
              </a:rPr>
              <a:t>en</a:t>
            </a:r>
            <a:r>
              <a:rPr lang="en-US" sz="1600" b="0" spc="10" dirty="0">
                <a:latin typeface="+mn-lt"/>
                <a:ea typeface="Calibri" panose="020F0502020204030204" pitchFamily="34" charset="0"/>
                <a:cs typeface="Arial" panose="020B0604020202020204" pitchFamily="34" charset="0"/>
              </a:rPr>
              <a:t>e</a:t>
            </a:r>
            <a:r>
              <a:rPr lang="en-US" sz="1600" b="0" dirty="0">
                <a:latin typeface="+mn-lt"/>
                <a:ea typeface="Calibri" panose="020F0502020204030204" pitchFamily="34" charset="0"/>
                <a:cs typeface="Arial" panose="020B0604020202020204" pitchFamily="34" charset="0"/>
              </a:rPr>
              <a:t>ra</a:t>
            </a:r>
            <a:r>
              <a:rPr lang="en-US" sz="1600" b="0" spc="10" dirty="0">
                <a:latin typeface="+mn-lt"/>
                <a:ea typeface="Calibri" panose="020F0502020204030204" pitchFamily="34" charset="0"/>
                <a:cs typeface="Arial" panose="020B0604020202020204" pitchFamily="34" charset="0"/>
              </a:rPr>
              <a:t>l</a:t>
            </a:r>
            <a:r>
              <a:rPr lang="en-US" sz="1600" b="0" dirty="0">
                <a:latin typeface="+mn-lt"/>
                <a:ea typeface="Calibri" panose="020F0502020204030204" pitchFamily="34" charset="0"/>
                <a:cs typeface="Arial" panose="020B0604020202020204" pitchFamily="34" charset="0"/>
              </a:rPr>
              <a:t>ly be</a:t>
            </a:r>
            <a:r>
              <a:rPr lang="en-US" sz="1600" b="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as</a:t>
            </a:r>
            <a:r>
              <a:rPr lang="en-US" sz="1600" b="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fo</a:t>
            </a:r>
            <a:r>
              <a:rPr lang="en-US" sz="1600" b="0" spc="10" dirty="0">
                <a:latin typeface="+mn-lt"/>
                <a:ea typeface="Calibri" panose="020F0502020204030204" pitchFamily="34" charset="0"/>
                <a:cs typeface="Arial" panose="020B0604020202020204" pitchFamily="34" charset="0"/>
              </a:rPr>
              <a:t>l</a:t>
            </a:r>
            <a:r>
              <a:rPr lang="en-US" sz="1600" b="0" dirty="0">
                <a:latin typeface="+mn-lt"/>
                <a:ea typeface="Calibri" panose="020F0502020204030204" pitchFamily="34" charset="0"/>
                <a:cs typeface="Arial" panose="020B0604020202020204" pitchFamily="34" charset="0"/>
              </a:rPr>
              <a:t>l</a:t>
            </a:r>
            <a:r>
              <a:rPr lang="en-US" sz="1600" b="0" spc="10" dirty="0">
                <a:latin typeface="+mn-lt"/>
                <a:ea typeface="Calibri" panose="020F0502020204030204" pitchFamily="34" charset="0"/>
                <a:cs typeface="Arial" panose="020B0604020202020204" pitchFamily="34" charset="0"/>
              </a:rPr>
              <a:t>o</a:t>
            </a:r>
            <a:r>
              <a:rPr lang="en-US" sz="1600" b="0" spc="-15" dirty="0">
                <a:latin typeface="+mn-lt"/>
                <a:ea typeface="Calibri" panose="020F0502020204030204" pitchFamily="34" charset="0"/>
                <a:cs typeface="Arial" panose="020B0604020202020204" pitchFamily="34" charset="0"/>
              </a:rPr>
              <a:t>w</a:t>
            </a:r>
            <a:r>
              <a:rPr lang="en-US" sz="1600" b="0" dirty="0">
                <a:latin typeface="+mn-lt"/>
                <a:ea typeface="Calibri" panose="020F0502020204030204" pitchFamily="34" charset="0"/>
                <a:cs typeface="Arial" panose="020B0604020202020204" pitchFamily="34" charset="0"/>
              </a:rPr>
              <a:t>s for officers: SLP</a:t>
            </a:r>
            <a:r>
              <a:rPr lang="en-US" sz="1600" b="0" spc="15"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3 3</a:t>
            </a:r>
            <a:r>
              <a:rPr lang="en-US" sz="1600" b="0" spc="10" dirty="0">
                <a:latin typeface="+mn-lt"/>
                <a:ea typeface="Calibri" panose="020F0502020204030204" pitchFamily="34" charset="0"/>
                <a:cs typeface="Arial" panose="020B0604020202020204" pitchFamily="34" charset="0"/>
              </a:rPr>
              <a:t> </a:t>
            </a:r>
            <a:r>
              <a:rPr lang="en-US" sz="1600" b="0" dirty="0">
                <a:latin typeface="+mn-lt"/>
                <a:ea typeface="Calibri" panose="020F0502020204030204" pitchFamily="34" charset="0"/>
                <a:cs typeface="Arial" panose="020B0604020202020204" pitchFamily="34" charset="0"/>
              </a:rPr>
              <a:t>3 </a:t>
            </a:r>
            <a:r>
              <a:rPr lang="en-US" sz="1600" b="0" spc="10" dirty="0">
                <a:latin typeface="+mn-lt"/>
                <a:ea typeface="Calibri" panose="020F0502020204030204" pitchFamily="34" charset="0"/>
                <a:cs typeface="Arial" panose="020B0604020202020204" pitchFamily="34" charset="0"/>
              </a:rPr>
              <a:t>3</a:t>
            </a:r>
            <a:r>
              <a:rPr lang="en-US" sz="1600" b="0" dirty="0">
                <a:latin typeface="+mn-lt"/>
                <a:ea typeface="Calibri" panose="020F0502020204030204" pitchFamily="34" charset="0"/>
                <a:cs typeface="Arial" panose="020B0604020202020204" pitchFamily="34" charset="0"/>
              </a:rPr>
              <a:t> </a:t>
            </a:r>
            <a:r>
              <a:rPr lang="en-US" sz="1600" b="0" i="1" dirty="0">
                <a:latin typeface="+mn-lt"/>
                <a:ea typeface="Calibri" panose="020F0502020204030204" pitchFamily="34" charset="0"/>
                <a:cs typeface="Arial" panose="020B0604020202020204" pitchFamily="34" charset="0"/>
              </a:rPr>
              <a:t>(</a:t>
            </a:r>
            <a:r>
              <a:rPr lang="en-US" sz="1600" b="0" i="1" spc="10" dirty="0">
                <a:latin typeface="+mn-lt"/>
                <a:ea typeface="Calibri" panose="020F0502020204030204" pitchFamily="34" charset="0"/>
                <a:cs typeface="Arial" panose="020B0604020202020204" pitchFamily="34" charset="0"/>
              </a:rPr>
              <a:t>L</a:t>
            </a:r>
            <a:r>
              <a:rPr lang="en-US" sz="1600" b="0" i="1" dirty="0">
                <a:latin typeface="+mn-lt"/>
                <a:ea typeface="Calibri" panose="020F0502020204030204" pitchFamily="34" charset="0"/>
                <a:cs typeface="Arial" panose="020B0604020202020204" pitchFamily="34" charset="0"/>
              </a:rPr>
              <a:t>i</a:t>
            </a:r>
            <a:r>
              <a:rPr lang="en-US" sz="1600" b="0" i="1" spc="10" dirty="0">
                <a:latin typeface="+mn-lt"/>
                <a:ea typeface="Calibri" panose="020F0502020204030204" pitchFamily="34" charset="0"/>
                <a:cs typeface="Arial" panose="020B0604020202020204" pitchFamily="34" charset="0"/>
              </a:rPr>
              <a:t>s</a:t>
            </a:r>
            <a:r>
              <a:rPr lang="en-US" sz="1600" b="0" i="1" dirty="0">
                <a:latin typeface="+mn-lt"/>
                <a:ea typeface="Calibri" panose="020F0502020204030204" pitchFamily="34" charset="0"/>
                <a:cs typeface="Arial" panose="020B0604020202020204" pitchFamily="34" charset="0"/>
              </a:rPr>
              <a:t>te</a:t>
            </a:r>
            <a:r>
              <a:rPr lang="en-US" sz="1600" b="0" i="1" spc="10" dirty="0">
                <a:latin typeface="+mn-lt"/>
                <a:ea typeface="Calibri" panose="020F0502020204030204" pitchFamily="34" charset="0"/>
                <a:cs typeface="Arial" panose="020B0604020202020204" pitchFamily="34" charset="0"/>
              </a:rPr>
              <a:t>n</a:t>
            </a:r>
            <a:r>
              <a:rPr lang="en-US" sz="1600" b="0" i="1" dirty="0">
                <a:latin typeface="+mn-lt"/>
                <a:ea typeface="Calibri" panose="020F0502020204030204" pitchFamily="34" charset="0"/>
                <a:cs typeface="Arial" panose="020B0604020202020204" pitchFamily="34" charset="0"/>
              </a:rPr>
              <a:t>i</a:t>
            </a:r>
            <a:r>
              <a:rPr lang="en-US" sz="1600" b="0" i="1" spc="10" dirty="0">
                <a:latin typeface="+mn-lt"/>
                <a:ea typeface="Calibri" panose="020F0502020204030204" pitchFamily="34" charset="0"/>
                <a:cs typeface="Arial" panose="020B0604020202020204" pitchFamily="34" charset="0"/>
              </a:rPr>
              <a:t>n</a:t>
            </a:r>
            <a:r>
              <a:rPr lang="en-US" sz="1600" b="0" i="1" dirty="0">
                <a:latin typeface="+mn-lt"/>
                <a:ea typeface="Calibri" panose="020F0502020204030204" pitchFamily="34" charset="0"/>
                <a:cs typeface="Arial" panose="020B0604020202020204" pitchFamily="34" charset="0"/>
              </a:rPr>
              <a:t>g, S</a:t>
            </a:r>
            <a:r>
              <a:rPr lang="en-US" sz="1600" b="0" i="1" spc="10" dirty="0">
                <a:latin typeface="+mn-lt"/>
                <a:ea typeface="Calibri" panose="020F0502020204030204" pitchFamily="34" charset="0"/>
                <a:cs typeface="Arial" panose="020B0604020202020204" pitchFamily="34" charset="0"/>
              </a:rPr>
              <a:t>p</a:t>
            </a:r>
            <a:r>
              <a:rPr lang="en-US" sz="1600" b="0" i="1" dirty="0">
                <a:latin typeface="+mn-lt"/>
                <a:ea typeface="Calibri" panose="020F0502020204030204" pitchFamily="34" charset="0"/>
                <a:cs typeface="Arial" panose="020B0604020202020204" pitchFamily="34" charset="0"/>
              </a:rPr>
              <a:t>e</a:t>
            </a:r>
            <a:r>
              <a:rPr lang="en-US" sz="1600" b="0" i="1" spc="10" dirty="0">
                <a:latin typeface="+mn-lt"/>
                <a:ea typeface="Calibri" panose="020F0502020204030204" pitchFamily="34" charset="0"/>
                <a:cs typeface="Arial" panose="020B0604020202020204" pitchFamily="34" charset="0"/>
              </a:rPr>
              <a:t>a</a:t>
            </a:r>
            <a:r>
              <a:rPr lang="en-US" sz="1600" b="0" i="1" dirty="0">
                <a:latin typeface="+mn-lt"/>
                <a:ea typeface="Calibri" panose="020F0502020204030204" pitchFamily="34" charset="0"/>
                <a:cs typeface="Arial" panose="020B0604020202020204" pitchFamily="34" charset="0"/>
              </a:rPr>
              <a:t>k</a:t>
            </a:r>
            <a:r>
              <a:rPr lang="en-US" sz="1600" b="0" i="1" spc="10" dirty="0">
                <a:latin typeface="+mn-lt"/>
                <a:ea typeface="Calibri" panose="020F0502020204030204" pitchFamily="34" charset="0"/>
                <a:cs typeface="Arial" panose="020B0604020202020204" pitchFamily="34" charset="0"/>
              </a:rPr>
              <a:t>i</a:t>
            </a:r>
            <a:r>
              <a:rPr lang="en-US" sz="1600" b="0" i="1" dirty="0">
                <a:latin typeface="+mn-lt"/>
                <a:ea typeface="Calibri" panose="020F0502020204030204" pitchFamily="34" charset="0"/>
                <a:cs typeface="Arial" panose="020B0604020202020204" pitchFamily="34" charset="0"/>
              </a:rPr>
              <a:t>ng,</a:t>
            </a:r>
            <a:r>
              <a:rPr lang="en-US" sz="1600" b="0" i="1" spc="10" dirty="0">
                <a:latin typeface="+mn-lt"/>
                <a:ea typeface="Calibri" panose="020F0502020204030204" pitchFamily="34" charset="0"/>
                <a:cs typeface="Arial" panose="020B0604020202020204" pitchFamily="34" charset="0"/>
              </a:rPr>
              <a:t> </a:t>
            </a:r>
            <a:r>
              <a:rPr lang="en-US" sz="1600" b="0" i="1" dirty="0">
                <a:latin typeface="+mn-lt"/>
                <a:ea typeface="Calibri" panose="020F0502020204030204" pitchFamily="34" charset="0"/>
                <a:cs typeface="Arial" panose="020B0604020202020204" pitchFamily="34" charset="0"/>
              </a:rPr>
              <a:t>Rea</a:t>
            </a:r>
            <a:r>
              <a:rPr lang="en-US" sz="1600" b="0" i="1" spc="10" dirty="0">
                <a:latin typeface="+mn-lt"/>
                <a:ea typeface="Calibri" panose="020F0502020204030204" pitchFamily="34" charset="0"/>
                <a:cs typeface="Arial" panose="020B0604020202020204" pitchFamily="34" charset="0"/>
              </a:rPr>
              <a:t>d</a:t>
            </a:r>
            <a:r>
              <a:rPr lang="en-US" sz="1600" b="0" i="1" dirty="0">
                <a:latin typeface="+mn-lt"/>
                <a:ea typeface="Calibri" panose="020F0502020204030204" pitchFamily="34" charset="0"/>
                <a:cs typeface="Arial" panose="020B0604020202020204" pitchFamily="34" charset="0"/>
              </a:rPr>
              <a:t>i</a:t>
            </a:r>
            <a:r>
              <a:rPr lang="en-US" sz="1600" b="0" i="1" spc="10" dirty="0">
                <a:latin typeface="+mn-lt"/>
                <a:ea typeface="Calibri" panose="020F0502020204030204" pitchFamily="34" charset="0"/>
                <a:cs typeface="Arial" panose="020B0604020202020204" pitchFamily="34" charset="0"/>
              </a:rPr>
              <a:t>n</a:t>
            </a:r>
            <a:r>
              <a:rPr lang="en-US" sz="1600" b="0" i="1" dirty="0">
                <a:latin typeface="+mn-lt"/>
                <a:ea typeface="Calibri" panose="020F0502020204030204" pitchFamily="34" charset="0"/>
                <a:cs typeface="Arial" panose="020B0604020202020204" pitchFamily="34" charset="0"/>
              </a:rPr>
              <a:t>g, </a:t>
            </a:r>
            <a:r>
              <a:rPr lang="en-US" sz="1600" b="0" i="1" spc="60" dirty="0">
                <a:latin typeface="+mn-lt"/>
                <a:ea typeface="Calibri" panose="020F0502020204030204" pitchFamily="34" charset="0"/>
                <a:cs typeface="Arial" panose="020B0604020202020204" pitchFamily="34" charset="0"/>
              </a:rPr>
              <a:t>W</a:t>
            </a:r>
            <a:r>
              <a:rPr lang="en-US" sz="1600" b="0" i="1" dirty="0">
                <a:latin typeface="+mn-lt"/>
                <a:ea typeface="Calibri" panose="020F0502020204030204" pitchFamily="34" charset="0"/>
                <a:cs typeface="Arial" panose="020B0604020202020204" pitchFamily="34" charset="0"/>
              </a:rPr>
              <a:t>ri</a:t>
            </a:r>
            <a:r>
              <a:rPr lang="en-US" sz="1600" b="0" i="1" spc="10" dirty="0">
                <a:latin typeface="+mn-lt"/>
                <a:ea typeface="Calibri" panose="020F0502020204030204" pitchFamily="34" charset="0"/>
                <a:cs typeface="Arial" panose="020B0604020202020204" pitchFamily="34" charset="0"/>
              </a:rPr>
              <a:t>t</a:t>
            </a:r>
            <a:r>
              <a:rPr lang="en-US" sz="1600" b="0" i="1" dirty="0">
                <a:latin typeface="+mn-lt"/>
                <a:ea typeface="Calibri" panose="020F0502020204030204" pitchFamily="34" charset="0"/>
                <a:cs typeface="Arial" panose="020B0604020202020204" pitchFamily="34" charset="0"/>
              </a:rPr>
              <a:t>ing</a:t>
            </a:r>
            <a:r>
              <a:rPr lang="en-US" sz="1600" b="0" i="1" spc="10" dirty="0">
                <a:latin typeface="+mn-lt"/>
                <a:ea typeface="Calibri" panose="020F0502020204030204" pitchFamily="34" charset="0"/>
                <a:cs typeface="Arial" panose="020B0604020202020204" pitchFamily="34" charset="0"/>
              </a:rPr>
              <a:t> </a:t>
            </a:r>
            <a:r>
              <a:rPr lang="en-US" sz="1600" b="0" i="1" spc="10" dirty="0" err="1">
                <a:latin typeface="+mn-lt"/>
                <a:ea typeface="Calibri" panose="020F0502020204030204" pitchFamily="34" charset="0"/>
                <a:cs typeface="Arial" panose="020B0604020202020204" pitchFamily="34" charset="0"/>
              </a:rPr>
              <a:t>iaw</a:t>
            </a:r>
            <a:r>
              <a:rPr lang="en-US" sz="1600" b="0" i="1" spc="10" dirty="0">
                <a:latin typeface="+mn-lt"/>
                <a:ea typeface="Calibri" panose="020F0502020204030204" pitchFamily="34" charset="0"/>
                <a:cs typeface="Arial" panose="020B0604020202020204" pitchFamily="34" charset="0"/>
              </a:rPr>
              <a:t> </a:t>
            </a:r>
            <a:r>
              <a:rPr lang="en-US" sz="1600" b="0" i="1" dirty="0">
                <a:latin typeface="+mn-lt"/>
                <a:ea typeface="Calibri" panose="020F0502020204030204" pitchFamily="34" charset="0"/>
                <a:cs typeface="Arial" panose="020B0604020202020204" pitchFamily="34" charset="0"/>
              </a:rPr>
              <a:t>STANAG 6001)’.</a:t>
            </a:r>
            <a:endParaRPr lang="da-DK" sz="1600" b="0" dirty="0">
              <a:latin typeface="+mn-lt"/>
            </a:endParaRPr>
          </a:p>
          <a:p>
            <a:pPr lvl="0"/>
            <a:endParaRPr lang="da-DK" sz="1600" b="0" dirty="0">
              <a:latin typeface="+mn-lt"/>
            </a:endParaRPr>
          </a:p>
          <a:p>
            <a:pPr lvl="0"/>
            <a:r>
              <a:rPr lang="da-DK" sz="1600" b="0" u="sng" dirty="0">
                <a:latin typeface="+mn-lt"/>
              </a:rPr>
              <a:t>Nato </a:t>
            </a:r>
            <a:r>
              <a:rPr lang="da-DK" sz="1600" b="0" u="sng" dirty="0" err="1">
                <a:latin typeface="+mn-lt"/>
              </a:rPr>
              <a:t>Lessons</a:t>
            </a:r>
            <a:r>
              <a:rPr lang="da-DK" sz="1600" b="0" u="sng" dirty="0">
                <a:latin typeface="+mn-lt"/>
              </a:rPr>
              <a:t> </a:t>
            </a:r>
            <a:r>
              <a:rPr lang="da-DK" sz="1600" b="0" u="sng" dirty="0" err="1">
                <a:latin typeface="+mn-lt"/>
              </a:rPr>
              <a:t>Identified</a:t>
            </a:r>
            <a:endParaRPr lang="da-DK" sz="1600" b="0" u="sng" dirty="0">
              <a:latin typeface="+mn-lt"/>
            </a:endParaRPr>
          </a:p>
          <a:p>
            <a:pPr lvl="0"/>
            <a:r>
              <a:rPr lang="en-US" sz="1600" b="0" dirty="0">
                <a:latin typeface="+mn-lt"/>
                <a:ea typeface="Calibri" panose="020F0502020204030204" pitchFamily="34" charset="0"/>
                <a:cs typeface="Times New Roman" panose="02020603050405020304" pitchFamily="18" charset="0"/>
              </a:rPr>
              <a:t>‘In multinational military environments, </a:t>
            </a:r>
            <a:r>
              <a:rPr lang="en-US" sz="1600" dirty="0">
                <a:latin typeface="+mn-lt"/>
                <a:ea typeface="Calibri" panose="020F0502020204030204" pitchFamily="34" charset="0"/>
                <a:cs typeface="Times New Roman" panose="02020603050405020304" pitchFamily="18" charset="0"/>
              </a:rPr>
              <a:t>the necessity for English language proficiency is increasing dramatically</a:t>
            </a:r>
            <a:r>
              <a:rPr lang="en-US" sz="1600" b="0" dirty="0">
                <a:latin typeface="+mn-lt"/>
                <a:ea typeface="Calibri" panose="020F0502020204030204" pitchFamily="34" charset="0"/>
                <a:cs typeface="Times New Roman" panose="02020603050405020304" pitchFamily="18" charset="0"/>
              </a:rPr>
              <a:t>, extending to brigade level and below, and even to patrol level’ </a:t>
            </a:r>
            <a:r>
              <a:rPr lang="en-US" sz="1600" b="0" i="1" dirty="0">
                <a:latin typeface="+mn-lt"/>
                <a:ea typeface="Calibri" panose="020F0502020204030204" pitchFamily="34" charset="0"/>
                <a:cs typeface="Times New Roman" panose="02020603050405020304" pitchFamily="18" charset="0"/>
              </a:rPr>
              <a:t>(NATO </a:t>
            </a:r>
            <a:r>
              <a:rPr lang="da-DK" sz="1600" b="0" i="1" dirty="0">
                <a:latin typeface="+mn-lt"/>
                <a:ea typeface="Calibri" panose="020F0502020204030204" pitchFamily="34" charset="0"/>
                <a:cs typeface="Times New Roman" panose="02020603050405020304" pitchFamily="18" charset="0"/>
              </a:rPr>
              <a:t>Joint Analysis and </a:t>
            </a:r>
            <a:r>
              <a:rPr lang="da-DK" sz="1600" b="0" i="1" dirty="0" err="1">
                <a:latin typeface="+mn-lt"/>
                <a:ea typeface="Calibri" panose="020F0502020204030204" pitchFamily="34" charset="0"/>
                <a:cs typeface="Times New Roman" panose="02020603050405020304" pitchFamily="18" charset="0"/>
              </a:rPr>
              <a:t>Lessons</a:t>
            </a:r>
            <a:r>
              <a:rPr lang="da-DK" sz="1600" b="0" i="1" dirty="0">
                <a:latin typeface="+mn-lt"/>
                <a:ea typeface="Calibri" panose="020F0502020204030204" pitchFamily="34" charset="0"/>
                <a:cs typeface="Times New Roman" panose="02020603050405020304" pitchFamily="18" charset="0"/>
              </a:rPr>
              <a:t> </a:t>
            </a:r>
            <a:r>
              <a:rPr lang="da-DK" sz="1600" b="0" i="1" dirty="0" err="1">
                <a:latin typeface="+mn-lt"/>
                <a:ea typeface="Calibri" panose="020F0502020204030204" pitchFamily="34" charset="0"/>
                <a:cs typeface="Times New Roman" panose="02020603050405020304" pitchFamily="18" charset="0"/>
              </a:rPr>
              <a:t>Learned</a:t>
            </a:r>
            <a:r>
              <a:rPr lang="da-DK" sz="1600" b="0" i="1" dirty="0">
                <a:latin typeface="+mn-lt"/>
                <a:ea typeface="Calibri" panose="020F0502020204030204" pitchFamily="34" charset="0"/>
                <a:cs typeface="Times New Roman" panose="02020603050405020304" pitchFamily="18" charset="0"/>
              </a:rPr>
              <a:t> Centres (JALLC), 2010</a:t>
            </a:r>
            <a:r>
              <a:rPr lang="en-US" sz="1600" b="0" i="1" dirty="0">
                <a:latin typeface="+mn-lt"/>
                <a:ea typeface="Calibri" panose="020F0502020204030204" pitchFamily="34" charset="0"/>
                <a:cs typeface="Times New Roman" panose="02020603050405020304" pitchFamily="18" charset="0"/>
              </a:rPr>
              <a:t>)</a:t>
            </a:r>
            <a:endParaRPr lang="da-DK" sz="1600" b="0" i="1" dirty="0">
              <a:latin typeface="+mn-lt"/>
            </a:endParaRPr>
          </a:p>
          <a:p>
            <a:pPr marL="357188" indent="-357188"/>
            <a:r>
              <a:rPr lang="en-GB" sz="1600" b="0" dirty="0"/>
              <a:t>	</a:t>
            </a:r>
          </a:p>
        </p:txBody>
      </p:sp>
    </p:spTree>
    <p:extLst>
      <p:ext uri="{BB962C8B-B14F-4D97-AF65-F5344CB8AC3E}">
        <p14:creationId xmlns:p14="http://schemas.microsoft.com/office/powerpoint/2010/main" val="3669736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tekst 2"/>
          <p:cNvSpPr>
            <a:spLocks noGrp="1"/>
          </p:cNvSpPr>
          <p:nvPr>
            <p:ph type="body" sz="quarter" idx="4294967295"/>
          </p:nvPr>
        </p:nvSpPr>
        <p:spPr>
          <a:xfrm>
            <a:off x="1656678" y="621100"/>
            <a:ext cx="9240818" cy="652321"/>
          </a:xfrm>
        </p:spPr>
        <p:txBody>
          <a:bodyPr>
            <a:normAutofit/>
          </a:bodyPr>
          <a:lstStyle/>
          <a:p>
            <a:pPr marL="0" indent="0" algn="ctr">
              <a:buNone/>
            </a:pPr>
            <a:r>
              <a:rPr lang="da-DK" sz="2400" dirty="0" smtClean="0"/>
              <a:t>English Language provision in the </a:t>
            </a:r>
            <a:r>
              <a:rPr lang="da-DK" sz="2400" dirty="0" err="1" smtClean="0"/>
              <a:t>danish</a:t>
            </a:r>
            <a:r>
              <a:rPr lang="da-DK" sz="2400" dirty="0" smtClean="0"/>
              <a:t> </a:t>
            </a:r>
            <a:r>
              <a:rPr lang="da-DK" sz="2400" dirty="0" err="1" smtClean="0"/>
              <a:t>armed</a:t>
            </a:r>
            <a:r>
              <a:rPr lang="da-DK" sz="2400" dirty="0" smtClean="0"/>
              <a:t> forces</a:t>
            </a:r>
          </a:p>
        </p:txBody>
      </p:sp>
      <p:sp>
        <p:nvSpPr>
          <p:cNvPr id="12291" name="Tekstboks 5"/>
          <p:cNvSpPr txBox="1">
            <a:spLocks noChangeArrowheads="1"/>
          </p:cNvSpPr>
          <p:nvPr/>
        </p:nvSpPr>
        <p:spPr bwMode="auto">
          <a:xfrm>
            <a:off x="279700" y="1988840"/>
            <a:ext cx="11596742" cy="11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charset="0"/>
              <a:defRPr sz="3000" b="1">
                <a:solidFill>
                  <a:schemeClr val="tx1"/>
                </a:solidFill>
                <a:latin typeface="Arial" charset="0"/>
                <a:cs typeface="Arial" charset="0"/>
              </a:defRPr>
            </a:lvl1pPr>
            <a:lvl2pPr marL="742950" indent="-285750">
              <a:spcBef>
                <a:spcPts val="600"/>
              </a:spcBef>
              <a:buFont typeface="Arial" charset="0"/>
              <a:tabLst>
                <a:tab pos="34925" algn="l"/>
              </a:tabLst>
              <a:defRPr sz="2000">
                <a:solidFill>
                  <a:schemeClr val="tx1"/>
                </a:solidFill>
                <a:latin typeface="Arial" charset="0"/>
                <a:cs typeface="Arial" charset="0"/>
              </a:defRPr>
            </a:lvl2pPr>
            <a:lvl3pPr marL="1143000" indent="-228600">
              <a:spcBef>
                <a:spcPct val="20000"/>
              </a:spcBef>
              <a:buFont typeface="Arial" charset="0"/>
              <a:defRPr sz="1600">
                <a:solidFill>
                  <a:schemeClr val="tx1"/>
                </a:solidFill>
                <a:latin typeface="Arial" charset="0"/>
                <a:cs typeface="Arial" charset="0"/>
              </a:defRPr>
            </a:lvl3pPr>
            <a:lvl4pPr marL="1600200" indent="-228600">
              <a:spcBef>
                <a:spcPct val="20000"/>
              </a:spcBef>
              <a:buFont typeface="Arial" charset="0"/>
              <a:defRPr sz="1600">
                <a:solidFill>
                  <a:schemeClr val="tx1"/>
                </a:solidFill>
                <a:latin typeface="Arial" charset="0"/>
                <a:cs typeface="Arial" charset="0"/>
              </a:defRPr>
            </a:lvl4pPr>
            <a:lvl5pPr marL="2057400" indent="-22860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lvl="0"/>
            <a:r>
              <a:rPr lang="da-DK" sz="1700" b="0" dirty="0" err="1" smtClean="0">
                <a:latin typeface="+mn-lt"/>
              </a:rPr>
              <a:t>Despite</a:t>
            </a:r>
            <a:r>
              <a:rPr lang="da-DK" sz="1700" b="0" dirty="0" smtClean="0">
                <a:latin typeface="+mn-lt"/>
              </a:rPr>
              <a:t> </a:t>
            </a:r>
            <a:r>
              <a:rPr lang="da-DK" sz="1700" b="0" dirty="0" err="1" smtClean="0">
                <a:latin typeface="+mn-lt"/>
              </a:rPr>
              <a:t>strategic</a:t>
            </a:r>
            <a:r>
              <a:rPr lang="da-DK" sz="1700" b="0" dirty="0" smtClean="0">
                <a:latin typeface="+mn-lt"/>
              </a:rPr>
              <a:t> </a:t>
            </a:r>
            <a:r>
              <a:rPr lang="da-DK" sz="1700" b="0" dirty="0" err="1" smtClean="0">
                <a:latin typeface="+mn-lt"/>
              </a:rPr>
              <a:t>goals</a:t>
            </a:r>
            <a:r>
              <a:rPr lang="da-DK" sz="1700" b="0" dirty="0" smtClean="0">
                <a:latin typeface="+mn-lt"/>
              </a:rPr>
              <a:t> and </a:t>
            </a:r>
            <a:r>
              <a:rPr lang="da-DK" sz="1700" b="0" dirty="0" err="1" smtClean="0">
                <a:latin typeface="+mn-lt"/>
              </a:rPr>
              <a:t>stakeholder</a:t>
            </a:r>
            <a:r>
              <a:rPr lang="da-DK" sz="1700" b="0" dirty="0" smtClean="0">
                <a:latin typeface="+mn-lt"/>
              </a:rPr>
              <a:t> </a:t>
            </a:r>
            <a:r>
              <a:rPr lang="da-DK" sz="1700" b="0" dirty="0" err="1" smtClean="0">
                <a:latin typeface="+mn-lt"/>
              </a:rPr>
              <a:t>requirements</a:t>
            </a:r>
            <a:r>
              <a:rPr lang="da-DK" sz="1700" b="0" dirty="0" smtClean="0">
                <a:latin typeface="+mn-lt"/>
              </a:rPr>
              <a:t> for </a:t>
            </a:r>
            <a:r>
              <a:rPr lang="da-DK" sz="1700" b="0" dirty="0" err="1" smtClean="0">
                <a:latin typeface="+mn-lt"/>
              </a:rPr>
              <a:t>military</a:t>
            </a:r>
            <a:r>
              <a:rPr lang="da-DK" sz="1700" b="0" dirty="0" smtClean="0">
                <a:latin typeface="+mn-lt"/>
              </a:rPr>
              <a:t>, </a:t>
            </a:r>
            <a:r>
              <a:rPr lang="da-DK" sz="1700" b="0" dirty="0" err="1" smtClean="0">
                <a:latin typeface="+mn-lt"/>
              </a:rPr>
              <a:t>academic</a:t>
            </a:r>
            <a:r>
              <a:rPr lang="da-DK" sz="1700" b="0" dirty="0" smtClean="0">
                <a:latin typeface="+mn-lt"/>
              </a:rPr>
              <a:t> and general English, the </a:t>
            </a:r>
            <a:r>
              <a:rPr lang="da-DK" sz="1700" b="0" dirty="0" err="1" smtClean="0">
                <a:latin typeface="+mn-lt"/>
              </a:rPr>
              <a:t>subject</a:t>
            </a:r>
            <a:r>
              <a:rPr lang="da-DK" sz="1700" b="0" dirty="0" smtClean="0">
                <a:latin typeface="+mn-lt"/>
              </a:rPr>
              <a:t> has </a:t>
            </a:r>
            <a:r>
              <a:rPr lang="da-DK" sz="1700" b="0" dirty="0" err="1" smtClean="0">
                <a:latin typeface="+mn-lt"/>
              </a:rPr>
              <a:t>been</a:t>
            </a:r>
            <a:r>
              <a:rPr lang="da-DK" sz="1700" b="0" dirty="0" smtClean="0">
                <a:latin typeface="+mn-lt"/>
              </a:rPr>
              <a:t> </a:t>
            </a:r>
            <a:r>
              <a:rPr lang="da-DK" sz="1700" b="0" dirty="0" err="1" smtClean="0">
                <a:latin typeface="+mn-lt"/>
              </a:rPr>
              <a:t>significantly</a:t>
            </a:r>
            <a:r>
              <a:rPr lang="da-DK" sz="1700" b="0" dirty="0" smtClean="0">
                <a:latin typeface="+mn-lt"/>
              </a:rPr>
              <a:t> </a:t>
            </a:r>
            <a:r>
              <a:rPr lang="da-DK" sz="1700" b="0" dirty="0" err="1" smtClean="0">
                <a:latin typeface="+mn-lt"/>
              </a:rPr>
              <a:t>reduced</a:t>
            </a:r>
            <a:r>
              <a:rPr lang="da-DK" sz="1700" b="0" dirty="0">
                <a:latin typeface="+mn-lt"/>
              </a:rPr>
              <a:t> </a:t>
            </a:r>
            <a:r>
              <a:rPr lang="da-DK" sz="1700" b="0" dirty="0" smtClean="0">
                <a:latin typeface="+mn-lt"/>
              </a:rPr>
              <a:t>over the last </a:t>
            </a:r>
            <a:r>
              <a:rPr lang="da-DK" sz="1700" b="0" dirty="0" err="1" smtClean="0">
                <a:latin typeface="+mn-lt"/>
              </a:rPr>
              <a:t>decade</a:t>
            </a:r>
            <a:r>
              <a:rPr lang="da-DK" sz="1700" b="0" dirty="0" smtClean="0">
                <a:latin typeface="+mn-lt"/>
              </a:rPr>
              <a:t>:</a:t>
            </a:r>
          </a:p>
          <a:p>
            <a:pPr lvl="0"/>
            <a:endParaRPr lang="da-DK" sz="1700" b="0" dirty="0">
              <a:latin typeface="+mn-lt"/>
            </a:endParaRPr>
          </a:p>
          <a:p>
            <a:pPr marL="357188" indent="-357188"/>
            <a:r>
              <a:rPr lang="en-GB" sz="1800" b="0" dirty="0"/>
              <a:t>	</a:t>
            </a:r>
          </a:p>
        </p:txBody>
      </p:sp>
      <p:graphicFrame>
        <p:nvGraphicFramePr>
          <p:cNvPr id="8" name="Tabel 7"/>
          <p:cNvGraphicFramePr>
            <a:graphicFrameLocks noGrp="1"/>
          </p:cNvGraphicFramePr>
          <p:nvPr>
            <p:extLst>
              <p:ext uri="{D42A27DB-BD31-4B8C-83A1-F6EECF244321}">
                <p14:modId xmlns:p14="http://schemas.microsoft.com/office/powerpoint/2010/main" val="1861967896"/>
              </p:ext>
            </p:extLst>
          </p:nvPr>
        </p:nvGraphicFramePr>
        <p:xfrm>
          <a:off x="333490" y="2678659"/>
          <a:ext cx="11220223" cy="3528506"/>
        </p:xfrm>
        <a:graphic>
          <a:graphicData uri="http://schemas.openxmlformats.org/drawingml/2006/table">
            <a:tbl>
              <a:tblPr firstRow="1" firstCol="1" bandRow="1">
                <a:tableStyleId>{5C22544A-7EE6-4342-B048-85BDC9FD1C3A}</a:tableStyleId>
              </a:tblPr>
              <a:tblGrid>
                <a:gridCol w="5520848">
                  <a:extLst>
                    <a:ext uri="{9D8B030D-6E8A-4147-A177-3AD203B41FA5}">
                      <a16:colId xmlns:a16="http://schemas.microsoft.com/office/drawing/2014/main" val="2060755922"/>
                    </a:ext>
                  </a:extLst>
                </a:gridCol>
                <a:gridCol w="5699375">
                  <a:extLst>
                    <a:ext uri="{9D8B030D-6E8A-4147-A177-3AD203B41FA5}">
                      <a16:colId xmlns:a16="http://schemas.microsoft.com/office/drawing/2014/main" val="3953705674"/>
                    </a:ext>
                  </a:extLst>
                </a:gridCol>
              </a:tblGrid>
              <a:tr h="361613">
                <a:tc gridSpan="2">
                  <a:txBody>
                    <a:bodyPr/>
                    <a:lstStyle/>
                    <a:p>
                      <a:pPr>
                        <a:lnSpc>
                          <a:spcPct val="115000"/>
                        </a:lnSpc>
                        <a:spcAft>
                          <a:spcPts val="0"/>
                        </a:spcAft>
                      </a:pPr>
                      <a:r>
                        <a:rPr lang="en-US" b="0" dirty="0">
                          <a:solidFill>
                            <a:schemeClr val="bg1"/>
                          </a:solidFill>
                        </a:rPr>
                        <a:t>Total guided study hours Danish </a:t>
                      </a:r>
                      <a:r>
                        <a:rPr lang="en-US" b="0" dirty="0" err="1">
                          <a:solidFill>
                            <a:schemeClr val="bg1"/>
                          </a:solidFill>
                        </a:rPr>
                        <a:t>Defence</a:t>
                      </a:r>
                      <a:r>
                        <a:rPr lang="en-US" b="0" dirty="0">
                          <a:solidFill>
                            <a:schemeClr val="bg1"/>
                          </a:solidFill>
                        </a:rPr>
                        <a:t> Officers </a:t>
                      </a:r>
                      <a:r>
                        <a:rPr lang="en-US" b="0" dirty="0" err="1">
                          <a:solidFill>
                            <a:schemeClr val="bg1"/>
                          </a:solidFill>
                        </a:rPr>
                        <a:t>programmes</a:t>
                      </a:r>
                      <a:endParaRPr lang="da-DK" b="0" dirty="0">
                        <a:solidFill>
                          <a:schemeClr val="bg1"/>
                        </a:solidFill>
                      </a:endParaRPr>
                    </a:p>
                  </a:txBody>
                  <a:tcPr marL="44450" marR="44450" marT="0" marB="0" anchor="b">
                    <a:solidFill>
                      <a:srgbClr val="0070C0"/>
                    </a:solidFill>
                  </a:tcPr>
                </a:tc>
                <a:tc hMerge="1">
                  <a:txBody>
                    <a:bodyPr/>
                    <a:lstStyle/>
                    <a:p>
                      <a:endParaRPr lang="da-DK"/>
                    </a:p>
                  </a:txBody>
                  <a:tcPr/>
                </a:tc>
                <a:extLst>
                  <a:ext uri="{0D108BD9-81ED-4DB2-BD59-A6C34878D82A}">
                    <a16:rowId xmlns:a16="http://schemas.microsoft.com/office/drawing/2014/main" val="3907130224"/>
                  </a:ext>
                </a:extLst>
              </a:tr>
              <a:tr h="351877">
                <a:tc gridSpan="2">
                  <a:txBody>
                    <a:bodyPr/>
                    <a:lstStyle/>
                    <a:p>
                      <a:pPr>
                        <a:lnSpc>
                          <a:spcPct val="115000"/>
                        </a:lnSpc>
                        <a:spcAft>
                          <a:spcPts val="0"/>
                        </a:spcAft>
                      </a:pPr>
                      <a:r>
                        <a:rPr lang="da-DK" b="0" dirty="0">
                          <a:solidFill>
                            <a:schemeClr val="bg1"/>
                          </a:solidFill>
                        </a:rPr>
                        <a:t>OFFICER TRAINING 2010-14</a:t>
                      </a:r>
                    </a:p>
                  </a:txBody>
                  <a:tcPr marL="44450" marR="44450" marT="0" marB="0" anchor="b">
                    <a:solidFill>
                      <a:srgbClr val="0070C0"/>
                    </a:solidFill>
                  </a:tcPr>
                </a:tc>
                <a:tc hMerge="1">
                  <a:txBody>
                    <a:bodyPr/>
                    <a:lstStyle/>
                    <a:p>
                      <a:endParaRPr lang="da-DK"/>
                    </a:p>
                  </a:txBody>
                  <a:tcPr/>
                </a:tc>
                <a:extLst>
                  <a:ext uri="{0D108BD9-81ED-4DB2-BD59-A6C34878D82A}">
                    <a16:rowId xmlns:a16="http://schemas.microsoft.com/office/drawing/2014/main" val="1234811368"/>
                  </a:ext>
                </a:extLst>
              </a:tr>
              <a:tr h="351877">
                <a:tc>
                  <a:txBody>
                    <a:bodyPr/>
                    <a:lstStyle/>
                    <a:p>
                      <a:pPr>
                        <a:lnSpc>
                          <a:spcPct val="115000"/>
                        </a:lnSpc>
                        <a:spcAft>
                          <a:spcPts val="0"/>
                        </a:spcAft>
                      </a:pPr>
                      <a:r>
                        <a:rPr lang="en-US" b="0" dirty="0">
                          <a:solidFill>
                            <a:schemeClr val="bg1"/>
                          </a:solidFill>
                        </a:rPr>
                        <a:t>Basic Officer Training/BA program</a:t>
                      </a:r>
                      <a:endParaRPr lang="da-DK" b="0" dirty="0">
                        <a:solidFill>
                          <a:schemeClr val="bg1"/>
                        </a:solidFill>
                      </a:endParaRPr>
                    </a:p>
                  </a:txBody>
                  <a:tcPr marL="44450" marR="44450" marT="0" marB="0" anchor="b">
                    <a:solidFill>
                      <a:srgbClr val="0070C0"/>
                    </a:solidFill>
                  </a:tcPr>
                </a:tc>
                <a:tc>
                  <a:txBody>
                    <a:bodyPr/>
                    <a:lstStyle/>
                    <a:p>
                      <a:pPr>
                        <a:lnSpc>
                          <a:spcPct val="115000"/>
                        </a:lnSpc>
                        <a:spcAft>
                          <a:spcPts val="0"/>
                        </a:spcAft>
                      </a:pPr>
                      <a:r>
                        <a:rPr lang="en-US" b="0" dirty="0">
                          <a:solidFill>
                            <a:schemeClr val="bg1"/>
                          </a:solidFill>
                        </a:rPr>
                        <a:t>Junior </a:t>
                      </a:r>
                      <a:r>
                        <a:rPr lang="en-US" b="0" dirty="0" smtClean="0">
                          <a:solidFill>
                            <a:schemeClr val="bg1"/>
                          </a:solidFill>
                        </a:rPr>
                        <a:t>Officers </a:t>
                      </a:r>
                      <a:r>
                        <a:rPr lang="en-US" b="0" dirty="0">
                          <a:solidFill>
                            <a:schemeClr val="bg1"/>
                          </a:solidFill>
                        </a:rPr>
                        <a:t>course 2010-14</a:t>
                      </a:r>
                      <a:endParaRPr lang="da-DK" b="0" dirty="0">
                        <a:solidFill>
                          <a:schemeClr val="bg1"/>
                        </a:solidFill>
                      </a:endParaRPr>
                    </a:p>
                  </a:txBody>
                  <a:tcPr marL="44450" marR="44450" marT="0" marB="0" anchor="b">
                    <a:solidFill>
                      <a:srgbClr val="0070C0"/>
                    </a:solidFill>
                  </a:tcPr>
                </a:tc>
                <a:extLst>
                  <a:ext uri="{0D108BD9-81ED-4DB2-BD59-A6C34878D82A}">
                    <a16:rowId xmlns:a16="http://schemas.microsoft.com/office/drawing/2014/main" val="364723852"/>
                  </a:ext>
                </a:extLst>
              </a:tr>
              <a:tr h="351877">
                <a:tc>
                  <a:txBody>
                    <a:bodyPr/>
                    <a:lstStyle/>
                    <a:p>
                      <a:pPr>
                        <a:lnSpc>
                          <a:spcPct val="115000"/>
                        </a:lnSpc>
                        <a:spcAft>
                          <a:spcPts val="0"/>
                        </a:spcAft>
                      </a:pPr>
                      <a:r>
                        <a:rPr lang="en-US" b="0" dirty="0">
                          <a:solidFill>
                            <a:schemeClr val="bg1"/>
                          </a:solidFill>
                        </a:rPr>
                        <a:t>450 hrs.</a:t>
                      </a:r>
                      <a:endParaRPr lang="da-DK" b="0" dirty="0">
                        <a:solidFill>
                          <a:schemeClr val="bg1"/>
                        </a:solidFill>
                      </a:endParaRPr>
                    </a:p>
                  </a:txBody>
                  <a:tcPr marL="44450" marR="44450" marT="0" marB="0" anchor="b">
                    <a:solidFill>
                      <a:srgbClr val="0070C0"/>
                    </a:solidFill>
                  </a:tcPr>
                </a:tc>
                <a:tc>
                  <a:txBody>
                    <a:bodyPr/>
                    <a:lstStyle/>
                    <a:p>
                      <a:pPr>
                        <a:lnSpc>
                          <a:spcPct val="115000"/>
                        </a:lnSpc>
                        <a:spcAft>
                          <a:spcPts val="0"/>
                        </a:spcAft>
                      </a:pPr>
                      <a:r>
                        <a:rPr lang="da-DK" b="0" dirty="0">
                          <a:solidFill>
                            <a:schemeClr val="bg1"/>
                          </a:solidFill>
                        </a:rPr>
                        <a:t>200 hrs. </a:t>
                      </a:r>
                    </a:p>
                  </a:txBody>
                  <a:tcPr marL="44450" marR="44450" marT="0" marB="0" anchor="b">
                    <a:solidFill>
                      <a:srgbClr val="0070C0"/>
                    </a:solidFill>
                  </a:tcPr>
                </a:tc>
                <a:extLst>
                  <a:ext uri="{0D108BD9-81ED-4DB2-BD59-A6C34878D82A}">
                    <a16:rowId xmlns:a16="http://schemas.microsoft.com/office/drawing/2014/main" val="2939622669"/>
                  </a:ext>
                </a:extLst>
              </a:tr>
              <a:tr h="351877">
                <a:tc gridSpan="2">
                  <a:txBody>
                    <a:bodyPr/>
                    <a:lstStyle/>
                    <a:p>
                      <a:pPr>
                        <a:lnSpc>
                          <a:spcPct val="115000"/>
                        </a:lnSpc>
                        <a:spcAft>
                          <a:spcPts val="0"/>
                        </a:spcAft>
                      </a:pPr>
                      <a:r>
                        <a:rPr lang="da-DK" b="0" dirty="0">
                          <a:solidFill>
                            <a:schemeClr val="bg1"/>
                          </a:solidFill>
                        </a:rPr>
                        <a:t>OFFICER TRAINING 2015-18</a:t>
                      </a:r>
                    </a:p>
                  </a:txBody>
                  <a:tcPr marL="44450" marR="44450" marT="0" marB="0" anchor="b">
                    <a:solidFill>
                      <a:srgbClr val="0070C0"/>
                    </a:solidFill>
                  </a:tcPr>
                </a:tc>
                <a:tc hMerge="1">
                  <a:txBody>
                    <a:bodyPr/>
                    <a:lstStyle/>
                    <a:p>
                      <a:endParaRPr lang="da-DK"/>
                    </a:p>
                  </a:txBody>
                  <a:tcPr/>
                </a:tc>
                <a:extLst>
                  <a:ext uri="{0D108BD9-81ED-4DB2-BD59-A6C34878D82A}">
                    <a16:rowId xmlns:a16="http://schemas.microsoft.com/office/drawing/2014/main" val="4256068994"/>
                  </a:ext>
                </a:extLst>
              </a:tr>
              <a:tr h="351877">
                <a:tc>
                  <a:txBody>
                    <a:bodyPr/>
                    <a:lstStyle/>
                    <a:p>
                      <a:pPr>
                        <a:lnSpc>
                          <a:spcPct val="115000"/>
                        </a:lnSpc>
                        <a:spcAft>
                          <a:spcPts val="0"/>
                        </a:spcAft>
                      </a:pPr>
                      <a:r>
                        <a:rPr lang="en-US" b="0" dirty="0">
                          <a:solidFill>
                            <a:schemeClr val="bg1"/>
                          </a:solidFill>
                        </a:rPr>
                        <a:t>Basic Officer Training/Diploma</a:t>
                      </a:r>
                      <a:endParaRPr lang="da-DK" b="0" dirty="0">
                        <a:solidFill>
                          <a:schemeClr val="bg1"/>
                        </a:solidFill>
                      </a:endParaRPr>
                    </a:p>
                  </a:txBody>
                  <a:tcPr marL="44450" marR="44450" marT="0" marB="0" anchor="b">
                    <a:solidFill>
                      <a:srgbClr val="0070C0"/>
                    </a:solidFill>
                  </a:tcPr>
                </a:tc>
                <a:tc>
                  <a:txBody>
                    <a:bodyPr/>
                    <a:lstStyle/>
                    <a:p>
                      <a:pPr>
                        <a:lnSpc>
                          <a:spcPct val="115000"/>
                        </a:lnSpc>
                        <a:spcAft>
                          <a:spcPts val="0"/>
                        </a:spcAft>
                      </a:pPr>
                      <a:r>
                        <a:rPr lang="en-US" b="0" dirty="0">
                          <a:solidFill>
                            <a:schemeClr val="bg1"/>
                          </a:solidFill>
                        </a:rPr>
                        <a:t>Junior </a:t>
                      </a:r>
                      <a:r>
                        <a:rPr lang="en-US" b="0" dirty="0" smtClean="0">
                          <a:solidFill>
                            <a:schemeClr val="bg1"/>
                          </a:solidFill>
                        </a:rPr>
                        <a:t>Officers </a:t>
                      </a:r>
                      <a:r>
                        <a:rPr lang="en-US" b="0" dirty="0">
                          <a:solidFill>
                            <a:schemeClr val="bg1"/>
                          </a:solidFill>
                        </a:rPr>
                        <a:t>course </a:t>
                      </a:r>
                      <a:r>
                        <a:rPr lang="en-US" b="0" dirty="0" smtClean="0">
                          <a:solidFill>
                            <a:schemeClr val="bg1"/>
                          </a:solidFill>
                        </a:rPr>
                        <a:t>2015-18</a:t>
                      </a:r>
                      <a:endParaRPr lang="da-DK" b="0" dirty="0">
                        <a:solidFill>
                          <a:schemeClr val="bg1"/>
                        </a:solidFill>
                      </a:endParaRPr>
                    </a:p>
                  </a:txBody>
                  <a:tcPr marL="44450" marR="44450" marT="0" marB="0" anchor="b">
                    <a:solidFill>
                      <a:srgbClr val="0070C0"/>
                    </a:solidFill>
                  </a:tcPr>
                </a:tc>
                <a:extLst>
                  <a:ext uri="{0D108BD9-81ED-4DB2-BD59-A6C34878D82A}">
                    <a16:rowId xmlns:a16="http://schemas.microsoft.com/office/drawing/2014/main" val="529382624"/>
                  </a:ext>
                </a:extLst>
              </a:tr>
              <a:tr h="351877">
                <a:tc>
                  <a:txBody>
                    <a:bodyPr/>
                    <a:lstStyle/>
                    <a:p>
                      <a:pPr>
                        <a:lnSpc>
                          <a:spcPct val="115000"/>
                        </a:lnSpc>
                        <a:spcAft>
                          <a:spcPts val="0"/>
                        </a:spcAft>
                      </a:pPr>
                      <a:r>
                        <a:rPr lang="da-DK" b="0" dirty="0">
                          <a:solidFill>
                            <a:schemeClr val="bg1"/>
                          </a:solidFill>
                        </a:rPr>
                        <a:t>216 </a:t>
                      </a:r>
                      <a:r>
                        <a:rPr lang="da-DK" b="0" dirty="0" err="1">
                          <a:solidFill>
                            <a:schemeClr val="bg1"/>
                          </a:solidFill>
                        </a:rPr>
                        <a:t>hrs</a:t>
                      </a:r>
                      <a:endParaRPr lang="da-DK" b="0" dirty="0">
                        <a:solidFill>
                          <a:schemeClr val="bg1"/>
                        </a:solidFill>
                      </a:endParaRPr>
                    </a:p>
                  </a:txBody>
                  <a:tcPr marL="44450" marR="44450" marT="0" marB="0" anchor="b">
                    <a:solidFill>
                      <a:srgbClr val="0070C0"/>
                    </a:solidFill>
                  </a:tcPr>
                </a:tc>
                <a:tc>
                  <a:txBody>
                    <a:bodyPr/>
                    <a:lstStyle/>
                    <a:p>
                      <a:pPr>
                        <a:lnSpc>
                          <a:spcPct val="115000"/>
                        </a:lnSpc>
                        <a:spcAft>
                          <a:spcPts val="0"/>
                        </a:spcAft>
                      </a:pPr>
                      <a:r>
                        <a:rPr lang="da-DK" b="0" dirty="0">
                          <a:solidFill>
                            <a:schemeClr val="bg1"/>
                          </a:solidFill>
                        </a:rPr>
                        <a:t>120 </a:t>
                      </a:r>
                      <a:r>
                        <a:rPr lang="da-DK" b="0" dirty="0" err="1">
                          <a:solidFill>
                            <a:schemeClr val="bg1"/>
                          </a:solidFill>
                        </a:rPr>
                        <a:t>hrs</a:t>
                      </a:r>
                      <a:r>
                        <a:rPr lang="da-DK" b="0" dirty="0">
                          <a:solidFill>
                            <a:schemeClr val="bg1"/>
                          </a:solidFill>
                        </a:rPr>
                        <a:t> (</a:t>
                      </a:r>
                      <a:r>
                        <a:rPr lang="da-DK" b="0" dirty="0" err="1">
                          <a:solidFill>
                            <a:schemeClr val="bg1"/>
                          </a:solidFill>
                        </a:rPr>
                        <a:t>Army</a:t>
                      </a:r>
                      <a:r>
                        <a:rPr lang="da-DK" b="0" dirty="0">
                          <a:solidFill>
                            <a:schemeClr val="bg1"/>
                          </a:solidFill>
                        </a:rPr>
                        <a:t> </a:t>
                      </a:r>
                      <a:r>
                        <a:rPr lang="da-DK" b="0" dirty="0" err="1">
                          <a:solidFill>
                            <a:schemeClr val="bg1"/>
                          </a:solidFill>
                        </a:rPr>
                        <a:t>only</a:t>
                      </a:r>
                      <a:r>
                        <a:rPr lang="da-DK" b="0" dirty="0">
                          <a:solidFill>
                            <a:schemeClr val="bg1"/>
                          </a:solidFill>
                        </a:rPr>
                        <a:t>)</a:t>
                      </a:r>
                    </a:p>
                  </a:txBody>
                  <a:tcPr marL="44450" marR="44450" marT="0" marB="0" anchor="b">
                    <a:solidFill>
                      <a:srgbClr val="0070C0"/>
                    </a:solidFill>
                  </a:tcPr>
                </a:tc>
                <a:extLst>
                  <a:ext uri="{0D108BD9-81ED-4DB2-BD59-A6C34878D82A}">
                    <a16:rowId xmlns:a16="http://schemas.microsoft.com/office/drawing/2014/main" val="3527931953"/>
                  </a:ext>
                </a:extLst>
              </a:tr>
              <a:tr h="351877">
                <a:tc gridSpan="2">
                  <a:txBody>
                    <a:bodyPr/>
                    <a:lstStyle/>
                    <a:p>
                      <a:pPr>
                        <a:lnSpc>
                          <a:spcPct val="115000"/>
                        </a:lnSpc>
                        <a:spcAft>
                          <a:spcPts val="0"/>
                        </a:spcAft>
                      </a:pPr>
                      <a:r>
                        <a:rPr lang="da-DK" b="0" dirty="0">
                          <a:solidFill>
                            <a:schemeClr val="bg1"/>
                          </a:solidFill>
                        </a:rPr>
                        <a:t>OFFICER TRAINING 2019-</a:t>
                      </a:r>
                    </a:p>
                  </a:txBody>
                  <a:tcPr marL="44450" marR="44450" marT="0" marB="0" anchor="b">
                    <a:solidFill>
                      <a:srgbClr val="0070C0"/>
                    </a:solidFill>
                  </a:tcPr>
                </a:tc>
                <a:tc hMerge="1">
                  <a:txBody>
                    <a:bodyPr/>
                    <a:lstStyle/>
                    <a:p>
                      <a:endParaRPr lang="da-DK"/>
                    </a:p>
                  </a:txBody>
                  <a:tcPr/>
                </a:tc>
                <a:extLst>
                  <a:ext uri="{0D108BD9-81ED-4DB2-BD59-A6C34878D82A}">
                    <a16:rowId xmlns:a16="http://schemas.microsoft.com/office/drawing/2014/main" val="1165330573"/>
                  </a:ext>
                </a:extLst>
              </a:tr>
              <a:tr h="351877">
                <a:tc>
                  <a:txBody>
                    <a:bodyPr/>
                    <a:lstStyle/>
                    <a:p>
                      <a:pPr>
                        <a:lnSpc>
                          <a:spcPct val="115000"/>
                        </a:lnSpc>
                        <a:spcAft>
                          <a:spcPts val="0"/>
                        </a:spcAft>
                      </a:pPr>
                      <a:r>
                        <a:rPr lang="en-US" b="0">
                          <a:solidFill>
                            <a:schemeClr val="bg1"/>
                          </a:solidFill>
                        </a:rPr>
                        <a:t>Basic Officer Training/Diploma</a:t>
                      </a:r>
                      <a:endParaRPr lang="da-DK" b="0">
                        <a:solidFill>
                          <a:schemeClr val="bg1"/>
                        </a:solidFill>
                      </a:endParaRPr>
                    </a:p>
                  </a:txBody>
                  <a:tcPr marL="44450" marR="44450" marT="0" marB="0" anchor="b">
                    <a:solidFill>
                      <a:srgbClr val="0070C0"/>
                    </a:solidFill>
                  </a:tcPr>
                </a:tc>
                <a:tc>
                  <a:txBody>
                    <a:bodyPr/>
                    <a:lstStyle/>
                    <a:p>
                      <a:pPr>
                        <a:lnSpc>
                          <a:spcPct val="115000"/>
                        </a:lnSpc>
                        <a:spcAft>
                          <a:spcPts val="0"/>
                        </a:spcAft>
                      </a:pPr>
                      <a:r>
                        <a:rPr lang="en-US" b="0" dirty="0">
                          <a:solidFill>
                            <a:schemeClr val="bg1"/>
                          </a:solidFill>
                        </a:rPr>
                        <a:t>Junior </a:t>
                      </a:r>
                      <a:r>
                        <a:rPr lang="en-US" b="0" dirty="0" smtClean="0">
                          <a:solidFill>
                            <a:schemeClr val="bg1"/>
                          </a:solidFill>
                        </a:rPr>
                        <a:t>Officers </a:t>
                      </a:r>
                      <a:r>
                        <a:rPr lang="en-US" b="0" dirty="0">
                          <a:solidFill>
                            <a:schemeClr val="bg1"/>
                          </a:solidFill>
                        </a:rPr>
                        <a:t>course </a:t>
                      </a:r>
                      <a:r>
                        <a:rPr lang="en-US" b="0" dirty="0" smtClean="0">
                          <a:solidFill>
                            <a:schemeClr val="bg1"/>
                          </a:solidFill>
                        </a:rPr>
                        <a:t>2019</a:t>
                      </a:r>
                      <a:endParaRPr lang="da-DK" b="0" dirty="0">
                        <a:solidFill>
                          <a:schemeClr val="bg1"/>
                        </a:solidFill>
                      </a:endParaRPr>
                    </a:p>
                  </a:txBody>
                  <a:tcPr marL="44450" marR="44450" marT="0" marB="0" anchor="b">
                    <a:solidFill>
                      <a:srgbClr val="0070C0"/>
                    </a:solidFill>
                  </a:tcPr>
                </a:tc>
                <a:extLst>
                  <a:ext uri="{0D108BD9-81ED-4DB2-BD59-A6C34878D82A}">
                    <a16:rowId xmlns:a16="http://schemas.microsoft.com/office/drawing/2014/main" val="2192334782"/>
                  </a:ext>
                </a:extLst>
              </a:tr>
              <a:tr h="351877">
                <a:tc>
                  <a:txBody>
                    <a:bodyPr/>
                    <a:lstStyle/>
                    <a:p>
                      <a:pPr>
                        <a:lnSpc>
                          <a:spcPct val="115000"/>
                        </a:lnSpc>
                        <a:spcAft>
                          <a:spcPts val="0"/>
                        </a:spcAft>
                      </a:pPr>
                      <a:r>
                        <a:rPr lang="en-US" b="0">
                          <a:solidFill>
                            <a:schemeClr val="bg1"/>
                          </a:solidFill>
                        </a:rPr>
                        <a:t>148 hrs.</a:t>
                      </a:r>
                      <a:endParaRPr lang="da-DK" b="0">
                        <a:solidFill>
                          <a:schemeClr val="bg1"/>
                        </a:solidFill>
                      </a:endParaRPr>
                    </a:p>
                  </a:txBody>
                  <a:tcPr marL="44450" marR="44450" marT="0" marB="0" anchor="b">
                    <a:solidFill>
                      <a:srgbClr val="0070C0"/>
                    </a:solidFill>
                  </a:tcPr>
                </a:tc>
                <a:tc>
                  <a:txBody>
                    <a:bodyPr/>
                    <a:lstStyle/>
                    <a:p>
                      <a:pPr>
                        <a:lnSpc>
                          <a:spcPct val="115000"/>
                        </a:lnSpc>
                        <a:spcAft>
                          <a:spcPts val="0"/>
                        </a:spcAft>
                      </a:pPr>
                      <a:r>
                        <a:rPr lang="en-US" b="0" dirty="0">
                          <a:solidFill>
                            <a:schemeClr val="bg1"/>
                          </a:solidFill>
                        </a:rPr>
                        <a:t>40 hrs. </a:t>
                      </a:r>
                      <a:r>
                        <a:rPr lang="da-DK" b="0" dirty="0">
                          <a:solidFill>
                            <a:schemeClr val="bg1"/>
                          </a:solidFill>
                        </a:rPr>
                        <a:t>(</a:t>
                      </a:r>
                      <a:r>
                        <a:rPr lang="da-DK" b="0" dirty="0" err="1">
                          <a:solidFill>
                            <a:schemeClr val="bg1"/>
                          </a:solidFill>
                        </a:rPr>
                        <a:t>Army</a:t>
                      </a:r>
                      <a:r>
                        <a:rPr lang="da-DK" b="0" dirty="0">
                          <a:solidFill>
                            <a:schemeClr val="bg1"/>
                          </a:solidFill>
                        </a:rPr>
                        <a:t> </a:t>
                      </a:r>
                      <a:r>
                        <a:rPr lang="da-DK" b="0" dirty="0" err="1">
                          <a:solidFill>
                            <a:schemeClr val="bg1"/>
                          </a:solidFill>
                        </a:rPr>
                        <a:t>only</a:t>
                      </a:r>
                      <a:r>
                        <a:rPr lang="da-DK" b="0" dirty="0">
                          <a:solidFill>
                            <a:schemeClr val="bg1"/>
                          </a:solidFill>
                        </a:rPr>
                        <a:t>)</a:t>
                      </a:r>
                    </a:p>
                  </a:txBody>
                  <a:tcPr marL="44450" marR="44450" marT="0" marB="0" anchor="b">
                    <a:solidFill>
                      <a:srgbClr val="0070C0"/>
                    </a:solidFill>
                  </a:tcPr>
                </a:tc>
                <a:extLst>
                  <a:ext uri="{0D108BD9-81ED-4DB2-BD59-A6C34878D82A}">
                    <a16:rowId xmlns:a16="http://schemas.microsoft.com/office/drawing/2014/main" val="1982776910"/>
                  </a:ext>
                </a:extLst>
              </a:tr>
            </a:tbl>
          </a:graphicData>
        </a:graphic>
      </p:graphicFrame>
      <p:sp>
        <p:nvSpPr>
          <p:cNvPr id="9" name="Rectangle 4"/>
          <p:cNvSpPr>
            <a:spLocks noChangeArrowheads="1"/>
          </p:cNvSpPr>
          <p:nvPr/>
        </p:nvSpPr>
        <p:spPr bwMode="auto">
          <a:xfrm>
            <a:off x="3981450" y="3113088"/>
            <a:ext cx="2275533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a-DK"/>
          </a:p>
        </p:txBody>
      </p:sp>
    </p:spTree>
    <p:extLst>
      <p:ext uri="{BB962C8B-B14F-4D97-AF65-F5344CB8AC3E}">
        <p14:creationId xmlns:p14="http://schemas.microsoft.com/office/powerpoint/2010/main" val="32612639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Reductions</a:t>
            </a:r>
            <a:r>
              <a:rPr lang="da-DK" dirty="0" smtClean="0"/>
              <a:t> </a:t>
            </a:r>
            <a:r>
              <a:rPr lang="da-DK" dirty="0" err="1" smtClean="0"/>
              <a:t>explained</a:t>
            </a:r>
            <a:endParaRPr lang="en-US" dirty="0"/>
          </a:p>
        </p:txBody>
      </p:sp>
      <p:sp>
        <p:nvSpPr>
          <p:cNvPr id="3" name="Pladsholder til indhold 2"/>
          <p:cNvSpPr>
            <a:spLocks noGrp="1"/>
          </p:cNvSpPr>
          <p:nvPr>
            <p:ph sz="quarter" idx="13"/>
          </p:nvPr>
        </p:nvSpPr>
        <p:spPr/>
        <p:txBody>
          <a:bodyPr>
            <a:normAutofit fontScale="85000" lnSpcReduction="20000"/>
          </a:bodyPr>
          <a:lstStyle/>
          <a:p>
            <a:pPr marL="0" indent="0">
              <a:buNone/>
            </a:pPr>
            <a:r>
              <a:rPr lang="en-US" sz="2600" cap="none" dirty="0" smtClean="0"/>
              <a:t>Stakeholder actions explained: </a:t>
            </a:r>
          </a:p>
          <a:p>
            <a:pPr marL="457200" indent="-457200">
              <a:buFont typeface="+mj-lt"/>
              <a:buAutoNum type="arabicPeriod"/>
            </a:pPr>
            <a:r>
              <a:rPr lang="en-US" sz="2600" cap="none" dirty="0"/>
              <a:t>R</a:t>
            </a:r>
            <a:r>
              <a:rPr lang="en-US" sz="2600" cap="none" dirty="0" smtClean="0"/>
              <a:t>educed funding for education</a:t>
            </a:r>
          </a:p>
          <a:p>
            <a:pPr marL="457200" indent="-457200">
              <a:buFont typeface="+mj-lt"/>
              <a:buAutoNum type="arabicPeriod"/>
            </a:pPr>
            <a:r>
              <a:rPr lang="en-US" sz="2600" cap="none" dirty="0" smtClean="0"/>
              <a:t>Reform of military education system</a:t>
            </a:r>
          </a:p>
          <a:p>
            <a:pPr marL="457200" indent="-457200">
              <a:buFont typeface="+mj-lt"/>
              <a:buAutoNum type="arabicPeriod"/>
            </a:pPr>
            <a:r>
              <a:rPr lang="en-US" sz="2600" cap="none" dirty="0" smtClean="0"/>
              <a:t>From core to </a:t>
            </a:r>
            <a:r>
              <a:rPr lang="en-US" sz="2600" cap="none" dirty="0"/>
              <a:t>auxiliary </a:t>
            </a:r>
            <a:r>
              <a:rPr lang="en-US" sz="2600" cap="none" dirty="0" smtClean="0"/>
              <a:t>skill</a:t>
            </a:r>
          </a:p>
          <a:p>
            <a:pPr marL="457200" indent="-457200">
              <a:buFont typeface="+mj-lt"/>
              <a:buAutoNum type="arabicPeriod"/>
            </a:pPr>
            <a:r>
              <a:rPr lang="en-US" sz="2600" cap="none" dirty="0" smtClean="0"/>
              <a:t>not part of curriculum on similar degree courses e.g. engineering and management </a:t>
            </a:r>
          </a:p>
          <a:p>
            <a:pPr marL="457200" indent="-457200">
              <a:buFont typeface="+mj-lt"/>
              <a:buAutoNum type="arabicPeriod"/>
            </a:pPr>
            <a:r>
              <a:rPr lang="en-US" sz="2600" cap="none" dirty="0" smtClean="0"/>
              <a:t>HR strate</a:t>
            </a:r>
            <a:r>
              <a:rPr lang="en-US" sz="2600" cap="none" dirty="0"/>
              <a:t>gy – continuing professional development is an individual </a:t>
            </a:r>
            <a:r>
              <a:rPr lang="en-US" sz="2600" cap="none" dirty="0" smtClean="0"/>
              <a:t>responsibility</a:t>
            </a:r>
          </a:p>
          <a:p>
            <a:pPr marL="457200" indent="-457200">
              <a:buFont typeface="+mj-lt"/>
              <a:buAutoNum type="arabicPeriod"/>
            </a:pPr>
            <a:r>
              <a:rPr lang="en-US" sz="2600" cap="none" dirty="0" smtClean="0"/>
              <a:t>“everyone </a:t>
            </a:r>
            <a:r>
              <a:rPr lang="en-US" sz="2600" cap="none" dirty="0"/>
              <a:t>knows </a:t>
            </a:r>
            <a:r>
              <a:rPr lang="en-US" sz="2600" cap="none" dirty="0" smtClean="0"/>
              <a:t>English” - </a:t>
            </a:r>
            <a:r>
              <a:rPr lang="en-US" sz="2600" cap="none" dirty="0"/>
              <a:t>English as a </a:t>
            </a:r>
            <a:r>
              <a:rPr lang="en-US" sz="2600" cap="none" dirty="0" smtClean="0"/>
              <a:t>second language</a:t>
            </a:r>
          </a:p>
          <a:p>
            <a:endParaRPr lang="en-US" dirty="0"/>
          </a:p>
        </p:txBody>
      </p:sp>
    </p:spTree>
    <p:extLst>
      <p:ext uri="{BB962C8B-B14F-4D97-AF65-F5344CB8AC3E}">
        <p14:creationId xmlns:p14="http://schemas.microsoft.com/office/powerpoint/2010/main" val="3620036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WHERE DOES THIS LEAVE US?</a:t>
            </a:r>
            <a:endParaRPr lang="en-US" dirty="0"/>
          </a:p>
        </p:txBody>
      </p:sp>
      <p:sp>
        <p:nvSpPr>
          <p:cNvPr id="3" name="Pladsholder til indhold 2"/>
          <p:cNvSpPr>
            <a:spLocks noGrp="1"/>
          </p:cNvSpPr>
          <p:nvPr>
            <p:ph sz="quarter" idx="13"/>
          </p:nvPr>
        </p:nvSpPr>
        <p:spPr>
          <a:xfrm>
            <a:off x="913774" y="2367092"/>
            <a:ext cx="10363826" cy="4109012"/>
          </a:xfrm>
        </p:spPr>
        <p:txBody>
          <a:bodyPr>
            <a:normAutofit lnSpcReduction="10000"/>
          </a:bodyPr>
          <a:lstStyle/>
          <a:p>
            <a:pPr marL="0" indent="0">
              <a:buNone/>
            </a:pPr>
            <a:r>
              <a:rPr lang="en-US" cap="none" dirty="0" smtClean="0"/>
              <a:t>Too soon to tell but what are the indicators: </a:t>
            </a:r>
          </a:p>
          <a:p>
            <a:pPr marL="457200" indent="-457200">
              <a:buFont typeface="+mj-lt"/>
              <a:buAutoNum type="arabicPeriod"/>
            </a:pPr>
            <a:r>
              <a:rPr lang="en-US" cap="none" dirty="0" smtClean="0"/>
              <a:t>STANAG test scores 2016-18: 58% achieve 3-3-3-3; 30% have two scores lower than 3 (2/2+)</a:t>
            </a:r>
          </a:p>
          <a:p>
            <a:pPr marL="457200" indent="-457200">
              <a:buFont typeface="+mj-lt"/>
              <a:buAutoNum type="arabicPeriod"/>
            </a:pPr>
            <a:r>
              <a:rPr lang="en-US" cap="none" dirty="0"/>
              <a:t>BAT as valuable evidence that we test to the level – </a:t>
            </a:r>
            <a:r>
              <a:rPr lang="en-US" cap="none" dirty="0" smtClean="0"/>
              <a:t>no artificial inflation of requirements</a:t>
            </a:r>
            <a:endParaRPr lang="en-US" cap="none" dirty="0"/>
          </a:p>
          <a:p>
            <a:pPr marL="457200" indent="-457200">
              <a:buFont typeface="+mj-lt"/>
              <a:buAutoNum type="arabicPeriod"/>
            </a:pPr>
            <a:r>
              <a:rPr lang="en-US" cap="none" dirty="0" smtClean="0"/>
              <a:t>a downward trend in STANAG scores?</a:t>
            </a:r>
          </a:p>
          <a:p>
            <a:pPr marL="457200" indent="-457200">
              <a:buFont typeface="+mj-lt"/>
              <a:buAutoNum type="arabicPeriod"/>
            </a:pPr>
            <a:r>
              <a:rPr lang="en-US" cap="none" dirty="0"/>
              <a:t>great variation in English proficiency at entry </a:t>
            </a:r>
            <a:r>
              <a:rPr lang="en-US" cap="none" dirty="0" smtClean="0"/>
              <a:t>level</a:t>
            </a:r>
          </a:p>
          <a:p>
            <a:pPr marL="457200" indent="-457200">
              <a:buFont typeface="+mj-lt"/>
              <a:buAutoNum type="arabicPeriod"/>
            </a:pPr>
            <a:r>
              <a:rPr lang="en-US" cap="none" dirty="0" smtClean="0"/>
              <a:t>unlikely to acquire higher level proficiency without instruction</a:t>
            </a:r>
          </a:p>
          <a:p>
            <a:pPr marL="457200" indent="-457200">
              <a:buFont typeface="+mj-lt"/>
              <a:buAutoNum type="arabicPeriod"/>
            </a:pPr>
            <a:r>
              <a:rPr lang="en-US" cap="none" dirty="0"/>
              <a:t>r</a:t>
            </a:r>
            <a:r>
              <a:rPr lang="en-US" cap="none" dirty="0" smtClean="0"/>
              <a:t>elative weakening of language skills compared to countries that DNK often compares itself to and an invitation to other countries to catch up or overtake.</a:t>
            </a:r>
          </a:p>
          <a:p>
            <a:pPr marL="0" indent="0">
              <a:buNone/>
            </a:pPr>
            <a:endParaRPr lang="en-US" dirty="0"/>
          </a:p>
        </p:txBody>
      </p:sp>
    </p:spTree>
    <p:extLst>
      <p:ext uri="{BB962C8B-B14F-4D97-AF65-F5344CB8AC3E}">
        <p14:creationId xmlns:p14="http://schemas.microsoft.com/office/powerpoint/2010/main" val="2116114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WHERE DOES THIS LEAVE US?</a:t>
            </a:r>
            <a:endParaRPr lang="en-US" dirty="0"/>
          </a:p>
        </p:txBody>
      </p:sp>
      <p:sp>
        <p:nvSpPr>
          <p:cNvPr id="3" name="Pladsholder til indhold 2"/>
          <p:cNvSpPr>
            <a:spLocks noGrp="1"/>
          </p:cNvSpPr>
          <p:nvPr>
            <p:ph sz="quarter" idx="13"/>
          </p:nvPr>
        </p:nvSpPr>
        <p:spPr>
          <a:xfrm>
            <a:off x="913774" y="2367092"/>
            <a:ext cx="10363826" cy="4109012"/>
          </a:xfrm>
        </p:spPr>
        <p:txBody>
          <a:bodyPr>
            <a:normAutofit/>
          </a:bodyPr>
          <a:lstStyle/>
          <a:p>
            <a:pPr marL="0" indent="0">
              <a:buNone/>
            </a:pPr>
            <a:r>
              <a:rPr lang="en-US" sz="4400" cap="none" dirty="0"/>
              <a:t>W</a:t>
            </a:r>
            <a:r>
              <a:rPr lang="en-US" sz="4400" cap="none" dirty="0" smtClean="0"/>
              <a:t>ith a clear and widening gap</a:t>
            </a:r>
          </a:p>
          <a:p>
            <a:pPr marL="0" indent="0">
              <a:buNone/>
            </a:pPr>
            <a:r>
              <a:rPr lang="en-US" sz="4400" cap="none" dirty="0" smtClean="0"/>
              <a:t>between strategic goals and </a:t>
            </a:r>
            <a:r>
              <a:rPr lang="en-US" sz="4400" cap="none" dirty="0" err="1" smtClean="0"/>
              <a:t>organisational</a:t>
            </a:r>
            <a:r>
              <a:rPr lang="en-US" sz="4400" cap="none" dirty="0" smtClean="0"/>
              <a:t> demand on one side and provision and achievement on the other</a:t>
            </a:r>
          </a:p>
          <a:p>
            <a:pPr marL="0" indent="0">
              <a:buNone/>
            </a:pPr>
            <a:endParaRPr lang="en-US" dirty="0"/>
          </a:p>
        </p:txBody>
      </p:sp>
    </p:spTree>
    <p:extLst>
      <p:ext uri="{BB962C8B-B14F-4D97-AF65-F5344CB8AC3E}">
        <p14:creationId xmlns:p14="http://schemas.microsoft.com/office/powerpoint/2010/main" val="2381014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Why</a:t>
            </a:r>
            <a:r>
              <a:rPr lang="da-DK" dirty="0" smtClean="0"/>
              <a:t> English </a:t>
            </a:r>
            <a:r>
              <a:rPr lang="da-DK" dirty="0" err="1" smtClean="0"/>
              <a:t>matters</a:t>
            </a:r>
            <a:endParaRPr lang="en-US" dirty="0"/>
          </a:p>
        </p:txBody>
      </p:sp>
      <p:sp>
        <p:nvSpPr>
          <p:cNvPr id="3" name="Pladsholder til indhold 2"/>
          <p:cNvSpPr>
            <a:spLocks noGrp="1"/>
          </p:cNvSpPr>
          <p:nvPr>
            <p:ph sz="quarter" idx="13"/>
          </p:nvPr>
        </p:nvSpPr>
        <p:spPr>
          <a:xfrm>
            <a:off x="913774" y="2155060"/>
            <a:ext cx="10363826" cy="4272246"/>
          </a:xfrm>
        </p:spPr>
        <p:txBody>
          <a:bodyPr>
            <a:noAutofit/>
          </a:bodyPr>
          <a:lstStyle/>
          <a:p>
            <a:pPr lvl="0"/>
            <a:r>
              <a:rPr lang="da-DK" sz="2200" cap="none" dirty="0" err="1" smtClean="0">
                <a:solidFill>
                  <a:prstClr val="black"/>
                </a:solidFill>
              </a:rPr>
              <a:t>Many</a:t>
            </a:r>
            <a:r>
              <a:rPr lang="da-DK" sz="2200" cap="none" dirty="0" smtClean="0">
                <a:solidFill>
                  <a:prstClr val="black"/>
                </a:solidFill>
              </a:rPr>
              <a:t> officers in NATO </a:t>
            </a:r>
            <a:r>
              <a:rPr lang="da-DK" sz="2200" cap="none" dirty="0" err="1" smtClean="0">
                <a:solidFill>
                  <a:prstClr val="black"/>
                </a:solidFill>
              </a:rPr>
              <a:t>postings</a:t>
            </a:r>
            <a:r>
              <a:rPr lang="da-DK" sz="2200" cap="none" dirty="0" smtClean="0">
                <a:solidFill>
                  <a:prstClr val="black"/>
                </a:solidFill>
              </a:rPr>
              <a:t> </a:t>
            </a:r>
            <a:r>
              <a:rPr lang="da-DK" sz="2200" cap="none" dirty="0" err="1" smtClean="0">
                <a:solidFill>
                  <a:prstClr val="black"/>
                </a:solidFill>
              </a:rPr>
              <a:t>already</a:t>
            </a:r>
            <a:r>
              <a:rPr lang="da-DK" sz="2200" cap="none" dirty="0" smtClean="0">
                <a:solidFill>
                  <a:prstClr val="black"/>
                </a:solidFill>
              </a:rPr>
              <a:t> </a:t>
            </a:r>
            <a:r>
              <a:rPr lang="da-DK" sz="2200" cap="none" dirty="0" err="1" smtClean="0">
                <a:solidFill>
                  <a:prstClr val="black"/>
                </a:solidFill>
              </a:rPr>
              <a:t>experience</a:t>
            </a:r>
            <a:r>
              <a:rPr lang="da-DK" sz="2200" cap="none" dirty="0" smtClean="0">
                <a:solidFill>
                  <a:prstClr val="black"/>
                </a:solidFill>
              </a:rPr>
              <a:t> </a:t>
            </a:r>
            <a:r>
              <a:rPr lang="da-DK" sz="2200" cap="none" dirty="0" err="1" smtClean="0">
                <a:solidFill>
                  <a:prstClr val="black"/>
                </a:solidFill>
              </a:rPr>
              <a:t>that</a:t>
            </a:r>
            <a:r>
              <a:rPr lang="da-DK" sz="2200" cap="none" dirty="0" smtClean="0">
                <a:solidFill>
                  <a:prstClr val="black"/>
                </a:solidFill>
              </a:rPr>
              <a:t> </a:t>
            </a:r>
            <a:r>
              <a:rPr lang="da-DK" sz="2200" cap="none" dirty="0" err="1" smtClean="0">
                <a:solidFill>
                  <a:prstClr val="black"/>
                </a:solidFill>
              </a:rPr>
              <a:t>although</a:t>
            </a:r>
            <a:r>
              <a:rPr lang="da-DK" sz="2200" cap="none" dirty="0" smtClean="0">
                <a:solidFill>
                  <a:prstClr val="black"/>
                </a:solidFill>
              </a:rPr>
              <a:t> </a:t>
            </a:r>
            <a:r>
              <a:rPr lang="da-DK" sz="2200" cap="none" dirty="0" err="1" smtClean="0">
                <a:solidFill>
                  <a:prstClr val="black"/>
                </a:solidFill>
              </a:rPr>
              <a:t>they</a:t>
            </a:r>
            <a:r>
              <a:rPr lang="da-DK" sz="2200" cap="none" dirty="0" smtClean="0">
                <a:solidFill>
                  <a:prstClr val="black"/>
                </a:solidFill>
              </a:rPr>
              <a:t> </a:t>
            </a:r>
            <a:r>
              <a:rPr lang="da-DK" sz="2200" cap="none" dirty="0" err="1" smtClean="0">
                <a:solidFill>
                  <a:prstClr val="black"/>
                </a:solidFill>
              </a:rPr>
              <a:t>may</a:t>
            </a:r>
            <a:r>
              <a:rPr lang="da-DK" sz="2200" cap="none" dirty="0" smtClean="0">
                <a:solidFill>
                  <a:prstClr val="black"/>
                </a:solidFill>
              </a:rPr>
              <a:t> </a:t>
            </a:r>
            <a:r>
              <a:rPr lang="da-DK" sz="2200" cap="none" dirty="0" err="1" smtClean="0">
                <a:solidFill>
                  <a:prstClr val="black"/>
                </a:solidFill>
              </a:rPr>
              <a:t>be</a:t>
            </a:r>
            <a:r>
              <a:rPr lang="da-DK" sz="2200" cap="none" dirty="0" smtClean="0">
                <a:solidFill>
                  <a:prstClr val="black"/>
                </a:solidFill>
              </a:rPr>
              <a:t> </a:t>
            </a:r>
            <a:r>
              <a:rPr lang="da-DK" sz="2200" cap="none" dirty="0" err="1" smtClean="0">
                <a:solidFill>
                  <a:prstClr val="black"/>
                </a:solidFill>
              </a:rPr>
              <a:t>skilled</a:t>
            </a:r>
            <a:r>
              <a:rPr lang="da-DK" sz="2200" cap="none" dirty="0" smtClean="0">
                <a:solidFill>
                  <a:prstClr val="black"/>
                </a:solidFill>
              </a:rPr>
              <a:t> </a:t>
            </a:r>
            <a:r>
              <a:rPr lang="da-DK" sz="2200" cap="none" dirty="0" err="1" smtClean="0">
                <a:solidFill>
                  <a:prstClr val="black"/>
                </a:solidFill>
              </a:rPr>
              <a:t>military</a:t>
            </a:r>
            <a:r>
              <a:rPr lang="da-DK" sz="2200" cap="none" dirty="0" smtClean="0">
                <a:solidFill>
                  <a:prstClr val="black"/>
                </a:solidFill>
              </a:rPr>
              <a:t> </a:t>
            </a:r>
            <a:r>
              <a:rPr lang="da-DK" sz="2200" cap="none" dirty="0" err="1" smtClean="0">
                <a:solidFill>
                  <a:prstClr val="black"/>
                </a:solidFill>
              </a:rPr>
              <a:t>analysts</a:t>
            </a:r>
            <a:r>
              <a:rPr lang="da-DK" sz="2200" cap="none" dirty="0" smtClean="0">
                <a:solidFill>
                  <a:prstClr val="black"/>
                </a:solidFill>
              </a:rPr>
              <a:t>, if </a:t>
            </a:r>
            <a:r>
              <a:rPr lang="da-DK" sz="2200" cap="none" dirty="0" err="1" smtClean="0">
                <a:solidFill>
                  <a:prstClr val="black"/>
                </a:solidFill>
              </a:rPr>
              <a:t>they</a:t>
            </a:r>
            <a:r>
              <a:rPr lang="da-DK" sz="2200" cap="none" dirty="0" smtClean="0">
                <a:solidFill>
                  <a:prstClr val="black"/>
                </a:solidFill>
              </a:rPr>
              <a:t> </a:t>
            </a:r>
            <a:r>
              <a:rPr lang="da-DK" sz="2200" cap="none" dirty="0" err="1" smtClean="0">
                <a:solidFill>
                  <a:prstClr val="black"/>
                </a:solidFill>
              </a:rPr>
              <a:t>are</a:t>
            </a:r>
            <a:r>
              <a:rPr lang="da-DK" sz="2200" cap="none" dirty="0" smtClean="0">
                <a:solidFill>
                  <a:prstClr val="black"/>
                </a:solidFill>
              </a:rPr>
              <a:t> not </a:t>
            </a:r>
            <a:r>
              <a:rPr lang="da-DK" sz="2200" cap="none" dirty="0" err="1" smtClean="0">
                <a:solidFill>
                  <a:prstClr val="black"/>
                </a:solidFill>
              </a:rPr>
              <a:t>capable</a:t>
            </a:r>
            <a:r>
              <a:rPr lang="da-DK" sz="2200" cap="none" dirty="0" smtClean="0">
                <a:solidFill>
                  <a:prstClr val="black"/>
                </a:solidFill>
              </a:rPr>
              <a:t> of </a:t>
            </a:r>
            <a:r>
              <a:rPr lang="da-DK" sz="2200" cap="none" dirty="0" err="1" smtClean="0">
                <a:solidFill>
                  <a:prstClr val="black"/>
                </a:solidFill>
              </a:rPr>
              <a:t>expressing</a:t>
            </a:r>
            <a:r>
              <a:rPr lang="da-DK" sz="2200" cap="none" dirty="0" smtClean="0">
                <a:solidFill>
                  <a:prstClr val="black"/>
                </a:solidFill>
              </a:rPr>
              <a:t> </a:t>
            </a:r>
            <a:r>
              <a:rPr lang="da-DK" sz="2200" cap="none" dirty="0" err="1" smtClean="0">
                <a:solidFill>
                  <a:prstClr val="black"/>
                </a:solidFill>
              </a:rPr>
              <a:t>their</a:t>
            </a:r>
            <a:r>
              <a:rPr lang="da-DK" sz="2200" cap="none" dirty="0" smtClean="0">
                <a:solidFill>
                  <a:prstClr val="black"/>
                </a:solidFill>
              </a:rPr>
              <a:t> </a:t>
            </a:r>
            <a:r>
              <a:rPr lang="da-DK" sz="2200" cap="none" dirty="0" err="1" smtClean="0">
                <a:solidFill>
                  <a:prstClr val="black"/>
                </a:solidFill>
              </a:rPr>
              <a:t>thoughts</a:t>
            </a:r>
            <a:r>
              <a:rPr lang="da-DK" sz="2200" cap="none" dirty="0" smtClean="0">
                <a:solidFill>
                  <a:prstClr val="black"/>
                </a:solidFill>
              </a:rPr>
              <a:t> and </a:t>
            </a:r>
            <a:r>
              <a:rPr lang="da-DK" sz="2200" cap="none" dirty="0" err="1" smtClean="0">
                <a:solidFill>
                  <a:prstClr val="black"/>
                </a:solidFill>
              </a:rPr>
              <a:t>ideas</a:t>
            </a:r>
            <a:r>
              <a:rPr lang="da-DK" sz="2200" cap="none" dirty="0" smtClean="0">
                <a:solidFill>
                  <a:prstClr val="black"/>
                </a:solidFill>
              </a:rPr>
              <a:t> in a clear and </a:t>
            </a:r>
            <a:r>
              <a:rPr lang="da-DK" sz="2200" cap="none" dirty="0" err="1" smtClean="0">
                <a:solidFill>
                  <a:prstClr val="black"/>
                </a:solidFill>
              </a:rPr>
              <a:t>convincing</a:t>
            </a:r>
            <a:r>
              <a:rPr lang="da-DK" sz="2200" cap="none" dirty="0" smtClean="0">
                <a:solidFill>
                  <a:prstClr val="black"/>
                </a:solidFill>
              </a:rPr>
              <a:t> </a:t>
            </a:r>
            <a:r>
              <a:rPr lang="da-DK" sz="2200" cap="none" dirty="0" err="1" smtClean="0">
                <a:solidFill>
                  <a:prstClr val="black"/>
                </a:solidFill>
              </a:rPr>
              <a:t>manner</a:t>
            </a:r>
            <a:r>
              <a:rPr lang="da-DK" sz="2200" cap="none" dirty="0" smtClean="0">
                <a:solidFill>
                  <a:prstClr val="black"/>
                </a:solidFill>
              </a:rPr>
              <a:t> </a:t>
            </a:r>
            <a:r>
              <a:rPr lang="da-DK" sz="2200" cap="none" dirty="0" err="1" smtClean="0">
                <a:solidFill>
                  <a:prstClr val="black"/>
                </a:solidFill>
              </a:rPr>
              <a:t>tailored</a:t>
            </a:r>
            <a:r>
              <a:rPr lang="da-DK" sz="2200" cap="none" dirty="0" smtClean="0">
                <a:solidFill>
                  <a:prstClr val="black"/>
                </a:solidFill>
              </a:rPr>
              <a:t> to </a:t>
            </a:r>
            <a:r>
              <a:rPr lang="da-DK" sz="2200" cap="none" dirty="0" err="1" smtClean="0">
                <a:solidFill>
                  <a:prstClr val="black"/>
                </a:solidFill>
              </a:rPr>
              <a:t>their</a:t>
            </a:r>
            <a:r>
              <a:rPr lang="da-DK" sz="2200" cap="none" dirty="0" smtClean="0">
                <a:solidFill>
                  <a:prstClr val="black"/>
                </a:solidFill>
              </a:rPr>
              <a:t> </a:t>
            </a:r>
            <a:r>
              <a:rPr lang="da-DK" sz="2200" cap="none" dirty="0" err="1" smtClean="0">
                <a:solidFill>
                  <a:prstClr val="black"/>
                </a:solidFill>
              </a:rPr>
              <a:t>audience</a:t>
            </a:r>
            <a:r>
              <a:rPr lang="da-DK" sz="2200" cap="none" dirty="0" smtClean="0">
                <a:solidFill>
                  <a:prstClr val="black"/>
                </a:solidFill>
              </a:rPr>
              <a:t>, </a:t>
            </a:r>
            <a:r>
              <a:rPr lang="da-DK" sz="2200" cap="none" dirty="0" err="1" smtClean="0">
                <a:solidFill>
                  <a:prstClr val="black"/>
                </a:solidFill>
              </a:rPr>
              <a:t>they</a:t>
            </a:r>
            <a:r>
              <a:rPr lang="da-DK" sz="2200" cap="none" dirty="0" smtClean="0">
                <a:solidFill>
                  <a:prstClr val="black"/>
                </a:solidFill>
              </a:rPr>
              <a:t> end up </a:t>
            </a:r>
            <a:r>
              <a:rPr lang="da-DK" sz="2200" cap="none" dirty="0" err="1" smtClean="0">
                <a:solidFill>
                  <a:prstClr val="black"/>
                </a:solidFill>
              </a:rPr>
              <a:t>being</a:t>
            </a:r>
            <a:r>
              <a:rPr lang="da-DK" sz="2200" cap="none" dirty="0" smtClean="0">
                <a:solidFill>
                  <a:prstClr val="black"/>
                </a:solidFill>
              </a:rPr>
              <a:t> </a:t>
            </a:r>
            <a:r>
              <a:rPr lang="da-DK" sz="2200" cap="none" dirty="0" err="1" smtClean="0">
                <a:solidFill>
                  <a:prstClr val="black"/>
                </a:solidFill>
              </a:rPr>
              <a:t>marginalized</a:t>
            </a:r>
            <a:r>
              <a:rPr lang="da-DK" sz="2200" cap="none" dirty="0" smtClean="0">
                <a:solidFill>
                  <a:prstClr val="black"/>
                </a:solidFill>
              </a:rPr>
              <a:t> and to </a:t>
            </a:r>
            <a:r>
              <a:rPr lang="da-DK" sz="2200" cap="none" dirty="0" err="1" smtClean="0">
                <a:solidFill>
                  <a:prstClr val="black"/>
                </a:solidFill>
              </a:rPr>
              <a:t>some</a:t>
            </a:r>
            <a:r>
              <a:rPr lang="da-DK" sz="2200" cap="none" dirty="0" smtClean="0">
                <a:solidFill>
                  <a:prstClr val="black"/>
                </a:solidFill>
              </a:rPr>
              <a:t> </a:t>
            </a:r>
            <a:r>
              <a:rPr lang="da-DK" sz="2200" cap="none" dirty="0" err="1" smtClean="0">
                <a:solidFill>
                  <a:prstClr val="black"/>
                </a:solidFill>
              </a:rPr>
              <a:t>degree</a:t>
            </a:r>
            <a:r>
              <a:rPr lang="da-DK" sz="2200" cap="none" dirty="0" smtClean="0">
                <a:solidFill>
                  <a:prstClr val="black"/>
                </a:solidFill>
              </a:rPr>
              <a:t> </a:t>
            </a:r>
            <a:r>
              <a:rPr lang="da-DK" sz="2200" cap="none" dirty="0" err="1" smtClean="0">
                <a:solidFill>
                  <a:prstClr val="black"/>
                </a:solidFill>
              </a:rPr>
              <a:t>sidelined</a:t>
            </a:r>
            <a:r>
              <a:rPr lang="da-DK" sz="2200" cap="none" dirty="0" smtClean="0">
                <a:solidFill>
                  <a:prstClr val="black"/>
                </a:solidFill>
              </a:rPr>
              <a:t>. </a:t>
            </a:r>
          </a:p>
          <a:p>
            <a:pPr marL="0" lvl="0" indent="0">
              <a:lnSpc>
                <a:spcPct val="100000"/>
              </a:lnSpc>
              <a:spcBef>
                <a:spcPts val="0"/>
              </a:spcBef>
              <a:buClrTx/>
              <a:buNone/>
              <a:defRPr/>
            </a:pPr>
            <a:endParaRPr lang="da-DK" sz="2200" cap="none" dirty="0" smtClean="0">
              <a:solidFill>
                <a:prstClr val="black"/>
              </a:solidFill>
            </a:endParaRPr>
          </a:p>
          <a:p>
            <a:pPr lvl="0">
              <a:lnSpc>
                <a:spcPct val="105000"/>
              </a:lnSpc>
              <a:spcAft>
                <a:spcPts val="1200"/>
              </a:spcAft>
            </a:pPr>
            <a:r>
              <a:rPr lang="da-DK" sz="2200" cap="none" dirty="0" err="1" smtClean="0">
                <a:solidFill>
                  <a:prstClr val="black"/>
                </a:solidFill>
              </a:rPr>
              <a:t>Conversely</a:t>
            </a:r>
            <a:r>
              <a:rPr lang="da-DK" sz="2200" cap="none" dirty="0" smtClean="0">
                <a:solidFill>
                  <a:prstClr val="black"/>
                </a:solidFill>
              </a:rPr>
              <a:t>,  </a:t>
            </a:r>
            <a:r>
              <a:rPr lang="da-DK" sz="2200" cap="none" dirty="0" err="1" smtClean="0">
                <a:solidFill>
                  <a:prstClr val="black"/>
                </a:solidFill>
              </a:rPr>
              <a:t>once</a:t>
            </a:r>
            <a:r>
              <a:rPr lang="da-DK" sz="2200" cap="none" dirty="0" smtClean="0">
                <a:solidFill>
                  <a:prstClr val="black"/>
                </a:solidFill>
              </a:rPr>
              <a:t> </a:t>
            </a:r>
            <a:r>
              <a:rPr lang="da-DK" sz="2200" cap="none" dirty="0" err="1" smtClean="0">
                <a:solidFill>
                  <a:prstClr val="black"/>
                </a:solidFill>
              </a:rPr>
              <a:t>you</a:t>
            </a:r>
            <a:r>
              <a:rPr lang="da-DK" sz="2200" cap="none" dirty="0" smtClean="0">
                <a:solidFill>
                  <a:prstClr val="black"/>
                </a:solidFill>
              </a:rPr>
              <a:t> </a:t>
            </a:r>
            <a:r>
              <a:rPr lang="da-DK" sz="2200" cap="none" dirty="0" err="1" smtClean="0">
                <a:solidFill>
                  <a:prstClr val="black"/>
                </a:solidFill>
              </a:rPr>
              <a:t>are</a:t>
            </a:r>
            <a:r>
              <a:rPr lang="da-DK" sz="2200" cap="none" dirty="0" smtClean="0">
                <a:solidFill>
                  <a:prstClr val="black"/>
                </a:solidFill>
              </a:rPr>
              <a:t> </a:t>
            </a:r>
            <a:r>
              <a:rPr lang="da-DK" sz="2200" cap="none" dirty="0" err="1" smtClean="0">
                <a:solidFill>
                  <a:prstClr val="black"/>
                </a:solidFill>
              </a:rPr>
              <a:t>able</a:t>
            </a:r>
            <a:r>
              <a:rPr lang="da-DK" sz="2200" cap="none" dirty="0" smtClean="0">
                <a:solidFill>
                  <a:prstClr val="black"/>
                </a:solidFill>
              </a:rPr>
              <a:t> to </a:t>
            </a:r>
            <a:r>
              <a:rPr lang="da-DK" sz="2200" cap="none" dirty="0" err="1" smtClean="0">
                <a:solidFill>
                  <a:prstClr val="black"/>
                </a:solidFill>
              </a:rPr>
              <a:t>communicate</a:t>
            </a:r>
            <a:r>
              <a:rPr lang="da-DK" sz="2200" cap="none" dirty="0" smtClean="0">
                <a:solidFill>
                  <a:prstClr val="black"/>
                </a:solidFill>
              </a:rPr>
              <a:t> </a:t>
            </a:r>
            <a:r>
              <a:rPr lang="da-DK" sz="2200" cap="none" dirty="0" err="1" smtClean="0">
                <a:solidFill>
                  <a:prstClr val="black"/>
                </a:solidFill>
              </a:rPr>
              <a:t>your</a:t>
            </a:r>
            <a:r>
              <a:rPr lang="da-DK" sz="2200" cap="none" dirty="0" smtClean="0">
                <a:solidFill>
                  <a:prstClr val="black"/>
                </a:solidFill>
              </a:rPr>
              <a:t> analyses, arguments and decisions </a:t>
            </a:r>
            <a:r>
              <a:rPr lang="da-DK" sz="2200" cap="none" dirty="0" err="1" smtClean="0">
                <a:solidFill>
                  <a:prstClr val="black"/>
                </a:solidFill>
              </a:rPr>
              <a:t>accurately</a:t>
            </a:r>
            <a:r>
              <a:rPr lang="da-DK" sz="2200" cap="none" dirty="0" smtClean="0">
                <a:solidFill>
                  <a:prstClr val="black"/>
                </a:solidFill>
              </a:rPr>
              <a:t> and </a:t>
            </a:r>
            <a:r>
              <a:rPr lang="da-DK" sz="2200" cap="none" dirty="0" err="1" smtClean="0">
                <a:solidFill>
                  <a:prstClr val="black"/>
                </a:solidFill>
              </a:rPr>
              <a:t>incisively</a:t>
            </a:r>
            <a:r>
              <a:rPr lang="da-DK" sz="2200" cap="none" dirty="0" smtClean="0">
                <a:solidFill>
                  <a:prstClr val="black"/>
                </a:solidFill>
              </a:rPr>
              <a:t>, </a:t>
            </a:r>
            <a:r>
              <a:rPr lang="da-DK" sz="2200" cap="none" dirty="0" err="1" smtClean="0">
                <a:solidFill>
                  <a:prstClr val="black"/>
                </a:solidFill>
              </a:rPr>
              <a:t>you</a:t>
            </a:r>
            <a:r>
              <a:rPr lang="da-DK" sz="2200" cap="none" dirty="0" smtClean="0">
                <a:solidFill>
                  <a:prstClr val="black"/>
                </a:solidFill>
              </a:rPr>
              <a:t> </a:t>
            </a:r>
            <a:r>
              <a:rPr lang="da-DK" sz="2200" cap="none" dirty="0" err="1" smtClean="0">
                <a:solidFill>
                  <a:prstClr val="black"/>
                </a:solidFill>
              </a:rPr>
              <a:t>are</a:t>
            </a:r>
            <a:r>
              <a:rPr lang="da-DK" sz="2200" cap="none" dirty="0" smtClean="0">
                <a:solidFill>
                  <a:prstClr val="black"/>
                </a:solidFill>
              </a:rPr>
              <a:t> more </a:t>
            </a:r>
            <a:r>
              <a:rPr lang="da-DK" sz="2200" cap="none" dirty="0" err="1" smtClean="0">
                <a:solidFill>
                  <a:prstClr val="black"/>
                </a:solidFill>
              </a:rPr>
              <a:t>likely</a:t>
            </a:r>
            <a:r>
              <a:rPr lang="da-DK" sz="2200" cap="none" dirty="0" smtClean="0">
                <a:solidFill>
                  <a:prstClr val="black"/>
                </a:solidFill>
              </a:rPr>
              <a:t> to </a:t>
            </a:r>
            <a:r>
              <a:rPr lang="da-DK" sz="2200" cap="none" dirty="0" err="1" smtClean="0">
                <a:solidFill>
                  <a:prstClr val="black"/>
                </a:solidFill>
              </a:rPr>
              <a:t>be</a:t>
            </a:r>
            <a:r>
              <a:rPr lang="da-DK" sz="2200" cap="none" dirty="0" smtClean="0">
                <a:solidFill>
                  <a:prstClr val="black"/>
                </a:solidFill>
              </a:rPr>
              <a:t> </a:t>
            </a:r>
            <a:r>
              <a:rPr lang="da-DK" sz="2200" cap="none" dirty="0" err="1" smtClean="0">
                <a:solidFill>
                  <a:prstClr val="black"/>
                </a:solidFill>
              </a:rPr>
              <a:t>effective</a:t>
            </a:r>
            <a:r>
              <a:rPr lang="da-DK" sz="2200" cap="none" dirty="0" smtClean="0">
                <a:solidFill>
                  <a:prstClr val="black"/>
                </a:solidFill>
              </a:rPr>
              <a:t> and </a:t>
            </a:r>
            <a:r>
              <a:rPr lang="da-DK" sz="2200" cap="none" dirty="0" err="1">
                <a:solidFill>
                  <a:prstClr val="black"/>
                </a:solidFill>
              </a:rPr>
              <a:t>i</a:t>
            </a:r>
            <a:r>
              <a:rPr lang="da-DK" sz="2200" cap="none" dirty="0" err="1" smtClean="0">
                <a:solidFill>
                  <a:prstClr val="black"/>
                </a:solidFill>
              </a:rPr>
              <a:t>nfluential</a:t>
            </a:r>
            <a:r>
              <a:rPr lang="da-DK" sz="2200" cap="none" dirty="0" smtClean="0">
                <a:solidFill>
                  <a:prstClr val="black"/>
                </a:solidFill>
              </a:rPr>
              <a:t>. The </a:t>
            </a:r>
            <a:r>
              <a:rPr lang="da-DK" sz="2200" cap="none" dirty="0" err="1" smtClean="0">
                <a:solidFill>
                  <a:prstClr val="black"/>
                </a:solidFill>
              </a:rPr>
              <a:t>Defence</a:t>
            </a:r>
            <a:r>
              <a:rPr lang="da-DK" sz="2200" cap="none" dirty="0" smtClean="0">
                <a:solidFill>
                  <a:prstClr val="black"/>
                </a:solidFill>
              </a:rPr>
              <a:t> College </a:t>
            </a:r>
            <a:r>
              <a:rPr lang="da-DK" sz="2200" cap="none" dirty="0" err="1" smtClean="0">
                <a:solidFill>
                  <a:prstClr val="black"/>
                </a:solidFill>
              </a:rPr>
              <a:t>strategy</a:t>
            </a:r>
            <a:r>
              <a:rPr lang="da-DK" sz="2200" cap="none" dirty="0" smtClean="0">
                <a:solidFill>
                  <a:prstClr val="black"/>
                </a:solidFill>
              </a:rPr>
              <a:t> </a:t>
            </a:r>
            <a:r>
              <a:rPr lang="da-DK" sz="2200" cap="none" dirty="0" err="1" smtClean="0">
                <a:solidFill>
                  <a:prstClr val="black"/>
                </a:solidFill>
              </a:rPr>
              <a:t>indicates</a:t>
            </a:r>
            <a:r>
              <a:rPr lang="da-DK" sz="2200" cap="none" dirty="0" smtClean="0">
                <a:solidFill>
                  <a:prstClr val="black"/>
                </a:solidFill>
              </a:rPr>
              <a:t> </a:t>
            </a:r>
            <a:r>
              <a:rPr lang="da-DK" sz="2200" cap="none" dirty="0" err="1" smtClean="0">
                <a:solidFill>
                  <a:prstClr val="black"/>
                </a:solidFill>
              </a:rPr>
              <a:t>that</a:t>
            </a:r>
            <a:r>
              <a:rPr lang="da-DK" sz="2200" cap="none" dirty="0" smtClean="0">
                <a:solidFill>
                  <a:prstClr val="black"/>
                </a:solidFill>
              </a:rPr>
              <a:t> </a:t>
            </a:r>
            <a:r>
              <a:rPr lang="da-DK" sz="2200" cap="none" dirty="0" err="1" smtClean="0">
                <a:solidFill>
                  <a:prstClr val="black"/>
                </a:solidFill>
              </a:rPr>
              <a:t>such</a:t>
            </a:r>
            <a:r>
              <a:rPr lang="da-DK" sz="2200" cap="none" dirty="0" smtClean="0">
                <a:solidFill>
                  <a:prstClr val="black"/>
                </a:solidFill>
              </a:rPr>
              <a:t> a </a:t>
            </a:r>
            <a:r>
              <a:rPr lang="da-DK" sz="2200" cap="none" dirty="0" err="1" smtClean="0">
                <a:solidFill>
                  <a:prstClr val="black"/>
                </a:solidFill>
              </a:rPr>
              <a:t>level</a:t>
            </a:r>
            <a:r>
              <a:rPr lang="da-DK" sz="2200" cap="none" dirty="0" smtClean="0">
                <a:solidFill>
                  <a:prstClr val="black"/>
                </a:solidFill>
              </a:rPr>
              <a:t> of </a:t>
            </a:r>
            <a:r>
              <a:rPr lang="da-DK" sz="2200" cap="none" dirty="0" err="1" smtClean="0">
                <a:solidFill>
                  <a:prstClr val="black"/>
                </a:solidFill>
              </a:rPr>
              <a:t>proficiency</a:t>
            </a:r>
            <a:r>
              <a:rPr lang="da-DK" sz="2200" cap="none" dirty="0" smtClean="0">
                <a:solidFill>
                  <a:prstClr val="black"/>
                </a:solidFill>
              </a:rPr>
              <a:t> is a </a:t>
            </a:r>
            <a:r>
              <a:rPr lang="da-DK" sz="2200" cap="none" dirty="0" err="1" smtClean="0">
                <a:solidFill>
                  <a:prstClr val="black"/>
                </a:solidFill>
              </a:rPr>
              <a:t>priority</a:t>
            </a:r>
            <a:r>
              <a:rPr lang="da-DK" sz="2200" cap="none" dirty="0">
                <a:solidFill>
                  <a:prstClr val="black"/>
                </a:solidFill>
              </a:rPr>
              <a:t>.</a:t>
            </a:r>
            <a:r>
              <a:rPr lang="da-DK" sz="2200" cap="none" dirty="0" smtClean="0">
                <a:solidFill>
                  <a:prstClr val="black"/>
                </a:solidFill>
              </a:rPr>
              <a:t> </a:t>
            </a:r>
            <a:r>
              <a:rPr lang="da-DK" sz="2200" cap="none" dirty="0" err="1" smtClean="0">
                <a:solidFill>
                  <a:prstClr val="black"/>
                </a:solidFill>
              </a:rPr>
              <a:t>However</a:t>
            </a:r>
            <a:r>
              <a:rPr lang="da-DK" sz="2200" cap="none" dirty="0" smtClean="0">
                <a:solidFill>
                  <a:prstClr val="black"/>
                </a:solidFill>
              </a:rPr>
              <a:t>, </a:t>
            </a:r>
            <a:r>
              <a:rPr lang="da-DK" sz="2200" cap="none" dirty="0" err="1" smtClean="0">
                <a:solidFill>
                  <a:prstClr val="black"/>
                </a:solidFill>
              </a:rPr>
              <a:t>this</a:t>
            </a:r>
            <a:r>
              <a:rPr lang="da-DK" sz="2200" cap="none" dirty="0" smtClean="0">
                <a:solidFill>
                  <a:prstClr val="black"/>
                </a:solidFill>
              </a:rPr>
              <a:t> </a:t>
            </a:r>
            <a:r>
              <a:rPr lang="da-DK" sz="2200" cap="none" dirty="0" err="1" smtClean="0">
                <a:solidFill>
                  <a:prstClr val="black"/>
                </a:solidFill>
              </a:rPr>
              <a:t>requires</a:t>
            </a:r>
            <a:r>
              <a:rPr lang="da-DK" sz="2200" cap="none" dirty="0" smtClean="0">
                <a:solidFill>
                  <a:prstClr val="black"/>
                </a:solidFill>
              </a:rPr>
              <a:t> </a:t>
            </a:r>
            <a:r>
              <a:rPr lang="da-DK" sz="2200" cap="none" dirty="0" err="1" smtClean="0">
                <a:solidFill>
                  <a:prstClr val="black"/>
                </a:solidFill>
              </a:rPr>
              <a:t>continuous</a:t>
            </a:r>
            <a:r>
              <a:rPr lang="da-DK" sz="2200" cap="none" dirty="0" smtClean="0">
                <a:solidFill>
                  <a:prstClr val="black"/>
                </a:solidFill>
              </a:rPr>
              <a:t> </a:t>
            </a:r>
            <a:r>
              <a:rPr lang="da-DK" sz="2200" cap="none" dirty="0" err="1" smtClean="0">
                <a:solidFill>
                  <a:prstClr val="black"/>
                </a:solidFill>
              </a:rPr>
              <a:t>target-language</a:t>
            </a:r>
            <a:r>
              <a:rPr lang="da-DK" sz="2200" cap="none" dirty="0" smtClean="0">
                <a:solidFill>
                  <a:prstClr val="black"/>
                </a:solidFill>
              </a:rPr>
              <a:t> </a:t>
            </a:r>
            <a:r>
              <a:rPr lang="da-DK" sz="2200" cap="none" dirty="0" err="1" smtClean="0">
                <a:solidFill>
                  <a:prstClr val="black"/>
                </a:solidFill>
              </a:rPr>
              <a:t>acquisition</a:t>
            </a:r>
            <a:r>
              <a:rPr lang="da-DK" sz="2200" cap="none" dirty="0" smtClean="0">
                <a:solidFill>
                  <a:prstClr val="black"/>
                </a:solidFill>
              </a:rPr>
              <a:t>, </a:t>
            </a:r>
            <a:r>
              <a:rPr lang="da-DK" sz="2200" cap="none" dirty="0" err="1" smtClean="0">
                <a:solidFill>
                  <a:prstClr val="black"/>
                </a:solidFill>
              </a:rPr>
              <a:t>use</a:t>
            </a:r>
            <a:r>
              <a:rPr lang="da-DK" sz="2200" cap="none" dirty="0" smtClean="0">
                <a:solidFill>
                  <a:prstClr val="black"/>
                </a:solidFill>
              </a:rPr>
              <a:t> and </a:t>
            </a:r>
            <a:r>
              <a:rPr lang="da-DK" sz="2200" cap="none" dirty="0" err="1" smtClean="0">
                <a:solidFill>
                  <a:prstClr val="black"/>
                </a:solidFill>
              </a:rPr>
              <a:t>refreshing</a:t>
            </a:r>
            <a:r>
              <a:rPr lang="da-DK" sz="2200" cap="none" dirty="0" smtClean="0">
                <a:solidFill>
                  <a:prstClr val="black"/>
                </a:solidFill>
              </a:rPr>
              <a:t>. If not, </a:t>
            </a:r>
            <a:r>
              <a:rPr lang="da-DK" sz="2200" cap="none" dirty="0" err="1" smtClean="0">
                <a:solidFill>
                  <a:prstClr val="black"/>
                </a:solidFill>
              </a:rPr>
              <a:t>target-language</a:t>
            </a:r>
            <a:r>
              <a:rPr lang="da-DK" sz="2200" cap="none" dirty="0" smtClean="0">
                <a:solidFill>
                  <a:prstClr val="black"/>
                </a:solidFill>
              </a:rPr>
              <a:t> </a:t>
            </a:r>
            <a:r>
              <a:rPr lang="da-DK" sz="2200" cap="none" dirty="0" err="1" smtClean="0">
                <a:solidFill>
                  <a:prstClr val="black"/>
                </a:solidFill>
              </a:rPr>
              <a:t>proficiency</a:t>
            </a:r>
            <a:r>
              <a:rPr lang="da-DK" sz="2200" cap="none" dirty="0" smtClean="0">
                <a:solidFill>
                  <a:prstClr val="black"/>
                </a:solidFill>
              </a:rPr>
              <a:t> </a:t>
            </a:r>
            <a:r>
              <a:rPr lang="da-DK" sz="2200" cap="none" dirty="0" err="1" smtClean="0">
                <a:solidFill>
                  <a:prstClr val="black"/>
                </a:solidFill>
              </a:rPr>
              <a:t>will</a:t>
            </a:r>
            <a:r>
              <a:rPr lang="da-DK" sz="2200" cap="none" dirty="0" smtClean="0">
                <a:solidFill>
                  <a:prstClr val="black"/>
                </a:solidFill>
              </a:rPr>
              <a:t> </a:t>
            </a:r>
            <a:r>
              <a:rPr lang="da-DK" sz="2200" cap="none" dirty="0" err="1" smtClean="0">
                <a:solidFill>
                  <a:prstClr val="black"/>
                </a:solidFill>
              </a:rPr>
              <a:t>atrophy</a:t>
            </a:r>
            <a:r>
              <a:rPr lang="da-DK" sz="2200" cap="none" dirty="0" smtClean="0">
                <a:solidFill>
                  <a:prstClr val="black"/>
                </a:solidFill>
              </a:rPr>
              <a:t> and </a:t>
            </a:r>
            <a:r>
              <a:rPr lang="da-DK" sz="2200" cap="none" dirty="0" err="1" smtClean="0">
                <a:solidFill>
                  <a:prstClr val="black"/>
                </a:solidFill>
              </a:rPr>
              <a:t>weaken</a:t>
            </a:r>
            <a:r>
              <a:rPr lang="da-DK" sz="2200" cap="none" dirty="0" smtClean="0">
                <a:solidFill>
                  <a:prstClr val="black"/>
                </a:solidFill>
              </a:rPr>
              <a:t>. </a:t>
            </a:r>
            <a:endParaRPr lang="en-US" sz="2200" cap="none" dirty="0"/>
          </a:p>
        </p:txBody>
      </p:sp>
    </p:spTree>
    <p:extLst>
      <p:ext uri="{BB962C8B-B14F-4D97-AF65-F5344CB8AC3E}">
        <p14:creationId xmlns:p14="http://schemas.microsoft.com/office/powerpoint/2010/main" val="442057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Dråbe">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TM04033925[[fn=Dråbe]]</Template>
  <TotalTime>811</TotalTime>
  <Words>1727</Words>
  <Application>Microsoft Office PowerPoint</Application>
  <PresentationFormat>Widescreen</PresentationFormat>
  <Paragraphs>129</Paragraphs>
  <Slides>11</Slides>
  <Notes>11</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11</vt:i4>
      </vt:variant>
    </vt:vector>
  </HeadingPairs>
  <TitlesOfParts>
    <vt:vector size="17" baseType="lpstr">
      <vt:lpstr>Arial</vt:lpstr>
      <vt:lpstr>Calibri</vt:lpstr>
      <vt:lpstr>Times New Roman</vt:lpstr>
      <vt:lpstr>Tw Cen MT</vt:lpstr>
      <vt:lpstr>Wingdings</vt:lpstr>
      <vt:lpstr>Dråbe</vt:lpstr>
      <vt:lpstr>In demand, yet in decline: English in Professional Military Education in Denmark –  </vt:lpstr>
      <vt:lpstr>The scenario we try to avoid….</vt:lpstr>
      <vt:lpstr>PowerPoint-præsentation</vt:lpstr>
      <vt:lpstr>PowerPoint-præsentation</vt:lpstr>
      <vt:lpstr>PowerPoint-præsentation</vt:lpstr>
      <vt:lpstr>Reductions explained</vt:lpstr>
      <vt:lpstr>WHERE DOES THIS LEAVE US?</vt:lpstr>
      <vt:lpstr>WHERE DOES THIS LEAVE US?</vt:lpstr>
      <vt:lpstr>Why English matters</vt:lpstr>
      <vt:lpstr>PowerPoint-præsentation</vt:lpstr>
      <vt:lpstr>PowerPoint-præsentation</vt:lpstr>
    </vt:vector>
  </TitlesOfParts>
  <Company>FAK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Kildevang-Jacobsen, Kåre</dc:creator>
  <cp:lastModifiedBy>ISK-ET01 Kristensen, Allan Juhl</cp:lastModifiedBy>
  <cp:revision>56</cp:revision>
  <cp:lastPrinted>2019-05-24T14:34:07Z</cp:lastPrinted>
  <dcterms:created xsi:type="dcterms:W3CDTF">2019-05-19T20:21:28Z</dcterms:created>
  <dcterms:modified xsi:type="dcterms:W3CDTF">2019-05-27T04:15:56Z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9e1da465-5186-4670-a31f-e5dd7872a32d</vt:lpwstr>
  </property>
  <property fmtid="{D5CDD505-2E9C-101B-9397-08002B2CF9AE}" pid="3" name="Klassifikation">
    <vt:lpwstr>IKKE KLASSIFICERET</vt:lpwstr>
  </property>
  <property fmtid="{D5CDD505-2E9C-101B-9397-08002B2CF9AE}" pid="4" name="Maerkning">
    <vt:lpwstr/>
  </property>
</Properties>
</file>