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5" r:id="rId3"/>
    <p:sldId id="258" r:id="rId4"/>
    <p:sldId id="267" r:id="rId5"/>
    <p:sldId id="259" r:id="rId6"/>
    <p:sldId id="263" r:id="rId7"/>
    <p:sldId id="261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58" d="100"/>
          <a:sy n="58" d="100"/>
        </p:scale>
        <p:origin x="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3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0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48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4712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482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74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75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21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0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3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56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8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4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8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8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8210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804" y="935076"/>
            <a:ext cx="11358391" cy="3438620"/>
          </a:xfrm>
        </p:spPr>
        <p:txBody>
          <a:bodyPr>
            <a:normAutofit/>
          </a:bodyPr>
          <a:lstStyle/>
          <a:p>
            <a:r>
              <a:rPr lang="en-US" dirty="0" smtClean="0"/>
              <a:t>The Counterintuitive nature of teaching &amp; learning to upper levels of </a:t>
            </a:r>
            <a:r>
              <a:rPr lang="en-US" dirty="0" smtClean="0"/>
              <a:t>proficiency:</a:t>
            </a:r>
            <a:br>
              <a:rPr lang="en-US" dirty="0" smtClean="0"/>
            </a:br>
            <a:r>
              <a:rPr lang="en-US" dirty="0" smtClean="0"/>
              <a:t>a case for transformative pedagogy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4693185"/>
            <a:ext cx="9001462" cy="19499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Betty Lou Leaver, PhD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BILC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26703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Levels</a:t>
            </a:r>
            <a:br>
              <a:rPr lang="en-US" dirty="0" smtClean="0"/>
            </a:br>
            <a:r>
              <a:rPr lang="en-US" dirty="0" smtClean="0"/>
              <a:t>at dliflc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3708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dream: as close as possible to the WEHAN (well educated highly articulate native speaker)</a:t>
            </a:r>
          </a:p>
          <a:p>
            <a:r>
              <a:rPr lang="en-US" sz="2800" dirty="0" smtClean="0"/>
              <a:t>The tasked goal: ILR 2+ or 3, depending upon the course</a:t>
            </a:r>
          </a:p>
          <a:p>
            <a:r>
              <a:rPr lang="en-US" sz="2800" dirty="0" smtClean="0"/>
              <a:t>The typical attainment: ILR 3, 3+, 4 (one 4+)</a:t>
            </a:r>
          </a:p>
          <a:p>
            <a:r>
              <a:rPr lang="en-US" sz="2800" dirty="0" smtClean="0"/>
              <a:t>Four skills</a:t>
            </a:r>
          </a:p>
          <a:p>
            <a:r>
              <a:rPr lang="en-US" sz="2800" dirty="0" smtClean="0"/>
              <a:t>Time frames: 4 weeks to 47 weeks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600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936" y="187287"/>
            <a:ext cx="10353761" cy="1255922"/>
          </a:xfrm>
        </p:spPr>
        <p:txBody>
          <a:bodyPr/>
          <a:lstStyle/>
          <a:p>
            <a:r>
              <a:rPr lang="en-US" dirty="0" smtClean="0"/>
              <a:t>“not more of the same”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70" y="1255921"/>
            <a:ext cx="12015729" cy="5442333"/>
          </a:xfrm>
        </p:spPr>
        <p:txBody>
          <a:bodyPr>
            <a:noAutofit/>
          </a:bodyPr>
          <a:lstStyle/>
          <a:p>
            <a:r>
              <a:rPr lang="en-US" sz="2400" dirty="0" smtClean="0"/>
              <a:t>Intuition searches for the best method</a:t>
            </a:r>
          </a:p>
          <a:p>
            <a:pPr lvl="1"/>
            <a:r>
              <a:rPr lang="en-US" sz="2400" dirty="0" smtClean="0"/>
              <a:t>Research/experience: upper </a:t>
            </a:r>
            <a:r>
              <a:rPr lang="en-US" sz="2400" dirty="0" smtClean="0"/>
              <a:t>level is an individualized, transformative process</a:t>
            </a:r>
            <a:endParaRPr lang="en-US" sz="2400" dirty="0"/>
          </a:p>
          <a:p>
            <a:r>
              <a:rPr lang="en-US" sz="2400" dirty="0" smtClean="0"/>
              <a:t>Intuition asks for an upper level textbook</a:t>
            </a:r>
          </a:p>
          <a:p>
            <a:pPr lvl="1"/>
            <a:r>
              <a:rPr lang="en-US" sz="2400" dirty="0" smtClean="0"/>
              <a:t>Research/experience: the </a:t>
            </a:r>
            <a:r>
              <a:rPr lang="en-US" sz="2400" dirty="0" smtClean="0"/>
              <a:t>higher the level, the more students </a:t>
            </a:r>
            <a:r>
              <a:rPr lang="en-US" sz="2400" dirty="0" smtClean="0"/>
              <a:t>differ, </a:t>
            </a:r>
            <a:r>
              <a:rPr lang="en-US" sz="2400" dirty="0" smtClean="0"/>
              <a:t>requiring an open architecture &amp; diagnostically oriented instruction</a:t>
            </a:r>
            <a:endParaRPr lang="en-US" sz="2400" dirty="0"/>
          </a:p>
          <a:p>
            <a:r>
              <a:rPr lang="en-US" sz="2400" dirty="0" smtClean="0"/>
              <a:t>Intuition argues for rote memory/word lists &amp; </a:t>
            </a:r>
            <a:r>
              <a:rPr lang="en-US" sz="2400" dirty="0" smtClean="0"/>
              <a:t>direct grammar instruction</a:t>
            </a:r>
            <a:endParaRPr lang="en-US" sz="2400" dirty="0" smtClean="0"/>
          </a:p>
          <a:p>
            <a:pPr lvl="1"/>
            <a:r>
              <a:rPr lang="en-US" sz="2400" dirty="0" smtClean="0"/>
              <a:t>Research/experience: </a:t>
            </a:r>
            <a:r>
              <a:rPr lang="en-US" sz="2400" dirty="0" smtClean="0"/>
              <a:t>greater effectiveness for associative </a:t>
            </a:r>
            <a:r>
              <a:rPr lang="en-US" sz="2400" dirty="0" smtClean="0"/>
              <a:t>memory, grammar </a:t>
            </a:r>
            <a:r>
              <a:rPr lang="en-US" sz="2400" dirty="0" smtClean="0"/>
              <a:t>“in the wild” &amp; vocabulary through authentic texts </a:t>
            </a:r>
            <a:r>
              <a:rPr lang="en-US" sz="2400" dirty="0" smtClean="0"/>
              <a:t>&amp; tasks (CBI)</a:t>
            </a:r>
            <a:endParaRPr lang="en-US" sz="2400" dirty="0" smtClean="0"/>
          </a:p>
          <a:p>
            <a:r>
              <a:rPr lang="en-US" sz="2400" dirty="0" smtClean="0"/>
              <a:t>Intuition </a:t>
            </a:r>
            <a:r>
              <a:rPr lang="en-US" sz="2400" dirty="0" smtClean="0"/>
              <a:t>wants summative tests to “grade” students</a:t>
            </a:r>
          </a:p>
          <a:p>
            <a:pPr lvl="1"/>
            <a:r>
              <a:rPr lang="en-US" sz="2400" dirty="0" smtClean="0"/>
              <a:t>Research/experience: </a:t>
            </a:r>
            <a:r>
              <a:rPr lang="en-US" sz="2400" dirty="0" smtClean="0"/>
              <a:t>formative testing is more effective for </a:t>
            </a:r>
            <a:r>
              <a:rPr lang="en-US" sz="2400" dirty="0" smtClean="0"/>
              <a:t>results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4117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124858"/>
            <a:ext cx="10353761" cy="1326321"/>
          </a:xfrm>
        </p:spPr>
        <p:txBody>
          <a:bodyPr/>
          <a:lstStyle/>
          <a:p>
            <a:r>
              <a:rPr lang="en-US" dirty="0" smtClean="0"/>
              <a:t>Transformative methodology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606493"/>
              </p:ext>
            </p:extLst>
          </p:nvPr>
        </p:nvGraphicFramePr>
        <p:xfrm>
          <a:off x="716093" y="1454221"/>
          <a:ext cx="10697379" cy="4902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610"/>
                <a:gridCol w="3085782"/>
                <a:gridCol w="2880064"/>
                <a:gridCol w="2982923"/>
              </a:tblGrid>
              <a:tr h="79812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Transmission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Transaction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Transformation</a:t>
                      </a:r>
                      <a:endParaRPr lang="en-US" sz="2000" dirty="0"/>
                    </a:p>
                  </a:txBody>
                  <a:tcPr/>
                </a:tc>
              </a:tr>
              <a:tr h="1004052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Theory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Mastery Learning</a:t>
                      </a:r>
                    </a:p>
                    <a:p>
                      <a:r>
                        <a:rPr lang="en-US" sz="1800" dirty="0" smtClean="0"/>
                        <a:t>(Bloom)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Experiential Learning</a:t>
                      </a:r>
                    </a:p>
                    <a:p>
                      <a:r>
                        <a:rPr lang="en-US" sz="1800" dirty="0" smtClean="0"/>
                        <a:t>(Dewey,</a:t>
                      </a:r>
                      <a:r>
                        <a:rPr lang="en-US" sz="1800" baseline="0" dirty="0" smtClean="0"/>
                        <a:t> Freire)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Humanistic Learning</a:t>
                      </a:r>
                    </a:p>
                    <a:p>
                      <a:r>
                        <a:rPr lang="en-US" sz="1800" dirty="0" smtClean="0"/>
                        <a:t>(Rogers)</a:t>
                      </a:r>
                      <a:endParaRPr lang="en-US" sz="1800" dirty="0"/>
                    </a:p>
                  </a:txBody>
                  <a:tcPr/>
                </a:tc>
              </a:tr>
              <a:tr h="81528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Class</a:t>
                      </a:r>
                      <a:r>
                        <a:rPr lang="en-US" sz="1800" i="1" baseline="0" dirty="0" smtClean="0"/>
                        <a:t> Work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Exercises Memorization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Tasks</a:t>
                      </a:r>
                    </a:p>
                    <a:p>
                      <a:r>
                        <a:rPr lang="en-US" sz="1800" dirty="0" smtClean="0"/>
                        <a:t>Projects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Self-directed study</a:t>
                      </a:r>
                    </a:p>
                    <a:p>
                      <a:r>
                        <a:rPr lang="en-US" sz="1800" dirty="0" smtClean="0"/>
                        <a:t>Contracts</a:t>
                      </a:r>
                      <a:endParaRPr lang="en-US" sz="1800" dirty="0"/>
                    </a:p>
                  </a:txBody>
                  <a:tcPr/>
                </a:tc>
              </a:tr>
              <a:tr h="534852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Homework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Written work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Projects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Research</a:t>
                      </a:r>
                      <a:endParaRPr lang="en-US" sz="1800" dirty="0"/>
                    </a:p>
                  </a:txBody>
                  <a:tcPr/>
                </a:tc>
              </a:tr>
              <a:tr h="524344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Teacher 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Knower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Facilitator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Advisor</a:t>
                      </a:r>
                      <a:endParaRPr lang="en-US" sz="1800" dirty="0"/>
                    </a:p>
                  </a:txBody>
                  <a:tcPr/>
                </a:tc>
              </a:tr>
              <a:tr h="513834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Tests 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Achievement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Proficiency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Formative</a:t>
                      </a:r>
                      <a:endParaRPr lang="en-US" sz="1800" dirty="0"/>
                    </a:p>
                  </a:txBody>
                  <a:tcPr/>
                </a:tc>
              </a:tr>
              <a:tr h="712482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Syllabus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Form-based </a:t>
                      </a:r>
                    </a:p>
                    <a:p>
                      <a:r>
                        <a:rPr lang="en-US" sz="1800" dirty="0" smtClean="0"/>
                        <a:t>Theme-based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Task-based</a:t>
                      </a:r>
                    </a:p>
                    <a:p>
                      <a:r>
                        <a:rPr lang="en-US" sz="1800" dirty="0" smtClean="0"/>
                        <a:t>Content-based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Contracts</a:t>
                      </a:r>
                    </a:p>
                    <a:p>
                      <a:r>
                        <a:rPr lang="en-US" sz="1800" dirty="0" smtClean="0"/>
                        <a:t>Open</a:t>
                      </a:r>
                      <a:r>
                        <a:rPr lang="en-US" sz="1800" baseline="0" dirty="0" smtClean="0"/>
                        <a:t> Architecture</a:t>
                      </a:r>
                      <a:endParaRPr lang="en-US" sz="1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323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828" y="160957"/>
            <a:ext cx="10353761" cy="1326320"/>
          </a:xfrm>
        </p:spPr>
        <p:txBody>
          <a:bodyPr>
            <a:normAutofit/>
          </a:bodyPr>
          <a:lstStyle/>
          <a:p>
            <a:r>
              <a:rPr lang="en-US" dirty="0" smtClean="0"/>
              <a:t>Paradigm </a:t>
            </a:r>
            <a:r>
              <a:rPr lang="en-US" dirty="0" smtClean="0"/>
              <a:t>shift:</a:t>
            </a:r>
            <a:br>
              <a:rPr lang="en-US" dirty="0" smtClean="0"/>
            </a:br>
            <a:r>
              <a:rPr lang="en-US" dirty="0" smtClean="0"/>
              <a:t>TRANSFORMATIVE </a:t>
            </a:r>
            <a:r>
              <a:rPr lang="en-US" dirty="0" smtClean="0"/>
              <a:t>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828" y="1388126"/>
            <a:ext cx="11215170" cy="536521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Move beyond lock-step instruction and uniform expected outcomes</a:t>
            </a:r>
          </a:p>
          <a:p>
            <a:r>
              <a:rPr lang="en-US" sz="2400" dirty="0" smtClean="0"/>
              <a:t>Removal of the “bar”</a:t>
            </a:r>
          </a:p>
          <a:p>
            <a:r>
              <a:rPr lang="en-US" sz="2400" dirty="0" smtClean="0"/>
              <a:t>Diagnostically oriented instruction: </a:t>
            </a:r>
          </a:p>
          <a:p>
            <a:pPr lvl="1"/>
            <a:r>
              <a:rPr lang="en-US" sz="2400" dirty="0" smtClean="0"/>
              <a:t>Cusp level &amp; zone of proximal development (ZPD)/F2F diagnostic assessment</a:t>
            </a:r>
          </a:p>
          <a:p>
            <a:pPr lvl="1"/>
            <a:r>
              <a:rPr lang="en-US" sz="2400" dirty="0"/>
              <a:t>R</a:t>
            </a:r>
            <a:r>
              <a:rPr lang="en-US" sz="2400" dirty="0" smtClean="0"/>
              <a:t>ecall protocol</a:t>
            </a:r>
          </a:p>
          <a:p>
            <a:r>
              <a:rPr lang="en-US" sz="2400" dirty="0" smtClean="0"/>
              <a:t>Open architecture</a:t>
            </a:r>
          </a:p>
          <a:p>
            <a:pPr lvl="1"/>
            <a:r>
              <a:rPr lang="en-US" sz="2400" dirty="0" smtClean="0"/>
              <a:t>Flexible syllabi</a:t>
            </a:r>
          </a:p>
          <a:p>
            <a:pPr lvl="1"/>
            <a:r>
              <a:rPr lang="en-US" sz="2400" dirty="0" smtClean="0"/>
              <a:t>Course individualized by style, need/interest, pace, content, currency of topic</a:t>
            </a:r>
          </a:p>
          <a:p>
            <a:r>
              <a:rPr lang="en-US" sz="2400" dirty="0" smtClean="0"/>
              <a:t>Authentic tasks (including job tasks)</a:t>
            </a:r>
          </a:p>
          <a:p>
            <a:r>
              <a:rPr lang="en-US" sz="2400" dirty="0" smtClean="0"/>
              <a:t>Grades assigned </a:t>
            </a:r>
            <a:r>
              <a:rPr lang="en-US" sz="2400" dirty="0" smtClean="0"/>
              <a:t>through projects, briefings, reports, </a:t>
            </a:r>
            <a:r>
              <a:rPr lang="en-US" sz="2400" dirty="0" smtClean="0"/>
              <a:t>contracts</a:t>
            </a:r>
            <a:endParaRPr lang="en-US" sz="2400" dirty="0" smtClean="0"/>
          </a:p>
          <a:p>
            <a:r>
              <a:rPr lang="en-US" sz="2400" dirty="0" smtClean="0"/>
              <a:t>Student responsible for learning; teacher as advisor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6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938" y="378245"/>
            <a:ext cx="10353761" cy="13263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Typical mistakes that jeopardize mission achievement </a:t>
            </a:r>
            <a:r>
              <a:rPr lang="en-US" dirty="0" smtClean="0"/>
              <a:t>AT HIGHER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977" y="1836769"/>
            <a:ext cx="10895682" cy="486148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Reliance on students learning at home and being tested in class</a:t>
            </a:r>
          </a:p>
          <a:p>
            <a:r>
              <a:rPr lang="en-US" sz="2400" dirty="0" smtClean="0"/>
              <a:t>Teacher-directed study (vs self-directed study), especially for homework: </a:t>
            </a:r>
          </a:p>
          <a:p>
            <a:r>
              <a:rPr lang="en-US" sz="2400" dirty="0" smtClean="0"/>
              <a:t>Lack </a:t>
            </a:r>
            <a:r>
              <a:rPr lang="en-US" sz="2400" dirty="0" smtClean="0"/>
              <a:t>of recognition of the style </a:t>
            </a:r>
            <a:r>
              <a:rPr lang="en-US" sz="2400" dirty="0" smtClean="0"/>
              <a:t>wars</a:t>
            </a:r>
            <a:endParaRPr lang="en-US" sz="2400" dirty="0" smtClean="0"/>
          </a:p>
          <a:p>
            <a:pPr lvl="1"/>
            <a:r>
              <a:rPr lang="en-US" sz="2400" dirty="0" smtClean="0"/>
              <a:t>Teachers apply inappropriate error correction techniques (ectenic/synoptic)</a:t>
            </a:r>
          </a:p>
          <a:p>
            <a:pPr lvl="1"/>
            <a:r>
              <a:rPr lang="en-US" sz="2400" dirty="0" smtClean="0"/>
              <a:t>The hidden classroom creates a dysfunctional class</a:t>
            </a:r>
          </a:p>
          <a:p>
            <a:r>
              <a:rPr lang="en-US" sz="2400" dirty="0" smtClean="0"/>
              <a:t>Misidentification of the “good” students and “slow learners”</a:t>
            </a:r>
          </a:p>
          <a:p>
            <a:pPr lvl="1"/>
            <a:r>
              <a:rPr lang="en-US" sz="2400" dirty="0" smtClean="0"/>
              <a:t>Tortoises often win the race, while the hares go to </a:t>
            </a:r>
            <a:r>
              <a:rPr lang="en-US" sz="2400" dirty="0" smtClean="0"/>
              <a:t>sleep</a:t>
            </a:r>
            <a:endParaRPr lang="en-US" sz="2400" dirty="0" smtClean="0"/>
          </a:p>
          <a:p>
            <a:pPr lvl="1"/>
            <a:r>
              <a:rPr lang="en-US" sz="2400" dirty="0" smtClean="0"/>
              <a:t>Kinesthetic and/or concrete-sequential at-risk students benefit from immersion immensely</a:t>
            </a:r>
          </a:p>
        </p:txBody>
      </p:sp>
    </p:spTree>
    <p:extLst>
      <p:ext uri="{BB962C8B-B14F-4D97-AF65-F5344CB8AC3E}">
        <p14:creationId xmlns:p14="http://schemas.microsoft.com/office/powerpoint/2010/main" val="271875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94" y="190960"/>
            <a:ext cx="10353761" cy="987846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challenges</a:t>
            </a:r>
            <a:r>
              <a:rPr lang="en-US" dirty="0"/>
              <a:t> </a:t>
            </a:r>
            <a:r>
              <a:rPr lang="en-US" dirty="0" smtClean="0"/>
              <a:t>&amp; Proposed remedies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625" y="988470"/>
            <a:ext cx="11468558" cy="5186483"/>
          </a:xfrm>
        </p:spPr>
        <p:txBody>
          <a:bodyPr>
            <a:noAutofit/>
          </a:bodyPr>
          <a:lstStyle/>
          <a:p>
            <a:r>
              <a:rPr lang="en-US" sz="2400" dirty="0" smtClean="0"/>
              <a:t>Most </a:t>
            </a:r>
            <a:r>
              <a:rPr lang="en-US" sz="2400" dirty="0" smtClean="0"/>
              <a:t>program leaders</a:t>
            </a:r>
            <a:r>
              <a:rPr lang="en-US" sz="2400" dirty="0" smtClean="0"/>
              <a:t> </a:t>
            </a:r>
            <a:r>
              <a:rPr lang="en-US" sz="2400" dirty="0" smtClean="0"/>
              <a:t>have not taught or acquired a language at this </a:t>
            </a:r>
            <a:r>
              <a:rPr lang="en-US" sz="2400" dirty="0" smtClean="0"/>
              <a:t>level</a:t>
            </a:r>
          </a:p>
          <a:p>
            <a:pPr lvl="1"/>
            <a:r>
              <a:rPr lang="en-US" sz="2400" dirty="0" smtClean="0"/>
              <a:t>Advanced Language Academies (open to external participants)</a:t>
            </a:r>
          </a:p>
          <a:p>
            <a:pPr lvl="1"/>
            <a:r>
              <a:rPr lang="en-US" sz="2400" dirty="0" smtClean="0"/>
              <a:t>The “What Works” book</a:t>
            </a:r>
            <a:endParaRPr lang="en-US" sz="2400" dirty="0" smtClean="0"/>
          </a:p>
          <a:p>
            <a:r>
              <a:rPr lang="en-US" sz="2400" dirty="0" smtClean="0"/>
              <a:t>Students </a:t>
            </a:r>
            <a:r>
              <a:rPr lang="en-US" sz="2400" dirty="0" smtClean="0"/>
              <a:t>do not come equipped</a:t>
            </a:r>
          </a:p>
          <a:p>
            <a:pPr lvl="1"/>
            <a:r>
              <a:rPr lang="en-US" sz="2400" dirty="0" smtClean="0"/>
              <a:t>Edify them as to “not more of the same”</a:t>
            </a:r>
            <a:endParaRPr lang="en-US" sz="2400" dirty="0" smtClean="0"/>
          </a:p>
          <a:p>
            <a:pPr lvl="1"/>
            <a:r>
              <a:rPr lang="en-US" sz="2400" dirty="0" smtClean="0"/>
              <a:t>Train missing background and skills</a:t>
            </a:r>
          </a:p>
          <a:p>
            <a:r>
              <a:rPr lang="en-US" sz="2400" dirty="0" smtClean="0"/>
              <a:t>Curricula </a:t>
            </a:r>
            <a:r>
              <a:rPr lang="en-US" sz="2400" dirty="0" smtClean="0"/>
              <a:t>are lock-step and </a:t>
            </a:r>
            <a:r>
              <a:rPr lang="en-US" sz="2400" dirty="0" smtClean="0"/>
              <a:t>rote-based </a:t>
            </a:r>
          </a:p>
          <a:p>
            <a:pPr lvl="1"/>
            <a:r>
              <a:rPr lang="en-US" sz="2400" dirty="0" smtClean="0"/>
              <a:t>Abandon textbooks</a:t>
            </a:r>
          </a:p>
          <a:p>
            <a:pPr lvl="1"/>
            <a:r>
              <a:rPr lang="en-US" sz="2400" dirty="0" smtClean="0"/>
              <a:t>Institute open architecture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i="1" dirty="0" smtClean="0"/>
              <a:t>A paradigm shift takes 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>time</a:t>
            </a:r>
            <a:r>
              <a:rPr lang="en-US" sz="2400" i="1" dirty="0" smtClean="0"/>
              <a:t>, training, leadership, reviews &amp; analyses, and faculty buy-in </a:t>
            </a:r>
          </a:p>
        </p:txBody>
      </p:sp>
    </p:spTree>
    <p:extLst>
      <p:ext uri="{BB962C8B-B14F-4D97-AF65-F5344CB8AC3E}">
        <p14:creationId xmlns:p14="http://schemas.microsoft.com/office/powerpoint/2010/main" val="266290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96493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QUESTIONS?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614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272</TotalTime>
  <Words>467</Words>
  <Application>Microsoft Office PowerPoint</Application>
  <PresentationFormat>Widescreen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Bookman Old Style</vt:lpstr>
      <vt:lpstr>Rockwell</vt:lpstr>
      <vt:lpstr>Damask</vt:lpstr>
      <vt:lpstr>The Counterintuitive nature of teaching &amp; learning to upper levels of proficiency: a case for transformative pedagogy</vt:lpstr>
      <vt:lpstr>Upper Levels at dliflc</vt:lpstr>
      <vt:lpstr>“not more of the same”</vt:lpstr>
      <vt:lpstr>Transformative methodology</vt:lpstr>
      <vt:lpstr>Paradigm shift: TRANSFORMATIVE PEDAGOGY</vt:lpstr>
      <vt:lpstr>Typical mistakes that jeopardize mission achievement AT HIGHER LEVELS</vt:lpstr>
      <vt:lpstr>The challenges &amp; Proposed remedies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Counterintuitive aspects of teaching &amp; learning to upper levels of proficiency</dc:title>
  <dc:creator>Betty Leaver</dc:creator>
  <cp:lastModifiedBy>owner</cp:lastModifiedBy>
  <cp:revision>38</cp:revision>
  <dcterms:created xsi:type="dcterms:W3CDTF">2016-01-05T16:18:23Z</dcterms:created>
  <dcterms:modified xsi:type="dcterms:W3CDTF">2016-05-23T08:23:57Z</dcterms:modified>
</cp:coreProperties>
</file>