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86" r:id="rId2"/>
    <p:sldId id="285" r:id="rId3"/>
    <p:sldId id="256" r:id="rId4"/>
    <p:sldId id="271" r:id="rId5"/>
    <p:sldId id="260" r:id="rId6"/>
    <p:sldId id="262" r:id="rId7"/>
    <p:sldId id="277" r:id="rId8"/>
    <p:sldId id="261" r:id="rId9"/>
    <p:sldId id="279" r:id="rId10"/>
    <p:sldId id="280" r:id="rId11"/>
    <p:sldId id="284" r:id="rId12"/>
    <p:sldId id="278" r:id="rId13"/>
    <p:sldId id="28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26" autoAdjust="0"/>
    <p:restoredTop sz="93112" autoAdjust="0"/>
  </p:normalViewPr>
  <p:slideViewPr>
    <p:cSldViewPr>
      <p:cViewPr varScale="1">
        <p:scale>
          <a:sx n="68" d="100"/>
          <a:sy n="68" d="100"/>
        </p:scale>
        <p:origin x="-147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2056B8-B381-427D-8886-1F4ACF1ED9A5}" type="datetimeFigureOut">
              <a:rPr lang="en-US" smtClean="0"/>
              <a:pPr/>
              <a:t>5/24/2016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18671D-AEE8-4B07-BA3F-51729DEA2AD7}" type="slidenum">
              <a:rPr lang="en-US" smtClean="0"/>
              <a:pPr/>
              <a:t>‹#›</a:t>
            </a:fld>
            <a:endParaRPr lang="en-US"/>
          </a:p>
        </p:txBody>
      </p:sp>
    </p:spTree>
    <p:extLst>
      <p:ext uri="{BB962C8B-B14F-4D97-AF65-F5344CB8AC3E}">
        <p14:creationId xmlns="" xmlns:p14="http://schemas.microsoft.com/office/powerpoint/2010/main" val="1433815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5/24/2016</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5/24/2016</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5/24/2016</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5/24/2016</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5/24/2016</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5/24/2016</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5/24/2016</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2.ed.gov/rschstat/eval/tech/evidence-based-practices/finalrepor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edutopia.org/stw-online-learning-new-breakthrough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cer%20E1-531\Downloads\The%20Voice%20of%20the%20Active%20Learner%20-%20Education%20From%20a%20Digital%20Native's%20Perspective.mp4"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cer%20E1-531\Downloads\Tablets%20As%20Teachers%20-%20Nicholas%20Negroponte%20-%20XPRIZE%20Insights.mp4"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futurelearn.com/" TargetMode="External"/><Relationship Id="rId2" Type="http://schemas.openxmlformats.org/officeDocument/2006/relationships/hyperlink" Target="https://www.khanacademy.org/" TargetMode="Externa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hyperlink" Target="https://www.edx.org/" TargetMode="External"/><Relationship Id="rId4" Type="http://schemas.openxmlformats.org/officeDocument/2006/relationships/hyperlink" Target="https://www.coursera.org/"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Learning Environment</a:t>
            </a:r>
            <a:endParaRPr lang="ru-RU" dirty="0"/>
          </a:p>
        </p:txBody>
      </p:sp>
      <p:sp>
        <p:nvSpPr>
          <p:cNvPr id="5" name="Content Placeholder 4"/>
          <p:cNvSpPr>
            <a:spLocks noGrp="1"/>
          </p:cNvSpPr>
          <p:nvPr>
            <p:ph sz="quarter" idx="1"/>
          </p:nvPr>
        </p:nvSpPr>
        <p:spPr/>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Armine Abrahamyan</a:t>
            </a:r>
          </a:p>
          <a:p>
            <a:pPr>
              <a:buNone/>
            </a:pPr>
            <a:r>
              <a:rPr lang="en-US" dirty="0" smtClean="0"/>
              <a:t>Chief of the English Language</a:t>
            </a:r>
          </a:p>
          <a:p>
            <a:pPr>
              <a:buNone/>
            </a:pPr>
            <a:r>
              <a:rPr lang="en-US" smtClean="0"/>
              <a:t>Center </a:t>
            </a:r>
            <a:r>
              <a:rPr lang="en-US" dirty="0" smtClean="0"/>
              <a:t>of the Armenian</a:t>
            </a:r>
          </a:p>
          <a:p>
            <a:pPr>
              <a:buNone/>
            </a:pPr>
            <a:r>
              <a:rPr lang="en-US" dirty="0" smtClean="0"/>
              <a:t>Peacekeeping Brigade</a:t>
            </a:r>
          </a:p>
          <a:p>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US" dirty="0"/>
          </a:p>
        </p:txBody>
      </p:sp>
      <p:sp>
        <p:nvSpPr>
          <p:cNvPr id="3" name="Content Placeholder 2"/>
          <p:cNvSpPr>
            <a:spLocks noGrp="1"/>
          </p:cNvSpPr>
          <p:nvPr>
            <p:ph sz="quarter" idx="1"/>
          </p:nvPr>
        </p:nvSpPr>
        <p:spPr>
          <a:xfrm>
            <a:off x="612648" y="1828800"/>
            <a:ext cx="8153400" cy="4267200"/>
          </a:xfrm>
        </p:spPr>
        <p:txBody>
          <a:bodyPr>
            <a:normAutofit/>
          </a:bodyPr>
          <a:lstStyle/>
          <a:p>
            <a:pPr>
              <a:buNone/>
            </a:pPr>
            <a:endParaRPr lang="en-US" dirty="0" smtClean="0"/>
          </a:p>
          <a:p>
            <a:pPr>
              <a:buFont typeface="Wingdings" pitchFamily="2" charset="2"/>
              <a:buChar char="§"/>
            </a:pPr>
            <a:r>
              <a:rPr lang="en-US" dirty="0" smtClean="0"/>
              <a:t>The U.S. Department of Education’s</a:t>
            </a:r>
            <a:r>
              <a:rPr lang="en-US" dirty="0" smtClean="0">
                <a:hlinkClick r:id="rId2"/>
              </a:rPr>
              <a:t> Evaluation of Evidence-Based Practices in Online Learning: A Meta-Analysis and Review of Online Learning Studies</a:t>
            </a:r>
            <a:r>
              <a:rPr lang="en-US" dirty="0" smtClean="0"/>
              <a:t> of more than 40 studies found that (mostly higher ed.) “students who took all or part in classes online performed better, on average, than those taking the same course through traditional face-to-face instruction.”</a:t>
            </a:r>
          </a:p>
          <a:p>
            <a:pPr>
              <a:buNone/>
            </a:pPr>
            <a:endParaRPr lang="en-US" dirty="0" smtClean="0"/>
          </a:p>
          <a:p>
            <a:pPr>
              <a:buNone/>
            </a:pPr>
            <a:endParaRPr lang="en-US" dirty="0"/>
          </a:p>
        </p:txBody>
      </p:sp>
    </p:spTree>
  </p:cSld>
  <p:clrMapOvr>
    <a:masterClrMapping/>
  </p:clrMapOvr>
  <p:transition>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US" dirty="0"/>
          </a:p>
        </p:txBody>
      </p:sp>
      <p:sp>
        <p:nvSpPr>
          <p:cNvPr id="3" name="Content Placeholder 2"/>
          <p:cNvSpPr>
            <a:spLocks noGrp="1"/>
          </p:cNvSpPr>
          <p:nvPr>
            <p:ph sz="quarter" idx="1"/>
          </p:nvPr>
        </p:nvSpPr>
        <p:spPr/>
        <p:txBody>
          <a:bodyPr/>
          <a:lstStyle/>
          <a:p>
            <a:pPr>
              <a:buFont typeface="Arial" pitchFamily="34" charset="0"/>
              <a:buChar char="•"/>
            </a:pPr>
            <a:endParaRPr lang="en-US" dirty="0" smtClean="0">
              <a:hlinkClick r:id="rId2"/>
            </a:endParaRPr>
          </a:p>
          <a:p>
            <a:pPr>
              <a:buFont typeface="Arial" pitchFamily="34" charset="0"/>
              <a:buChar char="•"/>
            </a:pPr>
            <a:r>
              <a:rPr lang="en-US" dirty="0" smtClean="0">
                <a:hlinkClick r:id="rId2"/>
              </a:rPr>
              <a:t>A study by the National Survey of Student Engagement</a:t>
            </a:r>
            <a:r>
              <a:rPr lang="en-US" dirty="0" smtClean="0"/>
              <a:t> reported that the online-learning experience yielded deeper use of “higher-order thinking, integrative learning, and reflective learning.”</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600" dirty="0" smtClean="0"/>
              <a:t>The Impact of Digital </a:t>
            </a:r>
            <a:r>
              <a:rPr lang="en-US" sz="3600" dirty="0"/>
              <a:t>L</a:t>
            </a:r>
            <a:r>
              <a:rPr lang="en-US" sz="3600" dirty="0" smtClean="0"/>
              <a:t>earning on Student Engagement, Grades, and Retention Rates </a:t>
            </a:r>
            <a:r>
              <a:rPr lang="en-US" dirty="0" smtClean="0"/>
              <a:t/>
            </a:r>
            <a:br>
              <a:rPr lang="en-US" dirty="0" smtClean="0"/>
            </a:br>
            <a:endParaRPr lang="en-US" dirty="0"/>
          </a:p>
        </p:txBody>
      </p:sp>
      <p:pic>
        <p:nvPicPr>
          <p:cNvPr id="6" name="Content Placeholder 3" descr="1435062206866.jpg"/>
          <p:cNvPicPr>
            <a:picLocks noGrp="1" noChangeAspect="1"/>
          </p:cNvPicPr>
          <p:nvPr>
            <p:ph sz="quarter" idx="1"/>
          </p:nvPr>
        </p:nvPicPr>
        <p:blipFill>
          <a:blip r:embed="rId2"/>
          <a:stretch>
            <a:fillRect/>
          </a:stretch>
        </p:blipFill>
        <p:spPr>
          <a:xfrm>
            <a:off x="3132106" y="1600200"/>
            <a:ext cx="3114737" cy="4495800"/>
          </a:xfrm>
        </p:spPr>
      </p:pic>
    </p:spTree>
  </p:cSld>
  <p:clrMapOvr>
    <a:masterClrMapping/>
  </p:clrMapOvr>
  <p:transition>
    <p:zoom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questions.jpg"/>
          <p:cNvPicPr>
            <a:picLocks noGrp="1" noChangeAspect="1"/>
          </p:cNvPicPr>
          <p:nvPr>
            <p:ph sz="quarter" idx="1"/>
          </p:nvPr>
        </p:nvPicPr>
        <p:blipFill>
          <a:blip r:embed="rId2"/>
          <a:stretch>
            <a:fillRect/>
          </a:stretch>
        </p:blipFill>
        <p:spPr>
          <a:xfrm>
            <a:off x="0" y="0"/>
            <a:ext cx="9144000" cy="6858000"/>
          </a:xfrm>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Voice of the Active Learner</a:t>
            </a:r>
            <a:endParaRPr lang="en-US" dirty="0"/>
          </a:p>
        </p:txBody>
      </p:sp>
      <p:pic>
        <p:nvPicPr>
          <p:cNvPr id="6" name="The Voice of the Active Learner - Education From a Digital Native's Perspective.mp4">
            <a:hlinkClick r:id="" action="ppaction://media"/>
          </p:cNvPr>
          <p:cNvPicPr>
            <a:picLocks noGrp="1" noRot="1" noChangeAspect="1"/>
          </p:cNvPicPr>
          <p:nvPr>
            <p:ph sz="quarter" idx="1"/>
            <a:videoFile r:link="rId1"/>
          </p:nvPr>
        </p:nvPicPr>
        <p:blipFill>
          <a:blip r:embed="rId3"/>
          <a:stretch>
            <a:fillRect/>
          </a:stretch>
        </p:blipFill>
        <p:spPr>
          <a:xfrm>
            <a:off x="685800" y="1905000"/>
            <a:ext cx="8153400" cy="4038600"/>
          </a:xfrm>
          <a:prstGeom prst="rect">
            <a:avLst/>
          </a:prstGeom>
        </p:spPr>
      </p:pic>
    </p:spTree>
    <p:extLst>
      <p:ext uri="{BB962C8B-B14F-4D97-AF65-F5344CB8AC3E}">
        <p14:creationId xmlns="" xmlns:p14="http://schemas.microsoft.com/office/powerpoint/2010/main" val="246937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543051"/>
          </a:xfrm>
        </p:spPr>
        <p:txBody>
          <a:bodyPr>
            <a:normAutofit fontScale="90000"/>
          </a:bodyPr>
          <a:lstStyle/>
          <a:p>
            <a:r>
              <a:rPr lang="en-US" dirty="0" smtClean="0"/>
              <a:t>Digital learning environment</a:t>
            </a:r>
            <a:br>
              <a:rPr lang="en-US" dirty="0" smtClean="0"/>
            </a:br>
            <a:endParaRPr lang="en-US" dirty="0"/>
          </a:p>
        </p:txBody>
      </p:sp>
      <p:sp>
        <p:nvSpPr>
          <p:cNvPr id="3" name="Subtitle 2"/>
          <p:cNvSpPr>
            <a:spLocks noGrp="1"/>
          </p:cNvSpPr>
          <p:nvPr>
            <p:ph type="subTitle" idx="1"/>
          </p:nvPr>
        </p:nvSpPr>
        <p:spPr>
          <a:xfrm>
            <a:off x="1219200" y="1447800"/>
            <a:ext cx="7086600" cy="5029200"/>
          </a:xfrm>
        </p:spPr>
        <p:txBody>
          <a:bodyPr>
            <a:normAutofit/>
          </a:bodyPr>
          <a:lstStyle/>
          <a:p>
            <a:pPr algn="just">
              <a:buFont typeface="Wingdings" pitchFamily="2" charset="2"/>
              <a:buChar char="Ø"/>
            </a:pPr>
            <a:endParaRPr lang="en-US" dirty="0" smtClean="0"/>
          </a:p>
          <a:p>
            <a:pPr algn="just">
              <a:buFont typeface="Wingdings" pitchFamily="2" charset="2"/>
              <a:buChar char="Ø"/>
            </a:pPr>
            <a:endParaRPr lang="en-US" dirty="0" smtClean="0"/>
          </a:p>
          <a:p>
            <a:pPr algn="just">
              <a:buFont typeface="Wingdings" pitchFamily="2" charset="2"/>
              <a:buChar char="Ø"/>
            </a:pPr>
            <a:endParaRPr lang="en-US" dirty="0" smtClean="0"/>
          </a:p>
          <a:p>
            <a:pPr algn="just">
              <a:buFont typeface="Wingdings" pitchFamily="2" charset="2"/>
              <a:buChar char="Ø"/>
            </a:pPr>
            <a:endParaRPr lang="en-US" dirty="0" smtClean="0"/>
          </a:p>
          <a:p>
            <a:endParaRPr lang="en-US" dirty="0"/>
          </a:p>
        </p:txBody>
      </p:sp>
      <p:pic>
        <p:nvPicPr>
          <p:cNvPr id="1026" name="Picture 2" descr="C:\Users\PC\Desktop\technology_helping_teachers_in_classroom_management.jpg"/>
          <p:cNvPicPr>
            <a:picLocks noChangeAspect="1" noChangeArrowheads="1"/>
          </p:cNvPicPr>
          <p:nvPr/>
        </p:nvPicPr>
        <p:blipFill>
          <a:blip r:embed="rId2"/>
          <a:srcRect/>
          <a:stretch>
            <a:fillRect/>
          </a:stretch>
        </p:blipFill>
        <p:spPr bwMode="auto">
          <a:xfrm>
            <a:off x="457200" y="1447800"/>
            <a:ext cx="4457700" cy="2743200"/>
          </a:xfrm>
          <a:prstGeom prst="rect">
            <a:avLst/>
          </a:prstGeom>
          <a:noFill/>
        </p:spPr>
      </p:pic>
      <p:pic>
        <p:nvPicPr>
          <p:cNvPr id="1027" name="Picture 3" descr="C:\Users\PC\Desktop\images.jpg"/>
          <p:cNvPicPr>
            <a:picLocks noChangeAspect="1" noChangeArrowheads="1"/>
          </p:cNvPicPr>
          <p:nvPr/>
        </p:nvPicPr>
        <p:blipFill>
          <a:blip r:embed="rId3"/>
          <a:srcRect/>
          <a:stretch>
            <a:fillRect/>
          </a:stretch>
        </p:blipFill>
        <p:spPr bwMode="auto">
          <a:xfrm rot="1102917">
            <a:off x="5846813" y="1663939"/>
            <a:ext cx="2619375" cy="1743075"/>
          </a:xfrm>
          <a:prstGeom prst="rect">
            <a:avLst/>
          </a:prstGeom>
          <a:noFill/>
        </p:spPr>
      </p:pic>
      <p:pic>
        <p:nvPicPr>
          <p:cNvPr id="1028" name="Picture 4" descr="C:\Users\PC\Desktop\Smart-Class.jpg"/>
          <p:cNvPicPr>
            <a:picLocks noChangeAspect="1" noChangeArrowheads="1"/>
          </p:cNvPicPr>
          <p:nvPr/>
        </p:nvPicPr>
        <p:blipFill>
          <a:blip r:embed="rId4" cstate="print"/>
          <a:srcRect/>
          <a:stretch>
            <a:fillRect/>
          </a:stretch>
        </p:blipFill>
        <p:spPr bwMode="auto">
          <a:xfrm>
            <a:off x="4419600" y="3886200"/>
            <a:ext cx="4572000" cy="2838450"/>
          </a:xfrm>
          <a:prstGeom prst="rect">
            <a:avLst/>
          </a:prstGeom>
          <a:noFill/>
        </p:spPr>
      </p:pic>
      <p:pic>
        <p:nvPicPr>
          <p:cNvPr id="1029" name="Picture 5" descr="C:\Users\PC\Desktop\Presentation\TooMuchTechnology.jpg"/>
          <p:cNvPicPr>
            <a:picLocks noChangeAspect="1" noChangeArrowheads="1"/>
          </p:cNvPicPr>
          <p:nvPr/>
        </p:nvPicPr>
        <p:blipFill>
          <a:blip r:embed="rId5" cstate="print"/>
          <a:srcRect/>
          <a:stretch>
            <a:fillRect/>
          </a:stretch>
        </p:blipFill>
        <p:spPr bwMode="auto">
          <a:xfrm>
            <a:off x="1066800" y="4724400"/>
            <a:ext cx="2528888" cy="1844357"/>
          </a:xfrm>
          <a:prstGeom prst="rect">
            <a:avLst/>
          </a:prstGeom>
          <a:noFill/>
        </p:spPr>
      </p:pic>
    </p:spTree>
  </p:cSld>
  <p:clrMapOvr>
    <a:masterClrMapping/>
  </p:clrMapOvr>
  <p:transition>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DLE?</a:t>
            </a:r>
            <a:br>
              <a:rPr lang="en-US" dirty="0" smtClean="0"/>
            </a:br>
            <a:endParaRPr lang="en-US" dirty="0"/>
          </a:p>
        </p:txBody>
      </p:sp>
      <p:sp>
        <p:nvSpPr>
          <p:cNvPr id="3" name="Content Placeholder 2"/>
          <p:cNvSpPr>
            <a:spLocks noGrp="1"/>
          </p:cNvSpPr>
          <p:nvPr>
            <p:ph sz="quarter" idx="1"/>
          </p:nvPr>
        </p:nvSpPr>
        <p:spPr/>
        <p:txBody>
          <a:bodyPr/>
          <a:lstStyle/>
          <a:p>
            <a:pPr algn="just">
              <a:buNone/>
            </a:pPr>
            <a:r>
              <a:rPr lang="en-US" dirty="0" smtClean="0"/>
              <a:t>A DLE (digital learning environment) is a classroom</a:t>
            </a:r>
          </a:p>
          <a:p>
            <a:pPr algn="just">
              <a:buNone/>
            </a:pPr>
            <a:r>
              <a:rPr lang="en-US" dirty="0" smtClean="0"/>
              <a:t>learning environment where students develop</a:t>
            </a:r>
          </a:p>
          <a:p>
            <a:pPr algn="just">
              <a:buNone/>
            </a:pPr>
            <a:r>
              <a:rPr lang="en-US" dirty="0" smtClean="0"/>
              <a:t>academic and 21</a:t>
            </a:r>
            <a:r>
              <a:rPr lang="en-US" baseline="30000" dirty="0" smtClean="0"/>
              <a:t>st</a:t>
            </a:r>
            <a:r>
              <a:rPr lang="en-US" dirty="0" smtClean="0"/>
              <a:t> century skills.</a:t>
            </a:r>
          </a:p>
          <a:p>
            <a:endParaRPr lang="en-US" dirty="0"/>
          </a:p>
        </p:txBody>
      </p:sp>
      <p:pic>
        <p:nvPicPr>
          <p:cNvPr id="4" name="Picture 3" descr="download.png"/>
          <p:cNvPicPr>
            <a:picLocks noChangeAspect="1"/>
          </p:cNvPicPr>
          <p:nvPr/>
        </p:nvPicPr>
        <p:blipFill>
          <a:blip r:embed="rId2"/>
          <a:stretch>
            <a:fillRect/>
          </a:stretch>
        </p:blipFill>
        <p:spPr>
          <a:xfrm>
            <a:off x="3581400" y="3352800"/>
            <a:ext cx="4876800" cy="2819400"/>
          </a:xfrm>
          <a:prstGeom prst="rect">
            <a:avLst/>
          </a:prstGeom>
        </p:spPr>
      </p:pic>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Top technologies that affect the world of education </a:t>
            </a:r>
            <a:endParaRPr lang="en-US" dirty="0"/>
          </a:p>
        </p:txBody>
      </p:sp>
      <p:sp>
        <p:nvSpPr>
          <p:cNvPr id="3" name="Content Placeholder 2"/>
          <p:cNvSpPr>
            <a:spLocks noGrp="1"/>
          </p:cNvSpPr>
          <p:nvPr>
            <p:ph sz="quarter" idx="1"/>
          </p:nvPr>
        </p:nvSpPr>
        <p:spPr/>
        <p:txBody>
          <a:bodyPr>
            <a:normAutofit/>
          </a:bodyPr>
          <a:lstStyle/>
          <a:p>
            <a:pPr>
              <a:buFont typeface="Arial" pitchFamily="34" charset="0"/>
              <a:buChar char="•"/>
            </a:pPr>
            <a:r>
              <a:rPr lang="en-US" b="1" dirty="0" smtClean="0"/>
              <a:t>The Mobile-Learning (M-Learning)</a:t>
            </a:r>
          </a:p>
          <a:p>
            <a:pPr algn="just">
              <a:buNone/>
            </a:pPr>
            <a:r>
              <a:rPr lang="en-US" dirty="0" smtClean="0"/>
              <a:t>Using Photos</a:t>
            </a:r>
          </a:p>
          <a:p>
            <a:pPr algn="just">
              <a:buNone/>
            </a:pPr>
            <a:r>
              <a:rPr lang="en-US" dirty="0" smtClean="0"/>
              <a:t>Audio recordings</a:t>
            </a:r>
          </a:p>
          <a:p>
            <a:pPr algn="just">
              <a:buNone/>
            </a:pPr>
            <a:r>
              <a:rPr lang="en-US" dirty="0" smtClean="0"/>
              <a:t>Apps</a:t>
            </a:r>
          </a:p>
          <a:p>
            <a:pPr algn="just">
              <a:buNone/>
            </a:pPr>
            <a:r>
              <a:rPr lang="en-US" dirty="0" smtClean="0"/>
              <a:t>E-books</a:t>
            </a:r>
            <a:endParaRPr lang="en-US" b="1" dirty="0" smtClean="0"/>
          </a:p>
          <a:p>
            <a:pPr algn="just">
              <a:buNone/>
            </a:pPr>
            <a:endParaRPr lang="en-US" dirty="0" smtClean="0"/>
          </a:p>
        </p:txBody>
      </p:sp>
      <p:pic>
        <p:nvPicPr>
          <p:cNvPr id="4" name="Picture 3" descr="istockphoto_thinkstock_mobile_apps.jpg"/>
          <p:cNvPicPr>
            <a:picLocks noChangeAspect="1"/>
          </p:cNvPicPr>
          <p:nvPr/>
        </p:nvPicPr>
        <p:blipFill>
          <a:blip r:embed="rId2"/>
          <a:stretch>
            <a:fillRect/>
          </a:stretch>
        </p:blipFill>
        <p:spPr>
          <a:xfrm>
            <a:off x="4000500" y="2209800"/>
            <a:ext cx="5143500" cy="3333750"/>
          </a:xfrm>
          <a:prstGeom prst="rect">
            <a:avLst/>
          </a:prstGeom>
        </p:spPr>
      </p:pic>
      <p:pic>
        <p:nvPicPr>
          <p:cNvPr id="5" name="Picture 4" descr="amazon_kindle.top.jpg"/>
          <p:cNvPicPr>
            <a:picLocks noChangeAspect="1"/>
          </p:cNvPicPr>
          <p:nvPr/>
        </p:nvPicPr>
        <p:blipFill>
          <a:blip r:embed="rId3"/>
          <a:stretch>
            <a:fillRect/>
          </a:stretch>
        </p:blipFill>
        <p:spPr>
          <a:xfrm>
            <a:off x="838200" y="4724400"/>
            <a:ext cx="2561493" cy="17526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smtClean="0"/>
              <a:t>Tablet and Laptops</a:t>
            </a:r>
            <a:endParaRPr lang="en-US"/>
          </a:p>
        </p:txBody>
      </p:sp>
      <p:pic>
        <p:nvPicPr>
          <p:cNvPr id="6" name="Tablets As Teachers - Nicholas Negroponte - XPRIZE Insights.mp4">
            <a:hlinkClick r:id="" action="ppaction://media"/>
          </p:cNvPr>
          <p:cNvPicPr>
            <a:picLocks noGrp="1" noRot="1" noChangeAspect="1"/>
          </p:cNvPicPr>
          <p:nvPr>
            <p:ph sz="quarter" idx="1"/>
            <a:videoFile r:link="rId1"/>
          </p:nvPr>
        </p:nvPicPr>
        <p:blipFill>
          <a:blip r:embed="rId3"/>
          <a:stretch>
            <a:fillRect/>
          </a:stretch>
        </p:blipFill>
        <p:spPr>
          <a:xfrm>
            <a:off x="457200" y="2057400"/>
            <a:ext cx="8305800" cy="4343400"/>
          </a:xfrm>
          <a:prstGeom prst="rect">
            <a:avLst/>
          </a:prstGeom>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Videos</a:t>
            </a:r>
            <a:r>
              <a:rPr lang="en-US" dirty="0" smtClean="0"/>
              <a:t/>
            </a:r>
            <a:br>
              <a:rPr lang="en-US" dirty="0" smtClean="0"/>
            </a:br>
            <a:r>
              <a:rPr lang="en-US" sz="3100" dirty="0" smtClean="0"/>
              <a:t>Why use videos to teach ESL students?</a:t>
            </a:r>
            <a:endParaRPr lang="en-US" sz="3100" dirty="0"/>
          </a:p>
        </p:txBody>
      </p:sp>
      <p:sp>
        <p:nvSpPr>
          <p:cNvPr id="3" name="Content Placeholder 2"/>
          <p:cNvSpPr>
            <a:spLocks noGrp="1"/>
          </p:cNvSpPr>
          <p:nvPr>
            <p:ph sz="quarter" idx="1"/>
          </p:nvPr>
        </p:nvSpPr>
        <p:spPr/>
        <p:txBody>
          <a:bodyPr>
            <a:normAutofit fontScale="92500" lnSpcReduction="10000"/>
          </a:bodyPr>
          <a:lstStyle/>
          <a:p>
            <a:pPr lvl="0" fontAlgn="base">
              <a:buFont typeface="Arial" pitchFamily="34" charset="0"/>
              <a:buChar char="•"/>
            </a:pPr>
            <a:r>
              <a:rPr lang="en-US" dirty="0" smtClean="0"/>
              <a:t>it’s fun and adds a change of pace</a:t>
            </a:r>
          </a:p>
          <a:p>
            <a:pPr fontAlgn="base">
              <a:buFont typeface="Arial" pitchFamily="34" charset="0"/>
              <a:buChar char="•"/>
            </a:pPr>
            <a:r>
              <a:rPr lang="en-US" dirty="0" smtClean="0"/>
              <a:t>it’s good for visual learners</a:t>
            </a:r>
          </a:p>
          <a:p>
            <a:pPr fontAlgn="base">
              <a:buFont typeface="Arial" pitchFamily="34" charset="0"/>
              <a:buChar char="•"/>
            </a:pPr>
            <a:r>
              <a:rPr lang="en-US" dirty="0" smtClean="0"/>
              <a:t>it helps bring a subject to life</a:t>
            </a:r>
          </a:p>
          <a:p>
            <a:pPr fontAlgn="base">
              <a:buFont typeface="Arial" pitchFamily="34" charset="0"/>
              <a:buChar char="•"/>
            </a:pPr>
            <a:r>
              <a:rPr lang="en-US" dirty="0" smtClean="0"/>
              <a:t>the language in videos is usually more natural</a:t>
            </a:r>
          </a:p>
          <a:p>
            <a:pPr fontAlgn="base">
              <a:buFont typeface="Arial" pitchFamily="34" charset="0"/>
              <a:buChar char="•"/>
            </a:pPr>
            <a:r>
              <a:rPr lang="en-US" dirty="0" smtClean="0"/>
              <a:t>the language is set in a realistic context</a:t>
            </a:r>
          </a:p>
          <a:p>
            <a:pPr fontAlgn="base">
              <a:buFont typeface="Arial" pitchFamily="34" charset="0"/>
              <a:buChar char="•"/>
            </a:pPr>
            <a:r>
              <a:rPr lang="en-US" dirty="0" smtClean="0"/>
              <a:t>students hear natural pronunciation, stress and intonation</a:t>
            </a:r>
          </a:p>
          <a:p>
            <a:pPr fontAlgn="base">
              <a:buFont typeface="Arial" pitchFamily="34" charset="0"/>
              <a:buChar char="•"/>
            </a:pPr>
            <a:r>
              <a:rPr lang="en-US" dirty="0" smtClean="0"/>
              <a:t>it can make a lesson memorable</a:t>
            </a:r>
          </a:p>
          <a:p>
            <a:pPr fontAlgn="base">
              <a:buFont typeface="Arial" pitchFamily="34" charset="0"/>
              <a:buChar char="•"/>
            </a:pPr>
            <a:r>
              <a:rPr lang="en-US" dirty="0" smtClean="0"/>
              <a:t>it can be a great way to practice a wide variety of language skills</a:t>
            </a:r>
          </a:p>
          <a:p>
            <a:pPr fontAlgn="base">
              <a:buNone/>
            </a:pPr>
            <a:endParaRPr lang="en-US" dirty="0" smtClean="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a:bodyPr>
          <a:lstStyle/>
          <a:p>
            <a:pPr>
              <a:buNone/>
            </a:pPr>
            <a:r>
              <a:rPr lang="en-US" dirty="0" smtClean="0"/>
              <a:t>A MOOC is a platform where students or teachers</a:t>
            </a:r>
          </a:p>
          <a:p>
            <a:pPr>
              <a:buNone/>
            </a:pPr>
            <a:r>
              <a:rPr lang="en-US" dirty="0" smtClean="0"/>
              <a:t>can participate in a live online course through the internet.</a:t>
            </a:r>
          </a:p>
          <a:p>
            <a:pPr>
              <a:buNone/>
            </a:pPr>
            <a:endParaRPr lang="en-US" dirty="0" smtClean="0"/>
          </a:p>
          <a:p>
            <a:pPr>
              <a:buNone/>
            </a:pPr>
            <a:r>
              <a:rPr lang="en-US" dirty="0" smtClean="0">
                <a:hlinkClick r:id="rId2"/>
              </a:rPr>
              <a:t>Khan Academy</a:t>
            </a:r>
            <a:endParaRPr lang="en-US" dirty="0" smtClean="0"/>
          </a:p>
          <a:p>
            <a:pPr>
              <a:buNone/>
            </a:pPr>
            <a:r>
              <a:rPr lang="en-US" dirty="0" smtClean="0">
                <a:hlinkClick r:id="rId3"/>
              </a:rPr>
              <a:t>Future Learn</a:t>
            </a:r>
            <a:r>
              <a:rPr lang="en-US" dirty="0" smtClean="0"/>
              <a:t> </a:t>
            </a:r>
          </a:p>
          <a:p>
            <a:pPr>
              <a:buNone/>
            </a:pPr>
            <a:r>
              <a:rPr lang="en-US" dirty="0" err="1" smtClean="0">
                <a:hlinkClick r:id="rId4"/>
              </a:rPr>
              <a:t>Coursera</a:t>
            </a:r>
            <a:r>
              <a:rPr lang="en-US" dirty="0" smtClean="0"/>
              <a:t> </a:t>
            </a:r>
          </a:p>
          <a:p>
            <a:pPr>
              <a:buNone/>
            </a:pPr>
            <a:r>
              <a:rPr lang="en-US" dirty="0" err="1" smtClean="0">
                <a:hlinkClick r:id="rId5"/>
              </a:rPr>
              <a:t>EdX</a:t>
            </a:r>
            <a:r>
              <a:rPr lang="en-US" dirty="0" smtClean="0"/>
              <a:t> </a:t>
            </a:r>
          </a:p>
          <a:p>
            <a:pPr>
              <a:buNone/>
            </a:pPr>
            <a:r>
              <a:rPr lang="en-US" dirty="0" smtClean="0"/>
              <a:t/>
            </a:r>
            <a:br>
              <a:rPr lang="en-US" dirty="0" smtClean="0"/>
            </a:br>
            <a:endParaRPr lang="en-US" dirty="0"/>
          </a:p>
        </p:txBody>
      </p:sp>
      <p:pic>
        <p:nvPicPr>
          <p:cNvPr id="4" name="Picture 3" descr="15757-mooc_news.jpg"/>
          <p:cNvPicPr>
            <a:picLocks noChangeAspect="1"/>
          </p:cNvPicPr>
          <p:nvPr/>
        </p:nvPicPr>
        <p:blipFill>
          <a:blip r:embed="rId6"/>
          <a:stretch>
            <a:fillRect/>
          </a:stretch>
        </p:blipFill>
        <p:spPr>
          <a:xfrm>
            <a:off x="4267200" y="3276600"/>
            <a:ext cx="4419600" cy="2946400"/>
          </a:xfrm>
          <a:prstGeom prst="rect">
            <a:avLst/>
          </a:prstGeom>
        </p:spPr>
      </p:pic>
      <p:sp>
        <p:nvSpPr>
          <p:cNvPr id="5" name="Title 4"/>
          <p:cNvSpPr>
            <a:spLocks noGrp="1"/>
          </p:cNvSpPr>
          <p:nvPr>
            <p:ph type="title"/>
          </p:nvPr>
        </p:nvSpPr>
        <p:spPr>
          <a:xfrm>
            <a:off x="612648" y="0"/>
            <a:ext cx="8302752" cy="1219200"/>
          </a:xfrm>
        </p:spPr>
        <p:txBody>
          <a:bodyPr>
            <a:normAutofit fontScale="90000"/>
          </a:bodyPr>
          <a:lstStyle/>
          <a:p>
            <a:r>
              <a:rPr lang="en-US" dirty="0" smtClean="0"/>
              <a:t>Massive Open Online Courses(MOOCs)</a:t>
            </a:r>
            <a:endParaRPr lang="en-US" dirty="0"/>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4724400"/>
          </a:xfrm>
        </p:spPr>
        <p:txBody>
          <a:bodyPr>
            <a:normAutofit/>
          </a:bodyPr>
          <a:lstStyle/>
          <a:p>
            <a:pPr algn="just">
              <a:buNone/>
            </a:pPr>
            <a:r>
              <a:rPr lang="en-US" dirty="0" smtClean="0"/>
              <a:t>A Webinar is a seminar or a workshop delivered</a:t>
            </a:r>
          </a:p>
          <a:p>
            <a:pPr algn="just">
              <a:buNone/>
            </a:pPr>
            <a:r>
              <a:rPr lang="en-US" dirty="0" smtClean="0"/>
              <a:t>through the Internet. They are normally recorded for</a:t>
            </a:r>
          </a:p>
          <a:p>
            <a:pPr algn="just">
              <a:buNone/>
            </a:pPr>
            <a:r>
              <a:rPr lang="en-US" dirty="0" smtClean="0"/>
              <a:t>future viewing.  </a:t>
            </a:r>
          </a:p>
          <a:p>
            <a:pPr algn="just">
              <a:buNone/>
            </a:pPr>
            <a:r>
              <a:rPr lang="en-US" sz="2400" dirty="0" smtClean="0"/>
              <a:t>http://americanenglish.state.gov/ae-webinars</a:t>
            </a:r>
          </a:p>
          <a:p>
            <a:pPr algn="just">
              <a:buNone/>
            </a:pPr>
            <a:endParaRPr lang="en-US" dirty="0" smtClean="0"/>
          </a:p>
          <a:p>
            <a:pPr algn="just">
              <a:buNone/>
            </a:pPr>
            <a:endParaRPr lang="en-US" dirty="0" smtClean="0"/>
          </a:p>
          <a:p>
            <a:pPr algn="just">
              <a:buNone/>
            </a:pPr>
            <a:endParaRPr lang="en-US" dirty="0" smtClean="0"/>
          </a:p>
          <a:p>
            <a:pPr algn="just">
              <a:buNone/>
            </a:pPr>
            <a:endParaRPr lang="en-US" dirty="0" smtClean="0"/>
          </a:p>
          <a:p>
            <a:pPr algn="just">
              <a:buNone/>
            </a:pPr>
            <a:endParaRPr lang="en-US" dirty="0" smtClean="0"/>
          </a:p>
          <a:p>
            <a:pPr algn="just">
              <a:buNone/>
            </a:pPr>
            <a:endParaRPr lang="en-US" dirty="0" smtClean="0"/>
          </a:p>
          <a:p>
            <a:pPr algn="just">
              <a:buNone/>
            </a:pPr>
            <a:endParaRPr lang="en-US" dirty="0" smtClean="0"/>
          </a:p>
          <a:p>
            <a:pPr algn="just">
              <a:buNone/>
            </a:pPr>
            <a:endParaRPr lang="en-US" dirty="0" smtClean="0"/>
          </a:p>
          <a:p>
            <a:pPr algn="just">
              <a:buNone/>
            </a:pPr>
            <a:endParaRPr lang="en-US" dirty="0" smtClean="0"/>
          </a:p>
          <a:p>
            <a:pPr algn="just">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
        <p:nvSpPr>
          <p:cNvPr id="4" name="Title 1"/>
          <p:cNvSpPr>
            <a:spLocks noGrp="1"/>
          </p:cNvSpPr>
          <p:nvPr>
            <p:ph type="title"/>
          </p:nvPr>
        </p:nvSpPr>
        <p:spPr/>
        <p:txBody>
          <a:bodyPr>
            <a:normAutofit fontScale="90000"/>
          </a:bodyPr>
          <a:lstStyle/>
          <a:p>
            <a:r>
              <a:rPr lang="en-US" b="1" dirty="0" smtClean="0"/>
              <a:t/>
            </a:r>
            <a:br>
              <a:rPr lang="en-US" b="1" dirty="0" smtClean="0"/>
            </a:br>
            <a:r>
              <a:rPr lang="en-US" b="1" dirty="0" smtClean="0"/>
              <a:t>Webinars</a:t>
            </a:r>
            <a:br>
              <a:rPr lang="en-US" b="1" dirty="0" smtClean="0"/>
            </a:br>
            <a:endParaRPr lang="en-US" dirty="0"/>
          </a:p>
        </p:txBody>
      </p:sp>
      <p:pic>
        <p:nvPicPr>
          <p:cNvPr id="1030" name="Picture 6" descr="C:\Users\PC\Downloads\Webinar.jpg"/>
          <p:cNvPicPr>
            <a:picLocks noChangeAspect="1" noChangeArrowheads="1"/>
          </p:cNvPicPr>
          <p:nvPr/>
        </p:nvPicPr>
        <p:blipFill>
          <a:blip r:embed="rId2" cstate="print"/>
          <a:srcRect/>
          <a:stretch>
            <a:fillRect/>
          </a:stretch>
        </p:blipFill>
        <p:spPr bwMode="auto">
          <a:xfrm>
            <a:off x="609600" y="3886200"/>
            <a:ext cx="3810000" cy="2505075"/>
          </a:xfrm>
          <a:prstGeom prst="rect">
            <a:avLst/>
          </a:prstGeom>
          <a:noFill/>
        </p:spPr>
      </p:pic>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4443</TotalTime>
  <Words>144</Words>
  <Application>Microsoft Macintosh PowerPoint</Application>
  <PresentationFormat>On-screen Show (4:3)</PresentationFormat>
  <Paragraphs>69</Paragraphs>
  <Slides>13</Slides>
  <Notes>0</Notes>
  <HiddenSlides>0</HiddenSlides>
  <MMClips>2</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Median</vt:lpstr>
      <vt:lpstr>Digital Learning Environment</vt:lpstr>
      <vt:lpstr>The Voice of the Active Learner</vt:lpstr>
      <vt:lpstr>Digital learning environment </vt:lpstr>
      <vt:lpstr>What is DLE? </vt:lpstr>
      <vt:lpstr>Top technologies that affect the world of education </vt:lpstr>
      <vt:lpstr>Tablet and Laptops</vt:lpstr>
      <vt:lpstr>Videos Why use videos to teach ESL students?</vt:lpstr>
      <vt:lpstr>Massive Open Online Courses(MOOCs)</vt:lpstr>
      <vt:lpstr> Webinars </vt:lpstr>
      <vt:lpstr>Research</vt:lpstr>
      <vt:lpstr>Research</vt:lpstr>
      <vt:lpstr> The Impact of Digital Learning on Student Engagement, Grades, and Retention Rates  </vt:lpstr>
      <vt:lpstr>Slide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learning environment </dc:title>
  <dc:creator>95532</dc:creator>
  <cp:lastModifiedBy>Nano</cp:lastModifiedBy>
  <cp:revision>312</cp:revision>
  <dcterms:created xsi:type="dcterms:W3CDTF">2006-08-16T00:00:00Z</dcterms:created>
  <dcterms:modified xsi:type="dcterms:W3CDTF">2016-05-24T11:28:45Z</dcterms:modified>
</cp:coreProperties>
</file>