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1"/>
  </p:notesMasterIdLst>
  <p:handoutMasterIdLst>
    <p:handoutMasterId r:id="rId22"/>
  </p:handoutMasterIdLst>
  <p:sldIdLst>
    <p:sldId id="564" r:id="rId6"/>
    <p:sldId id="550" r:id="rId7"/>
    <p:sldId id="532" r:id="rId8"/>
    <p:sldId id="560" r:id="rId9"/>
    <p:sldId id="555" r:id="rId10"/>
    <p:sldId id="534" r:id="rId11"/>
    <p:sldId id="535" r:id="rId12"/>
    <p:sldId id="545" r:id="rId13"/>
    <p:sldId id="542" r:id="rId14"/>
    <p:sldId id="548" r:id="rId15"/>
    <p:sldId id="561" r:id="rId16"/>
    <p:sldId id="552" r:id="rId17"/>
    <p:sldId id="559" r:id="rId18"/>
    <p:sldId id="562" r:id="rId19"/>
    <p:sldId id="544" r:id="rId20"/>
  </p:sldIdLst>
  <p:sldSz cx="9144000" cy="6858000" type="screen4x3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24">
          <p15:clr>
            <a:srgbClr val="A4A3A4"/>
          </p15:clr>
        </p15:guide>
        <p15:guide id="3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 autoAdjust="0"/>
    <p:restoredTop sz="79626" autoAdjust="0"/>
  </p:normalViewPr>
  <p:slideViewPr>
    <p:cSldViewPr>
      <p:cViewPr varScale="1">
        <p:scale>
          <a:sx n="77" d="100"/>
          <a:sy n="77" d="100"/>
        </p:scale>
        <p:origin x="73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10"/>
        <p:guide pos="2124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4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7BA43-651B-4F80-8ACD-95BAED11CDBC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9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2DDCD-C5E5-4084-A860-33867C6813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92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155" y="2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2DE1F-7471-4FA5-BAB0-B5A47C0F3320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382" y="4689478"/>
            <a:ext cx="5334327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2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155" y="9377362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A55FF-B25F-46E8-8469-54FABD290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73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2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3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all about using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10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it’s not going to look</a:t>
            </a:r>
            <a:r>
              <a:rPr lang="en-GB" baseline="0" dirty="0"/>
              <a:t> like.  And what it may likely to look like.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49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46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DE60-F9EF-4759-970F-60339248745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38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Aim of presentation – to highlight the issues we have had in bringing technology</a:t>
            </a:r>
            <a:r>
              <a:rPr lang="en-GB" baseline="0" dirty="0"/>
              <a:t> to learning.  We’ve seen changes to the school over the previous few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3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44538"/>
            <a:ext cx="4918075" cy="368935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507" y="4703760"/>
            <a:ext cx="4886076" cy="4464847"/>
          </a:xfrm>
          <a:noFill/>
        </p:spPr>
        <p:txBody>
          <a:bodyPr/>
          <a:lstStyle/>
          <a:p>
            <a:pPr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Shrivenham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in South West</a:t>
            </a:r>
            <a:r>
              <a:rPr lang="en-GB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of England (Wiltshire)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1400" b="0" dirty="0"/>
              <a:t>DE Sch project initiated Aug 17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International Section</a:t>
            </a:r>
            <a:r>
              <a:rPr lang="en-GB" sz="1800" b="0" dirty="0"/>
              <a:t>: Delivers international and UK based strategic leadership and management courses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DCLC</a:t>
            </a:r>
            <a:r>
              <a:rPr lang="en-GB" sz="1800" b="0" dirty="0"/>
              <a:t>: Delivers foreign and English language training and education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dirty="0"/>
              <a:t>DALSC</a:t>
            </a:r>
            <a:r>
              <a:rPr lang="en-GB" altLang="en-US" dirty="0"/>
              <a:t>: </a:t>
            </a:r>
            <a:r>
              <a:rPr lang="en-GB" sz="1800" b="0" dirty="0"/>
              <a:t>Delivers force generation preparation and training to Defence Attachés. Loan Service training in development</a:t>
            </a:r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44538"/>
            <a:ext cx="4918075" cy="368935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507" y="4703760"/>
            <a:ext cx="4886076" cy="4464847"/>
          </a:xfrm>
          <a:noFill/>
        </p:spPr>
        <p:txBody>
          <a:bodyPr/>
          <a:lstStyle/>
          <a:p>
            <a:pPr eaLnBrk="1" hangingPunct="1">
              <a:buClr>
                <a:srgbClr val="522136"/>
              </a:buClr>
              <a:buFont typeface="Arial" charset="0"/>
              <a:buNone/>
              <a:defRPr/>
            </a:pPr>
            <a:r>
              <a:rPr lang="en-GB" altLang="en-US" dirty="0"/>
              <a:t>Some bespoke language taught 1-to-1.  Less frequent languages (Mandarin, Dutch, Swahili etc)</a:t>
            </a:r>
          </a:p>
          <a:p>
            <a:pPr eaLnBrk="1" hangingPunct="1">
              <a:buClr>
                <a:srgbClr val="522136"/>
              </a:buClr>
              <a:buFont typeface="Arial" charset="0"/>
              <a:buNone/>
              <a:defRPr/>
            </a:pPr>
            <a:r>
              <a:rPr lang="en-GB" altLang="en-US" dirty="0"/>
              <a:t>Bespoke – 2 staff for all other languages. </a:t>
            </a:r>
            <a:r>
              <a:rPr lang="en-GB" sz="1200" b="0" u="none" dirty="0"/>
              <a:t>ELW 2017: 318 students, 85 countries</a:t>
            </a:r>
          </a:p>
          <a:p>
            <a:pPr eaLnBrk="1" hangingPunct="1">
              <a:buClr>
                <a:srgbClr val="522136"/>
              </a:buClr>
              <a:buFont typeface="Arial" charset="0"/>
              <a:buNone/>
              <a:defRPr/>
            </a:pPr>
            <a:endParaRPr lang="en-GB" altLang="en-US" dirty="0"/>
          </a:p>
          <a:p>
            <a:pPr eaLnBrk="1" hangingPunct="1">
              <a:buClr>
                <a:srgbClr val="522136"/>
              </a:buClr>
              <a:buFont typeface="Arial" charset="0"/>
              <a:buNone/>
              <a:defRPr/>
            </a:pPr>
            <a:r>
              <a:rPr lang="en-GB" altLang="en-US" dirty="0"/>
              <a:t>No course design team</a:t>
            </a:r>
          </a:p>
          <a:p>
            <a:pPr eaLnBrk="1" hangingPunct="1">
              <a:buClr>
                <a:srgbClr val="522136"/>
              </a:buClr>
              <a:buFont typeface="Arial" charset="0"/>
              <a:buNone/>
              <a:defRPr/>
            </a:pPr>
            <a:endParaRPr lang="en-GB" altLang="en-US" dirty="0"/>
          </a:p>
          <a:p>
            <a:pPr eaLnBrk="1" hangingPunct="1">
              <a:buClr>
                <a:srgbClr val="522136"/>
              </a:buClr>
              <a:buFont typeface="Arial" charset="0"/>
              <a:buNone/>
              <a:defRPr/>
            </a:pPr>
            <a:r>
              <a:rPr lang="en-GB" altLang="en-US" dirty="0"/>
              <a:t>Challenges – for TSC (with few staff) to gain conformity / consistency across wide number of languages (some of which only come around once every 2/3 years).  And general language, not role-specific.</a:t>
            </a:r>
          </a:p>
        </p:txBody>
      </p:sp>
    </p:spTree>
    <p:extLst>
      <p:ext uri="{BB962C8B-B14F-4D97-AF65-F5344CB8AC3E}">
        <p14:creationId xmlns:p14="http://schemas.microsoft.com/office/powerpoint/2010/main" val="9230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4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we trying to improve?  What do others do which may be transferable</a:t>
            </a:r>
            <a:r>
              <a:rPr lang="en-GB" baseline="0" dirty="0"/>
              <a:t> to DCLC?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0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Trends I discerned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Multi-Media</a:t>
            </a:r>
            <a:r>
              <a:rPr lang="en-GB" b="1" baseline="0" dirty="0"/>
              <a:t> Approach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16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Duo lingo</a:t>
            </a:r>
          </a:p>
          <a:p>
            <a:r>
              <a:rPr lang="en-GB" dirty="0" err="1"/>
              <a:t>Busuu</a:t>
            </a:r>
            <a:endParaRPr lang="en-GB" dirty="0"/>
          </a:p>
          <a:p>
            <a:r>
              <a:rPr lang="en-GB" dirty="0" err="1"/>
              <a:t>Babbel</a:t>
            </a:r>
            <a:endParaRPr lang="en-GB" dirty="0"/>
          </a:p>
          <a:p>
            <a:r>
              <a:rPr lang="en-GB" dirty="0"/>
              <a:t>Memorise</a:t>
            </a:r>
          </a:p>
          <a:p>
            <a:r>
              <a:rPr lang="en-GB" dirty="0" err="1"/>
              <a:t>AnkiApp</a:t>
            </a:r>
            <a:endParaRPr lang="en-GB" dirty="0"/>
          </a:p>
          <a:p>
            <a:r>
              <a:rPr lang="en-GB" dirty="0" err="1"/>
              <a:t>Tinycards</a:t>
            </a:r>
            <a:endParaRPr lang="en-GB" dirty="0"/>
          </a:p>
          <a:p>
            <a:r>
              <a:rPr lang="en-GB" dirty="0" err="1"/>
              <a:t>Brainscape</a:t>
            </a:r>
            <a:endParaRPr lang="en-GB" dirty="0"/>
          </a:p>
          <a:p>
            <a:r>
              <a:rPr lang="en-GB" dirty="0"/>
              <a:t>Quizlet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66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55FF-B25F-46E8-8469-54FABD290CE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4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57264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47664" y="1772816"/>
            <a:ext cx="7268344" cy="506487"/>
          </a:xfrm>
        </p:spPr>
        <p:txBody>
          <a:bodyPr>
            <a:noAutofit/>
          </a:bodyPr>
          <a:lstStyle>
            <a:lvl1pPr algn="r">
              <a:defRPr sz="2800" b="1">
                <a:solidFill>
                  <a:srgbClr val="572642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1760" y="2662064"/>
            <a:ext cx="6400800" cy="478904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Name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1484784"/>
            <a:ext cx="9144000" cy="72008"/>
          </a:xfrm>
          <a:prstGeom prst="rect">
            <a:avLst/>
          </a:prstGeom>
          <a:solidFill>
            <a:srgbClr val="57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-36512" y="-99392"/>
            <a:ext cx="921702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2220971" cy="948931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59112" y="3212977"/>
            <a:ext cx="5761360" cy="432048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Venue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95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356176"/>
            <a:ext cx="457200" cy="3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0D15E2E1-4BC3-4EA2-BDAD-0D7F42F499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0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3221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11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18446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52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85184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71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44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306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306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94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875F7-EDC0-4568-BE43-6A7767D8D9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457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5532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6200" y="65532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CCD8B-92F4-43D7-A434-0C32EE03832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52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>
                <a:solidFill>
                  <a:srgbClr val="7F5B1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rgbClr val="7F5B13"/>
                </a:solidFill>
              </a:defRPr>
            </a:lvl1pPr>
            <a:lvl2pPr>
              <a:defRPr>
                <a:solidFill>
                  <a:srgbClr val="7F5B13"/>
                </a:solidFill>
              </a:defRPr>
            </a:lvl2pPr>
            <a:lvl3pPr>
              <a:defRPr>
                <a:solidFill>
                  <a:srgbClr val="7F5B13"/>
                </a:solidFill>
              </a:defRPr>
            </a:lvl3pPr>
            <a:lvl4pPr>
              <a:defRPr>
                <a:solidFill>
                  <a:srgbClr val="7F5B13"/>
                </a:solidFill>
              </a:defRPr>
            </a:lvl4pPr>
            <a:lvl5pPr>
              <a:defRPr>
                <a:solidFill>
                  <a:srgbClr val="7F5B1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90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JSCSC">
    <p:bg>
      <p:bgPr>
        <a:solidFill>
          <a:srgbClr val="57264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47664" y="1772816"/>
            <a:ext cx="7268344" cy="506487"/>
          </a:xfrm>
        </p:spPr>
        <p:txBody>
          <a:bodyPr>
            <a:noAutofit/>
          </a:bodyPr>
          <a:lstStyle>
            <a:lvl1pPr algn="r">
              <a:defRPr sz="2800" b="1">
                <a:solidFill>
                  <a:srgbClr val="572642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1760" y="2662064"/>
            <a:ext cx="6400800" cy="478904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Name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1484784"/>
            <a:ext cx="9144000" cy="72008"/>
          </a:xfrm>
          <a:prstGeom prst="rect">
            <a:avLst/>
          </a:prstGeom>
          <a:solidFill>
            <a:srgbClr val="57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-36512" y="-99392"/>
            <a:ext cx="921702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2220971" cy="948931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59112" y="3212977"/>
            <a:ext cx="5761360" cy="432048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Venue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4102"/>
            <a:ext cx="649225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2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RCDS">
    <p:bg>
      <p:bgPr>
        <a:solidFill>
          <a:srgbClr val="57264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47664" y="1772816"/>
            <a:ext cx="7268344" cy="506487"/>
          </a:xfrm>
        </p:spPr>
        <p:txBody>
          <a:bodyPr>
            <a:noAutofit/>
          </a:bodyPr>
          <a:lstStyle>
            <a:lvl1pPr algn="r">
              <a:defRPr sz="2800" b="1">
                <a:solidFill>
                  <a:srgbClr val="572642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1760" y="2662064"/>
            <a:ext cx="6400800" cy="478904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Name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1484784"/>
            <a:ext cx="9144000" cy="72008"/>
          </a:xfrm>
          <a:prstGeom prst="rect">
            <a:avLst/>
          </a:prstGeom>
          <a:solidFill>
            <a:srgbClr val="57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-36512" y="-99392"/>
            <a:ext cx="921702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2220971" cy="948931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59112" y="3212977"/>
            <a:ext cx="5761360" cy="432048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Venue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84" y="332656"/>
            <a:ext cx="975780" cy="94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1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CU">
    <p:bg>
      <p:bgPr>
        <a:solidFill>
          <a:srgbClr val="57264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47664" y="1772816"/>
            <a:ext cx="7268344" cy="506487"/>
          </a:xfrm>
        </p:spPr>
        <p:txBody>
          <a:bodyPr>
            <a:noAutofit/>
          </a:bodyPr>
          <a:lstStyle>
            <a:lvl1pPr algn="r">
              <a:defRPr sz="2800" b="1">
                <a:solidFill>
                  <a:srgbClr val="572642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1760" y="2662064"/>
            <a:ext cx="6400800" cy="478904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Name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1484784"/>
            <a:ext cx="9144000" cy="72008"/>
          </a:xfrm>
          <a:prstGeom prst="rect">
            <a:avLst/>
          </a:prstGeom>
          <a:solidFill>
            <a:srgbClr val="57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-36512" y="-99392"/>
            <a:ext cx="921702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2220971" cy="948931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59112" y="3212977"/>
            <a:ext cx="5761360" cy="432048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Venue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33" y="332655"/>
            <a:ext cx="948931" cy="94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99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25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770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770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4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0239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0239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56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79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85056"/>
            <a:ext cx="7772400" cy="95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44960"/>
            <a:ext cx="7772400" cy="39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4" name="hc"/>
          <p:cNvSpPr txBox="1"/>
          <p:nvPr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237312"/>
            <a:ext cx="9144000" cy="648072"/>
          </a:xfrm>
          <a:prstGeom prst="rect">
            <a:avLst/>
          </a:prstGeom>
          <a:solidFill>
            <a:srgbClr val="57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237073" y="6356176"/>
            <a:ext cx="5439383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DDDDDD"/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© Crown Copyright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3233031" y="6068144"/>
            <a:ext cx="5439383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DDDDDD"/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Defence Academy of the United Kingdom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83568" y="6093296"/>
            <a:ext cx="902879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DDDDDD"/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r">
              <a:defRPr/>
            </a:pPr>
            <a:fld id="{77BFB647-1296-49A2-AC82-DF0A7F2E1187}" type="datetime1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t>23/05/2018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-220594" y="6068144"/>
            <a:ext cx="902879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DDDDDD"/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r">
              <a:defRPr/>
            </a:pPr>
            <a:fld id="{205D6360-367A-4B97-BD97-379FC0DD329B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c"/>
          <p:cNvSpPr txBox="1"/>
          <p:nvPr/>
        </p:nvSpPr>
        <p:spPr>
          <a:xfrm>
            <a:off x="0" y="6635304"/>
            <a:ext cx="9144000" cy="246221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 dirty="0">
              <a:solidFill>
                <a:srgbClr val="7F7F7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i="0" u="none" kern="1200">
          <a:solidFill>
            <a:srgbClr val="5726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b="1" kern="1200">
          <a:solidFill>
            <a:srgbClr val="354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i="0" u="none" kern="1200">
          <a:solidFill>
            <a:srgbClr val="354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kern="1200">
          <a:solidFill>
            <a:srgbClr val="354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kern="1200">
          <a:solidFill>
            <a:srgbClr val="354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kern="1200">
          <a:solidFill>
            <a:srgbClr val="354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28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jpe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microsoft.com/office/2007/relationships/hdphoto" Target="../media/hdphoto7.wdp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PEGS low res\D3A_2573.jpg">
            <a:extLst>
              <a:ext uri="{FF2B5EF4-FFF2-40B4-BE49-F238E27FC236}">
                <a16:creationId xmlns:a16="http://schemas.microsoft.com/office/drawing/2014/main" id="{9CDCF47A-E1EE-48F0-A683-1EF45F3CB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-1" r="6237" b="3156"/>
          <a:stretch/>
        </p:blipFill>
        <p:spPr bwMode="auto">
          <a:xfrm>
            <a:off x="0" y="0"/>
            <a:ext cx="9180002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2ABB8C-AEA3-4765-89E8-ACE559A99941}"/>
              </a:ext>
            </a:extLst>
          </p:cNvPr>
          <p:cNvGrpSpPr/>
          <p:nvPr/>
        </p:nvGrpSpPr>
        <p:grpSpPr>
          <a:xfrm>
            <a:off x="240090" y="177210"/>
            <a:ext cx="2744842" cy="1368152"/>
            <a:chOff x="240090" y="177210"/>
            <a:chExt cx="2744842" cy="13681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571D2F-FD9C-46F6-A466-CF6A5DB999BB}"/>
                </a:ext>
              </a:extLst>
            </p:cNvPr>
            <p:cNvSpPr/>
            <p:nvPr/>
          </p:nvSpPr>
          <p:spPr>
            <a:xfrm>
              <a:off x="240090" y="177210"/>
              <a:ext cx="2744842" cy="136815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DAoUK_BLK_AW">
              <a:extLst>
                <a:ext uri="{FF2B5EF4-FFF2-40B4-BE49-F238E27FC236}">
                  <a16:creationId xmlns:a16="http://schemas.microsoft.com/office/drawing/2014/main" id="{EEB46BEE-0A51-44AA-9464-1F31246FE66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90" y="297210"/>
              <a:ext cx="2528818" cy="11155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9">
            <a:extLst>
              <a:ext uri="{FF2B5EF4-FFF2-40B4-BE49-F238E27FC236}">
                <a16:creationId xmlns:a16="http://schemas.microsoft.com/office/drawing/2014/main" id="{F83742A8-3552-435C-90D3-C54D49347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77" y="3009870"/>
            <a:ext cx="8604448" cy="19312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GB" sz="2800" b="1" kern="500" dirty="0"/>
              <a:t>Developing use of Technology</a:t>
            </a:r>
          </a:p>
          <a:p>
            <a:pPr algn="ctr" eaLnBrk="0" hangingPunct="0">
              <a:spcBef>
                <a:spcPts val="600"/>
              </a:spcBef>
            </a:pPr>
            <a:r>
              <a:rPr lang="en-GB" sz="2800" b="1" kern="500" dirty="0"/>
              <a:t>How the Defence Engagement School is Evolving</a:t>
            </a:r>
          </a:p>
          <a:p>
            <a:pPr algn="ctr" eaLnBrk="0" hangingPunct="0">
              <a:spcBef>
                <a:spcPct val="50000"/>
              </a:spcBef>
            </a:pPr>
            <a:endParaRPr lang="en-GB" sz="300" dirty="0"/>
          </a:p>
          <a:p>
            <a:pPr algn="ctr" eaLnBrk="0" hangingPunct="0">
              <a:spcBef>
                <a:spcPct val="50000"/>
              </a:spcBef>
            </a:pPr>
            <a:r>
              <a:rPr lang="en-GB" dirty="0"/>
              <a:t>NATO BILC Conference – Lisbon, May 2018</a:t>
            </a:r>
          </a:p>
          <a:p>
            <a:pPr algn="ctr" eaLnBrk="0" hangingPunct="0">
              <a:spcBef>
                <a:spcPct val="50000"/>
              </a:spcBef>
            </a:pPr>
            <a:r>
              <a:rPr lang="en-GB" dirty="0"/>
              <a:t>Capt Henry R Williams</a:t>
            </a:r>
          </a:p>
        </p:txBody>
      </p:sp>
    </p:spTree>
    <p:extLst>
      <p:ext uri="{BB962C8B-B14F-4D97-AF65-F5344CB8AC3E}">
        <p14:creationId xmlns:p14="http://schemas.microsoft.com/office/powerpoint/2010/main" val="280889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0A5F0-9BAA-4C39-90C4-359FC7479B64}"/>
              </a:ext>
            </a:extLst>
          </p:cNvPr>
          <p:cNvGrpSpPr/>
          <p:nvPr/>
        </p:nvGrpSpPr>
        <p:grpSpPr>
          <a:xfrm>
            <a:off x="-2339" y="-10582"/>
            <a:ext cx="9153598" cy="6912929"/>
            <a:chOff x="-2339" y="-10582"/>
            <a:chExt cx="9153598" cy="6912929"/>
          </a:xfrm>
        </p:grpSpPr>
        <p:grpSp>
          <p:nvGrpSpPr>
            <p:cNvPr id="5" name="Group 4"/>
            <p:cNvGrpSpPr/>
            <p:nvPr/>
          </p:nvGrpSpPr>
          <p:grpSpPr>
            <a:xfrm>
              <a:off x="-2339" y="-10582"/>
              <a:ext cx="9153598" cy="6912929"/>
              <a:chOff x="-2339" y="-10582"/>
              <a:chExt cx="9153598" cy="6912929"/>
            </a:xfrm>
          </p:grpSpPr>
          <p:pic>
            <p:nvPicPr>
              <p:cNvPr id="7" name="Picture 6" descr="C:\Users\15-01858\Desktop\Gaming\VBS2\Virtual-Battlespace-2_military_video-game.jpg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0" r="2701"/>
              <a:stretch/>
            </p:blipFill>
            <p:spPr bwMode="auto">
              <a:xfrm>
                <a:off x="3987209" y="3303349"/>
                <a:ext cx="5164049" cy="35820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 descr="C:\Users\15-01858\Desktop\Gaming\VBS2\IMG_7221.JPG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6" r="1167"/>
              <a:stretch/>
            </p:blipFill>
            <p:spPr bwMode="auto">
              <a:xfrm>
                <a:off x="-1029" y="3384376"/>
                <a:ext cx="4748595" cy="35179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 descr="C:\Users\15-01858\Desktop\Gaming\VBS2\IMG_7220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566" y="-10581"/>
                <a:ext cx="4403693" cy="339495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-2339" y="-10582"/>
                <a:ext cx="4749906" cy="3394957"/>
                <a:chOff x="-2339" y="-10582"/>
                <a:chExt cx="4749906" cy="3394957"/>
              </a:xfrm>
            </p:grpSpPr>
            <p:pic>
              <p:nvPicPr>
                <p:cNvPr id="12" name="Picture 4" descr="http://images.bit-tech.net/blog/2009/05/what-makes-a-game-a-game/vbs2_100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556"/>
                <a:stretch/>
              </p:blipFill>
              <p:spPr bwMode="auto">
                <a:xfrm>
                  <a:off x="-2339" y="-10582"/>
                  <a:ext cx="4749906" cy="3394957"/>
                </a:xfrm>
                <a:prstGeom prst="rect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4" descr="http://images.bit-tech.net/blog/2009/05/what-makes-a-game-a-game/vbs2_100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89" t="74116" r="23484"/>
                <a:stretch/>
              </p:blipFill>
              <p:spPr bwMode="auto">
                <a:xfrm>
                  <a:off x="4153999" y="2505630"/>
                  <a:ext cx="593567" cy="878745"/>
                </a:xfrm>
                <a:prstGeom prst="rect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310BF941-7CFE-4F25-8089-ED01C9B164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028670"/>
              <a:ext cx="3520270" cy="2340980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2DF1CCF-9780-4B8A-B343-9CBE40CB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21" y="47669"/>
            <a:ext cx="3970784" cy="64807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/>
            <a:r>
              <a:rPr lang="en-GB" dirty="0"/>
              <a:t>Simulation Scenarios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28958" b="3909"/>
          <a:stretch/>
        </p:blipFill>
        <p:spPr bwMode="auto">
          <a:xfrm>
            <a:off x="105155" y="101201"/>
            <a:ext cx="8933689" cy="6597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288939-83E5-4394-8482-536A09828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"/>
          <a:stretch/>
        </p:blipFill>
        <p:spPr>
          <a:xfrm>
            <a:off x="-21704" y="-11431"/>
            <a:ext cx="4932040" cy="68580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B0873-9822-4746-BB26-785EA28E26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"/>
          <a:stretch/>
        </p:blipFill>
        <p:spPr>
          <a:xfrm>
            <a:off x="4865263" y="1227574"/>
            <a:ext cx="4351403" cy="56612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7D811C-5D19-4224-A3B0-BFA0BCA7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263" y="0"/>
            <a:ext cx="4278737" cy="1227574"/>
          </a:xfrm>
          <a:solidFill>
            <a:schemeClr val="accent3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Matrix Gaming</a:t>
            </a:r>
          </a:p>
        </p:txBody>
      </p:sp>
    </p:spTree>
    <p:extLst>
      <p:ext uri="{BB962C8B-B14F-4D97-AF65-F5344CB8AC3E}">
        <p14:creationId xmlns:p14="http://schemas.microsoft.com/office/powerpoint/2010/main" val="342468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9828213" y="21336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6388" name="Rectang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4464496" cy="706437"/>
          </a:xfrm>
        </p:spPr>
        <p:txBody>
          <a:bodyPr/>
          <a:lstStyle/>
          <a:p>
            <a:r>
              <a:rPr lang="en-GB" altLang="en-US" sz="2400" dirty="0">
                <a:solidFill>
                  <a:srgbClr val="642F04"/>
                </a:solidFill>
                <a:latin typeface="Arial" charset="0"/>
                <a:cs typeface="Arial" charset="0"/>
              </a:rPr>
              <a:t>Modelling and Simulation</a:t>
            </a:r>
          </a:p>
        </p:txBody>
      </p:sp>
      <p:pic>
        <p:nvPicPr>
          <p:cNvPr id="3" name="Picture 4" descr="http://images.bit-tech.net/blog/2009/05/what-makes-a-game-a-game/vbs2_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7" y="2204864"/>
            <a:ext cx="3802022" cy="2376264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roducts.bisimulations.com/sites/default/files/arti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77072"/>
            <a:ext cx="5452603" cy="20882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21" y="332656"/>
            <a:ext cx="3520270" cy="234098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71" y="2420888"/>
            <a:ext cx="2132658" cy="142414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6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" y="0"/>
            <a:ext cx="4644008" cy="348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00" y="3166260"/>
            <a:ext cx="4958184" cy="37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8EFFF89-0B2E-494A-96F3-ACC0B08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528" y="620688"/>
            <a:ext cx="3996952" cy="1944216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The Future for DE School?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9F14BA-4024-40F2-B255-9370A24B21BB}"/>
              </a:ext>
            </a:extLst>
          </p:cNvPr>
          <p:cNvSpPr txBox="1">
            <a:spLocks/>
          </p:cNvSpPr>
          <p:nvPr/>
        </p:nvSpPr>
        <p:spPr bwMode="auto">
          <a:xfrm>
            <a:off x="132556" y="3483007"/>
            <a:ext cx="3888432" cy="244291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u="none" kern="1200">
                <a:solidFill>
                  <a:srgbClr val="5726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Traditional Language Lab Facility?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(Large Classes</a:t>
            </a:r>
            <a:endParaRPr lang="en-GB" sz="1400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Many Terminals)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66B4D2-7FC2-439C-B2E0-82834960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07410"/>
            <a:ext cx="13144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BAC0331-C893-4998-B0BC-BB93EC37A188}"/>
              </a:ext>
            </a:extLst>
          </p:cNvPr>
          <p:cNvGrpSpPr/>
          <p:nvPr/>
        </p:nvGrpSpPr>
        <p:grpSpPr>
          <a:xfrm>
            <a:off x="0" y="13009"/>
            <a:ext cx="9145950" cy="6872375"/>
            <a:chOff x="-16992" y="13009"/>
            <a:chExt cx="9145950" cy="6872375"/>
          </a:xfrm>
        </p:grpSpPr>
        <p:pic>
          <p:nvPicPr>
            <p:cNvPr id="8" name="Picture 7" descr="C:\Users\13-03016\AppData\Local\Microsoft\Windows\Temporary Internet Files\Content.Outlook\MOZ2J6XX\photo (9)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t="588" r="6788" b="-588"/>
            <a:stretch/>
          </p:blipFill>
          <p:spPr bwMode="auto">
            <a:xfrm rot="10800000">
              <a:off x="-16992" y="2880320"/>
              <a:ext cx="5135009" cy="4005064"/>
            </a:xfrm>
            <a:prstGeom prst="rect">
              <a:avLst/>
            </a:prstGeom>
            <a:noFill/>
            <a:ln w="38100">
              <a:noFill/>
            </a:ln>
          </p:spPr>
        </p:pic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894" y="13009"/>
              <a:ext cx="5475064" cy="365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BDB0F77-C1EF-4D54-B785-FC6512117D74}"/>
              </a:ext>
            </a:extLst>
          </p:cNvPr>
          <p:cNvSpPr txBox="1">
            <a:spLocks/>
          </p:cNvSpPr>
          <p:nvPr/>
        </p:nvSpPr>
        <p:spPr bwMode="auto">
          <a:xfrm>
            <a:off x="107504" y="891764"/>
            <a:ext cx="3337308" cy="116908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u="none" kern="1200">
                <a:solidFill>
                  <a:srgbClr val="5726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Small Classes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DEB9A35-3B2C-418B-8DA8-72C6DAA3DA42}"/>
              </a:ext>
            </a:extLst>
          </p:cNvPr>
          <p:cNvSpPr txBox="1">
            <a:spLocks/>
          </p:cNvSpPr>
          <p:nvPr/>
        </p:nvSpPr>
        <p:spPr bwMode="auto">
          <a:xfrm>
            <a:off x="5518470" y="4581128"/>
            <a:ext cx="3157986" cy="124892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u="none" kern="1200">
                <a:solidFill>
                  <a:srgbClr val="5726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Mobile Facility</a:t>
            </a:r>
          </a:p>
        </p:txBody>
      </p:sp>
    </p:spTree>
    <p:extLst>
      <p:ext uri="{BB962C8B-B14F-4D97-AF65-F5344CB8AC3E}">
        <p14:creationId xmlns:p14="http://schemas.microsoft.com/office/powerpoint/2010/main" val="25241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PEGS low res\D3A_25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67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476672"/>
            <a:ext cx="2664296" cy="79208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Summary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4" y="1628800"/>
            <a:ext cx="8136904" cy="424847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endParaRPr lang="en-GB" sz="1050" dirty="0">
              <a:solidFill>
                <a:schemeClr val="tx1"/>
              </a:solidFill>
            </a:endParaRPr>
          </a:p>
          <a:p>
            <a:r>
              <a:rPr lang="en-GB" sz="3200" dirty="0">
                <a:solidFill>
                  <a:schemeClr val="tx1"/>
                </a:solidFill>
              </a:rPr>
              <a:t>Evolving Process of Change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To improve student performance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To empower teaching staff</a:t>
            </a:r>
          </a:p>
          <a:p>
            <a:pPr marL="457200" lvl="1" indent="0">
              <a:buNone/>
            </a:pPr>
            <a:endParaRPr lang="en-GB" sz="1050" dirty="0">
              <a:solidFill>
                <a:schemeClr val="tx1"/>
              </a:solidFill>
            </a:endParaRPr>
          </a:p>
          <a:p>
            <a:r>
              <a:rPr lang="en-GB" sz="3200" dirty="0">
                <a:solidFill>
                  <a:schemeClr val="tx1"/>
                </a:solidFill>
              </a:rPr>
              <a:t>Mixed Media Approach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Not forced, but encouraged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No over-reliance on Technology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79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5-00860\Documents\Pictures\1608-2247_BMEC Classroom_21092016_05 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4042" r="526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141" y="1328893"/>
            <a:ext cx="2376264" cy="792088"/>
          </a:xfrm>
        </p:spPr>
        <p:txBody>
          <a:bodyPr/>
          <a:lstStyle/>
          <a:p>
            <a:pPr algn="ctr"/>
            <a:r>
              <a:rPr lang="en-GB" sz="30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82766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PEGS low res\D3A_25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67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476672"/>
            <a:ext cx="2314600" cy="864096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Scope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816225"/>
            <a:ext cx="7056784" cy="377301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Overview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New Structure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DCLC</a:t>
            </a:r>
          </a:p>
          <a:p>
            <a:r>
              <a:rPr lang="en-GB" sz="3200" dirty="0">
                <a:solidFill>
                  <a:schemeClr val="tx1"/>
                </a:solidFill>
              </a:rPr>
              <a:t>Changing Approach to TEL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What we have done to change</a:t>
            </a:r>
          </a:p>
          <a:p>
            <a:pPr marL="457200" lvl="1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– What the future looks like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11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JPEGS low res\D3A_25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-1" r="6237" b="3156"/>
          <a:stretch/>
        </p:blipFill>
        <p:spPr bwMode="auto">
          <a:xfrm>
            <a:off x="0" y="0"/>
            <a:ext cx="9180002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25636" y="2831623"/>
            <a:ext cx="7692727" cy="19655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171450" indent="-1714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buClr>
                <a:srgbClr val="522136"/>
              </a:buClr>
              <a:defRPr/>
            </a:pPr>
            <a:r>
              <a:rPr lang="en-GB" sz="2400" dirty="0"/>
              <a:t>DCLC Mission:</a:t>
            </a:r>
          </a:p>
          <a:p>
            <a:pPr marL="0" indent="0" eaLnBrk="1" hangingPunct="1">
              <a:buClr>
                <a:srgbClr val="522136"/>
              </a:buClr>
              <a:defRPr/>
            </a:pPr>
            <a:endParaRPr lang="en-GB" sz="900" dirty="0"/>
          </a:p>
          <a:p>
            <a:pPr marL="0" indent="0" algn="ctr" eaLnBrk="1" hangingPunct="1">
              <a:buClr>
                <a:srgbClr val="522136"/>
              </a:buClr>
              <a:defRPr/>
            </a:pPr>
            <a:r>
              <a:rPr lang="en-GB" sz="2400" b="0" dirty="0">
                <a:solidFill>
                  <a:srgbClr val="000000"/>
                </a:solidFill>
                <a:latin typeface="Arial"/>
              </a:rPr>
              <a:t>Provide English, foreign languages and culture training, in order to enhance the UK’s Defence and Security capability, and to contribute to Defence Diplomacy</a:t>
            </a:r>
          </a:p>
          <a:p>
            <a:pPr marL="0" indent="0" algn="ctr" eaLnBrk="1" hangingPunct="1">
              <a:buClr>
                <a:srgbClr val="522136"/>
              </a:buClr>
              <a:defRPr/>
            </a:pPr>
            <a:endParaRPr lang="en-GB" sz="18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87624" y="332656"/>
            <a:ext cx="6840760" cy="648072"/>
          </a:xfrm>
          <a:prstGeom prst="rect">
            <a:avLst/>
          </a:prstGeom>
          <a:solidFill>
            <a:schemeClr val="bg1">
              <a:alpha val="80000"/>
            </a:schemeClr>
          </a:solidFill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chemeClr val="tx2"/>
                </a:solidFill>
              </a:rPr>
              <a:t>Defence Engagement School (DE Sch)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25636" y="1312197"/>
            <a:ext cx="7692727" cy="11806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171450" indent="-1714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algn="ctr" eaLnBrk="1" hangingPunct="1">
              <a:buClr>
                <a:srgbClr val="522136"/>
              </a:buClr>
              <a:defRPr/>
            </a:pPr>
            <a:r>
              <a:rPr lang="en-GB" sz="2400" dirty="0"/>
              <a:t>Role</a:t>
            </a:r>
            <a:r>
              <a:rPr lang="en-GB" sz="2400" b="0" dirty="0"/>
              <a:t>.  To provide professional Defence Engagement military education, force generation, preparation and training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21668" y="5108877"/>
            <a:ext cx="7692727" cy="13653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171450" indent="-1714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57188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dirty="0"/>
              <a:t>Two elements of UK Language:</a:t>
            </a:r>
          </a:p>
          <a:p>
            <a:pPr marL="0" indent="0" eaLnBrk="1" hangingPunct="1">
              <a:buClr>
                <a:srgbClr val="522136"/>
              </a:buClr>
              <a:defRPr/>
            </a:pPr>
            <a:endParaRPr lang="en-GB" sz="1100" b="0" dirty="0"/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b="0" dirty="0"/>
              <a:t>Delivery (DCLC)</a:t>
            </a:r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b="0" dirty="0"/>
              <a:t>Requirements and Assessment (DRACL)</a:t>
            </a: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C0DAFEE0-5024-4F14-877E-6F6BCC238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67" y="7141266"/>
            <a:ext cx="7692727" cy="20578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171450" indent="-1714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57188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dirty="0"/>
              <a:t>Merging 3 Schools:</a:t>
            </a:r>
          </a:p>
          <a:p>
            <a:pPr marL="0" indent="0" eaLnBrk="1" hangingPunct="1">
              <a:buClr>
                <a:srgbClr val="522136"/>
              </a:buClr>
              <a:defRPr/>
            </a:pPr>
            <a:endParaRPr lang="en-GB" sz="1100" b="0" dirty="0"/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b="0" dirty="0"/>
              <a:t>International Section</a:t>
            </a:r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endParaRPr lang="en-GB" sz="1100" b="0" dirty="0"/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b="0" dirty="0"/>
              <a:t>Defence Centre for Languages and Culture</a:t>
            </a:r>
          </a:p>
          <a:p>
            <a:pPr marL="571500" lvl="1" indent="0" eaLnBrk="1" hangingPunct="1">
              <a:buClr>
                <a:srgbClr val="522136"/>
              </a:buClr>
              <a:defRPr/>
            </a:pPr>
            <a:r>
              <a:rPr lang="en-GB" sz="1100" b="0" dirty="0"/>
              <a:t> </a:t>
            </a:r>
          </a:p>
          <a:p>
            <a:pPr marL="928688" lvl="1" indent="-357188" eaLnBrk="1" hangingPunct="1">
              <a:buClr>
                <a:srgbClr val="522136"/>
              </a:buClr>
              <a:buFont typeface="Arial" charset="0"/>
              <a:buChar char="•"/>
              <a:defRPr/>
            </a:pPr>
            <a:r>
              <a:rPr lang="en-GB" sz="2400" b="0" dirty="0"/>
              <a:t>Defence Attaché and Loan Service Centre</a:t>
            </a: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2" descr="C:\Users\15-05048\AppData\Local\Microsoft\Windows\Temporary Internet Files\Content.Outlook\YJFUH880\1937_CartoonDracula_50.jpg">
            <a:extLst>
              <a:ext uri="{FF2B5EF4-FFF2-40B4-BE49-F238E27FC236}">
                <a16:creationId xmlns:a16="http://schemas.microsoft.com/office/drawing/2014/main" id="{A31C0676-E735-4F71-92BD-1C954E9B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15" y="4944875"/>
            <a:ext cx="1384484" cy="1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54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JPEGS low res\D3A_25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-1" r="6237" b="3156"/>
          <a:stretch/>
        </p:blipFill>
        <p:spPr bwMode="auto">
          <a:xfrm>
            <a:off x="0" y="0"/>
            <a:ext cx="9180002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87624" y="332656"/>
            <a:ext cx="6840760" cy="648072"/>
          </a:xfrm>
          <a:prstGeom prst="rect">
            <a:avLst/>
          </a:prstGeom>
          <a:solidFill>
            <a:schemeClr val="bg1">
              <a:alpha val="80000"/>
            </a:schemeClr>
          </a:solidFill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92A35"/>
                </a:solidFill>
                <a:latin typeface="Arial" charset="0"/>
                <a:ea typeface="ＭＳ Ｐゴシック" pitchFamily="1" charset="-128"/>
                <a:cs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chemeClr val="tx2"/>
                </a:solidFill>
              </a:rPr>
              <a:t>Defence Engagement School (DE Sch)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55576" y="1228570"/>
            <a:ext cx="7692727" cy="51741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171450" indent="-1714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endParaRPr lang="en-GB" sz="1050" b="0" dirty="0"/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Four Core Languages</a:t>
            </a:r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endParaRPr lang="en-GB" b="0" dirty="0"/>
          </a:p>
          <a:p>
            <a:pPr marL="914400" lvl="1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0" dirty="0"/>
              <a:t>French</a:t>
            </a:r>
          </a:p>
          <a:p>
            <a:pPr marL="914400" lvl="1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0" dirty="0"/>
              <a:t>Spanish</a:t>
            </a:r>
          </a:p>
          <a:p>
            <a:pPr marL="914400" lvl="1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0" dirty="0"/>
              <a:t>Russian</a:t>
            </a:r>
          </a:p>
          <a:p>
            <a:pPr marL="914400" lvl="1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0" dirty="0"/>
              <a:t>Arabic</a:t>
            </a:r>
          </a:p>
          <a:p>
            <a:pPr marL="914400" lvl="1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endParaRPr lang="en-GB" sz="1050" b="0" dirty="0"/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0" dirty="0"/>
              <a:t>Many other languages</a:t>
            </a:r>
          </a:p>
          <a:p>
            <a:pPr marL="0" indent="0" eaLnBrk="1" hangingPunct="1">
              <a:buClr>
                <a:srgbClr val="522136"/>
              </a:buClr>
              <a:defRPr/>
            </a:pPr>
            <a:r>
              <a:rPr lang="en-GB" sz="2400" b="0" dirty="0"/>
              <a:t>     / diverse group</a:t>
            </a:r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endParaRPr lang="en-GB" b="0" dirty="0"/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0" dirty="0"/>
              <a:t>35 languages assessed at last Assessment</a:t>
            </a:r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endParaRPr lang="en-GB" b="0" dirty="0"/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English Language Wing</a:t>
            </a:r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endParaRPr lang="en-GB" b="0" dirty="0"/>
          </a:p>
          <a:p>
            <a:pPr marL="342900" indent="-342900" eaLnBrk="1" hangingPunct="1">
              <a:buClr>
                <a:srgbClr val="522136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Training Support Cell</a:t>
            </a:r>
          </a:p>
          <a:p>
            <a:pPr marL="0" indent="0" eaLnBrk="1" hangingPunct="1">
              <a:buClr>
                <a:srgbClr val="522136"/>
              </a:buClr>
              <a:defRPr/>
            </a:pPr>
            <a:endParaRPr lang="en-GB" sz="1050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95B2BF-DF27-4F2A-BABE-2B577663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92257"/>
            <a:ext cx="2876159" cy="31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3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9169879" cy="6898532"/>
            <a:chOff x="0" y="0"/>
            <a:chExt cx="9169879" cy="6898532"/>
          </a:xfrm>
        </p:grpSpPr>
        <p:pic>
          <p:nvPicPr>
            <p:cNvPr id="23" name="Picture 8" descr="https://www.defenceimagery.mod.uk/fotoweb/cmdrequest/rest/Preview.fwx?rt=1&amp;f=EFCC51FEE65DA414D18085DA188CAB45524FFC4F7A63A403C47E17A8BEF1E554B796D6EA4FD91784A04B36049843E1FB56B129047A099FD2448D5AA2FD3EBB84D49852E5EF22F9F166026D03B78B6C1CAA9BC098CA32D48242C54E387E206AF19A549AEFC7AB356652A4E7729F7641702054294C7D0AB251A86D550BB8EAD35BC69B290BFFF07275245F75422C1011DA2F4098660806B4F1521F6B08978E538CF2B7CF3797E2BECE&amp;sz=65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6" t="12569" r="19749"/>
            <a:stretch/>
          </p:blipFill>
          <p:spPr bwMode="auto">
            <a:xfrm>
              <a:off x="0" y="3550741"/>
              <a:ext cx="3707185" cy="3347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s://www.defenceimagery.mod.uk/fotoweb/cmdrequest/rest/Preview.fwx?rt=1&amp;f=EFCC51FEE65DA414D18085DA188CAB45524FFC4F7A63A403C47E17A8BEF1E554B796D6EA4FD91784A04B36049843E1FB56B129047A099FD2448D5AA2FD3EBB84D49852E5EF22F9F1EB7617607542125E28F4747E4DAAD3BEEB21968BD68AA1ABCF38AF8FFE316CC53C8C830849571D6F25963D9C9FE2785B6317E3603E440E9263A5237FAA4C54EF18A49A81F36E86F02113204669804E58B33D318CE875B45F9C9C9B3D2F6F7A6C&amp;sz=65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" r="22182"/>
            <a:stretch/>
          </p:blipFill>
          <p:spPr bwMode="auto">
            <a:xfrm>
              <a:off x="4575222" y="0"/>
              <a:ext cx="4594657" cy="412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https://www.defenceimagery.mod.uk/fotoweb/cmdrequest/rest/Preview.fwx?rt=1&amp;f=EFCC51FEE65DA414D18085DA188CAB45524FFC4F7A63A403C47E17A8BEF1E554B796D6EA4FD91784A04B36049843E1FB56B129047A099FD2448D5AA2FD3EBB84D49852E5EF22F9F1E9930FDF2671F9006DD28420F20719CA83C1BFD6A0CA2C9768151EED592CB82A8DECF3593B7E5F7B00B24F72749FDA486317E3603E440E9263A5237FAA4C54EF18A49A81F36E86F02113204669804E58B33D318CE875B45F9C9C9B3D2F6F7A6C&amp;sz=65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0" t="1851" r="19919" b="8741"/>
            <a:stretch/>
          </p:blipFill>
          <p:spPr bwMode="auto">
            <a:xfrm>
              <a:off x="0" y="4439"/>
              <a:ext cx="4585855" cy="359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www.defenceimagery.mod.uk/fotoweb/cmdrequest/rest/Preview.fwx?rt=1&amp;f=EFCC51FEE65DA414D18085DA188CAB45524FFC4F7A63A403C47E17A8BEF1E554B796D6EA4FD91784A04B36049843E1FB56B129047A099FD2448D5AA2FD3EBB84D49852E5EF22F9F1F56ABBBC4E12F90A258EE92D0E32CCCC61F12AF4AC04F3D60B95B4468415CAB5227984A331911BAC5727F46AB468CDEB8D466A30F2AF5192A86D550BB8EAD35BC69B290BFFF07275245F75422C1011DA2F4098660806B4F1521F6B08978E538CF2B7CF3797E2BECE&amp;sz=65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t="20707" r="4987"/>
            <a:stretch/>
          </p:blipFill>
          <p:spPr bwMode="auto">
            <a:xfrm>
              <a:off x="3707185" y="3598244"/>
              <a:ext cx="5462694" cy="3270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548680"/>
            <a:ext cx="4176464" cy="64807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dirty="0"/>
              <a:t>The Aim of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5"/>
            <a:ext cx="8136904" cy="108012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To enhance, not replace</a:t>
            </a:r>
          </a:p>
          <a:p>
            <a:r>
              <a:rPr lang="en-GB" dirty="0">
                <a:solidFill>
                  <a:schemeClr val="tx1"/>
                </a:solidFill>
              </a:rPr>
              <a:t>To do things we cannot do without it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35608" y="3941439"/>
            <a:ext cx="8136904" cy="250974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b="1" kern="1200">
                <a:solidFill>
                  <a:srgbClr val="354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i="0" u="none" kern="1200">
                <a:solidFill>
                  <a:srgbClr val="354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354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354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3542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Specifically – Speaking and Listening results</a:t>
            </a:r>
          </a:p>
          <a:p>
            <a:r>
              <a:rPr lang="en-GB" dirty="0">
                <a:solidFill>
                  <a:schemeClr val="tx1"/>
                </a:solidFill>
              </a:rPr>
              <a:t>Mobile Self-Study – “anywhere/anytime”</a:t>
            </a:r>
          </a:p>
          <a:p>
            <a:r>
              <a:rPr lang="en-GB" dirty="0">
                <a:solidFill>
                  <a:schemeClr val="tx1"/>
                </a:solidFill>
              </a:rPr>
              <a:t>User Friendly – for all, not just technically minded people</a:t>
            </a:r>
          </a:p>
        </p:txBody>
      </p:sp>
    </p:spTree>
    <p:extLst>
      <p:ext uri="{BB962C8B-B14F-4D97-AF65-F5344CB8AC3E}">
        <p14:creationId xmlns:p14="http://schemas.microsoft.com/office/powerpoint/2010/main" val="29690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2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defenceimagery.mod.uk/fotoweb/cmdrequest/rest/Preview.fwx?rt=1&amp;f=EFCC51FEE65DA414D18085DA188CAB45524FFC4F7A63A403C47E17A8BEF1E554B796D6EA4FD91784A04B36049843E1FB56B129047A099FD2448D5AA2FD3EBB84D49852E5EF22F9F166026D03B78B6C1C9BF72BE31FEEFBC5A1FE083C6A9E4B295AB8473569A6634BD93CE404980AA9D67D6293140A8081BCA86D550BB8EAD35BC60D285FA12FA8C6808601D1324AB342CC6F26E829380F06B5463A42B1EFFF36848C9DE8567C9996&amp;sz=6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3" r="4646"/>
          <a:stretch/>
        </p:blipFill>
        <p:spPr bwMode="auto">
          <a:xfrm>
            <a:off x="-1" y="4156"/>
            <a:ext cx="9144001" cy="688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5" y="404664"/>
            <a:ext cx="3888533" cy="936104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GB" dirty="0"/>
              <a:t>So we looked at other schools…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3212976"/>
            <a:ext cx="6984776" cy="164605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Conducted Study into ‘Best Practice’</a:t>
            </a:r>
          </a:p>
          <a:p>
            <a:r>
              <a:rPr lang="en-GB" dirty="0">
                <a:solidFill>
                  <a:schemeClr val="tx1"/>
                </a:solidFill>
              </a:rPr>
              <a:t>Visited Universities</a:t>
            </a:r>
          </a:p>
          <a:p>
            <a:r>
              <a:rPr lang="en-GB" dirty="0">
                <a:solidFill>
                  <a:schemeClr val="tx1"/>
                </a:solidFill>
              </a:rPr>
              <a:t>Questioned our students &amp; staff</a:t>
            </a:r>
          </a:p>
        </p:txBody>
      </p:sp>
    </p:spTree>
    <p:extLst>
      <p:ext uri="{BB962C8B-B14F-4D97-AF65-F5344CB8AC3E}">
        <p14:creationId xmlns:p14="http://schemas.microsoft.com/office/powerpoint/2010/main" val="18710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9209"/>
            <a:ext cx="9144000" cy="6953105"/>
            <a:chOff x="0" y="-29209"/>
            <a:chExt cx="9144000" cy="695310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2584"/>
            <a:stretch/>
          </p:blipFill>
          <p:spPr bwMode="auto">
            <a:xfrm>
              <a:off x="6134163" y="3419343"/>
              <a:ext cx="3009837" cy="350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http://www.360virtualtours.co.uk/wp-content/uploads/2011/11/view3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1" t="22192"/>
            <a:stretch/>
          </p:blipFill>
          <p:spPr bwMode="auto">
            <a:xfrm>
              <a:off x="0" y="3467020"/>
              <a:ext cx="6138000" cy="344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Image result for Bristol Uni Language School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5"/>
            <a:stretch/>
          </p:blipFill>
          <p:spPr bwMode="auto">
            <a:xfrm>
              <a:off x="0" y="-29209"/>
              <a:ext cx="4803606" cy="349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85"/>
            <a:stretch/>
          </p:blipFill>
          <p:spPr bwMode="auto">
            <a:xfrm>
              <a:off x="4377075" y="-29209"/>
              <a:ext cx="4766925" cy="349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3970784" cy="64807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/>
            <a:r>
              <a:rPr lang="en-GB" dirty="0"/>
              <a:t>What we found…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416" y="1772816"/>
            <a:ext cx="4474840" cy="267872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TEL Centred</a:t>
            </a:r>
          </a:p>
          <a:p>
            <a:r>
              <a:rPr lang="en-GB" dirty="0">
                <a:solidFill>
                  <a:schemeClr val="tx1"/>
                </a:solidFill>
              </a:rPr>
              <a:t>Mixed-Media Approach</a:t>
            </a:r>
          </a:p>
          <a:p>
            <a:r>
              <a:rPr lang="en-GB" dirty="0">
                <a:solidFill>
                  <a:schemeClr val="tx1"/>
                </a:solidFill>
              </a:rPr>
              <a:t>Learning Space</a:t>
            </a:r>
          </a:p>
          <a:p>
            <a:r>
              <a:rPr lang="en-GB" dirty="0">
                <a:solidFill>
                  <a:schemeClr val="tx1"/>
                </a:solidFill>
              </a:rPr>
              <a:t>Student Freedom</a:t>
            </a:r>
          </a:p>
          <a:p>
            <a:r>
              <a:rPr lang="en-GB" dirty="0">
                <a:solidFill>
                  <a:schemeClr val="tx1"/>
                </a:solidFill>
              </a:rPr>
              <a:t>Sharing Good Practice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91890" y="7245424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User Friendly – for all, not just tech people</a:t>
            </a:r>
          </a:p>
        </p:txBody>
      </p:sp>
      <p:pic>
        <p:nvPicPr>
          <p:cNvPr id="18" name="Picture 22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3274" r="5702" b="3274"/>
          <a:stretch/>
        </p:blipFill>
        <p:spPr bwMode="auto">
          <a:xfrm>
            <a:off x="-2302402" y="3914194"/>
            <a:ext cx="1439049" cy="14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305122" y="127233"/>
            <a:ext cx="9305104" cy="6864779"/>
            <a:chOff x="-305122" y="127233"/>
            <a:chExt cx="9305104" cy="6864779"/>
          </a:xfrm>
        </p:grpSpPr>
        <p:pic>
          <p:nvPicPr>
            <p:cNvPr id="2050" name="Picture 2" descr="Image result for Hello Talk transparent backgroun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77" y="127233"/>
              <a:ext cx="2018050" cy="2005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Duolingo transparent backgroun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5122" y="2132856"/>
              <a:ext cx="3143246" cy="259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AnkiApp transparent background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941168"/>
              <a:ext cx="1835694" cy="1819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Image result for memrise ap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79" y="5013176"/>
              <a:ext cx="1671843" cy="1657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 descr="Image result for Quizle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130" y="254927"/>
              <a:ext cx="1869350" cy="185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Tinycards transparent backgroun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348" y="2532688"/>
              <a:ext cx="1808132" cy="179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Babbel app transparent background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013176"/>
              <a:ext cx="1772078" cy="175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Image result for Busuu app transparent backgroun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372" y="4725144"/>
              <a:ext cx="2286644" cy="2266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69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duolin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duolin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07410"/>
            <a:ext cx="13144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33532" y="60916"/>
            <a:ext cx="6606820" cy="5901436"/>
            <a:chOff x="105254" y="60916"/>
            <a:chExt cx="6606820" cy="5901436"/>
          </a:xfrm>
        </p:grpSpPr>
        <p:pic>
          <p:nvPicPr>
            <p:cNvPr id="1032" name="Picture 8" descr="Image result for duolin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54" y="60916"/>
              <a:ext cx="2522530" cy="1855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elated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33" y="2104826"/>
              <a:ext cx="1756222" cy="1756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babbel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86" r="46121" b="6495"/>
            <a:stretch/>
          </p:blipFill>
          <p:spPr bwMode="auto">
            <a:xfrm>
              <a:off x="515254" y="4077072"/>
              <a:ext cx="1702530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Image result for memrise ap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862" y="160337"/>
              <a:ext cx="1702530" cy="170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Image result for AnkiAp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16" y="2193726"/>
              <a:ext cx="1578422" cy="157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Image result for Tiny Card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" t="7442" r="68141"/>
            <a:stretch/>
          </p:blipFill>
          <p:spPr bwMode="auto">
            <a:xfrm>
              <a:off x="2589727" y="4110962"/>
              <a:ext cx="1828800" cy="185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Related imag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87676"/>
              <a:ext cx="1924050" cy="184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Image result for Quizl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394" y="2138610"/>
              <a:ext cx="1794680" cy="1794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-3636912" y="3284984"/>
            <a:ext cx="3456384" cy="2094342"/>
          </a:xfrm>
        </p:spPr>
        <p:txBody>
          <a:bodyPr/>
          <a:lstStyle/>
          <a:p>
            <a:r>
              <a:rPr lang="en-GB" dirty="0"/>
              <a:t>Fluent-Forever</a:t>
            </a:r>
          </a:p>
          <a:p>
            <a:r>
              <a:rPr lang="en-GB" dirty="0" err="1"/>
              <a:t>Linguisticator</a:t>
            </a:r>
            <a:r>
              <a:rPr lang="en-GB" dirty="0"/>
              <a:t> </a:t>
            </a:r>
          </a:p>
          <a:p>
            <a:r>
              <a:rPr lang="en-GB" dirty="0"/>
              <a:t>Lindsay Learns Language</a:t>
            </a:r>
          </a:p>
        </p:txBody>
      </p:sp>
      <p:pic>
        <p:nvPicPr>
          <p:cNvPr id="3" name="Picture 2" descr="Image result for Hello Tal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8" t="2386" r="32091" b="34075"/>
          <a:stretch/>
        </p:blipFill>
        <p:spPr bwMode="auto">
          <a:xfrm>
            <a:off x="5903700" y="4138548"/>
            <a:ext cx="1749254" cy="17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176593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3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ictorian Teac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10546"/>
          <a:stretch/>
        </p:blipFill>
        <p:spPr bwMode="auto">
          <a:xfrm>
            <a:off x="0" y="-27384"/>
            <a:ext cx="9144000" cy="69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27137" y="-21704"/>
            <a:ext cx="9171137" cy="6917345"/>
            <a:chOff x="-27137" y="-21704"/>
            <a:chExt cx="9171137" cy="691734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5" t="2825" r="28959" b="13644"/>
            <a:stretch/>
          </p:blipFill>
          <p:spPr bwMode="auto">
            <a:xfrm>
              <a:off x="4427984" y="0"/>
              <a:ext cx="4712568" cy="3328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18" descr="C:\Users\15-01858\Desktop\Gaming\VBS2\original.jpg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r="9665"/>
            <a:stretch/>
          </p:blipFill>
          <p:spPr bwMode="auto">
            <a:xfrm>
              <a:off x="0" y="3311701"/>
              <a:ext cx="4860032" cy="3583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rcRect l="-290" t="6089" r="18900" b="47849"/>
            <a:stretch/>
          </p:blipFill>
          <p:spPr bwMode="auto">
            <a:xfrm>
              <a:off x="-27137" y="-21704"/>
              <a:ext cx="4455121" cy="333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rcRect l="9699" t="34782" r="27079" b="2679"/>
            <a:stretch/>
          </p:blipFill>
          <p:spPr bwMode="auto">
            <a:xfrm>
              <a:off x="4427984" y="3307124"/>
              <a:ext cx="4716016" cy="3588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88640"/>
            <a:ext cx="4114800" cy="64807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/>
            <a:r>
              <a:rPr lang="en-GB" dirty="0"/>
              <a:t>What we’re now doing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36192" y="1628800"/>
            <a:ext cx="5572112" cy="3342736"/>
            <a:chOff x="-4140968" y="1395108"/>
            <a:chExt cx="5832648" cy="3554899"/>
          </a:xfrm>
        </p:grpSpPr>
        <p:pic>
          <p:nvPicPr>
            <p:cNvPr id="1029" name="Picture 5" descr="Image result for C-Touch 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968" y="1395108"/>
              <a:ext cx="5832648" cy="3554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-3952503" y="1573230"/>
              <a:ext cx="5455716" cy="316461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232" y="2196140"/>
            <a:ext cx="4762872" cy="2160240"/>
          </a:xfrm>
          <a:noFill/>
        </p:spPr>
        <p:txBody>
          <a:bodyPr/>
          <a:lstStyle/>
          <a:p>
            <a:r>
              <a:rPr lang="en-GB" dirty="0"/>
              <a:t>Mixed-media focus</a:t>
            </a:r>
          </a:p>
          <a:p>
            <a:r>
              <a:rPr lang="en-GB" dirty="0"/>
              <a:t>TEL Working Groups</a:t>
            </a:r>
          </a:p>
          <a:p>
            <a:r>
              <a:rPr lang="en-GB" dirty="0"/>
              <a:t>Use of VLE</a:t>
            </a:r>
          </a:p>
          <a:p>
            <a:r>
              <a:rPr lang="en-GB" dirty="0"/>
              <a:t>Language Lab facility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55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A_Regular">
  <a:themeElements>
    <a:clrScheme name="Defence Academy">
      <a:dk1>
        <a:sysClr val="windowText" lastClr="000000"/>
      </a:dk1>
      <a:lt1>
        <a:sysClr val="window" lastClr="FFFFFF"/>
      </a:lt1>
      <a:dk2>
        <a:srgbClr val="57264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ence_Academ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 Document" ma:contentTypeID="0x01010012841A8869DB425CB829C3875EC558CE020001AB3C0B94461D4B93772E27372F8EFF" ma:contentTypeVersion="1" ma:contentTypeDescription="PowerPoint Document" ma:contentTypeScope="" ma:versionID="c2d2bfc02707150776162ec679b0cb78">
  <xsd:schema xmlns:xsd="http://www.w3.org/2001/XMLSchema" xmlns:p="http://schemas.microsoft.com/office/2006/metadata/properties" xmlns:ns2="AF45FFAA-57F4-419E-A36E-7A9FDDC60202" targetNamespace="http://schemas.microsoft.com/office/2006/metadata/properties" ma:root="true" ma:fieldsID="fbb9ea92c9516a415db52b8678ac07dc" ns2:_="">
    <xsd:import namespace="AF45FFAA-57F4-419E-A36E-7A9FDDC60202"/>
    <xsd:element name="properties">
      <xsd:complexType>
        <xsd:sequence>
          <xsd:element name="documentManagement">
            <xsd:complexType>
              <xsd:all>
                <xsd:element ref="ns2:UKProtectiveMarking" minOccurs="0"/>
                <xsd:element ref="ns2:UKProtectiveMarkingOOB" minOccurs="0"/>
                <xsd:element ref="ns2:AuthorOriginator" minOccurs="0"/>
                <xsd:element ref="ns2:SubjectCategory" minOccurs="0"/>
                <xsd:element ref="ns2:SubjectCategoryOOB" minOccurs="0"/>
                <xsd:element ref="ns2:SubjectKeyword" minOccurs="0"/>
                <xsd:element ref="ns2:SubjectKeywordOOB" minOccurs="0"/>
                <xsd:element ref="ns2:LocalKeywords" minOccurs="0"/>
                <xsd:element ref="ns2:LocalKeywordsOOB" minOccurs="0"/>
                <xsd:element ref="ns2:DocumentVersion" minOccurs="0"/>
                <xsd:element ref="ns2:DocumentStatus" minOccurs="0"/>
                <xsd:element ref="ns2:DocumentStatusOOB" minOccurs="0"/>
                <xsd:element ref="ns2:CreatedOriginated"/>
                <xsd:element ref="ns2:FOIExemption" minOccurs="0"/>
                <xsd:element ref="ns2:FOIExemptionOOB" minOccurs="0"/>
                <xsd:element ref="ns2:FOIPublicationDate" minOccurs="0"/>
                <xsd:element ref="ns2:FOIReleasedonRequest" minOccurs="0"/>
                <xsd:element ref="ns2:DPAExemption" minOccurs="0"/>
                <xsd:element ref="ns2:DPADisclosabilityIndicator" minOccurs="0"/>
                <xsd:element ref="ns2:EIRDisclosabilityIndicator" minOccurs="0"/>
                <xsd:element ref="ns2:EIRExce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AF45FFAA-57F4-419E-A36E-7A9FDDC60202" elementFormDefault="qualified">
    <xsd:import namespace="http://schemas.microsoft.com/office/2006/documentManagement/types"/>
    <xsd:element name="UKProtectiveMarking" ma:index="8" nillable="true" ma:displayName="UKProtectiveMarking" ma:format="Dropdown" ma:hidden="true" ma:internalName="UKProtectiveMarking">
      <xsd:simpleType>
        <xsd:restriction base="dms:Unknown"/>
      </xsd:simpleType>
    </xsd:element>
    <xsd:element name="UKProtectiveMarkingOOB" ma:index="9" nillable="true" ma:displayName="UKProtectiveMarking:" ma:default="Official" ma:format="Dropdown" ma:internalName="UKProtectiveMarkingOOB">
      <xsd:simpleType>
        <xsd:restriction base="dms:Choice">
          <xsd:enumeration value="Not Protectively Marked"/>
          <xsd:enumeration value="Official"/>
          <xsd:enumeration value="Official Sensitive"/>
          <xsd:enumeration value="Official Sensitive Commercial"/>
          <xsd:enumeration value="Official Sensitive LOCSEN"/>
          <xsd:enumeration value="Official Sensitive Personal"/>
          <xsd:enumeration value="Protected (with Descriptors)"/>
          <xsd:enumeration value="Restricted"/>
        </xsd:restriction>
      </xsd:simpleType>
    </xsd:element>
    <xsd:element name="AuthorOriginator" ma:index="10" nillable="true" ma:displayName="Author (Originator)" ma:internalName="AuthorOriginator">
      <xsd:simpleType>
        <xsd:restriction base="dms:Text"/>
      </xsd:simpleType>
    </xsd:element>
    <xsd:element name="SubjectCategory" ma:index="11" nillable="true" ma:displayName="Subject Category" ma:hidden="true" ma:internalName="SubjectCategory">
      <xsd:simpleType>
        <xsd:restriction base="dms:Unknown"/>
      </xsd:simpleType>
    </xsd:element>
    <xsd:element name="SubjectCategoryOOB" ma:index="12" nillable="true" ma:displayName="Subject Category" ma:description="Category must be selected from the Corporate Thesaurus" ma:internalName="SubjectCategoryOOB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ommand and staff training"/>
                        <xsd:enumeration value="Training and education"/>
                        <xsd:enumeration value="Training and education delivery (courses)"/>
                        <xsd:maxLength value="255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ubjectKeyword" ma:index="13" nillable="true" ma:displayName="Subject Keywords" ma:hidden="true" ma:internalName="SubjectKeyword">
      <xsd:simpleType>
        <xsd:restriction base="dms:Unknown"/>
      </xsd:simpleType>
    </xsd:element>
    <xsd:element name="SubjectKeywordOOB" ma:index="14" nillable="true" ma:displayName="Subject Keywords" ma:description="Keywords must be selected from the Corporate Thesaurus" ma:internalName="SubjectKeywordOOB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CSC"/>
                        <xsd:enumeration value="Advanced command and staff training"/>
                        <xsd:enumeration value="Briefings"/>
                        <xsd:enumeration value="DA"/>
                        <xsd:enumeration value="Intermediate command and staff course (Maritime)"/>
                        <xsd:enumeration value="JSCSC"/>
                        <xsd:enumeration value="Training and education delivery (courses)"/>
                        <xsd:maxLength value="255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LocalKeywords" ma:index="15" nillable="true" ma:displayName="Local Keywords" ma:description="Add a list of locally used keywords to help you organize and browse items in your site." ma:hidden="true" ma:internalName="LocalKeywords">
      <xsd:simpleType>
        <xsd:restriction base="dms:Unknown"/>
      </xsd:simpleType>
    </xsd:element>
    <xsd:element name="LocalKeywordsOOB" ma:index="16" nillable="true" ma:displayName="Local Keywords:" ma:description="Add a list of comma separated locally used keywords to help you organize and browse items in your site." ma:internalName="LocalKeywordsOOB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14 ICSC(L)Term 1"/>
                        <xsd:enumeration value="ACSCCGRMVisitors"/>
                        <xsd:enumeration value="DAMB Agenda"/>
                        <xsd:enumeration value="Defence EngagementDEPPresentations"/>
                        <xsd:enumeration value="Japanese Visit - Ends"/>
                        <xsd:enumeration value="Means Module Clinic"/>
                        <xsd:enumeration value="PresentationSlide Masters"/>
                        <xsd:enumeration value="Visits Inbound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ocumentVersion" ma:index="17" nillable="true" ma:displayName="Document Version" ma:internalName="DocumentVersion">
      <xsd:simpleType>
        <xsd:restriction base="dms:Text"/>
      </xsd:simpleType>
    </xsd:element>
    <xsd:element name="DocumentStatus" ma:index="18" nillable="true" ma:displayName="Document Status" ma:format="Dropdown" ma:hidden="true" ma:internalName="DocumentStatus">
      <xsd:simpleType>
        <xsd:restriction base="dms:Unknown"/>
      </xsd:simpleType>
    </xsd:element>
    <xsd:element name="DocumentStatusOOB" ma:index="19" nillable="true" ma:displayName="Document Status:" ma:default="Draft" ma:format="Dropdown" ma:internalName="DocumentStatusOOB">
      <xsd:simpleType>
        <xsd:restriction base="dms:Choice">
          <xsd:enumeration value="Draft"/>
          <xsd:enumeration value="Final"/>
          <xsd:enumeration value="Published"/>
          <xsd:enumeration value="Under Review"/>
        </xsd:restriction>
      </xsd:simpleType>
    </xsd:element>
    <xsd:element name="CreatedOriginated" ma:index="20" ma:displayName="Created (Originated)" ma:default="[today]" ma:format="DateOnly" ma:internalName="CreatedOriginated">
      <xsd:simpleType>
        <xsd:restriction base="dms:DateTime"/>
      </xsd:simpleType>
    </xsd:element>
    <xsd:element name="FOIExemption" ma:index="21" nillable="true" ma:displayName="FOI Exemption" ma:format="Dropdown" ma:hidden="true" ma:internalName="FOIExemption">
      <xsd:simpleType>
        <xsd:restriction base="dms:Unknown"/>
      </xsd:simpleType>
    </xsd:element>
    <xsd:element name="FOIExemptionOOB" ma:index="22" nillable="true" ma:displayName="FOI Exemption:" ma:default="No" ma:format="Dropdown" ma:internalName="FOIExemptionOOB">
      <xsd:simpleType>
        <xsd:restriction base="dms:Choice">
          <xsd:enumeration value="No"/>
          <xsd:enumeration value="Yes"/>
        </xsd:restriction>
      </xsd:simpleType>
    </xsd:element>
    <xsd:element name="FOIPublicationDate" ma:index="23" nillable="true" ma:displayName="FOI Publication Date" ma:format="DateOnly" ma:internalName="FOIPublicationDate">
      <xsd:simpleType>
        <xsd:restriction base="dms:DateTime"/>
      </xsd:simpleType>
    </xsd:element>
    <xsd:element name="FOIReleasedonRequest" ma:index="24" nillable="true" ma:displayName="FOI Released on Request" ma:format="DateOnly" ma:internalName="FOIReleasedonRequest">
      <xsd:simpleType>
        <xsd:restriction base="dms:DateTime"/>
      </xsd:simpleType>
    </xsd:element>
    <xsd:element name="DPAExemption" ma:index="25" nillable="true" ma:displayName="DPA Exemption" ma:format="DateOnly" ma:internalName="DPAExemption">
      <xsd:simpleType>
        <xsd:restriction base="dms:DateTime"/>
      </xsd:simpleType>
    </xsd:element>
    <xsd:element name="DPADisclosabilityIndicator" ma:index="26" nillable="true" ma:displayName="DPA Disclosability Indicator" ma:default="Not Assessed" ma:internalName="DPADisclosabilityIndicator">
      <xsd:simpleType>
        <xsd:restriction base="dms:Choice">
          <xsd:enumeration value="No"/>
          <xsd:enumeration value="Yes"/>
          <xsd:enumeration value="Not Assessed"/>
        </xsd:restriction>
      </xsd:simpleType>
    </xsd:element>
    <xsd:element name="EIRDisclosabilityIndicator" ma:index="27" nillable="true" ma:displayName="EIR Disclosability Indicator" ma:default="Not Assessed" ma:internalName="EIRDisclosabilityIndicator">
      <xsd:simpleType>
        <xsd:restriction base="dms:Choice">
          <xsd:enumeration value="No"/>
          <xsd:enumeration value="Yes"/>
          <xsd:enumeration value="Not Assessed"/>
        </xsd:restriction>
      </xsd:simpleType>
    </xsd:element>
    <xsd:element name="EIRException" ma:index="28" nillable="true" ma:displayName="EIR Exception" ma:internalName="EIRExcep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SubjectCategory xmlns="AF45FFAA-57F4-419E-A36E-7A9FDDC60202" xsi:nil="true"/>
    <AuthorOriginator xmlns="AF45FFAA-57F4-419E-A36E-7A9FDDC60202">G Hannington</AuthorOriginator>
    <DPAExemption xmlns="AF45FFAA-57F4-419E-A36E-7A9FDDC60202" xsi:nil="true"/>
    <LocalKeywords xmlns="AF45FFAA-57F4-419E-A36E-7A9FDDC60202" xsi:nil="true"/>
    <FOIExemptionOOB xmlns="AF45FFAA-57F4-419E-A36E-7A9FDDC60202">No</FOIExemptionOOB>
    <DocumentStatusOOB xmlns="AF45FFAA-57F4-419E-A36E-7A9FDDC60202">Draft</DocumentStatusOOB>
    <DocumentVersion xmlns="AF45FFAA-57F4-419E-A36E-7A9FDDC60202" xsi:nil="true"/>
    <DocumentStatus xmlns="AF45FFAA-57F4-419E-A36E-7A9FDDC60202" xsi:nil="true"/>
    <SubjectKeywordOOB xmlns="AF45FFAA-57F4-419E-A36E-7A9FDDC60202"/>
    <CreatedOriginated xmlns="AF45FFAA-57F4-419E-A36E-7A9FDDC60202">2017-10-13T23:00:00+00:00</CreatedOriginated>
    <UKProtectiveMarking xmlns="AF45FFAA-57F4-419E-A36E-7A9FDDC60202" xsi:nil="true"/>
    <SubjectKeyword xmlns="AF45FFAA-57F4-419E-A36E-7A9FDDC60202" xsi:nil="true"/>
    <SubjectCategoryOOB xmlns="AF45FFAA-57F4-419E-A36E-7A9FDDC60202"/>
    <FOIReleasedonRequest xmlns="AF45FFAA-57F4-419E-A36E-7A9FDDC60202" xsi:nil="true"/>
    <EIRException xmlns="AF45FFAA-57F4-419E-A36E-7A9FDDC60202" xsi:nil="true"/>
    <UKProtectiveMarkingOOB xmlns="AF45FFAA-57F4-419E-A36E-7A9FDDC60202">Official</UKProtectiveMarkingOOB>
    <LocalKeywordsOOB xmlns="AF45FFAA-57F4-419E-A36E-7A9FDDC60202">
      <Value>Visits Inbound</Value>
    </LocalKeywordsOOB>
    <EIRDisclosabilityIndicator xmlns="AF45FFAA-57F4-419E-A36E-7A9FDDC60202">Not Assessed</EIRDisclosabilityIndicator>
    <FOIExemption xmlns="AF45FFAA-57F4-419E-A36E-7A9FDDC60202" xsi:nil="true"/>
    <DPADisclosabilityIndicator xmlns="AF45FFAA-57F4-419E-A36E-7A9FDDC60202">Not Assessed</DPADisclosabilityIndicator>
    <FOIPublicationDate xmlns="AF45FFAA-57F4-419E-A36E-7A9FDDC60202" xsi:nil="true"/>
  </documentManagement>
</p:properties>
</file>

<file path=customXml/itemProps1.xml><?xml version="1.0" encoding="utf-8"?>
<ds:datastoreItem xmlns:ds="http://schemas.openxmlformats.org/officeDocument/2006/customXml" ds:itemID="{BD9C76AB-D3A5-446B-A3BF-C98EB66B8A12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4C0EB130-1F26-46C2-B8E0-AA6A771101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97DB99-257C-4A0C-B0F5-FF69208A5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45FFAA-57F4-419E-A36E-7A9FDDC60202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F1A9C25F-51FB-4D77-8121-BDAF46CD8C5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F45FFAA-57F4-419E-A36E-7A9FDDC60202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DA_Regular</Template>
  <TotalTime>11296</TotalTime>
  <Words>561</Words>
  <Application>Microsoft Office PowerPoint</Application>
  <PresentationFormat>On-screen Show (4:3)</PresentationFormat>
  <Paragraphs>128</Paragraphs>
  <Slides>15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Calibri</vt:lpstr>
      <vt:lpstr>Wingdings</vt:lpstr>
      <vt:lpstr>DA_Regular</vt:lpstr>
      <vt:lpstr>PowerPoint Presentation</vt:lpstr>
      <vt:lpstr>Scope</vt:lpstr>
      <vt:lpstr>PowerPoint Presentation</vt:lpstr>
      <vt:lpstr>PowerPoint Presentation</vt:lpstr>
      <vt:lpstr>The Aim of Technology</vt:lpstr>
      <vt:lpstr>So we looked at other schools…</vt:lpstr>
      <vt:lpstr>What we found…</vt:lpstr>
      <vt:lpstr>PowerPoint Presentation</vt:lpstr>
      <vt:lpstr>What we’re now doing</vt:lpstr>
      <vt:lpstr>Simulation Scenarios</vt:lpstr>
      <vt:lpstr>Matrix Gaming</vt:lpstr>
      <vt:lpstr>Modelling and Simulation</vt:lpstr>
      <vt:lpstr>The Future for DE School?</vt:lpstr>
      <vt:lpstr>Summary</vt:lpstr>
      <vt:lpstr>Any questions?</vt:lpstr>
    </vt:vector>
  </TitlesOfParts>
  <Company>Defence Academy of the United Kingdom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DEFAC-HQ-Comms Mgr</dc:creator>
  <cp:lastModifiedBy>Henry Williams</cp:lastModifiedBy>
  <cp:revision>589</cp:revision>
  <cp:lastPrinted>2018-05-16T14:25:44Z</cp:lastPrinted>
  <dcterms:created xsi:type="dcterms:W3CDTF">2016-11-04T09:57:31Z</dcterms:created>
  <dcterms:modified xsi:type="dcterms:W3CDTF">2018-05-23T09:24:11Z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0x01010012841A8869DB425CB829C3875EC558CE020001AB3C0B94461D4B93772E27372F8EFF</vt:lpwstr>
  </property>
  <property fmtid="{D5CDD505-2E9C-101B-9397-08002B2CF9AE}" pid="3" name="Topics">
    <vt:lpwstr>Meetings</vt:lpwstr>
  </property>
</Properties>
</file>