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596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292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979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805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7656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041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7952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550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4846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130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430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85668-D3C6-4009-A4F6-5C97D0587883}" type="datetimeFigureOut">
              <a:rPr lang="lv-LV" smtClean="0"/>
              <a:t>2016.05.19.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6C3D-AFD5-4C1E-891A-119D9E4E8D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94726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9552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lv-LV" dirty="0" err="1" smtClean="0"/>
              <a:t>Using</a:t>
            </a:r>
            <a:r>
              <a:rPr lang="lv-LV" dirty="0" smtClean="0"/>
              <a:t> </a:t>
            </a:r>
            <a:r>
              <a:rPr lang="lv-LV" dirty="0" err="1" smtClean="0"/>
              <a:t>Authentic</a:t>
            </a:r>
            <a:r>
              <a:rPr lang="lv-LV" dirty="0" smtClean="0"/>
              <a:t> Internet </a:t>
            </a:r>
            <a:r>
              <a:rPr lang="lv-LV" dirty="0" err="1" smtClean="0"/>
              <a:t>Resources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teaching</a:t>
            </a:r>
            <a:r>
              <a:rPr lang="lv-LV" dirty="0" smtClean="0"/>
              <a:t> </a:t>
            </a:r>
            <a:r>
              <a:rPr lang="lv-LV" dirty="0" err="1" smtClean="0"/>
              <a:t>English</a:t>
            </a:r>
            <a:r>
              <a:rPr lang="lv-LV" dirty="0" smtClean="0"/>
              <a:t> to NAF </a:t>
            </a:r>
            <a:r>
              <a:rPr lang="lv-LV" dirty="0" err="1" smtClean="0"/>
              <a:t>School</a:t>
            </a:r>
            <a:r>
              <a:rPr lang="lv-LV" dirty="0" smtClean="0"/>
              <a:t> Students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411760" y="3717032"/>
            <a:ext cx="6400800" cy="1752600"/>
          </a:xfrm>
        </p:spPr>
        <p:txBody>
          <a:bodyPr/>
          <a:lstStyle/>
          <a:p>
            <a:pPr marL="0" indent="0" algn="r">
              <a:buNone/>
            </a:pPr>
            <a:r>
              <a:rPr lang="lv-LV" dirty="0" smtClean="0"/>
              <a:t>Andrejs </a:t>
            </a:r>
            <a:r>
              <a:rPr lang="lv-LV" dirty="0" err="1" smtClean="0"/>
              <a:t>Vasilenko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NAF Language School,</a:t>
            </a:r>
          </a:p>
          <a:p>
            <a:pPr marL="0" indent="0" algn="r">
              <a:buNone/>
            </a:pPr>
            <a:r>
              <a:rPr lang="en-US" dirty="0" smtClean="0"/>
              <a:t>Riga, Latvia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8488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Pre-reading Activities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Vocabulary list for the text </a:t>
            </a:r>
            <a:r>
              <a:rPr lang="en-US" i="1" dirty="0" smtClean="0"/>
              <a:t>Think Again: War. World peace could be closer than you think</a:t>
            </a:r>
            <a:r>
              <a:rPr lang="en-US" dirty="0" smtClean="0"/>
              <a:t> by Joshua S. Goldstein in </a:t>
            </a:r>
            <a:r>
              <a:rPr lang="en-US" i="1" dirty="0" smtClean="0"/>
              <a:t>Foreign Policy</a:t>
            </a:r>
            <a:r>
              <a:rPr lang="en-US" dirty="0" smtClean="0"/>
              <a:t>, August 15, 2011.</a:t>
            </a:r>
          </a:p>
          <a:p>
            <a:pPr marL="0" indent="0" algn="ctr">
              <a:buNone/>
            </a:pPr>
            <a:r>
              <a:rPr lang="en-US" dirty="0" smtClean="0"/>
              <a:t>Vocabulary Exercises</a:t>
            </a:r>
          </a:p>
          <a:p>
            <a:r>
              <a:rPr lang="en-US" dirty="0" smtClean="0"/>
              <a:t>Changing words with similar meanings in sentences (various sources)</a:t>
            </a:r>
          </a:p>
          <a:p>
            <a:r>
              <a:rPr lang="en-US" dirty="0" smtClean="0"/>
              <a:t>Gap-filling sentences in a connected text on the Sri Lanka Civil War (various sources)</a:t>
            </a:r>
          </a:p>
          <a:p>
            <a:pPr marL="0" indent="0" algn="ctr">
              <a:buNone/>
            </a:pPr>
            <a:r>
              <a:rPr lang="en-US" dirty="0" smtClean="0"/>
              <a:t>Speaking practice</a:t>
            </a:r>
          </a:p>
          <a:p>
            <a:r>
              <a:rPr lang="en-US" dirty="0" smtClean="0"/>
              <a:t>Asking and answering questions using new words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9269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for specific </a:t>
            </a:r>
            <a:r>
              <a:rPr lang="en-US" dirty="0" smtClean="0"/>
              <a:t>detail</a:t>
            </a:r>
            <a:r>
              <a:rPr lang="lv-LV" dirty="0" smtClean="0"/>
              <a:t>s</a:t>
            </a:r>
            <a:r>
              <a:rPr lang="en-US" dirty="0" smtClean="0"/>
              <a:t> (multiple </a:t>
            </a:r>
            <a:r>
              <a:rPr lang="en-US" dirty="0" smtClean="0"/>
              <a:t>choice task)</a:t>
            </a:r>
          </a:p>
          <a:p>
            <a:pPr marL="0" indent="0" algn="ctr">
              <a:buNone/>
            </a:pPr>
            <a:r>
              <a:rPr lang="en-US" dirty="0" smtClean="0"/>
              <a:t>Follow-</a:t>
            </a:r>
            <a:r>
              <a:rPr lang="lv-LV" dirty="0" err="1" smtClean="0"/>
              <a:t>up</a:t>
            </a:r>
            <a:r>
              <a:rPr lang="en-US" dirty="0" smtClean="0"/>
              <a:t> </a:t>
            </a:r>
            <a:r>
              <a:rPr lang="en-US" dirty="0" smtClean="0"/>
              <a:t>Speaking Practice</a:t>
            </a:r>
          </a:p>
          <a:p>
            <a:r>
              <a:rPr lang="en-US" dirty="0" smtClean="0"/>
              <a:t>Post-reading discussion based on the questions to the text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71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1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istening to </a:t>
            </a:r>
            <a:r>
              <a:rPr lang="en-US" i="1" dirty="0" smtClean="0"/>
              <a:t>Interview with Robert </a:t>
            </a:r>
            <a:r>
              <a:rPr lang="en-US" i="1" dirty="0" err="1" smtClean="0"/>
              <a:t>Muggah</a:t>
            </a:r>
            <a:r>
              <a:rPr lang="en-US" i="1" dirty="0" smtClean="0"/>
              <a:t> on Armed  Conflict and Security </a:t>
            </a:r>
            <a:r>
              <a:rPr lang="en-US" dirty="0" smtClean="0"/>
              <a:t>(by Francesco Mancini)</a:t>
            </a:r>
            <a:r>
              <a:rPr lang="en-US" i="1" dirty="0" smtClean="0"/>
              <a:t> at Global Observatory </a:t>
            </a:r>
            <a:r>
              <a:rPr lang="en-US" dirty="0" smtClean="0"/>
              <a:t>(International </a:t>
            </a:r>
            <a:r>
              <a:rPr lang="lv-LV" dirty="0" smtClean="0"/>
              <a:t>P</a:t>
            </a:r>
            <a:r>
              <a:rPr lang="en-US" dirty="0" err="1" smtClean="0"/>
              <a:t>eace</a:t>
            </a:r>
            <a:r>
              <a:rPr lang="en-US" dirty="0" smtClean="0"/>
              <a:t> </a:t>
            </a:r>
            <a:r>
              <a:rPr lang="en-US" dirty="0" smtClean="0"/>
              <a:t>Institute)</a:t>
            </a:r>
            <a:endParaRPr lang="en-US" i="1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Task: filling gaps in sentences.</a:t>
            </a:r>
          </a:p>
          <a:p>
            <a:pPr marL="0" indent="0">
              <a:buNone/>
            </a:pPr>
            <a:r>
              <a:rPr lang="en-US" dirty="0" smtClean="0"/>
              <a:t>Learners rely on the general information about armed conflict they have previously learned.</a:t>
            </a:r>
          </a:p>
          <a:p>
            <a:pPr marL="0" indent="0">
              <a:buNone/>
            </a:pP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33523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2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Pre-listening Activity</a:t>
            </a:r>
          </a:p>
          <a:p>
            <a:r>
              <a:rPr lang="en-US" dirty="0" smtClean="0"/>
              <a:t>Matching the potentially </a:t>
            </a:r>
            <a:r>
              <a:rPr lang="en-US" dirty="0" smtClean="0"/>
              <a:t>difficult words </a:t>
            </a:r>
            <a:r>
              <a:rPr lang="en-US" dirty="0" smtClean="0"/>
              <a:t>with the definitions</a:t>
            </a:r>
          </a:p>
          <a:p>
            <a:pPr marL="0" indent="0">
              <a:buNone/>
            </a:pPr>
            <a:r>
              <a:rPr lang="en-US" dirty="0" smtClean="0"/>
              <a:t>Listening to an interview with Joshua Goldstein (</a:t>
            </a:r>
            <a:r>
              <a:rPr lang="en-US" i="1" dirty="0" smtClean="0"/>
              <a:t>Winning The War On War</a:t>
            </a:r>
            <a:r>
              <a:rPr lang="en-US" dirty="0" smtClean="0"/>
              <a:t>, </a:t>
            </a:r>
            <a:r>
              <a:rPr lang="en-US" i="1" dirty="0" smtClean="0"/>
              <a:t>The Conversation</a:t>
            </a:r>
            <a:r>
              <a:rPr lang="en-US" dirty="0" smtClean="0"/>
              <a:t>, </a:t>
            </a:r>
            <a:r>
              <a:rPr lang="lv-LV" b="0" i="0" dirty="0" smtClean="0">
                <a:effectLst/>
                <a:latin typeface="Arial"/>
              </a:rPr>
              <a:t>KUOW </a:t>
            </a:r>
            <a:r>
              <a:rPr lang="en-US" dirty="0" smtClean="0">
                <a:latin typeface="Arial"/>
              </a:rPr>
              <a:t> </a:t>
            </a:r>
            <a:r>
              <a:rPr lang="en-US" dirty="0" smtClean="0"/>
              <a:t>09/02/2011)</a:t>
            </a:r>
          </a:p>
          <a:p>
            <a:pPr marL="0" indent="0">
              <a:buNone/>
            </a:pPr>
            <a:r>
              <a:rPr lang="en-US" dirty="0" smtClean="0"/>
              <a:t>Task: Filling gaps in </a:t>
            </a:r>
            <a:r>
              <a:rPr lang="en-US" dirty="0" smtClean="0"/>
              <a:t>the sentences </a:t>
            </a:r>
            <a:r>
              <a:rPr lang="en-US" dirty="0" smtClean="0"/>
              <a:t>in a summary of the conversation.</a:t>
            </a:r>
          </a:p>
          <a:p>
            <a:pPr marL="0" indent="0">
              <a:buNone/>
            </a:pPr>
            <a:r>
              <a:rPr lang="en-US" dirty="0" smtClean="0"/>
              <a:t>The conversation is about the article which the students have already read, so their comprehension will increase. 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4520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Assignments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Vocabulary Test</a:t>
            </a:r>
          </a:p>
          <a:p>
            <a:pPr marL="0" indent="0">
              <a:buNone/>
            </a:pPr>
            <a:r>
              <a:rPr lang="en-US" dirty="0" smtClean="0"/>
              <a:t>Students fill gaps in sentences using the words from the vocabulary list. </a:t>
            </a:r>
          </a:p>
          <a:p>
            <a:pPr marL="0" indent="0">
              <a:buNone/>
            </a:pPr>
            <a:r>
              <a:rPr lang="en-US" dirty="0" smtClean="0"/>
              <a:t>Goal: </a:t>
            </a:r>
          </a:p>
          <a:p>
            <a:r>
              <a:rPr lang="en-US" dirty="0" smtClean="0"/>
              <a:t>to test their comprehension of new vocabulary in context</a:t>
            </a:r>
          </a:p>
          <a:p>
            <a:pPr marL="0" indent="0" algn="ctr">
              <a:buNone/>
            </a:pPr>
            <a:r>
              <a:rPr lang="en-US" b="1" dirty="0" smtClean="0"/>
              <a:t>Individual Presentations</a:t>
            </a:r>
          </a:p>
          <a:p>
            <a:pPr marL="0" indent="0">
              <a:buNone/>
            </a:pPr>
            <a:r>
              <a:rPr lang="en-US" dirty="0" smtClean="0"/>
              <a:t>Students prepare PowerPoint presentations on major armed conflicts in which they are required to use </a:t>
            </a:r>
            <a:r>
              <a:rPr lang="en-US" dirty="0" smtClean="0"/>
              <a:t>new </a:t>
            </a:r>
            <a:r>
              <a:rPr lang="en-US" dirty="0" smtClean="0"/>
              <a:t>vocabulary.</a:t>
            </a:r>
          </a:p>
          <a:p>
            <a:pPr marL="0" indent="0">
              <a:buNone/>
            </a:pPr>
            <a:r>
              <a:rPr lang="en-US" dirty="0" smtClean="0"/>
              <a:t>Goals: </a:t>
            </a:r>
          </a:p>
          <a:p>
            <a:r>
              <a:rPr lang="en-US" dirty="0" smtClean="0"/>
              <a:t>to use </a:t>
            </a:r>
            <a:r>
              <a:rPr lang="en-US" dirty="0" smtClean="0"/>
              <a:t>new </a:t>
            </a:r>
            <a:r>
              <a:rPr lang="en-US" dirty="0" smtClean="0"/>
              <a:t>vocabulary in formal context </a:t>
            </a:r>
          </a:p>
          <a:p>
            <a:r>
              <a:rPr lang="en-US" dirty="0" smtClean="0"/>
              <a:t>to put to practice all the knowledge they have gained in the previous activities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506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Consulted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Al </a:t>
            </a:r>
            <a:r>
              <a:rPr lang="en-US" dirty="0" err="1" smtClean="0"/>
              <a:t>Azri</a:t>
            </a:r>
            <a:r>
              <a:rPr lang="en-US" dirty="0" smtClean="0"/>
              <a:t>, Rashid </a:t>
            </a:r>
            <a:r>
              <a:rPr lang="en-US" dirty="0" err="1" smtClean="0"/>
              <a:t>Hamed</a:t>
            </a:r>
            <a:r>
              <a:rPr lang="en-US" dirty="0" smtClean="0"/>
              <a:t> and Al-</a:t>
            </a:r>
            <a:r>
              <a:rPr lang="en-US" dirty="0" err="1" smtClean="0"/>
              <a:t>Rashdi</a:t>
            </a:r>
            <a:r>
              <a:rPr lang="en-US" dirty="0" smtClean="0"/>
              <a:t>, Majid </a:t>
            </a:r>
            <a:r>
              <a:rPr lang="en-US" dirty="0" err="1" smtClean="0"/>
              <a:t>Hilal</a:t>
            </a:r>
            <a:r>
              <a:rPr lang="en-US" dirty="0" smtClean="0"/>
              <a:t>. (2014) “The Effect of Using Authentic Materials In Teaching”. </a:t>
            </a:r>
            <a:r>
              <a:rPr lang="en-US" i="1" dirty="0" smtClean="0"/>
              <a:t>International Journal of Scientific &amp; Technology Research,</a:t>
            </a:r>
            <a:r>
              <a:rPr lang="en-US" dirty="0" smtClean="0"/>
              <a:t> Volume 3, Issue 10.</a:t>
            </a:r>
          </a:p>
          <a:p>
            <a:r>
              <a:rPr lang="en-US" dirty="0" err="1" smtClean="0"/>
              <a:t>Berardo</a:t>
            </a:r>
            <a:r>
              <a:rPr lang="en-US" dirty="0" smtClean="0"/>
              <a:t>, Sacha Anthony. (2006) The Use of Authentic Materials in the Teaching of Reading. The Reading Matrix. 6 (2): 60-69. </a:t>
            </a:r>
          </a:p>
          <a:p>
            <a:r>
              <a:rPr lang="en-US" dirty="0" err="1" smtClean="0"/>
              <a:t>Blagojević</a:t>
            </a:r>
            <a:r>
              <a:rPr lang="en-US" dirty="0" smtClean="0"/>
              <a:t>, </a:t>
            </a:r>
            <a:r>
              <a:rPr lang="en-US" dirty="0" err="1" smtClean="0"/>
              <a:t>Savka</a:t>
            </a:r>
            <a:r>
              <a:rPr lang="en-US" dirty="0" smtClean="0"/>
              <a:t>. “Original Texts as Authentic ESP Teaching Material – The Case of  Philosophy”, In: </a:t>
            </a:r>
            <a:r>
              <a:rPr lang="en-US" dirty="0" err="1" smtClean="0"/>
              <a:t>Nadezda</a:t>
            </a:r>
            <a:r>
              <a:rPr lang="en-US" dirty="0" smtClean="0"/>
              <a:t> </a:t>
            </a:r>
            <a:r>
              <a:rPr lang="en-US" dirty="0" err="1" smtClean="0"/>
              <a:t>Silaški</a:t>
            </a:r>
            <a:r>
              <a:rPr lang="en-US" dirty="0" smtClean="0"/>
              <a:t> (ed.)  </a:t>
            </a:r>
            <a:r>
              <a:rPr lang="en-US" i="1" dirty="0" smtClean="0"/>
              <a:t>ESP today – Journal of English for Specific Purposes at Tertiary Level </a:t>
            </a:r>
            <a:r>
              <a:rPr lang="en-US" dirty="0" smtClean="0"/>
              <a:t>,   Vol.1, Issue 1. pg.  113-126.</a:t>
            </a:r>
          </a:p>
          <a:p>
            <a:r>
              <a:rPr lang="en-US" dirty="0" smtClean="0"/>
              <a:t>Howard, Jocelyn and Major, Jae. “Guidelines for Designing Effective English Language teaching Materials.” Seoul, South Korea: PAAL9, Oct 2004. In </a:t>
            </a:r>
            <a:r>
              <a:rPr lang="en-US" i="1" dirty="0" smtClean="0"/>
              <a:t>Proceedings of the 9th Conference of Pan-Pacific Association of Applied Linguistics</a:t>
            </a:r>
            <a:r>
              <a:rPr lang="en-US" dirty="0" smtClean="0"/>
              <a:t>: 101-109.</a:t>
            </a:r>
          </a:p>
          <a:p>
            <a:r>
              <a:rPr lang="en-US" dirty="0" err="1" smtClean="0"/>
              <a:t>Kilickaya</a:t>
            </a:r>
            <a:r>
              <a:rPr lang="en-US" dirty="0" smtClean="0"/>
              <a:t>, F. (2004). “Authentic materials and cultural content in EFL classrooms”. </a:t>
            </a:r>
            <a:r>
              <a:rPr lang="en-US" i="1" dirty="0" smtClean="0"/>
              <a:t>The Internet TESL Journal</a:t>
            </a:r>
            <a:r>
              <a:rPr lang="en-US" dirty="0" smtClean="0"/>
              <a:t>, 10(7), 1–6.</a:t>
            </a:r>
          </a:p>
          <a:p>
            <a:r>
              <a:rPr lang="en-US" dirty="0" smtClean="0"/>
              <a:t>Rahman, </a:t>
            </a:r>
            <a:r>
              <a:rPr lang="en-US" dirty="0" err="1"/>
              <a:t>R</a:t>
            </a:r>
            <a:r>
              <a:rPr lang="en-US" dirty="0" err="1" smtClean="0"/>
              <a:t>ubina</a:t>
            </a:r>
            <a:r>
              <a:rPr lang="en-US" dirty="0" smtClean="0"/>
              <a:t>.(2014)  “A Case for Authentic Materials in Language Teaching”. </a:t>
            </a:r>
            <a:r>
              <a:rPr lang="en-US" i="1" dirty="0" smtClean="0"/>
              <a:t>The Dialogue</a:t>
            </a:r>
            <a:r>
              <a:rPr lang="en-US" dirty="0"/>
              <a:t>,</a:t>
            </a:r>
            <a:r>
              <a:rPr lang="en-US" dirty="0" smtClean="0"/>
              <a:t> Volume IX, Number 2.</a:t>
            </a:r>
          </a:p>
          <a:p>
            <a:r>
              <a:rPr lang="en-US" dirty="0" smtClean="0"/>
              <a:t>Wu, et al., (2011) “The Effect of Aural Authentic Materials on the Motivation of Language Learners: A Process-Oriented Conceptualization”. </a:t>
            </a:r>
            <a:r>
              <a:rPr lang="en-US" i="1" dirty="0" smtClean="0"/>
              <a:t>The Journal of Human Resource and Adult Learning, </a:t>
            </a:r>
            <a:r>
              <a:rPr lang="en-US" dirty="0" smtClean="0"/>
              <a:t>Vol. 7, Num. 2.</a:t>
            </a:r>
          </a:p>
          <a:p>
            <a:endParaRPr lang="en-US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1811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en-US" dirty="0" smtClean="0"/>
              <a:t>Definition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Authentic Materials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«</a:t>
            </a:r>
            <a:r>
              <a:rPr lang="en-US" dirty="0" smtClean="0"/>
              <a:t>The material which has not been especially designed for language teaching, but produced for purposes other than to teach language» (</a:t>
            </a:r>
            <a:r>
              <a:rPr lang="en-US" dirty="0" err="1" smtClean="0"/>
              <a:t>Nunan</a:t>
            </a:r>
            <a:r>
              <a:rPr lang="en-US" dirty="0" smtClean="0"/>
              <a:t> cited  in </a:t>
            </a:r>
            <a:r>
              <a:rPr lang="en-US" dirty="0" err="1" smtClean="0"/>
              <a:t>Blagojevic</a:t>
            </a:r>
            <a:r>
              <a:rPr lang="en-US" dirty="0" smtClean="0"/>
              <a:t> 2013)</a:t>
            </a:r>
          </a:p>
          <a:p>
            <a:r>
              <a:rPr lang="en-US" dirty="0" smtClean="0"/>
              <a:t>«Materials that have been produced to fulfill some social purpose in the language community» (Peacock cited in </a:t>
            </a:r>
            <a:r>
              <a:rPr lang="en-US" dirty="0" err="1" smtClean="0"/>
              <a:t>Berardo</a:t>
            </a:r>
            <a:r>
              <a:rPr lang="en-US" dirty="0" smtClean="0"/>
              <a:t> 2006)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62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vocabulary</a:t>
            </a:r>
          </a:p>
          <a:p>
            <a:r>
              <a:rPr lang="en-US" dirty="0" smtClean="0"/>
              <a:t>Mixed grammar structures</a:t>
            </a:r>
          </a:p>
          <a:p>
            <a:r>
              <a:rPr lang="en-US" dirty="0" smtClean="0"/>
              <a:t>Too long/short</a:t>
            </a:r>
          </a:p>
          <a:p>
            <a:r>
              <a:rPr lang="en-US" dirty="0" smtClean="0"/>
              <a:t>Too culturally biased</a:t>
            </a:r>
          </a:p>
          <a:p>
            <a:r>
              <a:rPr lang="en-US" dirty="0" smtClean="0"/>
              <a:t>Time-consuming</a:t>
            </a:r>
          </a:p>
          <a:p>
            <a:r>
              <a:rPr lang="en-US" dirty="0" smtClean="0"/>
              <a:t>Levels at which authentic materials can be used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646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Content which is appropriate or interesting to the learners</a:t>
            </a:r>
            <a:endParaRPr lang="lv-LV" dirty="0" smtClean="0"/>
          </a:p>
          <a:p>
            <a:r>
              <a:rPr lang="en-US" dirty="0" smtClean="0"/>
              <a:t>Exposure to real language (unscripted, natural)</a:t>
            </a:r>
          </a:p>
          <a:p>
            <a:r>
              <a:rPr lang="en-US" dirty="0" smtClean="0"/>
              <a:t>Opportunity to </a:t>
            </a:r>
            <a:r>
              <a:rPr lang="en-US" dirty="0" err="1" smtClean="0"/>
              <a:t>internalise</a:t>
            </a:r>
            <a:r>
              <a:rPr lang="en-US" dirty="0" smtClean="0"/>
              <a:t> vocabulary and grammar patterns in context</a:t>
            </a:r>
          </a:p>
          <a:p>
            <a:r>
              <a:rPr lang="en-US" dirty="0" smtClean="0"/>
              <a:t>Good for improving learners’ skills</a:t>
            </a:r>
          </a:p>
          <a:p>
            <a:r>
              <a:rPr lang="en-US" dirty="0" smtClean="0"/>
              <a:t>Same material can be used for a variety of activities</a:t>
            </a:r>
          </a:p>
        </p:txBody>
      </p:sp>
    </p:spTree>
    <p:extLst>
      <p:ext uri="{BB962C8B-B14F-4D97-AF65-F5344CB8AC3E}">
        <p14:creationId xmlns:p14="http://schemas.microsoft.com/office/powerpoint/2010/main" val="8242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Selection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Suitability of Content</a:t>
            </a:r>
          </a:p>
          <a:p>
            <a:r>
              <a:rPr lang="en-US" dirty="0" smtClean="0"/>
              <a:t>Exploitability</a:t>
            </a:r>
          </a:p>
          <a:p>
            <a:r>
              <a:rPr lang="en-US" dirty="0" smtClean="0"/>
              <a:t>Readability</a:t>
            </a:r>
          </a:p>
          <a:p>
            <a:r>
              <a:rPr lang="en-US" dirty="0" smtClean="0"/>
              <a:t>Presentation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Berardo</a:t>
            </a:r>
            <a:r>
              <a:rPr lang="en-US" dirty="0" smtClean="0"/>
              <a:t> 2006)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2124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Authentic Material Types that can be used for Military Students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Army Field Manuals (i.e. </a:t>
            </a:r>
            <a:r>
              <a:rPr lang="en-US" i="1" dirty="0" smtClean="0"/>
              <a:t>FM 3-21.8 </a:t>
            </a:r>
            <a:r>
              <a:rPr lang="en-US" dirty="0" smtClean="0"/>
              <a:t>(</a:t>
            </a:r>
            <a:r>
              <a:rPr lang="en-US" i="1" dirty="0" smtClean="0"/>
              <a:t>The Infantry rifle Platoon and Squad</a:t>
            </a:r>
            <a:r>
              <a:rPr lang="en-US" dirty="0" smtClean="0"/>
              <a:t>))</a:t>
            </a:r>
          </a:p>
          <a:p>
            <a:r>
              <a:rPr lang="en-US" dirty="0" smtClean="0"/>
              <a:t>Military magazines (</a:t>
            </a:r>
            <a:r>
              <a:rPr lang="en-US" dirty="0" err="1" smtClean="0"/>
              <a:t>i</a:t>
            </a:r>
            <a:r>
              <a:rPr lang="en-US" dirty="0" smtClean="0"/>
              <a:t>. e. </a:t>
            </a:r>
            <a:r>
              <a:rPr lang="en-US" i="1" dirty="0"/>
              <a:t>T</a:t>
            </a:r>
            <a:r>
              <a:rPr lang="en-US" i="1" dirty="0" smtClean="0"/>
              <a:t>actical Weapons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Articles on military topics in “regular” magazines (</a:t>
            </a:r>
            <a:r>
              <a:rPr lang="en-US" dirty="0" err="1" smtClean="0"/>
              <a:t>i</a:t>
            </a:r>
            <a:r>
              <a:rPr lang="en-US" dirty="0" smtClean="0"/>
              <a:t>. e. </a:t>
            </a:r>
            <a:r>
              <a:rPr lang="en-US" i="1" dirty="0" smtClean="0"/>
              <a:t>The Economist</a:t>
            </a:r>
            <a:r>
              <a:rPr lang="en-US" dirty="0" smtClean="0"/>
              <a:t>, </a:t>
            </a:r>
            <a:r>
              <a:rPr lang="en-US" i="1" dirty="0" smtClean="0"/>
              <a:t>Time</a:t>
            </a:r>
            <a:r>
              <a:rPr lang="en-US" dirty="0" smtClean="0"/>
              <a:t> etc.)</a:t>
            </a:r>
          </a:p>
          <a:p>
            <a:r>
              <a:rPr lang="en-US" dirty="0" smtClean="0"/>
              <a:t>Radio programs</a:t>
            </a:r>
          </a:p>
          <a:p>
            <a:r>
              <a:rPr lang="en-US" dirty="0" smtClean="0"/>
              <a:t>Podcasts (professional and </a:t>
            </a:r>
            <a:r>
              <a:rPr lang="en-US" b="1" dirty="0" smtClean="0"/>
              <a:t>amateur</a:t>
            </a:r>
            <a:r>
              <a:rPr lang="en-US" dirty="0" smtClean="0"/>
              <a:t>)</a:t>
            </a:r>
          </a:p>
          <a:p>
            <a:r>
              <a:rPr lang="en-US" dirty="0" smtClean="0"/>
              <a:t>YouTube videos (professional and </a:t>
            </a:r>
            <a:r>
              <a:rPr lang="en-US" b="1" dirty="0" smtClean="0"/>
              <a:t>amateur</a:t>
            </a:r>
            <a:r>
              <a:rPr lang="en-US" dirty="0" smtClean="0"/>
              <a:t>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6923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Expertise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b="1" dirty="0" smtClean="0"/>
              <a:t>Technical</a:t>
            </a:r>
          </a:p>
          <a:p>
            <a:r>
              <a:rPr lang="en-US" dirty="0" smtClean="0"/>
              <a:t>Recording and editing audio files (</a:t>
            </a:r>
            <a:r>
              <a:rPr lang="en-US" dirty="0" err="1" smtClean="0"/>
              <a:t>i</a:t>
            </a:r>
            <a:r>
              <a:rPr lang="en-US" dirty="0" smtClean="0"/>
              <a:t>. e. using the Audacity software)</a:t>
            </a:r>
          </a:p>
          <a:p>
            <a:r>
              <a:rPr lang="en-US" dirty="0" smtClean="0"/>
              <a:t>Text and picture  formatting</a:t>
            </a:r>
          </a:p>
          <a:p>
            <a:pPr marL="0" indent="0" algn="ctr">
              <a:buNone/>
            </a:pPr>
            <a:r>
              <a:rPr lang="en-US" b="1" dirty="0" smtClean="0"/>
              <a:t>Linguistic</a:t>
            </a:r>
          </a:p>
          <a:p>
            <a:r>
              <a:rPr lang="en-US" dirty="0" smtClean="0"/>
              <a:t>Cutting/merging texts</a:t>
            </a:r>
          </a:p>
          <a:p>
            <a:r>
              <a:rPr lang="en-US" dirty="0" smtClean="0"/>
              <a:t>Designing language-based tasks</a:t>
            </a:r>
          </a:p>
          <a:p>
            <a:r>
              <a:rPr lang="en-US" dirty="0" smtClean="0"/>
              <a:t>Producing recording scripts manually</a:t>
            </a:r>
          </a:p>
          <a:p>
            <a:pPr marL="0" indent="0" algn="ctr">
              <a:buNone/>
            </a:pPr>
            <a:r>
              <a:rPr lang="en-US" b="1" dirty="0" smtClean="0"/>
              <a:t>Pedagogic</a:t>
            </a:r>
          </a:p>
          <a:p>
            <a:r>
              <a:rPr lang="en-US" dirty="0" smtClean="0"/>
              <a:t>Coherence (</a:t>
            </a:r>
            <a:r>
              <a:rPr lang="en-US" dirty="0" err="1" smtClean="0"/>
              <a:t>organisation</a:t>
            </a:r>
            <a:r>
              <a:rPr lang="en-US" dirty="0" smtClean="0"/>
              <a:t> of texts and tasks that is geared to the development of learners’ skills)</a:t>
            </a:r>
          </a:p>
          <a:p>
            <a:r>
              <a:rPr lang="en-US" dirty="0" smtClean="0"/>
              <a:t>Testing what has been learnt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3244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352928" cy="24342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Case Study:</a:t>
            </a:r>
            <a:br>
              <a:rPr lang="en-US" dirty="0" smtClean="0"/>
            </a:br>
            <a:r>
              <a:rPr lang="en-US" dirty="0" smtClean="0"/>
              <a:t>Design of a teaching material on the topic of Armed Conflict for Advanced Students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852936"/>
            <a:ext cx="8003232" cy="32732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Goals</a:t>
            </a:r>
          </a:p>
          <a:p>
            <a:pPr marL="514350" indent="-514350">
              <a:buAutoNum type="arabicPeriod"/>
            </a:pPr>
            <a:r>
              <a:rPr lang="en-US" dirty="0" smtClean="0"/>
              <a:t>Learn new vocabulary</a:t>
            </a:r>
          </a:p>
          <a:p>
            <a:pPr marL="514350" indent="-514350">
              <a:buAutoNum type="arabicPeriod"/>
            </a:pPr>
            <a:r>
              <a:rPr lang="en-US" dirty="0" smtClean="0"/>
              <a:t>Improve reading comprehension </a:t>
            </a:r>
          </a:p>
          <a:p>
            <a:pPr marL="514350" indent="-514350">
              <a:buAutoNum type="arabicPeriod"/>
            </a:pPr>
            <a:r>
              <a:rPr lang="en-US" dirty="0" smtClean="0"/>
              <a:t>Improve listening comprehension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Practice speaking on the given topic in formal context</a:t>
            </a:r>
          </a:p>
          <a:p>
            <a:pPr marL="514350" indent="-514350">
              <a:buAutoNum type="arabicPeriod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5133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Preliminary Activity</a:t>
            </a:r>
            <a:br>
              <a:rPr lang="en-US" dirty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Defining </a:t>
            </a:r>
            <a:r>
              <a:rPr lang="en-US" dirty="0"/>
              <a:t>Types of Armed Conflict (based on </a:t>
            </a:r>
            <a:r>
              <a:rPr lang="en-US" i="1" dirty="0"/>
              <a:t>Human Security Brief </a:t>
            </a:r>
            <a:r>
              <a:rPr lang="en-US" dirty="0"/>
              <a:t>2006) followed by Speaking Practice</a:t>
            </a:r>
          </a:p>
          <a:p>
            <a:pPr marL="0" lvl="0" indent="0">
              <a:buNone/>
            </a:pPr>
            <a:r>
              <a:rPr lang="en-US" dirty="0" smtClean="0"/>
              <a:t>Why: to provide </a:t>
            </a:r>
            <a:r>
              <a:rPr lang="en-US" dirty="0"/>
              <a:t>the learners with the necessary background information (the eternal question of form vs. content)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7716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819</Words>
  <Application>Microsoft Office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Using Authentic Internet Resources in teaching English to NAF School Students</vt:lpstr>
      <vt:lpstr> Definition of Authentic Materials </vt:lpstr>
      <vt:lpstr>Disadvantages</vt:lpstr>
      <vt:lpstr>Advantages</vt:lpstr>
      <vt:lpstr>Criteria for Selection</vt:lpstr>
      <vt:lpstr>Authentic Material Types that can be used for Military Students</vt:lpstr>
      <vt:lpstr>Adaptation Expertise</vt:lpstr>
      <vt:lpstr>Case Study: Design of a teaching material on the topic of Armed Conflict for Advanced Students</vt:lpstr>
      <vt:lpstr>Preliminary Activity </vt:lpstr>
      <vt:lpstr>Pre-reading Activities</vt:lpstr>
      <vt:lpstr>Reading </vt:lpstr>
      <vt:lpstr>Listening 1</vt:lpstr>
      <vt:lpstr>Listening 2</vt:lpstr>
      <vt:lpstr>Test Assignments</vt:lpstr>
      <vt:lpstr>Sources Consulted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Authentic Internet Resources in teaching English to NAF School Students</dc:title>
  <dc:creator>Andrejs Vasilenko</dc:creator>
  <cp:lastModifiedBy>Andrejs Vasilenko</cp:lastModifiedBy>
  <cp:revision>44</cp:revision>
  <dcterms:created xsi:type="dcterms:W3CDTF">2016-05-17T05:43:10Z</dcterms:created>
  <dcterms:modified xsi:type="dcterms:W3CDTF">2016-05-19T08:02:44Z</dcterms:modified>
</cp:coreProperties>
</file>