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557" r:id="rId3"/>
    <p:sldId id="560" r:id="rId4"/>
    <p:sldId id="257" r:id="rId5"/>
    <p:sldId id="559" r:id="rId6"/>
    <p:sldId id="508" r:id="rId7"/>
    <p:sldId id="542" r:id="rId8"/>
    <p:sldId id="578" r:id="rId9"/>
    <p:sldId id="584" r:id="rId10"/>
    <p:sldId id="585" r:id="rId11"/>
    <p:sldId id="587" r:id="rId12"/>
    <p:sldId id="549" r:id="rId13"/>
    <p:sldId id="561" r:id="rId14"/>
    <p:sldId id="537" r:id="rId15"/>
    <p:sldId id="553" r:id="rId16"/>
    <p:sldId id="554" r:id="rId17"/>
    <p:sldId id="596" r:id="rId18"/>
    <p:sldId id="543" r:id="rId19"/>
    <p:sldId id="589" r:id="rId20"/>
    <p:sldId id="590" r:id="rId21"/>
    <p:sldId id="591" r:id="rId22"/>
    <p:sldId id="593" r:id="rId23"/>
    <p:sldId id="592" r:id="rId24"/>
    <p:sldId id="594" r:id="rId25"/>
    <p:sldId id="595" r:id="rId26"/>
    <p:sldId id="527" r:id="rId27"/>
    <p:sldId id="562" r:id="rId28"/>
    <p:sldId id="564" r:id="rId29"/>
    <p:sldId id="580" r:id="rId30"/>
    <p:sldId id="581" r:id="rId31"/>
    <p:sldId id="579" r:id="rId32"/>
    <p:sldId id="582" r:id="rId33"/>
    <p:sldId id="586" r:id="rId34"/>
    <p:sldId id="565" r:id="rId35"/>
    <p:sldId id="566" r:id="rId36"/>
    <p:sldId id="567" r:id="rId37"/>
    <p:sldId id="568" r:id="rId38"/>
    <p:sldId id="569" r:id="rId39"/>
    <p:sldId id="597" r:id="rId40"/>
    <p:sldId id="598" r:id="rId41"/>
    <p:sldId id="599" r:id="rId42"/>
    <p:sldId id="600" r:id="rId43"/>
    <p:sldId id="551" r:id="rId44"/>
    <p:sldId id="583" r:id="rId45"/>
    <p:sldId id="497" r:id="rId46"/>
  </p:sldIdLst>
  <p:sldSz cx="9906000" cy="6858000" type="A4"/>
  <p:notesSz cx="6797675" cy="9926638"/>
  <p:defaultTextStyle>
    <a:defPPr>
      <a:defRPr lang="it-IT"/>
    </a:defPPr>
    <a:lvl1pPr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34988" indent="-77788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71563" indent="-157163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608138" indent="-236538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144713" indent="-315913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113F0C"/>
    <a:srgbClr val="FFFF00"/>
    <a:srgbClr val="630F01"/>
    <a:srgbClr val="008000"/>
    <a:srgbClr val="1003BD"/>
    <a:srgbClr val="FF0000"/>
    <a:srgbClr val="CCFFFF"/>
    <a:srgbClr val="0066FF"/>
    <a:srgbClr val="1BA5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4587" autoAdjust="0"/>
    <p:restoredTop sz="87906" autoAdjust="0"/>
  </p:normalViewPr>
  <p:slideViewPr>
    <p:cSldViewPr>
      <p:cViewPr varScale="1">
        <p:scale>
          <a:sx n="89" d="100"/>
          <a:sy n="89" d="100"/>
        </p:scale>
        <p:origin x="-996" y="-10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20358"/>
    </p:cViewPr>
  </p:sorterViewPr>
  <p:notesViewPr>
    <p:cSldViewPr>
      <p:cViewPr varScale="1">
        <p:scale>
          <a:sx n="82" d="100"/>
          <a:sy n="82" d="100"/>
        </p:scale>
        <p:origin x="-3180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390525"/>
            <a:ext cx="5362575" cy="3713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357188" y="4298950"/>
            <a:ext cx="6065837" cy="52752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7274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A106596-504C-4357-A9D0-BAFE0FEB7BD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50263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7156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4988" algn="l" defTabSz="107156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1563" algn="l" defTabSz="107156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8138" algn="l" defTabSz="107156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44713" algn="l" defTabSz="107156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81859" algn="l" defTabSz="107274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8230" algn="l" defTabSz="107274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4602" algn="l" defTabSz="107274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90974" algn="l" defTabSz="107274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717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71563" fontAlgn="base">
              <a:spcBef>
                <a:spcPct val="0"/>
              </a:spcBef>
              <a:spcAft>
                <a:spcPct val="0"/>
              </a:spcAft>
              <a:defRPr/>
            </a:pPr>
            <a:fld id="{13D3833D-07BE-4EA1-A3E7-317DACE4D8CE}" type="slidenum">
              <a:rPr lang="it-IT">
                <a:cs typeface="Arial" charset="0"/>
              </a:rPr>
              <a:pPr defTabSz="1071563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85033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85033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20916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06292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20916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20916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20916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20916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20916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2091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06292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20916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20916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20916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20916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20916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20916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85033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06292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69488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6948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06292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69488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69488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69488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69488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69488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69488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69488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694885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694885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39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6948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062926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40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69488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41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694885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42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694885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43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062926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44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062926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1229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71563" fontAlgn="base">
              <a:spcBef>
                <a:spcPct val="0"/>
              </a:spcBef>
              <a:spcAft>
                <a:spcPct val="0"/>
              </a:spcAft>
              <a:defRPr/>
            </a:pPr>
            <a:fld id="{04ABB250-BB1F-4163-8243-2EEDF35BB625}" type="slidenum">
              <a:rPr lang="it-IT">
                <a:cs typeface="Arial" charset="0"/>
              </a:rPr>
              <a:pPr defTabSz="1071563"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0629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1386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2523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2091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2091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0066FF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72743" fontAlgn="auto">
              <a:spcBef>
                <a:spcPts val="0"/>
              </a:spcBef>
              <a:spcAft>
                <a:spcPts val="0"/>
              </a:spcAft>
              <a:defRPr/>
            </a:pPr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8" name="Rectangle 4"/>
          <p:cNvSpPr>
            <a:spLocks/>
          </p:cNvSpPr>
          <p:nvPr userDrawn="1"/>
        </p:nvSpPr>
        <p:spPr bwMode="auto">
          <a:xfrm>
            <a:off x="0" y="6499384"/>
            <a:ext cx="9777535" cy="2880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/>
          <a:p>
            <a:pPr marL="180975" defTabSz="1072743" fontAlgn="auto">
              <a:spcBef>
                <a:spcPts val="0"/>
              </a:spcBef>
              <a:spcAft>
                <a:spcPts val="0"/>
              </a:spcAft>
              <a:tabLst>
                <a:tab pos="809625" algn="l"/>
              </a:tabLst>
              <a:defRPr/>
            </a:pPr>
            <a:fld id="{EDAFDD6B-7E03-4E08-A3B9-CE963E3C2EEC}" type="slidenum">
              <a:rPr lang="it-IT" sz="1400" b="1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Times New Roman" pitchFamily="18" charset="0"/>
              </a:rPr>
              <a:pPr marL="180975" defTabSz="1072743" fontAlgn="auto">
                <a:spcBef>
                  <a:spcPts val="0"/>
                </a:spcBef>
                <a:spcAft>
                  <a:spcPts val="0"/>
                </a:spcAft>
                <a:tabLst>
                  <a:tab pos="809625" algn="l"/>
                </a:tabLst>
                <a:defRPr/>
              </a:pPr>
              <a:t>‹N›</a:t>
            </a:fld>
            <a:r>
              <a:rPr lang="it-IT" sz="1400" b="1" dirty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Times New Roman" pitchFamily="18" charset="0"/>
              </a:rPr>
              <a:t> / </a:t>
            </a:r>
            <a:fld id="{775A72BA-5D07-4E64-AF92-A77D95ABD5F6}" type="slidenum">
              <a:rPr lang="it-IT" sz="1400" b="1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Times New Roman" pitchFamily="18" charset="0"/>
              </a:rPr>
              <a:pPr marL="180975" defTabSz="1072743" fontAlgn="auto">
                <a:spcBef>
                  <a:spcPts val="0"/>
                </a:spcBef>
                <a:spcAft>
                  <a:spcPts val="0"/>
                </a:spcAft>
                <a:tabLst>
                  <a:tab pos="809625" algn="l"/>
                </a:tabLst>
                <a:defRPr/>
              </a:pPr>
              <a:t>‹N›</a:t>
            </a:fld>
            <a:endParaRPr lang="it-IT" sz="1400" b="1" i="1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  <a:latin typeface="Century" pitchFamily="18" charset="0"/>
              <a:cs typeface="Times New Roman" pitchFamily="18" charset="0"/>
              <a:sym typeface="TeX Gyre Heros" charset="0"/>
            </a:endParaRPr>
          </a:p>
        </p:txBody>
      </p:sp>
      <p:pic>
        <p:nvPicPr>
          <p:cNvPr id="7" name="Immagine 6" descr="CFAE_03_LatDX_96dpi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 bwMode="blackGray">
          <a:xfrm>
            <a:off x="5000660" y="12062"/>
            <a:ext cx="5024438" cy="677452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ctr" defTabSz="1071563" rtl="0" eaLnBrk="0" fontAlgn="base" hangingPunct="0"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71563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2pPr>
      <a:lvl3pPr algn="ctr" defTabSz="1071563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3pPr>
      <a:lvl4pPr algn="ctr" defTabSz="1071563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4pPr>
      <a:lvl5pPr algn="ctr" defTabSz="1071563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5pPr>
      <a:lvl6pPr marL="457200" algn="ctr" defTabSz="1071563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6pPr>
      <a:lvl7pPr marL="914400" algn="ctr" defTabSz="1071563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7pPr>
      <a:lvl8pPr marL="1371600" algn="ctr" defTabSz="1071563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8pPr>
      <a:lvl9pPr marL="1828800" algn="ctr" defTabSz="1071563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9pPr>
    </p:titleStyle>
    <p:bodyStyle>
      <a:lvl1pPr marL="401638" indent="-401638" algn="l" defTabSz="10715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538" indent="-334963" algn="l" defTabSz="10715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39850" indent="-266700" algn="l" defTabSz="10715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6425" indent="-266700" algn="l" defTabSz="10715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000" indent="-266700" algn="l" defTabSz="107156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045" indent="-268186" algn="l" defTabSz="107274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416" indent="-268186" algn="l" defTabSz="107274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2788" indent="-268186" algn="l" defTabSz="107274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160" indent="-268186" algn="l" defTabSz="107274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372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743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115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487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1859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230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4602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0974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5.jpeg"/><Relationship Id="rId7" Type="http://schemas.microsoft.com/office/2007/relationships/hdphoto" Target="../media/hdphoto3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microsoft.com/office/2007/relationships/hdphoto" Target="../media/hdphoto2.wdp"/><Relationship Id="rId4" Type="http://schemas.openxmlformats.org/officeDocument/2006/relationships/image" Target="../media/image14.jpeg"/><Relationship Id="rId9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Relationship Id="rId9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jpeg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Fs001\Fotografico\Foto CenForAvEn (area riservata)\Riservate Comandante\Libro Bianco\interni\D910 Laboratori  e biblioteca 18 11 14\DSC_682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B8B8B8"/>
              </a:clrFrom>
              <a:clrTo>
                <a:srgbClr val="B8B8B8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496616" y="1305503"/>
            <a:ext cx="6502597" cy="4326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Immagine 5" descr="Sma_new_2013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6688" y="142875"/>
            <a:ext cx="3302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452438" y="149225"/>
            <a:ext cx="41433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rgbClr val="FFFF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0099"/>
            <a:ext cx="9906000" cy="605790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0" y="692696"/>
            <a:ext cx="9906000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AVIATION ENGLISH TRAINING CENTER</a:t>
            </a:r>
          </a:p>
          <a:p>
            <a:pPr algn="ctr"/>
            <a:endParaRPr lang="it-IT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LANGUAGE AND LEADERSHIP</a:t>
            </a:r>
          </a:p>
          <a:p>
            <a:pPr algn="ctr"/>
            <a:r>
              <a:rPr lang="it-IT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IN A COMPLEX ENVIRONMENT</a:t>
            </a:r>
            <a:endParaRPr lang="it-IT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5400" b="1" spc="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VIENNA – BILC 2017</a:t>
            </a:r>
            <a:endParaRPr lang="it-IT" sz="5400" b="1" spc="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sz="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COL. STEFANO GENSINI</a:t>
            </a:r>
          </a:p>
          <a:p>
            <a:endParaRPr lang="it-IT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cesso 6"/>
          <p:cNvSpPr/>
          <p:nvPr/>
        </p:nvSpPr>
        <p:spPr>
          <a:xfrm>
            <a:off x="344488" y="1039906"/>
            <a:ext cx="9217024" cy="5053390"/>
          </a:xfrm>
          <a:prstGeom prst="flowChartProcess">
            <a:avLst/>
          </a:prstGeom>
          <a:noFill/>
          <a:ln w="1270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it-IT" sz="3600" b="1" spc="5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998769" y="5042556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416496" y="1177588"/>
            <a:ext cx="9073008" cy="523220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FF00"/>
                </a:solidFill>
              </a:rPr>
              <a:t>NEW TOOLS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8730505" y="6309320"/>
            <a:ext cx="9750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7/27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18" name="Processo 1"/>
          <p:cNvSpPr/>
          <p:nvPr/>
        </p:nvSpPr>
        <p:spPr>
          <a:xfrm>
            <a:off x="344488" y="116632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TAILORING </a:t>
            </a:r>
            <a:r>
              <a:rPr lang="it-IT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METHODOLOGIES</a:t>
            </a:r>
            <a:endParaRPr lang="it-IT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Immagine 7" descr="images-2.jpe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12" y="3140968"/>
            <a:ext cx="2248774" cy="1491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Freccia destra 8"/>
          <p:cNvSpPr/>
          <p:nvPr/>
        </p:nvSpPr>
        <p:spPr>
          <a:xfrm>
            <a:off x="2864768" y="3068960"/>
            <a:ext cx="864096" cy="1728192"/>
          </a:xfrm>
          <a:prstGeom prst="rightArrow">
            <a:avLst/>
          </a:prstGeom>
          <a:ln w="762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 descr="Sma_new_2013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6308725"/>
            <a:ext cx="3302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625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cesso 6"/>
          <p:cNvSpPr/>
          <p:nvPr/>
        </p:nvSpPr>
        <p:spPr>
          <a:xfrm>
            <a:off x="344488" y="1039906"/>
            <a:ext cx="9217024" cy="5053390"/>
          </a:xfrm>
          <a:prstGeom prst="flowChartProcess">
            <a:avLst/>
          </a:prstGeom>
          <a:noFill/>
          <a:ln w="1270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it-IT" sz="3600" b="1" spc="5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998769" y="5042556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416496" y="1177588"/>
            <a:ext cx="9073008" cy="523220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FF00"/>
                </a:solidFill>
              </a:rPr>
              <a:t>NEW TOOLS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pic>
        <p:nvPicPr>
          <p:cNvPr id="1026" name="Picture 2" descr="C:\Users\gensinis\Desktop\LORETO\2 PROGETTUALITA'\2 PROGETTO DIDATTICA\CORSI A LORETO\ALLIEVO AL CENTRO\LIBRO 1 - ENVIRONMENT AE\UNIT 1\IMAGES\DSC_1388b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152" y="1844824"/>
            <a:ext cx="3096344" cy="20601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sellaDiTesto 16"/>
          <p:cNvSpPr txBox="1"/>
          <p:nvPr/>
        </p:nvSpPr>
        <p:spPr>
          <a:xfrm>
            <a:off x="8730505" y="6309320"/>
            <a:ext cx="9750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7/27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18" name="Processo 1"/>
          <p:cNvSpPr/>
          <p:nvPr/>
        </p:nvSpPr>
        <p:spPr>
          <a:xfrm>
            <a:off x="344488" y="116632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TAILORING </a:t>
            </a:r>
            <a:r>
              <a:rPr lang="it-IT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METHODOLOGIES</a:t>
            </a:r>
            <a:endParaRPr lang="it-IT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Immagine 7" descr="images-2.jpe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12" y="3140968"/>
            <a:ext cx="2248774" cy="1491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" descr="C:\Users\gensinis\Desktop\LORETO\2 PROGETTUALITA'\5 PROGETTO COMUNICAZIONE\4 FOTO\INFRASTRUTTURE\CORRIDOIO STORICO\4A - tematiche CENFOAVEN\002 42x25 DSC_686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0F4F7"/>
              </a:clrFrom>
              <a:clrTo>
                <a:srgbClr val="F0F4F7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152" y="4009484"/>
            <a:ext cx="3070368" cy="18277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ccia destra 8"/>
          <p:cNvSpPr/>
          <p:nvPr/>
        </p:nvSpPr>
        <p:spPr>
          <a:xfrm>
            <a:off x="2864768" y="3068960"/>
            <a:ext cx="864096" cy="1728192"/>
          </a:xfrm>
          <a:prstGeom prst="rightArrow">
            <a:avLst/>
          </a:prstGeom>
          <a:ln w="762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0" descr="Sma_new_2013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" y="6308725"/>
            <a:ext cx="3302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Users\stefano.gensini\Desktop\DSC_7994.jp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728" y="1955262"/>
            <a:ext cx="2521424" cy="37895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92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cesso 1"/>
          <p:cNvSpPr/>
          <p:nvPr/>
        </p:nvSpPr>
        <p:spPr>
          <a:xfrm>
            <a:off x="344488" y="116632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TAILORING AVIATION ENGLISH</a:t>
            </a:r>
            <a:endParaRPr lang="it-IT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Processo 6"/>
          <p:cNvSpPr/>
          <p:nvPr/>
        </p:nvSpPr>
        <p:spPr>
          <a:xfrm>
            <a:off x="344488" y="1039906"/>
            <a:ext cx="9217024" cy="5053390"/>
          </a:xfrm>
          <a:prstGeom prst="flowChartProcess">
            <a:avLst/>
          </a:prstGeom>
          <a:noFill/>
          <a:ln w="1270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it-IT" sz="3600" b="1" spc="5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998769" y="5042556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872881" y="1200815"/>
            <a:ext cx="1584175" cy="1508105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it-IT" sz="2800" b="1" dirty="0" smtClean="0"/>
          </a:p>
          <a:p>
            <a:pPr algn="ctr"/>
            <a:r>
              <a:rPr lang="it-IT" sz="3600" b="1" dirty="0" smtClean="0"/>
              <a:t>ESP</a:t>
            </a:r>
          </a:p>
          <a:p>
            <a:endParaRPr lang="it-IT" sz="2800" b="1" dirty="0" smtClean="0"/>
          </a:p>
        </p:txBody>
      </p:sp>
      <p:sp>
        <p:nvSpPr>
          <p:cNvPr id="15" name="CasellaDiTesto 14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pic>
        <p:nvPicPr>
          <p:cNvPr id="17" name="Immagine 10" descr="Sma_new_20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308725"/>
            <a:ext cx="3302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ttangolo 24"/>
          <p:cNvSpPr/>
          <p:nvPr/>
        </p:nvSpPr>
        <p:spPr>
          <a:xfrm>
            <a:off x="5385048" y="3645024"/>
            <a:ext cx="1152128" cy="208823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 smtClean="0"/>
              <a:t>AE</a:t>
            </a:r>
          </a:p>
          <a:p>
            <a:pPr algn="ctr"/>
            <a:r>
              <a:rPr lang="it-IT" sz="3200" b="1" dirty="0" smtClean="0"/>
              <a:t>MAN</a:t>
            </a:r>
            <a:endParaRPr lang="it-IT" sz="3200" b="1" dirty="0"/>
          </a:p>
        </p:txBody>
      </p:sp>
      <p:sp>
        <p:nvSpPr>
          <p:cNvPr id="24" name="Rettangolo 23"/>
          <p:cNvSpPr/>
          <p:nvPr/>
        </p:nvSpPr>
        <p:spPr>
          <a:xfrm>
            <a:off x="4088904" y="3645024"/>
            <a:ext cx="1152128" cy="208823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 smtClean="0"/>
              <a:t>AE</a:t>
            </a:r>
          </a:p>
          <a:p>
            <a:pPr algn="ctr"/>
            <a:r>
              <a:rPr lang="it-IT" sz="3200" b="1" dirty="0" smtClean="0"/>
              <a:t>ATC</a:t>
            </a:r>
            <a:endParaRPr lang="it-IT" sz="3200" b="1" dirty="0"/>
          </a:p>
        </p:txBody>
      </p:sp>
      <p:sp>
        <p:nvSpPr>
          <p:cNvPr id="19" name="Rettangolo 18"/>
          <p:cNvSpPr/>
          <p:nvPr/>
        </p:nvSpPr>
        <p:spPr>
          <a:xfrm>
            <a:off x="2792760" y="3645024"/>
            <a:ext cx="1152128" cy="208823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 smtClean="0"/>
              <a:t>AE</a:t>
            </a:r>
          </a:p>
          <a:p>
            <a:pPr algn="ctr"/>
            <a:r>
              <a:rPr lang="it-IT" sz="3200" b="1" dirty="0" smtClean="0"/>
              <a:t>PIL</a:t>
            </a:r>
            <a:endParaRPr lang="it-IT" sz="3200" b="1" dirty="0"/>
          </a:p>
        </p:txBody>
      </p:sp>
      <p:sp>
        <p:nvSpPr>
          <p:cNvPr id="28" name="Parentesi graffa aperta 27"/>
          <p:cNvSpPr/>
          <p:nvPr/>
        </p:nvSpPr>
        <p:spPr>
          <a:xfrm rot="5400000">
            <a:off x="4484948" y="1160748"/>
            <a:ext cx="432048" cy="3816424"/>
          </a:xfrm>
          <a:prstGeom prst="leftBrace">
            <a:avLst>
              <a:gd name="adj1" fmla="val 0"/>
              <a:gd name="adj2" fmla="val 50000"/>
            </a:avLst>
          </a:prstGeom>
          <a:ln w="76200" cmpd="sng">
            <a:solidFill>
              <a:srgbClr val="CCFFFF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>
              <a:ln w="76200" cmpd="sng">
                <a:solidFill>
                  <a:schemeClr val="tx1"/>
                </a:solidFill>
              </a:ln>
            </a:endParaRPr>
          </a:p>
        </p:txBody>
      </p:sp>
      <p:pic>
        <p:nvPicPr>
          <p:cNvPr id="1026" name="Picture 2" descr="C:\Users\gensinis\Desktop\LORETO\2 PROGETTUALITA'\2 PROGETTO DIDATTICA\CORSI A LORETO\ALLIEVO AL CENTRO\LIBRO 1 - ENVIRONMENT AE\UNIT 4\UNIT 4 images\Unknown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1167192"/>
            <a:ext cx="2442824" cy="18297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gensinis\Desktop\LORETO\2 PROGETTUALITA'\2 PROGETTO DIDATTICA\CORSI A LORETO\ALLIEVO AL CENTRO\LIBRO 1 - ENVIRONMENT AE\UNIT 2\UNIT 2 images\images-3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208" y="1154650"/>
            <a:ext cx="2552686" cy="16986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sellaDiTesto 15"/>
          <p:cNvSpPr txBox="1"/>
          <p:nvPr/>
        </p:nvSpPr>
        <p:spPr>
          <a:xfrm>
            <a:off x="8730505" y="6309320"/>
            <a:ext cx="9750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8</a:t>
            </a: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/27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03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0175" y="836613"/>
            <a:ext cx="306705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2720" y="4045570"/>
            <a:ext cx="4635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Immagine 10" descr="Sma_new_2013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6308725"/>
            <a:ext cx="3302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sellaDiTesto 11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pic>
        <p:nvPicPr>
          <p:cNvPr id="820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5234" y="2893442"/>
            <a:ext cx="4635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6656" y="1628800"/>
            <a:ext cx="4635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ttangolo 17"/>
          <p:cNvSpPr/>
          <p:nvPr/>
        </p:nvSpPr>
        <p:spPr>
          <a:xfrm>
            <a:off x="3080792" y="1484784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+mn-cs"/>
              </a:rPr>
              <a:t> TAILORING METHODOLOGIES</a:t>
            </a:r>
            <a:endParaRPr lang="it-IT" dirty="0"/>
          </a:p>
        </p:txBody>
      </p:sp>
      <p:sp>
        <p:nvSpPr>
          <p:cNvPr id="19" name="Rettangolo 18"/>
          <p:cNvSpPr/>
          <p:nvPr/>
        </p:nvSpPr>
        <p:spPr>
          <a:xfrm>
            <a:off x="3008784" y="4077072"/>
            <a:ext cx="6437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+mn-cs"/>
              </a:rPr>
              <a:t>  </a:t>
            </a:r>
            <a:endParaRPr lang="it-IT" dirty="0"/>
          </a:p>
        </p:txBody>
      </p:sp>
      <p:sp>
        <p:nvSpPr>
          <p:cNvPr id="20" name="Processo 19"/>
          <p:cNvSpPr/>
          <p:nvPr/>
        </p:nvSpPr>
        <p:spPr>
          <a:xfrm>
            <a:off x="344488" y="188640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AGENDA</a:t>
            </a:r>
            <a:endParaRPr lang="it-IT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000672" y="5085184"/>
            <a:ext cx="7905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+mn-cs"/>
              </a:rPr>
              <a:t> CONCLUSIONS</a:t>
            </a:r>
            <a:endParaRPr lang="it-IT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5114" y="5125690"/>
            <a:ext cx="4635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tangolo 14"/>
          <p:cNvSpPr/>
          <p:nvPr/>
        </p:nvSpPr>
        <p:spPr>
          <a:xfrm>
            <a:off x="3008785" y="2782669"/>
            <a:ext cx="6897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+mn-cs"/>
              </a:rPr>
              <a:t> </a:t>
            </a:r>
            <a:r>
              <a:rPr lang="it-IT" sz="3600" b="1" u="sng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+mn-cs"/>
              </a:rPr>
              <a:t>GAMIFICATION AND ROLE PLAY </a:t>
            </a:r>
            <a:endParaRPr lang="it-IT" u="sng" dirty="0"/>
          </a:p>
        </p:txBody>
      </p:sp>
      <p:sp>
        <p:nvSpPr>
          <p:cNvPr id="21" name="Rettangolo 20"/>
          <p:cNvSpPr/>
          <p:nvPr/>
        </p:nvSpPr>
        <p:spPr>
          <a:xfrm>
            <a:off x="3161185" y="4078813"/>
            <a:ext cx="67448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+mn-cs"/>
              </a:rPr>
              <a:t>DARWIN NOISE EXERCISE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4814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cesso 1"/>
          <p:cNvSpPr/>
          <p:nvPr/>
        </p:nvSpPr>
        <p:spPr>
          <a:xfrm>
            <a:off x="344488" y="116632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GAMIFICATION AND ROLE PLAY</a:t>
            </a:r>
            <a:endParaRPr lang="it-IT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Processo 6"/>
          <p:cNvSpPr/>
          <p:nvPr/>
        </p:nvSpPr>
        <p:spPr>
          <a:xfrm>
            <a:off x="344488" y="1039906"/>
            <a:ext cx="9217024" cy="5053390"/>
          </a:xfrm>
          <a:prstGeom prst="flowChartProcess">
            <a:avLst/>
          </a:prstGeom>
          <a:noFill/>
          <a:ln w="1270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it-IT" sz="3600" b="1" spc="5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998769" y="5042556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pic>
        <p:nvPicPr>
          <p:cNvPr id="17" name="Immagine 10" descr="Sma_new_20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308725"/>
            <a:ext cx="3302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ttore 2 4"/>
          <p:cNvCxnSpPr/>
          <p:nvPr/>
        </p:nvCxnSpPr>
        <p:spPr>
          <a:xfrm flipV="1">
            <a:off x="5241032" y="1340768"/>
            <a:ext cx="0" cy="4032448"/>
          </a:xfrm>
          <a:prstGeom prst="straightConnector1">
            <a:avLst/>
          </a:prstGeom>
          <a:ln w="762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ttangolo 29"/>
          <p:cNvSpPr/>
          <p:nvPr/>
        </p:nvSpPr>
        <p:spPr>
          <a:xfrm>
            <a:off x="3296816" y="3140968"/>
            <a:ext cx="1152128" cy="20882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b="1" dirty="0" smtClean="0">
                <a:latin typeface="Arial" pitchFamily="34" charset="0"/>
                <a:cs typeface="Arial" pitchFamily="34" charset="0"/>
              </a:rPr>
              <a:t>ELT</a:t>
            </a:r>
            <a:endParaRPr lang="it-IT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6033120" y="3140968"/>
            <a:ext cx="1152128" cy="208823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 smtClean="0">
                <a:latin typeface="Arial" pitchFamily="34" charset="0"/>
                <a:cs typeface="Arial" pitchFamily="34" charset="0"/>
              </a:rPr>
              <a:t>ESP</a:t>
            </a:r>
            <a:endParaRPr lang="it-IT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8730505" y="6309320"/>
            <a:ext cx="9750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09</a:t>
            </a: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/27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31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cesso 1"/>
          <p:cNvSpPr/>
          <p:nvPr/>
        </p:nvSpPr>
        <p:spPr>
          <a:xfrm>
            <a:off x="344488" y="116632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GAMIFICATION AND ROLE PLAY</a:t>
            </a:r>
            <a:endParaRPr lang="it-IT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Processo 6"/>
          <p:cNvSpPr/>
          <p:nvPr/>
        </p:nvSpPr>
        <p:spPr>
          <a:xfrm>
            <a:off x="344488" y="1039906"/>
            <a:ext cx="9217024" cy="5053390"/>
          </a:xfrm>
          <a:prstGeom prst="flowChartProcess">
            <a:avLst/>
          </a:prstGeom>
          <a:noFill/>
          <a:ln w="1270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it-IT" sz="3600" b="1" spc="5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998769" y="5042556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pic>
        <p:nvPicPr>
          <p:cNvPr id="17" name="Immagine 10" descr="Sma_new_20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308725"/>
            <a:ext cx="3302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ttore 2 4"/>
          <p:cNvCxnSpPr/>
          <p:nvPr/>
        </p:nvCxnSpPr>
        <p:spPr>
          <a:xfrm>
            <a:off x="3512840" y="2492896"/>
            <a:ext cx="3600400" cy="0"/>
          </a:xfrm>
          <a:prstGeom prst="straightConnector1">
            <a:avLst/>
          </a:prstGeom>
          <a:ln w="762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ttangolo 29"/>
          <p:cNvSpPr/>
          <p:nvPr/>
        </p:nvSpPr>
        <p:spPr>
          <a:xfrm>
            <a:off x="3296816" y="3140968"/>
            <a:ext cx="1152128" cy="20882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b="1" dirty="0" smtClean="0">
                <a:latin typeface="Arial" pitchFamily="34" charset="0"/>
                <a:cs typeface="Arial" pitchFamily="34" charset="0"/>
              </a:rPr>
              <a:t>ELT</a:t>
            </a:r>
            <a:endParaRPr lang="it-IT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6033120" y="3140968"/>
            <a:ext cx="1152128" cy="208823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 smtClean="0">
                <a:latin typeface="Arial" pitchFamily="34" charset="0"/>
                <a:cs typeface="Arial" pitchFamily="34" charset="0"/>
              </a:rPr>
              <a:t>ESP</a:t>
            </a:r>
            <a:endParaRPr lang="it-IT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224808" y="1916832"/>
            <a:ext cx="4545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TEACHING AS A </a:t>
            </a:r>
            <a:r>
              <a:rPr lang="it-IT" sz="2400" b="1" i="1" dirty="0" smtClean="0"/>
              <a:t>CONTINUUM</a:t>
            </a:r>
            <a:endParaRPr lang="it-IT" sz="2400" b="1" i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2504728" y="5415607"/>
            <a:ext cx="5847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DUDLEY-EVANS </a:t>
            </a:r>
            <a:r>
              <a:rPr lang="it-IT" sz="1600" b="1" dirty="0" smtClean="0"/>
              <a:t>AND</a:t>
            </a:r>
            <a:r>
              <a:rPr lang="it-IT" sz="2400" b="1" dirty="0" smtClean="0"/>
              <a:t> ST. JOHNS, (1998)</a:t>
            </a:r>
            <a:endParaRPr lang="it-IT" sz="2400" b="1" i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8730505" y="6309320"/>
            <a:ext cx="9750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10/27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20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cesso 1"/>
          <p:cNvSpPr/>
          <p:nvPr/>
        </p:nvSpPr>
        <p:spPr>
          <a:xfrm>
            <a:off x="344488" y="116632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GAMIFICATION AND ROLE PLAY</a:t>
            </a:r>
            <a:endParaRPr lang="it-IT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Processo 6"/>
          <p:cNvSpPr/>
          <p:nvPr/>
        </p:nvSpPr>
        <p:spPr>
          <a:xfrm>
            <a:off x="344488" y="1039906"/>
            <a:ext cx="9217024" cy="5053390"/>
          </a:xfrm>
          <a:prstGeom prst="flowChartProcess">
            <a:avLst/>
          </a:prstGeom>
          <a:noFill/>
          <a:ln w="1270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it-IT" sz="3600" b="1" spc="5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998769" y="5042556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pic>
        <p:nvPicPr>
          <p:cNvPr id="17" name="Immagine 10" descr="Sma_new_20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308725"/>
            <a:ext cx="3302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ttangolo 29"/>
          <p:cNvSpPr/>
          <p:nvPr/>
        </p:nvSpPr>
        <p:spPr>
          <a:xfrm>
            <a:off x="3080792" y="3140968"/>
            <a:ext cx="1152128" cy="20882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b="1" dirty="0" smtClean="0">
                <a:latin typeface="Arial" pitchFamily="34" charset="0"/>
                <a:cs typeface="Arial" pitchFamily="34" charset="0"/>
              </a:rPr>
              <a:t>ELT</a:t>
            </a:r>
            <a:endParaRPr lang="it-IT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6321152" y="3140968"/>
            <a:ext cx="1152128" cy="208823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 smtClean="0">
                <a:latin typeface="Arial" pitchFamily="34" charset="0"/>
                <a:cs typeface="Arial" pitchFamily="34" charset="0"/>
              </a:rPr>
              <a:t>ESP</a:t>
            </a:r>
            <a:endParaRPr lang="it-IT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4369302" y="1551148"/>
            <a:ext cx="1807834" cy="20882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latin typeface="Arial" pitchFamily="34" charset="0"/>
                <a:cs typeface="Arial" pitchFamily="34" charset="0"/>
              </a:rPr>
              <a:t>REAL</a:t>
            </a:r>
          </a:p>
          <a:p>
            <a:pPr algn="ctr"/>
            <a:r>
              <a:rPr lang="it-IT" sz="2400" b="1" dirty="0" smtClean="0">
                <a:latin typeface="Arial" pitchFamily="34" charset="0"/>
                <a:cs typeface="Arial" pitchFamily="34" charset="0"/>
              </a:rPr>
              <a:t>EXERCISE</a:t>
            </a:r>
          </a:p>
        </p:txBody>
      </p:sp>
      <p:sp>
        <p:nvSpPr>
          <p:cNvPr id="4" name="Freccia angolare in su 3"/>
          <p:cNvSpPr/>
          <p:nvPr/>
        </p:nvSpPr>
        <p:spPr>
          <a:xfrm rot="10800000">
            <a:off x="3440833" y="2276871"/>
            <a:ext cx="648072" cy="576064"/>
          </a:xfrm>
          <a:prstGeom prst="bent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angolare in su 12"/>
          <p:cNvSpPr/>
          <p:nvPr/>
        </p:nvSpPr>
        <p:spPr>
          <a:xfrm rot="10800000" flipH="1">
            <a:off x="6401545" y="2276871"/>
            <a:ext cx="711695" cy="576064"/>
          </a:xfrm>
          <a:prstGeom prst="bent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8730505" y="6309320"/>
            <a:ext cx="9750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11/27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10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cesso 1"/>
          <p:cNvSpPr/>
          <p:nvPr/>
        </p:nvSpPr>
        <p:spPr>
          <a:xfrm>
            <a:off x="344488" y="116632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GAMIFICATION AND ROLE PLAY</a:t>
            </a:r>
            <a:endParaRPr lang="it-IT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Processo 6"/>
          <p:cNvSpPr/>
          <p:nvPr/>
        </p:nvSpPr>
        <p:spPr>
          <a:xfrm>
            <a:off x="344488" y="1039906"/>
            <a:ext cx="9217024" cy="5053390"/>
          </a:xfrm>
          <a:prstGeom prst="flowChartProcess">
            <a:avLst/>
          </a:prstGeom>
          <a:noFill/>
          <a:ln w="1270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it-IT" sz="3600" b="1" spc="5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998769" y="5042556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pic>
        <p:nvPicPr>
          <p:cNvPr id="17" name="Immagine 10" descr="Sma_new_20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308725"/>
            <a:ext cx="3302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ttangolo 29"/>
          <p:cNvSpPr/>
          <p:nvPr/>
        </p:nvSpPr>
        <p:spPr>
          <a:xfrm>
            <a:off x="3080792" y="3140968"/>
            <a:ext cx="1152128" cy="20882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b="1" dirty="0" smtClean="0">
                <a:latin typeface="Arial" pitchFamily="34" charset="0"/>
                <a:cs typeface="Arial" pitchFamily="34" charset="0"/>
              </a:rPr>
              <a:t>ELT</a:t>
            </a:r>
            <a:endParaRPr lang="it-IT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6321152" y="3140968"/>
            <a:ext cx="1152128" cy="208823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 smtClean="0">
                <a:latin typeface="Arial" pitchFamily="34" charset="0"/>
                <a:cs typeface="Arial" pitchFamily="34" charset="0"/>
              </a:rPr>
              <a:t>ESP</a:t>
            </a:r>
            <a:endParaRPr lang="it-IT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4369302" y="1551148"/>
            <a:ext cx="1807834" cy="20882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latin typeface="Arial" pitchFamily="34" charset="0"/>
                <a:cs typeface="Arial" pitchFamily="34" charset="0"/>
              </a:rPr>
              <a:t>REAL</a:t>
            </a:r>
          </a:p>
          <a:p>
            <a:pPr algn="ctr"/>
            <a:r>
              <a:rPr lang="it-IT" sz="2400" b="1" dirty="0" smtClean="0">
                <a:latin typeface="Arial" pitchFamily="34" charset="0"/>
                <a:cs typeface="Arial" pitchFamily="34" charset="0"/>
              </a:rPr>
              <a:t>EXERCISE</a:t>
            </a:r>
          </a:p>
        </p:txBody>
      </p:sp>
      <p:sp>
        <p:nvSpPr>
          <p:cNvPr id="4" name="Freccia angolare in su 3"/>
          <p:cNvSpPr/>
          <p:nvPr/>
        </p:nvSpPr>
        <p:spPr>
          <a:xfrm rot="10800000">
            <a:off x="3440833" y="2276871"/>
            <a:ext cx="648072" cy="576064"/>
          </a:xfrm>
          <a:prstGeom prst="bent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angolare in su 12"/>
          <p:cNvSpPr/>
          <p:nvPr/>
        </p:nvSpPr>
        <p:spPr>
          <a:xfrm rot="10800000" flipH="1">
            <a:off x="6401545" y="2276871"/>
            <a:ext cx="711695" cy="576064"/>
          </a:xfrm>
          <a:prstGeom prst="bent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8730505" y="6309320"/>
            <a:ext cx="9750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11/27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953000" y="4005064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200" b="1" dirty="0" smtClean="0">
                <a:solidFill>
                  <a:srgbClr val="FFFF00"/>
                </a:solidFill>
              </a:rPr>
              <a:t>?</a:t>
            </a:r>
            <a:endParaRPr lang="it-IT" sz="7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56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cesso 6"/>
          <p:cNvSpPr/>
          <p:nvPr/>
        </p:nvSpPr>
        <p:spPr>
          <a:xfrm>
            <a:off x="344488" y="1039906"/>
            <a:ext cx="9217024" cy="5053390"/>
          </a:xfrm>
          <a:prstGeom prst="flowChartProcess">
            <a:avLst/>
          </a:prstGeom>
          <a:noFill/>
          <a:ln w="1270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it-IT" sz="3600" b="1" spc="5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998769" y="5042556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pic>
        <p:nvPicPr>
          <p:cNvPr id="17" name="Immagine 10" descr="Sma_new_20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308725"/>
            <a:ext cx="3302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asellaDiTesto 17"/>
          <p:cNvSpPr txBox="1"/>
          <p:nvPr/>
        </p:nvSpPr>
        <p:spPr>
          <a:xfrm>
            <a:off x="8730505" y="6309320"/>
            <a:ext cx="9030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12/27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632520" y="2420888"/>
            <a:ext cx="2736304" cy="187220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113F0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 smtClean="0">
                <a:latin typeface="Arial"/>
                <a:cs typeface="Arial"/>
              </a:rPr>
              <a:t>SITUATED </a:t>
            </a:r>
          </a:p>
          <a:p>
            <a:pPr algn="ctr"/>
            <a:r>
              <a:rPr lang="it-IT" sz="3600" b="1" dirty="0" smtClean="0">
                <a:latin typeface="Arial"/>
                <a:cs typeface="Arial"/>
              </a:rPr>
              <a:t>LEARNING</a:t>
            </a:r>
            <a:endParaRPr lang="it-IT" sz="3600" b="1" dirty="0">
              <a:latin typeface="Arial"/>
              <a:cs typeface="Arial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60512" y="4581128"/>
            <a:ext cx="38656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LAVER AND WENGER (1990)</a:t>
            </a:r>
            <a:endParaRPr lang="it-IT" b="1" dirty="0"/>
          </a:p>
        </p:txBody>
      </p:sp>
      <p:sp>
        <p:nvSpPr>
          <p:cNvPr id="13" name="Processo 12"/>
          <p:cNvSpPr/>
          <p:nvPr/>
        </p:nvSpPr>
        <p:spPr>
          <a:xfrm>
            <a:off x="344488" y="116632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GAMIFICATION AND ROLE PLAY</a:t>
            </a:r>
            <a:endParaRPr lang="it-IT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3584848" y="2348880"/>
            <a:ext cx="5760640" cy="194421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it-IT" sz="2800" b="1" dirty="0" smtClean="0">
                <a:latin typeface="Arial" pitchFamily="34" charset="0"/>
                <a:cs typeface="Arial" pitchFamily="34" charset="0"/>
              </a:rPr>
              <a:t>AN «APPROACH» </a:t>
            </a:r>
          </a:p>
          <a:p>
            <a:pPr algn="ctr"/>
            <a:r>
              <a:rPr lang="it-IT" sz="2800" b="1" dirty="0" smtClean="0">
                <a:latin typeface="Arial" pitchFamily="34" charset="0"/>
                <a:cs typeface="Arial" pitchFamily="34" charset="0"/>
              </a:rPr>
              <a:t>RATHER THAN A «PRODUCT»</a:t>
            </a:r>
          </a:p>
          <a:p>
            <a:pPr algn="ctr"/>
            <a:endParaRPr lang="it-IT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71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cesso 6"/>
          <p:cNvSpPr/>
          <p:nvPr/>
        </p:nvSpPr>
        <p:spPr>
          <a:xfrm>
            <a:off x="344488" y="1039906"/>
            <a:ext cx="9217024" cy="5053390"/>
          </a:xfrm>
          <a:prstGeom prst="flowChartProcess">
            <a:avLst/>
          </a:prstGeom>
          <a:noFill/>
          <a:ln w="1270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it-IT" sz="3600" b="1" spc="5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998769" y="5042556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pic>
        <p:nvPicPr>
          <p:cNvPr id="17" name="Immagine 10" descr="Sma_new_20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308725"/>
            <a:ext cx="3302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asellaDiTesto 17"/>
          <p:cNvSpPr txBox="1"/>
          <p:nvPr/>
        </p:nvSpPr>
        <p:spPr>
          <a:xfrm>
            <a:off x="8730505" y="6309320"/>
            <a:ext cx="8310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13/27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632520" y="2276872"/>
            <a:ext cx="2016224" cy="2088232"/>
          </a:xfrm>
          <a:prstGeom prst="rect">
            <a:avLst/>
          </a:prstGeom>
          <a:solidFill>
            <a:srgbClr val="4F6228"/>
          </a:solidFill>
          <a:ln>
            <a:solidFill>
              <a:srgbClr val="113F0C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800" b="1" dirty="0" smtClean="0">
                <a:latin typeface="Arial" pitchFamily="34" charset="0"/>
                <a:cs typeface="Arial" pitchFamily="34" charset="0"/>
              </a:rPr>
              <a:t>SL</a:t>
            </a:r>
            <a:endParaRPr lang="it-IT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676316" y="1268760"/>
            <a:ext cx="5597164" cy="1261884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it-IT" sz="2400" b="1" dirty="0" smtClean="0"/>
          </a:p>
          <a:p>
            <a:pPr algn="ctr"/>
            <a:r>
              <a:rPr lang="it-IT" sz="2400" b="1" dirty="0" smtClean="0">
                <a:solidFill>
                  <a:srgbClr val="FFFF00"/>
                </a:solidFill>
              </a:rPr>
              <a:t>COOPERATIVE ACTIVITIES</a:t>
            </a:r>
          </a:p>
          <a:p>
            <a:pPr algn="ctr"/>
            <a:endParaRPr lang="it-IT" sz="2800" b="1" dirty="0" smtClean="0"/>
          </a:p>
        </p:txBody>
      </p:sp>
      <p:sp>
        <p:nvSpPr>
          <p:cNvPr id="13" name="CasellaDiTesto 12"/>
          <p:cNvSpPr txBox="1"/>
          <p:nvPr/>
        </p:nvSpPr>
        <p:spPr>
          <a:xfrm>
            <a:off x="3676316" y="2636912"/>
            <a:ext cx="5597164" cy="1261884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it-IT" sz="2400" b="1" dirty="0" smtClean="0"/>
          </a:p>
          <a:p>
            <a:pPr algn="ctr"/>
            <a:r>
              <a:rPr lang="it-IT" sz="2400" b="1" dirty="0" smtClean="0">
                <a:solidFill>
                  <a:srgbClr val="FFFF00"/>
                </a:solidFill>
              </a:rPr>
              <a:t>CRITICAL THINKING</a:t>
            </a:r>
          </a:p>
          <a:p>
            <a:pPr algn="ctr"/>
            <a:endParaRPr lang="it-IT" sz="2800" b="1" dirty="0" smtClean="0"/>
          </a:p>
        </p:txBody>
      </p:sp>
      <p:sp>
        <p:nvSpPr>
          <p:cNvPr id="14" name="CasellaDiTesto 13"/>
          <p:cNvSpPr txBox="1"/>
          <p:nvPr/>
        </p:nvSpPr>
        <p:spPr>
          <a:xfrm>
            <a:off x="3656856" y="4005064"/>
            <a:ext cx="5616624" cy="1261884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it-IT" sz="2400" b="1" dirty="0" smtClean="0"/>
          </a:p>
          <a:p>
            <a:pPr algn="ctr"/>
            <a:r>
              <a:rPr lang="it-IT" sz="2400" b="1" dirty="0" smtClean="0">
                <a:solidFill>
                  <a:srgbClr val="FFFF00"/>
                </a:solidFill>
              </a:rPr>
              <a:t>KINAESTHETIC ABILITIES</a:t>
            </a:r>
          </a:p>
          <a:p>
            <a:pPr algn="ctr"/>
            <a:endParaRPr lang="it-IT" sz="2800" b="1" dirty="0" smtClean="0"/>
          </a:p>
        </p:txBody>
      </p:sp>
      <p:sp>
        <p:nvSpPr>
          <p:cNvPr id="16" name="Freccia destra 15"/>
          <p:cNvSpPr/>
          <p:nvPr/>
        </p:nvSpPr>
        <p:spPr>
          <a:xfrm>
            <a:off x="2864768" y="2852936"/>
            <a:ext cx="648072" cy="936104"/>
          </a:xfrm>
          <a:prstGeom prst="rightArrow">
            <a:avLst/>
          </a:prstGeom>
          <a:ln w="762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reccia destra 19"/>
          <p:cNvSpPr/>
          <p:nvPr/>
        </p:nvSpPr>
        <p:spPr>
          <a:xfrm>
            <a:off x="2864768" y="1556792"/>
            <a:ext cx="648072" cy="936104"/>
          </a:xfrm>
          <a:prstGeom prst="rightArrow">
            <a:avLst/>
          </a:prstGeom>
          <a:ln w="762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reccia destra 20"/>
          <p:cNvSpPr/>
          <p:nvPr/>
        </p:nvSpPr>
        <p:spPr>
          <a:xfrm>
            <a:off x="2864768" y="4149080"/>
            <a:ext cx="648072" cy="936104"/>
          </a:xfrm>
          <a:prstGeom prst="rightArrow">
            <a:avLst/>
          </a:prstGeom>
          <a:ln w="762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Processo 1"/>
          <p:cNvSpPr/>
          <p:nvPr/>
        </p:nvSpPr>
        <p:spPr>
          <a:xfrm>
            <a:off x="344488" y="116632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GAMIFICATION AND ROLE PLAY</a:t>
            </a:r>
            <a:endParaRPr lang="it-IT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194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0175" y="836613"/>
            <a:ext cx="306705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2720" y="4045570"/>
            <a:ext cx="4635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Immagine 10" descr="Sma_new_2013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6308725"/>
            <a:ext cx="3302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sellaDiTesto 11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pic>
        <p:nvPicPr>
          <p:cNvPr id="820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5234" y="2893442"/>
            <a:ext cx="4635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6656" y="1628800"/>
            <a:ext cx="4635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ttangolo 17"/>
          <p:cNvSpPr/>
          <p:nvPr/>
        </p:nvSpPr>
        <p:spPr>
          <a:xfrm>
            <a:off x="3080792" y="1484784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+mn-cs"/>
              </a:rPr>
              <a:t> TAILORING METHODOLOGIES</a:t>
            </a:r>
            <a:endParaRPr lang="it-IT" dirty="0"/>
          </a:p>
        </p:txBody>
      </p:sp>
      <p:sp>
        <p:nvSpPr>
          <p:cNvPr id="19" name="Rettangolo 18"/>
          <p:cNvSpPr/>
          <p:nvPr/>
        </p:nvSpPr>
        <p:spPr>
          <a:xfrm>
            <a:off x="3008784" y="4077072"/>
            <a:ext cx="6437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+mn-cs"/>
              </a:rPr>
              <a:t>  </a:t>
            </a:r>
            <a:endParaRPr lang="it-IT" dirty="0"/>
          </a:p>
        </p:txBody>
      </p:sp>
      <p:sp>
        <p:nvSpPr>
          <p:cNvPr id="20" name="Processo 19"/>
          <p:cNvSpPr/>
          <p:nvPr/>
        </p:nvSpPr>
        <p:spPr>
          <a:xfrm>
            <a:off x="344488" y="188640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AGENDA</a:t>
            </a:r>
            <a:endParaRPr lang="it-IT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000672" y="5085184"/>
            <a:ext cx="7905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+mn-cs"/>
              </a:rPr>
              <a:t> CONCLUSIONS</a:t>
            </a:r>
            <a:endParaRPr lang="it-IT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5114" y="5125690"/>
            <a:ext cx="4635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tangolo 14"/>
          <p:cNvSpPr/>
          <p:nvPr/>
        </p:nvSpPr>
        <p:spPr>
          <a:xfrm>
            <a:off x="3008785" y="2782669"/>
            <a:ext cx="6897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+mn-cs"/>
              </a:rPr>
              <a:t> GAMIFICATION AND ROLE PLAY </a:t>
            </a:r>
            <a:endParaRPr lang="it-IT" dirty="0"/>
          </a:p>
        </p:txBody>
      </p:sp>
      <p:sp>
        <p:nvSpPr>
          <p:cNvPr id="21" name="Rettangolo 20"/>
          <p:cNvSpPr/>
          <p:nvPr/>
        </p:nvSpPr>
        <p:spPr>
          <a:xfrm>
            <a:off x="3161185" y="4078813"/>
            <a:ext cx="67448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+mn-cs"/>
              </a:rPr>
              <a:t>DARWIN NOISE EXERCISE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701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cesso 6"/>
          <p:cNvSpPr/>
          <p:nvPr/>
        </p:nvSpPr>
        <p:spPr>
          <a:xfrm>
            <a:off x="344488" y="1039906"/>
            <a:ext cx="9217024" cy="5053390"/>
          </a:xfrm>
          <a:prstGeom prst="flowChartProcess">
            <a:avLst/>
          </a:prstGeom>
          <a:noFill/>
          <a:ln w="1270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it-IT" sz="3600" b="1" spc="5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998769" y="5042556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pic>
        <p:nvPicPr>
          <p:cNvPr id="17" name="Immagine 10" descr="Sma_new_20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308725"/>
            <a:ext cx="3302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asellaDiTesto 17"/>
          <p:cNvSpPr txBox="1"/>
          <p:nvPr/>
        </p:nvSpPr>
        <p:spPr>
          <a:xfrm>
            <a:off x="8730505" y="6309320"/>
            <a:ext cx="8310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14/27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16" name="Freccia destra 15"/>
          <p:cNvSpPr/>
          <p:nvPr/>
        </p:nvSpPr>
        <p:spPr>
          <a:xfrm>
            <a:off x="3008784" y="1772816"/>
            <a:ext cx="1584176" cy="2664296"/>
          </a:xfrm>
          <a:prstGeom prst="rightArrow">
            <a:avLst/>
          </a:prstGeom>
          <a:ln w="762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 descr="Unknown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60" y="2420888"/>
            <a:ext cx="1431853" cy="1431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3" descr="C:\Users\gensinis\Desktop\LORETO\2 PROGETTUALITA'\2 PROGETTO DIDATTICA\CORSI A LORETO\ALLIEVO AL CENTRO\LIBRO 1 - ENVIRONMENT AE\UNIT 4\UNIT 4 images\crowded-airspace-cartoon-aircraft-crowd-busy-airport-4119566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008" y="1412776"/>
            <a:ext cx="3549498" cy="3549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992560" y="5373216"/>
            <a:ext cx="79578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1° ISSUE: HOW TO GATHER 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NATO</a:t>
            </a:r>
            <a:r>
              <a:rPr lang="it-IT" b="1" dirty="0" smtClean="0"/>
              <a:t> &amp; 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AVIATION CONTESTS </a:t>
            </a:r>
            <a:r>
              <a:rPr lang="it-IT" b="1" dirty="0" smtClean="0"/>
              <a:t>? </a:t>
            </a:r>
            <a:endParaRPr lang="it-IT" b="1" dirty="0"/>
          </a:p>
        </p:txBody>
      </p:sp>
      <p:sp>
        <p:nvSpPr>
          <p:cNvPr id="12" name="Processo 1"/>
          <p:cNvSpPr/>
          <p:nvPr/>
        </p:nvSpPr>
        <p:spPr>
          <a:xfrm>
            <a:off x="344488" y="116632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GAMIFICATION AND ROLE PLAY</a:t>
            </a:r>
            <a:endParaRPr lang="it-IT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759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cesso 6"/>
          <p:cNvSpPr/>
          <p:nvPr/>
        </p:nvSpPr>
        <p:spPr>
          <a:xfrm>
            <a:off x="344488" y="1039906"/>
            <a:ext cx="9217024" cy="5053390"/>
          </a:xfrm>
          <a:prstGeom prst="flowChartProcess">
            <a:avLst/>
          </a:prstGeom>
          <a:noFill/>
          <a:ln w="1270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it-IT" sz="3600" b="1" spc="5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998769" y="5042556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pic>
        <p:nvPicPr>
          <p:cNvPr id="17" name="Immagine 10" descr="Sma_new_20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308725"/>
            <a:ext cx="3302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asellaDiTesto 17"/>
          <p:cNvSpPr txBox="1"/>
          <p:nvPr/>
        </p:nvSpPr>
        <p:spPr>
          <a:xfrm>
            <a:off x="8730505" y="6309320"/>
            <a:ext cx="8310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15/27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296816" y="1268760"/>
            <a:ext cx="5976664" cy="1261884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it-IT" sz="2400" b="1" dirty="0" smtClean="0"/>
          </a:p>
          <a:p>
            <a:pPr algn="ctr"/>
            <a:r>
              <a:rPr lang="it-IT" sz="2400" b="1" dirty="0" smtClean="0">
                <a:solidFill>
                  <a:srgbClr val="FFFF00"/>
                </a:solidFill>
              </a:rPr>
              <a:t>REAL NATO EXERCISE</a:t>
            </a:r>
          </a:p>
          <a:p>
            <a:pPr algn="ctr"/>
            <a:endParaRPr lang="it-IT" sz="2800" b="1" dirty="0" smtClean="0"/>
          </a:p>
        </p:txBody>
      </p:sp>
      <p:sp>
        <p:nvSpPr>
          <p:cNvPr id="13" name="CasellaDiTesto 12"/>
          <p:cNvSpPr txBox="1"/>
          <p:nvPr/>
        </p:nvSpPr>
        <p:spPr>
          <a:xfrm>
            <a:off x="3296816" y="2636912"/>
            <a:ext cx="5976664" cy="1261884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it-IT" sz="2400" b="1" dirty="0" smtClean="0"/>
          </a:p>
          <a:p>
            <a:pPr algn="ctr"/>
            <a:r>
              <a:rPr lang="it-IT" sz="2400" b="1" dirty="0" smtClean="0">
                <a:solidFill>
                  <a:srgbClr val="FFFF00"/>
                </a:solidFill>
              </a:rPr>
              <a:t>PLANNING &amp; EXECUTION  ACTIVITIES</a:t>
            </a:r>
          </a:p>
          <a:p>
            <a:pPr algn="ctr"/>
            <a:endParaRPr lang="it-IT" sz="2800" b="1" dirty="0" smtClean="0"/>
          </a:p>
        </p:txBody>
      </p:sp>
      <p:sp>
        <p:nvSpPr>
          <p:cNvPr id="14" name="CasellaDiTesto 13"/>
          <p:cNvSpPr txBox="1"/>
          <p:nvPr/>
        </p:nvSpPr>
        <p:spPr>
          <a:xfrm>
            <a:off x="3296816" y="4005064"/>
            <a:ext cx="5976664" cy="1261884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it-IT" sz="2400" b="1" dirty="0" smtClean="0"/>
          </a:p>
          <a:p>
            <a:pPr algn="ctr"/>
            <a:r>
              <a:rPr lang="it-IT" sz="2400" b="1" dirty="0" smtClean="0">
                <a:solidFill>
                  <a:srgbClr val="FFFF00"/>
                </a:solidFill>
              </a:rPr>
              <a:t>“DECISION MAKING” APPROACH</a:t>
            </a:r>
          </a:p>
          <a:p>
            <a:pPr algn="ctr"/>
            <a:endParaRPr lang="it-IT" sz="2800" b="1" dirty="0" smtClean="0"/>
          </a:p>
        </p:txBody>
      </p:sp>
      <p:sp>
        <p:nvSpPr>
          <p:cNvPr id="16" name="Freccia destra 15"/>
          <p:cNvSpPr/>
          <p:nvPr/>
        </p:nvSpPr>
        <p:spPr>
          <a:xfrm>
            <a:off x="2576736" y="2852936"/>
            <a:ext cx="648072" cy="936104"/>
          </a:xfrm>
          <a:prstGeom prst="rightArrow">
            <a:avLst/>
          </a:prstGeom>
          <a:ln w="762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reccia destra 19"/>
          <p:cNvSpPr/>
          <p:nvPr/>
        </p:nvSpPr>
        <p:spPr>
          <a:xfrm>
            <a:off x="2576736" y="1556792"/>
            <a:ext cx="648072" cy="936104"/>
          </a:xfrm>
          <a:prstGeom prst="rightArrow">
            <a:avLst/>
          </a:prstGeom>
          <a:ln w="762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reccia destra 20"/>
          <p:cNvSpPr/>
          <p:nvPr/>
        </p:nvSpPr>
        <p:spPr>
          <a:xfrm>
            <a:off x="2576736" y="4149080"/>
            <a:ext cx="648072" cy="936104"/>
          </a:xfrm>
          <a:prstGeom prst="rightArrow">
            <a:avLst/>
          </a:prstGeom>
          <a:ln w="762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 descr="Unknown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36" y="2645219"/>
            <a:ext cx="1431853" cy="1431853"/>
          </a:xfrm>
          <a:prstGeom prst="rect">
            <a:avLst/>
          </a:prstGeom>
        </p:spPr>
      </p:pic>
      <p:sp>
        <p:nvSpPr>
          <p:cNvPr id="19" name="Processo 1"/>
          <p:cNvSpPr/>
          <p:nvPr/>
        </p:nvSpPr>
        <p:spPr>
          <a:xfrm>
            <a:off x="344488" y="116632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GAMIFICATION AND ROLE PLAY</a:t>
            </a:r>
            <a:endParaRPr lang="it-IT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167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cesso 6"/>
          <p:cNvSpPr/>
          <p:nvPr/>
        </p:nvSpPr>
        <p:spPr>
          <a:xfrm>
            <a:off x="344488" y="1039906"/>
            <a:ext cx="9217024" cy="5053390"/>
          </a:xfrm>
          <a:prstGeom prst="flowChartProcess">
            <a:avLst/>
          </a:prstGeom>
          <a:noFill/>
          <a:ln w="1270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it-IT" sz="3600" b="1" spc="5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998769" y="5042556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pic>
        <p:nvPicPr>
          <p:cNvPr id="17" name="Immagine 10" descr="Sma_new_20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308725"/>
            <a:ext cx="3302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asellaDiTesto 17"/>
          <p:cNvSpPr txBox="1"/>
          <p:nvPr/>
        </p:nvSpPr>
        <p:spPr>
          <a:xfrm>
            <a:off x="8730505" y="6309320"/>
            <a:ext cx="8310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16/27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pic>
        <p:nvPicPr>
          <p:cNvPr id="2" name="Immagine 1" descr="Unknown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12" y="2645219"/>
            <a:ext cx="1431853" cy="1431853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944888" y="1620088"/>
            <a:ext cx="2304256" cy="58477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FFFF00"/>
                </a:solidFill>
              </a:rPr>
              <a:t>CONEMP</a:t>
            </a:r>
            <a:endParaRPr lang="it-IT" sz="3200" b="1" dirty="0">
              <a:solidFill>
                <a:srgbClr val="FFFF00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2216696" y="2988240"/>
            <a:ext cx="2304256" cy="58477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FFFF00"/>
                </a:solidFill>
              </a:rPr>
              <a:t>CONOPS</a:t>
            </a:r>
            <a:endParaRPr lang="it-IT" sz="3200" b="1" dirty="0">
              <a:solidFill>
                <a:srgbClr val="FFFF00"/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4016896" y="4365104"/>
            <a:ext cx="2304256" cy="58477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FFFF00"/>
                </a:solidFill>
              </a:rPr>
              <a:t>OPLAN</a:t>
            </a:r>
            <a:endParaRPr lang="it-IT" sz="3200" b="1" dirty="0">
              <a:solidFill>
                <a:srgbClr val="FFFF00"/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5385048" y="2996952"/>
            <a:ext cx="2295872" cy="58477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FFFF00"/>
                </a:solidFill>
              </a:rPr>
              <a:t>EXSPECS</a:t>
            </a:r>
            <a:endParaRPr lang="it-IT" sz="3200" b="1" dirty="0">
              <a:solidFill>
                <a:srgbClr val="FFFF00"/>
              </a:solidFill>
            </a:endParaRPr>
          </a:p>
        </p:txBody>
      </p:sp>
      <p:sp>
        <p:nvSpPr>
          <p:cNvPr id="5" name="Freccia curva 4"/>
          <p:cNvSpPr/>
          <p:nvPr/>
        </p:nvSpPr>
        <p:spPr>
          <a:xfrm flipV="1">
            <a:off x="2864768" y="3789040"/>
            <a:ext cx="936104" cy="108012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4" name="Freccia curva 23"/>
          <p:cNvSpPr/>
          <p:nvPr/>
        </p:nvSpPr>
        <p:spPr>
          <a:xfrm flipH="1" flipV="1">
            <a:off x="6393160" y="3789040"/>
            <a:ext cx="999728" cy="108012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5" name="Freccia curva 24"/>
          <p:cNvSpPr/>
          <p:nvPr/>
        </p:nvSpPr>
        <p:spPr>
          <a:xfrm>
            <a:off x="2864768" y="1700808"/>
            <a:ext cx="936104" cy="107173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6" name="Freccia curva 25"/>
          <p:cNvSpPr/>
          <p:nvPr/>
        </p:nvSpPr>
        <p:spPr>
          <a:xfrm flipH="1">
            <a:off x="6393160" y="1709192"/>
            <a:ext cx="999728" cy="107173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27" name="Picture 3" descr="C:\Users\gensinis\Desktop\LORETO\2 PROGETTUALITA'\2 PROGETTO DIDATTICA\CORSI A LORETO\ALLIEVO AL CENTRO\LIBRO 1 - ENVIRONMENT AE\UNIT 4\UNIT 4 images\crowded-airspace-cartoon-aircraft-crowd-busy-airport-4119566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312" y="2492896"/>
            <a:ext cx="1656185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776536" y="5373216"/>
            <a:ext cx="854835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NATO DECISION MAKING APPLICABLE TO AVIATION CONTESTS</a:t>
            </a:r>
            <a:endParaRPr lang="it-IT" b="1" dirty="0"/>
          </a:p>
        </p:txBody>
      </p:sp>
      <p:sp>
        <p:nvSpPr>
          <p:cNvPr id="20" name="Processo 1"/>
          <p:cNvSpPr/>
          <p:nvPr/>
        </p:nvSpPr>
        <p:spPr>
          <a:xfrm>
            <a:off x="344488" y="116632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GAMIFICATION AND ROLE PLAY</a:t>
            </a:r>
            <a:endParaRPr lang="it-IT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504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cesso 6"/>
          <p:cNvSpPr/>
          <p:nvPr/>
        </p:nvSpPr>
        <p:spPr>
          <a:xfrm>
            <a:off x="344488" y="1039906"/>
            <a:ext cx="9217024" cy="5053390"/>
          </a:xfrm>
          <a:prstGeom prst="flowChartProcess">
            <a:avLst/>
          </a:prstGeom>
          <a:noFill/>
          <a:ln w="1270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it-IT" sz="3600" b="1" spc="5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998769" y="5042556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pic>
        <p:nvPicPr>
          <p:cNvPr id="17" name="Immagine 10" descr="Sma_new_20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308725"/>
            <a:ext cx="3302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asellaDiTesto 17"/>
          <p:cNvSpPr txBox="1"/>
          <p:nvPr/>
        </p:nvSpPr>
        <p:spPr>
          <a:xfrm>
            <a:off x="8730505" y="6309320"/>
            <a:ext cx="8310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17</a:t>
            </a: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/27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16" name="Freccia destra 15"/>
          <p:cNvSpPr/>
          <p:nvPr/>
        </p:nvSpPr>
        <p:spPr>
          <a:xfrm>
            <a:off x="3008784" y="1772816"/>
            <a:ext cx="1584176" cy="2664296"/>
          </a:xfrm>
          <a:prstGeom prst="rightArrow">
            <a:avLst/>
          </a:prstGeom>
          <a:ln w="762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 descr="Unknown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60" y="2420888"/>
            <a:ext cx="1431853" cy="1431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3" descr="C:\Users\gensinis\Desktop\LORETO\2 PROGETTUALITA'\2 PROGETTO DIDATTICA\CORSI A LORETO\ALLIEVO AL CENTRO\LIBRO 1 - ENVIRONMENT AE\UNIT 4\UNIT 4 images\crowded-airspace-cartoon-aircraft-crowd-busy-airport-4119566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008" y="1412776"/>
            <a:ext cx="3549498" cy="3549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280592" y="5373216"/>
            <a:ext cx="661720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2</a:t>
            </a:r>
            <a:r>
              <a:rPr lang="it-IT" b="1" dirty="0" smtClean="0"/>
              <a:t>° ISSUE: HOW TO UNITE 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STANAG 6001</a:t>
            </a:r>
            <a:r>
              <a:rPr lang="it-IT" b="1" dirty="0" smtClean="0"/>
              <a:t>&amp; 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AV.EN.</a:t>
            </a:r>
            <a:r>
              <a:rPr lang="it-IT" b="1" dirty="0" smtClean="0"/>
              <a:t>? </a:t>
            </a:r>
            <a:endParaRPr lang="it-IT" b="1" dirty="0"/>
          </a:p>
        </p:txBody>
      </p:sp>
      <p:sp>
        <p:nvSpPr>
          <p:cNvPr id="12" name="Processo 1"/>
          <p:cNvSpPr/>
          <p:nvPr/>
        </p:nvSpPr>
        <p:spPr>
          <a:xfrm>
            <a:off x="344488" y="116632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GAMIFICATION AND ROLE PLAY</a:t>
            </a:r>
            <a:endParaRPr lang="it-IT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990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cesso 6"/>
          <p:cNvSpPr/>
          <p:nvPr/>
        </p:nvSpPr>
        <p:spPr>
          <a:xfrm>
            <a:off x="344488" y="1039906"/>
            <a:ext cx="9217024" cy="5053390"/>
          </a:xfrm>
          <a:prstGeom prst="flowChartProcess">
            <a:avLst/>
          </a:prstGeom>
          <a:noFill/>
          <a:ln w="1270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it-IT" sz="3600" b="1" spc="5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998769" y="5042556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pic>
        <p:nvPicPr>
          <p:cNvPr id="17" name="Immagine 10" descr="Sma_new_20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308725"/>
            <a:ext cx="3302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asellaDiTesto 17"/>
          <p:cNvSpPr txBox="1"/>
          <p:nvPr/>
        </p:nvSpPr>
        <p:spPr>
          <a:xfrm>
            <a:off x="8730505" y="6309320"/>
            <a:ext cx="8310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18</a:t>
            </a: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/27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pic>
        <p:nvPicPr>
          <p:cNvPr id="2" name="Immagine 1" descr="Unknown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12" y="2645219"/>
            <a:ext cx="1431853" cy="1431853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2072680" y="1484784"/>
            <a:ext cx="2664296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FF00"/>
                </a:solidFill>
              </a:rPr>
              <a:t>JFLT</a:t>
            </a:r>
          </a:p>
          <a:p>
            <a:pPr algn="ctr"/>
            <a:r>
              <a:rPr lang="it-IT" sz="2400" b="1" dirty="0" smtClean="0">
                <a:solidFill>
                  <a:srgbClr val="FFFF00"/>
                </a:solidFill>
              </a:rPr>
              <a:t>DESCRIPTORS</a:t>
            </a:r>
            <a:endParaRPr lang="it-IT" sz="2400" b="1" dirty="0">
              <a:solidFill>
                <a:srgbClr val="FFFF00"/>
              </a:solidFill>
            </a:endParaRPr>
          </a:p>
        </p:txBody>
      </p:sp>
      <p:pic>
        <p:nvPicPr>
          <p:cNvPr id="27" name="Picture 3" descr="C:\Users\gensinis\Desktop\LORETO\2 PROGETTUALITA'\2 PROGETTO DIDATTICA\CORSI A LORETO\ALLIEVO AL CENTRO\LIBRO 1 - ENVIRONMENT AE\UNIT 4\UNIT 4 images\crowded-airspace-cartoon-aircraft-crowd-busy-airport-4119566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312" y="2492896"/>
            <a:ext cx="1656185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sellaDiTesto 19"/>
          <p:cNvSpPr txBox="1"/>
          <p:nvPr/>
        </p:nvSpPr>
        <p:spPr>
          <a:xfrm>
            <a:off x="4880992" y="1484784"/>
            <a:ext cx="2664296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FF00"/>
                </a:solidFill>
              </a:rPr>
              <a:t>ICAO</a:t>
            </a:r>
          </a:p>
          <a:p>
            <a:pPr algn="ctr"/>
            <a:r>
              <a:rPr lang="it-IT" sz="2400" b="1" dirty="0" smtClean="0">
                <a:solidFill>
                  <a:srgbClr val="FFFF00"/>
                </a:solidFill>
              </a:rPr>
              <a:t>DESCRIPTORS</a:t>
            </a:r>
            <a:endParaRPr lang="it-IT" sz="2400" b="1" dirty="0">
              <a:solidFill>
                <a:srgbClr val="FFFF00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2144688" y="4604935"/>
            <a:ext cx="5328592" cy="120032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it-IT" sz="2400" b="1" dirty="0" smtClean="0"/>
          </a:p>
          <a:p>
            <a:pPr algn="ctr"/>
            <a:r>
              <a:rPr lang="it-IT" sz="2400" b="1" dirty="0" smtClean="0"/>
              <a:t>SYLLABUS</a:t>
            </a:r>
          </a:p>
          <a:p>
            <a:pPr algn="ctr"/>
            <a:endParaRPr lang="it-IT" sz="2400" b="1" dirty="0"/>
          </a:p>
        </p:txBody>
      </p:sp>
      <p:sp>
        <p:nvSpPr>
          <p:cNvPr id="4" name="Freccia giù 3"/>
          <p:cNvSpPr/>
          <p:nvPr/>
        </p:nvSpPr>
        <p:spPr>
          <a:xfrm>
            <a:off x="2648744" y="2420888"/>
            <a:ext cx="1368152" cy="20882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Freccia giù 27"/>
          <p:cNvSpPr/>
          <p:nvPr/>
        </p:nvSpPr>
        <p:spPr>
          <a:xfrm>
            <a:off x="5529064" y="2420888"/>
            <a:ext cx="1368152" cy="20882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Processo 1"/>
          <p:cNvSpPr/>
          <p:nvPr/>
        </p:nvSpPr>
        <p:spPr>
          <a:xfrm>
            <a:off x="344488" y="116632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GAMIFICATION AND ROLE PLAY</a:t>
            </a:r>
            <a:endParaRPr lang="it-IT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219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cesso 1"/>
          <p:cNvSpPr/>
          <p:nvPr/>
        </p:nvSpPr>
        <p:spPr>
          <a:xfrm>
            <a:off x="344488" y="116632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GAMIFICATION AND ROLE PLAY</a:t>
            </a:r>
            <a:endParaRPr lang="it-IT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Processo 6"/>
          <p:cNvSpPr/>
          <p:nvPr/>
        </p:nvSpPr>
        <p:spPr>
          <a:xfrm>
            <a:off x="344488" y="1039906"/>
            <a:ext cx="9217024" cy="5053390"/>
          </a:xfrm>
          <a:prstGeom prst="flowChartProcess">
            <a:avLst/>
          </a:prstGeom>
          <a:noFill/>
          <a:ln w="1270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it-IT" sz="3600" b="1" spc="5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998769" y="5042556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pic>
        <p:nvPicPr>
          <p:cNvPr id="17" name="Immagine 10" descr="Sma_new_20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308725"/>
            <a:ext cx="3302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ttangolo 29"/>
          <p:cNvSpPr/>
          <p:nvPr/>
        </p:nvSpPr>
        <p:spPr>
          <a:xfrm>
            <a:off x="3080792" y="3140968"/>
            <a:ext cx="1152128" cy="20882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0D0D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b="1" dirty="0" smtClean="0">
                <a:latin typeface="Arial" pitchFamily="34" charset="0"/>
                <a:cs typeface="Arial" pitchFamily="34" charset="0"/>
              </a:rPr>
              <a:t>ELT</a:t>
            </a:r>
            <a:endParaRPr lang="it-IT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6321152" y="3140968"/>
            <a:ext cx="1152128" cy="208823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 smtClean="0">
                <a:latin typeface="Arial" pitchFamily="34" charset="0"/>
                <a:cs typeface="Arial" pitchFamily="34" charset="0"/>
              </a:rPr>
              <a:t>ESP</a:t>
            </a:r>
            <a:endParaRPr lang="it-IT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4369302" y="1551148"/>
            <a:ext cx="1807834" cy="15898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latin typeface="Arial" pitchFamily="34" charset="0"/>
                <a:cs typeface="Arial" pitchFamily="34" charset="0"/>
              </a:rPr>
              <a:t>REAL</a:t>
            </a:r>
          </a:p>
          <a:p>
            <a:pPr algn="ctr"/>
            <a:r>
              <a:rPr lang="it-IT" sz="2400" b="1" dirty="0" smtClean="0">
                <a:latin typeface="Arial" pitchFamily="34" charset="0"/>
                <a:cs typeface="Arial" pitchFamily="34" charset="0"/>
              </a:rPr>
              <a:t>EXERCISE</a:t>
            </a:r>
          </a:p>
        </p:txBody>
      </p:sp>
      <p:sp>
        <p:nvSpPr>
          <p:cNvPr id="4" name="Freccia angolare in su 3"/>
          <p:cNvSpPr/>
          <p:nvPr/>
        </p:nvSpPr>
        <p:spPr>
          <a:xfrm rot="10800000">
            <a:off x="3440833" y="2276871"/>
            <a:ext cx="648072" cy="576064"/>
          </a:xfrm>
          <a:prstGeom prst="bent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angolare in su 12"/>
          <p:cNvSpPr/>
          <p:nvPr/>
        </p:nvSpPr>
        <p:spPr>
          <a:xfrm rot="10800000" flipH="1">
            <a:off x="6401545" y="2276871"/>
            <a:ext cx="711695" cy="576064"/>
          </a:xfrm>
          <a:prstGeom prst="bent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8730505" y="6309320"/>
            <a:ext cx="9750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19</a:t>
            </a: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/27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4664968" y="4005064"/>
            <a:ext cx="1152128" cy="1224136"/>
          </a:xfrm>
          <a:prstGeom prst="rect">
            <a:avLst/>
          </a:prstGeom>
          <a:solidFill>
            <a:srgbClr val="4F6228"/>
          </a:solidFill>
          <a:ln>
            <a:solidFill>
              <a:srgbClr val="113F0C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800" b="1" dirty="0" smtClean="0">
                <a:latin typeface="Arial" pitchFamily="34" charset="0"/>
                <a:cs typeface="Arial" pitchFamily="34" charset="0"/>
              </a:rPr>
              <a:t>SL</a:t>
            </a:r>
            <a:endParaRPr lang="it-IT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reccia giù 2"/>
          <p:cNvSpPr/>
          <p:nvPr/>
        </p:nvSpPr>
        <p:spPr>
          <a:xfrm>
            <a:off x="4808984" y="3356992"/>
            <a:ext cx="100811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246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cesso 6"/>
          <p:cNvSpPr/>
          <p:nvPr/>
        </p:nvSpPr>
        <p:spPr>
          <a:xfrm>
            <a:off x="344488" y="1039906"/>
            <a:ext cx="9217024" cy="5053390"/>
          </a:xfrm>
          <a:prstGeom prst="flowChartProcess">
            <a:avLst/>
          </a:prstGeom>
          <a:noFill/>
          <a:ln w="1270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it-IT" sz="3600" b="1" spc="5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998769" y="5042556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416496" y="1177588"/>
            <a:ext cx="9073008" cy="523220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FF00"/>
                </a:solidFill>
              </a:rPr>
              <a:t>AVIATION ENGLISH EXERCISE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12" name="Processo 1"/>
          <p:cNvSpPr/>
          <p:nvPr/>
        </p:nvSpPr>
        <p:spPr>
          <a:xfrm>
            <a:off x="344488" y="116632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GAMIFICATION AND ROLE PLAY</a:t>
            </a:r>
            <a:endParaRPr lang="it-IT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10567" y="2063750"/>
            <a:ext cx="6098617" cy="107721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it-IT" sz="3200" b="1" dirty="0" smtClean="0"/>
              <a:t>PROBLEM-SOLVING </a:t>
            </a:r>
          </a:p>
          <a:p>
            <a:pPr algn="ctr"/>
            <a:r>
              <a:rPr lang="it-IT" sz="3200" b="1" dirty="0" smtClean="0"/>
              <a:t>TRIAL</a:t>
            </a:r>
            <a:endParaRPr lang="it-IT" sz="32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510567" y="3359894"/>
            <a:ext cx="6098617" cy="1077218"/>
          </a:xfrm>
          <a:prstGeom prst="rect">
            <a:avLst/>
          </a:prstGeom>
          <a:solidFill>
            <a:schemeClr val="accent3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it-IT" sz="3200" b="1" dirty="0" smtClean="0"/>
              <a:t>BASIC- COMMUNICATION </a:t>
            </a:r>
          </a:p>
          <a:p>
            <a:pPr algn="ctr"/>
            <a:r>
              <a:rPr lang="it-IT" sz="3200" b="1" dirty="0" smtClean="0"/>
              <a:t>STRATEGY</a:t>
            </a:r>
            <a:endParaRPr lang="it-IT" sz="3200" b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488504" y="4656038"/>
            <a:ext cx="6120680" cy="1077218"/>
          </a:xfrm>
          <a:prstGeom prst="rect">
            <a:avLst/>
          </a:prstGeom>
          <a:solidFill>
            <a:schemeClr val="accent3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it-IT" sz="3200" b="1" dirty="0" smtClean="0"/>
              <a:t>REAL LIFE LEARNING </a:t>
            </a:r>
          </a:p>
          <a:p>
            <a:pPr algn="ctr"/>
            <a:r>
              <a:rPr lang="it-IT" sz="3200" b="1" dirty="0" smtClean="0"/>
              <a:t>EXPERIENCE</a:t>
            </a:r>
            <a:endParaRPr lang="it-IT" sz="3200" b="1" dirty="0"/>
          </a:p>
        </p:txBody>
      </p:sp>
      <p:pic>
        <p:nvPicPr>
          <p:cNvPr id="17" name="Picture 2" descr="\\FS001\Fotografico\Foto CenForAvEn (area riservata)\2015\D1000 Visita Rostro IV aerop. Falconara 27 07 15\DSC_20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954" y="1916832"/>
            <a:ext cx="2562947" cy="38519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sellaDiTesto 13"/>
          <p:cNvSpPr txBox="1"/>
          <p:nvPr/>
        </p:nvSpPr>
        <p:spPr>
          <a:xfrm>
            <a:off x="8730505" y="6309320"/>
            <a:ext cx="9750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20/27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pic>
        <p:nvPicPr>
          <p:cNvPr id="16" name="Immagine 10" descr="Sma_new_2013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6308725"/>
            <a:ext cx="3302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978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0175" y="836613"/>
            <a:ext cx="306705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2720" y="4045570"/>
            <a:ext cx="4635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Immagine 10" descr="Sma_new_2013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6308725"/>
            <a:ext cx="3302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sellaDiTesto 11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pic>
        <p:nvPicPr>
          <p:cNvPr id="820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5234" y="2893442"/>
            <a:ext cx="4635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6656" y="1628800"/>
            <a:ext cx="4635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ttangolo 17"/>
          <p:cNvSpPr/>
          <p:nvPr/>
        </p:nvSpPr>
        <p:spPr>
          <a:xfrm>
            <a:off x="3080792" y="1484784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+mn-cs"/>
              </a:rPr>
              <a:t> TAILORING METHODOLOGIES</a:t>
            </a:r>
            <a:endParaRPr lang="it-IT" dirty="0"/>
          </a:p>
        </p:txBody>
      </p:sp>
      <p:sp>
        <p:nvSpPr>
          <p:cNvPr id="19" name="Rettangolo 18"/>
          <p:cNvSpPr/>
          <p:nvPr/>
        </p:nvSpPr>
        <p:spPr>
          <a:xfrm>
            <a:off x="3008784" y="4077072"/>
            <a:ext cx="6437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+mn-cs"/>
              </a:rPr>
              <a:t>  </a:t>
            </a:r>
            <a:endParaRPr lang="it-IT" dirty="0"/>
          </a:p>
        </p:txBody>
      </p:sp>
      <p:sp>
        <p:nvSpPr>
          <p:cNvPr id="20" name="Processo 19"/>
          <p:cNvSpPr/>
          <p:nvPr/>
        </p:nvSpPr>
        <p:spPr>
          <a:xfrm>
            <a:off x="344488" y="188640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AGENDA</a:t>
            </a:r>
            <a:endParaRPr lang="it-IT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000672" y="5085184"/>
            <a:ext cx="7905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+mn-cs"/>
              </a:rPr>
              <a:t> CONCLUSIONS</a:t>
            </a:r>
            <a:endParaRPr lang="it-IT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5114" y="5125690"/>
            <a:ext cx="4635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tangolo 14"/>
          <p:cNvSpPr/>
          <p:nvPr/>
        </p:nvSpPr>
        <p:spPr>
          <a:xfrm>
            <a:off x="3008785" y="2782669"/>
            <a:ext cx="6897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+mn-cs"/>
              </a:rPr>
              <a:t> GAMIFICATION AND ROLE PLAY </a:t>
            </a:r>
            <a:endParaRPr lang="it-IT" dirty="0"/>
          </a:p>
        </p:txBody>
      </p:sp>
      <p:sp>
        <p:nvSpPr>
          <p:cNvPr id="21" name="Rettangolo 20"/>
          <p:cNvSpPr/>
          <p:nvPr/>
        </p:nvSpPr>
        <p:spPr>
          <a:xfrm>
            <a:off x="3161185" y="4078813"/>
            <a:ext cx="67448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u="sng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+mn-cs"/>
              </a:rPr>
              <a:t>DARWIN NOISE EXERCISE</a:t>
            </a:r>
            <a:endParaRPr lang="it-IT" u="sng" dirty="0"/>
          </a:p>
        </p:txBody>
      </p:sp>
    </p:spTree>
    <p:extLst>
      <p:ext uri="{BB962C8B-B14F-4D97-AF65-F5344CB8AC3E}">
        <p14:creationId xmlns:p14="http://schemas.microsoft.com/office/powerpoint/2010/main" val="185470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cesso 6"/>
          <p:cNvSpPr/>
          <p:nvPr/>
        </p:nvSpPr>
        <p:spPr>
          <a:xfrm>
            <a:off x="344488" y="1039906"/>
            <a:ext cx="9217024" cy="5053390"/>
          </a:xfrm>
          <a:prstGeom prst="flowChartProcess">
            <a:avLst/>
          </a:prstGeom>
          <a:noFill/>
          <a:ln w="1270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it-IT" sz="3600" b="1" spc="5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998769" y="5042556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2" name="Ovale 1"/>
          <p:cNvSpPr/>
          <p:nvPr/>
        </p:nvSpPr>
        <p:spPr>
          <a:xfrm>
            <a:off x="776536" y="2564904"/>
            <a:ext cx="360040" cy="360040"/>
          </a:xfrm>
          <a:prstGeom prst="ellipse">
            <a:avLst/>
          </a:prstGeom>
          <a:ln w="5715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1280592" y="2564904"/>
            <a:ext cx="360040" cy="360040"/>
          </a:xfrm>
          <a:prstGeom prst="ellipse">
            <a:avLst/>
          </a:prstGeom>
          <a:ln w="5715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/>
          <p:cNvSpPr/>
          <p:nvPr/>
        </p:nvSpPr>
        <p:spPr>
          <a:xfrm>
            <a:off x="1856656" y="2564904"/>
            <a:ext cx="360040" cy="360040"/>
          </a:xfrm>
          <a:prstGeom prst="ellipse">
            <a:avLst/>
          </a:prstGeom>
          <a:ln w="57150" cmpd="sng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e 16"/>
          <p:cNvSpPr/>
          <p:nvPr/>
        </p:nvSpPr>
        <p:spPr>
          <a:xfrm>
            <a:off x="2360712" y="2564904"/>
            <a:ext cx="360040" cy="360040"/>
          </a:xfrm>
          <a:prstGeom prst="ellipse">
            <a:avLst/>
          </a:prstGeom>
          <a:ln w="5715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/>
          <p:cNvSpPr/>
          <p:nvPr/>
        </p:nvSpPr>
        <p:spPr>
          <a:xfrm>
            <a:off x="776536" y="3068960"/>
            <a:ext cx="360040" cy="360040"/>
          </a:xfrm>
          <a:prstGeom prst="ellipse">
            <a:avLst/>
          </a:prstGeom>
          <a:ln w="5715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776536" y="3573016"/>
            <a:ext cx="360040" cy="360040"/>
          </a:xfrm>
          <a:prstGeom prst="ellipse">
            <a:avLst/>
          </a:prstGeom>
          <a:ln w="5715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776536" y="4077072"/>
            <a:ext cx="360040" cy="360040"/>
          </a:xfrm>
          <a:prstGeom prst="ellipse">
            <a:avLst/>
          </a:prstGeom>
          <a:ln w="5715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1280592" y="3068960"/>
            <a:ext cx="360040" cy="360040"/>
          </a:xfrm>
          <a:prstGeom prst="ellipse">
            <a:avLst/>
          </a:prstGeom>
          <a:ln w="5715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Ovale 21"/>
          <p:cNvSpPr/>
          <p:nvPr/>
        </p:nvSpPr>
        <p:spPr>
          <a:xfrm>
            <a:off x="1856656" y="3068960"/>
            <a:ext cx="360040" cy="360040"/>
          </a:xfrm>
          <a:prstGeom prst="ellipse">
            <a:avLst/>
          </a:prstGeom>
          <a:ln w="57150" cmpd="sng">
            <a:solidFill>
              <a:srgbClr val="0D0D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Ovale 22"/>
          <p:cNvSpPr/>
          <p:nvPr/>
        </p:nvSpPr>
        <p:spPr>
          <a:xfrm>
            <a:off x="2360712" y="3068960"/>
            <a:ext cx="360040" cy="360040"/>
          </a:xfrm>
          <a:prstGeom prst="ellipse">
            <a:avLst/>
          </a:prstGeom>
          <a:ln w="571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Ovale 23"/>
          <p:cNvSpPr/>
          <p:nvPr/>
        </p:nvSpPr>
        <p:spPr>
          <a:xfrm>
            <a:off x="1280592" y="3573016"/>
            <a:ext cx="360040" cy="360040"/>
          </a:xfrm>
          <a:prstGeom prst="ellipse">
            <a:avLst/>
          </a:prstGeom>
          <a:ln w="5715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Ovale 24"/>
          <p:cNvSpPr/>
          <p:nvPr/>
        </p:nvSpPr>
        <p:spPr>
          <a:xfrm>
            <a:off x="1280592" y="4077072"/>
            <a:ext cx="360040" cy="360040"/>
          </a:xfrm>
          <a:prstGeom prst="ellipse">
            <a:avLst/>
          </a:prstGeom>
          <a:ln w="5715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Ovale 25"/>
          <p:cNvSpPr/>
          <p:nvPr/>
        </p:nvSpPr>
        <p:spPr>
          <a:xfrm>
            <a:off x="1856656" y="3573016"/>
            <a:ext cx="360040" cy="360040"/>
          </a:xfrm>
          <a:prstGeom prst="ellipse">
            <a:avLst/>
          </a:prstGeom>
          <a:ln w="57150" cmpd="sng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Ovale 26"/>
          <p:cNvSpPr/>
          <p:nvPr/>
        </p:nvSpPr>
        <p:spPr>
          <a:xfrm>
            <a:off x="2360712" y="3573016"/>
            <a:ext cx="360040" cy="360040"/>
          </a:xfrm>
          <a:prstGeom prst="ellipse">
            <a:avLst/>
          </a:prstGeom>
          <a:ln w="5715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Ovale 27"/>
          <p:cNvSpPr/>
          <p:nvPr/>
        </p:nvSpPr>
        <p:spPr>
          <a:xfrm>
            <a:off x="1856656" y="4077072"/>
            <a:ext cx="360040" cy="360040"/>
          </a:xfrm>
          <a:prstGeom prst="ellipse">
            <a:avLst/>
          </a:prstGeom>
          <a:ln w="57150" cmpd="sng">
            <a:solidFill>
              <a:srgbClr val="0D0D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Ovale 28"/>
          <p:cNvSpPr/>
          <p:nvPr/>
        </p:nvSpPr>
        <p:spPr>
          <a:xfrm>
            <a:off x="2360712" y="4077072"/>
            <a:ext cx="360040" cy="360040"/>
          </a:xfrm>
          <a:prstGeom prst="ellipse">
            <a:avLst/>
          </a:prstGeom>
          <a:ln w="571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CasellaDiTesto 48"/>
          <p:cNvSpPr txBox="1"/>
          <p:nvPr/>
        </p:nvSpPr>
        <p:spPr>
          <a:xfrm>
            <a:off x="776536" y="5013176"/>
            <a:ext cx="2219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THE CLASS</a:t>
            </a:r>
            <a:endParaRPr lang="it-IT" sz="2800" b="1" dirty="0"/>
          </a:p>
        </p:txBody>
      </p:sp>
      <p:sp>
        <p:nvSpPr>
          <p:cNvPr id="54" name="CasellaDiTesto 53"/>
          <p:cNvSpPr txBox="1"/>
          <p:nvPr/>
        </p:nvSpPr>
        <p:spPr>
          <a:xfrm>
            <a:off x="8625409" y="6309320"/>
            <a:ext cx="8640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21/27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82" name="Processo 1"/>
          <p:cNvSpPr/>
          <p:nvPr/>
        </p:nvSpPr>
        <p:spPr>
          <a:xfrm>
            <a:off x="344488" y="116632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 DARWIN NOISE EXERCISE</a:t>
            </a:r>
            <a:endParaRPr lang="it-IT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pic>
        <p:nvPicPr>
          <p:cNvPr id="31" name="Immagine 10" descr="Sma_new_20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308725"/>
            <a:ext cx="3302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239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cesso 6"/>
          <p:cNvSpPr/>
          <p:nvPr/>
        </p:nvSpPr>
        <p:spPr>
          <a:xfrm>
            <a:off x="344488" y="1039906"/>
            <a:ext cx="9217024" cy="5053390"/>
          </a:xfrm>
          <a:prstGeom prst="flowChartProcess">
            <a:avLst/>
          </a:prstGeom>
          <a:noFill/>
          <a:ln w="1270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it-IT" sz="3600" b="1" spc="5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998769" y="5042556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2" name="Ovale 1"/>
          <p:cNvSpPr/>
          <p:nvPr/>
        </p:nvSpPr>
        <p:spPr>
          <a:xfrm>
            <a:off x="776536" y="2564904"/>
            <a:ext cx="360040" cy="360040"/>
          </a:xfrm>
          <a:prstGeom prst="ellipse">
            <a:avLst/>
          </a:prstGeom>
          <a:ln w="5715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1280592" y="2564904"/>
            <a:ext cx="360040" cy="360040"/>
          </a:xfrm>
          <a:prstGeom prst="ellipse">
            <a:avLst/>
          </a:prstGeom>
          <a:ln w="5715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/>
          <p:cNvSpPr/>
          <p:nvPr/>
        </p:nvSpPr>
        <p:spPr>
          <a:xfrm>
            <a:off x="1856656" y="2564904"/>
            <a:ext cx="360040" cy="360040"/>
          </a:xfrm>
          <a:prstGeom prst="ellipse">
            <a:avLst/>
          </a:prstGeom>
          <a:ln w="57150" cmpd="sng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e 16"/>
          <p:cNvSpPr/>
          <p:nvPr/>
        </p:nvSpPr>
        <p:spPr>
          <a:xfrm>
            <a:off x="2360712" y="2564904"/>
            <a:ext cx="360040" cy="360040"/>
          </a:xfrm>
          <a:prstGeom prst="ellipse">
            <a:avLst/>
          </a:prstGeom>
          <a:ln w="5715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/>
          <p:cNvSpPr/>
          <p:nvPr/>
        </p:nvSpPr>
        <p:spPr>
          <a:xfrm>
            <a:off x="776536" y="3068960"/>
            <a:ext cx="360040" cy="360040"/>
          </a:xfrm>
          <a:prstGeom prst="ellipse">
            <a:avLst/>
          </a:prstGeom>
          <a:ln w="5715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776536" y="3573016"/>
            <a:ext cx="360040" cy="360040"/>
          </a:xfrm>
          <a:prstGeom prst="ellipse">
            <a:avLst/>
          </a:prstGeom>
          <a:ln w="5715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776536" y="4077072"/>
            <a:ext cx="360040" cy="360040"/>
          </a:xfrm>
          <a:prstGeom prst="ellipse">
            <a:avLst/>
          </a:prstGeom>
          <a:ln w="5715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1280592" y="3068960"/>
            <a:ext cx="360040" cy="360040"/>
          </a:xfrm>
          <a:prstGeom prst="ellipse">
            <a:avLst/>
          </a:prstGeom>
          <a:ln w="5715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Ovale 21"/>
          <p:cNvSpPr/>
          <p:nvPr/>
        </p:nvSpPr>
        <p:spPr>
          <a:xfrm>
            <a:off x="1856656" y="3068960"/>
            <a:ext cx="360040" cy="360040"/>
          </a:xfrm>
          <a:prstGeom prst="ellipse">
            <a:avLst/>
          </a:prstGeom>
          <a:ln w="57150" cmpd="sng">
            <a:solidFill>
              <a:srgbClr val="0D0D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Ovale 22"/>
          <p:cNvSpPr/>
          <p:nvPr/>
        </p:nvSpPr>
        <p:spPr>
          <a:xfrm>
            <a:off x="2360712" y="3068960"/>
            <a:ext cx="360040" cy="360040"/>
          </a:xfrm>
          <a:prstGeom prst="ellipse">
            <a:avLst/>
          </a:prstGeom>
          <a:ln w="571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Ovale 23"/>
          <p:cNvSpPr/>
          <p:nvPr/>
        </p:nvSpPr>
        <p:spPr>
          <a:xfrm>
            <a:off x="1280592" y="3573016"/>
            <a:ext cx="360040" cy="360040"/>
          </a:xfrm>
          <a:prstGeom prst="ellipse">
            <a:avLst/>
          </a:prstGeom>
          <a:ln w="5715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Ovale 24"/>
          <p:cNvSpPr/>
          <p:nvPr/>
        </p:nvSpPr>
        <p:spPr>
          <a:xfrm>
            <a:off x="1280592" y="4077072"/>
            <a:ext cx="360040" cy="360040"/>
          </a:xfrm>
          <a:prstGeom prst="ellipse">
            <a:avLst/>
          </a:prstGeom>
          <a:ln w="5715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Ovale 25"/>
          <p:cNvSpPr/>
          <p:nvPr/>
        </p:nvSpPr>
        <p:spPr>
          <a:xfrm>
            <a:off x="1856656" y="3573016"/>
            <a:ext cx="360040" cy="360040"/>
          </a:xfrm>
          <a:prstGeom prst="ellipse">
            <a:avLst/>
          </a:prstGeom>
          <a:ln w="57150" cmpd="sng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Ovale 26"/>
          <p:cNvSpPr/>
          <p:nvPr/>
        </p:nvSpPr>
        <p:spPr>
          <a:xfrm>
            <a:off x="2360712" y="3573016"/>
            <a:ext cx="360040" cy="360040"/>
          </a:xfrm>
          <a:prstGeom prst="ellipse">
            <a:avLst/>
          </a:prstGeom>
          <a:ln w="5715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Ovale 27"/>
          <p:cNvSpPr/>
          <p:nvPr/>
        </p:nvSpPr>
        <p:spPr>
          <a:xfrm>
            <a:off x="1856656" y="4077072"/>
            <a:ext cx="360040" cy="360040"/>
          </a:xfrm>
          <a:prstGeom prst="ellipse">
            <a:avLst/>
          </a:prstGeom>
          <a:ln w="57150" cmpd="sng">
            <a:solidFill>
              <a:srgbClr val="0D0D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Ovale 28"/>
          <p:cNvSpPr/>
          <p:nvPr/>
        </p:nvSpPr>
        <p:spPr>
          <a:xfrm>
            <a:off x="2360712" y="4077072"/>
            <a:ext cx="360040" cy="360040"/>
          </a:xfrm>
          <a:prstGeom prst="ellipse">
            <a:avLst/>
          </a:prstGeom>
          <a:ln w="571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Ovale 31"/>
          <p:cNvSpPr/>
          <p:nvPr/>
        </p:nvSpPr>
        <p:spPr>
          <a:xfrm>
            <a:off x="4016896" y="2924944"/>
            <a:ext cx="360040" cy="360040"/>
          </a:xfrm>
          <a:prstGeom prst="ellipse">
            <a:avLst/>
          </a:prstGeom>
          <a:solidFill>
            <a:schemeClr val="accent6"/>
          </a:solidFill>
          <a:ln w="571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8" name="Ovale 37"/>
          <p:cNvSpPr/>
          <p:nvPr/>
        </p:nvSpPr>
        <p:spPr>
          <a:xfrm>
            <a:off x="5457056" y="2924944"/>
            <a:ext cx="360040" cy="36004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Ovale 39"/>
          <p:cNvSpPr/>
          <p:nvPr/>
        </p:nvSpPr>
        <p:spPr>
          <a:xfrm>
            <a:off x="4016896" y="3717032"/>
            <a:ext cx="360040" cy="360040"/>
          </a:xfrm>
          <a:prstGeom prst="ellipse">
            <a:avLst/>
          </a:prstGeom>
          <a:solidFill>
            <a:srgbClr val="FFFF00"/>
          </a:solidFill>
          <a:ln w="5715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Ovale 45"/>
          <p:cNvSpPr/>
          <p:nvPr/>
        </p:nvSpPr>
        <p:spPr>
          <a:xfrm>
            <a:off x="5529064" y="4221088"/>
            <a:ext cx="360040" cy="36004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Freccia a destra 47"/>
          <p:cNvSpPr/>
          <p:nvPr/>
        </p:nvSpPr>
        <p:spPr>
          <a:xfrm>
            <a:off x="2936776" y="2823347"/>
            <a:ext cx="864096" cy="1397741"/>
          </a:xfrm>
          <a:prstGeom prst="rightArrow">
            <a:avLst/>
          </a:prstGeom>
          <a:ln w="571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cap="small" dirty="0">
              <a:ln w="57150" cmpd="sng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9" name="CasellaDiTesto 48"/>
          <p:cNvSpPr txBox="1"/>
          <p:nvPr/>
        </p:nvSpPr>
        <p:spPr>
          <a:xfrm>
            <a:off x="776536" y="5013176"/>
            <a:ext cx="2219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THE CLASS</a:t>
            </a:r>
            <a:endParaRPr lang="it-IT" sz="2800" b="1" dirty="0"/>
          </a:p>
        </p:txBody>
      </p:sp>
      <p:sp>
        <p:nvSpPr>
          <p:cNvPr id="50" name="CasellaDiTesto 49"/>
          <p:cNvSpPr txBox="1"/>
          <p:nvPr/>
        </p:nvSpPr>
        <p:spPr>
          <a:xfrm>
            <a:off x="4292239" y="4941168"/>
            <a:ext cx="1740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4 TEAMS</a:t>
            </a:r>
            <a:endParaRPr lang="it-IT" sz="2800" b="1" dirty="0"/>
          </a:p>
        </p:txBody>
      </p:sp>
      <p:cxnSp>
        <p:nvCxnSpPr>
          <p:cNvPr id="4" name="Connettore 1 3"/>
          <p:cNvCxnSpPr/>
          <p:nvPr/>
        </p:nvCxnSpPr>
        <p:spPr>
          <a:xfrm>
            <a:off x="5241032" y="2312876"/>
            <a:ext cx="0" cy="9721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1 50"/>
          <p:cNvCxnSpPr/>
          <p:nvPr/>
        </p:nvCxnSpPr>
        <p:spPr>
          <a:xfrm>
            <a:off x="5241032" y="3645024"/>
            <a:ext cx="0" cy="9721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1 51"/>
          <p:cNvCxnSpPr/>
          <p:nvPr/>
        </p:nvCxnSpPr>
        <p:spPr>
          <a:xfrm flipH="1">
            <a:off x="5529064" y="3501008"/>
            <a:ext cx="82238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1 52"/>
          <p:cNvCxnSpPr/>
          <p:nvPr/>
        </p:nvCxnSpPr>
        <p:spPr>
          <a:xfrm flipH="1">
            <a:off x="4160912" y="3501008"/>
            <a:ext cx="82238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asellaDiTesto 53"/>
          <p:cNvSpPr txBox="1"/>
          <p:nvPr/>
        </p:nvSpPr>
        <p:spPr>
          <a:xfrm>
            <a:off x="8625409" y="6309320"/>
            <a:ext cx="8640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21/27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66" name="Ovale 65"/>
          <p:cNvSpPr/>
          <p:nvPr/>
        </p:nvSpPr>
        <p:spPr>
          <a:xfrm>
            <a:off x="4520952" y="3717032"/>
            <a:ext cx="360040" cy="360040"/>
          </a:xfrm>
          <a:prstGeom prst="ellipse">
            <a:avLst/>
          </a:prstGeom>
          <a:solidFill>
            <a:srgbClr val="FFFF00"/>
          </a:solidFill>
          <a:ln w="5715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7" name="Ovale 66"/>
          <p:cNvSpPr/>
          <p:nvPr/>
        </p:nvSpPr>
        <p:spPr>
          <a:xfrm>
            <a:off x="4016896" y="4221088"/>
            <a:ext cx="360040" cy="360040"/>
          </a:xfrm>
          <a:prstGeom prst="ellipse">
            <a:avLst/>
          </a:prstGeom>
          <a:solidFill>
            <a:srgbClr val="FFFF00"/>
          </a:solidFill>
          <a:ln w="5715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8" name="Ovale 67"/>
          <p:cNvSpPr/>
          <p:nvPr/>
        </p:nvSpPr>
        <p:spPr>
          <a:xfrm>
            <a:off x="4520952" y="4221088"/>
            <a:ext cx="360040" cy="360040"/>
          </a:xfrm>
          <a:prstGeom prst="ellipse">
            <a:avLst/>
          </a:prstGeom>
          <a:solidFill>
            <a:srgbClr val="FFFF00"/>
          </a:solidFill>
          <a:ln w="5715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0" name="Ovale 69"/>
          <p:cNvSpPr/>
          <p:nvPr/>
        </p:nvSpPr>
        <p:spPr>
          <a:xfrm>
            <a:off x="4016896" y="2420888"/>
            <a:ext cx="360040" cy="360040"/>
          </a:xfrm>
          <a:prstGeom prst="ellipse">
            <a:avLst/>
          </a:prstGeom>
          <a:solidFill>
            <a:schemeClr val="accent6"/>
          </a:solidFill>
          <a:ln w="571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1" name="Ovale 70"/>
          <p:cNvSpPr/>
          <p:nvPr/>
        </p:nvSpPr>
        <p:spPr>
          <a:xfrm>
            <a:off x="4520952" y="2420888"/>
            <a:ext cx="360040" cy="360040"/>
          </a:xfrm>
          <a:prstGeom prst="ellipse">
            <a:avLst/>
          </a:prstGeom>
          <a:solidFill>
            <a:schemeClr val="accent6"/>
          </a:solidFill>
          <a:ln w="571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2" name="Ovale 71"/>
          <p:cNvSpPr/>
          <p:nvPr/>
        </p:nvSpPr>
        <p:spPr>
          <a:xfrm>
            <a:off x="4520952" y="2924944"/>
            <a:ext cx="360040" cy="360040"/>
          </a:xfrm>
          <a:prstGeom prst="ellipse">
            <a:avLst/>
          </a:prstGeom>
          <a:solidFill>
            <a:schemeClr val="accent6"/>
          </a:solidFill>
          <a:ln w="571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3" name="Ovale 72"/>
          <p:cNvSpPr/>
          <p:nvPr/>
        </p:nvSpPr>
        <p:spPr>
          <a:xfrm>
            <a:off x="5457056" y="2420888"/>
            <a:ext cx="360040" cy="36004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4" name="Ovale 73"/>
          <p:cNvSpPr/>
          <p:nvPr/>
        </p:nvSpPr>
        <p:spPr>
          <a:xfrm>
            <a:off x="6033120" y="2420888"/>
            <a:ext cx="360040" cy="36004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5" name="Ovale 74"/>
          <p:cNvSpPr/>
          <p:nvPr/>
        </p:nvSpPr>
        <p:spPr>
          <a:xfrm>
            <a:off x="6033120" y="2924944"/>
            <a:ext cx="360040" cy="36004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7" name="Ovale 76"/>
          <p:cNvSpPr/>
          <p:nvPr/>
        </p:nvSpPr>
        <p:spPr>
          <a:xfrm>
            <a:off x="5529064" y="3717032"/>
            <a:ext cx="360040" cy="36004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8" name="Ovale 77"/>
          <p:cNvSpPr/>
          <p:nvPr/>
        </p:nvSpPr>
        <p:spPr>
          <a:xfrm>
            <a:off x="6033120" y="3717032"/>
            <a:ext cx="360040" cy="36004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9" name="Ovale 78"/>
          <p:cNvSpPr/>
          <p:nvPr/>
        </p:nvSpPr>
        <p:spPr>
          <a:xfrm>
            <a:off x="6033120" y="4221088"/>
            <a:ext cx="360040" cy="36004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Processo 1"/>
          <p:cNvSpPr/>
          <p:nvPr/>
        </p:nvSpPr>
        <p:spPr>
          <a:xfrm>
            <a:off x="344488" y="116632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 DARWIN NOISE EXERCISE</a:t>
            </a:r>
            <a:endParaRPr lang="it-IT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7" name="CasellaDiTesto 46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pic>
        <p:nvPicPr>
          <p:cNvPr id="56" name="Immagine 10" descr="Sma_new_20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308725"/>
            <a:ext cx="3302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671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0175" y="836613"/>
            <a:ext cx="306705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2720" y="4045570"/>
            <a:ext cx="4635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Immagine 10" descr="Sma_new_2013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6308725"/>
            <a:ext cx="3302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sellaDiTesto 11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pic>
        <p:nvPicPr>
          <p:cNvPr id="820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5234" y="2893442"/>
            <a:ext cx="4635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6656" y="1628800"/>
            <a:ext cx="4635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ttangolo 17"/>
          <p:cNvSpPr/>
          <p:nvPr/>
        </p:nvSpPr>
        <p:spPr>
          <a:xfrm>
            <a:off x="3080792" y="1484784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+mn-cs"/>
              </a:rPr>
              <a:t> </a:t>
            </a:r>
            <a:r>
              <a:rPr lang="it-IT" sz="3600" b="1" u="sng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+mn-cs"/>
              </a:rPr>
              <a:t>TAILORING METHODOLOGIES</a:t>
            </a:r>
            <a:endParaRPr lang="it-IT" u="sng" dirty="0"/>
          </a:p>
        </p:txBody>
      </p:sp>
      <p:sp>
        <p:nvSpPr>
          <p:cNvPr id="19" name="Rettangolo 18"/>
          <p:cNvSpPr/>
          <p:nvPr/>
        </p:nvSpPr>
        <p:spPr>
          <a:xfrm>
            <a:off x="3008784" y="4077072"/>
            <a:ext cx="6437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+mn-cs"/>
              </a:rPr>
              <a:t>  </a:t>
            </a:r>
            <a:endParaRPr lang="it-IT" dirty="0"/>
          </a:p>
        </p:txBody>
      </p:sp>
      <p:sp>
        <p:nvSpPr>
          <p:cNvPr id="20" name="Processo 19"/>
          <p:cNvSpPr/>
          <p:nvPr/>
        </p:nvSpPr>
        <p:spPr>
          <a:xfrm>
            <a:off x="344488" y="188640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AGENDA</a:t>
            </a:r>
            <a:endParaRPr lang="it-IT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000672" y="5085184"/>
            <a:ext cx="7905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+mn-cs"/>
              </a:rPr>
              <a:t> CONCLUSIONS</a:t>
            </a:r>
            <a:endParaRPr lang="it-IT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5114" y="5125690"/>
            <a:ext cx="4635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tangolo 14"/>
          <p:cNvSpPr/>
          <p:nvPr/>
        </p:nvSpPr>
        <p:spPr>
          <a:xfrm>
            <a:off x="3008785" y="2782669"/>
            <a:ext cx="6897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+mn-cs"/>
              </a:rPr>
              <a:t> GAMIFICATION AND ROLE PLAY </a:t>
            </a:r>
            <a:endParaRPr lang="it-IT" dirty="0"/>
          </a:p>
        </p:txBody>
      </p:sp>
      <p:sp>
        <p:nvSpPr>
          <p:cNvPr id="21" name="Rettangolo 20"/>
          <p:cNvSpPr/>
          <p:nvPr/>
        </p:nvSpPr>
        <p:spPr>
          <a:xfrm>
            <a:off x="3161185" y="4078813"/>
            <a:ext cx="67448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+mn-cs"/>
              </a:rPr>
              <a:t>DARWIN NOISE EXERCISE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7248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cesso 6"/>
          <p:cNvSpPr/>
          <p:nvPr/>
        </p:nvSpPr>
        <p:spPr>
          <a:xfrm>
            <a:off x="344488" y="1039906"/>
            <a:ext cx="9217024" cy="5053390"/>
          </a:xfrm>
          <a:prstGeom prst="flowChartProcess">
            <a:avLst/>
          </a:prstGeom>
          <a:noFill/>
          <a:ln w="1270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it-IT" sz="3600" b="1" spc="5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998769" y="5042556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2" name="Ovale 1"/>
          <p:cNvSpPr/>
          <p:nvPr/>
        </p:nvSpPr>
        <p:spPr>
          <a:xfrm>
            <a:off x="776536" y="2564904"/>
            <a:ext cx="360040" cy="360040"/>
          </a:xfrm>
          <a:prstGeom prst="ellipse">
            <a:avLst/>
          </a:prstGeom>
          <a:ln w="5715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1280592" y="2564904"/>
            <a:ext cx="360040" cy="360040"/>
          </a:xfrm>
          <a:prstGeom prst="ellipse">
            <a:avLst/>
          </a:prstGeom>
          <a:ln w="5715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/>
          <p:cNvSpPr/>
          <p:nvPr/>
        </p:nvSpPr>
        <p:spPr>
          <a:xfrm>
            <a:off x="1856656" y="2564904"/>
            <a:ext cx="360040" cy="360040"/>
          </a:xfrm>
          <a:prstGeom prst="ellipse">
            <a:avLst/>
          </a:prstGeom>
          <a:ln w="57150" cmpd="sng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e 16"/>
          <p:cNvSpPr/>
          <p:nvPr/>
        </p:nvSpPr>
        <p:spPr>
          <a:xfrm>
            <a:off x="2360712" y="2564904"/>
            <a:ext cx="360040" cy="360040"/>
          </a:xfrm>
          <a:prstGeom prst="ellipse">
            <a:avLst/>
          </a:prstGeom>
          <a:ln w="5715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/>
          <p:cNvSpPr/>
          <p:nvPr/>
        </p:nvSpPr>
        <p:spPr>
          <a:xfrm>
            <a:off x="776536" y="3068960"/>
            <a:ext cx="360040" cy="360040"/>
          </a:xfrm>
          <a:prstGeom prst="ellipse">
            <a:avLst/>
          </a:prstGeom>
          <a:ln w="5715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776536" y="3573016"/>
            <a:ext cx="360040" cy="360040"/>
          </a:xfrm>
          <a:prstGeom prst="ellipse">
            <a:avLst/>
          </a:prstGeom>
          <a:ln w="5715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776536" y="4077072"/>
            <a:ext cx="360040" cy="360040"/>
          </a:xfrm>
          <a:prstGeom prst="ellipse">
            <a:avLst/>
          </a:prstGeom>
          <a:ln w="5715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1280592" y="3068960"/>
            <a:ext cx="360040" cy="360040"/>
          </a:xfrm>
          <a:prstGeom prst="ellipse">
            <a:avLst/>
          </a:prstGeom>
          <a:ln w="5715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Ovale 21"/>
          <p:cNvSpPr/>
          <p:nvPr/>
        </p:nvSpPr>
        <p:spPr>
          <a:xfrm>
            <a:off x="1856656" y="3068960"/>
            <a:ext cx="360040" cy="360040"/>
          </a:xfrm>
          <a:prstGeom prst="ellipse">
            <a:avLst/>
          </a:prstGeom>
          <a:ln w="57150" cmpd="sng">
            <a:solidFill>
              <a:srgbClr val="0D0D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Ovale 22"/>
          <p:cNvSpPr/>
          <p:nvPr/>
        </p:nvSpPr>
        <p:spPr>
          <a:xfrm>
            <a:off x="2360712" y="3068960"/>
            <a:ext cx="360040" cy="360040"/>
          </a:xfrm>
          <a:prstGeom prst="ellipse">
            <a:avLst/>
          </a:prstGeom>
          <a:ln w="571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Ovale 23"/>
          <p:cNvSpPr/>
          <p:nvPr/>
        </p:nvSpPr>
        <p:spPr>
          <a:xfrm>
            <a:off x="1280592" y="3573016"/>
            <a:ext cx="360040" cy="360040"/>
          </a:xfrm>
          <a:prstGeom prst="ellipse">
            <a:avLst/>
          </a:prstGeom>
          <a:ln w="5715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Ovale 24"/>
          <p:cNvSpPr/>
          <p:nvPr/>
        </p:nvSpPr>
        <p:spPr>
          <a:xfrm>
            <a:off x="1280592" y="4077072"/>
            <a:ext cx="360040" cy="360040"/>
          </a:xfrm>
          <a:prstGeom prst="ellipse">
            <a:avLst/>
          </a:prstGeom>
          <a:ln w="5715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Ovale 25"/>
          <p:cNvSpPr/>
          <p:nvPr/>
        </p:nvSpPr>
        <p:spPr>
          <a:xfrm>
            <a:off x="1856656" y="3573016"/>
            <a:ext cx="360040" cy="360040"/>
          </a:xfrm>
          <a:prstGeom prst="ellipse">
            <a:avLst/>
          </a:prstGeom>
          <a:ln w="57150" cmpd="sng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Ovale 26"/>
          <p:cNvSpPr/>
          <p:nvPr/>
        </p:nvSpPr>
        <p:spPr>
          <a:xfrm>
            <a:off x="2360712" y="3573016"/>
            <a:ext cx="360040" cy="360040"/>
          </a:xfrm>
          <a:prstGeom prst="ellipse">
            <a:avLst/>
          </a:prstGeom>
          <a:ln w="5715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Ovale 27"/>
          <p:cNvSpPr/>
          <p:nvPr/>
        </p:nvSpPr>
        <p:spPr>
          <a:xfrm>
            <a:off x="1856656" y="4077072"/>
            <a:ext cx="360040" cy="360040"/>
          </a:xfrm>
          <a:prstGeom prst="ellipse">
            <a:avLst/>
          </a:prstGeom>
          <a:ln w="57150" cmpd="sng">
            <a:solidFill>
              <a:srgbClr val="0D0D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Ovale 28"/>
          <p:cNvSpPr/>
          <p:nvPr/>
        </p:nvSpPr>
        <p:spPr>
          <a:xfrm>
            <a:off x="2360712" y="4077072"/>
            <a:ext cx="360040" cy="360040"/>
          </a:xfrm>
          <a:prstGeom prst="ellipse">
            <a:avLst/>
          </a:prstGeom>
          <a:ln w="571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Ovale 31"/>
          <p:cNvSpPr/>
          <p:nvPr/>
        </p:nvSpPr>
        <p:spPr>
          <a:xfrm>
            <a:off x="4016896" y="2924944"/>
            <a:ext cx="360040" cy="360040"/>
          </a:xfrm>
          <a:prstGeom prst="ellipse">
            <a:avLst/>
          </a:prstGeom>
          <a:solidFill>
            <a:schemeClr val="accent6"/>
          </a:solidFill>
          <a:ln w="571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8" name="Ovale 37"/>
          <p:cNvSpPr/>
          <p:nvPr/>
        </p:nvSpPr>
        <p:spPr>
          <a:xfrm>
            <a:off x="5457056" y="2924944"/>
            <a:ext cx="360040" cy="36004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Ovale 39"/>
          <p:cNvSpPr/>
          <p:nvPr/>
        </p:nvSpPr>
        <p:spPr>
          <a:xfrm>
            <a:off x="4016896" y="3717032"/>
            <a:ext cx="360040" cy="360040"/>
          </a:xfrm>
          <a:prstGeom prst="ellipse">
            <a:avLst/>
          </a:prstGeom>
          <a:solidFill>
            <a:srgbClr val="FFFF00"/>
          </a:solidFill>
          <a:ln w="5715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Ovale 45"/>
          <p:cNvSpPr/>
          <p:nvPr/>
        </p:nvSpPr>
        <p:spPr>
          <a:xfrm>
            <a:off x="5529064" y="4221088"/>
            <a:ext cx="360040" cy="36004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Freccia a destra 47"/>
          <p:cNvSpPr/>
          <p:nvPr/>
        </p:nvSpPr>
        <p:spPr>
          <a:xfrm>
            <a:off x="2936776" y="2823347"/>
            <a:ext cx="864096" cy="1397741"/>
          </a:xfrm>
          <a:prstGeom prst="rightArrow">
            <a:avLst/>
          </a:prstGeom>
          <a:ln w="571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cap="small" dirty="0">
              <a:ln w="57150" cmpd="sng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9" name="CasellaDiTesto 48"/>
          <p:cNvSpPr txBox="1"/>
          <p:nvPr/>
        </p:nvSpPr>
        <p:spPr>
          <a:xfrm>
            <a:off x="776536" y="5013176"/>
            <a:ext cx="2219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THE CLASS</a:t>
            </a:r>
            <a:endParaRPr lang="it-IT" sz="2800" b="1" dirty="0"/>
          </a:p>
        </p:txBody>
      </p:sp>
      <p:sp>
        <p:nvSpPr>
          <p:cNvPr id="50" name="CasellaDiTesto 49"/>
          <p:cNvSpPr txBox="1"/>
          <p:nvPr/>
        </p:nvSpPr>
        <p:spPr>
          <a:xfrm>
            <a:off x="4292239" y="4941168"/>
            <a:ext cx="1740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4 TEAMS</a:t>
            </a:r>
            <a:endParaRPr lang="it-IT" sz="2800" b="1" dirty="0"/>
          </a:p>
        </p:txBody>
      </p:sp>
      <p:cxnSp>
        <p:nvCxnSpPr>
          <p:cNvPr id="4" name="Connettore 1 3"/>
          <p:cNvCxnSpPr/>
          <p:nvPr/>
        </p:nvCxnSpPr>
        <p:spPr>
          <a:xfrm>
            <a:off x="5241032" y="2312876"/>
            <a:ext cx="0" cy="9721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1 50"/>
          <p:cNvCxnSpPr/>
          <p:nvPr/>
        </p:nvCxnSpPr>
        <p:spPr>
          <a:xfrm>
            <a:off x="5241032" y="3645024"/>
            <a:ext cx="0" cy="9721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1 51"/>
          <p:cNvCxnSpPr/>
          <p:nvPr/>
        </p:nvCxnSpPr>
        <p:spPr>
          <a:xfrm flipH="1">
            <a:off x="5529064" y="3501008"/>
            <a:ext cx="82238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1 52"/>
          <p:cNvCxnSpPr/>
          <p:nvPr/>
        </p:nvCxnSpPr>
        <p:spPr>
          <a:xfrm flipH="1">
            <a:off x="4160912" y="3501008"/>
            <a:ext cx="82238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asellaDiTesto 53"/>
          <p:cNvSpPr txBox="1"/>
          <p:nvPr/>
        </p:nvSpPr>
        <p:spPr>
          <a:xfrm>
            <a:off x="8625409" y="6309320"/>
            <a:ext cx="8640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21/27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66" name="Ovale 65"/>
          <p:cNvSpPr/>
          <p:nvPr/>
        </p:nvSpPr>
        <p:spPr>
          <a:xfrm>
            <a:off x="4520952" y="3717032"/>
            <a:ext cx="360040" cy="360040"/>
          </a:xfrm>
          <a:prstGeom prst="ellipse">
            <a:avLst/>
          </a:prstGeom>
          <a:solidFill>
            <a:srgbClr val="FFFF00"/>
          </a:solidFill>
          <a:ln w="5715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7" name="Ovale 66"/>
          <p:cNvSpPr/>
          <p:nvPr/>
        </p:nvSpPr>
        <p:spPr>
          <a:xfrm>
            <a:off x="4016896" y="4221088"/>
            <a:ext cx="360040" cy="360040"/>
          </a:xfrm>
          <a:prstGeom prst="ellipse">
            <a:avLst/>
          </a:prstGeom>
          <a:solidFill>
            <a:srgbClr val="FFFF00"/>
          </a:solidFill>
          <a:ln w="5715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8" name="Ovale 67"/>
          <p:cNvSpPr/>
          <p:nvPr/>
        </p:nvSpPr>
        <p:spPr>
          <a:xfrm>
            <a:off x="4520952" y="4221088"/>
            <a:ext cx="360040" cy="360040"/>
          </a:xfrm>
          <a:prstGeom prst="ellipse">
            <a:avLst/>
          </a:prstGeom>
          <a:solidFill>
            <a:srgbClr val="FFFF00"/>
          </a:solidFill>
          <a:ln w="5715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0" name="Ovale 69"/>
          <p:cNvSpPr/>
          <p:nvPr/>
        </p:nvSpPr>
        <p:spPr>
          <a:xfrm>
            <a:off x="4016896" y="2420888"/>
            <a:ext cx="360040" cy="360040"/>
          </a:xfrm>
          <a:prstGeom prst="ellipse">
            <a:avLst/>
          </a:prstGeom>
          <a:solidFill>
            <a:schemeClr val="accent6"/>
          </a:solidFill>
          <a:ln w="571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1" name="Ovale 70"/>
          <p:cNvSpPr/>
          <p:nvPr/>
        </p:nvSpPr>
        <p:spPr>
          <a:xfrm>
            <a:off x="4520952" y="2420888"/>
            <a:ext cx="360040" cy="360040"/>
          </a:xfrm>
          <a:prstGeom prst="ellipse">
            <a:avLst/>
          </a:prstGeom>
          <a:solidFill>
            <a:schemeClr val="accent6"/>
          </a:solidFill>
          <a:ln w="571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2" name="Ovale 71"/>
          <p:cNvSpPr/>
          <p:nvPr/>
        </p:nvSpPr>
        <p:spPr>
          <a:xfrm>
            <a:off x="4520952" y="2924944"/>
            <a:ext cx="360040" cy="360040"/>
          </a:xfrm>
          <a:prstGeom prst="ellipse">
            <a:avLst/>
          </a:prstGeom>
          <a:solidFill>
            <a:schemeClr val="accent6"/>
          </a:solidFill>
          <a:ln w="571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3" name="Ovale 72"/>
          <p:cNvSpPr/>
          <p:nvPr/>
        </p:nvSpPr>
        <p:spPr>
          <a:xfrm>
            <a:off x="5457056" y="2420888"/>
            <a:ext cx="360040" cy="36004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4" name="Ovale 73"/>
          <p:cNvSpPr/>
          <p:nvPr/>
        </p:nvSpPr>
        <p:spPr>
          <a:xfrm>
            <a:off x="6033120" y="2420888"/>
            <a:ext cx="360040" cy="36004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5" name="Ovale 74"/>
          <p:cNvSpPr/>
          <p:nvPr/>
        </p:nvSpPr>
        <p:spPr>
          <a:xfrm>
            <a:off x="6033120" y="2924944"/>
            <a:ext cx="360040" cy="36004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7" name="Ovale 76"/>
          <p:cNvSpPr/>
          <p:nvPr/>
        </p:nvSpPr>
        <p:spPr>
          <a:xfrm>
            <a:off x="5529064" y="3717032"/>
            <a:ext cx="360040" cy="36004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8" name="Ovale 77"/>
          <p:cNvSpPr/>
          <p:nvPr/>
        </p:nvSpPr>
        <p:spPr>
          <a:xfrm>
            <a:off x="6033120" y="3717032"/>
            <a:ext cx="360040" cy="36004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9" name="Ovale 78"/>
          <p:cNvSpPr/>
          <p:nvPr/>
        </p:nvSpPr>
        <p:spPr>
          <a:xfrm>
            <a:off x="6033120" y="4221088"/>
            <a:ext cx="360040" cy="36004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0" name="CasellaDiTesto 79"/>
          <p:cNvSpPr txBox="1"/>
          <p:nvPr/>
        </p:nvSpPr>
        <p:spPr>
          <a:xfrm>
            <a:off x="7639776" y="4941168"/>
            <a:ext cx="1561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/>
              <a:t>1</a:t>
            </a:r>
            <a:r>
              <a:rPr lang="it-IT" sz="2800" b="1" dirty="0" smtClean="0"/>
              <a:t> ISSUE</a:t>
            </a:r>
            <a:endParaRPr lang="it-IT" sz="2800" b="1" dirty="0"/>
          </a:p>
        </p:txBody>
      </p:sp>
      <p:sp>
        <p:nvSpPr>
          <p:cNvPr id="81" name="Freccia a destra 47"/>
          <p:cNvSpPr/>
          <p:nvPr/>
        </p:nvSpPr>
        <p:spPr>
          <a:xfrm>
            <a:off x="6609184" y="2852936"/>
            <a:ext cx="864096" cy="1397741"/>
          </a:xfrm>
          <a:prstGeom prst="rightArrow">
            <a:avLst/>
          </a:prstGeom>
          <a:ln w="571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cap="small" dirty="0">
              <a:ln w="57150" cmpd="sng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" name="Fumetto 4 4"/>
          <p:cNvSpPr/>
          <p:nvPr/>
        </p:nvSpPr>
        <p:spPr>
          <a:xfrm>
            <a:off x="7545288" y="2636912"/>
            <a:ext cx="1872208" cy="1800200"/>
          </a:xfrm>
          <a:prstGeom prst="cloud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800" cap="small" dirty="0" smtClean="0">
                <a:solidFill>
                  <a:schemeClr val="accent2"/>
                </a:solidFill>
              </a:rPr>
              <a:t>?</a:t>
            </a:r>
            <a:endParaRPr lang="it-IT" sz="8800" cap="small" dirty="0">
              <a:solidFill>
                <a:schemeClr val="accent2"/>
              </a:solidFill>
            </a:endParaRPr>
          </a:p>
        </p:txBody>
      </p:sp>
      <p:sp>
        <p:nvSpPr>
          <p:cNvPr id="55" name="Processo 1"/>
          <p:cNvSpPr/>
          <p:nvPr/>
        </p:nvSpPr>
        <p:spPr>
          <a:xfrm>
            <a:off x="344488" y="116632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 DARWIN NOISE EXERCISE</a:t>
            </a:r>
            <a:endParaRPr lang="it-IT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6" name="CasellaDiTesto 55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pic>
        <p:nvPicPr>
          <p:cNvPr id="57" name="Immagine 10" descr="Sma_new_20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308725"/>
            <a:ext cx="3302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671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cesso 6"/>
          <p:cNvSpPr/>
          <p:nvPr/>
        </p:nvSpPr>
        <p:spPr>
          <a:xfrm>
            <a:off x="344488" y="1039906"/>
            <a:ext cx="9217024" cy="5053390"/>
          </a:xfrm>
          <a:prstGeom prst="flowChartProcess">
            <a:avLst/>
          </a:prstGeom>
          <a:noFill/>
          <a:ln w="1270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it-IT" sz="3600" b="1" spc="5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998769" y="5042556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30" name="Ovale 29"/>
          <p:cNvSpPr/>
          <p:nvPr/>
        </p:nvSpPr>
        <p:spPr>
          <a:xfrm>
            <a:off x="1136576" y="1844824"/>
            <a:ext cx="720080" cy="720080"/>
          </a:xfrm>
          <a:prstGeom prst="ellipse">
            <a:avLst/>
          </a:prstGeom>
          <a:solidFill>
            <a:schemeClr val="accent6"/>
          </a:solidFill>
          <a:ln w="571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Ovale 33"/>
          <p:cNvSpPr/>
          <p:nvPr/>
        </p:nvSpPr>
        <p:spPr>
          <a:xfrm>
            <a:off x="3656856" y="1916832"/>
            <a:ext cx="720080" cy="7200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 cmpd="sng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Ovale 39"/>
          <p:cNvSpPr/>
          <p:nvPr/>
        </p:nvSpPr>
        <p:spPr>
          <a:xfrm>
            <a:off x="1208584" y="4581128"/>
            <a:ext cx="720080" cy="720080"/>
          </a:xfrm>
          <a:prstGeom prst="ellipse">
            <a:avLst/>
          </a:prstGeom>
          <a:solidFill>
            <a:srgbClr val="FFFF00"/>
          </a:solidFill>
          <a:ln w="57150" cmpd="sng">
            <a:solidFill>
              <a:srgbClr val="0D0D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Ovale 45"/>
          <p:cNvSpPr/>
          <p:nvPr/>
        </p:nvSpPr>
        <p:spPr>
          <a:xfrm>
            <a:off x="3656856" y="4509120"/>
            <a:ext cx="792088" cy="79208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CasellaDiTesto 49"/>
          <p:cNvSpPr txBox="1"/>
          <p:nvPr/>
        </p:nvSpPr>
        <p:spPr>
          <a:xfrm>
            <a:off x="1928664" y="5461774"/>
            <a:ext cx="135182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4 TEAMS</a:t>
            </a:r>
            <a:endParaRPr lang="it-IT" b="1" dirty="0"/>
          </a:p>
        </p:txBody>
      </p:sp>
      <p:cxnSp>
        <p:nvCxnSpPr>
          <p:cNvPr id="4" name="Connettore 1 3"/>
          <p:cNvCxnSpPr/>
          <p:nvPr/>
        </p:nvCxnSpPr>
        <p:spPr>
          <a:xfrm>
            <a:off x="1424608" y="2780928"/>
            <a:ext cx="0" cy="1584176"/>
          </a:xfrm>
          <a:prstGeom prst="line">
            <a:avLst/>
          </a:prstGeom>
          <a:ln w="76200" cmpd="sng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1 51"/>
          <p:cNvCxnSpPr/>
          <p:nvPr/>
        </p:nvCxnSpPr>
        <p:spPr>
          <a:xfrm>
            <a:off x="2144688" y="1988840"/>
            <a:ext cx="1224136" cy="0"/>
          </a:xfrm>
          <a:prstGeom prst="line">
            <a:avLst/>
          </a:prstGeom>
          <a:ln w="76200" cmpd="sng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asellaDiTesto 53"/>
          <p:cNvSpPr txBox="1"/>
          <p:nvPr/>
        </p:nvSpPr>
        <p:spPr>
          <a:xfrm>
            <a:off x="8625409" y="6309320"/>
            <a:ext cx="8640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22/27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cxnSp>
        <p:nvCxnSpPr>
          <p:cNvPr id="56" name="Connettore 1 55"/>
          <p:cNvCxnSpPr/>
          <p:nvPr/>
        </p:nvCxnSpPr>
        <p:spPr>
          <a:xfrm flipH="1">
            <a:off x="2072680" y="2276872"/>
            <a:ext cx="1224136" cy="0"/>
          </a:xfrm>
          <a:prstGeom prst="line">
            <a:avLst/>
          </a:prstGeom>
          <a:ln w="76200" cmpd="sng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asellaDiTesto 58"/>
          <p:cNvSpPr txBox="1"/>
          <p:nvPr/>
        </p:nvSpPr>
        <p:spPr>
          <a:xfrm>
            <a:off x="4736976" y="1916832"/>
            <a:ext cx="346602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TEAM “A”: </a:t>
            </a:r>
            <a:r>
              <a:rPr lang="it-IT" b="1" u="sng" dirty="0" smtClean="0"/>
              <a:t>AUTHORITIES</a:t>
            </a:r>
            <a:endParaRPr lang="it-IT" b="1" u="sng" dirty="0"/>
          </a:p>
        </p:txBody>
      </p:sp>
      <p:sp>
        <p:nvSpPr>
          <p:cNvPr id="60" name="CasellaDiTesto 59"/>
          <p:cNvSpPr txBox="1"/>
          <p:nvPr/>
        </p:nvSpPr>
        <p:spPr>
          <a:xfrm>
            <a:off x="4736976" y="2509446"/>
            <a:ext cx="437374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TEAM “B”: </a:t>
            </a:r>
            <a:r>
              <a:rPr lang="it-IT" b="1" u="sng" dirty="0" smtClean="0"/>
              <a:t>PILOTS’ COMMITTEE</a:t>
            </a:r>
            <a:endParaRPr lang="it-IT" b="1" u="sng" dirty="0"/>
          </a:p>
        </p:txBody>
      </p:sp>
      <p:sp>
        <p:nvSpPr>
          <p:cNvPr id="62" name="CasellaDiTesto 61"/>
          <p:cNvSpPr txBox="1"/>
          <p:nvPr/>
        </p:nvSpPr>
        <p:spPr>
          <a:xfrm>
            <a:off x="4736976" y="3157518"/>
            <a:ext cx="474772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TEAM “C”: </a:t>
            </a:r>
            <a:r>
              <a:rPr lang="it-IT" b="1" u="sng" dirty="0" smtClean="0"/>
              <a:t>CIVILIANS’ COMMITTEE</a:t>
            </a:r>
            <a:endParaRPr lang="it-IT" b="1" u="sng" dirty="0"/>
          </a:p>
        </p:txBody>
      </p:sp>
      <p:sp>
        <p:nvSpPr>
          <p:cNvPr id="63" name="CasellaDiTesto 62"/>
          <p:cNvSpPr txBox="1"/>
          <p:nvPr/>
        </p:nvSpPr>
        <p:spPr>
          <a:xfrm>
            <a:off x="4741784" y="3805590"/>
            <a:ext cx="355097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tx1">
                    <a:lumMod val="75000"/>
                  </a:schemeClr>
                </a:solidFill>
              </a:rPr>
              <a:t>TEAM “D”: JOURNALISTS</a:t>
            </a:r>
            <a:endParaRPr lang="it-IT" b="1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64" name="Connettore 1 63"/>
          <p:cNvCxnSpPr/>
          <p:nvPr/>
        </p:nvCxnSpPr>
        <p:spPr>
          <a:xfrm flipV="1">
            <a:off x="1712640" y="2780928"/>
            <a:ext cx="0" cy="1512168"/>
          </a:xfrm>
          <a:prstGeom prst="line">
            <a:avLst/>
          </a:prstGeom>
          <a:ln w="76200" cmpd="sng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1 64"/>
          <p:cNvCxnSpPr/>
          <p:nvPr/>
        </p:nvCxnSpPr>
        <p:spPr>
          <a:xfrm flipV="1">
            <a:off x="2144688" y="2636912"/>
            <a:ext cx="1224136" cy="1728192"/>
          </a:xfrm>
          <a:prstGeom prst="line">
            <a:avLst/>
          </a:prstGeom>
          <a:ln w="76200" cmpd="sng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1 65"/>
          <p:cNvCxnSpPr/>
          <p:nvPr/>
        </p:nvCxnSpPr>
        <p:spPr>
          <a:xfrm flipH="1">
            <a:off x="2360712" y="2852936"/>
            <a:ext cx="1152128" cy="1656184"/>
          </a:xfrm>
          <a:prstGeom prst="line">
            <a:avLst/>
          </a:prstGeom>
          <a:ln w="76200" cmpd="sng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Processo 1"/>
          <p:cNvSpPr/>
          <p:nvPr/>
        </p:nvSpPr>
        <p:spPr>
          <a:xfrm>
            <a:off x="344488" y="116632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 DARWIN NOISE EXERCISE</a:t>
            </a:r>
            <a:endParaRPr lang="it-IT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pic>
        <p:nvPicPr>
          <p:cNvPr id="24" name="Immagine 10" descr="Sma_new_20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308725"/>
            <a:ext cx="3302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094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cesso 6"/>
          <p:cNvSpPr/>
          <p:nvPr/>
        </p:nvSpPr>
        <p:spPr>
          <a:xfrm>
            <a:off x="344488" y="1039906"/>
            <a:ext cx="9217024" cy="5053390"/>
          </a:xfrm>
          <a:prstGeom prst="flowChartProcess">
            <a:avLst/>
          </a:prstGeom>
          <a:noFill/>
          <a:ln w="1270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it-IT" sz="3600" b="1" spc="5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998769" y="5042556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30" name="Ovale 29"/>
          <p:cNvSpPr/>
          <p:nvPr/>
        </p:nvSpPr>
        <p:spPr>
          <a:xfrm>
            <a:off x="1136576" y="1844824"/>
            <a:ext cx="720080" cy="720080"/>
          </a:xfrm>
          <a:prstGeom prst="ellipse">
            <a:avLst/>
          </a:prstGeom>
          <a:solidFill>
            <a:schemeClr val="accent6"/>
          </a:solidFill>
          <a:ln w="571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Ovale 33"/>
          <p:cNvSpPr/>
          <p:nvPr/>
        </p:nvSpPr>
        <p:spPr>
          <a:xfrm>
            <a:off x="3656856" y="1916832"/>
            <a:ext cx="720080" cy="7200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 cmpd="sng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Ovale 39"/>
          <p:cNvSpPr/>
          <p:nvPr/>
        </p:nvSpPr>
        <p:spPr>
          <a:xfrm>
            <a:off x="1208584" y="4581128"/>
            <a:ext cx="720080" cy="720080"/>
          </a:xfrm>
          <a:prstGeom prst="ellipse">
            <a:avLst/>
          </a:prstGeom>
          <a:solidFill>
            <a:srgbClr val="FFFF00"/>
          </a:solidFill>
          <a:ln w="57150" cmpd="sng">
            <a:solidFill>
              <a:srgbClr val="0D0D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Ovale 45"/>
          <p:cNvSpPr/>
          <p:nvPr/>
        </p:nvSpPr>
        <p:spPr>
          <a:xfrm>
            <a:off x="3656856" y="4509120"/>
            <a:ext cx="792088" cy="79208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CasellaDiTesto 49"/>
          <p:cNvSpPr txBox="1"/>
          <p:nvPr/>
        </p:nvSpPr>
        <p:spPr>
          <a:xfrm>
            <a:off x="1928664" y="5461774"/>
            <a:ext cx="135182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4 TEAMS</a:t>
            </a:r>
            <a:endParaRPr lang="it-IT" b="1" dirty="0"/>
          </a:p>
        </p:txBody>
      </p:sp>
      <p:sp>
        <p:nvSpPr>
          <p:cNvPr id="54" name="CasellaDiTesto 53"/>
          <p:cNvSpPr txBox="1"/>
          <p:nvPr/>
        </p:nvSpPr>
        <p:spPr>
          <a:xfrm>
            <a:off x="8625409" y="6309320"/>
            <a:ext cx="8640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23/27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59" name="CasellaDiTesto 58"/>
          <p:cNvSpPr txBox="1"/>
          <p:nvPr/>
        </p:nvSpPr>
        <p:spPr>
          <a:xfrm>
            <a:off x="4736976" y="1916832"/>
            <a:ext cx="346602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BFBFBF"/>
                </a:solidFill>
              </a:rPr>
              <a:t>TEAM “A”: AUTHORITIES</a:t>
            </a:r>
            <a:endParaRPr lang="it-IT" b="1" dirty="0">
              <a:solidFill>
                <a:srgbClr val="BFBFBF"/>
              </a:solidFill>
            </a:endParaRPr>
          </a:p>
        </p:txBody>
      </p:sp>
      <p:sp>
        <p:nvSpPr>
          <p:cNvPr id="60" name="CasellaDiTesto 59"/>
          <p:cNvSpPr txBox="1"/>
          <p:nvPr/>
        </p:nvSpPr>
        <p:spPr>
          <a:xfrm>
            <a:off x="4736976" y="2509446"/>
            <a:ext cx="437374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BFBFBF"/>
                </a:solidFill>
              </a:rPr>
              <a:t>TEAM “B”: PILOTS’ COMMITTEE</a:t>
            </a:r>
            <a:endParaRPr lang="it-IT" b="1" dirty="0">
              <a:solidFill>
                <a:srgbClr val="BFBFBF"/>
              </a:solidFill>
            </a:endParaRPr>
          </a:p>
        </p:txBody>
      </p:sp>
      <p:sp>
        <p:nvSpPr>
          <p:cNvPr id="62" name="CasellaDiTesto 61"/>
          <p:cNvSpPr txBox="1"/>
          <p:nvPr/>
        </p:nvSpPr>
        <p:spPr>
          <a:xfrm>
            <a:off x="4736976" y="3157518"/>
            <a:ext cx="474772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BFBFBF"/>
                </a:solidFill>
              </a:rPr>
              <a:t>TEAM “C”: CIVILIAN’S COMMITTEE</a:t>
            </a:r>
            <a:endParaRPr lang="it-IT" b="1" dirty="0">
              <a:solidFill>
                <a:srgbClr val="BFBFBF"/>
              </a:solidFill>
            </a:endParaRPr>
          </a:p>
        </p:txBody>
      </p:sp>
      <p:sp>
        <p:nvSpPr>
          <p:cNvPr id="63" name="CasellaDiTesto 62"/>
          <p:cNvSpPr txBox="1"/>
          <p:nvPr/>
        </p:nvSpPr>
        <p:spPr>
          <a:xfrm>
            <a:off x="4741784" y="3805590"/>
            <a:ext cx="355097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u="sng" dirty="0" smtClean="0"/>
              <a:t>TEAM “D”: JOURNALISTS</a:t>
            </a:r>
            <a:endParaRPr lang="it-IT" b="1" u="sng" dirty="0"/>
          </a:p>
        </p:txBody>
      </p:sp>
      <p:cxnSp>
        <p:nvCxnSpPr>
          <p:cNvPr id="88" name="Connettore 1 87"/>
          <p:cNvCxnSpPr/>
          <p:nvPr/>
        </p:nvCxnSpPr>
        <p:spPr>
          <a:xfrm>
            <a:off x="4016896" y="2780928"/>
            <a:ext cx="0" cy="1584176"/>
          </a:xfrm>
          <a:prstGeom prst="line">
            <a:avLst/>
          </a:prstGeom>
          <a:ln w="76200" cmpd="sng"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ttore 1 94"/>
          <p:cNvCxnSpPr/>
          <p:nvPr/>
        </p:nvCxnSpPr>
        <p:spPr>
          <a:xfrm>
            <a:off x="2144688" y="4941168"/>
            <a:ext cx="1440160" cy="0"/>
          </a:xfrm>
          <a:prstGeom prst="line">
            <a:avLst/>
          </a:prstGeom>
          <a:ln w="76200" cmpd="sng"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ttore 1 101"/>
          <p:cNvCxnSpPr/>
          <p:nvPr/>
        </p:nvCxnSpPr>
        <p:spPr>
          <a:xfrm>
            <a:off x="2000672" y="2708920"/>
            <a:ext cx="1512168" cy="1656184"/>
          </a:xfrm>
          <a:prstGeom prst="line">
            <a:avLst/>
          </a:prstGeom>
          <a:ln w="76200" cmpd="sng"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rocesso 1"/>
          <p:cNvSpPr/>
          <p:nvPr/>
        </p:nvSpPr>
        <p:spPr>
          <a:xfrm>
            <a:off x="344488" y="116632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 DARWIN NOISE EXERCISE</a:t>
            </a:r>
            <a:endParaRPr lang="it-IT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pic>
        <p:nvPicPr>
          <p:cNvPr id="21" name="Immagine 10" descr="Sma_new_20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308725"/>
            <a:ext cx="3302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099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cesso 6"/>
          <p:cNvSpPr/>
          <p:nvPr/>
        </p:nvSpPr>
        <p:spPr>
          <a:xfrm>
            <a:off x="344488" y="1039906"/>
            <a:ext cx="9217024" cy="5053390"/>
          </a:xfrm>
          <a:prstGeom prst="flowChartProcess">
            <a:avLst/>
          </a:prstGeom>
          <a:noFill/>
          <a:ln w="1270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it-IT" sz="3600" b="1" spc="5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998769" y="5042556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54" name="CasellaDiTesto 53"/>
          <p:cNvSpPr txBox="1"/>
          <p:nvPr/>
        </p:nvSpPr>
        <p:spPr>
          <a:xfrm>
            <a:off x="8625409" y="6309320"/>
            <a:ext cx="8640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24/27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80" name="CasellaDiTesto 79"/>
          <p:cNvSpPr txBox="1"/>
          <p:nvPr/>
        </p:nvSpPr>
        <p:spPr>
          <a:xfrm>
            <a:off x="920552" y="4941168"/>
            <a:ext cx="2538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THE  ISSUE…</a:t>
            </a:r>
            <a:endParaRPr lang="it-IT" sz="2800" b="1" dirty="0"/>
          </a:p>
        </p:txBody>
      </p:sp>
      <p:sp>
        <p:nvSpPr>
          <p:cNvPr id="81" name="Freccia a destra 47"/>
          <p:cNvSpPr/>
          <p:nvPr/>
        </p:nvSpPr>
        <p:spPr>
          <a:xfrm>
            <a:off x="3728864" y="2852936"/>
            <a:ext cx="864096" cy="1397741"/>
          </a:xfrm>
          <a:prstGeom prst="rightArrow">
            <a:avLst/>
          </a:prstGeom>
          <a:ln w="571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cap="small" dirty="0">
              <a:ln w="57150" cmpd="sng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" name="Fumetto 4 4"/>
          <p:cNvSpPr/>
          <p:nvPr/>
        </p:nvSpPr>
        <p:spPr>
          <a:xfrm>
            <a:off x="1280592" y="2492896"/>
            <a:ext cx="1872208" cy="1800200"/>
          </a:xfrm>
          <a:prstGeom prst="cloud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800" cap="small" dirty="0" smtClean="0">
                <a:solidFill>
                  <a:schemeClr val="accent2"/>
                </a:solidFill>
              </a:rPr>
              <a:t>?</a:t>
            </a:r>
            <a:endParaRPr lang="it-IT" sz="8800" cap="small" dirty="0">
              <a:solidFill>
                <a:schemeClr val="accent2"/>
              </a:solidFill>
            </a:endParaRPr>
          </a:p>
        </p:txBody>
      </p:sp>
      <p:sp>
        <p:nvSpPr>
          <p:cNvPr id="55" name="CasellaDiTesto 54"/>
          <p:cNvSpPr txBox="1"/>
          <p:nvPr/>
        </p:nvSpPr>
        <p:spPr>
          <a:xfrm>
            <a:off x="3944888" y="4941168"/>
            <a:ext cx="55194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….A COMPLEX ENVIRONMENT</a:t>
            </a:r>
            <a:endParaRPr lang="it-IT" sz="2800" b="1" dirty="0"/>
          </a:p>
        </p:txBody>
      </p:sp>
      <p:pic>
        <p:nvPicPr>
          <p:cNvPr id="3" name="Immagine 2" descr="Unknown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968" y="1628800"/>
            <a:ext cx="1155411" cy="1733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magine 7" descr="Unknown-2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088" y="1124744"/>
            <a:ext cx="2273300" cy="1511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magine 8" descr="Unknown-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320" y="2276872"/>
            <a:ext cx="1384300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magine 9" descr="Unknown-3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248" y="3789040"/>
            <a:ext cx="1536700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magine 11" descr="Unknown-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992" y="3356992"/>
            <a:ext cx="1612900" cy="1638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Immagine 29" descr="Unknown-4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168" y="2636912"/>
            <a:ext cx="1130300" cy="116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7" name="Processo 1"/>
          <p:cNvSpPr/>
          <p:nvPr/>
        </p:nvSpPr>
        <p:spPr>
          <a:xfrm>
            <a:off x="344488" y="116632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 DARWIN NOISE EXERCISE</a:t>
            </a:r>
            <a:endParaRPr lang="it-IT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pic>
        <p:nvPicPr>
          <p:cNvPr id="19" name="Immagine 10" descr="Sma_new_2013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0" y="6308725"/>
            <a:ext cx="3302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849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cesso 6"/>
          <p:cNvSpPr/>
          <p:nvPr/>
        </p:nvSpPr>
        <p:spPr>
          <a:xfrm>
            <a:off x="344488" y="1039906"/>
            <a:ext cx="9217024" cy="5053390"/>
          </a:xfrm>
          <a:prstGeom prst="flowChartProcess">
            <a:avLst/>
          </a:prstGeom>
          <a:noFill/>
          <a:ln w="1270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it-IT" sz="3600" b="1" spc="5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998769" y="5042556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3" name="Freccia a destra 2"/>
          <p:cNvSpPr/>
          <p:nvPr/>
        </p:nvSpPr>
        <p:spPr>
          <a:xfrm>
            <a:off x="488504" y="2211279"/>
            <a:ext cx="1784463" cy="2081817"/>
          </a:xfrm>
          <a:prstGeom prst="rightArrow">
            <a:avLst/>
          </a:prstGeom>
          <a:ln w="76200" cmpd="sng"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cap="small" dirty="0" smtClean="0">
                <a:solidFill>
                  <a:schemeClr val="tx1"/>
                </a:solidFill>
              </a:rPr>
              <a:t>1° WEEK</a:t>
            </a:r>
            <a:endParaRPr lang="it-IT" b="1" cap="small" dirty="0">
              <a:solidFill>
                <a:schemeClr val="tx1"/>
              </a:solidFill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1143000" y="1268760"/>
            <a:ext cx="676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FFFF00"/>
                </a:solidFill>
              </a:rPr>
              <a:t>PHASING: 4 WEEKS</a:t>
            </a:r>
            <a:endParaRPr lang="it-IT" sz="3600" b="1" dirty="0">
              <a:solidFill>
                <a:srgbClr val="FFFF0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8625409" y="6309320"/>
            <a:ext cx="8640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25/27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12" name="Processo 1"/>
          <p:cNvSpPr/>
          <p:nvPr/>
        </p:nvSpPr>
        <p:spPr>
          <a:xfrm>
            <a:off x="344488" y="116632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 DARWIN NOISE EXERCISE</a:t>
            </a:r>
            <a:endParaRPr lang="it-IT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330666" y="4743435"/>
            <a:ext cx="2244162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/>
              <a:t>TOPICS</a:t>
            </a:r>
            <a:endParaRPr lang="it-IT" b="1" dirty="0"/>
          </a:p>
          <a:p>
            <a:pPr algn="ctr"/>
            <a:r>
              <a:rPr lang="it-IT" b="1" dirty="0" smtClean="0"/>
              <a:t>&amp; </a:t>
            </a:r>
          </a:p>
          <a:p>
            <a:pPr algn="ctr"/>
            <a:r>
              <a:rPr lang="it-IT" b="1" dirty="0" smtClean="0"/>
              <a:t>COMM STRAT’S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pic>
        <p:nvPicPr>
          <p:cNvPr id="17" name="Immagine 10" descr="Sma_new_20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308725"/>
            <a:ext cx="3302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19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cesso 6"/>
          <p:cNvSpPr/>
          <p:nvPr/>
        </p:nvSpPr>
        <p:spPr>
          <a:xfrm>
            <a:off x="344488" y="1039906"/>
            <a:ext cx="9217024" cy="5053390"/>
          </a:xfrm>
          <a:prstGeom prst="flowChartProcess">
            <a:avLst/>
          </a:prstGeom>
          <a:noFill/>
          <a:ln w="1270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it-IT" sz="3600" b="1" spc="5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998769" y="5042556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3" name="Freccia a destra 2"/>
          <p:cNvSpPr/>
          <p:nvPr/>
        </p:nvSpPr>
        <p:spPr>
          <a:xfrm>
            <a:off x="488504" y="2211279"/>
            <a:ext cx="1784463" cy="2081817"/>
          </a:xfrm>
          <a:prstGeom prst="rightArrow">
            <a:avLst/>
          </a:prstGeom>
          <a:ln w="76200" cmpd="sng"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cap="small" dirty="0" smtClean="0">
                <a:solidFill>
                  <a:schemeClr val="tx1"/>
                </a:solidFill>
              </a:rPr>
              <a:t>1° WEEK</a:t>
            </a:r>
            <a:endParaRPr lang="it-IT" b="1" cap="small" dirty="0">
              <a:solidFill>
                <a:schemeClr val="tx1"/>
              </a:solidFill>
            </a:endParaRPr>
          </a:p>
        </p:txBody>
      </p:sp>
      <p:sp>
        <p:nvSpPr>
          <p:cNvPr id="11" name="Freccia a destra 10"/>
          <p:cNvSpPr/>
          <p:nvPr/>
        </p:nvSpPr>
        <p:spPr>
          <a:xfrm>
            <a:off x="2360712" y="2228435"/>
            <a:ext cx="1784463" cy="2081817"/>
          </a:xfrm>
          <a:prstGeom prst="rightArrow">
            <a:avLst/>
          </a:prstGeom>
          <a:ln w="76200" cmpd="sng"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cap="small" dirty="0" smtClean="0">
                <a:solidFill>
                  <a:schemeClr val="tx1"/>
                </a:solidFill>
              </a:rPr>
              <a:t>2° WEEK</a:t>
            </a:r>
            <a:endParaRPr lang="it-IT" b="1" cap="small" dirty="0">
              <a:solidFill>
                <a:schemeClr val="tx1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8625409" y="6309320"/>
            <a:ext cx="8640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25/27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15" name="Processo 1"/>
          <p:cNvSpPr/>
          <p:nvPr/>
        </p:nvSpPr>
        <p:spPr>
          <a:xfrm>
            <a:off x="344488" y="116632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 DARWIN NOISE EXERCISE</a:t>
            </a:r>
            <a:endParaRPr lang="it-IT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1143000" y="1268760"/>
            <a:ext cx="676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FFFF00"/>
                </a:solidFill>
              </a:rPr>
              <a:t>PHASING: 4 WEEKS</a:t>
            </a:r>
            <a:endParaRPr lang="it-IT" sz="3600" b="1" dirty="0">
              <a:solidFill>
                <a:srgbClr val="FFFF00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330666" y="4743435"/>
            <a:ext cx="2244162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/>
              <a:t>TOPICS</a:t>
            </a:r>
            <a:endParaRPr lang="it-IT" b="1" dirty="0"/>
          </a:p>
          <a:p>
            <a:pPr algn="ctr"/>
            <a:r>
              <a:rPr lang="it-IT" b="1" dirty="0" smtClean="0"/>
              <a:t>&amp; </a:t>
            </a:r>
          </a:p>
          <a:p>
            <a:pPr algn="ctr"/>
            <a:r>
              <a:rPr lang="it-IT" b="1" dirty="0" smtClean="0"/>
              <a:t>COMM STRAT’S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2509930" y="4725144"/>
            <a:ext cx="1606141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/>
              <a:t>SCENARIO</a:t>
            </a:r>
          </a:p>
          <a:p>
            <a:pPr algn="ctr"/>
            <a:r>
              <a:rPr lang="it-IT" b="1" dirty="0" smtClean="0"/>
              <a:t>&amp;</a:t>
            </a:r>
          </a:p>
          <a:p>
            <a:pPr algn="ctr"/>
            <a:r>
              <a:rPr lang="it-IT" b="1" dirty="0" smtClean="0"/>
              <a:t>DOC’S</a:t>
            </a:r>
            <a:endParaRPr lang="it-IT" b="1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pic>
        <p:nvPicPr>
          <p:cNvPr id="21" name="Immagine 10" descr="Sma_new_20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308725"/>
            <a:ext cx="3302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601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cesso 6"/>
          <p:cNvSpPr/>
          <p:nvPr/>
        </p:nvSpPr>
        <p:spPr>
          <a:xfrm>
            <a:off x="344488" y="1039906"/>
            <a:ext cx="9217024" cy="5053390"/>
          </a:xfrm>
          <a:prstGeom prst="flowChartProcess">
            <a:avLst/>
          </a:prstGeom>
          <a:noFill/>
          <a:ln w="1270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it-IT" sz="3600" b="1" spc="5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998769" y="5042556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3" name="Freccia a destra 2"/>
          <p:cNvSpPr/>
          <p:nvPr/>
        </p:nvSpPr>
        <p:spPr>
          <a:xfrm>
            <a:off x="488504" y="2211279"/>
            <a:ext cx="1784463" cy="2081817"/>
          </a:xfrm>
          <a:prstGeom prst="rightArrow">
            <a:avLst/>
          </a:prstGeom>
          <a:ln w="76200" cmpd="sng"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cap="small" dirty="0" smtClean="0">
                <a:solidFill>
                  <a:schemeClr val="tx1"/>
                </a:solidFill>
              </a:rPr>
              <a:t>1° WEEK</a:t>
            </a:r>
            <a:endParaRPr lang="it-IT" b="1" cap="small" dirty="0">
              <a:solidFill>
                <a:schemeClr val="tx1"/>
              </a:solidFill>
            </a:endParaRPr>
          </a:p>
        </p:txBody>
      </p:sp>
      <p:sp>
        <p:nvSpPr>
          <p:cNvPr id="11" name="Freccia a destra 10"/>
          <p:cNvSpPr/>
          <p:nvPr/>
        </p:nvSpPr>
        <p:spPr>
          <a:xfrm>
            <a:off x="2360712" y="2228435"/>
            <a:ext cx="1784463" cy="2081817"/>
          </a:xfrm>
          <a:prstGeom prst="rightArrow">
            <a:avLst/>
          </a:prstGeom>
          <a:ln w="76200" cmpd="sng"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cap="small" dirty="0" smtClean="0">
                <a:solidFill>
                  <a:schemeClr val="tx1"/>
                </a:solidFill>
              </a:rPr>
              <a:t>2° WEEK</a:t>
            </a:r>
            <a:endParaRPr lang="it-IT" b="1" cap="small" dirty="0">
              <a:solidFill>
                <a:schemeClr val="tx1"/>
              </a:solidFill>
            </a:endParaRPr>
          </a:p>
        </p:txBody>
      </p:sp>
      <p:sp>
        <p:nvSpPr>
          <p:cNvPr id="14" name="Freccia a destra 13"/>
          <p:cNvSpPr/>
          <p:nvPr/>
        </p:nvSpPr>
        <p:spPr>
          <a:xfrm>
            <a:off x="4232920" y="2246358"/>
            <a:ext cx="1784463" cy="2081817"/>
          </a:xfrm>
          <a:prstGeom prst="rightArrow">
            <a:avLst/>
          </a:prstGeom>
          <a:ln w="76200" cmpd="sng"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cap="small" dirty="0">
                <a:solidFill>
                  <a:schemeClr val="tx1"/>
                </a:solidFill>
              </a:rPr>
              <a:t>3</a:t>
            </a:r>
            <a:r>
              <a:rPr lang="it-IT" b="1" cap="small" dirty="0" smtClean="0">
                <a:solidFill>
                  <a:schemeClr val="tx1"/>
                </a:solidFill>
              </a:rPr>
              <a:t>° WEEK</a:t>
            </a:r>
            <a:endParaRPr lang="it-IT" b="1" cap="small" dirty="0">
              <a:solidFill>
                <a:schemeClr val="tx1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8625409" y="6309320"/>
            <a:ext cx="8640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25/27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15" name="Processo 1"/>
          <p:cNvSpPr/>
          <p:nvPr/>
        </p:nvSpPr>
        <p:spPr>
          <a:xfrm>
            <a:off x="344488" y="116632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 DARWIN NOISE EXERCISE</a:t>
            </a:r>
            <a:endParaRPr lang="it-IT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1143000" y="1268760"/>
            <a:ext cx="676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FFFF00"/>
                </a:solidFill>
              </a:rPr>
              <a:t>PHASING: 4 WEEKS</a:t>
            </a:r>
            <a:endParaRPr lang="it-IT" sz="3600" b="1" dirty="0">
              <a:solidFill>
                <a:srgbClr val="FFFF00"/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330666" y="4743435"/>
            <a:ext cx="2244162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/>
              <a:t>TOPICS</a:t>
            </a:r>
            <a:endParaRPr lang="it-IT" b="1" dirty="0"/>
          </a:p>
          <a:p>
            <a:pPr algn="ctr"/>
            <a:r>
              <a:rPr lang="it-IT" b="1" dirty="0" smtClean="0"/>
              <a:t>&amp; </a:t>
            </a:r>
          </a:p>
          <a:p>
            <a:pPr algn="ctr"/>
            <a:r>
              <a:rPr lang="it-IT" b="1" dirty="0" smtClean="0"/>
              <a:t>COMM STRAT’S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2509930" y="4725144"/>
            <a:ext cx="1606141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/>
              <a:t>SCENARIO</a:t>
            </a:r>
          </a:p>
          <a:p>
            <a:pPr algn="ctr"/>
            <a:r>
              <a:rPr lang="it-IT" b="1" dirty="0" smtClean="0"/>
              <a:t>&amp;</a:t>
            </a:r>
          </a:p>
          <a:p>
            <a:pPr algn="ctr"/>
            <a:r>
              <a:rPr lang="it-IT" b="1" dirty="0" smtClean="0"/>
              <a:t>DOC’S</a:t>
            </a:r>
            <a:endParaRPr lang="it-IT" b="1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4330879" y="4743435"/>
            <a:ext cx="148621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/>
              <a:t>TEAM</a:t>
            </a:r>
          </a:p>
          <a:p>
            <a:pPr algn="ctr"/>
            <a:r>
              <a:rPr lang="it-IT" b="1" dirty="0" smtClean="0"/>
              <a:t>BUILDING</a:t>
            </a:r>
            <a:endParaRPr lang="it-IT" b="1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pic>
        <p:nvPicPr>
          <p:cNvPr id="18" name="Immagine 10" descr="Sma_new_20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308725"/>
            <a:ext cx="3302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881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cesso 6"/>
          <p:cNvSpPr/>
          <p:nvPr/>
        </p:nvSpPr>
        <p:spPr>
          <a:xfrm>
            <a:off x="344488" y="1039906"/>
            <a:ext cx="9217024" cy="5053390"/>
          </a:xfrm>
          <a:prstGeom prst="flowChartProcess">
            <a:avLst/>
          </a:prstGeom>
          <a:noFill/>
          <a:ln w="1270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it-IT" sz="3600" b="1" spc="5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998769" y="5042556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3" name="Freccia a destra 2"/>
          <p:cNvSpPr/>
          <p:nvPr/>
        </p:nvSpPr>
        <p:spPr>
          <a:xfrm>
            <a:off x="488504" y="2211279"/>
            <a:ext cx="1784463" cy="2081817"/>
          </a:xfrm>
          <a:prstGeom prst="rightArrow">
            <a:avLst/>
          </a:prstGeom>
          <a:ln w="762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cap="small" dirty="0" smtClean="0">
                <a:solidFill>
                  <a:schemeClr val="tx1"/>
                </a:solidFill>
              </a:rPr>
              <a:t>1° WEEK</a:t>
            </a:r>
            <a:endParaRPr lang="it-IT" b="1" cap="small" dirty="0">
              <a:solidFill>
                <a:schemeClr val="tx1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30666" y="4743435"/>
            <a:ext cx="2244162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/>
              <a:t>TOPICS</a:t>
            </a:r>
            <a:endParaRPr lang="it-IT" b="1" dirty="0"/>
          </a:p>
          <a:p>
            <a:pPr algn="ctr"/>
            <a:r>
              <a:rPr lang="it-IT" b="1" dirty="0" smtClean="0"/>
              <a:t>&amp; </a:t>
            </a:r>
          </a:p>
          <a:p>
            <a:pPr algn="ctr"/>
            <a:r>
              <a:rPr lang="it-IT" b="1" dirty="0" smtClean="0"/>
              <a:t>COMM STRAT’S</a:t>
            </a:r>
          </a:p>
        </p:txBody>
      </p:sp>
      <p:sp>
        <p:nvSpPr>
          <p:cNvPr id="11" name="Freccia a destra 10"/>
          <p:cNvSpPr/>
          <p:nvPr/>
        </p:nvSpPr>
        <p:spPr>
          <a:xfrm>
            <a:off x="2360712" y="2228435"/>
            <a:ext cx="1784463" cy="2081817"/>
          </a:xfrm>
          <a:prstGeom prst="rightArrow">
            <a:avLst/>
          </a:prstGeom>
          <a:ln w="762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cap="small" dirty="0" smtClean="0">
                <a:solidFill>
                  <a:schemeClr val="tx1"/>
                </a:solidFill>
              </a:rPr>
              <a:t>2° WEEK</a:t>
            </a:r>
            <a:endParaRPr lang="it-IT" b="1" cap="small" dirty="0">
              <a:solidFill>
                <a:schemeClr val="tx1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509930" y="4725144"/>
            <a:ext cx="1606141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/>
              <a:t>SCENARIO</a:t>
            </a:r>
          </a:p>
          <a:p>
            <a:pPr algn="ctr"/>
            <a:r>
              <a:rPr lang="it-IT" b="1" dirty="0" smtClean="0"/>
              <a:t>&amp;</a:t>
            </a:r>
          </a:p>
          <a:p>
            <a:pPr algn="ctr"/>
            <a:r>
              <a:rPr lang="it-IT" b="1" dirty="0" smtClean="0"/>
              <a:t>DOC’S</a:t>
            </a:r>
            <a:endParaRPr lang="it-IT" b="1" dirty="0"/>
          </a:p>
        </p:txBody>
      </p:sp>
      <p:sp>
        <p:nvSpPr>
          <p:cNvPr id="14" name="Freccia a destra 13"/>
          <p:cNvSpPr/>
          <p:nvPr/>
        </p:nvSpPr>
        <p:spPr>
          <a:xfrm>
            <a:off x="4232920" y="2246358"/>
            <a:ext cx="1784463" cy="2081817"/>
          </a:xfrm>
          <a:prstGeom prst="rightArrow">
            <a:avLst/>
          </a:prstGeom>
          <a:ln w="762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cap="small" dirty="0">
                <a:solidFill>
                  <a:schemeClr val="tx1"/>
                </a:solidFill>
              </a:rPr>
              <a:t>3</a:t>
            </a:r>
            <a:r>
              <a:rPr lang="it-IT" b="1" cap="small" dirty="0" smtClean="0">
                <a:solidFill>
                  <a:schemeClr val="tx1"/>
                </a:solidFill>
              </a:rPr>
              <a:t>° WEEK</a:t>
            </a:r>
            <a:endParaRPr lang="it-IT" b="1" cap="small" dirty="0">
              <a:solidFill>
                <a:schemeClr val="tx1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4330879" y="4743435"/>
            <a:ext cx="148621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/>
              <a:t>TEAM</a:t>
            </a:r>
          </a:p>
          <a:p>
            <a:pPr algn="ctr"/>
            <a:r>
              <a:rPr lang="it-IT" b="1" dirty="0" smtClean="0"/>
              <a:t>BUILDING</a:t>
            </a:r>
            <a:endParaRPr lang="it-IT" b="1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5940027" y="4743435"/>
            <a:ext cx="3117429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/>
              <a:t>REAL LIFE EXERCISE</a:t>
            </a:r>
          </a:p>
          <a:p>
            <a:pPr algn="ctr"/>
            <a:r>
              <a:rPr lang="it-IT" b="1" dirty="0"/>
              <a:t>&amp;</a:t>
            </a:r>
            <a:endParaRPr lang="it-IT" b="1" dirty="0" smtClean="0"/>
          </a:p>
          <a:p>
            <a:pPr algn="ctr"/>
            <a:r>
              <a:rPr lang="it-IT" b="1" dirty="0"/>
              <a:t> </a:t>
            </a:r>
            <a:r>
              <a:rPr lang="it-IT" b="1" dirty="0" smtClean="0"/>
              <a:t>LESSONS LEARNED</a:t>
            </a:r>
            <a:endParaRPr lang="it-IT" b="1" dirty="0"/>
          </a:p>
        </p:txBody>
      </p:sp>
      <p:pic>
        <p:nvPicPr>
          <p:cNvPr id="19" name="Picture 2" descr="\\FS001\Fotografico\Foto CenForAvEn (area riservata)\2015\D1000 Visita Rostro IV aerop. Falconara 27 07 15\DSC_20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526" y="2211279"/>
            <a:ext cx="1576807" cy="2369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reccia a destra 16"/>
          <p:cNvSpPr/>
          <p:nvPr/>
        </p:nvSpPr>
        <p:spPr>
          <a:xfrm>
            <a:off x="6120865" y="2283287"/>
            <a:ext cx="1784463" cy="2081817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76200" cmpd="sng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cap="small" dirty="0" smtClean="0">
                <a:solidFill>
                  <a:schemeClr val="tx1"/>
                </a:solidFill>
              </a:rPr>
              <a:t>4° WEEK</a:t>
            </a:r>
            <a:endParaRPr lang="it-IT" b="1" cap="small" dirty="0">
              <a:solidFill>
                <a:schemeClr val="tx1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8697416" y="6309320"/>
            <a:ext cx="9030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25/27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24" name="Processo 1"/>
          <p:cNvSpPr/>
          <p:nvPr/>
        </p:nvSpPr>
        <p:spPr>
          <a:xfrm>
            <a:off x="344488" y="116632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 DARWIN NOISE EXERCISE</a:t>
            </a:r>
            <a:endParaRPr lang="it-IT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1143000" y="1268760"/>
            <a:ext cx="676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FFFF00"/>
                </a:solidFill>
              </a:rPr>
              <a:t>PHASING: 4 WEEKS</a:t>
            </a:r>
            <a:endParaRPr lang="it-IT" sz="3600" b="1" dirty="0">
              <a:solidFill>
                <a:srgbClr val="FFFF00"/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pic>
        <p:nvPicPr>
          <p:cNvPr id="26" name="Immagine 10" descr="Sma_new_2013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6308725"/>
            <a:ext cx="3302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213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cesso 6"/>
          <p:cNvSpPr/>
          <p:nvPr/>
        </p:nvSpPr>
        <p:spPr>
          <a:xfrm>
            <a:off x="344488" y="1039906"/>
            <a:ext cx="9217024" cy="5053390"/>
          </a:xfrm>
          <a:prstGeom prst="flowChartProcess">
            <a:avLst/>
          </a:prstGeom>
          <a:noFill/>
          <a:ln w="1270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it-IT" sz="3600" b="1" spc="5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998769" y="5042556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560512" y="1282714"/>
            <a:ext cx="8856984" cy="523220"/>
          </a:xfrm>
          <a:prstGeom prst="rect">
            <a:avLst/>
          </a:prstGeom>
          <a:solidFill>
            <a:schemeClr val="bg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FF00"/>
                </a:solidFill>
              </a:rPr>
              <a:t>LOCATION: ANCONA INTERNATIONAL AIRPORT </a:t>
            </a:r>
            <a:endParaRPr lang="it-IT" sz="2800" b="1" u="sng" dirty="0">
              <a:solidFill>
                <a:srgbClr val="FFFF00"/>
              </a:solidFill>
            </a:endParaRPr>
          </a:p>
        </p:txBody>
      </p:sp>
      <p:pic>
        <p:nvPicPr>
          <p:cNvPr id="19" name="Picture 2" descr="\\FS001\Fotografico\Foto CenForAvEn (area riservata)\2015\D1000 Visita Rostro IV aerop. Falconara 27 07 15\DSC_20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526" y="2211279"/>
            <a:ext cx="1576807" cy="2369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asellaDiTesto 20"/>
          <p:cNvSpPr txBox="1"/>
          <p:nvPr/>
        </p:nvSpPr>
        <p:spPr>
          <a:xfrm>
            <a:off x="8697416" y="6309320"/>
            <a:ext cx="9030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26/27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776536" y="1988840"/>
            <a:ext cx="7011974" cy="523220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FFFF00"/>
                </a:solidFill>
              </a:rPr>
              <a:t>1^ PHASE – WELCOME CEREMONY </a:t>
            </a:r>
            <a:endParaRPr lang="it-IT" sz="2800" b="1" dirty="0">
              <a:solidFill>
                <a:srgbClr val="FFFF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776536" y="2636912"/>
            <a:ext cx="7011974" cy="523220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FFFF00"/>
                </a:solidFill>
              </a:rPr>
              <a:t>2^ PHASE – PLENARY MEETING</a:t>
            </a:r>
            <a:endParaRPr lang="it-IT" sz="2800" b="1" dirty="0">
              <a:solidFill>
                <a:srgbClr val="FFFF0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749338" y="3284984"/>
            <a:ext cx="7011974" cy="523220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FFFF00"/>
                </a:solidFill>
              </a:rPr>
              <a:t>3^ PHASE – WORKING GROUPS</a:t>
            </a:r>
            <a:endParaRPr lang="it-IT" sz="2800" b="1" dirty="0">
              <a:solidFill>
                <a:srgbClr val="FFFF0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749338" y="3913892"/>
            <a:ext cx="7011974" cy="523220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FFFF00"/>
                </a:solidFill>
              </a:rPr>
              <a:t>4</a:t>
            </a:r>
            <a:r>
              <a:rPr lang="it-IT" sz="2800" b="1" dirty="0" smtClean="0">
                <a:solidFill>
                  <a:srgbClr val="FFFF00"/>
                </a:solidFill>
              </a:rPr>
              <a:t>^ PHASE – VISITS</a:t>
            </a:r>
            <a:endParaRPr lang="it-IT" sz="2800" b="1" dirty="0">
              <a:solidFill>
                <a:srgbClr val="FFFF0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776536" y="4581128"/>
            <a:ext cx="7011974" cy="523220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FFFF00"/>
                </a:solidFill>
              </a:rPr>
              <a:t>5^ PHASE  – PLENARY MEETING</a:t>
            </a:r>
            <a:endParaRPr lang="it-IT" sz="2800" b="1" dirty="0">
              <a:solidFill>
                <a:srgbClr val="FFFF00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776536" y="5282044"/>
            <a:ext cx="7011974" cy="523220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FFFF00"/>
                </a:solidFill>
              </a:rPr>
              <a:t>6</a:t>
            </a:r>
            <a:r>
              <a:rPr lang="it-IT" sz="2800" b="1" dirty="0" smtClean="0">
                <a:solidFill>
                  <a:srgbClr val="FFFF00"/>
                </a:solidFill>
              </a:rPr>
              <a:t>^ PHASE – PRESS CONFERENCE</a:t>
            </a:r>
            <a:endParaRPr lang="it-IT" sz="2800" b="1" dirty="0">
              <a:solidFill>
                <a:srgbClr val="FFFF00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pic>
        <p:nvPicPr>
          <p:cNvPr id="24" name="Immagine 10" descr="Sma_new_2013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6308725"/>
            <a:ext cx="3302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Processo 1"/>
          <p:cNvSpPr/>
          <p:nvPr/>
        </p:nvSpPr>
        <p:spPr>
          <a:xfrm>
            <a:off x="344488" y="116632"/>
            <a:ext cx="9289032" cy="756079"/>
          </a:xfrm>
          <a:prstGeom prst="flowChartProcess">
            <a:avLst/>
          </a:prstGeom>
          <a:solidFill>
            <a:srgbClr val="990000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soft" dir="t">
              <a:rot lat="0" lon="0" rev="1080000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 DARWIN NOISE EXERCISE</a:t>
            </a:r>
            <a:endParaRPr lang="it-IT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183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cesso 6"/>
          <p:cNvSpPr/>
          <p:nvPr/>
        </p:nvSpPr>
        <p:spPr>
          <a:xfrm>
            <a:off x="344488" y="1039906"/>
            <a:ext cx="9217024" cy="5053390"/>
          </a:xfrm>
          <a:prstGeom prst="flowChartProcess">
            <a:avLst/>
          </a:prstGeom>
          <a:noFill/>
          <a:ln w="1270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it-IT" sz="3600" b="1" spc="5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998769" y="5042556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560512" y="1282714"/>
            <a:ext cx="8856984" cy="523220"/>
          </a:xfrm>
          <a:prstGeom prst="rect">
            <a:avLst/>
          </a:prstGeom>
          <a:solidFill>
            <a:schemeClr val="bg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FF00"/>
                </a:solidFill>
              </a:rPr>
              <a:t>LOCATION: ANCONA INTERNATIONAL AIRPORT </a:t>
            </a:r>
            <a:endParaRPr lang="it-IT" sz="2800" b="1" u="sng" dirty="0">
              <a:solidFill>
                <a:srgbClr val="FFFF00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8697416" y="6309320"/>
            <a:ext cx="9030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26/27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325402" y="1988840"/>
            <a:ext cx="7011974" cy="523220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FF00"/>
                </a:solidFill>
              </a:rPr>
              <a:t>2^ PHASE – PLENARY MEETING</a:t>
            </a:r>
            <a:endParaRPr lang="it-IT" sz="2800" b="1" dirty="0">
              <a:solidFill>
                <a:srgbClr val="FFFF00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pic>
        <p:nvPicPr>
          <p:cNvPr id="24" name="Immagine 10" descr="Sma_new_20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308725"/>
            <a:ext cx="3302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Processo 1"/>
          <p:cNvSpPr/>
          <p:nvPr/>
        </p:nvSpPr>
        <p:spPr>
          <a:xfrm>
            <a:off x="344488" y="116632"/>
            <a:ext cx="9289032" cy="756079"/>
          </a:xfrm>
          <a:prstGeom prst="flowChartProcess">
            <a:avLst/>
          </a:prstGeom>
          <a:solidFill>
            <a:srgbClr val="990000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soft" dir="t">
              <a:rot lat="0" lon="0" rev="1080000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 DARWIN NOISE EXERCISE</a:t>
            </a:r>
            <a:endParaRPr lang="it-IT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26" name="Picture 2" descr="C:\Users\stefano.gensini\Desktop\DSC_87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8" y="2636912"/>
            <a:ext cx="4554214" cy="30301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tefano.gensini\Desktop\DSC_878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109" y="3068960"/>
            <a:ext cx="4283387" cy="2850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03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Immagine 10" descr="Sma_new_20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308725"/>
            <a:ext cx="3302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sellaDiTesto 11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3008784" y="4077072"/>
            <a:ext cx="6437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+mn-cs"/>
              </a:rPr>
              <a:t>  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730505" y="6309320"/>
            <a:ext cx="758999" cy="396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1/27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6" y="0"/>
            <a:ext cx="9284236" cy="6163854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239978" y="1268760"/>
            <a:ext cx="7637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</a:t>
            </a:r>
            <a:r>
              <a:rPr lang="it-I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</a:t>
            </a:r>
            <a:r>
              <a:rPr lang="it-IT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famous</a:t>
            </a:r>
            <a:r>
              <a:rPr lang="it-I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it-IT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tailoring</a:t>
            </a:r>
            <a:r>
              <a:rPr lang="it-I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it-IT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cesso 6"/>
          <p:cNvSpPr/>
          <p:nvPr/>
        </p:nvSpPr>
        <p:spPr>
          <a:xfrm>
            <a:off x="344488" y="1039906"/>
            <a:ext cx="9217024" cy="5053390"/>
          </a:xfrm>
          <a:prstGeom prst="flowChartProcess">
            <a:avLst/>
          </a:prstGeom>
          <a:noFill/>
          <a:ln w="1270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it-IT" sz="3600" b="1" spc="5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998769" y="5042556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560512" y="1282714"/>
            <a:ext cx="8856984" cy="523220"/>
          </a:xfrm>
          <a:prstGeom prst="rect">
            <a:avLst/>
          </a:prstGeom>
          <a:solidFill>
            <a:schemeClr val="bg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FF00"/>
                </a:solidFill>
              </a:rPr>
              <a:t>LOCATION: ANCONA INTERNATIONAL AIRPORT </a:t>
            </a:r>
            <a:endParaRPr lang="it-IT" sz="2800" b="1" u="sng" dirty="0">
              <a:solidFill>
                <a:srgbClr val="FFFF00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8697416" y="6309320"/>
            <a:ext cx="9030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26/27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469418" y="1916832"/>
            <a:ext cx="7011974" cy="523220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FFFF00"/>
                </a:solidFill>
              </a:rPr>
              <a:t>3^ PHASE – WORKING GROUPS</a:t>
            </a:r>
            <a:endParaRPr lang="it-IT" sz="2800" b="1" dirty="0">
              <a:solidFill>
                <a:srgbClr val="FFFF00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pic>
        <p:nvPicPr>
          <p:cNvPr id="24" name="Immagine 10" descr="Sma_new_20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308725"/>
            <a:ext cx="3302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Processo 1"/>
          <p:cNvSpPr/>
          <p:nvPr/>
        </p:nvSpPr>
        <p:spPr>
          <a:xfrm>
            <a:off x="344488" y="116632"/>
            <a:ext cx="9289032" cy="756079"/>
          </a:xfrm>
          <a:prstGeom prst="flowChartProcess">
            <a:avLst/>
          </a:prstGeom>
          <a:solidFill>
            <a:srgbClr val="990000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soft" dir="t">
              <a:rot lat="0" lon="0" rev="1080000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 DARWIN NOISE EXERCISE</a:t>
            </a:r>
            <a:endParaRPr lang="it-IT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050" name="Picture 2" descr="C:\Users\stefano.gensini\Desktop\DSC_87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73" y="2450979"/>
            <a:ext cx="4817902" cy="32056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Loreto-nas\03-gsg fotografico\AREA RISERVATA\2016\D1145 Esercitazione Darwin Noise\Falconara 28 09 16\DSC_877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601" y="3166835"/>
            <a:ext cx="4181855" cy="27824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94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cesso 6"/>
          <p:cNvSpPr/>
          <p:nvPr/>
        </p:nvSpPr>
        <p:spPr>
          <a:xfrm>
            <a:off x="344488" y="1039906"/>
            <a:ext cx="9217024" cy="5053390"/>
          </a:xfrm>
          <a:prstGeom prst="flowChartProcess">
            <a:avLst/>
          </a:prstGeom>
          <a:noFill/>
          <a:ln w="1270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it-IT" sz="3600" b="1" spc="5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998769" y="5042556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560512" y="1282714"/>
            <a:ext cx="8856984" cy="523220"/>
          </a:xfrm>
          <a:prstGeom prst="rect">
            <a:avLst/>
          </a:prstGeom>
          <a:solidFill>
            <a:schemeClr val="bg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FF00"/>
                </a:solidFill>
              </a:rPr>
              <a:t>LOCATION: ANCONA INTERNATIONAL AIRPORT </a:t>
            </a:r>
            <a:endParaRPr lang="it-IT" sz="2800" b="1" u="sng" dirty="0">
              <a:solidFill>
                <a:srgbClr val="FFFF00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8697416" y="6309320"/>
            <a:ext cx="9030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26/27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469418" y="2060848"/>
            <a:ext cx="7011974" cy="523220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FFFF00"/>
                </a:solidFill>
              </a:rPr>
              <a:t>4</a:t>
            </a:r>
            <a:r>
              <a:rPr lang="it-IT" sz="2800" b="1" dirty="0" smtClean="0">
                <a:solidFill>
                  <a:srgbClr val="FFFF00"/>
                </a:solidFill>
              </a:rPr>
              <a:t>^ PHASE – VISITS</a:t>
            </a:r>
            <a:endParaRPr lang="it-IT" sz="2800" b="1" dirty="0">
              <a:solidFill>
                <a:srgbClr val="FFFF00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pic>
        <p:nvPicPr>
          <p:cNvPr id="24" name="Immagine 10" descr="Sma_new_20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308725"/>
            <a:ext cx="3302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Processo 1"/>
          <p:cNvSpPr/>
          <p:nvPr/>
        </p:nvSpPr>
        <p:spPr>
          <a:xfrm>
            <a:off x="344488" y="116632"/>
            <a:ext cx="9289032" cy="756079"/>
          </a:xfrm>
          <a:prstGeom prst="flowChartProcess">
            <a:avLst/>
          </a:prstGeom>
          <a:solidFill>
            <a:srgbClr val="990000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soft" dir="t">
              <a:rot lat="0" lon="0" rev="1080000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 DARWIN NOISE EXERCISE</a:t>
            </a:r>
            <a:endParaRPr lang="it-IT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075" name="Picture 3" descr="C:\Users\stefano.gensini\Desktop\DSC_87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45" y="2636912"/>
            <a:ext cx="4738911" cy="31530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\\Loreto-nas\03-gsg fotografico\AREA RISERVATA\2016\D1145 Esercitazione Darwin Noise\Falconara 28 09 16\DSC_87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004" y="3314297"/>
            <a:ext cx="4068452" cy="27069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28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\\Loreto-nas\03-gsg fotografico\AREA RISERVATA\2016\D1145 Esercitazione Darwin Noise\Falconara 28 09 16\DSC_87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656" y="2591350"/>
            <a:ext cx="2232812" cy="33557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ocesso 6"/>
          <p:cNvSpPr/>
          <p:nvPr/>
        </p:nvSpPr>
        <p:spPr>
          <a:xfrm>
            <a:off x="344488" y="1039906"/>
            <a:ext cx="9217024" cy="5053390"/>
          </a:xfrm>
          <a:prstGeom prst="flowChartProcess">
            <a:avLst/>
          </a:prstGeom>
          <a:noFill/>
          <a:ln w="1270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it-IT" sz="3600" b="1" spc="5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998769" y="5042556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560512" y="1282714"/>
            <a:ext cx="8856984" cy="523220"/>
          </a:xfrm>
          <a:prstGeom prst="rect">
            <a:avLst/>
          </a:prstGeom>
          <a:solidFill>
            <a:schemeClr val="bg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FF00"/>
                </a:solidFill>
              </a:rPr>
              <a:t>LOCATION: ANCONA INTERNATIONAL AIRPORT </a:t>
            </a:r>
            <a:endParaRPr lang="it-IT" sz="2800" b="1" u="sng" dirty="0">
              <a:solidFill>
                <a:srgbClr val="FFFF00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8697416" y="6309320"/>
            <a:ext cx="9030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26/27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1323370" y="2086672"/>
            <a:ext cx="7011974" cy="523220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FFFF00"/>
                </a:solidFill>
              </a:rPr>
              <a:t>6</a:t>
            </a:r>
            <a:r>
              <a:rPr lang="it-IT" sz="2800" b="1" dirty="0" smtClean="0">
                <a:solidFill>
                  <a:srgbClr val="FFFF00"/>
                </a:solidFill>
              </a:rPr>
              <a:t>^ PHASE – PRESS CONFERENCE</a:t>
            </a:r>
            <a:endParaRPr lang="it-IT" sz="2800" b="1" dirty="0">
              <a:solidFill>
                <a:srgbClr val="FFFF00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pic>
        <p:nvPicPr>
          <p:cNvPr id="24" name="Immagine 10" descr="Sma_new_2013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6308725"/>
            <a:ext cx="3302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Processo 1"/>
          <p:cNvSpPr/>
          <p:nvPr/>
        </p:nvSpPr>
        <p:spPr>
          <a:xfrm>
            <a:off x="344488" y="116632"/>
            <a:ext cx="9289032" cy="756079"/>
          </a:xfrm>
          <a:prstGeom prst="flowChartProcess">
            <a:avLst/>
          </a:prstGeom>
          <a:solidFill>
            <a:srgbClr val="990000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soft" dir="t">
              <a:rot lat="0" lon="0" rev="1080000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 DARWIN NOISE EXERCISE</a:t>
            </a:r>
            <a:endParaRPr lang="it-IT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099" name="Picture 3" descr="C:\Users\stefano.gensini\Desktop\DSC_87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134" y="2671380"/>
            <a:ext cx="4188210" cy="27866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45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0175" y="836613"/>
            <a:ext cx="306705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2720" y="4045570"/>
            <a:ext cx="4635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Immagine 10" descr="Sma_new_2013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6308725"/>
            <a:ext cx="3302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sellaDiTesto 11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pic>
        <p:nvPicPr>
          <p:cNvPr id="820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5234" y="2893442"/>
            <a:ext cx="4635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6656" y="1628800"/>
            <a:ext cx="4635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ttangolo 16"/>
          <p:cNvSpPr/>
          <p:nvPr/>
        </p:nvSpPr>
        <p:spPr>
          <a:xfrm>
            <a:off x="2216696" y="1484784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+mn-cs"/>
              </a:rPr>
              <a:t> TRANSFORMATION FROM ELT TO ESP</a:t>
            </a:r>
            <a:endParaRPr lang="it-IT" dirty="0"/>
          </a:p>
        </p:txBody>
      </p:sp>
      <p:sp>
        <p:nvSpPr>
          <p:cNvPr id="18" name="Rettangolo 17"/>
          <p:cNvSpPr/>
          <p:nvPr/>
        </p:nvSpPr>
        <p:spPr>
          <a:xfrm>
            <a:off x="3008784" y="2710661"/>
            <a:ext cx="75175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+mn-cs"/>
              </a:rPr>
              <a:t> TAILORING AVIATION ENGLISH</a:t>
            </a:r>
            <a:endParaRPr lang="it-IT" dirty="0"/>
          </a:p>
        </p:txBody>
      </p:sp>
      <p:sp>
        <p:nvSpPr>
          <p:cNvPr id="19" name="Rettangolo 18"/>
          <p:cNvSpPr/>
          <p:nvPr/>
        </p:nvSpPr>
        <p:spPr>
          <a:xfrm>
            <a:off x="3008784" y="4077072"/>
            <a:ext cx="6437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+mn-cs"/>
              </a:rPr>
              <a:t>  </a:t>
            </a:r>
            <a:endParaRPr lang="it-IT" dirty="0"/>
          </a:p>
        </p:txBody>
      </p:sp>
      <p:sp>
        <p:nvSpPr>
          <p:cNvPr id="20" name="Processo 19"/>
          <p:cNvSpPr/>
          <p:nvPr/>
        </p:nvSpPr>
        <p:spPr>
          <a:xfrm>
            <a:off x="344488" y="188640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AGENDA</a:t>
            </a:r>
            <a:endParaRPr lang="it-IT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000672" y="5085184"/>
            <a:ext cx="7905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+mn-cs"/>
              </a:rPr>
              <a:t> </a:t>
            </a:r>
            <a:r>
              <a:rPr lang="it-IT" sz="3600" b="1" u="sng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+mn-cs"/>
              </a:rPr>
              <a:t>CONCLUSIONS</a:t>
            </a:r>
            <a:endParaRPr lang="it-IT" u="sng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5114" y="5125690"/>
            <a:ext cx="4635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tangolo 14"/>
          <p:cNvSpPr/>
          <p:nvPr/>
        </p:nvSpPr>
        <p:spPr>
          <a:xfrm>
            <a:off x="3008784" y="3934797"/>
            <a:ext cx="75175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+mn-cs"/>
              </a:rPr>
              <a:t> GAMIFICATION AND ROLE PLAY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3565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Immagine 10" descr="Sma_new_20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308725"/>
            <a:ext cx="3302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sellaDiTesto 11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3008784" y="4077072"/>
            <a:ext cx="6437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+mn-cs"/>
              </a:rPr>
              <a:t>  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730505" y="6309320"/>
            <a:ext cx="10470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27</a:t>
            </a: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/27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1" y="1088131"/>
            <a:ext cx="9144018" cy="46817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5639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ext Box 5"/>
          <p:cNvSpPr txBox="1">
            <a:spLocks noChangeArrowheads="1"/>
          </p:cNvSpPr>
          <p:nvPr/>
        </p:nvSpPr>
        <p:spPr bwMode="auto">
          <a:xfrm>
            <a:off x="2209800" y="2489537"/>
            <a:ext cx="569552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it-IT" sz="6000" b="1" dirty="0" smtClean="0">
                <a:solidFill>
                  <a:srgbClr val="FFFF00"/>
                </a:solidFill>
              </a:rPr>
              <a:t>QUESTIONS ?</a:t>
            </a:r>
            <a:endParaRPr lang="it-IT" sz="6000" b="1" dirty="0">
              <a:solidFill>
                <a:srgbClr val="FFFF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pic>
        <p:nvPicPr>
          <p:cNvPr id="5" name="Immagine 10" descr="Sma_new_20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308725"/>
            <a:ext cx="3302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350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Immagine 10" descr="Sma_new_20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308725"/>
            <a:ext cx="3302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sellaDiTesto 11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3008784" y="4077072"/>
            <a:ext cx="6437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+mn-cs"/>
              </a:rPr>
              <a:t>  </a:t>
            </a:r>
            <a:endParaRPr lang="it-IT" dirty="0"/>
          </a:p>
        </p:txBody>
      </p:sp>
      <p:pic>
        <p:nvPicPr>
          <p:cNvPr id="1027" name="Picture 3" descr="\\FS001\Fotografico\Foto CenForAvEn (area riservata)\Riservate Comandante\Conferenza Lettonia\DSC_20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768" y="1198342"/>
            <a:ext cx="2808312" cy="460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FS001\Fotografico\Foto CenForAvEn (area riservata)\Riservate Comandante\Conferenza Lettonia\DSC_68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040" y="1365622"/>
            <a:ext cx="2374542" cy="443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\\FS001\Fotografico\Foto CenForAvEn (area riservata)\Riservate Comandante\Conferenza Lettonia\DSC_687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272" y="1288147"/>
            <a:ext cx="2199956" cy="451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\\FS001\Fotografico\Foto CenForAvEn (area riservata)\Riservate Comandante\Conferenza Lettonia\DSC_706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1129989"/>
            <a:ext cx="2500570" cy="467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416496" y="548680"/>
            <a:ext cx="9217024" cy="1384995"/>
          </a:xfrm>
          <a:prstGeom prst="rect">
            <a:avLst/>
          </a:prstGeom>
          <a:solidFill>
            <a:schemeClr val="bg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it-IT" sz="2800" b="1" dirty="0" smtClean="0"/>
          </a:p>
          <a:p>
            <a:pPr algn="ctr"/>
            <a:r>
              <a:rPr lang="it-IT" sz="2800" b="1" dirty="0" smtClean="0"/>
              <a:t>ITALIAN AVIATION ENGLISH TRAINING CENTER</a:t>
            </a:r>
          </a:p>
          <a:p>
            <a:pPr algn="ctr"/>
            <a:r>
              <a:rPr lang="it-IT" sz="2800" b="1" dirty="0" smtClean="0"/>
              <a:t>Loreto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8730505" y="6309320"/>
            <a:ext cx="758999" cy="396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2/27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11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 descr="\\FS001\Fotografico\Foto CenForAvEn (area riservata)\Riservate Comandante\Conferenza Lettonia\DSC_88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21" y="1432163"/>
            <a:ext cx="2463071" cy="45171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ocesso 6"/>
          <p:cNvSpPr/>
          <p:nvPr/>
        </p:nvSpPr>
        <p:spPr>
          <a:xfrm>
            <a:off x="344488" y="1039906"/>
            <a:ext cx="9217024" cy="5125398"/>
          </a:xfrm>
          <a:prstGeom prst="flowChartProcess">
            <a:avLst/>
          </a:prstGeom>
          <a:noFill/>
          <a:ln w="1270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it-IT" sz="3600" b="1" spc="5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998769" y="5042556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3944888" y="1412776"/>
            <a:ext cx="1980029" cy="138499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endParaRPr lang="it-IT" sz="2800" b="1" dirty="0" smtClean="0"/>
          </a:p>
          <a:p>
            <a:r>
              <a:rPr lang="it-IT" sz="2800" b="1" dirty="0" smtClean="0"/>
              <a:t>METHODS</a:t>
            </a:r>
          </a:p>
          <a:p>
            <a:endParaRPr lang="it-IT" sz="2800" b="1" dirty="0" smtClean="0"/>
          </a:p>
        </p:txBody>
      </p:sp>
      <p:sp>
        <p:nvSpPr>
          <p:cNvPr id="21" name="CasellaDiTesto 20"/>
          <p:cNvSpPr txBox="1"/>
          <p:nvPr/>
        </p:nvSpPr>
        <p:spPr>
          <a:xfrm>
            <a:off x="3944888" y="2996952"/>
            <a:ext cx="1971887" cy="138499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it-IT" sz="2800" b="1" dirty="0" smtClean="0"/>
          </a:p>
          <a:p>
            <a:pPr algn="ctr"/>
            <a:r>
              <a:rPr lang="it-IT" sz="2800" b="1" dirty="0" smtClean="0"/>
              <a:t>STYLES</a:t>
            </a:r>
          </a:p>
          <a:p>
            <a:endParaRPr lang="it-IT" sz="2800" b="1" dirty="0" smtClean="0"/>
          </a:p>
        </p:txBody>
      </p:sp>
      <p:sp>
        <p:nvSpPr>
          <p:cNvPr id="22" name="CasellaDiTesto 21"/>
          <p:cNvSpPr txBox="1"/>
          <p:nvPr/>
        </p:nvSpPr>
        <p:spPr>
          <a:xfrm>
            <a:off x="3944888" y="4636293"/>
            <a:ext cx="1971887" cy="138499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it-IT" sz="2800" b="1" dirty="0" smtClean="0"/>
          </a:p>
          <a:p>
            <a:pPr algn="ctr"/>
            <a:r>
              <a:rPr lang="it-IT" sz="2800" b="1" dirty="0" smtClean="0"/>
              <a:t>SPEEDS</a:t>
            </a:r>
          </a:p>
          <a:p>
            <a:endParaRPr lang="it-IT" sz="2800" b="1" dirty="0" smtClean="0"/>
          </a:p>
        </p:txBody>
      </p:sp>
      <p:sp>
        <p:nvSpPr>
          <p:cNvPr id="23" name="CasellaDiTesto 22"/>
          <p:cNvSpPr txBox="1"/>
          <p:nvPr/>
        </p:nvSpPr>
        <p:spPr>
          <a:xfrm>
            <a:off x="7357317" y="2996952"/>
            <a:ext cx="1959191" cy="1384995"/>
          </a:xfrm>
          <a:prstGeom prst="rect">
            <a:avLst/>
          </a:prstGeom>
          <a:solidFill>
            <a:srgbClr val="008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endParaRPr lang="it-IT" sz="2800" b="1" dirty="0" smtClean="0"/>
          </a:p>
          <a:p>
            <a:r>
              <a:rPr lang="it-IT" sz="2800" b="1" dirty="0" smtClean="0"/>
              <a:t>SCHOOLS</a:t>
            </a:r>
          </a:p>
          <a:p>
            <a:endParaRPr lang="it-IT" sz="2800" b="1" dirty="0" smtClean="0"/>
          </a:p>
        </p:txBody>
      </p:sp>
      <p:sp>
        <p:nvSpPr>
          <p:cNvPr id="13" name="CasellaDiTesto 12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8730505" y="6309320"/>
            <a:ext cx="758999" cy="396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3/27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15" name="Processo 1"/>
          <p:cNvSpPr/>
          <p:nvPr/>
        </p:nvSpPr>
        <p:spPr>
          <a:xfrm>
            <a:off x="344488" y="116632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TAILORING METHODOLOGIES</a:t>
            </a:r>
            <a:endParaRPr lang="it-IT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Ovale 2"/>
          <p:cNvSpPr/>
          <p:nvPr/>
        </p:nvSpPr>
        <p:spPr>
          <a:xfrm>
            <a:off x="812800" y="1124744"/>
            <a:ext cx="6372448" cy="49685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1208584" y="2924944"/>
            <a:ext cx="52970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7200" b="1" dirty="0" smtClean="0">
                <a:solidFill>
                  <a:srgbClr val="FF0000"/>
                </a:solidFill>
              </a:rPr>
              <a:t>STANDARD</a:t>
            </a:r>
            <a:endParaRPr lang="it-IT" sz="7200" b="1" dirty="0">
              <a:solidFill>
                <a:srgbClr val="FF0000"/>
              </a:solidFill>
            </a:endParaRPr>
          </a:p>
        </p:txBody>
      </p:sp>
      <p:pic>
        <p:nvPicPr>
          <p:cNvPr id="16" name="Immagine 10" descr="Sma_new_2013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6308725"/>
            <a:ext cx="3302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946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cesso 6"/>
          <p:cNvSpPr/>
          <p:nvPr/>
        </p:nvSpPr>
        <p:spPr>
          <a:xfrm>
            <a:off x="344488" y="1039906"/>
            <a:ext cx="9217024" cy="5125398"/>
          </a:xfrm>
          <a:prstGeom prst="flowChartProcess">
            <a:avLst/>
          </a:prstGeom>
          <a:noFill/>
          <a:ln w="1270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it-IT" sz="3600" b="1" spc="5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998769" y="5042556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704528" y="2980109"/>
            <a:ext cx="2060179" cy="1384995"/>
          </a:xfrm>
          <a:prstGeom prst="rect">
            <a:avLst/>
          </a:prstGeom>
          <a:solidFill>
            <a:srgbClr val="008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endParaRPr lang="it-IT" sz="2800" b="1" dirty="0" smtClean="0"/>
          </a:p>
          <a:p>
            <a:r>
              <a:rPr lang="it-IT" sz="2800" b="1" dirty="0" smtClean="0"/>
              <a:t>LEARNING</a:t>
            </a:r>
          </a:p>
          <a:p>
            <a:endParaRPr lang="it-IT" sz="2800" b="1" dirty="0" smtClean="0"/>
          </a:p>
        </p:txBody>
      </p:sp>
      <p:sp>
        <p:nvSpPr>
          <p:cNvPr id="20" name="CasellaDiTesto 19"/>
          <p:cNvSpPr txBox="1"/>
          <p:nvPr/>
        </p:nvSpPr>
        <p:spPr>
          <a:xfrm>
            <a:off x="3944888" y="1412776"/>
            <a:ext cx="1980029" cy="1384995"/>
          </a:xfrm>
          <a:prstGeom prst="rect">
            <a:avLst/>
          </a:prstGeom>
          <a:solidFill>
            <a:schemeClr val="tx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endParaRPr lang="it-IT" sz="2800" b="1" dirty="0" smtClean="0"/>
          </a:p>
          <a:p>
            <a:r>
              <a:rPr lang="it-IT" sz="2800" b="1" dirty="0" smtClean="0"/>
              <a:t>METHODS</a:t>
            </a:r>
          </a:p>
          <a:p>
            <a:endParaRPr lang="it-IT" sz="2800" b="1" dirty="0" smtClean="0"/>
          </a:p>
        </p:txBody>
      </p:sp>
      <p:sp>
        <p:nvSpPr>
          <p:cNvPr id="21" name="CasellaDiTesto 20"/>
          <p:cNvSpPr txBox="1"/>
          <p:nvPr/>
        </p:nvSpPr>
        <p:spPr>
          <a:xfrm>
            <a:off x="3944888" y="2996952"/>
            <a:ext cx="1971887" cy="1384995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it-IT" sz="2800" b="1" dirty="0" smtClean="0"/>
          </a:p>
          <a:p>
            <a:pPr algn="ctr"/>
            <a:r>
              <a:rPr lang="it-IT" sz="2800" b="1" dirty="0" smtClean="0"/>
              <a:t>STYLES</a:t>
            </a:r>
          </a:p>
          <a:p>
            <a:endParaRPr lang="it-IT" sz="2800" b="1" dirty="0" smtClean="0"/>
          </a:p>
        </p:txBody>
      </p:sp>
      <p:sp>
        <p:nvSpPr>
          <p:cNvPr id="22" name="CasellaDiTesto 21"/>
          <p:cNvSpPr txBox="1"/>
          <p:nvPr/>
        </p:nvSpPr>
        <p:spPr>
          <a:xfrm>
            <a:off x="3944888" y="4636293"/>
            <a:ext cx="1971887" cy="138499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it-IT" sz="2800" b="1" dirty="0" smtClean="0"/>
          </a:p>
          <a:p>
            <a:pPr algn="ctr"/>
            <a:r>
              <a:rPr lang="it-IT" sz="2800" b="1" dirty="0" smtClean="0"/>
              <a:t>SPEEDS</a:t>
            </a:r>
          </a:p>
          <a:p>
            <a:endParaRPr lang="it-IT" sz="2800" b="1" dirty="0" smtClean="0"/>
          </a:p>
        </p:txBody>
      </p:sp>
      <p:sp>
        <p:nvSpPr>
          <p:cNvPr id="12" name="CasellaDiTesto 11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pic>
        <p:nvPicPr>
          <p:cNvPr id="2050" name="Picture 2" descr="\\FS001\Fotografico\Foto CenForAvEn (area riservata)\Riservate Comandante\BILC\DSC_68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176" y="1244884"/>
            <a:ext cx="2615622" cy="48554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8730505" y="6309320"/>
            <a:ext cx="758999" cy="396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4/27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14" name="Ovale 13"/>
          <p:cNvSpPr/>
          <p:nvPr/>
        </p:nvSpPr>
        <p:spPr>
          <a:xfrm>
            <a:off x="812800" y="1124744"/>
            <a:ext cx="6372448" cy="49685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1208584" y="2924944"/>
            <a:ext cx="51944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7200" b="1" dirty="0" smtClean="0">
                <a:solidFill>
                  <a:srgbClr val="FF0000"/>
                </a:solidFill>
              </a:rPr>
              <a:t>TAILORING</a:t>
            </a:r>
            <a:endParaRPr lang="it-IT" sz="7200" b="1" dirty="0">
              <a:solidFill>
                <a:srgbClr val="FF0000"/>
              </a:solidFill>
            </a:endParaRPr>
          </a:p>
        </p:txBody>
      </p:sp>
      <p:sp>
        <p:nvSpPr>
          <p:cNvPr id="17" name="Processo 1"/>
          <p:cNvSpPr/>
          <p:nvPr/>
        </p:nvSpPr>
        <p:spPr>
          <a:xfrm>
            <a:off x="344488" y="116632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TAILORING </a:t>
            </a:r>
            <a:r>
              <a:rPr lang="it-IT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METHODOLOGIES</a:t>
            </a:r>
            <a:endParaRPr lang="it-IT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6" name="Immagine 10" descr="Sma_new_2013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6308725"/>
            <a:ext cx="3302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385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cesso 6"/>
          <p:cNvSpPr/>
          <p:nvPr/>
        </p:nvSpPr>
        <p:spPr>
          <a:xfrm>
            <a:off x="344488" y="1039906"/>
            <a:ext cx="9217024" cy="5053390"/>
          </a:xfrm>
          <a:prstGeom prst="flowChartProcess">
            <a:avLst/>
          </a:prstGeom>
          <a:noFill/>
          <a:ln w="1270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it-IT" sz="3600" b="1" spc="5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998769" y="5042556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pic>
        <p:nvPicPr>
          <p:cNvPr id="17" name="Immagine 10" descr="Sma_new_20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308725"/>
            <a:ext cx="3302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asellaDiTesto 17"/>
          <p:cNvSpPr txBox="1"/>
          <p:nvPr/>
        </p:nvSpPr>
        <p:spPr>
          <a:xfrm>
            <a:off x="8730505" y="6309320"/>
            <a:ext cx="758999" cy="396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5/27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4" name="Freccia a destra 3"/>
          <p:cNvSpPr/>
          <p:nvPr/>
        </p:nvSpPr>
        <p:spPr>
          <a:xfrm>
            <a:off x="685800" y="1556792"/>
            <a:ext cx="8587680" cy="36004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200472" y="2186861"/>
            <a:ext cx="35897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err="1" smtClean="0">
                <a:latin typeface="Bradley Hand ITC" pitchFamily="66" charset="0"/>
              </a:rPr>
              <a:t>Homework</a:t>
            </a:r>
            <a:r>
              <a:rPr lang="it-IT" sz="2800" b="1" dirty="0">
                <a:latin typeface="Bradley Hand ITC" pitchFamily="66" charset="0"/>
              </a:rPr>
              <a:t> </a:t>
            </a:r>
            <a:r>
              <a:rPr lang="it-IT" sz="2800" b="1" dirty="0" smtClean="0">
                <a:latin typeface="Bradley Hand ITC" pitchFamily="66" charset="0"/>
              </a:rPr>
              <a:t>from </a:t>
            </a:r>
          </a:p>
          <a:p>
            <a:pPr algn="ctr"/>
            <a:r>
              <a:rPr lang="it-IT" sz="2800" b="1" dirty="0" smtClean="0">
                <a:latin typeface="Bradley Hand ITC" pitchFamily="66" charset="0"/>
              </a:rPr>
              <a:t>the </a:t>
            </a:r>
            <a:r>
              <a:rPr lang="it-IT" sz="2800" b="1" dirty="0" err="1" smtClean="0">
                <a:latin typeface="Bradley Hand ITC" pitchFamily="66" charset="0"/>
              </a:rPr>
              <a:t>previous</a:t>
            </a:r>
            <a:r>
              <a:rPr lang="it-IT" sz="2800" b="1" dirty="0" smtClean="0">
                <a:latin typeface="Bradley Hand ITC" pitchFamily="66" charset="0"/>
              </a:rPr>
              <a:t> </a:t>
            </a:r>
            <a:r>
              <a:rPr lang="it-IT" sz="2800" b="1" dirty="0" err="1" smtClean="0">
                <a:latin typeface="Bradley Hand ITC" pitchFamily="66" charset="0"/>
              </a:rPr>
              <a:t>class</a:t>
            </a:r>
            <a:endParaRPr lang="it-IT" sz="2800" b="1" dirty="0">
              <a:latin typeface="Bradley Hand ITC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3656856" y="2186861"/>
            <a:ext cx="2808312" cy="954107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latin typeface="Bradley Hand ITC" pitchFamily="66" charset="0"/>
              </a:rPr>
              <a:t>First </a:t>
            </a:r>
            <a:r>
              <a:rPr lang="it-IT" sz="2800" b="1" dirty="0" err="1" smtClean="0">
                <a:latin typeface="Bradley Hand ITC" pitchFamily="66" charset="0"/>
              </a:rPr>
              <a:t>exposure</a:t>
            </a:r>
            <a:endParaRPr lang="it-IT" sz="2800" b="1" dirty="0" smtClean="0">
              <a:latin typeface="Bradley Hand ITC" pitchFamily="66" charset="0"/>
            </a:endParaRPr>
          </a:p>
          <a:p>
            <a:pPr algn="ctr"/>
            <a:r>
              <a:rPr lang="it-IT" sz="2800" b="1" dirty="0" smtClean="0">
                <a:latin typeface="Bradley Hand ITC" pitchFamily="66" charset="0"/>
              </a:rPr>
              <a:t>via </a:t>
            </a:r>
            <a:r>
              <a:rPr lang="it-IT" sz="2800" b="1" dirty="0" err="1" smtClean="0">
                <a:latin typeface="Bradley Hand ITC" pitchFamily="66" charset="0"/>
              </a:rPr>
              <a:t>lecture</a:t>
            </a:r>
            <a:endParaRPr lang="it-IT" sz="2800" b="1" dirty="0">
              <a:latin typeface="Bradley Hand ITC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6321152" y="1988840"/>
            <a:ext cx="32403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err="1" smtClean="0">
                <a:latin typeface="Bradley Hand ITC" pitchFamily="66" charset="0"/>
              </a:rPr>
              <a:t>Deeper</a:t>
            </a:r>
            <a:r>
              <a:rPr lang="it-IT" sz="2800" b="1" dirty="0" smtClean="0">
                <a:latin typeface="Bradley Hand ITC" pitchFamily="66" charset="0"/>
              </a:rPr>
              <a:t> </a:t>
            </a:r>
            <a:r>
              <a:rPr lang="it-IT" sz="2800" b="1" dirty="0" err="1" smtClean="0">
                <a:latin typeface="Bradley Hand ITC" pitchFamily="66" charset="0"/>
              </a:rPr>
              <a:t>understanding</a:t>
            </a:r>
            <a:r>
              <a:rPr lang="it-IT" sz="2800" b="1" dirty="0" smtClean="0">
                <a:latin typeface="Bradley Hand ITC" pitchFamily="66" charset="0"/>
              </a:rPr>
              <a:t> </a:t>
            </a:r>
          </a:p>
          <a:p>
            <a:pPr algn="ctr"/>
            <a:r>
              <a:rPr lang="it-IT" sz="2800" b="1" dirty="0" smtClean="0">
                <a:latin typeface="Bradley Hand ITC" pitchFamily="66" charset="0"/>
              </a:rPr>
              <a:t>via </a:t>
            </a:r>
            <a:r>
              <a:rPr lang="it-IT" sz="2800" b="1" dirty="0">
                <a:latin typeface="Bradley Hand ITC" pitchFamily="66" charset="0"/>
              </a:rPr>
              <a:t> </a:t>
            </a:r>
            <a:r>
              <a:rPr lang="it-IT" sz="2800" b="1" dirty="0" err="1" smtClean="0">
                <a:latin typeface="Bradley Hand ITC" pitchFamily="66" charset="0"/>
              </a:rPr>
              <a:t>homework</a:t>
            </a:r>
            <a:endParaRPr lang="it-IT" sz="2800" b="1" dirty="0">
              <a:latin typeface="Bradley Hand ITC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4268924" y="1052736"/>
            <a:ext cx="1620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latin typeface="Bradley Hand ITC" pitchFamily="66" charset="0"/>
              </a:rPr>
              <a:t>time</a:t>
            </a:r>
            <a:endParaRPr lang="it-IT" sz="3200" b="1" dirty="0">
              <a:latin typeface="Bradley Hand ITC" pitchFamily="66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 rot="19618790">
            <a:off x="641434" y="1503205"/>
            <a:ext cx="1512168" cy="41549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THE PAST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9" name="Processo 1"/>
          <p:cNvSpPr/>
          <p:nvPr/>
        </p:nvSpPr>
        <p:spPr>
          <a:xfrm>
            <a:off x="344488" y="116632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TAILORING </a:t>
            </a:r>
            <a:r>
              <a:rPr lang="it-IT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METHODOLOGIES</a:t>
            </a:r>
            <a:endParaRPr lang="it-IT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110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cesso 6"/>
          <p:cNvSpPr/>
          <p:nvPr/>
        </p:nvSpPr>
        <p:spPr>
          <a:xfrm>
            <a:off x="344488" y="1039906"/>
            <a:ext cx="9217024" cy="5053390"/>
          </a:xfrm>
          <a:prstGeom prst="flowChartProcess">
            <a:avLst/>
          </a:prstGeom>
          <a:noFill/>
          <a:ln w="1270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it-IT" sz="3600" b="1" spc="5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998769" y="5042556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pic>
        <p:nvPicPr>
          <p:cNvPr id="17" name="Immagine 10" descr="Sma_new_20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308725"/>
            <a:ext cx="3302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asellaDiTesto 17"/>
          <p:cNvSpPr txBox="1"/>
          <p:nvPr/>
        </p:nvSpPr>
        <p:spPr>
          <a:xfrm>
            <a:off x="8730505" y="6309320"/>
            <a:ext cx="758999" cy="396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6/27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4" name="Freccia a destra 3"/>
          <p:cNvSpPr/>
          <p:nvPr/>
        </p:nvSpPr>
        <p:spPr>
          <a:xfrm>
            <a:off x="685800" y="1556792"/>
            <a:ext cx="8587680" cy="360040"/>
          </a:xfrm>
          <a:prstGeom prst="rightArrow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Freccia a destra 21"/>
          <p:cNvSpPr/>
          <p:nvPr/>
        </p:nvSpPr>
        <p:spPr>
          <a:xfrm>
            <a:off x="685800" y="4077072"/>
            <a:ext cx="8587680" cy="360040"/>
          </a:xfrm>
          <a:prstGeom prst="rightArrow">
            <a:avLst/>
          </a:prstGeom>
          <a:solidFill>
            <a:srgbClr val="1BA5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1BA53F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00472" y="2186861"/>
            <a:ext cx="35897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err="1" smtClean="0">
                <a:solidFill>
                  <a:schemeClr val="tx1">
                    <a:lumMod val="85000"/>
                  </a:schemeClr>
                </a:solidFill>
                <a:latin typeface="Bradley Hand ITC" pitchFamily="66" charset="0"/>
              </a:rPr>
              <a:t>Homework</a:t>
            </a:r>
            <a:r>
              <a:rPr lang="it-IT" sz="2800" b="1" dirty="0">
                <a:solidFill>
                  <a:schemeClr val="tx1">
                    <a:lumMod val="85000"/>
                  </a:schemeClr>
                </a:solidFill>
                <a:latin typeface="Bradley Hand ITC" pitchFamily="66" charset="0"/>
              </a:rPr>
              <a:t> </a:t>
            </a:r>
            <a:r>
              <a:rPr lang="it-IT" sz="2800" b="1" dirty="0" smtClean="0">
                <a:solidFill>
                  <a:schemeClr val="tx1">
                    <a:lumMod val="85000"/>
                  </a:schemeClr>
                </a:solidFill>
                <a:latin typeface="Bradley Hand ITC" pitchFamily="66" charset="0"/>
              </a:rPr>
              <a:t>from </a:t>
            </a:r>
          </a:p>
          <a:p>
            <a:pPr algn="ctr"/>
            <a:r>
              <a:rPr lang="it-IT" sz="2800" b="1" dirty="0" smtClean="0">
                <a:solidFill>
                  <a:schemeClr val="tx1">
                    <a:lumMod val="85000"/>
                  </a:schemeClr>
                </a:solidFill>
                <a:latin typeface="Bradley Hand ITC" pitchFamily="66" charset="0"/>
              </a:rPr>
              <a:t>the </a:t>
            </a:r>
            <a:r>
              <a:rPr lang="it-IT" sz="2800" b="1" dirty="0" err="1" smtClean="0">
                <a:solidFill>
                  <a:schemeClr val="tx1">
                    <a:lumMod val="85000"/>
                  </a:schemeClr>
                </a:solidFill>
                <a:latin typeface="Bradley Hand ITC" pitchFamily="66" charset="0"/>
              </a:rPr>
              <a:t>previous</a:t>
            </a:r>
            <a:r>
              <a:rPr lang="it-IT" sz="2800" b="1" dirty="0" smtClean="0">
                <a:solidFill>
                  <a:schemeClr val="tx1">
                    <a:lumMod val="85000"/>
                  </a:schemeClr>
                </a:solidFill>
                <a:latin typeface="Bradley Hand ITC" pitchFamily="66" charset="0"/>
              </a:rPr>
              <a:t> </a:t>
            </a:r>
            <a:r>
              <a:rPr lang="it-IT" sz="2800" b="1" dirty="0" err="1" smtClean="0">
                <a:solidFill>
                  <a:schemeClr val="tx1">
                    <a:lumMod val="85000"/>
                  </a:schemeClr>
                </a:solidFill>
                <a:latin typeface="Bradley Hand ITC" pitchFamily="66" charset="0"/>
              </a:rPr>
              <a:t>class</a:t>
            </a:r>
            <a:endParaRPr lang="it-IT" sz="2800" b="1" dirty="0">
              <a:solidFill>
                <a:schemeClr val="tx1">
                  <a:lumMod val="85000"/>
                </a:schemeClr>
              </a:solidFill>
              <a:latin typeface="Bradley Hand ITC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3656856" y="2186861"/>
            <a:ext cx="2808312" cy="954107"/>
          </a:xfrm>
          <a:prstGeom prst="rect">
            <a:avLst/>
          </a:prstGeom>
          <a:noFill/>
          <a:ln w="57150">
            <a:solidFill>
              <a:schemeClr val="tx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D9D9D9"/>
                </a:solidFill>
                <a:latin typeface="Bradley Hand ITC" pitchFamily="66" charset="0"/>
              </a:rPr>
              <a:t>First </a:t>
            </a:r>
            <a:r>
              <a:rPr lang="it-IT" sz="2800" b="1" dirty="0" err="1" smtClean="0">
                <a:solidFill>
                  <a:srgbClr val="D9D9D9"/>
                </a:solidFill>
                <a:latin typeface="Bradley Hand ITC" pitchFamily="66" charset="0"/>
              </a:rPr>
              <a:t>exposure</a:t>
            </a:r>
            <a:endParaRPr lang="it-IT" sz="2800" b="1" dirty="0" smtClean="0">
              <a:solidFill>
                <a:srgbClr val="D9D9D9"/>
              </a:solidFill>
              <a:latin typeface="Bradley Hand ITC" pitchFamily="66" charset="0"/>
            </a:endParaRPr>
          </a:p>
          <a:p>
            <a:pPr algn="ctr"/>
            <a:r>
              <a:rPr lang="it-IT" sz="2800" b="1" dirty="0" smtClean="0">
                <a:solidFill>
                  <a:srgbClr val="D9D9D9"/>
                </a:solidFill>
                <a:latin typeface="Bradley Hand ITC" pitchFamily="66" charset="0"/>
              </a:rPr>
              <a:t>via </a:t>
            </a:r>
            <a:r>
              <a:rPr lang="it-IT" sz="2800" b="1" dirty="0" err="1" smtClean="0">
                <a:solidFill>
                  <a:srgbClr val="D9D9D9"/>
                </a:solidFill>
                <a:latin typeface="Bradley Hand ITC" pitchFamily="66" charset="0"/>
              </a:rPr>
              <a:t>lecture</a:t>
            </a:r>
            <a:endParaRPr lang="it-IT" sz="2800" b="1" dirty="0">
              <a:solidFill>
                <a:srgbClr val="D9D9D9"/>
              </a:solidFill>
              <a:latin typeface="Bradley Hand ITC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6321152" y="1988840"/>
            <a:ext cx="32403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err="1" smtClean="0">
                <a:solidFill>
                  <a:srgbClr val="D9D9D9"/>
                </a:solidFill>
                <a:latin typeface="Bradley Hand ITC" pitchFamily="66" charset="0"/>
              </a:rPr>
              <a:t>Deeper</a:t>
            </a:r>
            <a:r>
              <a:rPr lang="it-IT" sz="2800" b="1" dirty="0" smtClean="0">
                <a:solidFill>
                  <a:srgbClr val="D9D9D9"/>
                </a:solidFill>
                <a:latin typeface="Bradley Hand ITC" pitchFamily="66" charset="0"/>
              </a:rPr>
              <a:t> </a:t>
            </a:r>
            <a:r>
              <a:rPr lang="it-IT" sz="2800" b="1" dirty="0" err="1" smtClean="0">
                <a:solidFill>
                  <a:srgbClr val="D9D9D9"/>
                </a:solidFill>
                <a:latin typeface="Bradley Hand ITC" pitchFamily="66" charset="0"/>
              </a:rPr>
              <a:t>understanding</a:t>
            </a:r>
            <a:r>
              <a:rPr lang="it-IT" sz="2800" b="1" dirty="0" smtClean="0">
                <a:solidFill>
                  <a:srgbClr val="D9D9D9"/>
                </a:solidFill>
                <a:latin typeface="Bradley Hand ITC" pitchFamily="66" charset="0"/>
              </a:rPr>
              <a:t> </a:t>
            </a:r>
          </a:p>
          <a:p>
            <a:pPr algn="ctr"/>
            <a:r>
              <a:rPr lang="it-IT" sz="2800" b="1" dirty="0" smtClean="0">
                <a:solidFill>
                  <a:srgbClr val="D9D9D9"/>
                </a:solidFill>
                <a:latin typeface="Bradley Hand ITC" pitchFamily="66" charset="0"/>
              </a:rPr>
              <a:t>via </a:t>
            </a:r>
            <a:r>
              <a:rPr lang="it-IT" sz="2800" b="1" dirty="0">
                <a:solidFill>
                  <a:srgbClr val="D9D9D9"/>
                </a:solidFill>
                <a:latin typeface="Bradley Hand ITC" pitchFamily="66" charset="0"/>
              </a:rPr>
              <a:t> </a:t>
            </a:r>
            <a:r>
              <a:rPr lang="it-IT" sz="2800" b="1" dirty="0" err="1" smtClean="0">
                <a:solidFill>
                  <a:srgbClr val="D9D9D9"/>
                </a:solidFill>
                <a:latin typeface="Bradley Hand ITC" pitchFamily="66" charset="0"/>
              </a:rPr>
              <a:t>homework</a:t>
            </a:r>
            <a:endParaRPr lang="it-IT" sz="2800" b="1" dirty="0">
              <a:solidFill>
                <a:srgbClr val="D9D9D9"/>
              </a:solidFill>
              <a:latin typeface="Bradley Hand ITC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416496" y="4451628"/>
            <a:ext cx="32357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latin typeface="Bradley Hand ITC" pitchFamily="66" charset="0"/>
              </a:rPr>
              <a:t>First </a:t>
            </a:r>
            <a:r>
              <a:rPr lang="it-IT" sz="2800" b="1" dirty="0" err="1" smtClean="0">
                <a:latin typeface="Bradley Hand ITC" pitchFamily="66" charset="0"/>
              </a:rPr>
              <a:t>exposure</a:t>
            </a:r>
            <a:endParaRPr lang="it-IT" sz="2800" b="1" dirty="0" smtClean="0">
              <a:latin typeface="Bradley Hand ITC" pitchFamily="66" charset="0"/>
            </a:endParaRPr>
          </a:p>
          <a:p>
            <a:pPr algn="ctr"/>
            <a:r>
              <a:rPr lang="it-IT" sz="2800" b="1" dirty="0">
                <a:latin typeface="Bradley Hand ITC" pitchFamily="66" charset="0"/>
              </a:rPr>
              <a:t>v</a:t>
            </a:r>
            <a:r>
              <a:rPr lang="it-IT" sz="2800" b="1" dirty="0" smtClean="0">
                <a:latin typeface="Bradley Hand ITC" pitchFamily="66" charset="0"/>
              </a:rPr>
              <a:t>ia </a:t>
            </a:r>
            <a:r>
              <a:rPr lang="it-IT" sz="2800" b="1" dirty="0" err="1" smtClean="0">
                <a:latin typeface="Bradley Hand ITC" pitchFamily="66" charset="0"/>
              </a:rPr>
              <a:t>videos</a:t>
            </a:r>
            <a:r>
              <a:rPr lang="it-IT" sz="2800" b="1" dirty="0" smtClean="0">
                <a:latin typeface="Bradley Hand ITC" pitchFamily="66" charset="0"/>
              </a:rPr>
              <a:t> and </a:t>
            </a:r>
            <a:r>
              <a:rPr lang="it-IT" sz="2800" b="1" dirty="0" err="1" smtClean="0">
                <a:latin typeface="Bradley Hand ITC" pitchFamily="66" charset="0"/>
              </a:rPr>
              <a:t>readings</a:t>
            </a:r>
            <a:endParaRPr lang="it-IT" sz="2800" b="1" dirty="0">
              <a:latin typeface="Bradley Hand ITC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574233" y="4656038"/>
            <a:ext cx="2890935" cy="954107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err="1" smtClean="0">
                <a:latin typeface="Bradley Hand ITC" pitchFamily="66" charset="0"/>
              </a:rPr>
              <a:t>Deeper</a:t>
            </a:r>
            <a:r>
              <a:rPr lang="it-IT" sz="2800" b="1" dirty="0" smtClean="0">
                <a:latin typeface="Bradley Hand ITC" pitchFamily="66" charset="0"/>
              </a:rPr>
              <a:t> </a:t>
            </a:r>
            <a:r>
              <a:rPr lang="it-IT" sz="2800" b="1" dirty="0" err="1" smtClean="0">
                <a:latin typeface="Bradley Hand ITC" pitchFamily="66" charset="0"/>
              </a:rPr>
              <a:t>learning</a:t>
            </a:r>
            <a:endParaRPr lang="it-IT" sz="2800" b="1" dirty="0" smtClean="0">
              <a:latin typeface="Bradley Hand ITC" pitchFamily="66" charset="0"/>
            </a:endParaRPr>
          </a:p>
          <a:p>
            <a:pPr algn="ctr"/>
            <a:r>
              <a:rPr lang="it-IT" sz="2800" b="1" dirty="0" smtClean="0">
                <a:latin typeface="Bradley Hand ITC" pitchFamily="66" charset="0"/>
              </a:rPr>
              <a:t>via </a:t>
            </a:r>
            <a:r>
              <a:rPr lang="it-IT" sz="2800" b="1" dirty="0">
                <a:latin typeface="Bradley Hand ITC" pitchFamily="66" charset="0"/>
              </a:rPr>
              <a:t> </a:t>
            </a:r>
            <a:r>
              <a:rPr lang="it-IT" sz="2800" b="1" dirty="0" err="1" smtClean="0">
                <a:latin typeface="Bradley Hand ITC" pitchFamily="66" charset="0"/>
              </a:rPr>
              <a:t>activities</a:t>
            </a:r>
            <a:endParaRPr lang="it-IT" sz="2800" b="1" dirty="0">
              <a:latin typeface="Bradley Hand ITC" pitchFamily="66" charset="0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6393160" y="4451628"/>
            <a:ext cx="32403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err="1" smtClean="0">
                <a:latin typeface="Bradley Hand ITC" pitchFamily="66" charset="0"/>
              </a:rPr>
              <a:t>homework</a:t>
            </a:r>
            <a:r>
              <a:rPr lang="it-IT" sz="2800" b="1" dirty="0" smtClean="0">
                <a:latin typeface="Bradley Hand ITC" pitchFamily="66" charset="0"/>
              </a:rPr>
              <a:t> plus </a:t>
            </a:r>
            <a:r>
              <a:rPr lang="it-IT" sz="2800" b="1" dirty="0" err="1" smtClean="0">
                <a:latin typeface="Bradley Hand ITC" pitchFamily="66" charset="0"/>
              </a:rPr>
              <a:t>prep</a:t>
            </a:r>
            <a:r>
              <a:rPr lang="it-IT" sz="2800" b="1" dirty="0" smtClean="0">
                <a:latin typeface="Bradley Hand ITC" pitchFamily="66" charset="0"/>
              </a:rPr>
              <a:t>.</a:t>
            </a:r>
          </a:p>
          <a:p>
            <a:pPr algn="ctr"/>
            <a:r>
              <a:rPr lang="it-IT" sz="2800" b="1" dirty="0">
                <a:latin typeface="Bradley Hand ITC" pitchFamily="66" charset="0"/>
              </a:rPr>
              <a:t>f</a:t>
            </a:r>
            <a:r>
              <a:rPr lang="it-IT" sz="2800" b="1" dirty="0" smtClean="0">
                <a:latin typeface="Bradley Hand ITC" pitchFamily="66" charset="0"/>
              </a:rPr>
              <a:t>or the </a:t>
            </a:r>
            <a:r>
              <a:rPr lang="it-IT" sz="2800" b="1" dirty="0" err="1" smtClean="0">
                <a:latin typeface="Bradley Hand ITC" pitchFamily="66" charset="0"/>
              </a:rPr>
              <a:t>next</a:t>
            </a:r>
            <a:r>
              <a:rPr lang="it-IT" sz="2800" b="1" dirty="0" smtClean="0">
                <a:latin typeface="Bradley Hand ITC" pitchFamily="66" charset="0"/>
              </a:rPr>
              <a:t> </a:t>
            </a:r>
            <a:r>
              <a:rPr lang="it-IT" sz="2800" b="1" dirty="0" err="1" smtClean="0">
                <a:latin typeface="Bradley Hand ITC" pitchFamily="66" charset="0"/>
              </a:rPr>
              <a:t>class</a:t>
            </a:r>
            <a:endParaRPr lang="it-IT" sz="2800" b="1" dirty="0">
              <a:latin typeface="Bradley Hand ITC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4268924" y="1052736"/>
            <a:ext cx="1620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D9D9D9"/>
                </a:solidFill>
                <a:latin typeface="Bradley Hand ITC" pitchFamily="66" charset="0"/>
              </a:rPr>
              <a:t>time</a:t>
            </a:r>
            <a:endParaRPr lang="it-IT" sz="3200" b="1" dirty="0">
              <a:solidFill>
                <a:srgbClr val="D9D9D9"/>
              </a:solidFill>
              <a:latin typeface="Bradley Hand ITC" pitchFamily="66" charset="0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4268924" y="3636313"/>
            <a:ext cx="1620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latin typeface="Bradley Hand ITC" pitchFamily="66" charset="0"/>
              </a:rPr>
              <a:t>time</a:t>
            </a:r>
            <a:endParaRPr lang="it-IT" sz="3200" b="1" dirty="0">
              <a:latin typeface="Bradley Hand ITC" pitchFamily="66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 rot="19618790">
            <a:off x="641434" y="1503205"/>
            <a:ext cx="1512168" cy="415498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THE PAST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 rot="19618790">
            <a:off x="580723" y="4041252"/>
            <a:ext cx="1108206" cy="41549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1BA53F"/>
                </a:solidFill>
              </a:rPr>
              <a:t>TODAY</a:t>
            </a:r>
            <a:endParaRPr lang="it-IT" b="1" dirty="0">
              <a:solidFill>
                <a:srgbClr val="1BA53F"/>
              </a:solidFill>
            </a:endParaRPr>
          </a:p>
        </p:txBody>
      </p:sp>
      <p:sp>
        <p:nvSpPr>
          <p:cNvPr id="21" name="Processo 1"/>
          <p:cNvSpPr/>
          <p:nvPr/>
        </p:nvSpPr>
        <p:spPr>
          <a:xfrm>
            <a:off x="344488" y="116632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TAILORING </a:t>
            </a:r>
            <a:r>
              <a:rPr lang="it-IT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METHODOLOGIES</a:t>
            </a:r>
            <a:endParaRPr lang="it-IT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878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9179</TotalTime>
  <Words>845</Words>
  <Application>Microsoft Office PowerPoint</Application>
  <PresentationFormat>A4 (21x29,7 cm)</PresentationFormat>
  <Paragraphs>401</Paragraphs>
  <Slides>45</Slides>
  <Notes>45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45</vt:i4>
      </vt:variant>
    </vt:vector>
  </HeadingPairs>
  <TitlesOfParts>
    <vt:vector size="46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Antonio Di ieva</dc:creator>
  <cp:lastModifiedBy>GENSINI, COL. Stefano - Cfae</cp:lastModifiedBy>
  <cp:revision>484</cp:revision>
  <cp:lastPrinted>2013-01-28T13:14:11Z</cp:lastPrinted>
  <dcterms:created xsi:type="dcterms:W3CDTF">2014-10-12T09:54:15Z</dcterms:created>
  <dcterms:modified xsi:type="dcterms:W3CDTF">2017-05-12T10:10:15Z</dcterms:modified>
</cp:coreProperties>
</file>