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18000663" cy="13500100"/>
  <p:notesSz cx="9944100" cy="1437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FFD9"/>
    <a:srgbClr val="6DFFFF"/>
    <a:srgbClr val="28AA97"/>
    <a:srgbClr val="1B6C95"/>
    <a:srgbClr val="7BDEFD"/>
    <a:srgbClr val="97FFFF"/>
    <a:srgbClr val="64D4DA"/>
    <a:srgbClr val="2C6D84"/>
    <a:srgbClr val="2AB4A0"/>
    <a:srgbClr val="6CD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32" autoAdjust="0"/>
    <p:restoredTop sz="96265" autoAdjust="0"/>
  </p:normalViewPr>
  <p:slideViewPr>
    <p:cSldViewPr snapToGrid="0">
      <p:cViewPr>
        <p:scale>
          <a:sx n="100" d="100"/>
          <a:sy n="100" d="100"/>
        </p:scale>
        <p:origin x="72" y="-3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350050" y="2209392"/>
            <a:ext cx="15300564" cy="4700035"/>
          </a:xfrm>
        </p:spPr>
        <p:txBody>
          <a:bodyPr anchor="b"/>
          <a:lstStyle>
            <a:lvl1pPr algn="ctr">
              <a:defRPr sz="11811"/>
            </a:lvl1pPr>
          </a:lstStyle>
          <a:p>
            <a:r>
              <a:rPr lang="nl-NL"/>
              <a:t>Klik om de stijl te bewerken</a:t>
            </a:r>
            <a:endParaRPr lang="en-US" dirty="0"/>
          </a:p>
        </p:txBody>
      </p:sp>
      <p:sp>
        <p:nvSpPr>
          <p:cNvPr id="3" name="Subtitle 2"/>
          <p:cNvSpPr>
            <a:spLocks noGrp="1"/>
          </p:cNvSpPr>
          <p:nvPr>
            <p:ph type="subTitle" idx="1"/>
          </p:nvPr>
        </p:nvSpPr>
        <p:spPr>
          <a:xfrm>
            <a:off x="2250083" y="7090679"/>
            <a:ext cx="13500497" cy="3259398"/>
          </a:xfrm>
        </p:spPr>
        <p:txBody>
          <a:bodyPr/>
          <a:lstStyle>
            <a:lvl1pPr marL="0" indent="0" algn="ctr">
              <a:buNone/>
              <a:defRPr sz="4724"/>
            </a:lvl1pPr>
            <a:lvl2pPr marL="899998" indent="0" algn="ctr">
              <a:buNone/>
              <a:defRPr sz="3937"/>
            </a:lvl2pPr>
            <a:lvl3pPr marL="1799996" indent="0" algn="ctr">
              <a:buNone/>
              <a:defRPr sz="3543"/>
            </a:lvl3pPr>
            <a:lvl4pPr marL="2699995" indent="0" algn="ctr">
              <a:buNone/>
              <a:defRPr sz="3150"/>
            </a:lvl4pPr>
            <a:lvl5pPr marL="3599993" indent="0" algn="ctr">
              <a:buNone/>
              <a:defRPr sz="3150"/>
            </a:lvl5pPr>
            <a:lvl6pPr marL="4499991" indent="0" algn="ctr">
              <a:buNone/>
              <a:defRPr sz="3150"/>
            </a:lvl6pPr>
            <a:lvl7pPr marL="5399989" indent="0" algn="ctr">
              <a:buNone/>
              <a:defRPr sz="3150"/>
            </a:lvl7pPr>
            <a:lvl8pPr marL="6299987" indent="0" algn="ctr">
              <a:buNone/>
              <a:defRPr sz="3150"/>
            </a:lvl8pPr>
            <a:lvl9pPr marL="7199986" indent="0" algn="ctr">
              <a:buNone/>
              <a:defRPr sz="315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3A96C15B-7CF5-40DE-A7E2-B2CFD770294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291722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A96C15B-7CF5-40DE-A7E2-B2CFD770294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8445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5" y="718755"/>
            <a:ext cx="3881393" cy="11440711"/>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237546" y="718755"/>
            <a:ext cx="11419171" cy="11440711"/>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A96C15B-7CF5-40DE-A7E2-B2CFD770294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199653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A96C15B-7CF5-40DE-A7E2-B2CFD770294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45308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28171" y="3365654"/>
            <a:ext cx="15525572" cy="5615666"/>
          </a:xfrm>
        </p:spPr>
        <p:txBody>
          <a:bodyPr anchor="b"/>
          <a:lstStyle>
            <a:lvl1pPr>
              <a:defRPr sz="11811"/>
            </a:lvl1pPr>
          </a:lstStyle>
          <a:p>
            <a:r>
              <a:rPr lang="nl-NL"/>
              <a:t>Klik om de stijl te bewerken</a:t>
            </a:r>
            <a:endParaRPr lang="en-US" dirty="0"/>
          </a:p>
        </p:txBody>
      </p:sp>
      <p:sp>
        <p:nvSpPr>
          <p:cNvPr id="3" name="Text Placeholder 2"/>
          <p:cNvSpPr>
            <a:spLocks noGrp="1"/>
          </p:cNvSpPr>
          <p:nvPr>
            <p:ph type="body" idx="1"/>
          </p:nvPr>
        </p:nvSpPr>
        <p:spPr>
          <a:xfrm>
            <a:off x="1228171" y="9034446"/>
            <a:ext cx="15525572" cy="2953146"/>
          </a:xfrm>
        </p:spPr>
        <p:txBody>
          <a:bodyPr/>
          <a:lstStyle>
            <a:lvl1pPr marL="0" indent="0">
              <a:buNone/>
              <a:defRPr sz="4724">
                <a:solidFill>
                  <a:schemeClr val="tx1"/>
                </a:solidFill>
              </a:defRPr>
            </a:lvl1pPr>
            <a:lvl2pPr marL="899998" indent="0">
              <a:buNone/>
              <a:defRPr sz="3937">
                <a:solidFill>
                  <a:schemeClr val="tx1">
                    <a:tint val="75000"/>
                  </a:schemeClr>
                </a:solidFill>
              </a:defRPr>
            </a:lvl2pPr>
            <a:lvl3pPr marL="1799996" indent="0">
              <a:buNone/>
              <a:defRPr sz="3543">
                <a:solidFill>
                  <a:schemeClr val="tx1">
                    <a:tint val="75000"/>
                  </a:schemeClr>
                </a:solidFill>
              </a:defRPr>
            </a:lvl3pPr>
            <a:lvl4pPr marL="2699995" indent="0">
              <a:buNone/>
              <a:defRPr sz="3150">
                <a:solidFill>
                  <a:schemeClr val="tx1">
                    <a:tint val="75000"/>
                  </a:schemeClr>
                </a:solidFill>
              </a:defRPr>
            </a:lvl4pPr>
            <a:lvl5pPr marL="3599993" indent="0">
              <a:buNone/>
              <a:defRPr sz="3150">
                <a:solidFill>
                  <a:schemeClr val="tx1">
                    <a:tint val="75000"/>
                  </a:schemeClr>
                </a:solidFill>
              </a:defRPr>
            </a:lvl5pPr>
            <a:lvl6pPr marL="4499991" indent="0">
              <a:buNone/>
              <a:defRPr sz="3150">
                <a:solidFill>
                  <a:schemeClr val="tx1">
                    <a:tint val="75000"/>
                  </a:schemeClr>
                </a:solidFill>
              </a:defRPr>
            </a:lvl6pPr>
            <a:lvl7pPr marL="5399989" indent="0">
              <a:buNone/>
              <a:defRPr sz="3150">
                <a:solidFill>
                  <a:schemeClr val="tx1">
                    <a:tint val="75000"/>
                  </a:schemeClr>
                </a:solidFill>
              </a:defRPr>
            </a:lvl7pPr>
            <a:lvl8pPr marL="6299987" indent="0">
              <a:buNone/>
              <a:defRPr sz="3150">
                <a:solidFill>
                  <a:schemeClr val="tx1">
                    <a:tint val="75000"/>
                  </a:schemeClr>
                </a:solidFill>
              </a:defRPr>
            </a:lvl8pPr>
            <a:lvl9pPr marL="7199986" indent="0">
              <a:buNone/>
              <a:defRPr sz="315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A96C15B-7CF5-40DE-A7E2-B2CFD770294A}" type="datetimeFigureOut">
              <a:rPr lang="en-GB" smtClean="0"/>
              <a:t>20/09/2024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219409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237545" y="3593777"/>
            <a:ext cx="7650282" cy="856568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9112836" y="3593777"/>
            <a:ext cx="7650282" cy="856568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A96C15B-7CF5-40DE-A7E2-B2CFD770294A}" type="datetimeFigureOut">
              <a:rPr lang="en-GB" smtClean="0"/>
              <a:t>20/09/2024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48198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39890" y="718758"/>
            <a:ext cx="15525572" cy="2609395"/>
          </a:xfrm>
        </p:spPr>
        <p:txBody>
          <a:bodyPr/>
          <a:lstStyle/>
          <a:p>
            <a:r>
              <a:rPr lang="nl-NL"/>
              <a:t>Klik om de stijl te bewerken</a:t>
            </a:r>
            <a:endParaRPr lang="en-US" dirty="0"/>
          </a:p>
        </p:txBody>
      </p:sp>
      <p:sp>
        <p:nvSpPr>
          <p:cNvPr id="3" name="Text Placeholder 2"/>
          <p:cNvSpPr>
            <a:spLocks noGrp="1"/>
          </p:cNvSpPr>
          <p:nvPr>
            <p:ph type="body" idx="1"/>
          </p:nvPr>
        </p:nvSpPr>
        <p:spPr>
          <a:xfrm>
            <a:off x="1239892" y="3309401"/>
            <a:ext cx="7615123" cy="1621886"/>
          </a:xfrm>
        </p:spPr>
        <p:txBody>
          <a:bodyPr anchor="b"/>
          <a:lstStyle>
            <a:lvl1pPr marL="0" indent="0">
              <a:buNone/>
              <a:defRPr sz="4724" b="1"/>
            </a:lvl1pPr>
            <a:lvl2pPr marL="899998" indent="0">
              <a:buNone/>
              <a:defRPr sz="3937" b="1"/>
            </a:lvl2pPr>
            <a:lvl3pPr marL="1799996" indent="0">
              <a:buNone/>
              <a:defRPr sz="3543" b="1"/>
            </a:lvl3pPr>
            <a:lvl4pPr marL="2699995" indent="0">
              <a:buNone/>
              <a:defRPr sz="3150" b="1"/>
            </a:lvl4pPr>
            <a:lvl5pPr marL="3599993" indent="0">
              <a:buNone/>
              <a:defRPr sz="3150" b="1"/>
            </a:lvl5pPr>
            <a:lvl6pPr marL="4499991" indent="0">
              <a:buNone/>
              <a:defRPr sz="3150" b="1"/>
            </a:lvl6pPr>
            <a:lvl7pPr marL="5399989" indent="0">
              <a:buNone/>
              <a:defRPr sz="3150" b="1"/>
            </a:lvl7pPr>
            <a:lvl8pPr marL="6299987" indent="0">
              <a:buNone/>
              <a:defRPr sz="3150" b="1"/>
            </a:lvl8pPr>
            <a:lvl9pPr marL="7199986" indent="0">
              <a:buNone/>
              <a:defRPr sz="3150" b="1"/>
            </a:lvl9pPr>
          </a:lstStyle>
          <a:p>
            <a:pPr lvl="0"/>
            <a:r>
              <a:rPr lang="nl-NL"/>
              <a:t>Tekststijl van het model bewerken</a:t>
            </a:r>
          </a:p>
        </p:txBody>
      </p:sp>
      <p:sp>
        <p:nvSpPr>
          <p:cNvPr id="4" name="Content Placeholder 3"/>
          <p:cNvSpPr>
            <a:spLocks noGrp="1"/>
          </p:cNvSpPr>
          <p:nvPr>
            <p:ph sz="half" idx="2"/>
          </p:nvPr>
        </p:nvSpPr>
        <p:spPr>
          <a:xfrm>
            <a:off x="1239892" y="4931286"/>
            <a:ext cx="7615123" cy="725318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9112837" y="3309401"/>
            <a:ext cx="7652626" cy="1621886"/>
          </a:xfrm>
        </p:spPr>
        <p:txBody>
          <a:bodyPr anchor="b"/>
          <a:lstStyle>
            <a:lvl1pPr marL="0" indent="0">
              <a:buNone/>
              <a:defRPr sz="4724" b="1"/>
            </a:lvl1pPr>
            <a:lvl2pPr marL="899998" indent="0">
              <a:buNone/>
              <a:defRPr sz="3937" b="1"/>
            </a:lvl2pPr>
            <a:lvl3pPr marL="1799996" indent="0">
              <a:buNone/>
              <a:defRPr sz="3543" b="1"/>
            </a:lvl3pPr>
            <a:lvl4pPr marL="2699995" indent="0">
              <a:buNone/>
              <a:defRPr sz="3150" b="1"/>
            </a:lvl4pPr>
            <a:lvl5pPr marL="3599993" indent="0">
              <a:buNone/>
              <a:defRPr sz="3150" b="1"/>
            </a:lvl5pPr>
            <a:lvl6pPr marL="4499991" indent="0">
              <a:buNone/>
              <a:defRPr sz="3150" b="1"/>
            </a:lvl6pPr>
            <a:lvl7pPr marL="5399989" indent="0">
              <a:buNone/>
              <a:defRPr sz="3150" b="1"/>
            </a:lvl7pPr>
            <a:lvl8pPr marL="6299987" indent="0">
              <a:buNone/>
              <a:defRPr sz="3150" b="1"/>
            </a:lvl8pPr>
            <a:lvl9pPr marL="7199986" indent="0">
              <a:buNone/>
              <a:defRPr sz="3150" b="1"/>
            </a:lvl9pPr>
          </a:lstStyle>
          <a:p>
            <a:pPr lvl="0"/>
            <a:r>
              <a:rPr lang="nl-NL"/>
              <a:t>Tekststijl van het model bewerken</a:t>
            </a:r>
          </a:p>
        </p:txBody>
      </p:sp>
      <p:sp>
        <p:nvSpPr>
          <p:cNvPr id="6" name="Content Placeholder 5"/>
          <p:cNvSpPr>
            <a:spLocks noGrp="1"/>
          </p:cNvSpPr>
          <p:nvPr>
            <p:ph sz="quarter" idx="4"/>
          </p:nvPr>
        </p:nvSpPr>
        <p:spPr>
          <a:xfrm>
            <a:off x="9112837" y="4931286"/>
            <a:ext cx="7652626" cy="725318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A96C15B-7CF5-40DE-A7E2-B2CFD770294A}" type="datetimeFigureOut">
              <a:rPr lang="en-GB" smtClean="0"/>
              <a:t>20/09/2024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382498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3A96C15B-7CF5-40DE-A7E2-B2CFD770294A}" type="datetimeFigureOut">
              <a:rPr lang="en-GB" smtClean="0"/>
              <a:t>20/09/2024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210085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6C15B-7CF5-40DE-A7E2-B2CFD770294A}" type="datetimeFigureOut">
              <a:rPr lang="en-GB" smtClean="0"/>
              <a:t>20/09/2024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277421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239890" y="900007"/>
            <a:ext cx="5805682" cy="3150023"/>
          </a:xfrm>
        </p:spPr>
        <p:txBody>
          <a:bodyPr anchor="b"/>
          <a:lstStyle>
            <a:lvl1pPr>
              <a:defRPr sz="6299"/>
            </a:lvl1pPr>
          </a:lstStyle>
          <a:p>
            <a:r>
              <a:rPr lang="nl-NL"/>
              <a:t>Klik om de stijl te bewerken</a:t>
            </a:r>
            <a:endParaRPr lang="en-US" dirty="0"/>
          </a:p>
        </p:txBody>
      </p:sp>
      <p:sp>
        <p:nvSpPr>
          <p:cNvPr id="3" name="Content Placeholder 2"/>
          <p:cNvSpPr>
            <a:spLocks noGrp="1"/>
          </p:cNvSpPr>
          <p:nvPr>
            <p:ph idx="1"/>
          </p:nvPr>
        </p:nvSpPr>
        <p:spPr>
          <a:xfrm>
            <a:off x="7652626" y="1943767"/>
            <a:ext cx="9112836" cy="9593821"/>
          </a:xfrm>
        </p:spPr>
        <p:txBody>
          <a:bodyPr/>
          <a:lstStyle>
            <a:lvl1pPr>
              <a:defRPr sz="6299"/>
            </a:lvl1pPr>
            <a:lvl2pPr>
              <a:defRPr sz="5512"/>
            </a:lvl2pPr>
            <a:lvl3pPr>
              <a:defRPr sz="4724"/>
            </a:lvl3pPr>
            <a:lvl4pPr>
              <a:defRPr sz="3937"/>
            </a:lvl4pPr>
            <a:lvl5pPr>
              <a:defRPr sz="3937"/>
            </a:lvl5pPr>
            <a:lvl6pPr>
              <a:defRPr sz="3937"/>
            </a:lvl6pPr>
            <a:lvl7pPr>
              <a:defRPr sz="3937"/>
            </a:lvl7pPr>
            <a:lvl8pPr>
              <a:defRPr sz="3937"/>
            </a:lvl8pPr>
            <a:lvl9pPr>
              <a:defRPr sz="3937"/>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239890" y="4050030"/>
            <a:ext cx="5805682" cy="7503182"/>
          </a:xfrm>
        </p:spPr>
        <p:txBody>
          <a:bodyPr/>
          <a:lstStyle>
            <a:lvl1pPr marL="0" indent="0">
              <a:buNone/>
              <a:defRPr sz="3150"/>
            </a:lvl1pPr>
            <a:lvl2pPr marL="899998" indent="0">
              <a:buNone/>
              <a:defRPr sz="2756"/>
            </a:lvl2pPr>
            <a:lvl3pPr marL="1799996" indent="0">
              <a:buNone/>
              <a:defRPr sz="2362"/>
            </a:lvl3pPr>
            <a:lvl4pPr marL="2699995" indent="0">
              <a:buNone/>
              <a:defRPr sz="1968"/>
            </a:lvl4pPr>
            <a:lvl5pPr marL="3599993" indent="0">
              <a:buNone/>
              <a:defRPr sz="1968"/>
            </a:lvl5pPr>
            <a:lvl6pPr marL="4499991" indent="0">
              <a:buNone/>
              <a:defRPr sz="1968"/>
            </a:lvl6pPr>
            <a:lvl7pPr marL="5399989" indent="0">
              <a:buNone/>
              <a:defRPr sz="1968"/>
            </a:lvl7pPr>
            <a:lvl8pPr marL="6299987" indent="0">
              <a:buNone/>
              <a:defRPr sz="1968"/>
            </a:lvl8pPr>
            <a:lvl9pPr marL="7199986" indent="0">
              <a:buNone/>
              <a:defRPr sz="1968"/>
            </a:lvl9pPr>
          </a:lstStyle>
          <a:p>
            <a:pPr lvl="0"/>
            <a:r>
              <a:rPr lang="nl-NL"/>
              <a:t>Tekststijl van het model bewerken</a:t>
            </a:r>
          </a:p>
        </p:txBody>
      </p:sp>
      <p:sp>
        <p:nvSpPr>
          <p:cNvPr id="5" name="Date Placeholder 4"/>
          <p:cNvSpPr>
            <a:spLocks noGrp="1"/>
          </p:cNvSpPr>
          <p:nvPr>
            <p:ph type="dt" sz="half" idx="10"/>
          </p:nvPr>
        </p:nvSpPr>
        <p:spPr/>
        <p:txBody>
          <a:bodyPr/>
          <a:lstStyle/>
          <a:p>
            <a:fld id="{3A96C15B-7CF5-40DE-A7E2-B2CFD770294A}" type="datetimeFigureOut">
              <a:rPr lang="en-GB" smtClean="0"/>
              <a:t>20/09/2024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347647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239890" y="900007"/>
            <a:ext cx="5805682" cy="3150023"/>
          </a:xfrm>
        </p:spPr>
        <p:txBody>
          <a:bodyPr anchor="b"/>
          <a:lstStyle>
            <a:lvl1pPr>
              <a:defRPr sz="6299"/>
            </a:lvl1pPr>
          </a:lstStyle>
          <a:p>
            <a:r>
              <a:rPr lang="nl-NL"/>
              <a:t>Klik om de stijl te bewerken</a:t>
            </a:r>
            <a:endParaRPr lang="en-US" dirty="0"/>
          </a:p>
        </p:txBody>
      </p:sp>
      <p:sp>
        <p:nvSpPr>
          <p:cNvPr id="3" name="Picture Placeholder 2"/>
          <p:cNvSpPr>
            <a:spLocks noGrp="1" noChangeAspect="1"/>
          </p:cNvSpPr>
          <p:nvPr>
            <p:ph type="pic" idx="1"/>
          </p:nvPr>
        </p:nvSpPr>
        <p:spPr>
          <a:xfrm>
            <a:off x="7652626" y="1943767"/>
            <a:ext cx="9112836" cy="9593821"/>
          </a:xfrm>
        </p:spPr>
        <p:txBody>
          <a:bodyPr anchor="t"/>
          <a:lstStyle>
            <a:lvl1pPr marL="0" indent="0">
              <a:buNone/>
              <a:defRPr sz="6299"/>
            </a:lvl1pPr>
            <a:lvl2pPr marL="899998" indent="0">
              <a:buNone/>
              <a:defRPr sz="5512"/>
            </a:lvl2pPr>
            <a:lvl3pPr marL="1799996" indent="0">
              <a:buNone/>
              <a:defRPr sz="4724"/>
            </a:lvl3pPr>
            <a:lvl4pPr marL="2699995" indent="0">
              <a:buNone/>
              <a:defRPr sz="3937"/>
            </a:lvl4pPr>
            <a:lvl5pPr marL="3599993" indent="0">
              <a:buNone/>
              <a:defRPr sz="3937"/>
            </a:lvl5pPr>
            <a:lvl6pPr marL="4499991" indent="0">
              <a:buNone/>
              <a:defRPr sz="3937"/>
            </a:lvl6pPr>
            <a:lvl7pPr marL="5399989" indent="0">
              <a:buNone/>
              <a:defRPr sz="3937"/>
            </a:lvl7pPr>
            <a:lvl8pPr marL="6299987" indent="0">
              <a:buNone/>
              <a:defRPr sz="3937"/>
            </a:lvl8pPr>
            <a:lvl9pPr marL="7199986" indent="0">
              <a:buNone/>
              <a:defRPr sz="3937"/>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239890" y="4050030"/>
            <a:ext cx="5805682" cy="7503182"/>
          </a:xfrm>
        </p:spPr>
        <p:txBody>
          <a:bodyPr/>
          <a:lstStyle>
            <a:lvl1pPr marL="0" indent="0">
              <a:buNone/>
              <a:defRPr sz="3150"/>
            </a:lvl1pPr>
            <a:lvl2pPr marL="899998" indent="0">
              <a:buNone/>
              <a:defRPr sz="2756"/>
            </a:lvl2pPr>
            <a:lvl3pPr marL="1799996" indent="0">
              <a:buNone/>
              <a:defRPr sz="2362"/>
            </a:lvl3pPr>
            <a:lvl4pPr marL="2699995" indent="0">
              <a:buNone/>
              <a:defRPr sz="1968"/>
            </a:lvl4pPr>
            <a:lvl5pPr marL="3599993" indent="0">
              <a:buNone/>
              <a:defRPr sz="1968"/>
            </a:lvl5pPr>
            <a:lvl6pPr marL="4499991" indent="0">
              <a:buNone/>
              <a:defRPr sz="1968"/>
            </a:lvl6pPr>
            <a:lvl7pPr marL="5399989" indent="0">
              <a:buNone/>
              <a:defRPr sz="1968"/>
            </a:lvl7pPr>
            <a:lvl8pPr marL="6299987" indent="0">
              <a:buNone/>
              <a:defRPr sz="1968"/>
            </a:lvl8pPr>
            <a:lvl9pPr marL="7199986" indent="0">
              <a:buNone/>
              <a:defRPr sz="1968"/>
            </a:lvl9pPr>
          </a:lstStyle>
          <a:p>
            <a:pPr lvl="0"/>
            <a:r>
              <a:rPr lang="nl-NL"/>
              <a:t>Tekststijl van het model bewerken</a:t>
            </a:r>
          </a:p>
        </p:txBody>
      </p:sp>
      <p:sp>
        <p:nvSpPr>
          <p:cNvPr id="5" name="Date Placeholder 4"/>
          <p:cNvSpPr>
            <a:spLocks noGrp="1"/>
          </p:cNvSpPr>
          <p:nvPr>
            <p:ph type="dt" sz="half" idx="10"/>
          </p:nvPr>
        </p:nvSpPr>
        <p:spPr/>
        <p:txBody>
          <a:bodyPr/>
          <a:lstStyle/>
          <a:p>
            <a:fld id="{3A96C15B-7CF5-40DE-A7E2-B2CFD770294A}" type="datetimeFigureOut">
              <a:rPr lang="en-GB" smtClean="0"/>
              <a:t>20/09/2024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81A31-E93C-4696-95A6-2CA2F0740F50}" type="slidenum">
              <a:rPr lang="en-GB" smtClean="0"/>
              <a:t>‹nr.›</a:t>
            </a:fld>
            <a:endParaRPr lang="en-GB"/>
          </a:p>
        </p:txBody>
      </p:sp>
    </p:spTree>
    <p:extLst>
      <p:ext uri="{BB962C8B-B14F-4D97-AF65-F5344CB8AC3E}">
        <p14:creationId xmlns:p14="http://schemas.microsoft.com/office/powerpoint/2010/main" val="3185486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37546" y="718758"/>
            <a:ext cx="15525572" cy="2609395"/>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237546" y="3593777"/>
            <a:ext cx="15525572" cy="8565689"/>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37546" y="12512596"/>
            <a:ext cx="4050149" cy="718755"/>
          </a:xfrm>
          <a:prstGeom prst="rect">
            <a:avLst/>
          </a:prstGeom>
        </p:spPr>
        <p:txBody>
          <a:bodyPr vert="horz" lIns="91440" tIns="45720" rIns="91440" bIns="45720" rtlCol="0" anchor="ctr"/>
          <a:lstStyle>
            <a:lvl1pPr algn="l">
              <a:defRPr sz="2362">
                <a:solidFill>
                  <a:schemeClr val="tx1">
                    <a:tint val="75000"/>
                  </a:schemeClr>
                </a:solidFill>
              </a:defRPr>
            </a:lvl1pPr>
          </a:lstStyle>
          <a:p>
            <a:fld id="{3A96C15B-7CF5-40DE-A7E2-B2CFD770294A}" type="datetimeFigureOut">
              <a:rPr lang="en-GB" smtClean="0"/>
              <a:t>20/09/2024</a:t>
            </a:fld>
            <a:endParaRPr lang="en-GB"/>
          </a:p>
        </p:txBody>
      </p:sp>
      <p:sp>
        <p:nvSpPr>
          <p:cNvPr id="5" name="Footer Placeholder 4"/>
          <p:cNvSpPr>
            <a:spLocks noGrp="1"/>
          </p:cNvSpPr>
          <p:nvPr>
            <p:ph type="ftr" sz="quarter" idx="3"/>
          </p:nvPr>
        </p:nvSpPr>
        <p:spPr>
          <a:xfrm>
            <a:off x="5962720" y="12512596"/>
            <a:ext cx="6075224" cy="718755"/>
          </a:xfrm>
          <a:prstGeom prst="rect">
            <a:avLst/>
          </a:prstGeom>
        </p:spPr>
        <p:txBody>
          <a:bodyPr vert="horz" lIns="91440" tIns="45720" rIns="91440" bIns="45720" rtlCol="0" anchor="ctr"/>
          <a:lstStyle>
            <a:lvl1pPr algn="ctr">
              <a:defRPr sz="236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2712968" y="12512596"/>
            <a:ext cx="4050149" cy="718755"/>
          </a:xfrm>
          <a:prstGeom prst="rect">
            <a:avLst/>
          </a:prstGeom>
        </p:spPr>
        <p:txBody>
          <a:bodyPr vert="horz" lIns="91440" tIns="45720" rIns="91440" bIns="45720" rtlCol="0" anchor="ctr"/>
          <a:lstStyle>
            <a:lvl1pPr algn="r">
              <a:defRPr sz="2362">
                <a:solidFill>
                  <a:schemeClr val="tx1">
                    <a:tint val="75000"/>
                  </a:schemeClr>
                </a:solidFill>
              </a:defRPr>
            </a:lvl1pPr>
          </a:lstStyle>
          <a:p>
            <a:fld id="{3B281A31-E93C-4696-95A6-2CA2F0740F50}" type="slidenum">
              <a:rPr lang="en-GB" smtClean="0"/>
              <a:t>‹nr.›</a:t>
            </a:fld>
            <a:endParaRPr lang="en-GB"/>
          </a:p>
        </p:txBody>
      </p:sp>
    </p:spTree>
    <p:extLst>
      <p:ext uri="{BB962C8B-B14F-4D97-AF65-F5344CB8AC3E}">
        <p14:creationId xmlns:p14="http://schemas.microsoft.com/office/powerpoint/2010/main" val="3452199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799996" rtl="0" eaLnBrk="1" latinLnBrk="0" hangingPunct="1">
        <a:lnSpc>
          <a:spcPct val="90000"/>
        </a:lnSpc>
        <a:spcBef>
          <a:spcPct val="0"/>
        </a:spcBef>
        <a:buNone/>
        <a:defRPr sz="8661" kern="1200">
          <a:solidFill>
            <a:schemeClr val="tx1"/>
          </a:solidFill>
          <a:latin typeface="+mj-lt"/>
          <a:ea typeface="+mj-ea"/>
          <a:cs typeface="+mj-cs"/>
        </a:defRPr>
      </a:lvl1pPr>
    </p:titleStyle>
    <p:bodyStyle>
      <a:lvl1pPr marL="449999" indent="-449999" algn="l" defTabSz="1799996" rtl="0" eaLnBrk="1" latinLnBrk="0" hangingPunct="1">
        <a:lnSpc>
          <a:spcPct val="90000"/>
        </a:lnSpc>
        <a:spcBef>
          <a:spcPts val="1968"/>
        </a:spcBef>
        <a:buFont typeface="Arial" panose="020B0604020202020204" pitchFamily="34" charset="0"/>
        <a:buChar char="•"/>
        <a:defRPr sz="5512" kern="1200">
          <a:solidFill>
            <a:schemeClr val="tx1"/>
          </a:solidFill>
          <a:latin typeface="+mn-lt"/>
          <a:ea typeface="+mn-ea"/>
          <a:cs typeface="+mn-cs"/>
        </a:defRPr>
      </a:lvl1pPr>
      <a:lvl2pPr marL="1349997" indent="-449999" algn="l" defTabSz="1799996" rtl="0" eaLnBrk="1" latinLnBrk="0" hangingPunct="1">
        <a:lnSpc>
          <a:spcPct val="90000"/>
        </a:lnSpc>
        <a:spcBef>
          <a:spcPts val="984"/>
        </a:spcBef>
        <a:buFont typeface="Arial" panose="020B0604020202020204" pitchFamily="34" charset="0"/>
        <a:buChar char="•"/>
        <a:defRPr sz="4724" kern="1200">
          <a:solidFill>
            <a:schemeClr val="tx1"/>
          </a:solidFill>
          <a:latin typeface="+mn-lt"/>
          <a:ea typeface="+mn-ea"/>
          <a:cs typeface="+mn-cs"/>
        </a:defRPr>
      </a:lvl2pPr>
      <a:lvl3pPr marL="2249996" indent="-449999" algn="l" defTabSz="1799996"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49994" indent="-449999" algn="l" defTabSz="1799996"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49992" indent="-449999" algn="l" defTabSz="1799996"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49990" indent="-449999" algn="l" defTabSz="1799996"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49988" indent="-449999" algn="l" defTabSz="1799996"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49987" indent="-449999" algn="l" defTabSz="1799996"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49985" indent="-449999" algn="l" defTabSz="1799996"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799996" rtl="0" eaLnBrk="1" latinLnBrk="0" hangingPunct="1">
        <a:defRPr sz="3543" kern="1200">
          <a:solidFill>
            <a:schemeClr val="tx1"/>
          </a:solidFill>
          <a:latin typeface="+mn-lt"/>
          <a:ea typeface="+mn-ea"/>
          <a:cs typeface="+mn-cs"/>
        </a:defRPr>
      </a:lvl1pPr>
      <a:lvl2pPr marL="899998" algn="l" defTabSz="1799996" rtl="0" eaLnBrk="1" latinLnBrk="0" hangingPunct="1">
        <a:defRPr sz="3543" kern="1200">
          <a:solidFill>
            <a:schemeClr val="tx1"/>
          </a:solidFill>
          <a:latin typeface="+mn-lt"/>
          <a:ea typeface="+mn-ea"/>
          <a:cs typeface="+mn-cs"/>
        </a:defRPr>
      </a:lvl2pPr>
      <a:lvl3pPr marL="1799996" algn="l" defTabSz="1799996" rtl="0" eaLnBrk="1" latinLnBrk="0" hangingPunct="1">
        <a:defRPr sz="3543" kern="1200">
          <a:solidFill>
            <a:schemeClr val="tx1"/>
          </a:solidFill>
          <a:latin typeface="+mn-lt"/>
          <a:ea typeface="+mn-ea"/>
          <a:cs typeface="+mn-cs"/>
        </a:defRPr>
      </a:lvl3pPr>
      <a:lvl4pPr marL="2699995" algn="l" defTabSz="1799996" rtl="0" eaLnBrk="1" latinLnBrk="0" hangingPunct="1">
        <a:defRPr sz="3543" kern="1200">
          <a:solidFill>
            <a:schemeClr val="tx1"/>
          </a:solidFill>
          <a:latin typeface="+mn-lt"/>
          <a:ea typeface="+mn-ea"/>
          <a:cs typeface="+mn-cs"/>
        </a:defRPr>
      </a:lvl4pPr>
      <a:lvl5pPr marL="3599993" algn="l" defTabSz="1799996" rtl="0" eaLnBrk="1" latinLnBrk="0" hangingPunct="1">
        <a:defRPr sz="3543" kern="1200">
          <a:solidFill>
            <a:schemeClr val="tx1"/>
          </a:solidFill>
          <a:latin typeface="+mn-lt"/>
          <a:ea typeface="+mn-ea"/>
          <a:cs typeface="+mn-cs"/>
        </a:defRPr>
      </a:lvl5pPr>
      <a:lvl6pPr marL="4499991" algn="l" defTabSz="1799996" rtl="0" eaLnBrk="1" latinLnBrk="0" hangingPunct="1">
        <a:defRPr sz="3543" kern="1200">
          <a:solidFill>
            <a:schemeClr val="tx1"/>
          </a:solidFill>
          <a:latin typeface="+mn-lt"/>
          <a:ea typeface="+mn-ea"/>
          <a:cs typeface="+mn-cs"/>
        </a:defRPr>
      </a:lvl6pPr>
      <a:lvl7pPr marL="5399989" algn="l" defTabSz="1799996" rtl="0" eaLnBrk="1" latinLnBrk="0" hangingPunct="1">
        <a:defRPr sz="3543" kern="1200">
          <a:solidFill>
            <a:schemeClr val="tx1"/>
          </a:solidFill>
          <a:latin typeface="+mn-lt"/>
          <a:ea typeface="+mn-ea"/>
          <a:cs typeface="+mn-cs"/>
        </a:defRPr>
      </a:lvl7pPr>
      <a:lvl8pPr marL="6299987" algn="l" defTabSz="1799996" rtl="0" eaLnBrk="1" latinLnBrk="0" hangingPunct="1">
        <a:defRPr sz="3543" kern="1200">
          <a:solidFill>
            <a:schemeClr val="tx1"/>
          </a:solidFill>
          <a:latin typeface="+mn-lt"/>
          <a:ea typeface="+mn-ea"/>
          <a:cs typeface="+mn-cs"/>
        </a:defRPr>
      </a:lvl8pPr>
      <a:lvl9pPr marL="7199986" algn="l" defTabSz="1799996" rtl="0" eaLnBrk="1" latinLnBrk="0" hangingPunct="1">
        <a:defRPr sz="35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0.jpg"/><Relationship Id="rId18" Type="http://schemas.openxmlformats.org/officeDocument/2006/relationships/image" Target="../media/image15.png"/><Relationship Id="rId3" Type="http://schemas.openxmlformats.org/officeDocument/2006/relationships/image" Target="../media/image2.png"/><Relationship Id="rId21" Type="http://schemas.openxmlformats.org/officeDocument/2006/relationships/image" Target="../media/image18.png"/><Relationship Id="rId7" Type="http://schemas.openxmlformats.org/officeDocument/2006/relationships/image" Target="../media/image6.png"/><Relationship Id="rId12" Type="http://schemas.microsoft.com/office/2007/relationships/hdphoto" Target="../media/hdphoto2.wdp"/><Relationship Id="rId17" Type="http://schemas.openxmlformats.org/officeDocument/2006/relationships/image" Target="../media/image14.jpg"/><Relationship Id="rId2" Type="http://schemas.openxmlformats.org/officeDocument/2006/relationships/image" Target="../media/image1.jpg"/><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2.jpg"/><Relationship Id="rId10" Type="http://schemas.microsoft.com/office/2007/relationships/hdphoto" Target="../media/hdphoto1.wdp"/><Relationship Id="rId19" Type="http://schemas.openxmlformats.org/officeDocument/2006/relationships/image" Target="../media/image16.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5A4C5"/>
        </a:solidFill>
        <a:effectLst/>
      </p:bgPr>
    </p:bg>
    <p:spTree>
      <p:nvGrpSpPr>
        <p:cNvPr id="1" name=""/>
        <p:cNvGrpSpPr/>
        <p:nvPr/>
      </p:nvGrpSpPr>
      <p:grpSpPr>
        <a:xfrm>
          <a:off x="0" y="0"/>
          <a:ext cx="0" cy="0"/>
          <a:chOff x="0" y="0"/>
          <a:chExt cx="0" cy="0"/>
        </a:xfrm>
      </p:grpSpPr>
      <p:cxnSp>
        <p:nvCxnSpPr>
          <p:cNvPr id="148" name="Rechte verbindingslijn met pijl 147"/>
          <p:cNvCxnSpPr>
            <a:cxnSpLocks/>
          </p:cNvCxnSpPr>
          <p:nvPr/>
        </p:nvCxnSpPr>
        <p:spPr>
          <a:xfrm flipH="1">
            <a:off x="6079939" y="12188068"/>
            <a:ext cx="1787546" cy="0"/>
          </a:xfrm>
          <a:prstGeom prst="straightConnector1">
            <a:avLst/>
          </a:prstGeom>
          <a:ln w="57150">
            <a:solidFill>
              <a:schemeClr val="accent2"/>
            </a:solidFill>
            <a:tailEnd type="stealth" w="med" len="med"/>
          </a:ln>
        </p:spPr>
        <p:style>
          <a:lnRef idx="1">
            <a:schemeClr val="accent1"/>
          </a:lnRef>
          <a:fillRef idx="0">
            <a:schemeClr val="accent1"/>
          </a:fillRef>
          <a:effectRef idx="0">
            <a:schemeClr val="accent1"/>
          </a:effectRef>
          <a:fontRef idx="minor">
            <a:schemeClr val="tx1"/>
          </a:fontRef>
        </p:style>
      </p:cxnSp>
      <p:sp>
        <p:nvSpPr>
          <p:cNvPr id="374" name="Rechthoek 373"/>
          <p:cNvSpPr/>
          <p:nvPr/>
        </p:nvSpPr>
        <p:spPr>
          <a:xfrm>
            <a:off x="14064098" y="8656643"/>
            <a:ext cx="3635415" cy="4238995"/>
          </a:xfrm>
          <a:prstGeom prst="rect">
            <a:avLst/>
          </a:prstGeom>
          <a:gradFill flip="none" rotWithShape="1">
            <a:gsLst>
              <a:gs pos="0">
                <a:srgbClr val="2B8578"/>
              </a:gs>
              <a:gs pos="50000">
                <a:srgbClr val="52CAB8">
                  <a:shade val="67500"/>
                  <a:satMod val="115000"/>
                </a:srgbClr>
              </a:gs>
              <a:gs pos="100000">
                <a:srgbClr val="48D4C0"/>
              </a:gs>
            </a:gsLst>
            <a:lin ang="13500000" scaled="1"/>
            <a:tileRect/>
          </a:gradFill>
          <a:ln w="28575">
            <a:solidFill>
              <a:srgbClr val="6DFFFF"/>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80" name="Tekstvak 179">
            <a:extLst>
              <a:ext uri="{FF2B5EF4-FFF2-40B4-BE49-F238E27FC236}">
                <a16:creationId xmlns:a16="http://schemas.microsoft.com/office/drawing/2014/main" id="{50EE0E20-CE91-E096-6C7F-67A9DB841E2E}"/>
              </a:ext>
            </a:extLst>
          </p:cNvPr>
          <p:cNvSpPr txBox="1"/>
          <p:nvPr/>
        </p:nvSpPr>
        <p:spPr>
          <a:xfrm>
            <a:off x="8635935" y="8981051"/>
            <a:ext cx="3636000" cy="1321864"/>
          </a:xfrm>
          <a:prstGeom prst="rect">
            <a:avLst/>
          </a:prstGeom>
          <a:solidFill>
            <a:srgbClr val="7BDEFD"/>
          </a:solidFill>
          <a:ln w="12700">
            <a:solidFill>
              <a:srgbClr val="7BDEFD"/>
            </a:solid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tIns="180000" bIns="108000" rtlCol="0">
            <a:spAutoFit/>
          </a:bodyPr>
          <a:lstStyle/>
          <a:p>
            <a:pPr marL="177800" indent="-177800">
              <a:buClr>
                <a:srgbClr val="319788"/>
              </a:buClr>
              <a:buFont typeface="Wingdings" panose="05000000000000000000" pitchFamily="2" charset="2"/>
              <a:buChar char="§"/>
            </a:pPr>
            <a:r>
              <a:rPr lang="en-US" sz="1100" dirty="0"/>
              <a:t>Define </a:t>
            </a:r>
            <a:r>
              <a:rPr lang="en-US" sz="1100" b="1" dirty="0"/>
              <a:t>clear responsibilities </a:t>
            </a:r>
            <a:r>
              <a:rPr lang="en-US" sz="1100" dirty="0"/>
              <a:t>for the outputs </a:t>
            </a:r>
            <a:r>
              <a:rPr lang="en-US" sz="1100" dirty="0" smtClean="0"/>
              <a:t>created </a:t>
            </a:r>
            <a:r>
              <a:rPr lang="en-US" sz="1100" dirty="0"/>
              <a:t>by </a:t>
            </a:r>
            <a:r>
              <a:rPr lang="en-US" sz="1100" dirty="0" smtClean="0"/>
              <a:t>AI</a:t>
            </a:r>
            <a:endParaRPr lang="en-US" sz="1100" dirty="0"/>
          </a:p>
          <a:p>
            <a:pPr marL="177800" indent="-177800">
              <a:buClr>
                <a:srgbClr val="319788"/>
              </a:buClr>
              <a:buFont typeface="Wingdings" panose="05000000000000000000" pitchFamily="2" charset="2"/>
              <a:buChar char="§"/>
            </a:pPr>
            <a:r>
              <a:rPr lang="en-US" sz="1100" dirty="0"/>
              <a:t>Implement mechanisms for </a:t>
            </a:r>
            <a:r>
              <a:rPr lang="en-US" sz="1100" b="1" dirty="0"/>
              <a:t>monitoring, reviewing, and correcting</a:t>
            </a:r>
            <a:r>
              <a:rPr lang="en-US" sz="1100" dirty="0"/>
              <a:t> AI decisions and </a:t>
            </a:r>
            <a:r>
              <a:rPr lang="en-US" sz="1100" dirty="0" smtClean="0"/>
              <a:t>processes</a:t>
            </a:r>
            <a:endParaRPr lang="en-US" sz="1100" dirty="0"/>
          </a:p>
          <a:p>
            <a:pPr marL="177800" indent="-177800">
              <a:buClr>
                <a:srgbClr val="319788"/>
              </a:buClr>
              <a:buFont typeface="Wingdings" panose="05000000000000000000" pitchFamily="2" charset="2"/>
              <a:buChar char="§"/>
            </a:pPr>
            <a:r>
              <a:rPr lang="en-US" sz="1100" dirty="0"/>
              <a:t>Establish procedures for addressing the </a:t>
            </a:r>
            <a:r>
              <a:rPr lang="en-US" sz="1100" b="1" dirty="0"/>
              <a:t>harmful use </a:t>
            </a:r>
            <a:r>
              <a:rPr lang="en-US" sz="1100" dirty="0"/>
              <a:t>of GenAI (such as manipulation, violation of privacy or plagiarism</a:t>
            </a:r>
            <a:r>
              <a:rPr lang="en-US" sz="1200" dirty="0" smtClean="0"/>
              <a:t>)</a:t>
            </a:r>
            <a:endParaRPr lang="en-US" sz="1200" b="1" dirty="0"/>
          </a:p>
        </p:txBody>
      </p:sp>
      <p:sp>
        <p:nvSpPr>
          <p:cNvPr id="159" name="Tekstvak 158">
            <a:extLst>
              <a:ext uri="{FF2B5EF4-FFF2-40B4-BE49-F238E27FC236}">
                <a16:creationId xmlns:a16="http://schemas.microsoft.com/office/drawing/2014/main" id="{50EE0E20-CE91-E096-6C7F-67A9DB841E2E}"/>
              </a:ext>
            </a:extLst>
          </p:cNvPr>
          <p:cNvSpPr txBox="1"/>
          <p:nvPr/>
        </p:nvSpPr>
        <p:spPr>
          <a:xfrm>
            <a:off x="9579487" y="6639717"/>
            <a:ext cx="3634435" cy="1306475"/>
          </a:xfrm>
          <a:prstGeom prst="rect">
            <a:avLst/>
          </a:prstGeom>
          <a:solidFill>
            <a:srgbClr val="97FFFF"/>
          </a:solidFill>
          <a:ln w="12700">
            <a:solidFill>
              <a:srgbClr val="6DFFFF"/>
            </a:solid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tIns="180000" bIns="108000" rtlCol="0">
            <a:spAutoFit/>
          </a:bodyPr>
          <a:lstStyle/>
          <a:p>
            <a:pPr marL="177800" indent="-177800">
              <a:buClr>
                <a:srgbClr val="52CAB8"/>
              </a:buClr>
              <a:buFont typeface="Wingdings" panose="05000000000000000000" pitchFamily="2" charset="2"/>
              <a:buChar char="§"/>
            </a:pPr>
            <a:r>
              <a:rPr lang="en-US" sz="1100" dirty="0"/>
              <a:t>Maintain </a:t>
            </a:r>
            <a:r>
              <a:rPr lang="en-US" sz="1100" b="1" dirty="0"/>
              <a:t>human oversight </a:t>
            </a:r>
            <a:r>
              <a:rPr lang="en-US" sz="1100" dirty="0"/>
              <a:t>throughout AI processes</a:t>
            </a:r>
          </a:p>
          <a:p>
            <a:pPr marL="177800" indent="-177800">
              <a:buClr>
                <a:srgbClr val="52CAB8"/>
              </a:buClr>
              <a:buFont typeface="Wingdings" panose="05000000000000000000" pitchFamily="2" charset="2"/>
              <a:buChar char="§"/>
            </a:pPr>
            <a:r>
              <a:rPr lang="en-US" sz="1100" dirty="0"/>
              <a:t>Prevent </a:t>
            </a:r>
            <a:r>
              <a:rPr lang="en-US" sz="1100" b="1" dirty="0"/>
              <a:t>discrimination</a:t>
            </a:r>
            <a:r>
              <a:rPr lang="en-US" sz="1100" dirty="0"/>
              <a:t> by actively monitoring AI outputs</a:t>
            </a:r>
          </a:p>
          <a:p>
            <a:pPr marL="177800" indent="-177800">
              <a:buClr>
                <a:srgbClr val="52CAB8"/>
              </a:buClr>
              <a:buFont typeface="Wingdings" panose="05000000000000000000" pitchFamily="2" charset="2"/>
              <a:buChar char="§"/>
            </a:pPr>
            <a:r>
              <a:rPr lang="en-US" sz="1100" dirty="0"/>
              <a:t>Proactively identify and eliminate </a:t>
            </a:r>
            <a:r>
              <a:rPr lang="en-US" sz="1100" b="1" dirty="0"/>
              <a:t>biases</a:t>
            </a:r>
          </a:p>
          <a:p>
            <a:pPr marL="177800" indent="-177800">
              <a:buClr>
                <a:srgbClr val="52CAB8"/>
              </a:buClr>
              <a:buFont typeface="Wingdings" panose="05000000000000000000" pitchFamily="2" charset="2"/>
              <a:buChar char="§"/>
            </a:pPr>
            <a:r>
              <a:rPr lang="en-US" sz="1100" dirty="0"/>
              <a:t>Foster cultural and technological </a:t>
            </a:r>
            <a:r>
              <a:rPr lang="en-US" sz="1100" b="1" dirty="0"/>
              <a:t>inclusivity</a:t>
            </a:r>
          </a:p>
          <a:p>
            <a:pPr marL="177800" indent="-177800">
              <a:buClr>
                <a:srgbClr val="52CAB8"/>
              </a:buClr>
              <a:buFont typeface="Wingdings" panose="05000000000000000000" pitchFamily="2" charset="2"/>
              <a:buChar char="§"/>
            </a:pPr>
            <a:r>
              <a:rPr lang="en-US" sz="1100" dirty="0"/>
              <a:t>Regularly </a:t>
            </a:r>
            <a:r>
              <a:rPr lang="en-US" sz="1100" b="1" dirty="0"/>
              <a:t>align</a:t>
            </a:r>
            <a:r>
              <a:rPr lang="en-US" sz="1100" dirty="0"/>
              <a:t> AI Systems with established </a:t>
            </a:r>
            <a:r>
              <a:rPr lang="en-US" sz="1100" b="1" dirty="0"/>
              <a:t>scoring</a:t>
            </a:r>
            <a:r>
              <a:rPr lang="en-US" sz="1100" dirty="0"/>
              <a:t> </a:t>
            </a:r>
            <a:r>
              <a:rPr lang="en-US" sz="1100" b="1" dirty="0"/>
              <a:t>rubrics</a:t>
            </a:r>
            <a:r>
              <a:rPr lang="en-US" sz="1100" dirty="0"/>
              <a:t> and </a:t>
            </a:r>
            <a:r>
              <a:rPr lang="en-US" sz="1100" b="1" dirty="0"/>
              <a:t>proficiency standards</a:t>
            </a:r>
          </a:p>
        </p:txBody>
      </p:sp>
      <p:sp>
        <p:nvSpPr>
          <p:cNvPr id="161" name="Tekstvak 160">
            <a:extLst>
              <a:ext uri="{FF2B5EF4-FFF2-40B4-BE49-F238E27FC236}">
                <a16:creationId xmlns:a16="http://schemas.microsoft.com/office/drawing/2014/main" id="{50EE0E20-CE91-E096-6C7F-67A9DB841E2E}"/>
              </a:ext>
            </a:extLst>
          </p:cNvPr>
          <p:cNvSpPr txBox="1"/>
          <p:nvPr/>
        </p:nvSpPr>
        <p:spPr>
          <a:xfrm>
            <a:off x="8514091" y="1852076"/>
            <a:ext cx="3636000" cy="1475752"/>
          </a:xfrm>
          <a:prstGeom prst="rect">
            <a:avLst/>
          </a:prstGeom>
          <a:solidFill>
            <a:srgbClr val="FBD5D5"/>
          </a:solidFill>
          <a:ln w="12700">
            <a:solidFill>
              <a:schemeClr val="accent6">
                <a:lumMod val="75000"/>
              </a:schemeClr>
            </a:solid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tIns="180000" bIns="108000" rtlCol="0">
            <a:spAutoFit/>
          </a:bodyPr>
          <a:lstStyle/>
          <a:p>
            <a:pPr marL="177800" indent="-177800">
              <a:buClr>
                <a:srgbClr val="FF0000"/>
              </a:buClr>
              <a:buSzPct val="100000"/>
              <a:buFont typeface="Wingdings" panose="05000000000000000000" pitchFamily="2" charset="2"/>
              <a:buChar char="§"/>
            </a:pPr>
            <a:r>
              <a:rPr lang="en-US" sz="1100" b="1" dirty="0"/>
              <a:t>Bias</a:t>
            </a:r>
            <a:r>
              <a:rPr lang="en-US" sz="1100" dirty="0"/>
              <a:t> in AI outputs</a:t>
            </a:r>
          </a:p>
          <a:p>
            <a:pPr marL="177800" indent="-177800">
              <a:buClr>
                <a:srgbClr val="FF0000"/>
              </a:buClr>
              <a:buSzPct val="100000"/>
              <a:buFont typeface="Wingdings" panose="05000000000000000000" pitchFamily="2" charset="2"/>
              <a:buChar char="§"/>
            </a:pPr>
            <a:r>
              <a:rPr lang="en-US" sz="1100" dirty="0"/>
              <a:t>Opaque or </a:t>
            </a:r>
            <a:r>
              <a:rPr lang="en-US" sz="1100" b="1" dirty="0"/>
              <a:t>unclear decision-making </a:t>
            </a:r>
            <a:r>
              <a:rPr lang="en-US" sz="1100" dirty="0"/>
              <a:t>processes</a:t>
            </a:r>
          </a:p>
          <a:p>
            <a:pPr marL="177800" indent="-177800">
              <a:buClr>
                <a:srgbClr val="FF0000"/>
              </a:buClr>
              <a:buSzPct val="100000"/>
              <a:buFont typeface="Wingdings" panose="05000000000000000000" pitchFamily="2" charset="2"/>
              <a:buChar char="§"/>
            </a:pPr>
            <a:r>
              <a:rPr lang="en-US" sz="1100" b="1" dirty="0"/>
              <a:t>Ethical dilemmas</a:t>
            </a:r>
            <a:r>
              <a:rPr lang="en-US" sz="1100" dirty="0"/>
              <a:t>: accountability for AI’s decisions and content ownership</a:t>
            </a:r>
          </a:p>
          <a:p>
            <a:pPr marL="177800" indent="-177800">
              <a:buClr>
                <a:srgbClr val="FF0000"/>
              </a:buClr>
              <a:buSzPct val="100000"/>
              <a:buFont typeface="Wingdings" panose="05000000000000000000" pitchFamily="2" charset="2"/>
              <a:buChar char="§"/>
            </a:pPr>
            <a:r>
              <a:rPr lang="en-US" sz="1100" dirty="0"/>
              <a:t>Insufficient awareness of </a:t>
            </a:r>
            <a:r>
              <a:rPr lang="en-US" sz="1100" b="1" dirty="0"/>
              <a:t>AI’s Limitations</a:t>
            </a:r>
          </a:p>
          <a:p>
            <a:pPr marL="177800" indent="-177800">
              <a:buClr>
                <a:srgbClr val="FF0000"/>
              </a:buClr>
              <a:buSzPct val="100000"/>
              <a:buFont typeface="Wingdings" panose="05000000000000000000" pitchFamily="2" charset="2"/>
              <a:buChar char="§"/>
            </a:pPr>
            <a:r>
              <a:rPr lang="en-US" sz="1100" dirty="0"/>
              <a:t>Vulnerabilities in data </a:t>
            </a:r>
            <a:r>
              <a:rPr lang="en-US" sz="1100" b="1" dirty="0"/>
              <a:t>security</a:t>
            </a:r>
            <a:r>
              <a:rPr lang="en-US" sz="1100" dirty="0"/>
              <a:t> and </a:t>
            </a:r>
            <a:r>
              <a:rPr lang="en-US" sz="1100" b="1" dirty="0"/>
              <a:t>privacy</a:t>
            </a:r>
            <a:r>
              <a:rPr lang="en-US" sz="1100" dirty="0"/>
              <a:t> protections</a:t>
            </a:r>
          </a:p>
          <a:p>
            <a:pPr marL="177800" indent="-177800">
              <a:buClr>
                <a:srgbClr val="FF0000"/>
              </a:buClr>
              <a:buSzPct val="100000"/>
              <a:buFont typeface="Wingdings" panose="05000000000000000000" pitchFamily="2" charset="2"/>
              <a:buChar char="§"/>
            </a:pPr>
            <a:r>
              <a:rPr lang="en-US" sz="1100" dirty="0"/>
              <a:t>Lack of </a:t>
            </a:r>
            <a:r>
              <a:rPr lang="en-US" sz="1100" b="1" dirty="0"/>
              <a:t>human oversight</a:t>
            </a:r>
          </a:p>
        </p:txBody>
      </p:sp>
      <p:sp>
        <p:nvSpPr>
          <p:cNvPr id="169" name="Tekstvak 168">
            <a:extLst>
              <a:ext uri="{FF2B5EF4-FFF2-40B4-BE49-F238E27FC236}">
                <a16:creationId xmlns:a16="http://schemas.microsoft.com/office/drawing/2014/main" id="{50EE0E20-CE91-E096-6C7F-67A9DB841E2E}"/>
              </a:ext>
            </a:extLst>
          </p:cNvPr>
          <p:cNvSpPr txBox="1"/>
          <p:nvPr/>
        </p:nvSpPr>
        <p:spPr>
          <a:xfrm>
            <a:off x="7806469" y="11264976"/>
            <a:ext cx="3636000" cy="1137198"/>
          </a:xfrm>
          <a:prstGeom prst="rect">
            <a:avLst/>
          </a:prstGeom>
          <a:solidFill>
            <a:srgbClr val="94BEE4"/>
          </a:solidFill>
          <a:ln>
            <a:solidFill>
              <a:schemeClr val="accent6">
                <a:lumMod val="75000"/>
              </a:schemeClr>
            </a:solid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tIns="180000" bIns="108000" rtlCol="0">
            <a:spAutoFit/>
          </a:bodyPr>
          <a:lstStyle/>
          <a:p>
            <a:pPr marL="177800" indent="-177800">
              <a:buClr>
                <a:srgbClr val="2969A3"/>
              </a:buClr>
              <a:buFont typeface="Wingdings" panose="05000000000000000000" pitchFamily="2" charset="2"/>
              <a:buChar char="§"/>
            </a:pPr>
            <a:r>
              <a:rPr lang="en-US" sz="1100" b="1" dirty="0"/>
              <a:t>Inform all stakeholders </a:t>
            </a:r>
            <a:r>
              <a:rPr lang="en-US" sz="1100" dirty="0"/>
              <a:t>whenever AI tools are used in the language testing </a:t>
            </a:r>
            <a:r>
              <a:rPr lang="en-US" sz="1100" dirty="0" smtClean="0"/>
              <a:t>process</a:t>
            </a:r>
            <a:endParaRPr lang="en-US" sz="1100" dirty="0"/>
          </a:p>
          <a:p>
            <a:pPr marL="177800" indent="-177800">
              <a:buClr>
                <a:srgbClr val="2969A3"/>
              </a:buClr>
              <a:buFont typeface="Wingdings" panose="05000000000000000000" pitchFamily="2" charset="2"/>
              <a:buChar char="§"/>
            </a:pPr>
            <a:r>
              <a:rPr lang="en-US" sz="1100" dirty="0"/>
              <a:t>Provide comprehensive reports that </a:t>
            </a:r>
            <a:r>
              <a:rPr lang="en-US" sz="1100" b="1" dirty="0"/>
              <a:t>explain the reasoning</a:t>
            </a:r>
            <a:r>
              <a:rPr lang="en-US" sz="1100" dirty="0"/>
              <a:t> behind AI-generated </a:t>
            </a:r>
            <a:r>
              <a:rPr lang="en-US" sz="1100" dirty="0" smtClean="0"/>
              <a:t>scores</a:t>
            </a:r>
            <a:endParaRPr lang="en-US" sz="1100" dirty="0"/>
          </a:p>
          <a:p>
            <a:pPr marL="177800" indent="-177800">
              <a:buClr>
                <a:srgbClr val="2969A3"/>
              </a:buClr>
              <a:buFont typeface="Wingdings" panose="05000000000000000000" pitchFamily="2" charset="2"/>
              <a:buChar char="§"/>
            </a:pPr>
            <a:r>
              <a:rPr lang="en-US" sz="1100" dirty="0"/>
              <a:t>Clearly </a:t>
            </a:r>
            <a:r>
              <a:rPr lang="en-US" sz="1100" b="1" dirty="0"/>
              <a:t>label and distinguish </a:t>
            </a:r>
            <a:r>
              <a:rPr lang="en-US" sz="1100" dirty="0"/>
              <a:t>any content generated by </a:t>
            </a:r>
            <a:r>
              <a:rPr lang="en-US" sz="1100" dirty="0" smtClean="0"/>
              <a:t>AI</a:t>
            </a:r>
            <a:endParaRPr lang="en-US" sz="1100" dirty="0"/>
          </a:p>
        </p:txBody>
      </p:sp>
      <p:sp>
        <p:nvSpPr>
          <p:cNvPr id="211" name="Tekstvak 210">
            <a:extLst>
              <a:ext uri="{FF2B5EF4-FFF2-40B4-BE49-F238E27FC236}">
                <a16:creationId xmlns:a16="http://schemas.microsoft.com/office/drawing/2014/main" id="{50EE0E20-CE91-E096-6C7F-67A9DB841E2E}"/>
              </a:ext>
            </a:extLst>
          </p:cNvPr>
          <p:cNvSpPr txBox="1"/>
          <p:nvPr/>
        </p:nvSpPr>
        <p:spPr>
          <a:xfrm>
            <a:off x="8911140" y="4245090"/>
            <a:ext cx="3636000" cy="1475752"/>
          </a:xfrm>
          <a:prstGeom prst="rect">
            <a:avLst/>
          </a:prstGeom>
          <a:solidFill>
            <a:srgbClr val="D8C5FF"/>
          </a:solidFill>
          <a:ln w="12700">
            <a:solidFill>
              <a:schemeClr val="accent6">
                <a:lumMod val="75000"/>
              </a:schemeClr>
            </a:solid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tIns="180000" bIns="108000" rtlCol="0">
            <a:spAutoFit/>
          </a:bodyPr>
          <a:lstStyle/>
          <a:p>
            <a:pPr marL="177800" indent="-177800">
              <a:buClr>
                <a:srgbClr val="7030A0"/>
              </a:buClr>
              <a:buFont typeface="Wingdings" panose="05000000000000000000" pitchFamily="2" charset="2"/>
              <a:buChar char="§"/>
            </a:pPr>
            <a:r>
              <a:rPr lang="en-GB" sz="1100" dirty="0"/>
              <a:t>Avoid sharing </a:t>
            </a:r>
            <a:r>
              <a:rPr lang="en-GB" sz="1100" b="1" dirty="0"/>
              <a:t>confidential defence information </a:t>
            </a:r>
            <a:r>
              <a:rPr lang="en-GB" sz="1100" dirty="0"/>
              <a:t>in AI queries</a:t>
            </a:r>
          </a:p>
          <a:p>
            <a:pPr marL="177800" indent="-177800">
              <a:buClr>
                <a:srgbClr val="7030A0"/>
              </a:buClr>
              <a:buFont typeface="Wingdings" panose="05000000000000000000" pitchFamily="2" charset="2"/>
              <a:buChar char="§"/>
            </a:pPr>
            <a:r>
              <a:rPr lang="en-GB" sz="1100" dirty="0"/>
              <a:t>Prioritize </a:t>
            </a:r>
            <a:r>
              <a:rPr lang="en-GB" sz="1100" b="1" dirty="0"/>
              <a:t>privacy</a:t>
            </a:r>
            <a:r>
              <a:rPr lang="en-GB" sz="1100" dirty="0"/>
              <a:t> and </a:t>
            </a:r>
            <a:r>
              <a:rPr lang="en-GB" sz="1100" b="1" dirty="0"/>
              <a:t>data security </a:t>
            </a:r>
            <a:r>
              <a:rPr lang="en-GB" sz="1100" dirty="0"/>
              <a:t>in AI applications</a:t>
            </a:r>
          </a:p>
          <a:p>
            <a:pPr marL="177800" indent="-177800">
              <a:buClr>
                <a:srgbClr val="7030A0"/>
              </a:buClr>
              <a:buFont typeface="Wingdings" panose="05000000000000000000" pitchFamily="2" charset="2"/>
              <a:buChar char="§"/>
            </a:pPr>
            <a:r>
              <a:rPr lang="en-GB" sz="1100" dirty="0"/>
              <a:t>Perform regular </a:t>
            </a:r>
            <a:r>
              <a:rPr lang="en-GB" sz="1100" b="1" dirty="0"/>
              <a:t>risk assessments </a:t>
            </a:r>
            <a:r>
              <a:rPr lang="en-GB" sz="1100" dirty="0"/>
              <a:t>to identify vulnerabilities</a:t>
            </a:r>
          </a:p>
          <a:p>
            <a:pPr marL="177800" indent="-177800">
              <a:buClr>
                <a:srgbClr val="7030A0"/>
              </a:buClr>
              <a:buFont typeface="Wingdings" panose="05000000000000000000" pitchFamily="2" charset="2"/>
              <a:buChar char="§"/>
            </a:pPr>
            <a:r>
              <a:rPr lang="en-GB" sz="1100" dirty="0"/>
              <a:t>Ensure </a:t>
            </a:r>
            <a:r>
              <a:rPr lang="en-GB" sz="1100" b="1" dirty="0"/>
              <a:t>compliance</a:t>
            </a:r>
            <a:r>
              <a:rPr lang="en-GB" sz="1100" dirty="0"/>
              <a:t> with </a:t>
            </a:r>
            <a:r>
              <a:rPr lang="en-GB" sz="1100" b="1" dirty="0"/>
              <a:t>legal</a:t>
            </a:r>
            <a:r>
              <a:rPr lang="en-GB" sz="1100" dirty="0"/>
              <a:t> and </a:t>
            </a:r>
            <a:r>
              <a:rPr lang="en-GB" sz="1100" b="1" dirty="0"/>
              <a:t>regulatory</a:t>
            </a:r>
            <a:r>
              <a:rPr lang="en-GB" sz="1100" dirty="0"/>
              <a:t> </a:t>
            </a:r>
            <a:r>
              <a:rPr lang="en-GB" sz="1100" b="1" dirty="0"/>
              <a:t>standards</a:t>
            </a:r>
            <a:r>
              <a:rPr lang="en-GB" sz="1100" dirty="0"/>
              <a:t> for </a:t>
            </a:r>
            <a:r>
              <a:rPr lang="en-GB" sz="1100" dirty="0" err="1"/>
              <a:t>GenAI</a:t>
            </a:r>
            <a:r>
              <a:rPr lang="en-GB" sz="1100" dirty="0"/>
              <a:t> use</a:t>
            </a:r>
          </a:p>
        </p:txBody>
      </p:sp>
      <p:sp>
        <p:nvSpPr>
          <p:cNvPr id="143" name="Rechthoek: afgeronde hoeken 22">
            <a:extLst>
              <a:ext uri="{FF2B5EF4-FFF2-40B4-BE49-F238E27FC236}">
                <a16:creationId xmlns:a16="http://schemas.microsoft.com/office/drawing/2014/main" id="{16F19F7B-63CD-4083-50A6-BC4AD9A68580}"/>
              </a:ext>
            </a:extLst>
          </p:cNvPr>
          <p:cNvSpPr/>
          <p:nvPr/>
        </p:nvSpPr>
        <p:spPr>
          <a:xfrm>
            <a:off x="8903783" y="3744143"/>
            <a:ext cx="3636000" cy="604989"/>
          </a:xfrm>
          <a:prstGeom prst="roundRect">
            <a:avLst/>
          </a:prstGeom>
          <a:gradFill flip="none" rotWithShape="1">
            <a:gsLst>
              <a:gs pos="0">
                <a:srgbClr val="7030A0"/>
              </a:gs>
              <a:gs pos="100000">
                <a:srgbClr val="B17ED8"/>
              </a:gs>
            </a:gsLst>
            <a:lin ang="16200000" scaled="1"/>
            <a:tileRect/>
          </a:gradFill>
          <a:scene3d>
            <a:camera prst="orthographicFront"/>
            <a:lightRig rig="threePt" dir="t"/>
          </a:scene3d>
          <a:sp3d>
            <a:bevelT prst="convex"/>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215" name="Rechthoek 214"/>
          <p:cNvSpPr/>
          <p:nvPr/>
        </p:nvSpPr>
        <p:spPr>
          <a:xfrm>
            <a:off x="407348" y="8364414"/>
            <a:ext cx="5666202" cy="4898182"/>
          </a:xfrm>
          <a:prstGeom prst="rect">
            <a:avLst/>
          </a:prstGeom>
          <a:gradFill flip="none" rotWithShape="1">
            <a:gsLst>
              <a:gs pos="0">
                <a:schemeClr val="accent1"/>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5" name="Rechthoek 144"/>
          <p:cNvSpPr/>
          <p:nvPr/>
        </p:nvSpPr>
        <p:spPr>
          <a:xfrm>
            <a:off x="2333754" y="221451"/>
            <a:ext cx="13392150" cy="853516"/>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38100">
            <a:solidFill>
              <a:srgbClr val="6DFFFF"/>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hthoek 1"/>
          <p:cNvSpPr/>
          <p:nvPr/>
        </p:nvSpPr>
        <p:spPr>
          <a:xfrm>
            <a:off x="2394357" y="421805"/>
            <a:ext cx="13331547" cy="461665"/>
          </a:xfrm>
          <a:prstGeom prst="rect">
            <a:avLst/>
          </a:prstGeom>
        </p:spPr>
        <p:txBody>
          <a:bodyPr wrap="square">
            <a:spAutoFit/>
          </a:bodyPr>
          <a:lstStyle/>
          <a:p>
            <a:pPr algn="ctr"/>
            <a:r>
              <a:rPr lang="en-GB" sz="2400" dirty="0">
                <a:solidFill>
                  <a:schemeClr val="bg1"/>
                </a:solidFill>
                <a:effectLst>
                  <a:outerShdw blurRad="38100" dist="38100" dir="2700000" algn="tl">
                    <a:srgbClr val="000000">
                      <a:alpha val="43137"/>
                    </a:srgbClr>
                  </a:outerShdw>
                </a:effectLst>
                <a:latin typeface="Arial Black" panose="020B0A04020102020204" pitchFamily="34" charset="0"/>
              </a:rPr>
              <a:t>The Safe and Ethical Use of Generative AI in Language Assessment</a:t>
            </a:r>
          </a:p>
        </p:txBody>
      </p:sp>
      <p:sp>
        <p:nvSpPr>
          <p:cNvPr id="97" name="Afgeronde rechthoek 96"/>
          <p:cNvSpPr/>
          <p:nvPr/>
        </p:nvSpPr>
        <p:spPr>
          <a:xfrm>
            <a:off x="229025" y="1834030"/>
            <a:ext cx="3302871" cy="1445926"/>
          </a:xfrm>
          <a:prstGeom prst="roundRect">
            <a:avLst>
              <a:gd name="adj" fmla="val 4706"/>
            </a:avLst>
          </a:prstGeom>
          <a:solidFill>
            <a:schemeClr val="accent4">
              <a:lumMod val="40000"/>
              <a:lumOff val="60000"/>
            </a:schemeClr>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kstvak 3">
            <a:extLst>
              <a:ext uri="{FF2B5EF4-FFF2-40B4-BE49-F238E27FC236}">
                <a16:creationId xmlns:a16="http://schemas.microsoft.com/office/drawing/2014/main" id="{50EE0E20-CE91-E096-6C7F-67A9DB841E2E}"/>
              </a:ext>
            </a:extLst>
          </p:cNvPr>
          <p:cNvSpPr txBox="1"/>
          <p:nvPr/>
        </p:nvSpPr>
        <p:spPr>
          <a:xfrm>
            <a:off x="253612" y="1925884"/>
            <a:ext cx="3259426" cy="1277273"/>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GB" sz="1200" b="1" dirty="0">
                <a:solidFill>
                  <a:schemeClr val="accent4">
                    <a:lumMod val="50000"/>
                  </a:schemeClr>
                </a:solidFill>
                <a:latin typeface="Arial Black" panose="020B0A04020102020204" pitchFamily="34" charset="0"/>
              </a:rPr>
              <a:t>What is Generative AI?</a:t>
            </a:r>
          </a:p>
          <a:p>
            <a:pPr algn="ctr">
              <a:lnSpc>
                <a:spcPts val="1200"/>
              </a:lnSpc>
              <a:spcBef>
                <a:spcPts val="600"/>
              </a:spcBef>
            </a:pPr>
            <a:r>
              <a:rPr lang="en-US" sz="1050" dirty="0">
                <a:solidFill>
                  <a:schemeClr val="accent4">
                    <a:lumMod val="50000"/>
                  </a:schemeClr>
                </a:solidFill>
              </a:rPr>
              <a:t>A form of artificial intelligence technology capable of autonomously generating outputs, such as text or speech, based on learned patterns from large datasets. Generative AI is particularly powerful for tasks that require creativity, adaptation, and nuanced understanding of human language and </a:t>
            </a:r>
            <a:r>
              <a:rPr lang="en-US" sz="1050" dirty="0" err="1">
                <a:solidFill>
                  <a:schemeClr val="accent4">
                    <a:lumMod val="50000"/>
                  </a:schemeClr>
                </a:solidFill>
              </a:rPr>
              <a:t>behaviour</a:t>
            </a:r>
            <a:r>
              <a:rPr lang="en-US" sz="1050" dirty="0">
                <a:solidFill>
                  <a:schemeClr val="accent4">
                    <a:lumMod val="50000"/>
                  </a:schemeClr>
                </a:solidFill>
              </a:rPr>
              <a:t>.</a:t>
            </a:r>
            <a:endParaRPr lang="en-GB" sz="1050" dirty="0">
              <a:solidFill>
                <a:schemeClr val="accent4">
                  <a:lumMod val="50000"/>
                </a:schemeClr>
              </a:solidFill>
            </a:endParaRPr>
          </a:p>
        </p:txBody>
      </p:sp>
      <p:sp>
        <p:nvSpPr>
          <p:cNvPr id="12" name="Rechthoek: afgeronde hoeken 29">
            <a:extLst>
              <a:ext uri="{FF2B5EF4-FFF2-40B4-BE49-F238E27FC236}">
                <a16:creationId xmlns:a16="http://schemas.microsoft.com/office/drawing/2014/main" id="{F16B85D4-6B19-F86C-F683-9D152EAA7D7C}"/>
              </a:ext>
            </a:extLst>
          </p:cNvPr>
          <p:cNvSpPr/>
          <p:nvPr/>
        </p:nvSpPr>
        <p:spPr>
          <a:xfrm rot="16200000">
            <a:off x="-1867904" y="5538021"/>
            <a:ext cx="4659721" cy="482126"/>
          </a:xfrm>
          <a:prstGeom prst="roundRect">
            <a:avLst/>
          </a:prstGeom>
          <a:gradFill flip="none" rotWithShape="1">
            <a:gsLst>
              <a:gs pos="0">
                <a:srgbClr val="62983E"/>
              </a:gs>
              <a:gs pos="48000">
                <a:schemeClr val="accent6">
                  <a:lumMod val="97000"/>
                  <a:lumOff val="3000"/>
                </a:schemeClr>
              </a:gs>
              <a:gs pos="100000">
                <a:schemeClr val="accent6">
                  <a:lumMod val="60000"/>
                  <a:lumOff val="40000"/>
                </a:schemeClr>
              </a:gs>
            </a:gsLst>
            <a:lin ang="0" scaled="1"/>
            <a:tileRect/>
          </a:gradFill>
          <a:ln>
            <a:noFill/>
          </a:ln>
          <a:scene3d>
            <a:camera prst="orthographicFront"/>
            <a:lightRig rig="threePt" dir="t"/>
          </a:scene3d>
          <a:sp3d>
            <a:bevelT prst="convex"/>
          </a:sp3d>
        </p:spPr>
        <p:style>
          <a:lnRef idx="0">
            <a:scrgbClr r="0" g="0" b="0"/>
          </a:lnRef>
          <a:fillRef idx="0">
            <a:scrgbClr r="0" g="0" b="0"/>
          </a:fillRef>
          <a:effectRef idx="0">
            <a:scrgbClr r="0" g="0" b="0"/>
          </a:effectRef>
          <a:fontRef idx="minor">
            <a:schemeClr val="lt1"/>
          </a:fontRef>
        </p:style>
        <p:txBody>
          <a:bodyPr rtlCol="0" anchor="ctr"/>
          <a:lstStyle/>
          <a:p>
            <a:pPr algn="ctr"/>
            <a:endParaRPr lang="en-GB" sz="3295"/>
          </a:p>
        </p:txBody>
      </p:sp>
      <p:pic>
        <p:nvPicPr>
          <p:cNvPr id="13" name="Afbeelding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8041" y="3282701"/>
            <a:ext cx="3759115" cy="2435906"/>
          </a:xfrm>
          <a:prstGeom prst="ellipse">
            <a:avLst/>
          </a:prstGeom>
          <a:ln>
            <a:noFill/>
          </a:ln>
          <a:effectLst>
            <a:softEdge rad="25400"/>
          </a:effectLst>
        </p:spPr>
      </p:pic>
      <p:sp>
        <p:nvSpPr>
          <p:cNvPr id="14" name="Ovaal 13">
            <a:extLst>
              <a:ext uri="{FF2B5EF4-FFF2-40B4-BE49-F238E27FC236}">
                <a16:creationId xmlns:a16="http://schemas.microsoft.com/office/drawing/2014/main" id="{36082B98-8D09-99D8-6161-CE4EE4EF84FD}"/>
              </a:ext>
            </a:extLst>
          </p:cNvPr>
          <p:cNvSpPr>
            <a:spLocks noChangeAspect="1"/>
          </p:cNvSpPr>
          <p:nvPr/>
        </p:nvSpPr>
        <p:spPr>
          <a:xfrm>
            <a:off x="4535289" y="3051028"/>
            <a:ext cx="2988000" cy="2988000"/>
          </a:xfrm>
          <a:prstGeom prst="ellipse">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15" name="Ovaal 14">
            <a:extLst>
              <a:ext uri="{FF2B5EF4-FFF2-40B4-BE49-F238E27FC236}">
                <a16:creationId xmlns:a16="http://schemas.microsoft.com/office/drawing/2014/main" id="{3F13B5BF-4325-5FA8-5FFB-221B9AC8B336}"/>
              </a:ext>
            </a:extLst>
          </p:cNvPr>
          <p:cNvSpPr/>
          <p:nvPr/>
        </p:nvSpPr>
        <p:spPr>
          <a:xfrm>
            <a:off x="4723765" y="3082474"/>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18" name="Ovaal 17">
            <a:extLst>
              <a:ext uri="{FF2B5EF4-FFF2-40B4-BE49-F238E27FC236}">
                <a16:creationId xmlns:a16="http://schemas.microsoft.com/office/drawing/2014/main" id="{2C00B689-0831-8CD1-72CA-B856E05C28F9}"/>
              </a:ext>
            </a:extLst>
          </p:cNvPr>
          <p:cNvSpPr/>
          <p:nvPr/>
        </p:nvSpPr>
        <p:spPr>
          <a:xfrm>
            <a:off x="4113699" y="4422110"/>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25" name="Rechthoek: afgeronde hoeken 20">
            <a:extLst>
              <a:ext uri="{FF2B5EF4-FFF2-40B4-BE49-F238E27FC236}">
                <a16:creationId xmlns:a16="http://schemas.microsoft.com/office/drawing/2014/main" id="{3BA89669-364E-D80C-E7FD-12938866513B}"/>
              </a:ext>
            </a:extLst>
          </p:cNvPr>
          <p:cNvSpPr/>
          <p:nvPr/>
        </p:nvSpPr>
        <p:spPr>
          <a:xfrm>
            <a:off x="220893" y="1296855"/>
            <a:ext cx="3311003" cy="540000"/>
          </a:xfrm>
          <a:prstGeom prst="roundRect">
            <a:avLst/>
          </a:prstGeom>
          <a:gradFill flip="none" rotWithShape="1">
            <a:gsLst>
              <a:gs pos="0">
                <a:schemeClr val="accent4">
                  <a:lumMod val="40000"/>
                  <a:lumOff val="60000"/>
                </a:schemeClr>
              </a:gs>
              <a:gs pos="50000">
                <a:srgbClr val="FFCC00">
                  <a:shade val="67500"/>
                  <a:satMod val="115000"/>
                </a:srgbClr>
              </a:gs>
              <a:gs pos="100000">
                <a:schemeClr val="accent4"/>
              </a:gs>
            </a:gsLst>
            <a:lin ang="16200000" scaled="1"/>
            <a:tileRect/>
          </a:gradFill>
          <a:ln>
            <a:noFill/>
          </a:ln>
          <a:scene3d>
            <a:camera prst="orthographicFront"/>
            <a:lightRig rig="threePt" dir="t"/>
          </a:scene3d>
          <a:sp3d>
            <a:bevelT prst="convex"/>
          </a:sp3d>
        </p:spPr>
        <p:style>
          <a:lnRef idx="0">
            <a:scrgbClr r="0" g="0" b="0"/>
          </a:lnRef>
          <a:fillRef idx="0">
            <a:scrgbClr r="0" g="0" b="0"/>
          </a:fillRef>
          <a:effectRef idx="0">
            <a:scrgbClr r="0" g="0" b="0"/>
          </a:effectRef>
          <a:fontRef idx="minor">
            <a:schemeClr val="lt1"/>
          </a:fontRef>
        </p:style>
        <p:txBody>
          <a:bodyPr rtlCol="0" anchor="ctr"/>
          <a:lstStyle/>
          <a:p>
            <a:pPr algn="ctr"/>
            <a:endParaRPr lang="en-GB" sz="3295"/>
          </a:p>
        </p:txBody>
      </p:sp>
      <p:sp>
        <p:nvSpPr>
          <p:cNvPr id="26" name="Rechthoek: afgeronde hoeken 21">
            <a:extLst>
              <a:ext uri="{FF2B5EF4-FFF2-40B4-BE49-F238E27FC236}">
                <a16:creationId xmlns:a16="http://schemas.microsoft.com/office/drawing/2014/main" id="{43998BD8-5E65-108F-B607-975588D28798}"/>
              </a:ext>
            </a:extLst>
          </p:cNvPr>
          <p:cNvSpPr/>
          <p:nvPr/>
        </p:nvSpPr>
        <p:spPr>
          <a:xfrm>
            <a:off x="8514091" y="1359223"/>
            <a:ext cx="3636000" cy="604989"/>
          </a:xfrm>
          <a:prstGeom prst="roundRect">
            <a:avLst/>
          </a:prstGeom>
          <a:gradFill flip="none" rotWithShape="1">
            <a:gsLst>
              <a:gs pos="0">
                <a:srgbClr val="FF0505">
                  <a:shade val="30000"/>
                  <a:satMod val="115000"/>
                </a:srgbClr>
              </a:gs>
              <a:gs pos="50000">
                <a:srgbClr val="FF0505">
                  <a:shade val="67500"/>
                  <a:satMod val="115000"/>
                </a:srgbClr>
              </a:gs>
              <a:gs pos="100000">
                <a:srgbClr val="FF0505">
                  <a:shade val="100000"/>
                  <a:satMod val="115000"/>
                </a:srgbClr>
              </a:gs>
            </a:gsLst>
            <a:lin ang="16200000" scaled="1"/>
            <a:tileRect/>
          </a:gradFill>
          <a:scene3d>
            <a:camera prst="orthographicFront"/>
            <a:lightRig rig="threePt" dir="t"/>
          </a:scene3d>
          <a:sp3d>
            <a:bevelT prst="convex"/>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28" name="Rechthoek: afgeronde hoeken 23">
            <a:extLst>
              <a:ext uri="{FF2B5EF4-FFF2-40B4-BE49-F238E27FC236}">
                <a16:creationId xmlns:a16="http://schemas.microsoft.com/office/drawing/2014/main" id="{B71F697E-1A7E-0878-8078-4E474A7EFB38}"/>
              </a:ext>
            </a:extLst>
          </p:cNvPr>
          <p:cNvSpPr/>
          <p:nvPr/>
        </p:nvSpPr>
        <p:spPr>
          <a:xfrm>
            <a:off x="9579488" y="6124429"/>
            <a:ext cx="3634754" cy="604989"/>
          </a:xfrm>
          <a:prstGeom prst="roundRect">
            <a:avLst/>
          </a:prstGeom>
          <a:gradFill>
            <a:gsLst>
              <a:gs pos="0">
                <a:srgbClr val="28AA97"/>
              </a:gs>
              <a:gs pos="100000">
                <a:srgbClr val="1DFFD9"/>
              </a:gs>
            </a:gsLst>
            <a:lin ang="16200000" scaled="1"/>
          </a:gradFill>
          <a:scene3d>
            <a:camera prst="orthographicFront"/>
            <a:lightRig rig="threePt" dir="t"/>
          </a:scene3d>
          <a:sp3d>
            <a:bevelT prst="convex"/>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29" name="Tekstvak 28">
            <a:extLst>
              <a:ext uri="{FF2B5EF4-FFF2-40B4-BE49-F238E27FC236}">
                <a16:creationId xmlns:a16="http://schemas.microsoft.com/office/drawing/2014/main" id="{0C6A712C-34F4-564F-B567-2C227CEA23CB}"/>
              </a:ext>
            </a:extLst>
          </p:cNvPr>
          <p:cNvSpPr txBox="1"/>
          <p:nvPr/>
        </p:nvSpPr>
        <p:spPr>
          <a:xfrm>
            <a:off x="361050" y="1395061"/>
            <a:ext cx="3036545" cy="338554"/>
          </a:xfrm>
          <a:prstGeom prst="rect">
            <a:avLst/>
          </a:prstGeom>
          <a:noFill/>
        </p:spPr>
        <p:txBody>
          <a:bodyPr wrap="square" rtlCol="0">
            <a:spAutoFit/>
          </a:bodyPr>
          <a:lstStyle/>
          <a:p>
            <a:pPr algn="ctr"/>
            <a:r>
              <a:rPr lang="en-GB" sz="1600" b="1" dirty="0">
                <a:solidFill>
                  <a:schemeClr val="bg1"/>
                </a:solidFill>
                <a:effectLst>
                  <a:outerShdw blurRad="38100" dist="38100" dir="2700000" algn="tl">
                    <a:srgbClr val="000000">
                      <a:alpha val="43137"/>
                    </a:srgbClr>
                  </a:outerShdw>
                </a:effectLst>
                <a:latin typeface="Arial Black" panose="020B0A04020102020204" pitchFamily="34" charset="0"/>
              </a:rPr>
              <a:t>Understanding </a:t>
            </a:r>
            <a:r>
              <a:rPr lang="en-GB" sz="1600" b="1" dirty="0" err="1">
                <a:solidFill>
                  <a:schemeClr val="bg1"/>
                </a:solidFill>
                <a:effectLst>
                  <a:outerShdw blurRad="38100" dist="38100" dir="2700000" algn="tl">
                    <a:srgbClr val="000000">
                      <a:alpha val="43137"/>
                    </a:srgbClr>
                  </a:outerShdw>
                </a:effectLst>
                <a:latin typeface="Arial Black" panose="020B0A04020102020204" pitchFamily="34" charset="0"/>
              </a:rPr>
              <a:t>GenAI</a:t>
            </a:r>
            <a:endParaRPr lang="en-GB" sz="1600" b="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30" name="Tekstvak 29">
            <a:extLst>
              <a:ext uri="{FF2B5EF4-FFF2-40B4-BE49-F238E27FC236}">
                <a16:creationId xmlns:a16="http://schemas.microsoft.com/office/drawing/2014/main" id="{7B1511C7-A585-E6C4-4A16-C83FC3CB8248}"/>
              </a:ext>
            </a:extLst>
          </p:cNvPr>
          <p:cNvSpPr txBox="1"/>
          <p:nvPr/>
        </p:nvSpPr>
        <p:spPr>
          <a:xfrm rot="16200000">
            <a:off x="-1915709" y="5597759"/>
            <a:ext cx="4714637" cy="338554"/>
          </a:xfrm>
          <a:prstGeom prst="rect">
            <a:avLst/>
          </a:prstGeom>
          <a:noFill/>
          <a:ln>
            <a:noFill/>
          </a:ln>
        </p:spPr>
        <p:txBody>
          <a:bodyPr wrap="square" rtlCol="0">
            <a:spAutoFit/>
          </a:bodyPr>
          <a:lstStyle/>
          <a:p>
            <a:pPr algn="ctr"/>
            <a:r>
              <a:rPr lang="en-GB" sz="1600" dirty="0">
                <a:solidFill>
                  <a:schemeClr val="accent6">
                    <a:lumMod val="50000"/>
                  </a:schemeClr>
                </a:solidFill>
                <a:latin typeface="Arial Black" panose="020B0A04020102020204" pitchFamily="34" charset="0"/>
              </a:rPr>
              <a:t>Application in Language Assessment</a:t>
            </a:r>
          </a:p>
        </p:txBody>
      </p:sp>
      <p:sp>
        <p:nvSpPr>
          <p:cNvPr id="31" name="Tekstvak 30">
            <a:extLst>
              <a:ext uri="{FF2B5EF4-FFF2-40B4-BE49-F238E27FC236}">
                <a16:creationId xmlns:a16="http://schemas.microsoft.com/office/drawing/2014/main" id="{169905F2-3ABA-2AB1-F310-2644A1B74080}"/>
              </a:ext>
            </a:extLst>
          </p:cNvPr>
          <p:cNvSpPr txBox="1"/>
          <p:nvPr/>
        </p:nvSpPr>
        <p:spPr>
          <a:xfrm>
            <a:off x="8619328" y="1489658"/>
            <a:ext cx="3270636" cy="338554"/>
          </a:xfrm>
          <a:prstGeom prst="rect">
            <a:avLst/>
          </a:prstGeom>
          <a:noFill/>
        </p:spPr>
        <p:txBody>
          <a:bodyPr wrap="square" rtlCol="0">
            <a:spAutoFit/>
          </a:bodyPr>
          <a:lstStyle/>
          <a:p>
            <a:pPr algn="ctr"/>
            <a:r>
              <a:rPr lang="en-GB" sz="1600" dirty="0">
                <a:solidFill>
                  <a:schemeClr val="bg1"/>
                </a:solidFill>
                <a:latin typeface="Arial Black" panose="020B0A04020102020204" pitchFamily="34" charset="0"/>
              </a:rPr>
              <a:t>Potential Risks</a:t>
            </a:r>
          </a:p>
        </p:txBody>
      </p:sp>
      <p:sp>
        <p:nvSpPr>
          <p:cNvPr id="33" name="Tekstvak 32">
            <a:extLst>
              <a:ext uri="{FF2B5EF4-FFF2-40B4-BE49-F238E27FC236}">
                <a16:creationId xmlns:a16="http://schemas.microsoft.com/office/drawing/2014/main" id="{DA22AA28-F80F-21E2-620B-B735B36E0C8C}"/>
              </a:ext>
            </a:extLst>
          </p:cNvPr>
          <p:cNvSpPr txBox="1"/>
          <p:nvPr/>
        </p:nvSpPr>
        <p:spPr>
          <a:xfrm>
            <a:off x="9579488" y="6270314"/>
            <a:ext cx="3634754" cy="338554"/>
          </a:xfrm>
          <a:prstGeom prst="rect">
            <a:avLst/>
          </a:prstGeom>
          <a:noFill/>
        </p:spPr>
        <p:txBody>
          <a:bodyPr wrap="square" rtlCol="0">
            <a:spAutoFit/>
          </a:bodyPr>
          <a:lstStyle/>
          <a:p>
            <a:pPr algn="ctr"/>
            <a:r>
              <a:rPr lang="en-GB" sz="1600" dirty="0">
                <a:solidFill>
                  <a:schemeClr val="bg1"/>
                </a:solidFill>
                <a:effectLst>
                  <a:outerShdw blurRad="38100" dist="38100" dir="2700000" algn="tl">
                    <a:srgbClr val="000000">
                      <a:alpha val="43137"/>
                    </a:srgbClr>
                  </a:outerShdw>
                </a:effectLst>
                <a:latin typeface="Arial Black" panose="020B0A04020102020204" pitchFamily="34" charset="0"/>
              </a:rPr>
              <a:t>Fairness &amp; Equity</a:t>
            </a:r>
          </a:p>
        </p:txBody>
      </p:sp>
      <p:sp>
        <p:nvSpPr>
          <p:cNvPr id="36" name="Ovaal 35">
            <a:extLst>
              <a:ext uri="{FF2B5EF4-FFF2-40B4-BE49-F238E27FC236}">
                <a16:creationId xmlns:a16="http://schemas.microsoft.com/office/drawing/2014/main" id="{C17AB64F-6579-D2C1-5CF2-4062BE4E8FB0}"/>
              </a:ext>
            </a:extLst>
          </p:cNvPr>
          <p:cNvSpPr/>
          <p:nvPr/>
        </p:nvSpPr>
        <p:spPr>
          <a:xfrm>
            <a:off x="7706692" y="4426165"/>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37" name="Ovaal 36">
            <a:extLst>
              <a:ext uri="{FF2B5EF4-FFF2-40B4-BE49-F238E27FC236}">
                <a16:creationId xmlns:a16="http://schemas.microsoft.com/office/drawing/2014/main" id="{3A39E23A-72D6-5FD7-AD8C-11713ACA1DE8}"/>
              </a:ext>
            </a:extLst>
          </p:cNvPr>
          <p:cNvSpPr/>
          <p:nvPr/>
        </p:nvSpPr>
        <p:spPr>
          <a:xfrm>
            <a:off x="7571062" y="5138869"/>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38" name="Ovaal 37">
            <a:extLst>
              <a:ext uri="{FF2B5EF4-FFF2-40B4-BE49-F238E27FC236}">
                <a16:creationId xmlns:a16="http://schemas.microsoft.com/office/drawing/2014/main" id="{69468171-C992-4DC6-2C15-361194F0625B}"/>
              </a:ext>
            </a:extLst>
          </p:cNvPr>
          <p:cNvSpPr/>
          <p:nvPr/>
        </p:nvSpPr>
        <p:spPr>
          <a:xfrm>
            <a:off x="7123371" y="5751080"/>
            <a:ext cx="239175" cy="239175"/>
          </a:xfrm>
          <a:prstGeom prst="ellipse">
            <a:avLst/>
          </a:prstGeom>
          <a:noFill/>
          <a:ln w="19050">
            <a:solidFill>
              <a:srgbClr val="223F5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39" name="Rechthoek: afgeronde hoeken 35">
            <a:extLst>
              <a:ext uri="{FF2B5EF4-FFF2-40B4-BE49-F238E27FC236}">
                <a16:creationId xmlns:a16="http://schemas.microsoft.com/office/drawing/2014/main" id="{BEF288F5-6D0C-681F-1C97-1F8256963E58}"/>
              </a:ext>
            </a:extLst>
          </p:cNvPr>
          <p:cNvSpPr/>
          <p:nvPr/>
        </p:nvSpPr>
        <p:spPr>
          <a:xfrm>
            <a:off x="8635935" y="8435486"/>
            <a:ext cx="3636000" cy="604989"/>
          </a:xfrm>
          <a:prstGeom prst="roundRect">
            <a:avLst/>
          </a:prstGeom>
          <a:gradFill>
            <a:gsLst>
              <a:gs pos="0">
                <a:srgbClr val="1B6C95"/>
              </a:gs>
              <a:gs pos="100000">
                <a:srgbClr val="64D4DA"/>
              </a:gs>
            </a:gsLst>
            <a:lin ang="16200000" scaled="1"/>
          </a:gradFill>
          <a:scene3d>
            <a:camera prst="orthographicFront"/>
            <a:lightRig rig="threePt" dir="t"/>
          </a:scene3d>
          <a:sp3d>
            <a:bevelT w="139700" prst="cross"/>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40" name="Tekstvak 39">
            <a:extLst>
              <a:ext uri="{FF2B5EF4-FFF2-40B4-BE49-F238E27FC236}">
                <a16:creationId xmlns:a16="http://schemas.microsoft.com/office/drawing/2014/main" id="{6F0214B1-BB99-EDCD-FCD2-67FAC137CE8E}"/>
              </a:ext>
            </a:extLst>
          </p:cNvPr>
          <p:cNvSpPr txBox="1"/>
          <p:nvPr/>
        </p:nvSpPr>
        <p:spPr>
          <a:xfrm>
            <a:off x="8622392" y="8581005"/>
            <a:ext cx="3626423" cy="338554"/>
          </a:xfrm>
          <a:prstGeom prst="rect">
            <a:avLst/>
          </a:prstGeom>
          <a:noFill/>
        </p:spPr>
        <p:txBody>
          <a:bodyPr wrap="square" rtlCol="0">
            <a:spAutoFit/>
          </a:bodyPr>
          <a:lstStyle/>
          <a:p>
            <a:pPr algn="ctr"/>
            <a:r>
              <a:rPr lang="en-GB" sz="1600" dirty="0">
                <a:solidFill>
                  <a:schemeClr val="bg1"/>
                </a:solidFill>
                <a:effectLst>
                  <a:outerShdw blurRad="38100" dist="38100" dir="2700000" algn="tl">
                    <a:srgbClr val="000000">
                      <a:alpha val="43137"/>
                    </a:srgbClr>
                  </a:outerShdw>
                </a:effectLst>
                <a:latin typeface="Arial Black" panose="020B0A04020102020204" pitchFamily="34" charset="0"/>
              </a:rPr>
              <a:t>Accountability</a:t>
            </a:r>
          </a:p>
        </p:txBody>
      </p:sp>
      <p:sp>
        <p:nvSpPr>
          <p:cNvPr id="41" name="Rechthoek: afgeronde hoeken 37">
            <a:extLst>
              <a:ext uri="{FF2B5EF4-FFF2-40B4-BE49-F238E27FC236}">
                <a16:creationId xmlns:a16="http://schemas.microsoft.com/office/drawing/2014/main" id="{DD4A15E5-A040-7872-B092-3C5ED7DB87DF}"/>
              </a:ext>
            </a:extLst>
          </p:cNvPr>
          <p:cNvSpPr/>
          <p:nvPr/>
        </p:nvSpPr>
        <p:spPr>
          <a:xfrm>
            <a:off x="7806469" y="10724600"/>
            <a:ext cx="3636000" cy="604989"/>
          </a:xfrm>
          <a:prstGeom prst="roundRect">
            <a:avLst/>
          </a:prstGeom>
          <a:gradFill>
            <a:gsLst>
              <a:gs pos="0">
                <a:schemeClr val="accent5">
                  <a:lumMod val="75000"/>
                </a:schemeClr>
              </a:gs>
              <a:gs pos="100000">
                <a:srgbClr val="7395D3"/>
              </a:gs>
            </a:gsLst>
            <a:lin ang="16200000" scaled="1"/>
          </a:gradFill>
          <a:scene3d>
            <a:camera prst="orthographicFront"/>
            <a:lightRig rig="threePt" dir="t"/>
          </a:scene3d>
          <a:sp3d>
            <a:bevelT prst="convex"/>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42" name="Tekstvak 41">
            <a:extLst>
              <a:ext uri="{FF2B5EF4-FFF2-40B4-BE49-F238E27FC236}">
                <a16:creationId xmlns:a16="http://schemas.microsoft.com/office/drawing/2014/main" id="{E5D3A9A7-D62A-CC70-3E44-FEF159598D52}"/>
              </a:ext>
            </a:extLst>
          </p:cNvPr>
          <p:cNvSpPr txBox="1"/>
          <p:nvPr/>
        </p:nvSpPr>
        <p:spPr>
          <a:xfrm>
            <a:off x="7867485" y="10845516"/>
            <a:ext cx="3551864" cy="338554"/>
          </a:xfrm>
          <a:prstGeom prst="rect">
            <a:avLst/>
          </a:prstGeom>
          <a:noFill/>
        </p:spPr>
        <p:txBody>
          <a:bodyPr wrap="square" rtlCol="0">
            <a:spAutoFit/>
          </a:bodyPr>
          <a:lstStyle/>
          <a:p>
            <a:pPr algn="ctr"/>
            <a:r>
              <a:rPr lang="en-GB" sz="1600" dirty="0">
                <a:solidFill>
                  <a:schemeClr val="bg1"/>
                </a:solidFill>
                <a:effectLst>
                  <a:outerShdw blurRad="38100" dist="38100" dir="2700000" algn="tl">
                    <a:srgbClr val="000000">
                      <a:alpha val="43137"/>
                    </a:srgbClr>
                  </a:outerShdw>
                </a:effectLst>
                <a:latin typeface="Arial Black" panose="020B0A04020102020204" pitchFamily="34" charset="0"/>
              </a:rPr>
              <a:t>Transparency</a:t>
            </a:r>
          </a:p>
        </p:txBody>
      </p:sp>
      <p:sp>
        <p:nvSpPr>
          <p:cNvPr id="44" name="Rechthoek 43">
            <a:extLst>
              <a:ext uri="{FF2B5EF4-FFF2-40B4-BE49-F238E27FC236}">
                <a16:creationId xmlns:a16="http://schemas.microsoft.com/office/drawing/2014/main" id="{F28BE477-9E52-1BC2-5B52-924467AAE4CD}"/>
              </a:ext>
            </a:extLst>
          </p:cNvPr>
          <p:cNvSpPr/>
          <p:nvPr/>
        </p:nvSpPr>
        <p:spPr>
          <a:xfrm>
            <a:off x="14064098" y="1330393"/>
            <a:ext cx="3654087" cy="6226620"/>
          </a:xfrm>
          <a:prstGeom prst="rect">
            <a:avLst/>
          </a:prstGeom>
          <a:solidFill>
            <a:schemeClr val="bg1"/>
          </a:solidFill>
          <a:ln w="28575">
            <a:solidFill>
              <a:srgbClr val="223F5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45" name="Tekstvak 44">
            <a:extLst>
              <a:ext uri="{FF2B5EF4-FFF2-40B4-BE49-F238E27FC236}">
                <a16:creationId xmlns:a16="http://schemas.microsoft.com/office/drawing/2014/main" id="{0A14B7D4-8359-8E47-D193-305261298FCA}"/>
              </a:ext>
            </a:extLst>
          </p:cNvPr>
          <p:cNvSpPr txBox="1"/>
          <p:nvPr/>
        </p:nvSpPr>
        <p:spPr>
          <a:xfrm>
            <a:off x="14305964" y="2659484"/>
            <a:ext cx="1612555" cy="4662815"/>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1100" dirty="0">
                <a:solidFill>
                  <a:schemeClr val="tx1"/>
                </a:solidFill>
              </a:rPr>
              <a:t>Do use GenAI as a helpful tool</a:t>
            </a:r>
          </a:p>
          <a:p>
            <a:endParaRPr lang="en-GB" sz="1100" dirty="0">
              <a:solidFill>
                <a:schemeClr val="tx1"/>
              </a:solidFill>
            </a:endParaRPr>
          </a:p>
          <a:p>
            <a:r>
              <a:rPr lang="en-GB" sz="1100" dirty="0">
                <a:solidFill>
                  <a:schemeClr val="tx1"/>
                </a:solidFill>
              </a:rPr>
              <a:t>Do ensure the use of GenAI is fair, accountable and transparent</a:t>
            </a:r>
          </a:p>
          <a:p>
            <a:endParaRPr lang="en-GB" sz="1100" dirty="0">
              <a:solidFill>
                <a:schemeClr val="tx1"/>
              </a:solidFill>
            </a:endParaRPr>
          </a:p>
          <a:p>
            <a:r>
              <a:rPr lang="en-GB" sz="1100" dirty="0">
                <a:solidFill>
                  <a:schemeClr val="tx1"/>
                </a:solidFill>
              </a:rPr>
              <a:t>Do provide clear guidelines for users</a:t>
            </a:r>
          </a:p>
          <a:p>
            <a:endParaRPr lang="en-GB" sz="1100" dirty="0">
              <a:solidFill>
                <a:schemeClr val="tx1"/>
              </a:solidFill>
            </a:endParaRPr>
          </a:p>
          <a:p>
            <a:r>
              <a:rPr lang="en-GB" sz="1100" dirty="0">
                <a:solidFill>
                  <a:schemeClr val="tx1"/>
                </a:solidFill>
              </a:rPr>
              <a:t>Do verify the information used is true and correct</a:t>
            </a:r>
          </a:p>
          <a:p>
            <a:endParaRPr lang="en-GB" sz="1100" dirty="0">
              <a:solidFill>
                <a:schemeClr val="tx1"/>
              </a:solidFill>
            </a:endParaRPr>
          </a:p>
          <a:p>
            <a:r>
              <a:rPr lang="en-GB" sz="1100" dirty="0">
                <a:solidFill>
                  <a:schemeClr val="tx1"/>
                </a:solidFill>
              </a:rPr>
              <a:t>Do train test developers on how to use GenAI safely and responsibly</a:t>
            </a:r>
          </a:p>
          <a:p>
            <a:endParaRPr lang="en-GB" sz="1100" dirty="0">
              <a:solidFill>
                <a:schemeClr val="tx1"/>
              </a:solidFill>
            </a:endParaRPr>
          </a:p>
          <a:p>
            <a:r>
              <a:rPr lang="en-GB" sz="1100" dirty="0">
                <a:solidFill>
                  <a:schemeClr val="tx1"/>
                </a:solidFill>
              </a:rPr>
              <a:t>Do exercise caution when using open-source AI</a:t>
            </a:r>
          </a:p>
          <a:p>
            <a:endParaRPr lang="en-GB" sz="1100" dirty="0">
              <a:solidFill>
                <a:schemeClr val="tx1"/>
              </a:solidFill>
            </a:endParaRPr>
          </a:p>
          <a:p>
            <a:r>
              <a:rPr lang="en-GB" sz="1100" dirty="0">
                <a:solidFill>
                  <a:schemeClr val="tx1"/>
                </a:solidFill>
              </a:rPr>
              <a:t>Do monitor performance</a:t>
            </a:r>
          </a:p>
          <a:p>
            <a:endParaRPr lang="en-GB" sz="1100" dirty="0">
              <a:solidFill>
                <a:schemeClr val="tx1"/>
              </a:solidFill>
            </a:endParaRPr>
          </a:p>
          <a:p>
            <a:r>
              <a:rPr lang="en-GB" sz="1100" dirty="0">
                <a:solidFill>
                  <a:schemeClr val="tx1"/>
                </a:solidFill>
              </a:rPr>
              <a:t>Do incorporate stakeholder feedback</a:t>
            </a:r>
          </a:p>
        </p:txBody>
      </p:sp>
      <p:sp>
        <p:nvSpPr>
          <p:cNvPr id="46" name="Tekstvak 45">
            <a:extLst>
              <a:ext uri="{FF2B5EF4-FFF2-40B4-BE49-F238E27FC236}">
                <a16:creationId xmlns:a16="http://schemas.microsoft.com/office/drawing/2014/main" id="{9D317B46-A618-0FA2-8694-F776625F920C}"/>
              </a:ext>
            </a:extLst>
          </p:cNvPr>
          <p:cNvSpPr txBox="1"/>
          <p:nvPr/>
        </p:nvSpPr>
        <p:spPr>
          <a:xfrm>
            <a:off x="16110747" y="2659484"/>
            <a:ext cx="1607438" cy="4832092"/>
          </a:xfrm>
          <a:prstGeom prst="rect">
            <a:avLst/>
          </a:prstGeom>
          <a:noFill/>
        </p:spPr>
        <p:txBody>
          <a:bodyPr wrap="square" rtlCol="0">
            <a:spAutoFit/>
          </a:bodyPr>
          <a:lstStyle/>
          <a:p>
            <a:r>
              <a:rPr lang="en-GB" sz="1100" dirty="0"/>
              <a:t>Don’t ignore bias</a:t>
            </a:r>
          </a:p>
          <a:p>
            <a:endParaRPr lang="en-GB" sz="1100" dirty="0"/>
          </a:p>
          <a:p>
            <a:r>
              <a:rPr lang="en-GB" sz="1100" dirty="0"/>
              <a:t>Don’t neglect privacy and data security</a:t>
            </a:r>
          </a:p>
          <a:p>
            <a:endParaRPr lang="en-GB" sz="1100" dirty="0"/>
          </a:p>
          <a:p>
            <a:r>
              <a:rPr lang="en-GB" sz="1100" dirty="0"/>
              <a:t>Don’t rely only on GenAI to succeed</a:t>
            </a:r>
          </a:p>
          <a:p>
            <a:endParaRPr lang="en-GB" sz="1100" dirty="0"/>
          </a:p>
          <a:p>
            <a:r>
              <a:rPr lang="en-GB" sz="1100" dirty="0"/>
              <a:t>Don’t make big decisions based solely on GenAI proficiency ratings</a:t>
            </a:r>
          </a:p>
          <a:p>
            <a:endParaRPr lang="en-GB" sz="1100" dirty="0"/>
          </a:p>
          <a:p>
            <a:r>
              <a:rPr lang="en-GB" sz="1100" dirty="0"/>
              <a:t>Don’t allow unauthorized AI use during test sessions</a:t>
            </a:r>
          </a:p>
          <a:p>
            <a:endParaRPr lang="en-GB" sz="1100" dirty="0"/>
          </a:p>
          <a:p>
            <a:r>
              <a:rPr lang="en-GB" sz="1100" dirty="0"/>
              <a:t>Don’t claim AI-generated content as your own</a:t>
            </a:r>
          </a:p>
          <a:p>
            <a:endParaRPr lang="en-GB" sz="1100" dirty="0"/>
          </a:p>
          <a:p>
            <a:r>
              <a:rPr lang="en-GB" sz="1100" dirty="0"/>
              <a:t>Don’t hide AI involvement</a:t>
            </a:r>
          </a:p>
          <a:p>
            <a:endParaRPr lang="en-GB" sz="1100" dirty="0"/>
          </a:p>
          <a:p>
            <a:r>
              <a:rPr lang="en-GB" sz="1100" dirty="0"/>
              <a:t>Don’t overlook legal implications or ownership issues when using AI-generated content</a:t>
            </a:r>
          </a:p>
        </p:txBody>
      </p:sp>
      <p:sp>
        <p:nvSpPr>
          <p:cNvPr id="20" name="Ovaal 19">
            <a:extLst>
              <a:ext uri="{FF2B5EF4-FFF2-40B4-BE49-F238E27FC236}">
                <a16:creationId xmlns:a16="http://schemas.microsoft.com/office/drawing/2014/main" id="{E592E52C-CAE6-6A0A-CDC3-19396961476E}"/>
              </a:ext>
            </a:extLst>
          </p:cNvPr>
          <p:cNvSpPr/>
          <p:nvPr/>
        </p:nvSpPr>
        <p:spPr>
          <a:xfrm>
            <a:off x="4723481" y="5757103"/>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34" name="Ovaal 33">
            <a:extLst>
              <a:ext uri="{FF2B5EF4-FFF2-40B4-BE49-F238E27FC236}">
                <a16:creationId xmlns:a16="http://schemas.microsoft.com/office/drawing/2014/main" id="{FA052972-039F-919F-31C4-857391699F3A}"/>
              </a:ext>
            </a:extLst>
          </p:cNvPr>
          <p:cNvSpPr/>
          <p:nvPr/>
        </p:nvSpPr>
        <p:spPr>
          <a:xfrm>
            <a:off x="7099104" y="3086463"/>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35" name="Ovaal 34">
            <a:extLst>
              <a:ext uri="{FF2B5EF4-FFF2-40B4-BE49-F238E27FC236}">
                <a16:creationId xmlns:a16="http://schemas.microsoft.com/office/drawing/2014/main" id="{C4D71069-A980-79C2-98D6-3742A6F19DAC}"/>
              </a:ext>
            </a:extLst>
          </p:cNvPr>
          <p:cNvSpPr/>
          <p:nvPr/>
        </p:nvSpPr>
        <p:spPr>
          <a:xfrm>
            <a:off x="7526935" y="3660949"/>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17" name="Ovaal 16">
            <a:extLst>
              <a:ext uri="{FF2B5EF4-FFF2-40B4-BE49-F238E27FC236}">
                <a16:creationId xmlns:a16="http://schemas.microsoft.com/office/drawing/2014/main" id="{50D37805-AC05-0CC2-7E5E-8B225683C12E}"/>
              </a:ext>
            </a:extLst>
          </p:cNvPr>
          <p:cNvSpPr/>
          <p:nvPr/>
        </p:nvSpPr>
        <p:spPr>
          <a:xfrm>
            <a:off x="4281918" y="3660950"/>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19" name="Ovaal 18">
            <a:extLst>
              <a:ext uri="{FF2B5EF4-FFF2-40B4-BE49-F238E27FC236}">
                <a16:creationId xmlns:a16="http://schemas.microsoft.com/office/drawing/2014/main" id="{5765A5F9-9D34-A29D-5CC5-A8DCF8F35A5D}"/>
              </a:ext>
            </a:extLst>
          </p:cNvPr>
          <p:cNvSpPr/>
          <p:nvPr/>
        </p:nvSpPr>
        <p:spPr>
          <a:xfrm>
            <a:off x="4270957" y="5138870"/>
            <a:ext cx="239175" cy="23917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95"/>
          </a:p>
        </p:txBody>
      </p:sp>
      <p:sp>
        <p:nvSpPr>
          <p:cNvPr id="162" name="Tekstvak 161">
            <a:extLst>
              <a:ext uri="{FF2B5EF4-FFF2-40B4-BE49-F238E27FC236}">
                <a16:creationId xmlns:a16="http://schemas.microsoft.com/office/drawing/2014/main" id="{5987CEEA-BC95-4066-C568-090F0529FCC1}"/>
              </a:ext>
            </a:extLst>
          </p:cNvPr>
          <p:cNvSpPr txBox="1"/>
          <p:nvPr/>
        </p:nvSpPr>
        <p:spPr>
          <a:xfrm>
            <a:off x="14687974" y="9700183"/>
            <a:ext cx="2387661" cy="523220"/>
          </a:xfrm>
          <a:prstGeom prst="rect">
            <a:avLst/>
          </a:prstGeom>
          <a:noFill/>
        </p:spPr>
        <p:txBody>
          <a:bodyPr wrap="square" rtlCol="0">
            <a:spAutoFit/>
          </a:bodyPr>
          <a:lstStyle/>
          <a:p>
            <a:pPr algn="ctr"/>
            <a:r>
              <a:rPr lang="en-GB" sz="1400" dirty="0">
                <a:solidFill>
                  <a:schemeClr val="bg1"/>
                </a:solidFill>
              </a:rPr>
              <a:t>BILC can assist testing teams by providing guidance in </a:t>
            </a:r>
          </a:p>
        </p:txBody>
      </p:sp>
      <p:pic>
        <p:nvPicPr>
          <p:cNvPr id="163" name="Afbeelding 162">
            <a:extLst>
              <a:ext uri="{FF2B5EF4-FFF2-40B4-BE49-F238E27FC236}">
                <a16:creationId xmlns:a16="http://schemas.microsoft.com/office/drawing/2014/main" id="{1409E3DB-E37A-E2BB-05CA-0770FC283DB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377640" y="8782502"/>
            <a:ext cx="998484" cy="877240"/>
          </a:xfrm>
          <a:prstGeom prst="rect">
            <a:avLst/>
          </a:prstGeom>
          <a:noFill/>
        </p:spPr>
      </p:pic>
      <p:sp>
        <p:nvSpPr>
          <p:cNvPr id="167" name="Tekstvak 166">
            <a:extLst>
              <a:ext uri="{FF2B5EF4-FFF2-40B4-BE49-F238E27FC236}">
                <a16:creationId xmlns:a16="http://schemas.microsoft.com/office/drawing/2014/main" id="{169905F2-3ABA-2AB1-F310-2644A1B74080}"/>
              </a:ext>
            </a:extLst>
          </p:cNvPr>
          <p:cNvSpPr txBox="1"/>
          <p:nvPr/>
        </p:nvSpPr>
        <p:spPr>
          <a:xfrm>
            <a:off x="14064098" y="1321978"/>
            <a:ext cx="3654087" cy="468000"/>
          </a:xfrm>
          <a:prstGeom prst="rect">
            <a:avLst/>
          </a:prstGeom>
          <a:solidFill>
            <a:schemeClr val="accent1">
              <a:lumMod val="50000"/>
            </a:schemeClr>
          </a:solidFill>
          <a:ln w="28575">
            <a:solidFill>
              <a:srgbClr val="6DFFFF"/>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1400" dirty="0">
                <a:effectLst>
                  <a:outerShdw blurRad="38100" dist="38100" dir="2700000" algn="tl">
                    <a:srgbClr val="000000">
                      <a:alpha val="43137"/>
                    </a:srgbClr>
                  </a:outerShdw>
                </a:effectLst>
                <a:latin typeface="Arial Black" panose="020B0A04020102020204" pitchFamily="34" charset="0"/>
              </a:rPr>
              <a:t>Using GenAI safely and responsibly</a:t>
            </a:r>
          </a:p>
        </p:txBody>
      </p:sp>
      <p:pic>
        <p:nvPicPr>
          <p:cNvPr id="171" name="Afbeelding 1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187703" y="3489136"/>
            <a:ext cx="648000" cy="648000"/>
          </a:xfrm>
          <a:prstGeom prst="rect">
            <a:avLst/>
          </a:prstGeom>
        </p:spPr>
      </p:pic>
      <p:sp>
        <p:nvSpPr>
          <p:cNvPr id="210" name="Tekstvak 209">
            <a:extLst>
              <a:ext uri="{FF2B5EF4-FFF2-40B4-BE49-F238E27FC236}">
                <a16:creationId xmlns:a16="http://schemas.microsoft.com/office/drawing/2014/main" id="{6F0214B1-BB99-EDCD-FCD2-67FAC137CE8E}"/>
              </a:ext>
            </a:extLst>
          </p:cNvPr>
          <p:cNvSpPr txBox="1"/>
          <p:nvPr/>
        </p:nvSpPr>
        <p:spPr>
          <a:xfrm>
            <a:off x="515252" y="8454984"/>
            <a:ext cx="5473692" cy="523220"/>
          </a:xfrm>
          <a:prstGeom prst="rect">
            <a:avLst/>
          </a:prstGeom>
          <a:noFill/>
        </p:spPr>
        <p:txBody>
          <a:bodyPr wrap="square" rtlCol="0">
            <a:spAutoFit/>
          </a:bodyPr>
          <a:lstStyle/>
          <a:p>
            <a:pPr algn="ctr"/>
            <a:r>
              <a:rPr lang="en-GB" sz="1600" dirty="0">
                <a:solidFill>
                  <a:schemeClr val="accent1">
                    <a:lumMod val="50000"/>
                  </a:schemeClr>
                </a:solidFill>
                <a:effectLst>
                  <a:outerShdw blurRad="38100" dist="38100" dir="2700000" algn="tl">
                    <a:srgbClr val="000000">
                      <a:alpha val="43137"/>
                    </a:srgbClr>
                  </a:outerShdw>
                </a:effectLst>
                <a:latin typeface="Arial Black" panose="020B0A04020102020204" pitchFamily="34" charset="0"/>
              </a:rPr>
              <a:t>AI Involvement Scale</a:t>
            </a:r>
          </a:p>
          <a:p>
            <a:pPr algn="ctr"/>
            <a:r>
              <a:rPr lang="en-GB" sz="1200" i="1"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(proposed)</a:t>
            </a:r>
          </a:p>
        </p:txBody>
      </p:sp>
      <p:sp>
        <p:nvSpPr>
          <p:cNvPr id="253" name="Vijfhoek 252"/>
          <p:cNvSpPr/>
          <p:nvPr/>
        </p:nvSpPr>
        <p:spPr>
          <a:xfrm rot="10800000">
            <a:off x="1015967" y="3459910"/>
            <a:ext cx="2501959" cy="784130"/>
          </a:xfrm>
          <a:prstGeom prst="homePlate">
            <a:avLst/>
          </a:prstGeom>
          <a:solidFill>
            <a:srgbClr val="D7EBCB"/>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4" name="Ovaal 253"/>
          <p:cNvSpPr/>
          <p:nvPr/>
        </p:nvSpPr>
        <p:spPr>
          <a:xfrm>
            <a:off x="681684" y="3511914"/>
            <a:ext cx="756000" cy="756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6" name="Tekstvak 255">
            <a:extLst>
              <a:ext uri="{FF2B5EF4-FFF2-40B4-BE49-F238E27FC236}">
                <a16:creationId xmlns:a16="http://schemas.microsoft.com/office/drawing/2014/main" id="{50EE0E20-CE91-E096-6C7F-67A9DB841E2E}"/>
              </a:ext>
            </a:extLst>
          </p:cNvPr>
          <p:cNvSpPr txBox="1"/>
          <p:nvPr/>
        </p:nvSpPr>
        <p:spPr>
          <a:xfrm>
            <a:off x="1334797" y="3535147"/>
            <a:ext cx="2168203" cy="646331"/>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b="1" dirty="0"/>
              <a:t>Test Development</a:t>
            </a:r>
            <a:endParaRPr lang="en-US" sz="1400" dirty="0"/>
          </a:p>
          <a:p>
            <a:pPr algn="ctr"/>
            <a:r>
              <a:rPr lang="en-US" sz="1100" dirty="0"/>
              <a:t>Help develop or improve test items and prompts</a:t>
            </a:r>
            <a:endParaRPr lang="en-GB" sz="1100" dirty="0"/>
          </a:p>
        </p:txBody>
      </p:sp>
      <p:pic>
        <p:nvPicPr>
          <p:cNvPr id="168" name="Afbeelding 1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3786" y="3616029"/>
            <a:ext cx="547699" cy="547699"/>
          </a:xfrm>
          <a:prstGeom prst="rect">
            <a:avLst/>
          </a:prstGeom>
        </p:spPr>
      </p:pic>
      <p:sp>
        <p:nvSpPr>
          <p:cNvPr id="258" name="Vijfhoek 257"/>
          <p:cNvSpPr/>
          <p:nvPr/>
        </p:nvSpPr>
        <p:spPr>
          <a:xfrm rot="10800000">
            <a:off x="1015965" y="4341848"/>
            <a:ext cx="2503611" cy="1020332"/>
          </a:xfrm>
          <a:prstGeom prst="homePlate">
            <a:avLst/>
          </a:prstGeom>
          <a:solidFill>
            <a:srgbClr val="B9DCA4"/>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9" name="Ovaal 258"/>
          <p:cNvSpPr/>
          <p:nvPr/>
        </p:nvSpPr>
        <p:spPr>
          <a:xfrm>
            <a:off x="675922" y="4485825"/>
            <a:ext cx="756000" cy="756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kstvak 10">
            <a:extLst>
              <a:ext uri="{FF2B5EF4-FFF2-40B4-BE49-F238E27FC236}">
                <a16:creationId xmlns:a16="http://schemas.microsoft.com/office/drawing/2014/main" id="{50EE0E20-CE91-E096-6C7F-67A9DB841E2E}"/>
              </a:ext>
            </a:extLst>
          </p:cNvPr>
          <p:cNvSpPr txBox="1"/>
          <p:nvPr/>
        </p:nvSpPr>
        <p:spPr>
          <a:xfrm>
            <a:off x="1415393" y="4363629"/>
            <a:ext cx="2104183" cy="989245"/>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b="1" dirty="0"/>
              <a:t>Test Administration</a:t>
            </a:r>
          </a:p>
          <a:p>
            <a:pPr algn="ctr"/>
            <a:r>
              <a:rPr lang="en-US" sz="1100" dirty="0"/>
              <a:t>Remote proctoring, adaptive question sequencing or tailored content delivery, making the test more relevant and meaningful</a:t>
            </a:r>
            <a:endParaRPr lang="en-GB" sz="1100" dirty="0"/>
          </a:p>
        </p:txBody>
      </p:sp>
      <p:pic>
        <p:nvPicPr>
          <p:cNvPr id="176" name="Afbeelding 1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2315" y="4644904"/>
            <a:ext cx="736535" cy="433833"/>
          </a:xfrm>
          <a:prstGeom prst="rect">
            <a:avLst/>
          </a:prstGeom>
        </p:spPr>
      </p:pic>
      <p:sp>
        <p:nvSpPr>
          <p:cNvPr id="276" name="Vijfhoek 275"/>
          <p:cNvSpPr/>
          <p:nvPr/>
        </p:nvSpPr>
        <p:spPr>
          <a:xfrm rot="10800000">
            <a:off x="1016469" y="5449888"/>
            <a:ext cx="2503611" cy="1192951"/>
          </a:xfrm>
          <a:prstGeom prst="homePlate">
            <a:avLst/>
          </a:prstGeom>
          <a:solidFill>
            <a:srgbClr val="A0CF83"/>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7" name="Ovaal 276"/>
          <p:cNvSpPr/>
          <p:nvPr/>
        </p:nvSpPr>
        <p:spPr>
          <a:xfrm>
            <a:off x="674834" y="5650349"/>
            <a:ext cx="756000" cy="756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7" name="Afbeelding 17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6570" y="5792320"/>
            <a:ext cx="576677" cy="576677"/>
          </a:xfrm>
          <a:prstGeom prst="rect">
            <a:avLst/>
          </a:prstGeom>
        </p:spPr>
      </p:pic>
      <p:sp>
        <p:nvSpPr>
          <p:cNvPr id="8" name="Tekstvak 7">
            <a:extLst>
              <a:ext uri="{FF2B5EF4-FFF2-40B4-BE49-F238E27FC236}">
                <a16:creationId xmlns:a16="http://schemas.microsoft.com/office/drawing/2014/main" id="{50EE0E20-CE91-E096-6C7F-67A9DB841E2E}"/>
              </a:ext>
            </a:extLst>
          </p:cNvPr>
          <p:cNvSpPr txBox="1"/>
          <p:nvPr/>
        </p:nvSpPr>
        <p:spPr>
          <a:xfrm>
            <a:off x="1415393" y="5481332"/>
            <a:ext cx="2104183" cy="1159613"/>
          </a:xfrm>
          <a:prstGeom prst="rect">
            <a:avLst/>
          </a:prstGeom>
          <a:noFill/>
          <a:ln>
            <a:noFill/>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a:t>Rating and Scoring</a:t>
            </a:r>
          </a:p>
          <a:p>
            <a:pPr algn="ctr"/>
            <a:r>
              <a:rPr lang="en-US" sz="1100" dirty="0"/>
              <a:t>Automated evaluation of test taker responses across multiple linguistic dimensions, accelerating the scoring process and </a:t>
            </a:r>
            <a:r>
              <a:rPr lang="en-US" sz="1100" dirty="0" err="1"/>
              <a:t>minimising</a:t>
            </a:r>
            <a:r>
              <a:rPr lang="en-US" sz="1100" dirty="0"/>
              <a:t> human bias</a:t>
            </a:r>
            <a:endParaRPr lang="en-GB" sz="1100" dirty="0"/>
          </a:p>
        </p:txBody>
      </p:sp>
      <p:sp>
        <p:nvSpPr>
          <p:cNvPr id="290" name="Vijfhoek 289"/>
          <p:cNvSpPr/>
          <p:nvPr/>
        </p:nvSpPr>
        <p:spPr>
          <a:xfrm rot="10800000">
            <a:off x="987127" y="6741464"/>
            <a:ext cx="2513061" cy="1367479"/>
          </a:xfrm>
          <a:prstGeom prst="homePlate">
            <a:avLst/>
          </a:prstGeom>
          <a:solidFill>
            <a:srgbClr val="82C05C"/>
          </a:solidFill>
          <a:ln w="28575">
            <a:solidFill>
              <a:schemeClr val="accent6">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1" name="Ovaal 290"/>
          <p:cNvSpPr/>
          <p:nvPr/>
        </p:nvSpPr>
        <p:spPr>
          <a:xfrm>
            <a:off x="671011" y="7017608"/>
            <a:ext cx="756000" cy="756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9" name="Afbeelding 178"/>
          <p:cNvPicPr>
            <a:picLocks noChangeAspect="1"/>
          </p:cNvPicPr>
          <p:nvPr/>
        </p:nvPicPr>
        <p:blipFill>
          <a:blip r:embed="rId8"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98678" y="7188006"/>
            <a:ext cx="500668" cy="500668"/>
          </a:xfrm>
          <a:prstGeom prst="rect">
            <a:avLst/>
          </a:prstGeom>
          <a:solidFill>
            <a:srgbClr val="EBE1FF"/>
          </a:solidFill>
          <a:effectLst/>
        </p:spPr>
      </p:pic>
      <p:sp>
        <p:nvSpPr>
          <p:cNvPr id="9" name="Tekstvak 8">
            <a:extLst>
              <a:ext uri="{FF2B5EF4-FFF2-40B4-BE49-F238E27FC236}">
                <a16:creationId xmlns:a16="http://schemas.microsoft.com/office/drawing/2014/main" id="{50EE0E20-CE91-E096-6C7F-67A9DB841E2E}"/>
              </a:ext>
            </a:extLst>
          </p:cNvPr>
          <p:cNvSpPr txBox="1"/>
          <p:nvPr/>
        </p:nvSpPr>
        <p:spPr>
          <a:xfrm>
            <a:off x="1471227" y="6780682"/>
            <a:ext cx="2035320" cy="1310350"/>
          </a:xfrm>
          <a:prstGeom prst="rect">
            <a:avLst/>
          </a:prstGeom>
          <a:noFill/>
          <a:ln>
            <a:no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lIns="36000" tIns="36000" rIns="36000" bIns="36000" rtlCol="0">
            <a:spAutoFit/>
          </a:bodyPr>
          <a:lstStyle/>
          <a:p>
            <a:pPr algn="ctr"/>
            <a:r>
              <a:rPr lang="en-US" sz="1400" b="1" dirty="0">
                <a:solidFill>
                  <a:schemeClr val="tx1"/>
                </a:solidFill>
              </a:rPr>
              <a:t>Test Quality Control</a:t>
            </a:r>
          </a:p>
          <a:p>
            <a:pPr algn="ctr"/>
            <a:r>
              <a:rPr lang="en-US" sz="1100" dirty="0">
                <a:solidFill>
                  <a:schemeClr val="tx1"/>
                </a:solidFill>
              </a:rPr>
              <a:t>Collect and </a:t>
            </a:r>
            <a:r>
              <a:rPr lang="en-US" sz="1100" dirty="0" err="1">
                <a:solidFill>
                  <a:schemeClr val="tx1"/>
                </a:solidFill>
              </a:rPr>
              <a:t>analyse</a:t>
            </a:r>
            <a:r>
              <a:rPr lang="en-US" sz="1100" dirty="0">
                <a:solidFill>
                  <a:schemeClr val="tx1"/>
                </a:solidFill>
              </a:rPr>
              <a:t> data on test performance, feedback from test takers and the outcomes of quality control checks to refine and improve test items and processes over time</a:t>
            </a:r>
            <a:endParaRPr lang="en-GB" sz="1100" dirty="0">
              <a:solidFill>
                <a:schemeClr val="tx1"/>
              </a:solidFill>
            </a:endParaRPr>
          </a:p>
        </p:txBody>
      </p:sp>
      <p:pic>
        <p:nvPicPr>
          <p:cNvPr id="3" name="Afbeelding 2"/>
          <p:cNvPicPr>
            <a:picLocks noChangeAspect="1"/>
          </p:cNvPicPr>
          <p:nvPr/>
        </p:nvPicPr>
        <p:blipFill>
          <a:blip r:embed="rId9" cstate="print">
            <a:extLst>
              <a:ext uri="{BEBA8EAE-BF5A-486C-A8C5-ECC9F3942E4B}">
                <a14:imgProps xmlns:a14="http://schemas.microsoft.com/office/drawing/2010/main">
                  <a14:imgLayer r:embed="rId10">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1839794" y="1206924"/>
            <a:ext cx="576000" cy="576000"/>
          </a:xfrm>
          <a:prstGeom prst="rect">
            <a:avLst/>
          </a:prstGeom>
        </p:spPr>
      </p:pic>
      <p:pic>
        <p:nvPicPr>
          <p:cNvPr id="27" name="Afbeelding 26"/>
          <p:cNvPicPr>
            <a:picLocks noChangeAspect="1"/>
          </p:cNvPicPr>
          <p:nvPr/>
        </p:nvPicPr>
        <p:blipFill>
          <a:blip r:embed="rId11" cstate="print">
            <a:extLst>
              <a:ext uri="{BEBA8EAE-BF5A-486C-A8C5-ECC9F3942E4B}">
                <a14:imgProps xmlns:a14="http://schemas.microsoft.com/office/drawing/2010/main">
                  <a14:imgLayer r:embed="rId12">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11663347" y="1169677"/>
            <a:ext cx="360000" cy="360000"/>
          </a:xfrm>
          <a:prstGeom prst="rect">
            <a:avLst/>
          </a:prstGeom>
        </p:spPr>
      </p:pic>
      <p:cxnSp>
        <p:nvCxnSpPr>
          <p:cNvPr id="227" name="Gebogen verbindingslijn 226"/>
          <p:cNvCxnSpPr>
            <a:stCxn id="37" idx="6"/>
            <a:endCxn id="40" idx="1"/>
          </p:cNvCxnSpPr>
          <p:nvPr/>
        </p:nvCxnSpPr>
        <p:spPr>
          <a:xfrm>
            <a:off x="7810237" y="5258457"/>
            <a:ext cx="812155" cy="3491825"/>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96" name="Gebogen verbindingslijn 95"/>
          <p:cNvCxnSpPr>
            <a:stCxn id="36" idx="6"/>
            <a:endCxn id="33" idx="1"/>
          </p:cNvCxnSpPr>
          <p:nvPr/>
        </p:nvCxnSpPr>
        <p:spPr>
          <a:xfrm>
            <a:off x="7945867" y="4545753"/>
            <a:ext cx="1633621" cy="1893838"/>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pic>
        <p:nvPicPr>
          <p:cNvPr id="244" name="Afbeelding 24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163314" y="1970998"/>
            <a:ext cx="1634962" cy="629504"/>
          </a:xfrm>
          <a:prstGeom prst="rect">
            <a:avLst/>
          </a:prstGeom>
        </p:spPr>
      </p:pic>
      <p:pic>
        <p:nvPicPr>
          <p:cNvPr id="245" name="Afbeelding 24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5969524" y="1975608"/>
            <a:ext cx="1648869" cy="630450"/>
          </a:xfrm>
          <a:prstGeom prst="rect">
            <a:avLst/>
          </a:prstGeom>
        </p:spPr>
      </p:pic>
      <p:pic>
        <p:nvPicPr>
          <p:cNvPr id="246" name="Afbeelding 245"/>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5441" y="2695701"/>
            <a:ext cx="191834" cy="201930"/>
          </a:xfrm>
          <a:prstGeom prst="rect">
            <a:avLst/>
          </a:prstGeom>
        </p:spPr>
      </p:pic>
      <p:sp>
        <p:nvSpPr>
          <p:cNvPr id="144" name="Tekstvak 143">
            <a:extLst>
              <a:ext uri="{FF2B5EF4-FFF2-40B4-BE49-F238E27FC236}">
                <a16:creationId xmlns:a16="http://schemas.microsoft.com/office/drawing/2014/main" id="{12878808-70AA-03AA-5910-BCC77EC77337}"/>
              </a:ext>
            </a:extLst>
          </p:cNvPr>
          <p:cNvSpPr txBox="1"/>
          <p:nvPr/>
        </p:nvSpPr>
        <p:spPr>
          <a:xfrm>
            <a:off x="9750396" y="3868393"/>
            <a:ext cx="2332982" cy="338554"/>
          </a:xfrm>
          <a:prstGeom prst="rect">
            <a:avLst/>
          </a:prstGeom>
          <a:noFill/>
        </p:spPr>
        <p:txBody>
          <a:bodyPr wrap="square" rtlCol="0">
            <a:spAutoFit/>
          </a:bodyPr>
          <a:lstStyle/>
          <a:p>
            <a:pPr algn="ctr"/>
            <a:r>
              <a:rPr lang="en-GB" sz="1600" dirty="0">
                <a:solidFill>
                  <a:schemeClr val="bg1"/>
                </a:solidFill>
                <a:effectLst>
                  <a:outerShdw blurRad="38100" dist="38100" dir="2700000" algn="tl">
                    <a:srgbClr val="000000">
                      <a:alpha val="43137"/>
                    </a:srgbClr>
                  </a:outerShdw>
                </a:effectLst>
                <a:latin typeface="Arial Black" panose="020B0A04020102020204" pitchFamily="34" charset="0"/>
              </a:rPr>
              <a:t>Safety Measures</a:t>
            </a:r>
          </a:p>
        </p:txBody>
      </p:sp>
      <p:cxnSp>
        <p:nvCxnSpPr>
          <p:cNvPr id="110" name="Gebogen verbindingslijn 109"/>
          <p:cNvCxnSpPr>
            <a:cxnSpLocks/>
            <a:stCxn id="35" idx="6"/>
            <a:endCxn id="143" idx="1"/>
          </p:cNvCxnSpPr>
          <p:nvPr/>
        </p:nvCxnSpPr>
        <p:spPr>
          <a:xfrm>
            <a:off x="7766110" y="3780537"/>
            <a:ext cx="1137673" cy="266101"/>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255" name="Rechte verbindingslijn 254"/>
          <p:cNvCxnSpPr/>
          <p:nvPr/>
        </p:nvCxnSpPr>
        <p:spPr>
          <a:xfrm flipV="1">
            <a:off x="12157448" y="3084529"/>
            <a:ext cx="822174" cy="1934"/>
          </a:xfrm>
          <a:prstGeom prst="line">
            <a:avLst/>
          </a:prstGeom>
          <a:ln w="57150">
            <a:solidFill>
              <a:srgbClr val="8F45C7"/>
            </a:solidFill>
          </a:ln>
        </p:spPr>
        <p:style>
          <a:lnRef idx="1">
            <a:schemeClr val="accent1"/>
          </a:lnRef>
          <a:fillRef idx="0">
            <a:schemeClr val="accent1"/>
          </a:fillRef>
          <a:effectRef idx="0">
            <a:schemeClr val="accent1"/>
          </a:effectRef>
          <a:fontRef idx="minor">
            <a:schemeClr val="tx1"/>
          </a:fontRef>
        </p:style>
      </p:cxnSp>
      <p:cxnSp>
        <p:nvCxnSpPr>
          <p:cNvPr id="138" name="Gebogen verbindingslijn 137"/>
          <p:cNvCxnSpPr/>
          <p:nvPr/>
        </p:nvCxnSpPr>
        <p:spPr>
          <a:xfrm rot="5400000">
            <a:off x="11777695" y="3854945"/>
            <a:ext cx="2031532" cy="432722"/>
          </a:xfrm>
          <a:prstGeom prst="bentConnector2">
            <a:avLst/>
          </a:prstGeom>
          <a:ln w="57150">
            <a:solidFill>
              <a:srgbClr val="8F45C7"/>
            </a:solidFill>
            <a:tailEnd type="stealth" w="med" len="med"/>
          </a:ln>
        </p:spPr>
        <p:style>
          <a:lnRef idx="1">
            <a:schemeClr val="accent1"/>
          </a:lnRef>
          <a:fillRef idx="0">
            <a:schemeClr val="accent1"/>
          </a:fillRef>
          <a:effectRef idx="0">
            <a:schemeClr val="accent1"/>
          </a:effectRef>
          <a:fontRef idx="minor">
            <a:schemeClr val="tx1"/>
          </a:fontRef>
        </p:style>
      </p:cxnSp>
      <p:pic>
        <p:nvPicPr>
          <p:cNvPr id="279" name="Afbeelding 278"/>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3050" y="1033516"/>
            <a:ext cx="576000" cy="576000"/>
          </a:xfrm>
          <a:prstGeom prst="rect">
            <a:avLst/>
          </a:prstGeom>
        </p:spPr>
      </p:pic>
      <p:pic>
        <p:nvPicPr>
          <p:cNvPr id="289" name="Afbeelding 288"/>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73958" y="2688563"/>
            <a:ext cx="190058" cy="196882"/>
          </a:xfrm>
          <a:prstGeom prst="rect">
            <a:avLst/>
          </a:prstGeom>
        </p:spPr>
      </p:pic>
      <p:sp>
        <p:nvSpPr>
          <p:cNvPr id="295" name="Tekstvak 294"/>
          <p:cNvSpPr txBox="1"/>
          <p:nvPr/>
        </p:nvSpPr>
        <p:spPr>
          <a:xfrm rot="5400000">
            <a:off x="12677694" y="7283417"/>
            <a:ext cx="2435736" cy="307777"/>
          </a:xfrm>
          <a:prstGeom prst="rect">
            <a:avLst/>
          </a:prstGeom>
          <a:noFill/>
        </p:spPr>
        <p:txBody>
          <a:bodyPr vert="horz" wrap="square" rtlCol="0" anchor="b">
            <a:spAutoFit/>
          </a:bodyPr>
          <a:lstStyle/>
          <a:p>
            <a:pPr algn="ctr"/>
            <a:r>
              <a:rPr lang="en-GB" sz="1400" dirty="0"/>
              <a:t>Ethical considerations</a:t>
            </a:r>
          </a:p>
        </p:txBody>
      </p:sp>
      <p:sp>
        <p:nvSpPr>
          <p:cNvPr id="175" name="Tekstvak 174"/>
          <p:cNvSpPr txBox="1"/>
          <p:nvPr/>
        </p:nvSpPr>
        <p:spPr>
          <a:xfrm rot="5400000">
            <a:off x="12159027" y="3978142"/>
            <a:ext cx="2036694" cy="315192"/>
          </a:xfrm>
          <a:prstGeom prst="rect">
            <a:avLst/>
          </a:prstGeom>
          <a:noFill/>
        </p:spPr>
        <p:txBody>
          <a:bodyPr vert="horz" wrap="square" rtlCol="0" anchor="b">
            <a:spAutoFit/>
          </a:bodyPr>
          <a:lstStyle/>
          <a:p>
            <a:pPr algn="ctr"/>
            <a:r>
              <a:rPr lang="en-GB" sz="1400" dirty="0"/>
              <a:t>Safety concerns</a:t>
            </a:r>
          </a:p>
        </p:txBody>
      </p:sp>
      <p:pic>
        <p:nvPicPr>
          <p:cNvPr id="173" name="Afbeelding 17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778540" y="8126268"/>
            <a:ext cx="648000" cy="648000"/>
          </a:xfrm>
          <a:prstGeom prst="rect">
            <a:avLst/>
          </a:prstGeom>
        </p:spPr>
      </p:pic>
      <p:pic>
        <p:nvPicPr>
          <p:cNvPr id="296" name="Afbeelding 295"/>
          <p:cNvPicPr>
            <a:picLocks noChangeAspect="1"/>
          </p:cNvPicPr>
          <p:nvPr/>
        </p:nvPicPr>
        <p:blipFill>
          <a:blip r:embed="rId19"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2779449" y="5830232"/>
            <a:ext cx="576000" cy="576000"/>
          </a:xfrm>
          <a:prstGeom prst="rect">
            <a:avLst/>
          </a:prstGeom>
          <a:gradFill flip="none" rotWithShape="1">
            <a:gsLst>
              <a:gs pos="0">
                <a:srgbClr val="52CAB8"/>
              </a:gs>
              <a:gs pos="50000">
                <a:srgbClr val="C9EFEA"/>
              </a:gs>
              <a:gs pos="100000">
                <a:srgbClr val="52CAB8"/>
              </a:gs>
            </a:gsLst>
            <a:lin ang="18900000" scaled="1"/>
            <a:tileRect/>
          </a:gradFill>
          <a:ln w="28575" cap="rnd">
            <a:solidFill>
              <a:srgbClr val="6CDEB8"/>
            </a:solidFill>
          </a:ln>
        </p:spPr>
      </p:pic>
      <p:pic>
        <p:nvPicPr>
          <p:cNvPr id="174" name="Afbeelding 173"/>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0996378" y="10481225"/>
            <a:ext cx="648000" cy="648000"/>
          </a:xfrm>
          <a:prstGeom prst="rect">
            <a:avLst/>
          </a:prstGeom>
        </p:spPr>
      </p:pic>
      <p:cxnSp>
        <p:nvCxnSpPr>
          <p:cNvPr id="199" name="Gebogen verbindingslijn 198"/>
          <p:cNvCxnSpPr>
            <a:cxnSpLocks/>
            <a:stCxn id="34" idx="6"/>
            <a:endCxn id="26" idx="1"/>
          </p:cNvCxnSpPr>
          <p:nvPr/>
        </p:nvCxnSpPr>
        <p:spPr>
          <a:xfrm flipV="1">
            <a:off x="7338279" y="1661718"/>
            <a:ext cx="1175812" cy="1544333"/>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217" name="Gebogen verbindingslijn 216"/>
          <p:cNvCxnSpPr>
            <a:stCxn id="38" idx="6"/>
            <a:endCxn id="41" idx="1"/>
          </p:cNvCxnSpPr>
          <p:nvPr/>
        </p:nvCxnSpPr>
        <p:spPr>
          <a:xfrm>
            <a:off x="7362546" y="5870668"/>
            <a:ext cx="443923" cy="5156427"/>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222" name="Gebogen verbindingslijn 221"/>
          <p:cNvCxnSpPr>
            <a:stCxn id="19" idx="2"/>
            <a:endCxn id="8" idx="3"/>
          </p:cNvCxnSpPr>
          <p:nvPr/>
        </p:nvCxnSpPr>
        <p:spPr>
          <a:xfrm rot="10800000" flipV="1">
            <a:off x="3519577" y="5258457"/>
            <a:ext cx="751381" cy="802681"/>
          </a:xfrm>
          <a:prstGeom prst="bentConnector3">
            <a:avLst>
              <a:gd name="adj1" fmla="val 38299"/>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320" name="Gebogen verbindingslijn 319"/>
          <p:cNvCxnSpPr>
            <a:stCxn id="18" idx="2"/>
            <a:endCxn id="11" idx="3"/>
          </p:cNvCxnSpPr>
          <p:nvPr/>
        </p:nvCxnSpPr>
        <p:spPr>
          <a:xfrm rot="10800000" flipV="1">
            <a:off x="3519577" y="4541698"/>
            <a:ext cx="594123" cy="316554"/>
          </a:xfrm>
          <a:prstGeom prst="bentConnector3">
            <a:avLst>
              <a:gd name="adj1" fmla="val 44081"/>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324" name="Gebogen verbindingslijn 323"/>
          <p:cNvCxnSpPr>
            <a:stCxn id="20" idx="2"/>
            <a:endCxn id="9" idx="3"/>
          </p:cNvCxnSpPr>
          <p:nvPr/>
        </p:nvCxnSpPr>
        <p:spPr>
          <a:xfrm rot="10800000" flipV="1">
            <a:off x="3506547" y="5876691"/>
            <a:ext cx="1216934" cy="1559166"/>
          </a:xfrm>
          <a:prstGeom prst="bentConnector3">
            <a:avLst>
              <a:gd name="adj1" fmla="val 34105"/>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327" name="Gebogen verbindingslijn 326"/>
          <p:cNvCxnSpPr>
            <a:stCxn id="17" idx="2"/>
            <a:endCxn id="253" idx="1"/>
          </p:cNvCxnSpPr>
          <p:nvPr/>
        </p:nvCxnSpPr>
        <p:spPr>
          <a:xfrm rot="10800000" flipV="1">
            <a:off x="3517926" y="3780537"/>
            <a:ext cx="763992" cy="71437"/>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329" name="Gebogen verbindingslijn 328"/>
          <p:cNvCxnSpPr>
            <a:stCxn id="15" idx="2"/>
            <a:endCxn id="25" idx="3"/>
          </p:cNvCxnSpPr>
          <p:nvPr/>
        </p:nvCxnSpPr>
        <p:spPr>
          <a:xfrm rot="10800000">
            <a:off x="3531897" y="1566856"/>
            <a:ext cx="1191869" cy="1635207"/>
          </a:xfrm>
          <a:prstGeom prst="bentConnector3">
            <a:avLst>
              <a:gd name="adj1" fmla="val 50000"/>
            </a:avLst>
          </a:prstGeom>
          <a:ln w="12700">
            <a:solidFill>
              <a:srgbClr val="223F59"/>
            </a:solidFill>
            <a:tailEnd type="oval"/>
          </a:ln>
        </p:spPr>
        <p:style>
          <a:lnRef idx="1">
            <a:schemeClr val="accent1"/>
          </a:lnRef>
          <a:fillRef idx="0">
            <a:schemeClr val="accent1"/>
          </a:fillRef>
          <a:effectRef idx="0">
            <a:schemeClr val="accent1"/>
          </a:effectRef>
          <a:fontRef idx="minor">
            <a:schemeClr val="tx1"/>
          </a:fontRef>
        </p:style>
      </p:cxnSp>
      <p:cxnSp>
        <p:nvCxnSpPr>
          <p:cNvPr id="338" name="Rechte verbindingslijn 337"/>
          <p:cNvCxnSpPr/>
          <p:nvPr/>
        </p:nvCxnSpPr>
        <p:spPr>
          <a:xfrm>
            <a:off x="12150091" y="2765354"/>
            <a:ext cx="1584225" cy="3002"/>
          </a:xfrm>
          <a:prstGeom prst="line">
            <a:avLst/>
          </a:prstGeom>
          <a:ln w="57150">
            <a:solidFill>
              <a:srgbClr val="1DFFD9"/>
            </a:solidFill>
          </a:ln>
        </p:spPr>
        <p:style>
          <a:lnRef idx="1">
            <a:schemeClr val="accent1"/>
          </a:lnRef>
          <a:fillRef idx="0">
            <a:schemeClr val="accent1"/>
          </a:fillRef>
          <a:effectRef idx="0">
            <a:schemeClr val="accent1"/>
          </a:effectRef>
          <a:fontRef idx="minor">
            <a:schemeClr val="tx1"/>
          </a:fontRef>
        </p:style>
      </p:cxnSp>
      <p:pic>
        <p:nvPicPr>
          <p:cNvPr id="357" name="Afbeelding 35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1253" y="6905710"/>
            <a:ext cx="191834" cy="201930"/>
          </a:xfrm>
          <a:prstGeom prst="rect">
            <a:avLst/>
          </a:prstGeom>
        </p:spPr>
      </p:pic>
      <p:pic>
        <p:nvPicPr>
          <p:cNvPr id="358" name="Afbeelding 35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84191" y="3215688"/>
            <a:ext cx="191834" cy="201930"/>
          </a:xfrm>
          <a:prstGeom prst="rect">
            <a:avLst/>
          </a:prstGeom>
        </p:spPr>
      </p:pic>
      <p:pic>
        <p:nvPicPr>
          <p:cNvPr id="359" name="Afbeelding 35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7181" y="4034773"/>
            <a:ext cx="191834" cy="201930"/>
          </a:xfrm>
          <a:prstGeom prst="rect">
            <a:avLst/>
          </a:prstGeom>
        </p:spPr>
      </p:pic>
      <p:pic>
        <p:nvPicPr>
          <p:cNvPr id="360" name="Afbeelding 359"/>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7846" y="4545502"/>
            <a:ext cx="191834" cy="201930"/>
          </a:xfrm>
          <a:prstGeom prst="rect">
            <a:avLst/>
          </a:prstGeom>
        </p:spPr>
      </p:pic>
      <p:pic>
        <p:nvPicPr>
          <p:cNvPr id="361" name="Afbeelding 360"/>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8261" y="5883979"/>
            <a:ext cx="191834" cy="201930"/>
          </a:xfrm>
          <a:prstGeom prst="rect">
            <a:avLst/>
          </a:prstGeom>
        </p:spPr>
      </p:pic>
      <p:pic>
        <p:nvPicPr>
          <p:cNvPr id="362" name="Afbeelding 361"/>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1253" y="6550130"/>
            <a:ext cx="191834" cy="201930"/>
          </a:xfrm>
          <a:prstGeom prst="rect">
            <a:avLst/>
          </a:prstGeom>
        </p:spPr>
      </p:pic>
      <p:pic>
        <p:nvPicPr>
          <p:cNvPr id="363" name="Afbeelding 362"/>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69524" y="3551170"/>
            <a:ext cx="190058" cy="196882"/>
          </a:xfrm>
          <a:prstGeom prst="rect">
            <a:avLst/>
          </a:prstGeom>
        </p:spPr>
      </p:pic>
      <p:pic>
        <p:nvPicPr>
          <p:cNvPr id="364" name="Afbeelding 36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64901" y="4050824"/>
            <a:ext cx="190058" cy="196882"/>
          </a:xfrm>
          <a:prstGeom prst="rect">
            <a:avLst/>
          </a:prstGeom>
        </p:spPr>
      </p:pic>
      <p:pic>
        <p:nvPicPr>
          <p:cNvPr id="365" name="Afbeelding 36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73402" y="5372612"/>
            <a:ext cx="190058" cy="196882"/>
          </a:xfrm>
          <a:prstGeom prst="rect">
            <a:avLst/>
          </a:prstGeom>
        </p:spPr>
      </p:pic>
      <p:pic>
        <p:nvPicPr>
          <p:cNvPr id="366" name="Afbeelding 365"/>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73677" y="4705416"/>
            <a:ext cx="190058" cy="196882"/>
          </a:xfrm>
          <a:prstGeom prst="rect">
            <a:avLst/>
          </a:prstGeom>
        </p:spPr>
      </p:pic>
      <p:pic>
        <p:nvPicPr>
          <p:cNvPr id="367" name="Afbeelding 366"/>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69524" y="6399468"/>
            <a:ext cx="190058" cy="196882"/>
          </a:xfrm>
          <a:prstGeom prst="rect">
            <a:avLst/>
          </a:prstGeom>
        </p:spPr>
      </p:pic>
      <p:pic>
        <p:nvPicPr>
          <p:cNvPr id="369" name="Afbeelding 36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177181" y="5201164"/>
            <a:ext cx="191834" cy="201930"/>
          </a:xfrm>
          <a:prstGeom prst="rect">
            <a:avLst/>
          </a:prstGeom>
        </p:spPr>
      </p:pic>
      <p:pic>
        <p:nvPicPr>
          <p:cNvPr id="370" name="Afbeelding 369"/>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73677" y="3038404"/>
            <a:ext cx="190058" cy="196882"/>
          </a:xfrm>
          <a:prstGeom prst="rect">
            <a:avLst/>
          </a:prstGeom>
        </p:spPr>
      </p:pic>
      <p:pic>
        <p:nvPicPr>
          <p:cNvPr id="371" name="Afbeelding 370"/>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973402" y="5873084"/>
            <a:ext cx="190058" cy="196882"/>
          </a:xfrm>
          <a:prstGeom prst="rect">
            <a:avLst/>
          </a:prstGeom>
        </p:spPr>
      </p:pic>
      <p:sp>
        <p:nvSpPr>
          <p:cNvPr id="373" name="Tekstvak 372">
            <a:extLst>
              <a:ext uri="{FF2B5EF4-FFF2-40B4-BE49-F238E27FC236}">
                <a16:creationId xmlns:a16="http://schemas.microsoft.com/office/drawing/2014/main" id="{50EE0E20-CE91-E096-6C7F-67A9DB841E2E}"/>
              </a:ext>
            </a:extLst>
          </p:cNvPr>
          <p:cNvSpPr txBox="1"/>
          <p:nvPr/>
        </p:nvSpPr>
        <p:spPr>
          <a:xfrm>
            <a:off x="14283920" y="10270081"/>
            <a:ext cx="3214442" cy="2222898"/>
          </a:xfrm>
          <a:prstGeom prst="rect">
            <a:avLst/>
          </a:prstGeom>
          <a:solidFill>
            <a:srgbClr val="B5E9E2"/>
          </a:solidFill>
          <a:ln>
            <a:solidFill>
              <a:schemeClr val="accent6">
                <a:lumMod val="75000"/>
              </a:schemeClr>
            </a:solidFill>
          </a:ln>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tIns="72000" bIns="72000" rtlCol="0">
            <a:spAutoFit/>
          </a:bodyPr>
          <a:lstStyle/>
          <a:p>
            <a:pPr marL="285750" indent="-285750">
              <a:lnSpc>
                <a:spcPts val="1800"/>
              </a:lnSpc>
              <a:buClr>
                <a:srgbClr val="34A292"/>
              </a:buClr>
              <a:buSzPct val="110000"/>
              <a:buFont typeface="Wingdings" panose="05000000000000000000" pitchFamily="2" charset="2"/>
              <a:buChar char="ü"/>
            </a:pPr>
            <a:r>
              <a:rPr lang="en-US" sz="1300" dirty="0"/>
              <a:t>developing guidelines and checklists</a:t>
            </a:r>
          </a:p>
          <a:p>
            <a:pPr marL="285750" indent="-285750">
              <a:lnSpc>
                <a:spcPts val="1800"/>
              </a:lnSpc>
              <a:buClr>
                <a:srgbClr val="34A292"/>
              </a:buClr>
              <a:buSzPct val="110000"/>
              <a:buFont typeface="Wingdings" panose="05000000000000000000" pitchFamily="2" charset="2"/>
              <a:buChar char="ü"/>
            </a:pPr>
            <a:r>
              <a:rPr lang="en-US" sz="1300" dirty="0"/>
              <a:t>aligning AI policies in BILC member nations</a:t>
            </a:r>
          </a:p>
          <a:p>
            <a:pPr marL="285750" indent="-285750">
              <a:lnSpc>
                <a:spcPts val="1800"/>
              </a:lnSpc>
              <a:buClr>
                <a:srgbClr val="34A292"/>
              </a:buClr>
              <a:buSzPct val="110000"/>
              <a:buFont typeface="Wingdings" panose="05000000000000000000" pitchFamily="2" charset="2"/>
              <a:buChar char="ü"/>
            </a:pPr>
            <a:r>
              <a:rPr lang="en-US" sz="1300" dirty="0"/>
              <a:t>establishing standardized symbols for marking AI-generated content</a:t>
            </a:r>
          </a:p>
          <a:p>
            <a:pPr marL="285750" indent="-285750">
              <a:lnSpc>
                <a:spcPts val="1800"/>
              </a:lnSpc>
              <a:buClr>
                <a:srgbClr val="34A292"/>
              </a:buClr>
              <a:buSzPct val="110000"/>
              <a:buFont typeface="Wingdings" panose="05000000000000000000" pitchFamily="2" charset="2"/>
              <a:buChar char="ü"/>
            </a:pPr>
            <a:r>
              <a:rPr lang="en-US" sz="1300" dirty="0"/>
              <a:t>providing a platform for dialogue</a:t>
            </a:r>
          </a:p>
          <a:p>
            <a:pPr marL="285750" indent="-285750">
              <a:lnSpc>
                <a:spcPts val="1800"/>
              </a:lnSpc>
              <a:buClr>
                <a:srgbClr val="34A292"/>
              </a:buClr>
              <a:buSzPct val="110000"/>
              <a:buFont typeface="Wingdings" panose="05000000000000000000" pitchFamily="2" charset="2"/>
              <a:buChar char="ü"/>
            </a:pPr>
            <a:r>
              <a:rPr lang="en-US" sz="1300" dirty="0"/>
              <a:t>sharing and promoting best practices</a:t>
            </a:r>
          </a:p>
          <a:p>
            <a:pPr marL="285750" indent="-285750">
              <a:lnSpc>
                <a:spcPts val="1800"/>
              </a:lnSpc>
              <a:buClr>
                <a:srgbClr val="34A292"/>
              </a:buClr>
              <a:buSzPct val="110000"/>
              <a:buFont typeface="Wingdings" panose="05000000000000000000" pitchFamily="2" charset="2"/>
              <a:buChar char="ü"/>
            </a:pPr>
            <a:r>
              <a:rPr lang="en-US" sz="1300" dirty="0"/>
              <a:t>educating and raising awareness</a:t>
            </a:r>
          </a:p>
          <a:p>
            <a:pPr marL="285750" indent="-285750">
              <a:lnSpc>
                <a:spcPts val="1800"/>
              </a:lnSpc>
              <a:buClr>
                <a:srgbClr val="34A292"/>
              </a:buClr>
              <a:buSzPct val="110000"/>
              <a:buFont typeface="Wingdings" panose="05000000000000000000" pitchFamily="2" charset="2"/>
              <a:buChar char="ü"/>
            </a:pPr>
            <a:r>
              <a:rPr lang="en-US" sz="1300" dirty="0"/>
              <a:t>conducting case studies</a:t>
            </a:r>
          </a:p>
        </p:txBody>
      </p:sp>
      <p:sp>
        <p:nvSpPr>
          <p:cNvPr id="377" name="Tekstvak 376"/>
          <p:cNvSpPr txBox="1"/>
          <p:nvPr/>
        </p:nvSpPr>
        <p:spPr>
          <a:xfrm>
            <a:off x="14064098" y="8187173"/>
            <a:ext cx="3654087" cy="468000"/>
          </a:xfrm>
          <a:prstGeom prst="rect">
            <a:avLst/>
          </a:prstGeom>
          <a:solidFill>
            <a:schemeClr val="accent1">
              <a:lumMod val="50000"/>
            </a:schemeClr>
          </a:solidFill>
          <a:ln w="28575">
            <a:solidFill>
              <a:srgbClr val="6DFFFF"/>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lstStyle>
          <a:p>
            <a:r>
              <a:rPr lang="en-GB" sz="1400" dirty="0">
                <a:effectLst>
                  <a:outerShdw blurRad="38100" dist="38100" dir="2700000" algn="tl">
                    <a:srgbClr val="000000">
                      <a:alpha val="43137"/>
                    </a:srgbClr>
                  </a:outerShdw>
                </a:effectLst>
                <a:latin typeface="Arial Black" panose="020B0A04020102020204" pitchFamily="34" charset="0"/>
              </a:rPr>
              <a:t>What can BILC do?</a:t>
            </a:r>
          </a:p>
        </p:txBody>
      </p:sp>
      <p:cxnSp>
        <p:nvCxnSpPr>
          <p:cNvPr id="185" name="Rechte verbindingslijn 184"/>
          <p:cNvCxnSpPr>
            <a:cxnSpLocks/>
          </p:cNvCxnSpPr>
          <p:nvPr/>
        </p:nvCxnSpPr>
        <p:spPr>
          <a:xfrm>
            <a:off x="13701290" y="2796666"/>
            <a:ext cx="28816" cy="9060876"/>
          </a:xfrm>
          <a:prstGeom prst="line">
            <a:avLst/>
          </a:prstGeom>
          <a:ln w="57150">
            <a:solidFill>
              <a:srgbClr val="1DFFD9"/>
            </a:solidFill>
          </a:ln>
        </p:spPr>
        <p:style>
          <a:lnRef idx="1">
            <a:schemeClr val="accent1"/>
          </a:lnRef>
          <a:fillRef idx="0">
            <a:schemeClr val="accent1"/>
          </a:fillRef>
          <a:effectRef idx="0">
            <a:schemeClr val="accent1"/>
          </a:effectRef>
          <a:fontRef idx="minor">
            <a:schemeClr val="tx1"/>
          </a:fontRef>
        </p:style>
      </p:cxnSp>
      <p:cxnSp>
        <p:nvCxnSpPr>
          <p:cNvPr id="189" name="Rechte verbindingslijn met pijl 188"/>
          <p:cNvCxnSpPr>
            <a:cxnSpLocks/>
          </p:cNvCxnSpPr>
          <p:nvPr/>
        </p:nvCxnSpPr>
        <p:spPr>
          <a:xfrm flipH="1" flipV="1">
            <a:off x="13272398" y="7357162"/>
            <a:ext cx="469275" cy="3658"/>
          </a:xfrm>
          <a:prstGeom prst="straightConnector1">
            <a:avLst/>
          </a:prstGeom>
          <a:ln w="57150">
            <a:solidFill>
              <a:srgbClr val="1DFFD9"/>
            </a:solidFill>
            <a:tailEnd type="stealth"/>
          </a:ln>
        </p:spPr>
        <p:style>
          <a:lnRef idx="1">
            <a:schemeClr val="accent1"/>
          </a:lnRef>
          <a:fillRef idx="0">
            <a:schemeClr val="accent1"/>
          </a:fillRef>
          <a:effectRef idx="0">
            <a:schemeClr val="accent1"/>
          </a:effectRef>
          <a:fontRef idx="minor">
            <a:schemeClr val="tx1"/>
          </a:fontRef>
        </p:style>
      </p:cxnSp>
      <p:cxnSp>
        <p:nvCxnSpPr>
          <p:cNvPr id="384" name="Rechte verbindingslijn met pijl 383"/>
          <p:cNvCxnSpPr>
            <a:cxnSpLocks/>
          </p:cNvCxnSpPr>
          <p:nvPr/>
        </p:nvCxnSpPr>
        <p:spPr>
          <a:xfrm flipH="1">
            <a:off x="12330581" y="9612289"/>
            <a:ext cx="1400307" cy="6937"/>
          </a:xfrm>
          <a:prstGeom prst="straightConnector1">
            <a:avLst/>
          </a:prstGeom>
          <a:ln w="57150">
            <a:solidFill>
              <a:srgbClr val="1DFFD9"/>
            </a:solidFill>
            <a:tailEnd type="stealth"/>
          </a:ln>
        </p:spPr>
        <p:style>
          <a:lnRef idx="1">
            <a:schemeClr val="accent1"/>
          </a:lnRef>
          <a:fillRef idx="0">
            <a:schemeClr val="accent1"/>
          </a:fillRef>
          <a:effectRef idx="0">
            <a:schemeClr val="accent1"/>
          </a:effectRef>
          <a:fontRef idx="minor">
            <a:schemeClr val="tx1"/>
          </a:fontRef>
        </p:style>
      </p:cxnSp>
      <p:cxnSp>
        <p:nvCxnSpPr>
          <p:cNvPr id="390" name="Rechte verbindingslijn met pijl 389"/>
          <p:cNvCxnSpPr>
            <a:cxnSpLocks/>
          </p:cNvCxnSpPr>
          <p:nvPr/>
        </p:nvCxnSpPr>
        <p:spPr>
          <a:xfrm flipH="1">
            <a:off x="11526895" y="11825603"/>
            <a:ext cx="2210547" cy="7972"/>
          </a:xfrm>
          <a:prstGeom prst="straightConnector1">
            <a:avLst/>
          </a:prstGeom>
          <a:ln w="57150">
            <a:solidFill>
              <a:srgbClr val="1DFFD9"/>
            </a:solidFill>
            <a:tailEnd type="stealth"/>
          </a:ln>
        </p:spPr>
        <p:style>
          <a:lnRef idx="1">
            <a:schemeClr val="accent1"/>
          </a:lnRef>
          <a:fillRef idx="0">
            <a:schemeClr val="accent1"/>
          </a:fillRef>
          <a:effectRef idx="0">
            <a:schemeClr val="accent1"/>
          </a:effectRef>
          <a:fontRef idx="minor">
            <a:schemeClr val="tx1"/>
          </a:fontRef>
        </p:style>
      </p:cxnSp>
      <p:sp>
        <p:nvSpPr>
          <p:cNvPr id="411" name="Tekstvak 410"/>
          <p:cNvSpPr txBox="1"/>
          <p:nvPr/>
        </p:nvSpPr>
        <p:spPr>
          <a:xfrm>
            <a:off x="13733623" y="13119957"/>
            <a:ext cx="3984562" cy="276999"/>
          </a:xfrm>
          <a:prstGeom prst="rect">
            <a:avLst/>
          </a:prstGeom>
          <a:noFill/>
        </p:spPr>
        <p:txBody>
          <a:bodyPr wrap="square" rtlCol="0">
            <a:spAutoFit/>
          </a:bodyPr>
          <a:lstStyle/>
          <a:p>
            <a:pPr algn="r"/>
            <a:r>
              <a:rPr lang="en-GB" sz="1200" dirty="0"/>
              <a:t>Designed by Gerard Seinhorst, 2024</a:t>
            </a:r>
          </a:p>
        </p:txBody>
      </p:sp>
      <p:sp>
        <p:nvSpPr>
          <p:cNvPr id="114" name="Tekstvak 113"/>
          <p:cNvSpPr txBox="1"/>
          <p:nvPr/>
        </p:nvSpPr>
        <p:spPr>
          <a:xfrm rot="5400000">
            <a:off x="-942625" y="11893209"/>
            <a:ext cx="2513061" cy="215444"/>
          </a:xfrm>
          <a:prstGeom prst="rect">
            <a:avLst/>
          </a:prstGeom>
          <a:noFill/>
        </p:spPr>
        <p:txBody>
          <a:bodyPr wrap="square" rtlCol="0">
            <a:spAutoFit/>
          </a:bodyPr>
          <a:lstStyle/>
          <a:p>
            <a:pPr algn="r"/>
            <a:r>
              <a:rPr lang="en-GB" sz="800" dirty="0" smtClean="0"/>
              <a:t>Adapted from </a:t>
            </a:r>
            <a:r>
              <a:rPr lang="en-GB" sz="800" i="1" dirty="0"/>
              <a:t>The AI Assessment Scale (Perkins 2024)</a:t>
            </a:r>
            <a:endParaRPr lang="en-GB" sz="800" dirty="0"/>
          </a:p>
        </p:txBody>
      </p:sp>
      <p:pic>
        <p:nvPicPr>
          <p:cNvPr id="7" name="Afbeelding 6"/>
          <p:cNvPicPr>
            <a:picLocks noChangeAspect="1"/>
          </p:cNvPicPr>
          <p:nvPr/>
        </p:nvPicPr>
        <p:blipFill>
          <a:blip r:embed="rId21"/>
          <a:stretch>
            <a:fillRect/>
          </a:stretch>
        </p:blipFill>
        <p:spPr>
          <a:xfrm>
            <a:off x="624851" y="8717458"/>
            <a:ext cx="5264197" cy="4424558"/>
          </a:xfrm>
          <a:prstGeom prst="rect">
            <a:avLst/>
          </a:prstGeom>
        </p:spPr>
      </p:pic>
    </p:spTree>
    <p:extLst>
      <p:ext uri="{BB962C8B-B14F-4D97-AF65-F5344CB8AC3E}">
        <p14:creationId xmlns:p14="http://schemas.microsoft.com/office/powerpoint/2010/main" val="3731804402"/>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535</Words>
  <Application>Microsoft Office PowerPoint</Application>
  <PresentationFormat>Aangepast</PresentationFormat>
  <Paragraphs>85</Paragraphs>
  <Slides>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Arial</vt:lpstr>
      <vt:lpstr>Arial Black</vt:lpstr>
      <vt:lpstr>Calibri</vt:lpstr>
      <vt:lpstr>Calibri Light</vt:lpstr>
      <vt:lpstr>Wingdings</vt:lpstr>
      <vt:lpstr>Kantoorthema</vt:lpstr>
      <vt:lpstr>PowerPoint-presentatie</vt:lpstr>
    </vt:vector>
  </TitlesOfParts>
  <Company>Ministerie van Defensie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Gerard Seinhorst</dc:creator>
  <cp:lastModifiedBy>Gerard Seinhorst</cp:lastModifiedBy>
  <cp:revision>110</cp:revision>
  <cp:lastPrinted>2024-08-20T10:16:29Z</cp:lastPrinted>
  <dcterms:created xsi:type="dcterms:W3CDTF">2024-08-07T09:36:39Z</dcterms:created>
  <dcterms:modified xsi:type="dcterms:W3CDTF">2024-09-20T10:11:19Z</dcterms:modified>
</cp:coreProperties>
</file>