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 id="2147492471" r:id="rId5"/>
    <p:sldMasterId id="2147492483" r:id="rId6"/>
    <p:sldMasterId id="2147492493" r:id="rId7"/>
  </p:sldMasterIdLst>
  <p:notesMasterIdLst>
    <p:notesMasterId r:id="rId26"/>
  </p:notesMasterIdLst>
  <p:sldIdLst>
    <p:sldId id="475" r:id="rId8"/>
    <p:sldId id="483" r:id="rId9"/>
    <p:sldId id="484" r:id="rId10"/>
    <p:sldId id="485" r:id="rId11"/>
    <p:sldId id="433" r:id="rId12"/>
    <p:sldId id="486" r:id="rId13"/>
    <p:sldId id="487" r:id="rId14"/>
    <p:sldId id="435" r:id="rId15"/>
    <p:sldId id="415" r:id="rId16"/>
    <p:sldId id="466" r:id="rId17"/>
    <p:sldId id="447" r:id="rId18"/>
    <p:sldId id="467" r:id="rId19"/>
    <p:sldId id="477" r:id="rId20"/>
    <p:sldId id="383" r:id="rId21"/>
    <p:sldId id="371" r:id="rId22"/>
    <p:sldId id="445" r:id="rId23"/>
    <p:sldId id="431" r:id="rId24"/>
    <p:sldId id="441" r:id="rId25"/>
  </p:sldIdLst>
  <p:sldSz cx="12601575" cy="6858000"/>
  <p:notesSz cx="6797675" cy="99250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3" autoAdjust="0"/>
    <p:restoredTop sz="85036" autoAdjust="0"/>
  </p:normalViewPr>
  <p:slideViewPr>
    <p:cSldViewPr>
      <p:cViewPr varScale="1">
        <p:scale>
          <a:sx n="45" d="100"/>
          <a:sy n="45" d="100"/>
        </p:scale>
        <p:origin x="1060" y="260"/>
      </p:cViewPr>
      <p:guideLst>
        <p:guide orient="horz" pos="2160"/>
        <p:guide pos="396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390" y="277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a Horvat" userId="9e38286f33907ddf" providerId="LiveId" clId="{542DFA5D-8AAE-4BE2-9358-071C512B0709}"/>
    <pc:docChg chg="delSld">
      <pc:chgData name="Suzana Horvat" userId="9e38286f33907ddf" providerId="LiveId" clId="{542DFA5D-8AAE-4BE2-9358-071C512B0709}" dt="2025-07-14T09:44:38.997" v="2" actId="47"/>
      <pc:docMkLst>
        <pc:docMk/>
      </pc:docMkLst>
      <pc:sldChg chg="del">
        <pc:chgData name="Suzana Horvat" userId="9e38286f33907ddf" providerId="LiveId" clId="{542DFA5D-8AAE-4BE2-9358-071C512B0709}" dt="2025-07-14T09:33:52.529" v="0" actId="47"/>
        <pc:sldMkLst>
          <pc:docMk/>
          <pc:sldMk cId="978496938" sldId="505"/>
        </pc:sldMkLst>
      </pc:sldChg>
      <pc:sldChg chg="del">
        <pc:chgData name="Suzana Horvat" userId="9e38286f33907ddf" providerId="LiveId" clId="{542DFA5D-8AAE-4BE2-9358-071C512B0709}" dt="2025-07-14T09:34:43.999" v="1" actId="47"/>
        <pc:sldMkLst>
          <pc:docMk/>
          <pc:sldMk cId="1508503904" sldId="506"/>
        </pc:sldMkLst>
      </pc:sldChg>
      <pc:sldChg chg="del">
        <pc:chgData name="Suzana Horvat" userId="9e38286f33907ddf" providerId="LiveId" clId="{542DFA5D-8AAE-4BE2-9358-071C512B0709}" dt="2025-07-14T09:34:43.999" v="1" actId="47"/>
        <pc:sldMkLst>
          <pc:docMk/>
          <pc:sldMk cId="3030924001" sldId="507"/>
        </pc:sldMkLst>
      </pc:sldChg>
      <pc:sldChg chg="del">
        <pc:chgData name="Suzana Horvat" userId="9e38286f33907ddf" providerId="LiveId" clId="{542DFA5D-8AAE-4BE2-9358-071C512B0709}" dt="2025-07-14T09:34:43.999" v="1" actId="47"/>
        <pc:sldMkLst>
          <pc:docMk/>
          <pc:sldMk cId="67450424" sldId="508"/>
        </pc:sldMkLst>
      </pc:sldChg>
      <pc:sldChg chg="del">
        <pc:chgData name="Suzana Horvat" userId="9e38286f33907ddf" providerId="LiveId" clId="{542DFA5D-8AAE-4BE2-9358-071C512B0709}" dt="2025-07-14T09:34:43.999" v="1" actId="47"/>
        <pc:sldMkLst>
          <pc:docMk/>
          <pc:sldMk cId="4157085076" sldId="509"/>
        </pc:sldMkLst>
      </pc:sldChg>
      <pc:sldChg chg="del">
        <pc:chgData name="Suzana Horvat" userId="9e38286f33907ddf" providerId="LiveId" clId="{542DFA5D-8AAE-4BE2-9358-071C512B0709}" dt="2025-07-14T09:44:38.997" v="2" actId="47"/>
        <pc:sldMkLst>
          <pc:docMk/>
          <pc:sldMk cId="4045748486" sldId="510"/>
        </pc:sldMkLst>
      </pc:sldChg>
      <pc:sldChg chg="del">
        <pc:chgData name="Suzana Horvat" userId="9e38286f33907ddf" providerId="LiveId" clId="{542DFA5D-8AAE-4BE2-9358-071C512B0709}" dt="2025-07-14T09:44:38.997" v="2" actId="47"/>
        <pc:sldMkLst>
          <pc:docMk/>
          <pc:sldMk cId="1246805432" sldId="511"/>
        </pc:sldMkLst>
      </pc:sldChg>
      <pc:sldChg chg="del">
        <pc:chgData name="Suzana Horvat" userId="9e38286f33907ddf" providerId="LiveId" clId="{542DFA5D-8AAE-4BE2-9358-071C512B0709}" dt="2025-07-14T09:44:38.997" v="2" actId="47"/>
        <pc:sldMkLst>
          <pc:docMk/>
          <pc:sldMk cId="4126332183" sldId="5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A454-A0AA-49CD-A0A4-84C8E3C183EA}" type="doc">
      <dgm:prSet loTypeId="urn:microsoft.com/office/officeart/2005/8/layout/gear1" loCatId="process" qsTypeId="urn:microsoft.com/office/officeart/2005/8/quickstyle/simple5" qsCatId="simple" csTypeId="urn:microsoft.com/office/officeart/2005/8/colors/accent2_3" csCatId="accent2" phldr="1"/>
      <dgm:spPr/>
    </dgm:pt>
    <dgm:pt modelId="{7140B360-A456-445F-8248-4B42E4B10D6B}">
      <dgm:prSet phldrT="[Text]"/>
      <dgm:spPr>
        <a:solidFill>
          <a:srgbClr val="002060"/>
        </a:solidFill>
      </dgm:spPr>
      <dgm:t>
        <a:bodyPr/>
        <a:lstStyle/>
        <a:p>
          <a:r>
            <a:rPr lang="en-US" b="1" dirty="0"/>
            <a:t>BILC</a:t>
          </a:r>
        </a:p>
      </dgm:t>
    </dgm:pt>
    <dgm:pt modelId="{8FE7C6FF-1E66-4E0B-B7D7-06271A09F03D}" type="parTrans" cxnId="{20FEEB1F-D843-4261-9346-1010EAF63AFB}">
      <dgm:prSet/>
      <dgm:spPr/>
      <dgm:t>
        <a:bodyPr/>
        <a:lstStyle/>
        <a:p>
          <a:endParaRPr lang="en-US"/>
        </a:p>
      </dgm:t>
    </dgm:pt>
    <dgm:pt modelId="{33A27860-01A7-4CA5-B853-32FFB595FB4C}" type="sibTrans" cxnId="{20FEEB1F-D843-4261-9346-1010EAF63AFB}">
      <dgm:prSet/>
      <dgm:spPr/>
      <dgm:t>
        <a:bodyPr/>
        <a:lstStyle/>
        <a:p>
          <a:endParaRPr lang="en-US" dirty="0"/>
        </a:p>
      </dgm:t>
    </dgm:pt>
    <dgm:pt modelId="{CAA8249C-0494-42A6-BD64-22EFA98F5E08}">
      <dgm:prSet phldrT="[Text]"/>
      <dgm:spPr>
        <a:solidFill>
          <a:srgbClr val="0070C0"/>
        </a:solidFill>
      </dgm:spPr>
      <dgm:t>
        <a:bodyPr/>
        <a:lstStyle/>
        <a:p>
          <a:r>
            <a:rPr lang="en-US" b="1" dirty="0">
              <a:solidFill>
                <a:schemeClr val="tx1"/>
              </a:solidFill>
            </a:rPr>
            <a:t>DEEP</a:t>
          </a:r>
        </a:p>
      </dgm:t>
    </dgm:pt>
    <dgm:pt modelId="{0E991480-F232-4643-81BC-AF391FB4D0E8}" type="parTrans" cxnId="{7DEC7612-DBDB-4E52-991C-D98EF4EB5624}">
      <dgm:prSet/>
      <dgm:spPr/>
      <dgm:t>
        <a:bodyPr/>
        <a:lstStyle/>
        <a:p>
          <a:endParaRPr lang="en-US"/>
        </a:p>
      </dgm:t>
    </dgm:pt>
    <dgm:pt modelId="{1E193CB1-1507-4F7C-ABCD-0F917C3B91A1}" type="sibTrans" cxnId="{7DEC7612-DBDB-4E52-991C-D98EF4EB5624}">
      <dgm:prSet/>
      <dgm:spPr/>
      <dgm:t>
        <a:bodyPr/>
        <a:lstStyle/>
        <a:p>
          <a:endParaRPr lang="en-US"/>
        </a:p>
      </dgm:t>
    </dgm:pt>
    <dgm:pt modelId="{3BABF7BB-124B-40BB-BD98-1079D1FF6B6B}" type="pres">
      <dgm:prSet presAssocID="{F2F3A454-A0AA-49CD-A0A4-84C8E3C183EA}" presName="composite" presStyleCnt="0">
        <dgm:presLayoutVars>
          <dgm:chMax val="3"/>
          <dgm:animLvl val="lvl"/>
          <dgm:resizeHandles val="exact"/>
        </dgm:presLayoutVars>
      </dgm:prSet>
      <dgm:spPr/>
    </dgm:pt>
    <dgm:pt modelId="{38D7F22A-B708-49CB-96ED-C098EA45FC94}" type="pres">
      <dgm:prSet presAssocID="{7140B360-A456-445F-8248-4B42E4B10D6B}" presName="gear1" presStyleLbl="node1" presStyleIdx="0" presStyleCnt="2" custScaleX="71364" custScaleY="69793" custLinFactNeighborX="-17273" custLinFactNeighborY="-8616">
        <dgm:presLayoutVars>
          <dgm:chMax val="1"/>
          <dgm:bulletEnabled val="1"/>
        </dgm:presLayoutVars>
      </dgm:prSet>
      <dgm:spPr/>
    </dgm:pt>
    <dgm:pt modelId="{CC7747DF-C5D4-4DFE-9C15-09F19257760A}" type="pres">
      <dgm:prSet presAssocID="{7140B360-A456-445F-8248-4B42E4B10D6B}" presName="gear1srcNode" presStyleLbl="node1" presStyleIdx="0" presStyleCnt="2"/>
      <dgm:spPr/>
    </dgm:pt>
    <dgm:pt modelId="{6DE71F1A-F139-4E0A-AE0B-626BDBBE90CE}" type="pres">
      <dgm:prSet presAssocID="{7140B360-A456-445F-8248-4B42E4B10D6B}" presName="gear1dstNode" presStyleLbl="node1" presStyleIdx="0" presStyleCnt="2"/>
      <dgm:spPr/>
    </dgm:pt>
    <dgm:pt modelId="{FA2F40D4-4209-4D30-80BB-E5D422EC6B89}" type="pres">
      <dgm:prSet presAssocID="{CAA8249C-0494-42A6-BD64-22EFA98F5E08}" presName="gear2" presStyleLbl="node1" presStyleIdx="1" presStyleCnt="2" custLinFactNeighborX="-7222" custLinFactNeighborY="-11034">
        <dgm:presLayoutVars>
          <dgm:chMax val="1"/>
          <dgm:bulletEnabled val="1"/>
        </dgm:presLayoutVars>
      </dgm:prSet>
      <dgm:spPr/>
    </dgm:pt>
    <dgm:pt modelId="{BD47168C-FB98-46E4-9CD5-CF2B7B92A057}" type="pres">
      <dgm:prSet presAssocID="{CAA8249C-0494-42A6-BD64-22EFA98F5E08}" presName="gear2srcNode" presStyleLbl="node1" presStyleIdx="1" presStyleCnt="2"/>
      <dgm:spPr/>
    </dgm:pt>
    <dgm:pt modelId="{4B74F857-29F6-49E9-85DF-BC7AB1127EB2}" type="pres">
      <dgm:prSet presAssocID="{CAA8249C-0494-42A6-BD64-22EFA98F5E08}" presName="gear2dstNode" presStyleLbl="node1" presStyleIdx="1" presStyleCnt="2"/>
      <dgm:spPr/>
    </dgm:pt>
    <dgm:pt modelId="{BAFC0E3E-91FA-4D26-AB9D-66F60E6FB515}" type="pres">
      <dgm:prSet presAssocID="{33A27860-01A7-4CA5-B853-32FFB595FB4C}" presName="connector1" presStyleLbl="sibTrans2D1" presStyleIdx="0" presStyleCnt="2" custScaleX="22173" custScaleY="62825" custLinFactNeighborX="2183" custLinFactNeighborY="-2311"/>
      <dgm:spPr>
        <a:prstGeom prst="curvedLeftArrow">
          <a:avLst/>
        </a:prstGeom>
      </dgm:spPr>
    </dgm:pt>
    <dgm:pt modelId="{F56CAC5B-3E75-43BA-A825-EF0BFC6F4F17}" type="pres">
      <dgm:prSet presAssocID="{1E193CB1-1507-4F7C-ABCD-0F917C3B91A1}" presName="connector2" presStyleLbl="sibTrans2D1" presStyleIdx="1" presStyleCnt="2" custLinFactNeighborX="-16417" custLinFactNeighborY="-2384"/>
      <dgm:spPr/>
    </dgm:pt>
  </dgm:ptLst>
  <dgm:cxnLst>
    <dgm:cxn modelId="{51AFC10F-9DF1-47FA-804A-BAC901BEFD05}" type="presOf" srcId="{7140B360-A456-445F-8248-4B42E4B10D6B}" destId="{CC7747DF-C5D4-4DFE-9C15-09F19257760A}" srcOrd="1" destOrd="0" presId="urn:microsoft.com/office/officeart/2005/8/layout/gear1"/>
    <dgm:cxn modelId="{7DEC7612-DBDB-4E52-991C-D98EF4EB5624}" srcId="{F2F3A454-A0AA-49CD-A0A4-84C8E3C183EA}" destId="{CAA8249C-0494-42A6-BD64-22EFA98F5E08}" srcOrd="1" destOrd="0" parTransId="{0E991480-F232-4643-81BC-AF391FB4D0E8}" sibTransId="{1E193CB1-1507-4F7C-ABCD-0F917C3B91A1}"/>
    <dgm:cxn modelId="{20FEEB1F-D843-4261-9346-1010EAF63AFB}" srcId="{F2F3A454-A0AA-49CD-A0A4-84C8E3C183EA}" destId="{7140B360-A456-445F-8248-4B42E4B10D6B}" srcOrd="0" destOrd="0" parTransId="{8FE7C6FF-1E66-4E0B-B7D7-06271A09F03D}" sibTransId="{33A27860-01A7-4CA5-B853-32FFB595FB4C}"/>
    <dgm:cxn modelId="{A01FF428-8D79-483E-9E93-FB0F8C3F15C3}" type="presOf" srcId="{7140B360-A456-445F-8248-4B42E4B10D6B}" destId="{38D7F22A-B708-49CB-96ED-C098EA45FC94}" srcOrd="0" destOrd="0" presId="urn:microsoft.com/office/officeart/2005/8/layout/gear1"/>
    <dgm:cxn modelId="{F575195F-C850-40B9-A69A-954ED52EB71A}" type="presOf" srcId="{CAA8249C-0494-42A6-BD64-22EFA98F5E08}" destId="{4B74F857-29F6-49E9-85DF-BC7AB1127EB2}" srcOrd="2" destOrd="0" presId="urn:microsoft.com/office/officeart/2005/8/layout/gear1"/>
    <dgm:cxn modelId="{06637B70-2759-4ECC-8DAF-ABFED1A14584}" type="presOf" srcId="{33A27860-01A7-4CA5-B853-32FFB595FB4C}" destId="{BAFC0E3E-91FA-4D26-AB9D-66F60E6FB515}" srcOrd="0" destOrd="0" presId="urn:microsoft.com/office/officeart/2005/8/layout/gear1"/>
    <dgm:cxn modelId="{541ADC58-2239-4259-8F6C-528A95380A7E}" type="presOf" srcId="{CAA8249C-0494-42A6-BD64-22EFA98F5E08}" destId="{FA2F40D4-4209-4D30-80BB-E5D422EC6B89}" srcOrd="0" destOrd="0" presId="urn:microsoft.com/office/officeart/2005/8/layout/gear1"/>
    <dgm:cxn modelId="{1A4E2581-6A3C-43BD-838F-556F0822F179}" type="presOf" srcId="{1E193CB1-1507-4F7C-ABCD-0F917C3B91A1}" destId="{F56CAC5B-3E75-43BA-A825-EF0BFC6F4F17}" srcOrd="0" destOrd="0" presId="urn:microsoft.com/office/officeart/2005/8/layout/gear1"/>
    <dgm:cxn modelId="{1C27BB91-23E0-430B-837C-E893E3494923}" type="presOf" srcId="{CAA8249C-0494-42A6-BD64-22EFA98F5E08}" destId="{BD47168C-FB98-46E4-9CD5-CF2B7B92A057}" srcOrd="1" destOrd="0" presId="urn:microsoft.com/office/officeart/2005/8/layout/gear1"/>
    <dgm:cxn modelId="{CFB190AB-AA6D-4B11-AF2C-AE11C2F5217E}" type="presOf" srcId="{F2F3A454-A0AA-49CD-A0A4-84C8E3C183EA}" destId="{3BABF7BB-124B-40BB-BD98-1079D1FF6B6B}" srcOrd="0" destOrd="0" presId="urn:microsoft.com/office/officeart/2005/8/layout/gear1"/>
    <dgm:cxn modelId="{E6DA0DD4-FA88-4445-864A-413934708319}" type="presOf" srcId="{7140B360-A456-445F-8248-4B42E4B10D6B}" destId="{6DE71F1A-F139-4E0A-AE0B-626BDBBE90CE}" srcOrd="2" destOrd="0" presId="urn:microsoft.com/office/officeart/2005/8/layout/gear1"/>
    <dgm:cxn modelId="{472E43F1-DF8C-4052-BD8F-A8736E589474}" type="presParOf" srcId="{3BABF7BB-124B-40BB-BD98-1079D1FF6B6B}" destId="{38D7F22A-B708-49CB-96ED-C098EA45FC94}" srcOrd="0" destOrd="0" presId="urn:microsoft.com/office/officeart/2005/8/layout/gear1"/>
    <dgm:cxn modelId="{CE6D17FD-3C15-4EA7-AEB3-DC367853258E}" type="presParOf" srcId="{3BABF7BB-124B-40BB-BD98-1079D1FF6B6B}" destId="{CC7747DF-C5D4-4DFE-9C15-09F19257760A}" srcOrd="1" destOrd="0" presId="urn:microsoft.com/office/officeart/2005/8/layout/gear1"/>
    <dgm:cxn modelId="{1577FA87-04FC-41D4-9725-0A8D1DDFA5DA}" type="presParOf" srcId="{3BABF7BB-124B-40BB-BD98-1079D1FF6B6B}" destId="{6DE71F1A-F139-4E0A-AE0B-626BDBBE90CE}" srcOrd="2" destOrd="0" presId="urn:microsoft.com/office/officeart/2005/8/layout/gear1"/>
    <dgm:cxn modelId="{741FFF76-34B8-4E32-B912-219C4F62B520}" type="presParOf" srcId="{3BABF7BB-124B-40BB-BD98-1079D1FF6B6B}" destId="{FA2F40D4-4209-4D30-80BB-E5D422EC6B89}" srcOrd="3" destOrd="0" presId="urn:microsoft.com/office/officeart/2005/8/layout/gear1"/>
    <dgm:cxn modelId="{0813C6AF-9263-4987-BA21-B8E3ED56F79A}" type="presParOf" srcId="{3BABF7BB-124B-40BB-BD98-1079D1FF6B6B}" destId="{BD47168C-FB98-46E4-9CD5-CF2B7B92A057}" srcOrd="4" destOrd="0" presId="urn:microsoft.com/office/officeart/2005/8/layout/gear1"/>
    <dgm:cxn modelId="{C5CBAF11-F517-43C5-90A3-02D17D14D10E}" type="presParOf" srcId="{3BABF7BB-124B-40BB-BD98-1079D1FF6B6B}" destId="{4B74F857-29F6-49E9-85DF-BC7AB1127EB2}" srcOrd="5" destOrd="0" presId="urn:microsoft.com/office/officeart/2005/8/layout/gear1"/>
    <dgm:cxn modelId="{19819F27-8C06-47BE-8E94-5BFA186D5F83}" type="presParOf" srcId="{3BABF7BB-124B-40BB-BD98-1079D1FF6B6B}" destId="{BAFC0E3E-91FA-4D26-AB9D-66F60E6FB515}" srcOrd="6" destOrd="0" presId="urn:microsoft.com/office/officeart/2005/8/layout/gear1"/>
    <dgm:cxn modelId="{032D9FC8-605C-4E4C-AC8E-278FF4A3F7F3}" type="presParOf" srcId="{3BABF7BB-124B-40BB-BD98-1079D1FF6B6B}" destId="{F56CAC5B-3E75-43BA-A825-EF0BFC6F4F17}"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F22A-B708-49CB-96ED-C098EA45FC94}">
      <dsp:nvSpPr>
        <dsp:cNvPr id="0" name=""/>
        <dsp:cNvSpPr/>
      </dsp:nvSpPr>
      <dsp:spPr>
        <a:xfrm>
          <a:off x="1449361" y="819825"/>
          <a:ext cx="800737" cy="783110"/>
        </a:xfrm>
        <a:prstGeom prst="gear9">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BILC</a:t>
          </a:r>
        </a:p>
      </dsp:txBody>
      <dsp:txXfrm>
        <a:off x="1609027" y="1003265"/>
        <a:ext cx="481405" cy="402534"/>
      </dsp:txXfrm>
    </dsp:sp>
    <dsp:sp modelId="{FA2F40D4-4209-4D30-80BB-E5D422EC6B89}">
      <dsp:nvSpPr>
        <dsp:cNvPr id="0" name=""/>
        <dsp:cNvSpPr/>
      </dsp:nvSpPr>
      <dsp:spPr>
        <a:xfrm>
          <a:off x="770756" y="391779"/>
          <a:ext cx="816034" cy="816034"/>
        </a:xfrm>
        <a:prstGeom prst="gear6">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DEEP</a:t>
          </a:r>
        </a:p>
      </dsp:txBody>
      <dsp:txXfrm>
        <a:off x="976195" y="598460"/>
        <a:ext cx="405156" cy="402672"/>
      </dsp:txXfrm>
    </dsp:sp>
    <dsp:sp modelId="{BAFC0E3E-91FA-4D26-AB9D-66F60E6FB515}">
      <dsp:nvSpPr>
        <dsp:cNvPr id="0" name=""/>
        <dsp:cNvSpPr/>
      </dsp:nvSpPr>
      <dsp:spPr>
        <a:xfrm>
          <a:off x="2056888" y="804769"/>
          <a:ext cx="306013" cy="867059"/>
        </a:xfrm>
        <a:prstGeom prst="curvedLeftArrow">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6CAC5B-3E75-43BA-A825-EF0BFC6F4F17}">
      <dsp:nvSpPr>
        <dsp:cNvPr id="0" name=""/>
        <dsp:cNvSpPr/>
      </dsp:nvSpPr>
      <dsp:spPr>
        <a:xfrm>
          <a:off x="513860" y="285631"/>
          <a:ext cx="1043503" cy="1043503"/>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35851"/>
                <a:satOff val="-4207"/>
                <a:lumOff val="23011"/>
                <a:alphaOff val="0"/>
                <a:shade val="51000"/>
                <a:satMod val="130000"/>
              </a:schemeClr>
            </a:gs>
            <a:gs pos="80000">
              <a:schemeClr val="accent2">
                <a:shade val="90000"/>
                <a:hueOff val="-35851"/>
                <a:satOff val="-4207"/>
                <a:lumOff val="23011"/>
                <a:alphaOff val="0"/>
                <a:shade val="93000"/>
                <a:satMod val="130000"/>
              </a:schemeClr>
            </a:gs>
            <a:gs pos="100000">
              <a:schemeClr val="accent2">
                <a:shade val="90000"/>
                <a:hueOff val="-35851"/>
                <a:satOff val="-4207"/>
                <a:lumOff val="23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666" cy="49823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849420" y="0"/>
            <a:ext cx="2946666" cy="49823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14.7.2025 г.</a:t>
            </a:fld>
            <a:endParaRPr lang="bg-BG"/>
          </a:p>
        </p:txBody>
      </p:sp>
      <p:sp>
        <p:nvSpPr>
          <p:cNvPr id="4" name="Slide Image Placeholder 3"/>
          <p:cNvSpPr>
            <a:spLocks noGrp="1" noRot="1" noChangeAspect="1"/>
          </p:cNvSpPr>
          <p:nvPr>
            <p:ph type="sldImg" idx="2"/>
          </p:nvPr>
        </p:nvSpPr>
        <p:spPr>
          <a:xfrm>
            <a:off x="320675" y="1241425"/>
            <a:ext cx="61563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0245" y="4776084"/>
            <a:ext cx="5437186" cy="39081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426815"/>
            <a:ext cx="2946666" cy="498236"/>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849420" y="9426815"/>
            <a:ext cx="2946666" cy="49823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01625" y="1508125"/>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80245" y="5394573"/>
            <a:ext cx="5437186" cy="3289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76EE031-7503-4B93-AD69-426ED01EDDB2}" type="slidenum">
              <a:rPr lang="bg-BG" altLang="bg-BG" smtClean="0"/>
              <a:pPr/>
              <a:t>1</a:t>
            </a:fld>
            <a:endParaRPr lang="bg-BG" alt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0CBED0-33EA-482A-A671-2868BB0DDE1D}" type="slidenum">
              <a:rPr lang="en-CA" b="0" smtClean="0"/>
              <a:pPr eaLnBrk="1" hangingPunct="1"/>
              <a:t>10</a:t>
            </a:fld>
            <a:endParaRPr lang="en-CA" b="0"/>
          </a:p>
        </p:txBody>
      </p:sp>
      <p:sp>
        <p:nvSpPr>
          <p:cNvPr id="44036" name="Rectangle 3"/>
          <p:cNvSpPr>
            <a:spLocks noGrp="1" noChangeArrowheads="1"/>
          </p:cNvSpPr>
          <p:nvPr>
            <p:ph type="body" idx="1"/>
          </p:nvPr>
        </p:nvSpPr>
        <p:spPr>
          <a:xfrm>
            <a:off x="230485" y="3954413"/>
            <a:ext cx="6336704" cy="443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400" dirty="0"/>
              <a:t>So, what does BILC concretely do to familiarize Partner nations with the STANAG 6001 standards and the methodology for testing them? To assist them in reaching a standard and interpreting standards</a:t>
            </a:r>
            <a:r>
              <a:rPr lang="hr-HR" sz="1400" dirty="0"/>
              <a:t> </a:t>
            </a:r>
            <a:r>
              <a:rPr lang="hr-HR" sz="1400" dirty="0" err="1"/>
              <a:t>in</a:t>
            </a:r>
            <a:r>
              <a:rPr lang="hr-HR" sz="1400" dirty="0"/>
              <a:t> </a:t>
            </a:r>
            <a:r>
              <a:rPr lang="hr-HR" sz="1400" dirty="0" err="1"/>
              <a:t>the</a:t>
            </a:r>
            <a:r>
              <a:rPr lang="hr-HR" sz="1400" dirty="0"/>
              <a:t> same </a:t>
            </a:r>
            <a:r>
              <a:rPr lang="hr-HR" sz="1400"/>
              <a:t>way</a:t>
            </a:r>
            <a:r>
              <a:rPr lang="en-US" sz="1400"/>
              <a:t>.</a:t>
            </a:r>
            <a:endParaRPr lang="en-US" sz="1400" dirty="0"/>
          </a:p>
          <a:p>
            <a:pPr algn="just"/>
            <a:r>
              <a:rPr lang="en-US" sz="1400" dirty="0"/>
              <a:t>We have four main events. </a:t>
            </a:r>
          </a:p>
          <a:p>
            <a:pPr algn="just"/>
            <a:r>
              <a:rPr lang="en-US" sz="1400" dirty="0"/>
              <a:t>They all promote the standardization of NATO and Partner nation teaching and testing systems by providing a forum for exchanging information, best practices, and new approaches in language training, managing military terminology, and testing.</a:t>
            </a:r>
          </a:p>
          <a:p>
            <a:pPr algn="just"/>
            <a:r>
              <a:rPr lang="en-US" sz="1400" dirty="0"/>
              <a:t>At each of them, you can meet people from teachers to school commandants, from testers to policy advisors, managers, and practitioners; </a:t>
            </a:r>
          </a:p>
          <a:p>
            <a:pPr algn="just"/>
            <a:r>
              <a:rPr lang="en-US" sz="1400" b="1" dirty="0"/>
              <a:t>Conferences and seminars are</a:t>
            </a:r>
            <a:r>
              <a:rPr lang="en-US" sz="1400" dirty="0"/>
              <a:t> the two events each year that differ slightly in format and attendance. The fall seminar focuses primarily on more hands-on training or testing issues, while the spring conference might be more inclined toward policy issues. </a:t>
            </a:r>
          </a:p>
          <a:p>
            <a:pPr algn="just"/>
            <a:r>
              <a:rPr lang="en-US" sz="1400" dirty="0"/>
              <a:t>Two specialized events:</a:t>
            </a:r>
          </a:p>
          <a:p>
            <a:pPr algn="just"/>
            <a:r>
              <a:rPr lang="en-US" sz="1400" b="1" dirty="0"/>
              <a:t>The </a:t>
            </a:r>
            <a:r>
              <a:rPr lang="en-US" sz="1400" b="1" u="sng" dirty="0"/>
              <a:t>STANAG Testing Workshop</a:t>
            </a:r>
            <a:r>
              <a:rPr lang="en-US" sz="1400" u="sng" dirty="0"/>
              <a:t> </a:t>
            </a:r>
            <a:r>
              <a:rPr lang="en-US" sz="1400" dirty="0"/>
              <a:t>is explicitly intended for testing professionals/experienced testers. </a:t>
            </a:r>
          </a:p>
          <a:p>
            <a:pPr algn="just"/>
            <a:r>
              <a:rPr lang="en-US" sz="1400" b="1" u="sng" dirty="0"/>
              <a:t>The Military Terminology Conference </a:t>
            </a:r>
            <a:r>
              <a:rPr lang="en-US" sz="1400" dirty="0"/>
              <a:t>is a biennial event that caters to a wide range of language professionals, including terminologists, translators, proofreaders, interpreters, and military SMEs- terminology developers. It is an invaluable opportunity for these professionals to share best practices and discuss the latest developments in military terminology.</a:t>
            </a:r>
          </a:p>
        </p:txBody>
      </p:sp>
      <p:sp>
        <p:nvSpPr>
          <p:cNvPr id="44035" name="Rectangle 2"/>
          <p:cNvSpPr>
            <a:spLocks noGrp="1" noRot="1" noChangeAspect="1" noChangeArrowheads="1" noTextEdit="1"/>
          </p:cNvSpPr>
          <p:nvPr>
            <p:ph type="sldImg"/>
          </p:nvPr>
        </p:nvSpPr>
        <p:spPr>
          <a:xfrm>
            <a:off x="302493" y="1074093"/>
            <a:ext cx="6156325" cy="2808312"/>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446509" y="4776084"/>
            <a:ext cx="6048672" cy="3908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conference theme was </a:t>
            </a:r>
            <a:r>
              <a:rPr lang="en-US" sz="1400" b="1" i="1" dirty="0"/>
              <a:t>“ZEITENWENDE”: Adapting Language Policy and Training Strategies to Meet New Requirements”.</a:t>
            </a:r>
            <a:r>
              <a:rPr lang="en-US" sz="1400" dirty="0"/>
              <a:t> ‘</a:t>
            </a:r>
            <a:r>
              <a:rPr lang="en-US" sz="1400" i="1" dirty="0" err="1"/>
              <a:t>Zeitenwende</a:t>
            </a:r>
            <a:r>
              <a:rPr lang="en-US" sz="1400" dirty="0"/>
              <a:t>’ is a German term meaning "turning point" or "epochal change." It was introduced into the public discourse by German Chancellor Olaf </a:t>
            </a:r>
            <a:r>
              <a:rPr lang="en-US" sz="1400" dirty="0" err="1"/>
              <a:t>Scholz</a:t>
            </a:r>
            <a:r>
              <a:rPr lang="en-US" sz="1400" dirty="0"/>
              <a:t> in regard to the war in Ukraine. However, it is also applicable to the changes and challenges which have appeared in the didactics and methodology of teaching foreign languages in the last few years. It encapsulates the essence of our discussions over the next few days. It calls upon us to recognize the crucial role of linguistic diversity and cultural sensitivity in military operations. As NATO and its partner nations engage in increasingly diverse and complex missions, your ability to communicate effectively across linguistic and cultural boundaries is paramount and greatly valued.</a:t>
            </a:r>
          </a:p>
          <a:p>
            <a:pPr algn="just"/>
            <a:r>
              <a:rPr lang="en-US" sz="1400" dirty="0"/>
              <a:t>There were 19 presentations on the theme given by BILC members and two (2) given by two guest speakers, i.e., HN high-ranking officials. In addition, six study groups led by distinguished professionals took place. (Defining Language policies, Developing ESP courses – for JTAC, </a:t>
            </a:r>
            <a:r>
              <a:rPr lang="en-US" sz="1400" dirty="0" err="1"/>
              <a:t>andAviation</a:t>
            </a:r>
            <a:r>
              <a:rPr lang="en-US" sz="1400" dirty="0"/>
              <a:t>) – 98 participants from 35 countries and 2 NATO entities (SHAPE and NMI)</a:t>
            </a:r>
          </a:p>
          <a:p>
            <a:pPr algn="just" eaLnBrk="1" hangingPunct="1"/>
            <a:endParaRPr lang="hr-HR" sz="1400" dirty="0"/>
          </a:p>
          <a:p>
            <a:pPr algn="just" eaLnBrk="1" hangingPunct="1">
              <a:defRPr/>
            </a:pPr>
            <a:endParaRPr lang="hr-HR" dirty="0"/>
          </a:p>
          <a:p>
            <a:pPr algn="just" eaLnBrk="1" hangingPunct="1">
              <a:defRPr/>
            </a:pPr>
            <a:endParaRPr lang="hr-HR"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CA1141-BF2B-42FA-8A21-DAB5E0E21A3A}" type="slidenum">
              <a:rPr lang="en-US" altLang="lt-LT" smtClean="0">
                <a:solidFill>
                  <a:srgbClr val="000000"/>
                </a:solidFill>
              </a:rPr>
              <a:pPr/>
              <a:t>11</a:t>
            </a:fld>
            <a:endParaRPr lang="en-US" altLang="lt-LT">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446510" y="4776084"/>
            <a:ext cx="5904556"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just"/>
            <a:r>
              <a:rPr lang="en-US" sz="1400" dirty="0"/>
              <a:t>The primary objectives of the Testing Workshop encompassed norming, sharing, planning course updates, and new projects and new directions in testing IAW STANAG 6001, with a particular emphasis on moderation of reading and listening items, rater norming for assessing speaking and writing, integrating AI tools in test development and rating practices, and building professionalism in the testing cadre.</a:t>
            </a:r>
            <a:r>
              <a:rPr lang="hr-HR" sz="1400" dirty="0"/>
              <a:t> </a:t>
            </a:r>
            <a:r>
              <a:rPr lang="en-US" sz="1400" dirty="0"/>
              <a:t>These objectives were successfully met through a comprehensive program that included six plenary sessions, fourteen specialized workshops, five digital poster presentations, and an expert panel discussion. All the presentations and workshops facilitated an exchange of ideas and best practices among specialists from 30 NATO and partner nations and one NATO body (SHAPE). </a:t>
            </a:r>
            <a:endParaRPr lang="en-US" altLang="sr-Latn-RS" sz="1400"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56E1344-795B-42D3-A5F4-40A2F7EBFDA8}" type="slidenum">
              <a:rPr lang="bg-BG" altLang="bg-BG" smtClean="0"/>
              <a:pPr/>
              <a:t>12</a:t>
            </a:fld>
            <a:endParaRPr lang="bg-BG" alt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446610" y="4776084"/>
            <a:ext cx="5904456" cy="3908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r>
              <a:rPr lang="en-US" sz="1400" dirty="0"/>
              <a:t>The topic </a:t>
            </a:r>
            <a:r>
              <a:rPr lang="en-US" sz="1400" b="1" dirty="0"/>
              <a:t>"Rethinking the Language Training and Education: Keeping Pace with Change"</a:t>
            </a:r>
            <a:r>
              <a:rPr lang="en-US" sz="1400" dirty="0"/>
              <a:t> addresses the need to reassess and adapt our language instruction and assessment approach in response to a rapidly evolving global landscape. </a:t>
            </a:r>
            <a:endParaRPr lang="hr-HR" sz="1400" dirty="0"/>
          </a:p>
          <a:p>
            <a:pPr algn="just">
              <a:defRPr/>
            </a:pPr>
            <a:r>
              <a:rPr lang="en-US" sz="1400" b="1" dirty="0"/>
              <a:t>Adapting to Technological Advances</a:t>
            </a:r>
            <a:r>
              <a:rPr lang="en-US" sz="1400" dirty="0"/>
              <a:t>:</a:t>
            </a:r>
          </a:p>
          <a:p>
            <a:pPr marL="285750" indent="-285750" algn="just">
              <a:buFont typeface="Arial" pitchFamily="34" charset="0"/>
              <a:buChar char="•"/>
              <a:defRPr/>
            </a:pPr>
            <a:r>
              <a:rPr lang="en-US" sz="1400" dirty="0"/>
              <a:t>The role of technology (such as AI, machine translation, language learning apps) in modernizing language training.</a:t>
            </a:r>
          </a:p>
          <a:p>
            <a:pPr marL="285750" indent="-285750" algn="just">
              <a:buFont typeface="Arial" pitchFamily="34" charset="0"/>
              <a:buChar char="•"/>
              <a:defRPr/>
            </a:pPr>
            <a:r>
              <a:rPr lang="en-US" sz="1400" dirty="0"/>
              <a:t>How online platforms and digital tools can enhance or replace traditional classroom settings.</a:t>
            </a:r>
          </a:p>
          <a:p>
            <a:pPr algn="just">
              <a:defRPr/>
            </a:pPr>
            <a:r>
              <a:rPr lang="en-US" sz="1400" b="1" dirty="0"/>
              <a:t>Meeting New Operational Needs</a:t>
            </a:r>
            <a:r>
              <a:rPr lang="en-US" sz="1400" dirty="0"/>
              <a:t>:</a:t>
            </a:r>
          </a:p>
          <a:p>
            <a:pPr marL="285750" indent="-285750" algn="just">
              <a:buFont typeface="Arial" pitchFamily="34" charset="0"/>
              <a:buChar char="•"/>
              <a:defRPr/>
            </a:pPr>
            <a:r>
              <a:rPr lang="en-US" sz="1400" dirty="0"/>
              <a:t>The evolving requirements of language skills for military and security operations.</a:t>
            </a:r>
          </a:p>
          <a:p>
            <a:pPr marL="285750" indent="-285750" algn="just">
              <a:buFont typeface="Arial" pitchFamily="34" charset="0"/>
              <a:buChar char="•"/>
              <a:defRPr/>
            </a:pPr>
            <a:r>
              <a:rPr lang="en-US" sz="1400" dirty="0"/>
              <a:t>Changes in global partnerships, international diplomacy, and coalition missions that demand new language capabilities.</a:t>
            </a:r>
          </a:p>
          <a:p>
            <a:pPr algn="just">
              <a:defRPr/>
            </a:pPr>
            <a:r>
              <a:rPr lang="en-US" sz="1400" b="1" dirty="0"/>
              <a:t>Tailoring Language Training for Specific Audiences</a:t>
            </a:r>
            <a:r>
              <a:rPr lang="en-US" sz="1400" dirty="0"/>
              <a:t>:</a:t>
            </a:r>
          </a:p>
          <a:p>
            <a:pPr marL="285750" indent="-285750" algn="just">
              <a:buFont typeface="Arial" pitchFamily="34" charset="0"/>
              <a:buChar char="•"/>
              <a:defRPr/>
            </a:pPr>
            <a:r>
              <a:rPr lang="en-US" sz="1400" dirty="0"/>
              <a:t>Customizing language education to meet the needs of military personnel, diplomats, and civilian experts.</a:t>
            </a:r>
          </a:p>
          <a:p>
            <a:pPr marL="285750" indent="-285750" algn="just">
              <a:buFont typeface="Arial" pitchFamily="34" charset="0"/>
              <a:buChar char="•"/>
              <a:defRPr/>
            </a:pPr>
            <a:r>
              <a:rPr lang="en-US" sz="1400" dirty="0"/>
              <a:t>The importance of context-specific vocabulary, such as military terminology, in operational readiness.</a:t>
            </a:r>
          </a:p>
          <a:p>
            <a:pPr algn="just">
              <a:defRPr/>
            </a:pPr>
            <a:r>
              <a:rPr lang="en-US" sz="1400" b="1" dirty="0"/>
              <a:t>Balancing Standardization with Flexibility</a:t>
            </a:r>
            <a:r>
              <a:rPr lang="en-US" sz="1400" dirty="0"/>
              <a:t>:</a:t>
            </a:r>
          </a:p>
          <a:p>
            <a:pPr marL="285750" indent="-285750" algn="just">
              <a:buFont typeface="Arial" pitchFamily="34" charset="0"/>
              <a:buChar char="•"/>
              <a:defRPr/>
            </a:pPr>
            <a:r>
              <a:rPr lang="en-US" sz="1400" dirty="0"/>
              <a:t>Ensuring that standardized language proficiency (e.g., STANAG 6001) keeps pace with operational needs.</a:t>
            </a:r>
          </a:p>
          <a:p>
            <a:pPr marL="285750" indent="-285750" algn="just">
              <a:buFont typeface="Arial" pitchFamily="34" charset="0"/>
              <a:buChar char="•"/>
              <a:defRPr/>
            </a:pPr>
            <a:r>
              <a:rPr lang="en-US" sz="1400" dirty="0"/>
              <a:t>Flexibility in curricula to accommodate diverse learners and changing mission priorities.</a:t>
            </a:r>
          </a:p>
          <a:p>
            <a:pPr algn="just">
              <a:defRPr/>
            </a:pPr>
            <a:endParaRPr lang="en-US" altLang="sr-Latn-RS" sz="1400"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5BCA810-2EEF-461C-BD0E-FFFA7E66EC22}" type="slidenum">
              <a:rPr lang="bg-BG" altLang="bg-BG" smtClean="0"/>
              <a:pPr/>
              <a:t>13</a:t>
            </a:fld>
            <a:endParaRPr lang="bg-BG" alt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73063" y="644525"/>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302493" y="4098547"/>
            <a:ext cx="6124217" cy="5613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Language Testing Seminars and the Advanced Language Testing Seminars play a crucial role in helping nations </a:t>
            </a:r>
            <a:r>
              <a:rPr lang="en-US" sz="1400" b="1" u="sng" dirty="0"/>
              <a:t>establish independent testing systems. They train testers in test development and offer follow-up assistance</a:t>
            </a:r>
            <a:r>
              <a:rPr lang="en-US" sz="1400" dirty="0"/>
              <a:t>, empowering nations to take control of their language testing. They are focused on making STANAG 6001 language tests in each NATO and partner country comparable, which means that one country’s Level 3 is the same as another country’s Level 3.  </a:t>
            </a:r>
          </a:p>
          <a:p>
            <a:pPr algn="just"/>
            <a:r>
              <a:rPr lang="en-US" sz="1400" dirty="0"/>
              <a:t>Two seminars were developed for the professional training of teachers. The Language Standards and Assessment Seminar targets curriculum developers and classroom teachers who must understand modern language assessment regarding STANAG 6001. It aims to familiarize</a:t>
            </a:r>
            <a:r>
              <a:rPr lang="en-US" sz="1400" b="1" u="sng" dirty="0"/>
              <a:t> teachers and language training managers with STANAG 6001, classroom-based assessment, and the best methods for helping their students build language proficiency according to STANAG 6001. </a:t>
            </a:r>
            <a:endParaRPr lang="en-US" sz="1400" dirty="0"/>
          </a:p>
          <a:p>
            <a:pPr algn="just"/>
            <a:r>
              <a:rPr lang="en-US" sz="1400" dirty="0"/>
              <a:t>The English Teaching Faculty Development workshop </a:t>
            </a:r>
            <a:r>
              <a:rPr lang="en-US" sz="1400" b="1" u="sng" dirty="0"/>
              <a:t>addresses teaching writing and speaking to military personnel</a:t>
            </a:r>
            <a:r>
              <a:rPr lang="en-US" sz="1400" dirty="0"/>
              <a:t>. Teachers (primarily civilians) often have problems defining the formats and situations in which military personnel use their speaking and writing skills.</a:t>
            </a:r>
          </a:p>
          <a:p>
            <a:pPr algn="just"/>
            <a:r>
              <a:rPr lang="en-US" sz="1400" dirty="0"/>
              <a:t>Faculty and experts from many countries conduct these seminars. While we offer seminars at </a:t>
            </a:r>
            <a:r>
              <a:rPr lang="en-US" sz="1400" dirty="0" err="1"/>
              <a:t>PLTCEin</a:t>
            </a:r>
            <a:r>
              <a:rPr lang="en-US" sz="1400" dirty="0"/>
              <a:t> </a:t>
            </a:r>
            <a:r>
              <a:rPr lang="en-US" sz="1400" dirty="0" err="1"/>
              <a:t>Garmisch</a:t>
            </a:r>
            <a:r>
              <a:rPr lang="en-US" sz="1400" dirty="0"/>
              <a:t>, the facilitators come from many different countries—two additional Language school </a:t>
            </a:r>
            <a:r>
              <a:rPr lang="en-US" sz="1400" b="1" u="sng" dirty="0"/>
              <a:t>PTECs</a:t>
            </a:r>
            <a:r>
              <a:rPr lang="en-US" sz="1400" dirty="0"/>
              <a:t>, in Bulgaria and Slovenia, host iterations of the Faculty Development Workshop.</a:t>
            </a:r>
          </a:p>
          <a:p>
            <a:pPr algn="just"/>
            <a:r>
              <a:rPr lang="en-US" sz="1400" b="1" u="sng" dirty="0"/>
              <a:t>BILC EVENTS AND SEMINARS/WORKSHOPS – ready-made training opportunities that equip participants with practical skills to share their experience and present experiments and lessons learned.</a:t>
            </a:r>
            <a:endParaRPr lang="en-US" sz="1400" dirty="0"/>
          </a:p>
          <a:p>
            <a:pPr algn="just"/>
            <a:endParaRPr lang="hr-HR" dirty="0"/>
          </a:p>
          <a:p>
            <a:pPr algn="just"/>
            <a:endParaRPr lang="hr-HR" dirty="0"/>
          </a:p>
        </p:txBody>
      </p:sp>
      <p:sp>
        <p:nvSpPr>
          <p:cNvPr id="7782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cs typeface="Arial" pitchFamily="34" charset="0"/>
              </a:defRPr>
            </a:lvl1pPr>
            <a:lvl2pPr marL="742950" indent="-285750" defTabSz="928688">
              <a:defRPr>
                <a:solidFill>
                  <a:schemeClr val="tx1"/>
                </a:solidFill>
                <a:latin typeface="Arial" pitchFamily="34" charset="0"/>
                <a:cs typeface="Arial" pitchFamily="34" charset="0"/>
              </a:defRPr>
            </a:lvl2pPr>
            <a:lvl3pPr marL="1143000" indent="-228600" defTabSz="928688">
              <a:defRPr>
                <a:solidFill>
                  <a:schemeClr val="tx1"/>
                </a:solidFill>
                <a:latin typeface="Arial" pitchFamily="34" charset="0"/>
                <a:cs typeface="Arial" pitchFamily="34" charset="0"/>
              </a:defRPr>
            </a:lvl3pPr>
            <a:lvl4pPr marL="1600200" indent="-228600" defTabSz="928688">
              <a:defRPr>
                <a:solidFill>
                  <a:schemeClr val="tx1"/>
                </a:solidFill>
                <a:latin typeface="Arial" pitchFamily="34" charset="0"/>
                <a:cs typeface="Arial" pitchFamily="34" charset="0"/>
              </a:defRPr>
            </a:lvl4pPr>
            <a:lvl5pPr marL="2057400" indent="-228600" defTabSz="928688">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fld id="{1339A631-A16B-47D2-8E67-836781012C53}" type="slidenum">
              <a:rPr lang="en-US" altLang="en-US" smtClean="0">
                <a:solidFill>
                  <a:srgbClr val="000000"/>
                </a:solidFill>
                <a:latin typeface="Times New Roman" pitchFamily="18" charset="0"/>
              </a:rPr>
              <a:pPr/>
              <a:t>14</a:t>
            </a:fld>
            <a:endParaRPr lang="en-US" altLang="en-US">
              <a:solidFill>
                <a:srgbClr val="000000"/>
              </a:solidFill>
              <a:latin typeface="Times New Roman" pitchFamily="18" charset="0"/>
            </a:endParaRPr>
          </a:p>
        </p:txBody>
      </p:sp>
      <p:sp>
        <p:nvSpPr>
          <p:cNvPr id="7782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2" name="Rectangle 1"/>
          <p:cNvSpPr/>
          <p:nvPr/>
        </p:nvSpPr>
        <p:spPr>
          <a:xfrm>
            <a:off x="2029086" y="4458711"/>
            <a:ext cx="4109254" cy="276866"/>
          </a:xfrm>
          <a:prstGeom prst="rect">
            <a:avLst/>
          </a:prstGeom>
        </p:spPr>
        <p:txBody>
          <a:bodyPr wrap="square">
            <a:spAutoFit/>
          </a:bodyPr>
          <a:lstStyle/>
          <a:p>
            <a:pPr algn="just"/>
            <a:endParaRPr lang="hr-HR"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1010" y="9426814"/>
            <a:ext cx="2945076"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C410FF4-2813-4D04-AEC5-D0359585B574}" type="slidenum">
              <a:rPr lang="en-CA" altLang="pl-PL" sz="1200"/>
              <a:pPr algn="r" eaLnBrk="1" hangingPunct="1"/>
              <a:t>15</a:t>
            </a:fld>
            <a:endParaRPr lang="en-CA" altLang="pl-PL" sz="120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298874" y="4818578"/>
            <a:ext cx="6199927" cy="4534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b="1" dirty="0"/>
              <a:t>BILC's assistance to nations is at the forefront of standardization efforts.  </a:t>
            </a:r>
            <a:endParaRPr lang="en-US" sz="1400" dirty="0"/>
          </a:p>
          <a:p>
            <a:pPr algn="just"/>
            <a:r>
              <a:rPr lang="en-US" sz="1400" dirty="0"/>
              <a:t>It assists in attempting to reach standards and interpretations of standards, as well as in enhancing and reinforcing language teaching and testing methods.</a:t>
            </a:r>
          </a:p>
          <a:p>
            <a:pPr algn="just"/>
            <a:r>
              <a:rPr lang="en-US" sz="1400" dirty="0"/>
              <a:t>Most NATO and partner nations have relatively large communities of teachers who teach languages at different levels in various military institutions and often need more professional training.</a:t>
            </a:r>
            <a:r>
              <a:rPr lang="hr-HR" sz="1400" dirty="0"/>
              <a:t> </a:t>
            </a:r>
            <a:r>
              <a:rPr lang="en-US" sz="1400" dirty="0"/>
              <a:t>Following recommendations from several scoping and advisory visits, BILC started to provide in-country tailor-made faculty development workshops, which help nations develop and consolidate their language training systems.</a:t>
            </a:r>
          </a:p>
          <a:p>
            <a:pPr algn="just"/>
            <a:r>
              <a:rPr lang="en-US" sz="1400" dirty="0"/>
              <a:t>The visits and workshops are conducted at a nation's request. Small teams of experts are formed and led by members of the BILC Secretariat and supported by SHAPE, DEEP, the George Marshall Center, and Partner Language Training Center Europe (PLTCE). </a:t>
            </a:r>
          </a:p>
          <a:p>
            <a:pPr algn="just"/>
            <a:r>
              <a:rPr lang="en-US" sz="1400" dirty="0"/>
              <a:t>For the past two years, most of these activities have been carried out under the DEEP umbrella since BILC has actively supported DEEP in its efforts to assist military educational systems in building efficient language training and testing systems.</a:t>
            </a:r>
          </a:p>
          <a:p>
            <a:pPr algn="just"/>
            <a:endParaRPr lang="hr-HR" altLang="bg-BG"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16</a:t>
            </a:fld>
            <a:endParaRPr lang="bg-BG" alt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17</a:t>
            </a:fld>
            <a:endParaRPr lang="bg-BG" alt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itchFamily="34" charset="0"/>
                <a:cs typeface="Arial" pitchFamily="34" charset="0"/>
              </a:defRPr>
            </a:lvl1pPr>
            <a:lvl2pPr marL="742950" indent="-285750" defTabSz="938213">
              <a:defRPr>
                <a:solidFill>
                  <a:schemeClr val="tx1"/>
                </a:solidFill>
                <a:latin typeface="Arial" pitchFamily="34" charset="0"/>
                <a:cs typeface="Arial" pitchFamily="34" charset="0"/>
              </a:defRPr>
            </a:lvl2pPr>
            <a:lvl3pPr marL="1143000" indent="-228600" defTabSz="938213">
              <a:defRPr>
                <a:solidFill>
                  <a:schemeClr val="tx1"/>
                </a:solidFill>
                <a:latin typeface="Arial" pitchFamily="34" charset="0"/>
                <a:cs typeface="Arial" pitchFamily="34" charset="0"/>
              </a:defRPr>
            </a:lvl3pPr>
            <a:lvl4pPr marL="1600200" indent="-228600" defTabSz="938213">
              <a:defRPr>
                <a:solidFill>
                  <a:schemeClr val="tx1"/>
                </a:solidFill>
                <a:latin typeface="Arial" pitchFamily="34" charset="0"/>
                <a:cs typeface="Arial" pitchFamily="34" charset="0"/>
              </a:defRPr>
            </a:lvl4pPr>
            <a:lvl5pPr marL="2057400" indent="-228600" defTabSz="938213">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2E8B74-2C82-4F3C-A016-696814EE0BE9}" type="slidenum">
              <a:rPr lang="en-CA" altLang="sr-Latn-RS" smtClean="0"/>
              <a:pPr eaLnBrk="1" hangingPunct="1"/>
              <a:t>18</a:t>
            </a:fld>
            <a:endParaRPr lang="en-CA" altLang="sr-Latn-R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sr-Latn-R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1010" y="9426814"/>
            <a:ext cx="2945076"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BD0EA33-43DE-41E6-83CD-68BEBA0CF3E8}" type="slidenum">
              <a:rPr lang="en-CA" altLang="pl-PL" sz="1200"/>
              <a:pPr algn="r" eaLnBrk="1" hangingPunct="1"/>
              <a:t>2</a:t>
            </a:fld>
            <a:endParaRPr lang="en-CA" altLang="pl-PL"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pl-PL"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74650" y="1292225"/>
            <a:ext cx="6154738"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278138" y="4818578"/>
            <a:ext cx="5860202" cy="4790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defRPr/>
            </a:pPr>
            <a:r>
              <a:rPr lang="en-US" sz="1400" dirty="0"/>
              <a:t>NATO relies on a shared language and culture to operate internally (support staff and planning), in joint operations, and in the training events that lead to them.  An organizational culture's shared perceptions, procedures, and processes are expressed in a shared language.  We each contribute severally, but we collectively share a standard to which we aspire.  The role of BILC is to facilitate the exchange of expertise, skill</a:t>
            </a:r>
            <a:r>
              <a:rPr lang="hr-HR" sz="1400" dirty="0"/>
              <a:t>s</a:t>
            </a:r>
            <a:r>
              <a:rPr lang="en-US" sz="1400" dirty="0"/>
              <a:t>, and knowledge.</a:t>
            </a:r>
            <a:endParaRPr lang="en-US" altLang="bg-BG" sz="1600" u="sng" dirty="0">
              <a:cs typeface="Times New Roman" pitchFamily="18" charset="0"/>
            </a:endParaRPr>
          </a:p>
        </p:txBody>
      </p:sp>
      <p:sp>
        <p:nvSpPr>
          <p:cNvPr id="6554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5541"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85210C2A-E983-4B21-B25B-19A212DB987C}" type="slidenum">
              <a:rPr lang="en-US" altLang="en-US" smtClean="0">
                <a:solidFill>
                  <a:srgbClr val="000000"/>
                </a:solidFill>
                <a:latin typeface="Times New Roman" pitchFamily="18" charset="0"/>
              </a:rPr>
              <a:pPr/>
              <a:t>3</a:t>
            </a:fld>
            <a:endParaRPr lang="en-US" altLang="en-US">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271463" y="569913"/>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301978" y="4169950"/>
            <a:ext cx="6265240" cy="4718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BILC has been NATO’s advisory body since 1966. </a:t>
            </a:r>
            <a:endParaRPr lang="hr-HR" dirty="0"/>
          </a:p>
          <a:p>
            <a:pPr algn="just"/>
            <a:r>
              <a:rPr lang="en-US" dirty="0"/>
              <a:t>Founding members are France, Germany, Italy, the United Kingdom, and the United States. 1967 – Belgium, Canada, the Netherlands</a:t>
            </a:r>
            <a:r>
              <a:rPr lang="hr-HR" dirty="0"/>
              <a:t>….</a:t>
            </a:r>
          </a:p>
          <a:p>
            <a:pPr algn="just"/>
            <a:endParaRPr lang="en-US" b="1" dirty="0">
              <a:solidFill>
                <a:srgbClr val="0033CC"/>
              </a:solidFill>
              <a:latin typeface="Letter Gothic" pitchFamily="49" charset="0"/>
            </a:endParaRPr>
          </a:p>
          <a:p>
            <a:pPr algn="just" eaLnBrk="1" hangingPunct="1">
              <a:lnSpc>
                <a:spcPct val="80000"/>
              </a:lnSpc>
            </a:pPr>
            <a:r>
              <a:rPr lang="en-CA" b="1" dirty="0">
                <a:solidFill>
                  <a:srgbClr val="0033CC"/>
                </a:solidFill>
                <a:latin typeface="Letter Gothic" pitchFamily="49" charset="0"/>
              </a:rPr>
              <a:t>	</a:t>
            </a:r>
          </a:p>
          <a:p>
            <a:pPr algn="just"/>
            <a:endParaRPr lang="en-US" altLang="bg-BG" dirty="0">
              <a:cs typeface="Times New Roman" pitchFamily="18" charset="0"/>
            </a:endParaRPr>
          </a:p>
        </p:txBody>
      </p:sp>
      <p:sp>
        <p:nvSpPr>
          <p:cNvPr id="6656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656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D56E6EF8-F330-453A-900B-6094EB2067FB}" type="slidenum">
              <a:rPr lang="en-US" altLang="en-US" smtClean="0">
                <a:solidFill>
                  <a:srgbClr val="000000"/>
                </a:solidFill>
                <a:latin typeface="Times New Roman" pitchFamily="18" charset="0"/>
              </a:rPr>
              <a:pPr/>
              <a:t>4</a:t>
            </a:fld>
            <a:endParaRPr lang="en-US" altLang="en-US">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22263" y="1241425"/>
            <a:ext cx="61531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46509" y="4776084"/>
            <a:ext cx="6048672"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BILC has three constitutional components: a. Members, b. The Secretariat, and c. The Steering Committee.</a:t>
            </a:r>
            <a:endParaRPr lang="hr-HR" sz="1400" dirty="0"/>
          </a:p>
          <a:p>
            <a:pPr algn="just"/>
            <a:r>
              <a:rPr lang="en-US" sz="1400" dirty="0"/>
              <a:t>Participating nations are represented at BILC through a steering committee consisting of their national representatives.</a:t>
            </a:r>
            <a:endParaRPr lang="hr-HR" sz="1400" dirty="0"/>
          </a:p>
          <a:p>
            <a:pPr algn="just"/>
            <a:r>
              <a:rPr lang="en-US" sz="1400" dirty="0"/>
              <a:t>The Secretariat and Steering Committee run the BILC.</a:t>
            </a:r>
            <a:endParaRPr lang="hr-HR" sz="1400" dirty="0"/>
          </a:p>
          <a:p>
            <a:pPr algn="just"/>
            <a:r>
              <a:rPr lang="en-US" sz="1400" dirty="0"/>
              <a:t>This is our formal structure. </a:t>
            </a:r>
            <a:endParaRPr lang="hr-HR" sz="1400" dirty="0"/>
          </a:p>
          <a:p>
            <a:pPr algn="just"/>
            <a:r>
              <a:rPr lang="en-US" sz="1400" dirty="0"/>
              <a:t>To the left, you can see the countries that have provided the Secretariat over the years. Currently, the Secretariat consists of 8 members.</a:t>
            </a:r>
            <a:endParaRPr lang="hr-HR" sz="1400" dirty="0"/>
          </a:p>
          <a:p>
            <a:pPr algn="just"/>
            <a:r>
              <a:rPr lang="en-US" sz="1400" dirty="0"/>
              <a:t>Associate secretaries and </a:t>
            </a:r>
            <a:r>
              <a:rPr lang="hr-HR" sz="1400" dirty="0" err="1"/>
              <a:t>the</a:t>
            </a:r>
            <a:r>
              <a:rPr lang="hr-HR" sz="1400" dirty="0"/>
              <a:t> </a:t>
            </a:r>
            <a:r>
              <a:rPr lang="en-US" sz="1400" dirty="0"/>
              <a:t>senior adviser are long-standing</a:t>
            </a:r>
            <a:r>
              <a:rPr lang="hr-HR" sz="1400" dirty="0"/>
              <a:t>/</a:t>
            </a:r>
            <a:r>
              <a:rPr lang="hr-HR" sz="1400" dirty="0" err="1"/>
              <a:t>permanent</a:t>
            </a:r>
            <a:r>
              <a:rPr lang="en-US" sz="1400" dirty="0"/>
              <a:t> members of the BILC who support and assist a presiding nation in various ways.</a:t>
            </a:r>
            <a:endParaRPr lang="hr-HR" sz="1400" dirty="0"/>
          </a:p>
          <a:p>
            <a:pPr algn="just"/>
            <a:r>
              <a:rPr lang="en-US" sz="1400" dirty="0"/>
              <a:t>The BILC Chair presides over the Steering Committee, which holds its annual meeting at the conference. Voting rights are held by NATO national representatives. Partner nations are invited to attend and observe at Steering Committee meetings, but they do not have the right to vote.</a:t>
            </a:r>
            <a:endParaRPr lang="hr-HR" sz="1400" dirty="0"/>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5</a:t>
            </a:fld>
            <a:endParaRPr lang="en-US" altLang="en-US">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968375" y="138113"/>
            <a:ext cx="4762500" cy="2592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375089" y="2873584"/>
            <a:ext cx="6144449" cy="6697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From 1978 to 2011, BILC was associated with the NATO Training Group through the Joint Services Sub-Group. With the reorganization of NTG, from 2011 until 2023, relations with BILC were placed under the auspices of the Supreme Allied Commander Transformation (HQ SACT) and regulated by the </a:t>
            </a:r>
            <a:r>
              <a:rPr lang="en-US" sz="1400" i="1" dirty="0"/>
              <a:t>Memorandum of Cooperation between Headquarters, Supreme Allied Commander Transformation and the Bureau for International Language Co-ordination</a:t>
            </a:r>
            <a:r>
              <a:rPr lang="en-US" sz="1400" dirty="0"/>
              <a:t>. Thus, BILC became better aligned as a strategic rather than tactical element while retaining its status as an independent advisory body. </a:t>
            </a:r>
          </a:p>
          <a:p>
            <a:pPr algn="just"/>
            <a:r>
              <a:rPr lang="en-US" sz="1400" dirty="0"/>
              <a:t>BILC’s involvement is integral to the implementation of strategic planning in NATO.</a:t>
            </a:r>
          </a:p>
          <a:p>
            <a:pPr algn="just"/>
            <a:r>
              <a:rPr lang="en-US" sz="1400" dirty="0"/>
              <a:t>In 2024, as you know, the NTG was dissolved, and five organizations/entities were left out without any organizational connection. We were informed that the NATO Military Committee Joint </a:t>
            </a:r>
            <a:r>
              <a:rPr lang="en-US" sz="1400" dirty="0" err="1"/>
              <a:t>Standardisation</a:t>
            </a:r>
            <a:r>
              <a:rPr lang="en-US" sz="1400" dirty="0"/>
              <a:t> Board would meet to decide where we should be aligned. Since then, the members of the Secretariat have been trying to reestablish the contacts with ACT HQ and renew the MOC. The efforts have paid off. We have been informed that the majority of our activities are still in the domain of the Deputy Chief of Staff (DCOS) of the </a:t>
            </a:r>
            <a:r>
              <a:rPr lang="en-US" sz="1400" dirty="0" err="1"/>
              <a:t>Multidomain</a:t>
            </a:r>
            <a:r>
              <a:rPr lang="en-US" sz="1400" dirty="0"/>
              <a:t> Force Development Directorate (MDFD) at the Headquarters of the Supreme Commander Allied Command for Transformation (HQ SACT). The POC for this process has been appointed on behalf of SACT, and we have already contacted her. We will inform you regularly and promptly about how this is being developed.</a:t>
            </a:r>
          </a:p>
        </p:txBody>
      </p:sp>
      <p:sp>
        <p:nvSpPr>
          <p:cNvPr id="68612"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8613"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3C0F0EE2-8239-41B8-97EA-8176CB116C7D}" type="slidenum">
              <a:rPr lang="en-US" altLang="en-US" smtClean="0">
                <a:solidFill>
                  <a:srgbClr val="000000"/>
                </a:solidFill>
                <a:latin typeface="Times New Roman" pitchFamily="18" charset="0"/>
              </a:rPr>
              <a:pPr/>
              <a:t>6</a:t>
            </a:fld>
            <a:endParaRPr lang="en-US" altLang="en-US">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278138" y="4890329"/>
            <a:ext cx="5785255" cy="4718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b="1" dirty="0"/>
              <a:t>Here are our vision and mission statements.  </a:t>
            </a:r>
            <a:r>
              <a:rPr lang="en-US" dirty="0"/>
              <a:t>BILC </a:t>
            </a:r>
            <a:r>
              <a:rPr lang="en-US" dirty="0" err="1"/>
              <a:t>endeavours</a:t>
            </a:r>
            <a:r>
              <a:rPr lang="en-US" dirty="0"/>
              <a:t> to live up to these ideals in concrete and practical ways. As the statements capture, our primary mission is to promote interoperability among NATO and </a:t>
            </a:r>
            <a:r>
              <a:rPr lang="en-US" dirty="0" err="1"/>
              <a:t>PfP</a:t>
            </a:r>
            <a:r>
              <a:rPr lang="en-US" dirty="0"/>
              <a:t> nations by standardizing training and testing practices.  Our goal is to foster the exchange of knowledge and best practices.</a:t>
            </a:r>
          </a:p>
          <a:p>
            <a:pPr algn="just"/>
            <a:r>
              <a:rPr lang="en-US" dirty="0"/>
              <a:t>There are plenty of civilian/academic language training and testing professional associations. However, the BILC world is the defense-sponsored world and, accordingly, has some special aspects, such as military interoperability, military terms, large numbers of people to train, and frequently higher levels than the purely civilian world of language teaching. BILC is a unique language organization.  </a:t>
            </a:r>
          </a:p>
          <a:p>
            <a:pPr algn="just"/>
            <a:r>
              <a:rPr lang="en-US" b="1" u="sng" dirty="0"/>
              <a:t>The BILC vision </a:t>
            </a:r>
            <a:endParaRPr lang="en-US" dirty="0"/>
          </a:p>
          <a:p>
            <a:pPr algn="just"/>
            <a:r>
              <a:rPr lang="en-US" dirty="0"/>
              <a:t>This means sharing progress made with member nations, partner nations, and any nation that wishes to advance in the field of language training for military purposes. How is this done? Through the secretariat, various initiatives aim to foster these exchanges and promote standardization.</a:t>
            </a:r>
            <a:r>
              <a:rPr lang="en-US" u="sng" dirty="0"/>
              <a:t> </a:t>
            </a:r>
            <a:endParaRPr lang="en-US" dirty="0"/>
          </a:p>
          <a:p>
            <a:pPr eaLnBrk="1" hangingPunct="1"/>
            <a:endParaRPr lang="en-US" altLang="sr-Latn-RS" dirty="0">
              <a:latin typeface="Arial" pitchFamily="34" charset="0"/>
            </a:endParaRPr>
          </a:p>
          <a:p>
            <a:endParaRPr lang="hr-HR" dirty="0"/>
          </a:p>
          <a:p>
            <a:pPr eaLnBrk="1" hangingPunct="1"/>
            <a:endParaRPr lang="en-US" altLang="bg-BG" dirty="0">
              <a:cs typeface="Times New Roman" pitchFamily="18" charset="0"/>
            </a:endParaRPr>
          </a:p>
        </p:txBody>
      </p:sp>
      <p:sp>
        <p:nvSpPr>
          <p:cNvPr id="6963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963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76388E6A-4408-4901-92D7-E3BBF78E96A9}" type="slidenum">
              <a:rPr lang="en-US" altLang="en-US" smtClean="0">
                <a:solidFill>
                  <a:srgbClr val="000000"/>
                </a:solidFill>
                <a:latin typeface="Times New Roman" pitchFamily="18" charset="0"/>
              </a:rPr>
              <a:pPr/>
              <a:t>7</a:t>
            </a:fld>
            <a:endParaRPr lang="en-US" altLang="en-US">
              <a:solidFill>
                <a:srgbClr val="000000"/>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370321" y="4776083"/>
            <a:ext cx="6057034" cy="479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As mentioned, BILC's primary responsibility is </a:t>
            </a:r>
            <a:r>
              <a:rPr lang="en-US" sz="1400" b="1" u="sng" dirty="0"/>
              <a:t>to be the custodian of STANAG 6001.</a:t>
            </a:r>
            <a:r>
              <a:rPr lang="en-US" sz="1400" dirty="0"/>
              <a:t> This standard drives most BILC activities. It is not a how-to guide like other STANAGs, but a set of definitions of proficiency levels in four skills. Still, it is the standard we adhere to and forms the backbone of our training and testing systems. It influences what and how language is taught and tested. </a:t>
            </a:r>
          </a:p>
          <a:p>
            <a:pPr algn="just"/>
            <a:r>
              <a:rPr lang="en-US" sz="1400" dirty="0"/>
              <a:t>It also provides guidance underpinning the serious subject of Standardized Language Profiles (SLPs), which are found in many basic personnel requirements, not to mention national directives and ministerial orders related to military personnel. The BILC website has it. </a:t>
            </a:r>
          </a:p>
          <a:p>
            <a:pPr algn="just"/>
            <a:r>
              <a:rPr lang="en-US" sz="1400" dirty="0"/>
              <a:t>At each Level, there are separate performance descriptions for each skill area. The corresponding four numbers form a Standardized Language Profile (SLP) and are taken together in the order Listening-Speaking-Reading-Writing. </a:t>
            </a:r>
          </a:p>
          <a:p>
            <a:pPr algn="just"/>
            <a:endParaRPr lang="hr-HR" dirty="0"/>
          </a:p>
          <a:p>
            <a:pPr algn="just"/>
            <a:endParaRPr lang="hr-HR" dirty="0"/>
          </a:p>
          <a:p>
            <a:pPr algn="just"/>
            <a:endParaRPr lang="hr-HR" dirty="0"/>
          </a:p>
          <a:p>
            <a:pPr algn="just"/>
            <a:endParaRPr lang="en-US" altLang="sr-Latn-R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E2D6D38-A722-4963-B9ED-0E6ADEF6F193}" type="slidenum">
              <a:rPr lang="bg-BG" altLang="bg-BG" smtClean="0"/>
              <a:pPr/>
              <a:t>8</a:t>
            </a:fld>
            <a:endParaRPr lang="bg-BG" alt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6A3C29D-F9C1-4B3A-AEEB-F95637E1B3F0}" type="slidenum">
              <a:rPr lang="en-CA" altLang="pl-PL" smtClean="0"/>
              <a:pPr/>
              <a:t>9</a:t>
            </a:fld>
            <a:endParaRPr lang="en-CA" altLang="pl-PL"/>
          </a:p>
        </p:txBody>
      </p:sp>
      <p:sp>
        <p:nvSpPr>
          <p:cNvPr id="71683" name="Rectangle 7"/>
          <p:cNvSpPr txBox="1">
            <a:spLocks noGrp="1" noChangeArrowheads="1"/>
          </p:cNvSpPr>
          <p:nvPr/>
        </p:nvSpPr>
        <p:spPr bwMode="auto">
          <a:xfrm>
            <a:off x="3851010" y="9426814"/>
            <a:ext cx="2945076" cy="4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1" rIns="91399" bIns="45701"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35F8549-BFC2-4A05-8ECB-E8B98048205A}" type="slidenum">
              <a:rPr lang="en-CA" altLang="pl-PL" sz="1200"/>
              <a:pPr algn="r" eaLnBrk="1" hangingPunct="1"/>
              <a:t>9</a:t>
            </a:fld>
            <a:endParaRPr lang="en-CA" altLang="pl-PL" sz="1200"/>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xfrm>
            <a:off x="443059" y="4776083"/>
            <a:ext cx="5980114" cy="4144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9" tIns="45701" rIns="91399" bIns="45701" numCol="1" anchor="t" anchorCtr="0" compatLnSpc="1">
            <a:prstTxWarp prst="textNoShape">
              <a:avLst/>
            </a:prstTxWarp>
          </a:bodyPr>
          <a:lstStyle/>
          <a:p>
            <a:pPr algn="just"/>
            <a:r>
              <a:rPr lang="pl-PL" altLang="pl-PL" sz="1400" dirty="0"/>
              <a:t> </a:t>
            </a:r>
            <a:r>
              <a:rPr lang="en-US" sz="1400" dirty="0"/>
              <a:t>"…English language is the foundation of interoperability…" Gen Ralston, former SACEUR</a:t>
            </a:r>
          </a:p>
          <a:p>
            <a:pPr algn="just"/>
            <a:r>
              <a:rPr lang="en-US" sz="1400" dirty="0"/>
              <a:t>Despite the crucial role of the English language in NATO, language training remains a national responsibility. Each nation is accountable for its training and testing program.  It's important to note that there are no common tests  ,  only a common standard. Moreover, there is no central authority overseeing language training, testing, and the accuracy of results. While BILC can and does make recommendations, it does not have the authority to enforce them on national programs. </a:t>
            </a:r>
          </a:p>
          <a:p>
            <a:pPr algn="just"/>
            <a:r>
              <a:rPr lang="en-US" sz="1400" b="1" dirty="0"/>
              <a:t>We at BILC know that testing methods vary, and standard interpretations can cause differences in SLPs even though</a:t>
            </a:r>
            <a:r>
              <a:rPr lang="hr-HR" sz="1400" b="1" dirty="0"/>
              <a:t>.</a:t>
            </a:r>
            <a:r>
              <a:rPr lang="en-US" sz="1400" b="1" dirty="0"/>
              <a:t> </a:t>
            </a:r>
            <a:r>
              <a:rPr lang="en-US" sz="1400" dirty="0"/>
              <a:t>BILC has made huge progress with many nations through standardizing efforts. A few nations still need to develop professional training and testing programs, yet STANAG 6001 proficiency certificates are still issued. Furthermore, Nations may not be setting realistic training goals, for example, aiming to train all officers to level 3…  This is an incredible challenge for most nations.  In some nations, we know it is extremely difficult to find qualified teachers with this high level of proficiency. </a:t>
            </a:r>
          </a:p>
          <a:p>
            <a:pPr eaLnBrk="1" hangingPunct="1">
              <a:lnSpc>
                <a:spcPct val="80000"/>
              </a:lnSpc>
            </a:pPr>
            <a:endParaRPr lang="en-US" altLang="pl-PL"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14.7.2025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14.7.2025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14.7.2025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14.7.2025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14.7.2025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14.7.2025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14.7.2025 г.</a:t>
            </a:fld>
            <a:endParaRPr lang="en-GB" dirty="0"/>
          </a:p>
        </p:txBody>
      </p:sp>
    </p:spTree>
    <p:extLst>
      <p:ext uri="{BB962C8B-B14F-4D97-AF65-F5344CB8AC3E}">
        <p14:creationId xmlns:p14="http://schemas.microsoft.com/office/powerpoint/2010/main" val="386554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14.7.2025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14.7.2025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14.7.2025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14.7.2025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14.7.2025 г.</a:t>
            </a:fld>
            <a:endParaRPr lang="en-GB" dirty="0"/>
          </a:p>
        </p:txBody>
      </p:sp>
    </p:spTree>
    <p:extLst>
      <p:ext uri="{BB962C8B-B14F-4D97-AF65-F5344CB8AC3E}">
        <p14:creationId xmlns:p14="http://schemas.microsoft.com/office/powerpoint/2010/main" val="341227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14.7.2025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7/14/2025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7/14/2025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7/14/2025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14.7.2025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7/14/2025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79" y="274638"/>
            <a:ext cx="11341418" cy="1143000"/>
          </a:xfrm>
        </p:spPr>
        <p:txBody>
          <a:bodyPr/>
          <a:lstStyle/>
          <a:p>
            <a:r>
              <a:rPr lang="en-US"/>
              <a:t>Click to edit Master title style</a:t>
            </a:r>
          </a:p>
        </p:txBody>
      </p:sp>
      <p:sp>
        <p:nvSpPr>
          <p:cNvPr id="3" name="Text Placeholder 2"/>
          <p:cNvSpPr>
            <a:spLocks noGrp="1"/>
          </p:cNvSpPr>
          <p:nvPr>
            <p:ph type="body" sz="half" idx="1"/>
          </p:nvPr>
        </p:nvSpPr>
        <p:spPr>
          <a:xfrm>
            <a:off x="630079"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525ACB1-5914-4FDB-9B7D-656088B91E99}" type="slidenum">
              <a:rPr lang="en-CA"/>
              <a:pPr>
                <a:defRPr/>
              </a:pPr>
              <a:t>‹#›</a:t>
            </a:fld>
            <a:endParaRPr lang="en-CA"/>
          </a:p>
        </p:txBody>
      </p:sp>
    </p:spTree>
    <p:extLst>
      <p:ext uri="{BB962C8B-B14F-4D97-AF65-F5344CB8AC3E}">
        <p14:creationId xmlns:p14="http://schemas.microsoft.com/office/powerpoint/2010/main" val="690273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smtClean="0"/>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smtClean="0"/>
              <a:pPr>
                <a:defRPr/>
              </a:pPr>
              <a:t>‹#›</a:t>
            </a:fld>
            <a:endParaRPr lang="en-US" altLang="lt-LT"/>
          </a:p>
        </p:txBody>
      </p:sp>
    </p:spTree>
    <p:extLst>
      <p:ext uri="{BB962C8B-B14F-4D97-AF65-F5344CB8AC3E}">
        <p14:creationId xmlns:p14="http://schemas.microsoft.com/office/powerpoint/2010/main" val="3658562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smtClean="0"/>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smtClean="0"/>
              <a:pPr>
                <a:defRPr/>
              </a:pPr>
              <a:t>‹#›</a:t>
            </a:fld>
            <a:endParaRPr lang="en-US" altLang="lt-LT"/>
          </a:p>
        </p:txBody>
      </p:sp>
    </p:spTree>
    <p:extLst>
      <p:ext uri="{BB962C8B-B14F-4D97-AF65-F5344CB8AC3E}">
        <p14:creationId xmlns:p14="http://schemas.microsoft.com/office/powerpoint/2010/main" val="2027504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smtClean="0"/>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smtClean="0"/>
              <a:pPr>
                <a:defRPr/>
              </a:pPr>
              <a:t>‹#›</a:t>
            </a:fld>
            <a:endParaRPr lang="en-US" altLang="lt-LT"/>
          </a:p>
        </p:txBody>
      </p:sp>
    </p:spTree>
    <p:extLst>
      <p:ext uri="{BB962C8B-B14F-4D97-AF65-F5344CB8AC3E}">
        <p14:creationId xmlns:p14="http://schemas.microsoft.com/office/powerpoint/2010/main" val="2882656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smtClean="0"/>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smtClean="0"/>
              <a:pPr>
                <a:defRPr/>
              </a:pPr>
              <a:t>‹#›</a:t>
            </a:fld>
            <a:endParaRPr lang="en-US" altLang="lt-LT"/>
          </a:p>
        </p:txBody>
      </p:sp>
    </p:spTree>
    <p:extLst>
      <p:ext uri="{BB962C8B-B14F-4D97-AF65-F5344CB8AC3E}">
        <p14:creationId xmlns:p14="http://schemas.microsoft.com/office/powerpoint/2010/main" val="2468225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smtClean="0"/>
              <a:pPr>
                <a:defRPr/>
              </a:pPr>
              <a:t>7/14/2025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smtClean="0"/>
              <a:pPr>
                <a:defRPr/>
              </a:pPr>
              <a:t>‹#›</a:t>
            </a:fld>
            <a:endParaRPr lang="en-US" altLang="lt-LT"/>
          </a:p>
        </p:txBody>
      </p:sp>
    </p:spTree>
    <p:extLst>
      <p:ext uri="{BB962C8B-B14F-4D97-AF65-F5344CB8AC3E}">
        <p14:creationId xmlns:p14="http://schemas.microsoft.com/office/powerpoint/2010/main" val="1415404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smtClean="0"/>
              <a:pPr>
                <a:defRPr/>
              </a:pPr>
              <a:t>7/14/2025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smtClean="0"/>
              <a:pPr>
                <a:defRPr/>
              </a:pPr>
              <a:t>‹#›</a:t>
            </a:fld>
            <a:endParaRPr lang="en-US" altLang="lt-LT"/>
          </a:p>
        </p:txBody>
      </p:sp>
    </p:spTree>
    <p:extLst>
      <p:ext uri="{BB962C8B-B14F-4D97-AF65-F5344CB8AC3E}">
        <p14:creationId xmlns:p14="http://schemas.microsoft.com/office/powerpoint/2010/main" val="382540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smtClean="0"/>
              <a:pPr>
                <a:defRPr/>
              </a:pPr>
              <a:t>7/14/2025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smtClean="0"/>
              <a:pPr>
                <a:defRPr/>
              </a:pPr>
              <a:t>‹#›</a:t>
            </a:fld>
            <a:endParaRPr lang="en-US" altLang="lt-LT"/>
          </a:p>
        </p:txBody>
      </p:sp>
    </p:spTree>
    <p:extLst>
      <p:ext uri="{BB962C8B-B14F-4D97-AF65-F5344CB8AC3E}">
        <p14:creationId xmlns:p14="http://schemas.microsoft.com/office/powerpoint/2010/main" val="37097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14.7.2025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smtClean="0"/>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smtClean="0"/>
              <a:pPr>
                <a:defRPr/>
              </a:pPr>
              <a:t>‹#›</a:t>
            </a:fld>
            <a:endParaRPr lang="en-US" altLang="lt-LT"/>
          </a:p>
        </p:txBody>
      </p:sp>
    </p:spTree>
    <p:extLst>
      <p:ext uri="{BB962C8B-B14F-4D97-AF65-F5344CB8AC3E}">
        <p14:creationId xmlns:p14="http://schemas.microsoft.com/office/powerpoint/2010/main" val="435512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smtClean="0"/>
              <a:pPr>
                <a:defRPr/>
              </a:pPr>
              <a:t>7/14/2025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smtClean="0"/>
              <a:pPr>
                <a:defRPr/>
              </a:pPr>
              <a:t>‹#›</a:t>
            </a:fld>
            <a:endParaRPr lang="en-US" altLang="lt-LT"/>
          </a:p>
        </p:txBody>
      </p:sp>
    </p:spTree>
    <p:extLst>
      <p:ext uri="{BB962C8B-B14F-4D97-AF65-F5344CB8AC3E}">
        <p14:creationId xmlns:p14="http://schemas.microsoft.com/office/powerpoint/2010/main" val="3037191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smtClean="0"/>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smtClean="0"/>
              <a:pPr>
                <a:defRPr/>
              </a:pPr>
              <a:t>‹#›</a:t>
            </a:fld>
            <a:endParaRPr lang="en-US" altLang="lt-LT"/>
          </a:p>
        </p:txBody>
      </p:sp>
    </p:spTree>
    <p:extLst>
      <p:ext uri="{BB962C8B-B14F-4D97-AF65-F5344CB8AC3E}">
        <p14:creationId xmlns:p14="http://schemas.microsoft.com/office/powerpoint/2010/main" val="969817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smtClean="0"/>
              <a:pPr>
                <a:defRPr/>
              </a:pPr>
              <a:t>7/14/2025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smtClean="0"/>
              <a:pPr>
                <a:defRPr/>
              </a:pPr>
              <a:t>‹#›</a:t>
            </a:fld>
            <a:endParaRPr lang="en-US" altLang="lt-LT"/>
          </a:p>
        </p:txBody>
      </p:sp>
    </p:spTree>
    <p:extLst>
      <p:ext uri="{BB962C8B-B14F-4D97-AF65-F5344CB8AC3E}">
        <p14:creationId xmlns:p14="http://schemas.microsoft.com/office/powerpoint/2010/main" val="2737903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14.7.2025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14.7.2025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14.7.2025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14.7.2025 г.</a:t>
            </a:fld>
            <a:endParaRPr lang="en-GB" dirty="0"/>
          </a:p>
        </p:txBody>
      </p:sp>
    </p:spTree>
    <p:extLst>
      <p:ext uri="{BB962C8B-B14F-4D97-AF65-F5344CB8AC3E}">
        <p14:creationId xmlns:p14="http://schemas.microsoft.com/office/powerpoint/2010/main" val="386554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14.7.2025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a:t>Click to edit Master title style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14.7.2025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14.7.2025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14.7.2025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14.7.2025 г.</a:t>
            </a:fld>
            <a:endParaRPr lang="en-GB" dirty="0"/>
          </a:p>
        </p:txBody>
      </p:sp>
    </p:spTree>
    <p:extLst>
      <p:ext uri="{BB962C8B-B14F-4D97-AF65-F5344CB8AC3E}">
        <p14:creationId xmlns:p14="http://schemas.microsoft.com/office/powerpoint/2010/main" val="3412279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14.7.2025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a:t>Click to edit Master title style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14.7.2025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14.7.2025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6.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6.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theme" Target="../theme/theme7.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14.7.2025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14.7.2025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14.7.2025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7/14/2025</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 id="214749247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smtClean="0"/>
              <a:pPr>
                <a:defRPr/>
              </a:pPr>
              <a:t>14.7.2025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smtClean="0"/>
              <a:pPr>
                <a:defRPr/>
              </a:pPr>
              <a:t>‹#›</a:t>
            </a:fld>
            <a:endParaRPr lang="bg-BG" altLang="bg-BG"/>
          </a:p>
        </p:txBody>
      </p:sp>
      <p:pic>
        <p:nvPicPr>
          <p:cNvPr id="7" name="Picture 5" descr="Nato"/>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72" r:id="rId1"/>
    <p:sldLayoutId id="2147492473" r:id="rId2"/>
    <p:sldLayoutId id="2147492474" r:id="rId3"/>
    <p:sldLayoutId id="2147492475" r:id="rId4"/>
    <p:sldLayoutId id="2147492476" r:id="rId5"/>
    <p:sldLayoutId id="2147492477" r:id="rId6"/>
    <p:sldLayoutId id="2147492478" r:id="rId7"/>
    <p:sldLayoutId id="2147492479" r:id="rId8"/>
    <p:sldLayoutId id="2147492480" r:id="rId9"/>
    <p:sldLayoutId id="2147492481" r:id="rId10"/>
    <p:sldLayoutId id="2147492482"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14.7.2025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84" r:id="rId1"/>
    <p:sldLayoutId id="2147492485" r:id="rId2"/>
    <p:sldLayoutId id="2147492486" r:id="rId3"/>
    <p:sldLayoutId id="2147492487" r:id="rId4"/>
    <p:sldLayoutId id="2147492488" r:id="rId5"/>
    <p:sldLayoutId id="2147492489" r:id="rId6"/>
    <p:sldLayoutId id="2147492490" r:id="rId7"/>
    <p:sldLayoutId id="2147492491" r:id="rId8"/>
    <p:sldLayoutId id="2147492492" r:id="rId9"/>
  </p:sldLayoutIdLst>
  <p:hf hdr="0" ftr="0" dt="0"/>
  <p:txStyles>
    <p:titleStyle>
      <a:lvl1pPr algn="ctr" rtl="0" eaLnBrk="1" fontAlgn="base" hangingPunct="1">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14.7.2025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94" r:id="rId1"/>
    <p:sldLayoutId id="2147492495" r:id="rId2"/>
    <p:sldLayoutId id="2147492496" r:id="rId3"/>
    <p:sldLayoutId id="2147492497" r:id="rId4"/>
    <p:sldLayoutId id="2147492498" r:id="rId5"/>
    <p:sldLayoutId id="2147492499" r:id="rId6"/>
    <p:sldLayoutId id="2147492500" r:id="rId7"/>
    <p:sldLayoutId id="2147492501" r:id="rId8"/>
    <p:sldLayoutId id="2147492502" r:id="rId9"/>
  </p:sldLayoutIdLst>
  <p:hf hdr="0" ftr="0" dt="0"/>
  <p:txStyles>
    <p:titleStyle>
      <a:lvl1pPr algn="ctr" rtl="0" eaLnBrk="1" fontAlgn="base" hangingPunct="1">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nato.int/cps/en/natohq/topics_139182.htm" TargetMode="External"/><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7.xml"/><Relationship Id="rId16" Type="http://schemas.openxmlformats.org/officeDocument/2006/relationships/image" Target="../media/image30.png"/><Relationship Id="rId1" Type="http://schemas.openxmlformats.org/officeDocument/2006/relationships/slideLayout" Target="../slideLayouts/slideLayout3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AutoShape 5" descr="C:\Users\iprpicdj\Downloads\233f5a72-9aec-4921-b5e8-925afcbca8c4.webp"/>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endParaRPr lang="en-US" altLang="sr-Latn-RS" sz="1800">
              <a:latin typeface="Arial" pitchFamily="34" charset="0"/>
            </a:endParaRPr>
          </a:p>
        </p:txBody>
      </p:sp>
      <p:sp>
        <p:nvSpPr>
          <p:cNvPr id="4" name="Rectangle 3"/>
          <p:cNvSpPr/>
          <p:nvPr/>
        </p:nvSpPr>
        <p:spPr>
          <a:xfrm>
            <a:off x="2700387" y="1949311"/>
            <a:ext cx="9517009" cy="1600438"/>
          </a:xfrm>
          <a:prstGeom prst="rect">
            <a:avLst/>
          </a:prstGeom>
        </p:spPr>
        <p:txBody>
          <a:bodyPr wrap="square">
            <a:spAutoFit/>
          </a:bodyPr>
          <a:lstStyle/>
          <a:p>
            <a:pPr algn="ctr" eaLnBrk="1" hangingPunct="1"/>
            <a:r>
              <a:rPr lang="hr-HR" altLang="sr-Latn-RS" sz="5400" b="1" dirty="0">
                <a:latin typeface="+mn-lt"/>
              </a:rPr>
              <a:t>BILC INFORMATION BRIEFING</a:t>
            </a:r>
            <a:endParaRPr lang="hr-HR" altLang="sr-Latn-RS" sz="4800" b="1" dirty="0">
              <a:latin typeface="+mn-lt"/>
            </a:endParaRPr>
          </a:p>
          <a:p>
            <a:pPr algn="r" eaLnBrk="1" hangingPunct="1"/>
            <a:r>
              <a:rPr lang="hr-HR" altLang="sr-Latn-RS" sz="4400" i="1" dirty="0">
                <a:latin typeface="+mn-lt"/>
              </a:rPr>
              <a:t>BILC </a:t>
            </a:r>
            <a:r>
              <a:rPr lang="hr-HR" altLang="sr-Latn-RS" sz="4400" i="1" dirty="0" err="1">
                <a:latin typeface="+mn-lt"/>
              </a:rPr>
              <a:t>Secretariat</a:t>
            </a:r>
            <a:endParaRPr lang="hr-HR" altLang="sr-Latn-RS" sz="5400" i="1" dirty="0">
              <a:latin typeface="+mn-lt"/>
            </a:endParaRPr>
          </a:p>
        </p:txBody>
      </p:sp>
      <p:sp>
        <p:nvSpPr>
          <p:cNvPr id="2" name="Title 1"/>
          <p:cNvSpPr>
            <a:spLocks noGrp="1"/>
          </p:cNvSpPr>
          <p:nvPr>
            <p:ph type="title"/>
          </p:nvPr>
        </p:nvSpPr>
        <p:spPr>
          <a:xfrm>
            <a:off x="1518354" y="692696"/>
            <a:ext cx="10290175" cy="1143000"/>
          </a:xfrm>
        </p:spPr>
        <p:txBody>
          <a:bodyPr/>
          <a:lstStyle/>
          <a:p>
            <a:r>
              <a:rPr lang="hr-HR" altLang="sr-Latn-RS" sz="6000" b="1" dirty="0">
                <a:solidFill>
                  <a:srgbClr val="C00000"/>
                </a:solidFill>
                <a:effectLst>
                  <a:outerShdw blurRad="38100" dist="38100" dir="2700000" algn="tl">
                    <a:srgbClr val="000000">
                      <a:alpha val="43137"/>
                    </a:srgbClr>
                  </a:outerShdw>
                </a:effectLst>
                <a:latin typeface="+mn-lt"/>
              </a:rPr>
              <a:t>2025 NATO BILC CONFERENCE</a:t>
            </a:r>
            <a:br>
              <a:rPr lang="hr-HR" altLang="sr-Latn-RS" sz="6000" b="1" dirty="0">
                <a:solidFill>
                  <a:srgbClr val="C00000"/>
                </a:solidFill>
                <a:effectLst>
                  <a:outerShdw blurRad="38100" dist="38100" dir="2700000" algn="tl">
                    <a:srgbClr val="000000">
                      <a:alpha val="43137"/>
                    </a:srgbClr>
                  </a:outerShdw>
                </a:effectLst>
                <a:latin typeface="+mn-lt"/>
              </a:rPr>
            </a:br>
            <a:endParaRPr lang="en-US" sz="6000" dirty="0">
              <a:effectLst>
                <a:outerShdw blurRad="38100" dist="38100" dir="2700000" algn="tl">
                  <a:srgbClr val="000000">
                    <a:alpha val="43137"/>
                  </a:srgbClr>
                </a:outerShdw>
              </a:effectLst>
              <a:latin typeface="+mn-lt"/>
            </a:endParaRPr>
          </a:p>
        </p:txBody>
      </p:sp>
      <p:pic>
        <p:nvPicPr>
          <p:cNvPr id="7" name="Picture 6" descr="Capture"/>
          <p:cNvPicPr/>
          <p:nvPr/>
        </p:nvPicPr>
        <p:blipFill>
          <a:blip r:embed="rId3">
            <a:extLst>
              <a:ext uri="{28A0092B-C50C-407E-A947-70E740481C1C}">
                <a14:useLocalDpi xmlns:a14="http://schemas.microsoft.com/office/drawing/2010/main" val="0"/>
              </a:ext>
            </a:extLst>
          </a:blip>
          <a:srcRect/>
          <a:stretch>
            <a:fillRect/>
          </a:stretch>
        </p:blipFill>
        <p:spPr bwMode="auto">
          <a:xfrm>
            <a:off x="871587" y="1556792"/>
            <a:ext cx="1828800" cy="936625"/>
          </a:xfrm>
          <a:prstGeom prst="rect">
            <a:avLst/>
          </a:prstGeom>
          <a:noFill/>
          <a:ln>
            <a:noFill/>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227" y="3068960"/>
            <a:ext cx="5760640" cy="275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01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066" y="116632"/>
            <a:ext cx="12076509" cy="1143000"/>
          </a:xfrm>
        </p:spPr>
        <p:txBody>
          <a:bodyPr/>
          <a:lstStyle/>
          <a:p>
            <a:pPr eaLnBrk="1" hangingPunct="1"/>
            <a:r>
              <a:rPr lang="hr-HR" sz="4800" b="1" dirty="0">
                <a:solidFill>
                  <a:srgbClr val="C00000"/>
                </a:solidFill>
                <a:effectLst>
                  <a:outerShdw blurRad="38100" dist="38100" dir="2700000" algn="tl">
                    <a:srgbClr val="000000">
                      <a:alpha val="43137"/>
                    </a:srgbClr>
                  </a:outerShdw>
                </a:effectLst>
              </a:rPr>
              <a:t>MAIN EVENTS</a:t>
            </a:r>
            <a:endParaRPr lang="en-CA" sz="4800" b="1" dirty="0">
              <a:solidFill>
                <a:srgbClr val="C0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sz="half" idx="1"/>
          </p:nvPr>
        </p:nvSpPr>
        <p:spPr>
          <a:xfrm>
            <a:off x="468139" y="1268760"/>
            <a:ext cx="11737304" cy="5184576"/>
          </a:xfrm>
        </p:spPr>
        <p:txBody>
          <a:bodyPr/>
          <a:lstStyle/>
          <a:p>
            <a:pPr marL="0" indent="0" eaLnBrk="1" hangingPunct="1">
              <a:lnSpc>
                <a:spcPct val="90000"/>
              </a:lnSpc>
              <a:buNone/>
            </a:pPr>
            <a:r>
              <a:rPr lang="en-CA" sz="4800" b="1" dirty="0">
                <a:solidFill>
                  <a:srgbClr val="C00000"/>
                </a:solidFill>
              </a:rPr>
              <a:t>3 annual events </a:t>
            </a:r>
            <a:r>
              <a:rPr lang="hr-HR" sz="4800" b="1" dirty="0" err="1">
                <a:solidFill>
                  <a:srgbClr val="C00000"/>
                </a:solidFill>
              </a:rPr>
              <a:t>and</a:t>
            </a:r>
            <a:r>
              <a:rPr lang="hr-HR" sz="4800" b="1" dirty="0">
                <a:solidFill>
                  <a:srgbClr val="C00000"/>
                </a:solidFill>
              </a:rPr>
              <a:t> one </a:t>
            </a:r>
            <a:r>
              <a:rPr lang="hr-HR" sz="4800" b="1" dirty="0" err="1">
                <a:solidFill>
                  <a:srgbClr val="C00000"/>
                </a:solidFill>
              </a:rPr>
              <a:t>biennial</a:t>
            </a:r>
            <a:r>
              <a:rPr lang="hr-HR" sz="4800" b="1" dirty="0">
                <a:solidFill>
                  <a:srgbClr val="C00000"/>
                </a:solidFill>
              </a:rPr>
              <a:t> </a:t>
            </a:r>
            <a:r>
              <a:rPr lang="hr-HR" sz="4800" b="1" dirty="0" err="1">
                <a:solidFill>
                  <a:srgbClr val="C00000"/>
                </a:solidFill>
              </a:rPr>
              <a:t>event</a:t>
            </a:r>
            <a:r>
              <a:rPr lang="en-CA" sz="4800" b="1" dirty="0">
                <a:solidFill>
                  <a:srgbClr val="C00000"/>
                </a:solidFill>
              </a:rPr>
              <a:t>: </a:t>
            </a:r>
            <a:endParaRPr lang="en-CA" sz="3600" b="1" dirty="0">
              <a:solidFill>
                <a:srgbClr val="C00000"/>
              </a:solidFill>
            </a:endParaRPr>
          </a:p>
          <a:p>
            <a:pPr lvl="1" eaLnBrk="1" hangingPunct="1">
              <a:lnSpc>
                <a:spcPct val="90000"/>
              </a:lnSpc>
              <a:buFont typeface="Wingdings" pitchFamily="2" charset="2"/>
              <a:buChar char="Ø"/>
            </a:pPr>
            <a:r>
              <a:rPr lang="en-CA" sz="4000" dirty="0"/>
              <a:t>Annual BILC Conference</a:t>
            </a:r>
            <a:r>
              <a:rPr lang="hr-HR" sz="4000" dirty="0"/>
              <a:t> (</a:t>
            </a:r>
            <a:r>
              <a:rPr lang="hr-HR" sz="4000" dirty="0" err="1"/>
              <a:t>in</a:t>
            </a:r>
            <a:r>
              <a:rPr lang="hr-HR" sz="4000" dirty="0"/>
              <a:t> </a:t>
            </a:r>
            <a:r>
              <a:rPr lang="hr-HR" sz="4000" dirty="0" err="1"/>
              <a:t>May</a:t>
            </a:r>
            <a:r>
              <a:rPr lang="hr-HR" sz="4000" dirty="0"/>
              <a:t>)</a:t>
            </a:r>
            <a:endParaRPr lang="en-CA" sz="4000" dirty="0"/>
          </a:p>
          <a:p>
            <a:pPr lvl="1" eaLnBrk="1" hangingPunct="1">
              <a:lnSpc>
                <a:spcPct val="90000"/>
              </a:lnSpc>
              <a:buFont typeface="Wingdings" pitchFamily="2" charset="2"/>
              <a:buChar char="Ø"/>
            </a:pPr>
            <a:r>
              <a:rPr lang="en-CA" sz="4000" dirty="0"/>
              <a:t>BILC Professional </a:t>
            </a:r>
            <a:r>
              <a:rPr lang="hr-HR" sz="4000" dirty="0" err="1"/>
              <a:t>Development</a:t>
            </a:r>
            <a:r>
              <a:rPr lang="hr-HR" sz="4000" dirty="0"/>
              <a:t> </a:t>
            </a:r>
            <a:r>
              <a:rPr lang="en-CA" sz="4000" dirty="0"/>
              <a:t>Seminar</a:t>
            </a:r>
            <a:r>
              <a:rPr lang="hr-HR" sz="4000" dirty="0"/>
              <a:t> (</a:t>
            </a:r>
            <a:r>
              <a:rPr lang="hr-HR" sz="4000" dirty="0" err="1"/>
              <a:t>in</a:t>
            </a:r>
            <a:r>
              <a:rPr lang="hr-HR" sz="4000" dirty="0"/>
              <a:t> </a:t>
            </a:r>
            <a:r>
              <a:rPr lang="hr-HR" sz="4000" dirty="0" err="1"/>
              <a:t>October</a:t>
            </a:r>
            <a:r>
              <a:rPr lang="hr-HR" sz="4000" dirty="0"/>
              <a:t>)</a:t>
            </a:r>
          </a:p>
          <a:p>
            <a:pPr lvl="1" eaLnBrk="1" hangingPunct="1">
              <a:lnSpc>
                <a:spcPct val="90000"/>
              </a:lnSpc>
              <a:buFont typeface="Wingdings" pitchFamily="2" charset="2"/>
              <a:buChar char="Ø"/>
            </a:pPr>
            <a:r>
              <a:rPr lang="en-CA" sz="4000" dirty="0"/>
              <a:t>STANAG 6001 Testing Workshop</a:t>
            </a:r>
            <a:r>
              <a:rPr lang="hr-HR" sz="4000" dirty="0"/>
              <a:t> (</a:t>
            </a:r>
            <a:r>
              <a:rPr lang="hr-HR" sz="4000" dirty="0" err="1"/>
              <a:t>in</a:t>
            </a:r>
            <a:r>
              <a:rPr lang="hr-HR" sz="4000" dirty="0"/>
              <a:t> </a:t>
            </a:r>
            <a:r>
              <a:rPr lang="hr-HR" sz="4000" dirty="0" err="1"/>
              <a:t>September</a:t>
            </a:r>
            <a:r>
              <a:rPr lang="hr-HR" sz="4000" dirty="0"/>
              <a:t>)</a:t>
            </a:r>
          </a:p>
          <a:p>
            <a:pPr lvl="1" eaLnBrk="1" hangingPunct="1">
              <a:lnSpc>
                <a:spcPct val="90000"/>
              </a:lnSpc>
              <a:buFont typeface="Wingdings" pitchFamily="2" charset="2"/>
              <a:buChar char="Ø"/>
            </a:pPr>
            <a:r>
              <a:rPr lang="hr-HR" sz="4000" dirty="0" err="1"/>
              <a:t>Military</a:t>
            </a:r>
            <a:r>
              <a:rPr lang="hr-HR" sz="4000" dirty="0"/>
              <a:t> </a:t>
            </a:r>
            <a:r>
              <a:rPr lang="hr-HR" sz="4000" dirty="0" err="1"/>
              <a:t>Terminology</a:t>
            </a:r>
            <a:r>
              <a:rPr lang="hr-HR" sz="4000" dirty="0"/>
              <a:t> </a:t>
            </a:r>
            <a:r>
              <a:rPr lang="hr-HR" sz="4000" dirty="0" err="1"/>
              <a:t>Conference</a:t>
            </a:r>
            <a:r>
              <a:rPr lang="hr-HR" sz="4000" dirty="0"/>
              <a:t> (</a:t>
            </a:r>
            <a:r>
              <a:rPr lang="hr-HR" sz="4000" dirty="0" err="1"/>
              <a:t>in</a:t>
            </a:r>
            <a:r>
              <a:rPr lang="hr-HR" sz="4000" dirty="0"/>
              <a:t> April, </a:t>
            </a:r>
            <a:r>
              <a:rPr lang="hr-HR" sz="4000" dirty="0" err="1"/>
              <a:t>every</a:t>
            </a:r>
            <a:r>
              <a:rPr lang="hr-HR" sz="4000" dirty="0"/>
              <a:t> </a:t>
            </a:r>
            <a:r>
              <a:rPr lang="hr-HR" sz="4000" dirty="0" err="1"/>
              <a:t>other</a:t>
            </a:r>
            <a:r>
              <a:rPr lang="hr-HR" sz="4000" dirty="0"/>
              <a:t> </a:t>
            </a:r>
            <a:r>
              <a:rPr lang="hr-HR" sz="4000" dirty="0" err="1"/>
              <a:t>year</a:t>
            </a:r>
            <a:r>
              <a:rPr lang="hr-HR" sz="4000" dirty="0"/>
              <a:t>)</a:t>
            </a:r>
            <a:endParaRPr lang="en-CA" sz="4000" dirty="0"/>
          </a:p>
          <a:p>
            <a:pPr marL="0" indent="0" eaLnBrk="1" hangingPunct="1">
              <a:lnSpc>
                <a:spcPct val="90000"/>
              </a:lnSpc>
              <a:buNone/>
            </a:pPr>
            <a:endParaRPr lang="en-CA" sz="2400" dirty="0"/>
          </a:p>
        </p:txBody>
      </p:sp>
    </p:spTree>
    <p:extLst>
      <p:ext uri="{BB962C8B-B14F-4D97-AF65-F5344CB8AC3E}">
        <p14:creationId xmlns:p14="http://schemas.microsoft.com/office/powerpoint/2010/main" val="15861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1363" indent="-284163">
              <a:defRPr>
                <a:solidFill>
                  <a:schemeClr val="tx1"/>
                </a:solidFill>
                <a:latin typeface="Arial" charset="0"/>
                <a:cs typeface="Arial" charset="0"/>
              </a:defRPr>
            </a:lvl2pPr>
            <a:lvl3pPr marL="1141413" indent="-227013">
              <a:defRPr>
                <a:solidFill>
                  <a:schemeClr val="tx1"/>
                </a:solidFill>
                <a:latin typeface="Arial" charset="0"/>
                <a:cs typeface="Arial" charset="0"/>
              </a:defRPr>
            </a:lvl3pPr>
            <a:lvl4pPr marL="1598613" indent="-227013">
              <a:defRPr>
                <a:solidFill>
                  <a:schemeClr val="tx1"/>
                </a:solidFill>
                <a:latin typeface="Arial" charset="0"/>
                <a:cs typeface="Arial" charset="0"/>
              </a:defRPr>
            </a:lvl4pPr>
            <a:lvl5pPr marL="2055813" indent="-227013">
              <a:defRPr>
                <a:solidFill>
                  <a:schemeClr val="tx1"/>
                </a:solidFill>
                <a:latin typeface="Arial" charset="0"/>
                <a:cs typeface="Arial" charset="0"/>
              </a:defRPr>
            </a:lvl5pPr>
            <a:lvl6pPr marL="2513013" indent="-227013" eaLnBrk="0" fontAlgn="base" hangingPunct="0">
              <a:spcBef>
                <a:spcPct val="0"/>
              </a:spcBef>
              <a:spcAft>
                <a:spcPct val="0"/>
              </a:spcAft>
              <a:defRPr>
                <a:solidFill>
                  <a:schemeClr val="tx1"/>
                </a:solidFill>
                <a:latin typeface="Arial" charset="0"/>
                <a:cs typeface="Arial" charset="0"/>
              </a:defRPr>
            </a:lvl6pPr>
            <a:lvl7pPr marL="2970213" indent="-227013" eaLnBrk="0" fontAlgn="base" hangingPunct="0">
              <a:spcBef>
                <a:spcPct val="0"/>
              </a:spcBef>
              <a:spcAft>
                <a:spcPct val="0"/>
              </a:spcAft>
              <a:defRPr>
                <a:solidFill>
                  <a:schemeClr val="tx1"/>
                </a:solidFill>
                <a:latin typeface="Arial" charset="0"/>
                <a:cs typeface="Arial" charset="0"/>
              </a:defRPr>
            </a:lvl7pPr>
            <a:lvl8pPr marL="3427413" indent="-227013" eaLnBrk="0" fontAlgn="base" hangingPunct="0">
              <a:spcBef>
                <a:spcPct val="0"/>
              </a:spcBef>
              <a:spcAft>
                <a:spcPct val="0"/>
              </a:spcAft>
              <a:defRPr>
                <a:solidFill>
                  <a:schemeClr val="tx1"/>
                </a:solidFill>
                <a:latin typeface="Arial" charset="0"/>
                <a:cs typeface="Arial" charset="0"/>
              </a:defRPr>
            </a:lvl8pPr>
            <a:lvl9pPr marL="3884613" indent="-227013" eaLnBrk="0" fontAlgn="base" hangingPunct="0">
              <a:spcBef>
                <a:spcPct val="0"/>
              </a:spcBef>
              <a:spcAft>
                <a:spcPct val="0"/>
              </a:spcAft>
              <a:defRPr>
                <a:solidFill>
                  <a:schemeClr val="tx1"/>
                </a:solidFill>
                <a:latin typeface="Arial" charset="0"/>
                <a:cs typeface="Arial" charset="0"/>
              </a:defRPr>
            </a:lvl9pPr>
          </a:lstStyle>
          <a:p>
            <a:fld id="{12D22ED9-43A4-4688-ABEB-1466D11C8873}" type="slidenum">
              <a:rPr lang="en-US" altLang="lt-LT" smtClean="0">
                <a:solidFill>
                  <a:srgbClr val="898989"/>
                </a:solidFill>
                <a:latin typeface="Calibri" pitchFamily="34" charset="0"/>
              </a:rPr>
              <a:pPr/>
              <a:t>11</a:t>
            </a:fld>
            <a:endParaRPr lang="en-US" altLang="lt-LT">
              <a:solidFill>
                <a:srgbClr val="898989"/>
              </a:solidFill>
              <a:latin typeface="Calibri" pitchFamily="34" charset="0"/>
            </a:endParaRPr>
          </a:p>
        </p:txBody>
      </p:sp>
      <p:sp>
        <p:nvSpPr>
          <p:cNvPr id="32771" name="Title 1"/>
          <p:cNvSpPr>
            <a:spLocks noGrp="1"/>
          </p:cNvSpPr>
          <p:nvPr>
            <p:ph type="ctrTitle" idx="4294967295"/>
          </p:nvPr>
        </p:nvSpPr>
        <p:spPr>
          <a:xfrm>
            <a:off x="3060427" y="260648"/>
            <a:ext cx="6669361" cy="957263"/>
          </a:xfrm>
        </p:spPr>
        <p:txBody>
          <a:bodyPr/>
          <a:lstStyle/>
          <a:p>
            <a:pPr eaLnBrk="1" hangingPunct="1">
              <a:defRPr/>
            </a:pPr>
            <a:r>
              <a:rPr lang="en-US" altLang="bg-BG" sz="3200" b="1" dirty="0">
                <a:effectLst>
                  <a:outerShdw blurRad="38100" dist="38100" dir="2700000" algn="tl">
                    <a:srgbClr val="000000">
                      <a:alpha val="43137"/>
                    </a:srgbClr>
                  </a:outerShdw>
                </a:effectLst>
                <a:cs typeface="Arial" charset="0"/>
              </a:rPr>
              <a:t>20</a:t>
            </a:r>
            <a:r>
              <a:rPr lang="sl-SI" altLang="bg-BG" sz="3200" b="1" dirty="0">
                <a:effectLst>
                  <a:outerShdw blurRad="38100" dist="38100" dir="2700000" algn="tl">
                    <a:srgbClr val="000000">
                      <a:alpha val="43137"/>
                    </a:srgbClr>
                  </a:outerShdw>
                </a:effectLst>
                <a:cs typeface="Arial" charset="0"/>
              </a:rPr>
              <a:t>24</a:t>
            </a:r>
            <a:r>
              <a:rPr lang="en-US" altLang="bg-BG" sz="3200" b="1" dirty="0">
                <a:effectLst>
                  <a:outerShdw blurRad="38100" dist="38100" dir="2700000" algn="tl">
                    <a:srgbClr val="000000">
                      <a:alpha val="43137"/>
                    </a:srgbClr>
                  </a:outerShdw>
                </a:effectLst>
                <a:cs typeface="Arial" charset="0"/>
              </a:rPr>
              <a:t> </a:t>
            </a:r>
            <a:r>
              <a:rPr lang="hr-HR" altLang="bg-BG" sz="3200" b="1" dirty="0">
                <a:effectLst>
                  <a:outerShdw blurRad="38100" dist="38100" dir="2700000" algn="tl">
                    <a:srgbClr val="000000">
                      <a:alpha val="43137"/>
                    </a:srgbClr>
                  </a:outerShdw>
                </a:effectLst>
                <a:cs typeface="Arial" charset="0"/>
              </a:rPr>
              <a:t>NATO </a:t>
            </a:r>
            <a:r>
              <a:rPr lang="en-US" altLang="bg-BG" sz="3200" b="1" dirty="0">
                <a:effectLst>
                  <a:outerShdw blurRad="38100" dist="38100" dir="2700000" algn="tl">
                    <a:srgbClr val="000000">
                      <a:alpha val="43137"/>
                    </a:srgbClr>
                  </a:outerShdw>
                </a:effectLst>
                <a:cs typeface="Arial" charset="0"/>
              </a:rPr>
              <a:t>BILC </a:t>
            </a:r>
            <a:r>
              <a:rPr lang="sl-SI" altLang="bg-BG" sz="3200" b="1" dirty="0">
                <a:effectLst>
                  <a:outerShdw blurRad="38100" dist="38100" dir="2700000" algn="tl">
                    <a:srgbClr val="000000">
                      <a:alpha val="43137"/>
                    </a:srgbClr>
                  </a:outerShdw>
                </a:effectLst>
                <a:cs typeface="Arial" charset="0"/>
              </a:rPr>
              <a:t>Annual Conference</a:t>
            </a:r>
            <a:br>
              <a:rPr lang="sl-SI" altLang="bg-BG" sz="3200" b="1" dirty="0">
                <a:effectLst>
                  <a:outerShdw blurRad="38100" dist="38100" dir="2700000" algn="tl">
                    <a:srgbClr val="000000">
                      <a:alpha val="43137"/>
                    </a:srgbClr>
                  </a:outerShdw>
                </a:effectLst>
                <a:cs typeface="Arial" charset="0"/>
              </a:rPr>
            </a:br>
            <a:r>
              <a:rPr lang="sl-SI" altLang="bg-BG" sz="3200" b="1" dirty="0">
                <a:effectLst>
                  <a:outerShdw blurRad="38100" dist="38100" dir="2700000" algn="tl">
                    <a:srgbClr val="000000">
                      <a:alpha val="43137"/>
                    </a:srgbClr>
                  </a:outerShdw>
                </a:effectLst>
                <a:cs typeface="Arial" charset="0"/>
              </a:rPr>
              <a:t> Vienna</a:t>
            </a:r>
            <a:r>
              <a:rPr lang="sl-SI" altLang="lt-LT" sz="3200" b="1" dirty="0">
                <a:effectLst>
                  <a:outerShdw blurRad="38100" dist="38100" dir="2700000" algn="tl">
                    <a:srgbClr val="000000">
                      <a:alpha val="43137"/>
                    </a:srgbClr>
                  </a:outerShdw>
                </a:effectLst>
                <a:cs typeface="Arial" charset="0"/>
              </a:rPr>
              <a:t>, Austria</a:t>
            </a:r>
            <a:r>
              <a:rPr lang="en-US" altLang="lt-LT" sz="3200" b="1" dirty="0">
                <a:effectLst>
                  <a:outerShdw blurRad="38100" dist="38100" dir="2700000" algn="tl">
                    <a:srgbClr val="000000">
                      <a:alpha val="43137"/>
                    </a:srgbClr>
                  </a:outerShdw>
                </a:effectLst>
                <a:cs typeface="Arial" charset="0"/>
              </a:rPr>
              <a:t> </a:t>
            </a:r>
            <a:br>
              <a:rPr lang="sl-SI" altLang="lt-LT" sz="3200" b="1" dirty="0">
                <a:effectLst>
                  <a:outerShdw blurRad="38100" dist="38100" dir="2700000" algn="tl">
                    <a:srgbClr val="000000">
                      <a:alpha val="43137"/>
                    </a:srgbClr>
                  </a:outerShdw>
                </a:effectLst>
                <a:cs typeface="Arial" charset="0"/>
              </a:rPr>
            </a:br>
            <a:r>
              <a:rPr lang="sl-SI" altLang="lt-LT" sz="3200" b="1" dirty="0">
                <a:effectLst>
                  <a:outerShdw blurRad="38100" dist="38100" dir="2700000" algn="tl">
                    <a:srgbClr val="000000">
                      <a:alpha val="43137"/>
                    </a:srgbClr>
                  </a:outerShdw>
                </a:effectLst>
                <a:cs typeface="Arial" charset="0"/>
              </a:rPr>
              <a:t>13 – 16 May</a:t>
            </a:r>
            <a:r>
              <a:rPr lang="en-US" altLang="lt-LT" sz="3200" b="1" dirty="0">
                <a:effectLst>
                  <a:outerShdw blurRad="38100" dist="38100" dir="2700000" algn="tl">
                    <a:srgbClr val="000000">
                      <a:alpha val="43137"/>
                    </a:srgbClr>
                  </a:outerShdw>
                </a:effectLst>
                <a:cs typeface="Arial" charset="0"/>
              </a:rPr>
              <a:t> 20</a:t>
            </a:r>
            <a:r>
              <a:rPr lang="sl-SI" altLang="lt-LT" sz="3200" b="1" dirty="0">
                <a:effectLst>
                  <a:outerShdw blurRad="38100" dist="38100" dir="2700000" algn="tl">
                    <a:srgbClr val="000000">
                      <a:alpha val="43137"/>
                    </a:srgbClr>
                  </a:outerShdw>
                </a:effectLst>
                <a:cs typeface="Arial" charset="0"/>
              </a:rPr>
              <a:t>24</a:t>
            </a:r>
            <a:endParaRPr lang="en-US" altLang="lt-LT" sz="6600" b="1" dirty="0">
              <a:effectLst>
                <a:outerShdw blurRad="38100" dist="38100" dir="2700000" algn="tl">
                  <a:srgbClr val="000000">
                    <a:alpha val="43137"/>
                  </a:srgbClr>
                </a:outerShdw>
              </a:effectLst>
              <a:cs typeface="Arial" charset="0"/>
            </a:endParaRPr>
          </a:p>
        </p:txBody>
      </p:sp>
      <p:sp>
        <p:nvSpPr>
          <p:cNvPr id="2" name="Subtitle 2"/>
          <p:cNvSpPr>
            <a:spLocks noGrp="1"/>
          </p:cNvSpPr>
          <p:nvPr>
            <p:ph type="subTitle" idx="4294967295"/>
          </p:nvPr>
        </p:nvSpPr>
        <p:spPr>
          <a:xfrm>
            <a:off x="346075" y="1196974"/>
            <a:ext cx="12255500" cy="5688409"/>
          </a:xfrm>
        </p:spPr>
        <p:txBody>
          <a:bodyPr/>
          <a:lstStyle/>
          <a:p>
            <a:pPr marL="0" lvl="1" indent="0" algn="ctr" eaLnBrk="1" hangingPunct="1">
              <a:spcBef>
                <a:spcPts val="0"/>
              </a:spcBef>
              <a:buFont typeface="Arial" pitchFamily="34" charset="0"/>
              <a:buNone/>
              <a:defRPr/>
            </a:pPr>
            <a:r>
              <a:rPr lang="en-US" sz="3200" b="1" i="1" dirty="0">
                <a:solidFill>
                  <a:srgbClr val="C00000"/>
                </a:solidFill>
                <a:effectLst>
                  <a:outerShdw blurRad="38100" dist="38100" dir="2700000" algn="tl">
                    <a:srgbClr val="000000">
                      <a:alpha val="43137"/>
                    </a:srgbClr>
                  </a:outerShdw>
                </a:effectLst>
              </a:rPr>
              <a:t>“ZEITENWENDE”: Adapting Language Policy </a:t>
            </a:r>
            <a:r>
              <a:rPr lang="hr-HR" sz="3200" b="1" i="1" dirty="0">
                <a:solidFill>
                  <a:srgbClr val="C00000"/>
                </a:solidFill>
                <a:effectLst>
                  <a:outerShdw blurRad="38100" dist="38100" dir="2700000" algn="tl">
                    <a:srgbClr val="000000">
                      <a:alpha val="43137"/>
                    </a:srgbClr>
                  </a:outerShdw>
                </a:effectLst>
              </a:rPr>
              <a:t>a</a:t>
            </a:r>
            <a:r>
              <a:rPr lang="en-US" sz="3200" b="1" i="1" dirty="0" err="1">
                <a:solidFill>
                  <a:srgbClr val="C00000"/>
                </a:solidFill>
                <a:effectLst>
                  <a:outerShdw blurRad="38100" dist="38100" dir="2700000" algn="tl">
                    <a:srgbClr val="000000">
                      <a:alpha val="43137"/>
                    </a:srgbClr>
                  </a:outerShdw>
                </a:effectLst>
              </a:rPr>
              <a:t>nd</a:t>
            </a:r>
            <a:r>
              <a:rPr lang="en-US" sz="3200" b="1" i="1" dirty="0">
                <a:solidFill>
                  <a:srgbClr val="C00000"/>
                </a:solidFill>
                <a:effectLst>
                  <a:outerShdw blurRad="38100" dist="38100" dir="2700000" algn="tl">
                    <a:srgbClr val="000000">
                      <a:alpha val="43137"/>
                    </a:srgbClr>
                  </a:outerShdw>
                </a:effectLst>
              </a:rPr>
              <a:t> Training Strategies </a:t>
            </a:r>
            <a:r>
              <a:rPr lang="hr-HR" sz="3200" b="1" i="1" dirty="0">
                <a:solidFill>
                  <a:srgbClr val="C00000"/>
                </a:solidFill>
                <a:effectLst>
                  <a:outerShdw blurRad="38100" dist="38100" dir="2700000" algn="tl">
                    <a:srgbClr val="000000">
                      <a:alpha val="43137"/>
                    </a:srgbClr>
                  </a:outerShdw>
                </a:effectLst>
              </a:rPr>
              <a:t>t</a:t>
            </a:r>
            <a:r>
              <a:rPr lang="en-US" sz="3200" b="1" i="1" dirty="0">
                <a:solidFill>
                  <a:srgbClr val="C00000"/>
                </a:solidFill>
                <a:effectLst>
                  <a:outerShdw blurRad="38100" dist="38100" dir="2700000" algn="tl">
                    <a:srgbClr val="000000">
                      <a:alpha val="43137"/>
                    </a:srgbClr>
                  </a:outerShdw>
                </a:effectLst>
              </a:rPr>
              <a:t>o Meet New Requirements”</a:t>
            </a:r>
            <a:endParaRPr lang="hr-HR" sz="3200" b="1" dirty="0">
              <a:solidFill>
                <a:srgbClr val="C00000"/>
              </a:solidFill>
              <a:effectLst>
                <a:outerShdw blurRad="38100" dist="38100" dir="2700000" algn="tl">
                  <a:srgbClr val="000000">
                    <a:alpha val="43137"/>
                  </a:srgbClr>
                </a:outerShdw>
              </a:effectLst>
            </a:endParaRPr>
          </a:p>
          <a:p>
            <a:pPr>
              <a:buFont typeface="Arial" pitchFamily="34" charset="0"/>
              <a:buChar char="•"/>
              <a:defRPr/>
            </a:pPr>
            <a:r>
              <a:rPr lang="en-US" sz="1800" dirty="0"/>
              <a:t>Current strategies, policies, and processes underpinning language training and testing in the light of</a:t>
            </a:r>
            <a:endParaRPr lang="hr-HR" sz="1800" dirty="0"/>
          </a:p>
          <a:p>
            <a:pPr marL="0" indent="0">
              <a:buNone/>
              <a:defRPr/>
            </a:pPr>
            <a:r>
              <a:rPr lang="hr-HR" sz="1800" dirty="0"/>
              <a:t>      </a:t>
            </a:r>
            <a:r>
              <a:rPr lang="en-US" sz="1800" dirty="0"/>
              <a:t> “</a:t>
            </a:r>
            <a:r>
              <a:rPr lang="en-US" sz="1800" dirty="0" err="1"/>
              <a:t>Zeitenwende</a:t>
            </a:r>
            <a:r>
              <a:rPr lang="en-US" sz="1800" dirty="0"/>
              <a:t>”</a:t>
            </a:r>
            <a:endParaRPr lang="hr-HR" sz="1800" dirty="0"/>
          </a:p>
          <a:p>
            <a:pPr>
              <a:buFont typeface="Arial" pitchFamily="34" charset="0"/>
              <a:buChar char="•"/>
              <a:defRPr/>
            </a:pPr>
            <a:r>
              <a:rPr lang="en-US" sz="1800" dirty="0"/>
              <a:t>Providing a timely response to the ever-shifting training priorities in operational languages</a:t>
            </a:r>
            <a:endParaRPr lang="hr-HR" sz="1800" dirty="0"/>
          </a:p>
          <a:p>
            <a:pPr>
              <a:buFont typeface="Arial" pitchFamily="34" charset="0"/>
              <a:buChar char="•"/>
              <a:defRPr/>
            </a:pPr>
            <a:r>
              <a:rPr lang="en-US" sz="1800" dirty="0"/>
              <a:t>The impact of the wars in Ukraine and the Middle East on language training strategies</a:t>
            </a:r>
            <a:endParaRPr lang="hr-HR" sz="1800" dirty="0"/>
          </a:p>
          <a:p>
            <a:pPr>
              <a:buFont typeface="Arial" pitchFamily="34" charset="0"/>
              <a:buChar char="•"/>
              <a:defRPr/>
            </a:pPr>
            <a:r>
              <a:rPr lang="en-US" sz="1800" dirty="0"/>
              <a:t>New and old best practices in training to meet newly arisen needs</a:t>
            </a:r>
            <a:endParaRPr lang="hr-HR" sz="1800" dirty="0"/>
          </a:p>
          <a:p>
            <a:pPr>
              <a:buFont typeface="Arial" pitchFamily="34" charset="0"/>
              <a:buChar char="•"/>
              <a:defRPr/>
            </a:pPr>
            <a:r>
              <a:rPr lang="en-US" sz="1800" dirty="0"/>
              <a:t>Establishing quality assurance processes for internally conducted or outsourced training </a:t>
            </a:r>
            <a:endParaRPr lang="hr-HR" sz="1800" dirty="0"/>
          </a:p>
          <a:p>
            <a:pPr marL="0" indent="0">
              <a:buNone/>
              <a:defRPr/>
            </a:pPr>
            <a:r>
              <a:rPr lang="hr-HR" sz="1800" dirty="0"/>
              <a:t>       </a:t>
            </a:r>
            <a:r>
              <a:rPr lang="en-US" sz="1800" dirty="0"/>
              <a:t>and testing</a:t>
            </a:r>
            <a:endParaRPr lang="hr-HR" sz="1800" dirty="0"/>
          </a:p>
          <a:p>
            <a:pPr>
              <a:buFont typeface="Arial" pitchFamily="34" charset="0"/>
              <a:buChar char="•"/>
              <a:defRPr/>
            </a:pPr>
            <a:r>
              <a:rPr lang="en-US" sz="1800" dirty="0"/>
              <a:t>Developing methodologies to build robust training programs</a:t>
            </a:r>
            <a:endParaRPr lang="hr-HR" sz="1800" dirty="0"/>
          </a:p>
          <a:p>
            <a:pPr>
              <a:buFont typeface="Arial" pitchFamily="34" charset="0"/>
              <a:buChar char="•"/>
              <a:defRPr/>
            </a:pPr>
            <a:r>
              <a:rPr lang="en-US" sz="1800" dirty="0"/>
              <a:t>Defining the optimal ratio of general versus specific training content</a:t>
            </a:r>
            <a:endParaRPr lang="hr-HR" sz="1800" dirty="0"/>
          </a:p>
          <a:p>
            <a:pPr>
              <a:buFont typeface="Arial" pitchFamily="34" charset="0"/>
              <a:buChar char="•"/>
              <a:defRPr/>
            </a:pPr>
            <a:r>
              <a:rPr lang="en-US" sz="1800" dirty="0"/>
              <a:t>Implementing changes based on course evaluation and validation results</a:t>
            </a:r>
            <a:endParaRPr lang="hr-HR" sz="1800" dirty="0"/>
          </a:p>
          <a:p>
            <a:pPr>
              <a:buFont typeface="Arial" pitchFamily="34" charset="0"/>
              <a:buChar char="•"/>
              <a:defRPr/>
            </a:pPr>
            <a:r>
              <a:rPr lang="en-US" sz="1800" dirty="0"/>
              <a:t>Designing effective ESP courses and measuring their success</a:t>
            </a:r>
            <a:endParaRPr lang="hr-HR" sz="1800" dirty="0"/>
          </a:p>
          <a:p>
            <a:pPr>
              <a:buFont typeface="Arial" pitchFamily="34" charset="0"/>
              <a:buChar char="•"/>
              <a:defRPr/>
            </a:pPr>
            <a:r>
              <a:rPr lang="en-US" sz="1800" dirty="0"/>
              <a:t>Communicating effectively with higher-level decision-makers in order to inform and influence policy </a:t>
            </a:r>
            <a:endParaRPr lang="hr-HR" sz="1800" dirty="0"/>
          </a:p>
          <a:p>
            <a:pPr>
              <a:buFont typeface="Arial" pitchFamily="34" charset="0"/>
              <a:buChar char="•"/>
              <a:defRPr/>
            </a:pPr>
            <a:r>
              <a:rPr lang="en-US" sz="1800" dirty="0"/>
              <a:t>The organizational value of having well-defined proficiency outcome standards when making data-driven decisions</a:t>
            </a:r>
            <a:endParaRPr lang="hr-HR" sz="1800" dirty="0"/>
          </a:p>
          <a:p>
            <a:pPr>
              <a:buFont typeface="Arial" pitchFamily="34" charset="0"/>
              <a:buChar char="•"/>
              <a:defRPr/>
            </a:pPr>
            <a:endParaRPr lang="hr-HR" sz="1600" dirty="0"/>
          </a:p>
          <a:p>
            <a:pPr>
              <a:spcBef>
                <a:spcPct val="0"/>
              </a:spcBef>
              <a:buFont typeface="Arial" pitchFamily="34" charset="0"/>
              <a:buChar char="•"/>
              <a:defRPr/>
            </a:pPr>
            <a:endParaRPr lang="sl-SI" altLang="sl-SI" sz="1600" dirty="0">
              <a:solidFill>
                <a:srgbClr val="C00000"/>
              </a:solidFill>
              <a:effectLst>
                <a:outerShdw blurRad="38100" dist="38100" dir="2700000" algn="tl">
                  <a:srgbClr val="000000">
                    <a:alpha val="43137"/>
                  </a:srgbClr>
                </a:outerShdw>
              </a:effectLst>
            </a:endParaRPr>
          </a:p>
        </p:txBody>
      </p:sp>
      <p:sp>
        <p:nvSpPr>
          <p:cNvPr id="37893" name="AutoShape 7" descr="Image result for lithuania flag"/>
          <p:cNvSpPr>
            <a:spLocks noChangeAspect="1" noChangeArrowheads="1"/>
          </p:cNvSpPr>
          <p:nvPr/>
        </p:nvSpPr>
        <p:spPr bwMode="auto">
          <a:xfrm>
            <a:off x="214313" y="-503238"/>
            <a:ext cx="2416175"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lt-LT" altLang="lt-LT">
              <a:solidFill>
                <a:srgbClr val="000000"/>
              </a:solidFill>
            </a:endParaRPr>
          </a:p>
        </p:txBody>
      </p:sp>
      <p:sp>
        <p:nvSpPr>
          <p:cNvPr id="37894" name="AutoShape 9" descr="Image result for lithuania flag"/>
          <p:cNvSpPr>
            <a:spLocks noChangeAspect="1" noChangeArrowheads="1"/>
          </p:cNvSpPr>
          <p:nvPr/>
        </p:nvSpPr>
        <p:spPr bwMode="auto">
          <a:xfrm>
            <a:off x="214313" y="-503238"/>
            <a:ext cx="2416175"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lt-LT" altLang="lt-LT">
              <a:solidFill>
                <a:srgbClr val="000000"/>
              </a:solidFill>
            </a:endParaRPr>
          </a:p>
        </p:txBody>
      </p:sp>
      <p:pic>
        <p:nvPicPr>
          <p:cNvPr id="1026" name="Picture 2" descr="D:\Users\IrenaFiles1\Izobrazbaiudzbenici\SveoŠSJ\GODIŠNJAK\Godišnjak 20232024\BILC  _ za godišnjak 2023_2024\Fotografije\Slika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139" y="3694926"/>
            <a:ext cx="2903322" cy="205323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7" descr="Bildergebnis für Österreich flag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509" y="2204864"/>
            <a:ext cx="1872208" cy="105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35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sz="3600" b="1" dirty="0">
                <a:solidFill>
                  <a:prstClr val="black"/>
                </a:solidFill>
                <a:latin typeface="+mn-lt"/>
              </a:rPr>
              <a:t>2024 NATO BILC</a:t>
            </a:r>
            <a:br>
              <a:rPr lang="en-US" sz="3600" b="1" dirty="0">
                <a:solidFill>
                  <a:prstClr val="black"/>
                </a:solidFill>
                <a:latin typeface="+mn-lt"/>
              </a:rPr>
            </a:br>
            <a:r>
              <a:rPr lang="en-US" sz="3600" b="1" dirty="0">
                <a:solidFill>
                  <a:prstClr val="black"/>
                </a:solidFill>
                <a:latin typeface="+mn-lt"/>
              </a:rPr>
              <a:t>STANAG 6001 Testing Workshop</a:t>
            </a:r>
            <a:r>
              <a:rPr lang="en-US" altLang="sl-SI" sz="3600" b="1" dirty="0">
                <a:solidFill>
                  <a:srgbClr val="000000"/>
                </a:solidFill>
                <a:latin typeface="+mn-lt"/>
                <a:cs typeface="Arial" charset="0"/>
              </a:rPr>
              <a:t> </a:t>
            </a:r>
            <a:endParaRPr lang="en-US" sz="3600" b="1" dirty="0">
              <a:latin typeface="+mn-lt"/>
            </a:endParaRPr>
          </a:p>
        </p:txBody>
      </p:sp>
      <p:sp>
        <p:nvSpPr>
          <p:cNvPr id="3" name="Content Placeholder 2"/>
          <p:cNvSpPr>
            <a:spLocks noGrp="1"/>
          </p:cNvSpPr>
          <p:nvPr>
            <p:ph idx="1"/>
          </p:nvPr>
        </p:nvSpPr>
        <p:spPr>
          <a:xfrm>
            <a:off x="495300" y="1412875"/>
            <a:ext cx="11341100" cy="5184477"/>
          </a:xfrm>
        </p:spPr>
        <p:txBody>
          <a:bodyPr/>
          <a:lstStyle/>
          <a:p>
            <a:pPr marL="0" indent="0" algn="ctr" eaLnBrk="1" fontAlgn="auto" hangingPunct="1">
              <a:lnSpc>
                <a:spcPct val="90000"/>
              </a:lnSpc>
              <a:spcBef>
                <a:spcPts val="1000"/>
              </a:spcBef>
              <a:spcAft>
                <a:spcPts val="0"/>
              </a:spcAft>
              <a:buFont typeface="Arial" charset="0"/>
              <a:buNone/>
              <a:defRPr/>
            </a:pPr>
            <a:r>
              <a:rPr lang="hr-HR" sz="2800" b="1" dirty="0" err="1">
                <a:solidFill>
                  <a:prstClr val="black"/>
                </a:solidFill>
              </a:rPr>
              <a:t>Bergen</a:t>
            </a:r>
            <a:r>
              <a:rPr lang="hr-HR" sz="2800" b="1" dirty="0">
                <a:solidFill>
                  <a:prstClr val="black"/>
                </a:solidFill>
              </a:rPr>
              <a:t>, </a:t>
            </a:r>
            <a:r>
              <a:rPr lang="hr-HR" sz="2800" b="1" dirty="0" err="1">
                <a:solidFill>
                  <a:prstClr val="black"/>
                </a:solidFill>
              </a:rPr>
              <a:t>Norway</a:t>
            </a:r>
            <a:endParaRPr lang="hr-HR" sz="2800" b="1" dirty="0">
              <a:solidFill>
                <a:prstClr val="black"/>
              </a:solidFill>
            </a:endParaRPr>
          </a:p>
          <a:p>
            <a:pPr marL="0" indent="0" algn="ctr" eaLnBrk="1" fontAlgn="auto" hangingPunct="1">
              <a:lnSpc>
                <a:spcPct val="90000"/>
              </a:lnSpc>
              <a:spcBef>
                <a:spcPts val="1000"/>
              </a:spcBef>
              <a:spcAft>
                <a:spcPts val="0"/>
              </a:spcAft>
              <a:buFont typeface="Arial" charset="0"/>
              <a:buNone/>
              <a:defRPr/>
            </a:pPr>
            <a:r>
              <a:rPr lang="hr-HR" sz="2800" b="1" dirty="0">
                <a:solidFill>
                  <a:prstClr val="black"/>
                </a:solidFill>
              </a:rPr>
              <a:t>2 – 6 </a:t>
            </a:r>
            <a:r>
              <a:rPr lang="hr-HR" sz="2800" b="1" dirty="0" err="1">
                <a:solidFill>
                  <a:prstClr val="black"/>
                </a:solidFill>
              </a:rPr>
              <a:t>September</a:t>
            </a:r>
            <a:r>
              <a:rPr lang="hr-HR" sz="2800" b="1" dirty="0">
                <a:solidFill>
                  <a:prstClr val="black"/>
                </a:solidFill>
              </a:rPr>
              <a:t> 2024</a:t>
            </a:r>
          </a:p>
          <a:p>
            <a:pPr marL="0" indent="0" algn="ctr" eaLnBrk="1" fontAlgn="auto" hangingPunct="1">
              <a:lnSpc>
                <a:spcPct val="90000"/>
              </a:lnSpc>
              <a:spcBef>
                <a:spcPts val="1000"/>
              </a:spcBef>
              <a:spcAft>
                <a:spcPts val="0"/>
              </a:spcAft>
              <a:buFont typeface="Arial" charset="0"/>
              <a:buNone/>
              <a:defRPr/>
            </a:pPr>
            <a:r>
              <a:rPr lang="en-US" sz="2800" b="1" dirty="0">
                <a:solidFill>
                  <a:srgbClr val="C00000"/>
                </a:solidFill>
                <a:effectLst>
                  <a:outerShdw blurRad="38100" dist="38100" dir="2700000" algn="tl">
                    <a:srgbClr val="000000">
                      <a:alpha val="43137"/>
                    </a:srgbClr>
                  </a:outerShdw>
                </a:effectLst>
              </a:rPr>
              <a:t>“</a:t>
            </a:r>
            <a:r>
              <a:rPr lang="en-CA" sz="2800" b="1" i="1" dirty="0">
                <a:solidFill>
                  <a:srgbClr val="C00000"/>
                </a:solidFill>
                <a:effectLst>
                  <a:outerShdw blurRad="38100" dist="38100" dir="2700000" algn="tl">
                    <a:srgbClr val="000000">
                      <a:alpha val="43137"/>
                    </a:srgbClr>
                  </a:outerShdw>
                </a:effectLst>
              </a:rPr>
              <a:t>Plug &amp; Play: Sustaining Validity Through Multinational Collaboration </a:t>
            </a:r>
            <a:r>
              <a:rPr lang="en-US" sz="2800" b="1" dirty="0">
                <a:solidFill>
                  <a:srgbClr val="C00000"/>
                </a:solidFill>
                <a:effectLst>
                  <a:outerShdw blurRad="38100" dist="38100" dir="2700000" algn="tl">
                    <a:srgbClr val="000000">
                      <a:alpha val="43137"/>
                    </a:srgbClr>
                  </a:outerShdw>
                </a:effectLst>
              </a:rPr>
              <a:t>”</a:t>
            </a:r>
          </a:p>
          <a:p>
            <a:pPr marL="0" lvl="0" indent="0" eaLnBrk="1" fontAlgn="auto" hangingPunct="1">
              <a:lnSpc>
                <a:spcPct val="90000"/>
              </a:lnSpc>
              <a:spcBef>
                <a:spcPts val="1000"/>
              </a:spcBef>
              <a:spcAft>
                <a:spcPts val="0"/>
              </a:spcAft>
              <a:buNone/>
            </a:pPr>
            <a:endParaRPr lang="hr-HR" sz="2400" b="1" dirty="0">
              <a:solidFill>
                <a:prstClr val="black"/>
              </a:solidFill>
            </a:endParaRPr>
          </a:p>
          <a:p>
            <a:pPr marL="228600" lvl="0" indent="-228600" eaLnBrk="1" fontAlgn="auto" hangingPunct="1">
              <a:lnSpc>
                <a:spcPct val="90000"/>
              </a:lnSpc>
              <a:spcBef>
                <a:spcPts val="1000"/>
              </a:spcBef>
              <a:spcAft>
                <a:spcPts val="0"/>
              </a:spcAft>
            </a:pPr>
            <a:r>
              <a:rPr lang="en-US" sz="2400" dirty="0">
                <a:solidFill>
                  <a:prstClr val="black"/>
                </a:solidFill>
              </a:rPr>
              <a:t>Moderation of reading and listening items; rater norming for assessing speaking and writing </a:t>
            </a:r>
          </a:p>
          <a:p>
            <a:pPr marL="228600" lvl="0" indent="-228600" eaLnBrk="1" fontAlgn="auto" hangingPunct="1">
              <a:lnSpc>
                <a:spcPct val="90000"/>
              </a:lnSpc>
              <a:spcBef>
                <a:spcPts val="1000"/>
              </a:spcBef>
              <a:spcAft>
                <a:spcPts val="0"/>
              </a:spcAft>
            </a:pPr>
            <a:r>
              <a:rPr lang="en-US" sz="2400" dirty="0">
                <a:solidFill>
                  <a:prstClr val="black"/>
                </a:solidFill>
              </a:rPr>
              <a:t>Integrating AI tools in test development and rating </a:t>
            </a:r>
            <a:endParaRPr lang="hr-HR" sz="2400" dirty="0">
              <a:solidFill>
                <a:prstClr val="black"/>
              </a:solidFill>
            </a:endParaRPr>
          </a:p>
          <a:p>
            <a:pPr marL="0" lvl="0" indent="0" eaLnBrk="1" fontAlgn="auto" hangingPunct="1">
              <a:lnSpc>
                <a:spcPct val="90000"/>
              </a:lnSpc>
              <a:spcBef>
                <a:spcPts val="1000"/>
              </a:spcBef>
              <a:spcAft>
                <a:spcPts val="0"/>
              </a:spcAft>
              <a:buNone/>
            </a:pPr>
            <a:r>
              <a:rPr lang="hr-HR" sz="2400" dirty="0">
                <a:solidFill>
                  <a:prstClr val="black"/>
                </a:solidFill>
              </a:rPr>
              <a:t>    </a:t>
            </a:r>
            <a:r>
              <a:rPr lang="en-US" sz="2400" dirty="0">
                <a:solidFill>
                  <a:prstClr val="black"/>
                </a:solidFill>
              </a:rPr>
              <a:t>practices </a:t>
            </a:r>
          </a:p>
          <a:p>
            <a:pPr marL="228600" lvl="0" indent="-228600" eaLnBrk="1" fontAlgn="auto" hangingPunct="1">
              <a:lnSpc>
                <a:spcPct val="90000"/>
              </a:lnSpc>
              <a:spcBef>
                <a:spcPts val="1000"/>
              </a:spcBef>
              <a:spcAft>
                <a:spcPts val="0"/>
              </a:spcAft>
            </a:pPr>
            <a:r>
              <a:rPr lang="en-US" sz="2400" dirty="0">
                <a:solidFill>
                  <a:prstClr val="black"/>
                </a:solidFill>
              </a:rPr>
              <a:t>Building professionalism in the testing cadre</a:t>
            </a:r>
          </a:p>
          <a:p>
            <a:pPr marL="228600" lvl="0" indent="-228600" eaLnBrk="1" fontAlgn="auto" hangingPunct="1">
              <a:lnSpc>
                <a:spcPct val="90000"/>
              </a:lnSpc>
              <a:spcBef>
                <a:spcPts val="1000"/>
              </a:spcBef>
              <a:spcAft>
                <a:spcPts val="0"/>
              </a:spcAft>
            </a:pPr>
            <a:r>
              <a:rPr lang="en-US" sz="2400" dirty="0">
                <a:solidFill>
                  <a:prstClr val="black"/>
                </a:solidFill>
              </a:rPr>
              <a:t>Test development and administration in the digital age</a:t>
            </a:r>
            <a:endParaRPr lang="hr-HR" sz="2400" dirty="0">
              <a:solidFill>
                <a:prstClr val="black"/>
              </a:solidFill>
            </a:endParaRPr>
          </a:p>
          <a:p>
            <a:pPr marL="0" lvl="0" indent="0" eaLnBrk="1" fontAlgn="auto" hangingPunct="1">
              <a:lnSpc>
                <a:spcPct val="90000"/>
              </a:lnSpc>
              <a:spcBef>
                <a:spcPts val="1000"/>
              </a:spcBef>
              <a:spcAft>
                <a:spcPts val="0"/>
              </a:spcAft>
              <a:buNone/>
            </a:pPr>
            <a:r>
              <a:rPr lang="hr-HR" sz="2400" dirty="0">
                <a:solidFill>
                  <a:prstClr val="black"/>
                </a:solidFill>
              </a:rPr>
              <a:t>  </a:t>
            </a:r>
            <a:r>
              <a:rPr lang="en-US" sz="2400" dirty="0">
                <a:solidFill>
                  <a:prstClr val="black"/>
                </a:solidFill>
              </a:rPr>
              <a:t> (testing writing, authenticity) </a:t>
            </a:r>
          </a:p>
          <a:p>
            <a:pPr>
              <a:buFont typeface="Arial" charset="0"/>
              <a:buChar char="•"/>
              <a:defRPr/>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8D3AB9E6-100C-43BE-83F7-008EC028F9F9}" type="slidenum">
              <a:rPr lang="en-US" altLang="lt-LT" sz="1400" smtClean="0">
                <a:cs typeface="+mn-cs"/>
              </a:rPr>
              <a:pPr fontAlgn="auto">
                <a:spcBef>
                  <a:spcPts val="0"/>
                </a:spcBef>
                <a:spcAft>
                  <a:spcPts val="0"/>
                </a:spcAft>
                <a:defRPr/>
              </a:pPr>
              <a:t>12</a:t>
            </a:fld>
            <a:endParaRPr lang="en-US" altLang="lt-LT" sz="1400">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195" y="836712"/>
            <a:ext cx="2020481" cy="146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074" y="4149080"/>
            <a:ext cx="4086970" cy="19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2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sz="3600" b="1" dirty="0">
                <a:solidFill>
                  <a:prstClr val="black"/>
                </a:solidFill>
                <a:latin typeface="+mn-lt"/>
              </a:rPr>
              <a:t>2024 NATO BILC</a:t>
            </a:r>
            <a:br>
              <a:rPr lang="en-US" sz="3600" b="1" dirty="0">
                <a:solidFill>
                  <a:prstClr val="black"/>
                </a:solidFill>
                <a:latin typeface="+mn-lt"/>
              </a:rPr>
            </a:br>
            <a:r>
              <a:rPr lang="hr-HR" sz="3600" b="1" dirty="0">
                <a:solidFill>
                  <a:prstClr val="black"/>
                </a:solidFill>
                <a:latin typeface="+mn-lt"/>
              </a:rPr>
              <a:t>Professional </a:t>
            </a:r>
            <a:r>
              <a:rPr lang="hr-HR" sz="3600" b="1" dirty="0" err="1">
                <a:solidFill>
                  <a:prstClr val="black"/>
                </a:solidFill>
                <a:latin typeface="+mn-lt"/>
              </a:rPr>
              <a:t>Development</a:t>
            </a:r>
            <a:r>
              <a:rPr lang="hr-HR" sz="3600" b="1" dirty="0">
                <a:solidFill>
                  <a:prstClr val="black"/>
                </a:solidFill>
                <a:latin typeface="+mn-lt"/>
              </a:rPr>
              <a:t> Seminar</a:t>
            </a:r>
            <a:endParaRPr lang="en-US" sz="3600" b="1" dirty="0">
              <a:latin typeface="+mn-lt"/>
            </a:endParaRPr>
          </a:p>
        </p:txBody>
      </p:sp>
      <p:sp>
        <p:nvSpPr>
          <p:cNvPr id="3" name="Content Placeholder 2"/>
          <p:cNvSpPr>
            <a:spLocks noGrp="1"/>
          </p:cNvSpPr>
          <p:nvPr>
            <p:ph idx="1"/>
          </p:nvPr>
        </p:nvSpPr>
        <p:spPr>
          <a:xfrm>
            <a:off x="495300" y="1412875"/>
            <a:ext cx="12285663" cy="5184775"/>
          </a:xfrm>
        </p:spPr>
        <p:txBody>
          <a:bodyPr/>
          <a:lstStyle/>
          <a:p>
            <a:pPr marL="0" indent="0" algn="ctr" eaLnBrk="1" fontAlgn="auto" hangingPunct="1">
              <a:lnSpc>
                <a:spcPct val="90000"/>
              </a:lnSpc>
              <a:spcBef>
                <a:spcPts val="1000"/>
              </a:spcBef>
              <a:spcAft>
                <a:spcPts val="0"/>
              </a:spcAft>
              <a:buFont typeface="Arial" charset="0"/>
              <a:buNone/>
              <a:defRPr/>
            </a:pPr>
            <a:r>
              <a:rPr lang="hr-HR" sz="2800" b="1" dirty="0" err="1">
                <a:solidFill>
                  <a:prstClr val="black"/>
                </a:solidFill>
              </a:rPr>
              <a:t>Prague</a:t>
            </a:r>
            <a:r>
              <a:rPr lang="hr-HR" sz="2800" b="1" dirty="0">
                <a:solidFill>
                  <a:prstClr val="black"/>
                </a:solidFill>
              </a:rPr>
              <a:t>, </a:t>
            </a:r>
            <a:r>
              <a:rPr lang="hr-HR" sz="2800" b="1" dirty="0" err="1">
                <a:solidFill>
                  <a:prstClr val="black"/>
                </a:solidFill>
              </a:rPr>
              <a:t>Czech</a:t>
            </a:r>
            <a:r>
              <a:rPr lang="hr-HR" sz="2800" b="1" dirty="0">
                <a:solidFill>
                  <a:prstClr val="black"/>
                </a:solidFill>
              </a:rPr>
              <a:t> </a:t>
            </a:r>
            <a:r>
              <a:rPr lang="hr-HR" sz="2800" b="1" dirty="0" err="1">
                <a:solidFill>
                  <a:prstClr val="black"/>
                </a:solidFill>
              </a:rPr>
              <a:t>Republic</a:t>
            </a:r>
            <a:endParaRPr lang="hr-HR" sz="2800" b="1" dirty="0">
              <a:solidFill>
                <a:prstClr val="black"/>
              </a:solidFill>
            </a:endParaRPr>
          </a:p>
          <a:p>
            <a:pPr marL="0" indent="0" algn="ctr" eaLnBrk="1" fontAlgn="auto" hangingPunct="1">
              <a:lnSpc>
                <a:spcPct val="90000"/>
              </a:lnSpc>
              <a:spcBef>
                <a:spcPts val="1000"/>
              </a:spcBef>
              <a:spcAft>
                <a:spcPts val="0"/>
              </a:spcAft>
              <a:buFont typeface="Arial" charset="0"/>
              <a:buNone/>
              <a:defRPr/>
            </a:pPr>
            <a:r>
              <a:rPr lang="hr-HR" sz="2800" b="1" dirty="0">
                <a:solidFill>
                  <a:prstClr val="black"/>
                </a:solidFill>
              </a:rPr>
              <a:t>13 – 18 </a:t>
            </a:r>
            <a:r>
              <a:rPr lang="hr-HR" sz="2800" b="1" dirty="0" err="1">
                <a:solidFill>
                  <a:prstClr val="black"/>
                </a:solidFill>
              </a:rPr>
              <a:t>October</a:t>
            </a:r>
            <a:r>
              <a:rPr lang="hr-HR" sz="2800" b="1" dirty="0">
                <a:solidFill>
                  <a:prstClr val="black"/>
                </a:solidFill>
              </a:rPr>
              <a:t> 2024</a:t>
            </a:r>
          </a:p>
          <a:p>
            <a:pPr marL="0" indent="0" algn="ctr" eaLnBrk="1" fontAlgn="auto" hangingPunct="1">
              <a:lnSpc>
                <a:spcPct val="90000"/>
              </a:lnSpc>
              <a:spcBef>
                <a:spcPts val="1000"/>
              </a:spcBef>
              <a:spcAft>
                <a:spcPts val="0"/>
              </a:spcAft>
              <a:buFont typeface="Arial" charset="0"/>
              <a:buNone/>
              <a:defRPr/>
            </a:pPr>
            <a:r>
              <a:rPr lang="en-US" sz="2800" b="1" dirty="0">
                <a:solidFill>
                  <a:srgbClr val="C00000"/>
                </a:solidFill>
                <a:effectLst>
                  <a:outerShdw blurRad="38100" dist="38100" dir="2700000" algn="tl">
                    <a:srgbClr val="000000">
                      <a:alpha val="43137"/>
                    </a:srgbClr>
                  </a:outerShdw>
                </a:effectLst>
              </a:rPr>
              <a:t>“</a:t>
            </a:r>
            <a:r>
              <a:rPr lang="en-GB" sz="2800" b="1" i="1" dirty="0">
                <a:solidFill>
                  <a:srgbClr val="C00000"/>
                </a:solidFill>
              </a:rPr>
              <a:t>Rethinking </a:t>
            </a:r>
            <a:r>
              <a:rPr lang="hr-HR" sz="2800" b="1" i="1" dirty="0">
                <a:solidFill>
                  <a:srgbClr val="C00000"/>
                </a:solidFill>
              </a:rPr>
              <a:t>t</a:t>
            </a:r>
            <a:r>
              <a:rPr lang="en-GB" sz="2800" b="1" i="1" dirty="0">
                <a:solidFill>
                  <a:srgbClr val="C00000"/>
                </a:solidFill>
              </a:rPr>
              <a:t>he Language Training </a:t>
            </a:r>
            <a:r>
              <a:rPr lang="hr-HR" sz="2800" b="1" i="1" dirty="0">
                <a:solidFill>
                  <a:srgbClr val="C00000"/>
                </a:solidFill>
              </a:rPr>
              <a:t>a</a:t>
            </a:r>
            <a:r>
              <a:rPr lang="en-GB" sz="2800" b="1" i="1" dirty="0" err="1">
                <a:solidFill>
                  <a:srgbClr val="C00000"/>
                </a:solidFill>
              </a:rPr>
              <a:t>nd</a:t>
            </a:r>
            <a:r>
              <a:rPr lang="en-GB" sz="2800" b="1" i="1" dirty="0">
                <a:solidFill>
                  <a:srgbClr val="C00000"/>
                </a:solidFill>
              </a:rPr>
              <a:t> Education: Keeping Pace </a:t>
            </a:r>
            <a:r>
              <a:rPr lang="hr-HR" sz="2800" b="1" i="1" dirty="0">
                <a:solidFill>
                  <a:srgbClr val="C00000"/>
                </a:solidFill>
              </a:rPr>
              <a:t>w</a:t>
            </a:r>
            <a:r>
              <a:rPr lang="en-GB" sz="2800" b="1" i="1" dirty="0" err="1">
                <a:solidFill>
                  <a:srgbClr val="C00000"/>
                </a:solidFill>
              </a:rPr>
              <a:t>ith</a:t>
            </a:r>
            <a:r>
              <a:rPr lang="en-GB" sz="2800" b="1" i="1" dirty="0">
                <a:solidFill>
                  <a:srgbClr val="C00000"/>
                </a:solidFill>
              </a:rPr>
              <a:t> Change</a:t>
            </a:r>
            <a:r>
              <a:rPr lang="en-US" sz="2800" b="1" dirty="0">
                <a:solidFill>
                  <a:srgbClr val="C00000"/>
                </a:solidFill>
                <a:effectLst>
                  <a:outerShdw blurRad="38100" dist="38100" dir="2700000" algn="tl">
                    <a:srgbClr val="000000">
                      <a:alpha val="43137"/>
                    </a:srgbClr>
                  </a:outerShdw>
                </a:effectLst>
              </a:rPr>
              <a:t>”</a:t>
            </a:r>
          </a:p>
          <a:p>
            <a:pPr>
              <a:buFont typeface="Arial" charset="0"/>
              <a:buChar char="•"/>
              <a:defRPr/>
            </a:pPr>
            <a:r>
              <a:rPr lang="en-US" sz="2000" dirty="0"/>
              <a:t>Tailoring curricula to meet ESP purposes needs</a:t>
            </a:r>
            <a:endParaRPr lang="hr-HR" sz="2000" dirty="0"/>
          </a:p>
          <a:p>
            <a:pPr>
              <a:buFont typeface="Arial" charset="0"/>
              <a:buChar char="•"/>
              <a:defRPr/>
            </a:pPr>
            <a:r>
              <a:rPr lang="en-US" sz="2000" dirty="0"/>
              <a:t>Maintaining the culture of innovation within the institution and managing resistance to change</a:t>
            </a:r>
            <a:endParaRPr lang="hr-HR" sz="2000" dirty="0"/>
          </a:p>
          <a:p>
            <a:pPr>
              <a:buFont typeface="Arial" charset="0"/>
              <a:buChar char="•"/>
              <a:defRPr/>
            </a:pPr>
            <a:r>
              <a:rPr lang="en-US" sz="2000" dirty="0"/>
              <a:t>Evolution of language assessment and standardization in response to technological advancement, such as AI</a:t>
            </a:r>
            <a:endParaRPr lang="hr-HR" sz="2000" dirty="0"/>
          </a:p>
          <a:p>
            <a:pPr>
              <a:buFont typeface="Arial" charset="0"/>
              <a:buChar char="•"/>
              <a:defRPr/>
            </a:pPr>
            <a:r>
              <a:rPr lang="en-US" sz="2000" dirty="0"/>
              <a:t>Implementing artificial intelligence in various language training contexts (gaming, virtual reality etc.)</a:t>
            </a:r>
            <a:endParaRPr lang="hr-HR" sz="2000" dirty="0"/>
          </a:p>
          <a:p>
            <a:pPr>
              <a:buFont typeface="Arial" charset="0"/>
              <a:buChar char="•"/>
              <a:defRPr/>
            </a:pPr>
            <a:r>
              <a:rPr lang="en-US" sz="2000" dirty="0"/>
              <a:t>Teaching practices that bolster positive learner attitudes</a:t>
            </a:r>
            <a:endParaRPr lang="hr-HR" sz="2000" dirty="0"/>
          </a:p>
          <a:p>
            <a:pPr>
              <a:buFont typeface="Arial" charset="0"/>
              <a:buChar char="•"/>
              <a:defRPr/>
            </a:pPr>
            <a:r>
              <a:rPr lang="en-US" sz="2000" dirty="0"/>
              <a:t>Reflecting critically on learner needs and adapting flexibly to change</a:t>
            </a:r>
            <a:endParaRPr lang="hr-HR" sz="2000" dirty="0"/>
          </a:p>
          <a:p>
            <a:pPr>
              <a:buFont typeface="Arial" charset="0"/>
              <a:buChar char="•"/>
              <a:defRPr/>
            </a:pPr>
            <a:r>
              <a:rPr lang="en-US" sz="2000" dirty="0"/>
              <a:t>Effective use of online training and mobile applications to motivate learners and foster the learning process</a:t>
            </a:r>
            <a:endParaRPr lang="hr-HR" sz="2000" dirty="0"/>
          </a:p>
          <a:p>
            <a:pPr>
              <a:buFont typeface="Arial" charset="0"/>
              <a:buChar char="•"/>
              <a:defRPr/>
            </a:pPr>
            <a:r>
              <a:rPr lang="en-US" sz="2000" dirty="0"/>
              <a:t>Adapting to and applying digital transformation for enhancing and fostering learning</a:t>
            </a:r>
            <a:endParaRPr lang="hr-HR" sz="2000" dirty="0"/>
          </a:p>
          <a:p>
            <a:pPr>
              <a:buFont typeface="Arial" charset="0"/>
              <a:buChar char="•"/>
              <a:defRPr/>
            </a:pPr>
            <a:r>
              <a:rPr lang="en-US" sz="2000" dirty="0"/>
              <a:t>Harnessing the power of big data to analyze learning patterns, predict outcomes, and tailor educational content to meet the evolving needs of NATO personnel</a:t>
            </a:r>
            <a:endParaRPr lang="hr-HR" sz="2000" dirty="0"/>
          </a:p>
          <a:p>
            <a:pPr marL="0" indent="0">
              <a:buFont typeface="Arial" charset="0"/>
              <a:buNone/>
              <a:defRPr/>
            </a:pP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BEEE49AC-3387-4C7D-87EC-5C168EC4C5D4}" type="slidenum">
              <a:rPr lang="en-US" altLang="lt-LT" sz="1400" smtClean="0">
                <a:cs typeface="+mn-cs"/>
              </a:rPr>
              <a:pPr fontAlgn="auto">
                <a:spcBef>
                  <a:spcPts val="0"/>
                </a:spcBef>
                <a:spcAft>
                  <a:spcPts val="0"/>
                </a:spcAft>
                <a:defRPr/>
              </a:pPr>
              <a:t>13</a:t>
            </a:fld>
            <a:endParaRPr lang="en-US" altLang="lt-LT" sz="1400">
              <a:cs typeface="+mn-cs"/>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338" y="908050"/>
            <a:ext cx="2776537"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1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917875B-38FA-4BFC-A5D8-27AB9BFF4296}" type="slidenum">
              <a:rPr lang="en-US" altLang="en-US" sz="1700" smtClean="0">
                <a:solidFill>
                  <a:srgbClr val="000000"/>
                </a:solidFill>
                <a:latin typeface="Times New Roman" pitchFamily="18" charset="0"/>
                <a:cs typeface="Arial" pitchFamily="34" charset="0"/>
              </a:rPr>
              <a:pPr>
                <a:spcBef>
                  <a:spcPct val="0"/>
                </a:spcBef>
                <a:buFontTx/>
                <a:buNone/>
              </a:pPr>
              <a:t>14</a:t>
            </a:fld>
            <a:endParaRPr lang="en-US" altLang="en-US" sz="1700">
              <a:solidFill>
                <a:srgbClr val="000000"/>
              </a:solidFill>
              <a:latin typeface="Times New Roman" pitchFamily="18" charset="0"/>
              <a:cs typeface="Arial" pitchFamily="34" charset="0"/>
            </a:endParaRPr>
          </a:p>
        </p:txBody>
      </p:sp>
      <p:sp>
        <p:nvSpPr>
          <p:cNvPr id="33795" name="Rectangle 2"/>
          <p:cNvSpPr>
            <a:spLocks noGrp="1"/>
          </p:cNvSpPr>
          <p:nvPr>
            <p:ph type="title" idx="4294967295"/>
          </p:nvPr>
        </p:nvSpPr>
        <p:spPr>
          <a:xfrm>
            <a:off x="1416050" y="115888"/>
            <a:ext cx="9871075" cy="1044575"/>
          </a:xfrm>
        </p:spPr>
        <p:txBody>
          <a:bodyPr/>
          <a:lstStyle/>
          <a:p>
            <a:pPr eaLnBrk="1" hangingPunct="1">
              <a:defRPr/>
            </a:pPr>
            <a:br>
              <a:rPr lang="hr-HR" altLang="en-US" sz="2400" b="1">
                <a:solidFill>
                  <a:srgbClr val="C00000"/>
                </a:solidFill>
                <a:effectLst>
                  <a:outerShdw blurRad="38100" dist="38100" dir="2700000" algn="tl">
                    <a:srgbClr val="000000">
                      <a:alpha val="43137"/>
                    </a:srgbClr>
                  </a:outerShdw>
                </a:effectLst>
                <a:latin typeface="+mn-lt"/>
                <a:cs typeface="Arial" charset="0"/>
              </a:rPr>
            </a:br>
            <a:r>
              <a:rPr lang="en-US" altLang="en-US" sz="2400" b="1">
                <a:solidFill>
                  <a:srgbClr val="C00000"/>
                </a:solidFill>
                <a:effectLst>
                  <a:outerShdw blurRad="38100" dist="38100" dir="2700000" algn="tl">
                    <a:srgbClr val="000000">
                      <a:alpha val="43137"/>
                    </a:srgbClr>
                  </a:outerShdw>
                </a:effectLst>
                <a:latin typeface="+mn-lt"/>
                <a:cs typeface="Arial" charset="0"/>
              </a:rPr>
              <a:t>BILC </a:t>
            </a:r>
            <a:r>
              <a:rPr lang="en-US" altLang="en-US" sz="2400" b="1" dirty="0">
                <a:solidFill>
                  <a:srgbClr val="C00000"/>
                </a:solidFill>
                <a:effectLst>
                  <a:outerShdw blurRad="38100" dist="38100" dir="2700000" algn="tl">
                    <a:srgbClr val="000000">
                      <a:alpha val="43137"/>
                    </a:srgbClr>
                  </a:outerShdw>
                </a:effectLst>
                <a:latin typeface="+mn-lt"/>
                <a:cs typeface="Arial" charset="0"/>
              </a:rPr>
              <a:t>Professional Development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r>
              <a:rPr lang="en-US" altLang="en-US" sz="2400" b="1" dirty="0" err="1">
                <a:solidFill>
                  <a:srgbClr val="C00000"/>
                </a:solidFill>
                <a:effectLst>
                  <a:outerShdw blurRad="38100" dist="38100" dir="2700000" algn="tl">
                    <a:srgbClr val="000000">
                      <a:alpha val="43137"/>
                    </a:srgbClr>
                  </a:outerShdw>
                </a:effectLst>
                <a:latin typeface="+mn-lt"/>
                <a:cs typeface="Arial" charset="0"/>
              </a:rPr>
              <a:t>Programme</a:t>
            </a:r>
            <a:r>
              <a:rPr lang="en-US" altLang="en-US" sz="2400" b="1" dirty="0">
                <a:solidFill>
                  <a:srgbClr val="C00000"/>
                </a:solidFill>
                <a:effectLst>
                  <a:outerShdw blurRad="38100" dist="38100" dir="2700000" algn="tl">
                    <a:srgbClr val="000000">
                      <a:alpha val="43137"/>
                    </a:srgbClr>
                  </a:outerShdw>
                </a:effectLst>
                <a:latin typeface="+mn-lt"/>
                <a:cs typeface="Arial" charset="0"/>
              </a:rPr>
              <a:t> in Partnership Cooperation Menu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endParaRPr lang="en-US" altLang="en-US" sz="2400" b="1" dirty="0">
              <a:solidFill>
                <a:srgbClr val="C00000"/>
              </a:solidFill>
              <a:effectLst>
                <a:outerShdw blurRad="38100" dist="38100" dir="2700000" algn="tl">
                  <a:srgbClr val="000000">
                    <a:alpha val="43137"/>
                  </a:srgbClr>
                </a:outerShdw>
              </a:effectLst>
              <a:latin typeface="+mn-lt"/>
              <a:cs typeface="Arial" charset="0"/>
            </a:endParaRPr>
          </a:p>
        </p:txBody>
      </p:sp>
      <p:sp>
        <p:nvSpPr>
          <p:cNvPr id="15363" name="Rectangle 3"/>
          <p:cNvSpPr>
            <a:spLocks noChangeArrowheads="1"/>
          </p:cNvSpPr>
          <p:nvPr/>
        </p:nvSpPr>
        <p:spPr bwMode="auto">
          <a:xfrm>
            <a:off x="136525" y="1341438"/>
            <a:ext cx="12007850" cy="5183187"/>
          </a:xfrm>
          <a:prstGeom prst="rect">
            <a:avLst/>
          </a:prstGeom>
          <a:noFill/>
          <a:ln w="76200" cmpd="tri">
            <a:noFill/>
            <a:miter lim="800000"/>
            <a:headEnd/>
            <a:tailEnd/>
          </a:ln>
        </p:spPr>
        <p:txBody>
          <a:bodyPr lIns="110755" tIns="55377" rIns="110755" bIns="55377"/>
          <a:lstStyle/>
          <a:p>
            <a:pPr lvl="1" algn="just">
              <a:spcBef>
                <a:spcPts val="0"/>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1. Language Testing Seminars </a:t>
            </a:r>
            <a:r>
              <a:rPr lang="en-US" sz="3000" dirty="0">
                <a:latin typeface="+mn-lt"/>
              </a:rPr>
              <a:t>(conducted at PLTCE):</a:t>
            </a:r>
          </a:p>
          <a:p>
            <a:pPr marL="969107" lvl="1" indent="-415331" algn="just">
              <a:spcBef>
                <a:spcPts val="0"/>
              </a:spcBef>
              <a:spcAft>
                <a:spcPts val="0"/>
              </a:spcAft>
              <a:buFontTx/>
              <a:buChar char="-"/>
              <a:defRPr/>
            </a:pPr>
            <a:r>
              <a:rPr lang="en-US" sz="3000" dirty="0">
                <a:solidFill>
                  <a:prstClr val="black"/>
                </a:solidFill>
                <a:latin typeface="+mn-lt"/>
              </a:rPr>
              <a:t>Language Testing Seminar, ACT.647, 2 weeks; </a:t>
            </a:r>
          </a:p>
          <a:p>
            <a:pPr marL="969107" lvl="1" indent="-415331" algn="just">
              <a:spcBef>
                <a:spcPts val="0"/>
              </a:spcBef>
              <a:spcAft>
                <a:spcPts val="0"/>
              </a:spcAft>
              <a:buFontTx/>
              <a:buChar char="-"/>
              <a:defRPr/>
            </a:pPr>
            <a:r>
              <a:rPr lang="en-US" sz="3000" dirty="0">
                <a:solidFill>
                  <a:prstClr val="black"/>
                </a:solidFill>
                <a:latin typeface="+mn-lt"/>
              </a:rPr>
              <a:t>Advanced Language Testing Seminar, ACT.658, 3 weeks; </a:t>
            </a:r>
          </a:p>
          <a:p>
            <a:pPr marL="969107" lvl="1" indent="-415331" algn="just">
              <a:spcBef>
                <a:spcPts val="0"/>
              </a:spcBef>
              <a:spcAft>
                <a:spcPts val="0"/>
              </a:spcAft>
              <a:buFontTx/>
              <a:buChar char="-"/>
              <a:defRPr/>
            </a:pPr>
            <a:r>
              <a:rPr lang="en-US" sz="3000" dirty="0">
                <a:solidFill>
                  <a:prstClr val="black"/>
                </a:solidFill>
                <a:latin typeface="+mn-lt"/>
              </a:rPr>
              <a:t>Language Standards and Assessment</a:t>
            </a:r>
            <a:r>
              <a:rPr lang="hr-HR" sz="3000" dirty="0">
                <a:solidFill>
                  <a:prstClr val="black"/>
                </a:solidFill>
                <a:latin typeface="+mn-lt"/>
              </a:rPr>
              <a:t> Seminar</a:t>
            </a:r>
            <a:r>
              <a:rPr lang="en-US" sz="3000" dirty="0">
                <a:solidFill>
                  <a:prstClr val="black"/>
                </a:solidFill>
                <a:latin typeface="+mn-lt"/>
              </a:rPr>
              <a:t>, ACT.648, 2 weeks.</a:t>
            </a:r>
          </a:p>
          <a:p>
            <a:pPr marL="969107" lvl="1" indent="-415331" algn="just">
              <a:spcBef>
                <a:spcPts val="0"/>
              </a:spcBef>
              <a:spcAft>
                <a:spcPts val="0"/>
              </a:spcAft>
              <a:defRPr/>
            </a:pPr>
            <a:r>
              <a:rPr lang="en-US" altLang="en-US" sz="3000" b="1" dirty="0">
                <a:solidFill>
                  <a:srgbClr val="C00000"/>
                </a:solidFill>
                <a:effectLst>
                  <a:outerShdw blurRad="38100" dist="38100" dir="2700000" algn="tl">
                    <a:srgbClr val="000000">
                      <a:alpha val="43137"/>
                    </a:srgbClr>
                  </a:outerShdw>
                </a:effectLst>
                <a:latin typeface="+mn-lt"/>
              </a:rPr>
              <a:t>2. BILC Methodology Workshops</a:t>
            </a:r>
          </a:p>
          <a:p>
            <a:pPr marL="899885" lvl="1" indent="-346110" algn="just">
              <a:spcBef>
                <a:spcPts val="0"/>
              </a:spcBef>
              <a:spcAft>
                <a:spcPts val="0"/>
              </a:spcAft>
              <a:buFontTx/>
              <a:buChar char="-"/>
              <a:defRPr/>
            </a:pPr>
            <a:r>
              <a:rPr lang="en-US" sz="3000" dirty="0">
                <a:solidFill>
                  <a:prstClr val="black"/>
                </a:solidFill>
                <a:latin typeface="+mn-lt"/>
              </a:rPr>
              <a:t>English Teaching Faculty Development Workshop “Teaching Speaking and Writing for Military Purposes”, ACT.659, 2 weeks. Conducted at 3 PTECs PLTCE, Bulgaria and Slovenia.            </a:t>
            </a:r>
          </a:p>
          <a:p>
            <a:pPr marL="413409" lvl="1" algn="just">
              <a:spcBef>
                <a:spcPts val="1453"/>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Facilitators: </a:t>
            </a:r>
            <a:r>
              <a:rPr lang="en-US" altLang="en-US" sz="3000" b="1" dirty="0">
                <a:solidFill>
                  <a:srgbClr val="C00000"/>
                </a:solidFill>
                <a:effectLst>
                  <a:outerShdw blurRad="38100" dist="38100" dir="2700000" algn="tl">
                    <a:srgbClr val="000000">
                      <a:alpha val="43137"/>
                    </a:srgbClr>
                  </a:outerShdw>
                </a:effectLst>
                <a:latin typeface="+mn-lt"/>
              </a:rPr>
              <a:t>BILC teaching &amp; testing experts from 24 nations.</a:t>
            </a:r>
            <a:endParaRPr lang="en-US" sz="3000" b="1" dirty="0">
              <a:solidFill>
                <a:srgbClr val="C00000"/>
              </a:solidFill>
              <a:effectLst>
                <a:outerShdw blurRad="38100" dist="38100" dir="2700000" algn="tl">
                  <a:srgbClr val="000000">
                    <a:alpha val="43137"/>
                  </a:srgbClr>
                </a:outerShdw>
              </a:effectLst>
              <a:latin typeface="+mn-lt"/>
            </a:endParaRPr>
          </a:p>
          <a:p>
            <a:pPr marL="413409" lvl="1" algn="just">
              <a:spcBef>
                <a:spcPts val="0"/>
              </a:spcBef>
              <a:spcAft>
                <a:spcPts val="0"/>
              </a:spcAft>
              <a:defRPr/>
            </a:pPr>
            <a:r>
              <a:rPr lang="en-US" sz="3000" dirty="0">
                <a:solidFill>
                  <a:prstClr val="black"/>
                </a:solidFill>
                <a:latin typeface="+mn-lt"/>
              </a:rPr>
              <a:t>			</a:t>
            </a:r>
          </a:p>
          <a:p>
            <a:pPr marL="413409" lvl="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sz="1900"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00113" y="188913"/>
            <a:ext cx="10569575" cy="1104900"/>
          </a:xfrm>
        </p:spPr>
        <p:txBody>
          <a:bodyPr/>
          <a:lstStyle/>
          <a:p>
            <a:pPr eaLnBrk="1" hangingPunct="1"/>
            <a:r>
              <a:rPr lang="hr-HR" altLang="pl-PL" sz="4000" b="1" dirty="0">
                <a:solidFill>
                  <a:srgbClr val="C00000"/>
                </a:solidFill>
                <a:effectLst>
                  <a:outerShdw blurRad="38100" dist="38100" dir="2700000" algn="tl">
                    <a:srgbClr val="000000">
                      <a:alpha val="43137"/>
                    </a:srgbClr>
                  </a:outerShdw>
                </a:effectLst>
              </a:rPr>
              <a:t>SUPPORT TO PARTNER NATIONS</a:t>
            </a:r>
            <a:endParaRPr lang="en-CA" altLang="pl-PL" sz="4000" b="1" dirty="0">
              <a:solidFill>
                <a:srgbClr val="C00000"/>
              </a:solidFill>
              <a:effectLst>
                <a:outerShdw blurRad="38100" dist="38100" dir="2700000" algn="tl">
                  <a:srgbClr val="000000">
                    <a:alpha val="43137"/>
                  </a:srgbClr>
                </a:outerShdw>
              </a:effectLst>
            </a:endParaRPr>
          </a:p>
        </p:txBody>
      </p:sp>
      <p:sp>
        <p:nvSpPr>
          <p:cNvPr id="40963" name="Rectangle 3"/>
          <p:cNvSpPr>
            <a:spLocks noGrp="1" noChangeArrowheads="1"/>
          </p:cNvSpPr>
          <p:nvPr>
            <p:ph type="body" idx="4294967295"/>
          </p:nvPr>
        </p:nvSpPr>
        <p:spPr>
          <a:xfrm>
            <a:off x="314325" y="1566863"/>
            <a:ext cx="12287250" cy="5562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70000"/>
              </a:lnSpc>
              <a:buFont typeface="Wingdings" pitchFamily="2" charset="2"/>
              <a:buNone/>
            </a:pPr>
            <a:r>
              <a:rPr lang="hr-HR" altLang="sr-Latn-RS" b="1" dirty="0">
                <a:solidFill>
                  <a:srgbClr val="C00000"/>
                </a:solidFill>
                <a:cs typeface="Arial" pitchFamily="34" charset="0"/>
              </a:rPr>
              <a:t>DEEP – Defence Education  Enhancement Programme</a:t>
            </a:r>
          </a:p>
          <a:p>
            <a:pPr algn="just">
              <a:buFont typeface="Arial" pitchFamily="34" charset="0"/>
              <a:buNone/>
            </a:pPr>
            <a:r>
              <a:rPr lang="hr-HR" altLang="sr-Latn-RS" dirty="0">
                <a:cs typeface="Arial" pitchFamily="34" charset="0"/>
              </a:rPr>
              <a:t>(</a:t>
            </a:r>
            <a:r>
              <a:rPr lang="en-US" altLang="sr-Latn-RS" dirty="0">
                <a:cs typeface="Arial" pitchFamily="34" charset="0"/>
                <a:hlinkClick r:id="rId3"/>
              </a:rPr>
              <a:t>https://www.nato.int/cps/en/natohq/topics_139182.htm</a:t>
            </a:r>
            <a:r>
              <a:rPr lang="hr-HR" altLang="sr-Latn-RS" dirty="0">
                <a:cs typeface="Arial" pitchFamily="34" charset="0"/>
              </a:rPr>
              <a:t>) </a:t>
            </a:r>
          </a:p>
          <a:p>
            <a:pPr algn="just" eaLnBrk="1" hangingPunct="1">
              <a:spcBef>
                <a:spcPts val="450"/>
              </a:spcBef>
              <a:spcAft>
                <a:spcPts val="450"/>
              </a:spcAft>
              <a:buFontTx/>
              <a:buChar char="•"/>
            </a:pPr>
            <a:r>
              <a:rPr lang="en-GB" altLang="sr-Latn-RS" dirty="0">
                <a:solidFill>
                  <a:srgbClr val="000000"/>
                </a:solidFill>
                <a:cs typeface="Arial" pitchFamily="34" charset="0"/>
              </a:rPr>
              <a:t>English is NATO’s operational language</a:t>
            </a:r>
          </a:p>
          <a:p>
            <a:pPr algn="just" eaLnBrk="1" hangingPunct="1">
              <a:spcBef>
                <a:spcPts val="450"/>
              </a:spcBef>
              <a:spcAft>
                <a:spcPts val="450"/>
              </a:spcAft>
              <a:buFontTx/>
              <a:buChar char="•"/>
            </a:pPr>
            <a:r>
              <a:rPr lang="en-GB" altLang="sr-Latn-RS" dirty="0">
                <a:solidFill>
                  <a:srgbClr val="000000"/>
                </a:solidFill>
                <a:cs typeface="Arial" pitchFamily="34" charset="0"/>
              </a:rPr>
              <a:t>Many DEEP military educational  institutions have language programs</a:t>
            </a:r>
          </a:p>
          <a:p>
            <a:pPr algn="just" eaLnBrk="1" hangingPunct="1">
              <a:spcBef>
                <a:spcPts val="450"/>
              </a:spcBef>
              <a:spcAft>
                <a:spcPts val="450"/>
              </a:spcAft>
              <a:buFontTx/>
              <a:buChar char="•"/>
            </a:pPr>
            <a:r>
              <a:rPr lang="en-GB" altLang="sr-Latn-RS" dirty="0">
                <a:solidFill>
                  <a:srgbClr val="000000"/>
                </a:solidFill>
                <a:cs typeface="Arial" pitchFamily="34" charset="0"/>
              </a:rPr>
              <a:t>BILC is ready to continue to support DEEP</a:t>
            </a:r>
          </a:p>
          <a:p>
            <a:pPr algn="just">
              <a:buFont typeface="Arial" pitchFamily="34" charset="0"/>
              <a:buNone/>
            </a:pPr>
            <a:endParaRPr lang="hr-HR" altLang="sr-Latn-RS" dirty="0">
              <a:cs typeface="Arial" pitchFamily="34" charset="0"/>
            </a:endParaRPr>
          </a:p>
          <a:p>
            <a:pPr eaLnBrk="1" hangingPunct="1">
              <a:buFont typeface="Wingdings" pitchFamily="2" charset="2"/>
              <a:buNone/>
            </a:pPr>
            <a:r>
              <a:rPr lang="en-CA" altLang="pl-PL" sz="1800" dirty="0">
                <a:cs typeface="Arial" pitchFamily="34" charset="0"/>
              </a:rPr>
              <a:t>	</a:t>
            </a:r>
            <a:endParaRPr lang="en-CA" altLang="pl-PL" sz="2400" b="1" dirty="0"/>
          </a:p>
          <a:p>
            <a:pPr eaLnBrk="1" hangingPunct="1">
              <a:lnSpc>
                <a:spcPct val="90000"/>
              </a:lnSpc>
              <a:buFont typeface="Wingdings" pitchFamily="2" charset="2"/>
              <a:buNone/>
            </a:pPr>
            <a:endParaRPr lang="en-CA" altLang="pl-PL" sz="2400" dirty="0"/>
          </a:p>
          <a:p>
            <a:pPr eaLnBrk="1" hangingPunct="1">
              <a:lnSpc>
                <a:spcPct val="70000"/>
              </a:lnSpc>
              <a:buFont typeface="Wingdings" pitchFamily="2" charset="2"/>
              <a:buNone/>
            </a:pPr>
            <a:endParaRPr lang="en-CA" altLang="pl-PL" sz="2400" dirty="0"/>
          </a:p>
          <a:p>
            <a:pPr eaLnBrk="1" hangingPunct="1">
              <a:lnSpc>
                <a:spcPct val="80000"/>
              </a:lnSpc>
              <a:buFont typeface="Wingdings" pitchFamily="2" charset="2"/>
              <a:buNone/>
            </a:pPr>
            <a:r>
              <a:rPr lang="en-US" altLang="en-US" sz="2400" dirty="0"/>
              <a:t>	</a:t>
            </a:r>
            <a:endParaRPr lang="en-CA" altLang="en-US" sz="2400" b="1" u="sng" dirty="0">
              <a:cs typeface="Arial" pitchFamily="34" charset="0"/>
            </a:endParaRPr>
          </a:p>
          <a:p>
            <a:pPr eaLnBrk="1" hangingPunct="1">
              <a:lnSpc>
                <a:spcPct val="70000"/>
              </a:lnSpc>
              <a:buFont typeface="Wingdings" pitchFamily="2" charset="2"/>
              <a:buNone/>
            </a:pPr>
            <a:endParaRPr lang="en-CA" altLang="pl-PL" sz="2400" b="1" dirty="0"/>
          </a:p>
        </p:txBody>
      </p:sp>
      <p:graphicFrame>
        <p:nvGraphicFramePr>
          <p:cNvPr id="4" name="Diagram 3"/>
          <p:cNvGraphicFramePr/>
          <p:nvPr/>
        </p:nvGraphicFramePr>
        <p:xfrm>
          <a:off x="8172995" y="4509120"/>
          <a:ext cx="3128243" cy="2040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27373" y="116632"/>
            <a:ext cx="9217024" cy="777875"/>
          </a:xfrm>
        </p:spPr>
        <p:txBody>
          <a:bodyPr/>
          <a:lstStyle/>
          <a:p>
            <a:pPr>
              <a:defRPr/>
            </a:pPr>
            <a:r>
              <a:rPr lang="hr-HR" altLang="en-US" sz="3600" b="1" dirty="0">
                <a:solidFill>
                  <a:srgbClr val="C00000"/>
                </a:solidFill>
                <a:effectLst>
                  <a:outerShdw blurRad="38100" dist="38100" dir="2700000" algn="tl">
                    <a:srgbClr val="000000">
                      <a:alpha val="43137"/>
                    </a:srgbClr>
                  </a:outerShdw>
                </a:effectLst>
              </a:rPr>
              <a:t>BILC </a:t>
            </a:r>
            <a:r>
              <a:rPr lang="hr-HR" altLang="en-US" sz="3600" b="1" dirty="0" err="1">
                <a:solidFill>
                  <a:srgbClr val="C00000"/>
                </a:solidFill>
                <a:effectLst>
                  <a:outerShdw blurRad="38100" dist="38100" dir="2700000" algn="tl">
                    <a:srgbClr val="000000">
                      <a:alpha val="43137"/>
                    </a:srgbClr>
                  </a:outerShdw>
                </a:effectLst>
              </a:rPr>
              <a:t>focus</a:t>
            </a:r>
            <a:r>
              <a:rPr lang="hr-HR" altLang="en-US" sz="3600" b="1" dirty="0">
                <a:solidFill>
                  <a:srgbClr val="C00000"/>
                </a:solidFill>
                <a:effectLst>
                  <a:outerShdw blurRad="38100" dist="38100" dir="2700000" algn="tl">
                    <a:srgbClr val="000000">
                      <a:alpha val="43137"/>
                    </a:srgbClr>
                  </a:outerShdw>
                </a:effectLst>
              </a:rPr>
              <a:t> – </a:t>
            </a:r>
            <a:r>
              <a:rPr lang="hr-HR" altLang="en-US" sz="3600" b="1" dirty="0" err="1">
                <a:solidFill>
                  <a:srgbClr val="C00000"/>
                </a:solidFill>
                <a:effectLst>
                  <a:outerShdw blurRad="38100" dist="38100" dir="2700000" algn="tl">
                    <a:srgbClr val="000000">
                      <a:alpha val="43137"/>
                    </a:srgbClr>
                  </a:outerShdw>
                </a:effectLst>
              </a:rPr>
              <a:t>teacher</a:t>
            </a:r>
            <a:r>
              <a:rPr lang="hr-HR" altLang="en-US" sz="3600" b="1" dirty="0">
                <a:solidFill>
                  <a:srgbClr val="C00000"/>
                </a:solidFill>
                <a:effectLst>
                  <a:outerShdw blurRad="38100" dist="38100" dir="2700000" algn="tl">
                    <a:srgbClr val="000000">
                      <a:alpha val="43137"/>
                    </a:srgbClr>
                  </a:outerShdw>
                </a:effectLst>
              </a:rPr>
              <a:t>/</a:t>
            </a:r>
            <a:r>
              <a:rPr lang="hr-HR" altLang="en-US" sz="3600" b="1" dirty="0" err="1">
                <a:solidFill>
                  <a:srgbClr val="C00000"/>
                </a:solidFill>
                <a:effectLst>
                  <a:outerShdw blurRad="38100" dist="38100" dir="2700000" algn="tl">
                    <a:srgbClr val="000000">
                      <a:alpha val="43137"/>
                    </a:srgbClr>
                  </a:outerShdw>
                </a:effectLst>
              </a:rPr>
              <a:t>tester</a:t>
            </a:r>
            <a:r>
              <a:rPr lang="hr-HR" altLang="en-US" sz="3600" b="1" dirty="0">
                <a:solidFill>
                  <a:srgbClr val="C00000"/>
                </a:solidFill>
                <a:effectLst>
                  <a:outerShdw blurRad="38100" dist="38100" dir="2700000" algn="tl">
                    <a:srgbClr val="000000">
                      <a:alpha val="43137"/>
                    </a:srgbClr>
                  </a:outerShdw>
                </a:effectLst>
              </a:rPr>
              <a:t>/translator </a:t>
            </a:r>
            <a:r>
              <a:rPr lang="hr-HR" altLang="en-US" sz="3600" b="1" dirty="0" err="1">
                <a:solidFill>
                  <a:srgbClr val="C00000"/>
                </a:solidFill>
                <a:effectLst>
                  <a:outerShdw blurRad="38100" dist="38100" dir="2700000" algn="tl">
                    <a:srgbClr val="000000">
                      <a:alpha val="43137"/>
                    </a:srgbClr>
                  </a:outerShdw>
                </a:effectLst>
              </a:rPr>
              <a:t>training</a:t>
            </a:r>
            <a:endParaRPr lang="en-US" altLang="en-US" sz="36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252115" y="836712"/>
            <a:ext cx="12097344" cy="5738484"/>
          </a:xfrm>
        </p:spPr>
        <p:txBody>
          <a:bodyPr/>
          <a:lstStyle/>
          <a:p>
            <a:pPr marL="342900" lvl="1" indent="-342900" algn="just">
              <a:spcBef>
                <a:spcPts val="0"/>
              </a:spcBef>
              <a:buFont typeface="Arial" pitchFamily="34" charset="0"/>
              <a:buChar char="•"/>
              <a:defRPr/>
            </a:pPr>
            <a:endParaRPr lang="hr-HR" altLang="en-US" sz="2000" b="1" dirty="0">
              <a:effectLst>
                <a:outerShdw blurRad="38100" dist="38100" dir="2700000" algn="tl">
                  <a:srgbClr val="000000">
                    <a:alpha val="43137"/>
                  </a:srgbClr>
                </a:outerShdw>
              </a:effectLst>
            </a:endParaRPr>
          </a:p>
          <a:p>
            <a:pPr lvl="0"/>
            <a:r>
              <a:rPr lang="hr-HR" altLang="en-US" sz="2000" b="1" dirty="0" err="1">
                <a:effectLst>
                  <a:outerShdw blurRad="38100" dist="38100" dir="2700000" algn="tl">
                    <a:srgbClr val="000000">
                      <a:alpha val="43137"/>
                    </a:srgbClr>
                  </a:outerShdw>
                </a:effectLst>
              </a:rPr>
              <a:t>Armenia</a:t>
            </a:r>
            <a:r>
              <a:rPr lang="hr-HR" altLang="en-US" sz="2000" b="1" dirty="0">
                <a:effectLst>
                  <a:outerShdw blurRad="38100" dist="38100" dir="2700000" algn="tl">
                    <a:srgbClr val="000000">
                      <a:alpha val="43137"/>
                    </a:srgbClr>
                  </a:outerShdw>
                </a:effectLst>
              </a:rPr>
              <a:t> </a:t>
            </a:r>
            <a:r>
              <a:rPr lang="hr-HR" altLang="en-US" sz="2000" dirty="0"/>
              <a:t>- W</a:t>
            </a:r>
            <a:r>
              <a:rPr lang="en-GB" sz="2000" dirty="0" err="1"/>
              <a:t>orkshop</a:t>
            </a:r>
            <a:r>
              <a:rPr lang="en-GB" sz="2000" dirty="0"/>
              <a:t> dedicated to creating the language training and testing policy paper</a:t>
            </a:r>
            <a:endParaRPr lang="en-US" sz="2000" dirty="0"/>
          </a:p>
          <a:p>
            <a:r>
              <a:rPr lang="hr-HR" altLang="en-US" sz="2000" b="1" dirty="0" err="1">
                <a:effectLst>
                  <a:outerShdw blurRad="38100" dist="38100" dir="2700000" algn="tl">
                    <a:srgbClr val="000000">
                      <a:alpha val="43137"/>
                    </a:srgbClr>
                  </a:outerShdw>
                </a:effectLst>
              </a:rPr>
              <a:t>Bosnia</a:t>
            </a:r>
            <a:r>
              <a:rPr lang="hr-HR" altLang="en-US" sz="2000" b="1" dirty="0">
                <a:effectLst>
                  <a:outerShdw blurRad="38100" dist="38100" dir="2700000" algn="tl">
                    <a:srgbClr val="000000">
                      <a:alpha val="43137"/>
                    </a:srgbClr>
                  </a:outerShdw>
                </a:effectLst>
              </a:rPr>
              <a:t>-</a:t>
            </a:r>
            <a:r>
              <a:rPr lang="hr-HR" altLang="en-US" sz="2000" b="1" dirty="0" err="1">
                <a:effectLst>
                  <a:outerShdw blurRad="38100" dist="38100" dir="2700000" algn="tl">
                    <a:srgbClr val="000000">
                      <a:alpha val="43137"/>
                    </a:srgbClr>
                  </a:outerShdw>
                </a:effectLst>
              </a:rPr>
              <a:t>Herzegovina</a:t>
            </a:r>
            <a:r>
              <a:rPr lang="hr-HR" altLang="en-US" sz="2000" b="1" dirty="0">
                <a:effectLst>
                  <a:outerShdw blurRad="38100" dist="38100" dir="2700000" algn="tl">
                    <a:srgbClr val="000000">
                      <a:alpha val="43137"/>
                    </a:srgbClr>
                  </a:outerShdw>
                </a:effectLst>
              </a:rPr>
              <a:t> </a:t>
            </a:r>
            <a:r>
              <a:rPr lang="hr-HR" altLang="en-US" sz="2000" dirty="0"/>
              <a:t>- </a:t>
            </a:r>
            <a:r>
              <a:rPr lang="en-GB" sz="2000" dirty="0"/>
              <a:t>Instructor exchange, Leadership Discussions</a:t>
            </a:r>
            <a:r>
              <a:rPr lang="hr-HR" sz="2000" dirty="0"/>
              <a:t>, </a:t>
            </a:r>
            <a:r>
              <a:rPr lang="en-GB" sz="2000" dirty="0"/>
              <a:t>Continuous Professional Development for instructors,  </a:t>
            </a:r>
            <a:r>
              <a:rPr lang="hr-HR" sz="2000" dirty="0"/>
              <a:t>N</a:t>
            </a:r>
            <a:r>
              <a:rPr lang="en-GB" sz="2000" dirty="0" err="1"/>
              <a:t>orming</a:t>
            </a:r>
            <a:r>
              <a:rPr lang="en-GB" sz="2000" dirty="0"/>
              <a:t> for STANAG 6001 testers</a:t>
            </a:r>
            <a:endParaRPr lang="en-US" sz="2000" dirty="0"/>
          </a:p>
          <a:p>
            <a:pPr marL="342900" lvl="1" indent="-342900" algn="just">
              <a:spcBef>
                <a:spcPts val="0"/>
              </a:spcBef>
              <a:buFont typeface="Arial" pitchFamily="34" charset="0"/>
              <a:buChar char="•"/>
              <a:defRPr/>
            </a:pPr>
            <a:r>
              <a:rPr lang="hr-HR" altLang="en-US" sz="2000" b="1" dirty="0" err="1">
                <a:effectLst>
                  <a:outerShdw blurRad="38100" dist="38100" dir="2700000" algn="tl">
                    <a:srgbClr val="000000">
                      <a:alpha val="43137"/>
                    </a:srgbClr>
                  </a:outerShdw>
                </a:effectLst>
              </a:rPr>
              <a:t>Colombia</a:t>
            </a:r>
            <a:r>
              <a:rPr lang="hr-HR" altLang="en-US" sz="2000" b="1" dirty="0">
                <a:effectLst>
                  <a:outerShdw blurRad="38100" dist="38100" dir="2700000" algn="tl">
                    <a:srgbClr val="000000">
                      <a:alpha val="43137"/>
                    </a:srgbClr>
                  </a:outerShdw>
                </a:effectLst>
              </a:rPr>
              <a:t> </a:t>
            </a:r>
            <a:r>
              <a:rPr lang="hr-HR" altLang="en-US" sz="2000" dirty="0"/>
              <a:t>-</a:t>
            </a:r>
            <a:r>
              <a:rPr lang="hr-HR" altLang="en-US" sz="2000" b="1" dirty="0">
                <a:effectLst>
                  <a:outerShdw blurRad="38100" dist="38100" dir="2700000" algn="tl">
                    <a:srgbClr val="000000">
                      <a:alpha val="43137"/>
                    </a:srgbClr>
                  </a:outerShdw>
                </a:effectLst>
              </a:rPr>
              <a:t> </a:t>
            </a:r>
            <a:r>
              <a:rPr lang="en-GB" sz="2000" dirty="0"/>
              <a:t>Tailored faculty development workshop </a:t>
            </a:r>
            <a:endParaRPr lang="sl-SI" sz="2000" dirty="0"/>
          </a:p>
          <a:p>
            <a:r>
              <a:rPr lang="hr-HR" sz="2000" b="1" dirty="0" err="1">
                <a:effectLst>
                  <a:outerShdw blurRad="38100" dist="38100" dir="2700000" algn="tl">
                    <a:srgbClr val="000000">
                      <a:alpha val="43137"/>
                    </a:srgbClr>
                  </a:outerShdw>
                </a:effectLst>
              </a:rPr>
              <a:t>Georgia</a:t>
            </a:r>
            <a:r>
              <a:rPr lang="hr-HR" sz="2000" dirty="0"/>
              <a:t> - </a:t>
            </a:r>
            <a:r>
              <a:rPr lang="en-GB" sz="2000" dirty="0"/>
              <a:t>Testing IAW STANAG 6001, Teaching online and using available resources, Classroom assessment workshop, and Familiarization visit to a NATO country (Lithuania)</a:t>
            </a:r>
            <a:r>
              <a:rPr lang="hr-HR" sz="2000" dirty="0"/>
              <a:t>, </a:t>
            </a:r>
            <a:r>
              <a:rPr lang="en-GB" sz="2000" dirty="0"/>
              <a:t>Developing L3 items</a:t>
            </a:r>
            <a:endParaRPr lang="hr-HR" sz="2000" dirty="0"/>
          </a:p>
          <a:p>
            <a:pPr algn="just">
              <a:spcBef>
                <a:spcPts val="0"/>
              </a:spcBef>
              <a:defRPr/>
            </a:pPr>
            <a:r>
              <a:rPr lang="sl-SI" altLang="en-US" sz="2000" b="1" dirty="0">
                <a:effectLst>
                  <a:outerShdw blurRad="38100" dist="38100" dir="2700000" algn="tl">
                    <a:srgbClr val="000000">
                      <a:alpha val="43137"/>
                    </a:srgbClr>
                  </a:outerShdw>
                </a:effectLst>
              </a:rPr>
              <a:t>Jordan</a:t>
            </a:r>
            <a:r>
              <a:rPr lang="sl-SI" altLang="en-US" sz="2000" b="1" dirty="0"/>
              <a:t> - </a:t>
            </a:r>
            <a:r>
              <a:rPr lang="en-CA" sz="2000" dirty="0"/>
              <a:t>Advanced English proficiency course for newly-appointed language testers followed by a tailored Language Testing Seminar (LTS) and virtual testing consultations as needed</a:t>
            </a:r>
            <a:r>
              <a:rPr lang="en-GB" sz="2000" dirty="0"/>
              <a:t> </a:t>
            </a:r>
            <a:r>
              <a:rPr lang="en-US" sz="2000" dirty="0"/>
              <a:t>  </a:t>
            </a:r>
            <a:endParaRPr lang="en-US" sz="1600" dirty="0"/>
          </a:p>
          <a:p>
            <a:pPr lvl="0"/>
            <a:r>
              <a:rPr lang="sl-SI" altLang="en-US" sz="2000" b="1" dirty="0">
                <a:effectLst>
                  <a:outerShdw blurRad="38100" dist="38100" dir="2700000" algn="tl">
                    <a:srgbClr val="000000">
                      <a:alpha val="43137"/>
                    </a:srgbClr>
                  </a:outerShdw>
                </a:effectLst>
              </a:rPr>
              <a:t>Kazakhstan  </a:t>
            </a:r>
            <a:r>
              <a:rPr lang="sl-SI" altLang="en-US" sz="2000" dirty="0"/>
              <a:t>- </a:t>
            </a:r>
            <a:r>
              <a:rPr lang="en-GB" sz="2000" dirty="0"/>
              <a:t>BILC advisory visit and STANAG 6001 testing familiarization workshop           </a:t>
            </a:r>
            <a:endParaRPr lang="en-US" sz="2000" dirty="0"/>
          </a:p>
          <a:p>
            <a:pPr algn="just">
              <a:spcBef>
                <a:spcPts val="0"/>
              </a:spcBef>
              <a:defRPr/>
            </a:pPr>
            <a:r>
              <a:rPr lang="sl-SI" altLang="en-US" sz="2000" b="1" dirty="0">
                <a:effectLst>
                  <a:outerShdw blurRad="38100" dist="38100" dir="2700000" algn="tl">
                    <a:srgbClr val="000000">
                      <a:alpha val="43137"/>
                    </a:srgbClr>
                  </a:outerShdw>
                </a:effectLst>
              </a:rPr>
              <a:t>Moldova </a:t>
            </a:r>
            <a:r>
              <a:rPr lang="sl-SI" altLang="en-US" sz="2000" dirty="0"/>
              <a:t>- Scoping visit</a:t>
            </a:r>
            <a:r>
              <a:rPr lang="sl-SI" altLang="en-US" sz="2000" b="1" dirty="0">
                <a:effectLst>
                  <a:outerShdw blurRad="38100" dist="38100" dir="2700000" algn="tl">
                    <a:srgbClr val="000000">
                      <a:alpha val="43137"/>
                    </a:srgbClr>
                  </a:outerShdw>
                </a:effectLst>
                <a:latin typeface="+mj-lt"/>
              </a:rPr>
              <a:t>             </a:t>
            </a:r>
          </a:p>
          <a:p>
            <a:pPr marL="342900" lvl="1" indent="-342900" algn="just">
              <a:spcBef>
                <a:spcPts val="0"/>
              </a:spcBef>
              <a:buFont typeface="Arial" pitchFamily="34" charset="0"/>
              <a:buChar char="•"/>
              <a:defRPr/>
            </a:pPr>
            <a:r>
              <a:rPr lang="sl-SI" altLang="en-US" sz="2000" b="1" dirty="0">
                <a:effectLst>
                  <a:outerShdw blurRad="38100" dist="38100" dir="2700000" algn="tl">
                    <a:srgbClr val="000000">
                      <a:alpha val="43137"/>
                    </a:srgbClr>
                  </a:outerShdw>
                </a:effectLst>
                <a:latin typeface="+mj-lt"/>
              </a:rPr>
              <a:t>Tunisia </a:t>
            </a:r>
            <a:r>
              <a:rPr lang="sl-SI" altLang="en-US" sz="2000" i="1" dirty="0">
                <a:latin typeface="+mj-lt"/>
              </a:rPr>
              <a:t>(funded by DCB) - </a:t>
            </a:r>
            <a:r>
              <a:rPr lang="en-GB" sz="2000" dirty="0"/>
              <a:t>Tailored Language Testing Seminar for future testing team</a:t>
            </a:r>
            <a:r>
              <a:rPr lang="hr-HR" sz="2000" dirty="0"/>
              <a:t>, O</a:t>
            </a:r>
            <a:r>
              <a:rPr lang="en-GB" sz="2000" dirty="0" err="1"/>
              <a:t>nline</a:t>
            </a:r>
            <a:r>
              <a:rPr lang="en-GB" sz="2000" dirty="0"/>
              <a:t> support in development of a language testing policy </a:t>
            </a:r>
            <a:endParaRPr lang="hr-HR" altLang="en-US" sz="2000" dirty="0"/>
          </a:p>
          <a:p>
            <a:pPr marL="342900" lvl="1" indent="-342900" algn="just">
              <a:spcBef>
                <a:spcPts val="0"/>
              </a:spcBef>
              <a:buFont typeface="Arial" pitchFamily="34" charset="0"/>
              <a:buChar char="•"/>
              <a:defRPr/>
            </a:pPr>
            <a:r>
              <a:rPr lang="sl-SI" altLang="en-US" sz="2000" b="1" dirty="0">
                <a:effectLst>
                  <a:outerShdw blurRad="38100" dist="38100" dir="2700000" algn="tl">
                    <a:srgbClr val="000000">
                      <a:alpha val="43137"/>
                    </a:srgbClr>
                  </a:outerShdw>
                </a:effectLst>
                <a:latin typeface="+mj-lt"/>
              </a:rPr>
              <a:t>Ukraine </a:t>
            </a:r>
            <a:r>
              <a:rPr lang="sl-SI" altLang="en-US" sz="2000" dirty="0">
                <a:latin typeface="+mj-lt"/>
              </a:rPr>
              <a:t>-</a:t>
            </a:r>
            <a:r>
              <a:rPr lang="sl-SI" altLang="en-US" sz="2000" b="1" dirty="0">
                <a:effectLst>
                  <a:outerShdw blurRad="38100" dist="38100" dir="2700000" algn="tl">
                    <a:srgbClr val="000000">
                      <a:alpha val="43137"/>
                    </a:srgbClr>
                  </a:outerShdw>
                </a:effectLst>
                <a:latin typeface="+mj-lt"/>
              </a:rPr>
              <a:t> </a:t>
            </a:r>
            <a:r>
              <a:rPr lang="en-GB" sz="2000" dirty="0"/>
              <a:t>Out-of-country events: two faculty development workshops, teacher exchange events,   English as a Medium of Instruction (EMI)  for military instructors, consecutive interpreting course, terminology management workshop, and continuous virtual support (assistance to STANAG 6001 testing team and language teachers)</a:t>
            </a:r>
            <a:endParaRPr lang="sl-SI" altLang="en-US" sz="2000" b="1" dirty="0">
              <a:effectLst>
                <a:outerShdw blurRad="38100" dist="38100" dir="2700000" algn="tl">
                  <a:srgbClr val="000000">
                    <a:alpha val="43137"/>
                  </a:srgbClr>
                </a:outerShdw>
              </a:effectLst>
              <a:latin typeface="+mj-lt"/>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US" altLang="lt-LT" sz="1200" smtClean="0">
                <a:solidFill>
                  <a:srgbClr val="898989"/>
                </a:solidFill>
                <a:cs typeface="Arial" pitchFamily="34" charset="0"/>
              </a:rPr>
              <a:pPr>
                <a:spcBef>
                  <a:spcPct val="0"/>
                </a:spcBef>
                <a:buFontTx/>
                <a:buNone/>
              </a:pPr>
              <a:t>16</a:t>
            </a:fld>
            <a:endParaRPr lang="en-US" altLang="lt-LT" sz="1200">
              <a:solidFill>
                <a:srgbClr val="898989"/>
              </a:solidFill>
              <a:cs typeface="Arial" pitchFamily="34" charset="0"/>
            </a:endParaRPr>
          </a:p>
        </p:txBody>
      </p:sp>
    </p:spTree>
    <p:extLst>
      <p:ext uri="{BB962C8B-B14F-4D97-AF65-F5344CB8AC3E}">
        <p14:creationId xmlns:p14="http://schemas.microsoft.com/office/powerpoint/2010/main" val="29975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400905" y="188640"/>
            <a:ext cx="8137525" cy="777875"/>
          </a:xfrm>
        </p:spPr>
        <p:txBody>
          <a:bodyPr/>
          <a:lstStyle/>
          <a:p>
            <a:pPr>
              <a:defRPr/>
            </a:pPr>
            <a:r>
              <a:rPr lang="hr-HR" altLang="en-US" sz="4000" b="1" dirty="0">
                <a:solidFill>
                  <a:srgbClr val="C00000"/>
                </a:solidFill>
                <a:effectLst>
                  <a:outerShdw blurRad="38100" dist="38100" dir="2700000" algn="tl">
                    <a:srgbClr val="000000">
                      <a:alpha val="43137"/>
                    </a:srgbClr>
                  </a:outerShdw>
                </a:effectLst>
              </a:rPr>
              <a:t>BILC support to DEEP </a:t>
            </a:r>
            <a:br>
              <a:rPr lang="hr-HR" altLang="en-US" sz="4000" b="1" dirty="0">
                <a:solidFill>
                  <a:srgbClr val="C00000"/>
                </a:solidFill>
                <a:effectLst>
                  <a:outerShdw blurRad="38100" dist="38100" dir="2700000" algn="tl">
                    <a:srgbClr val="000000">
                      <a:alpha val="43137"/>
                    </a:srgbClr>
                  </a:outerShdw>
                </a:effectLst>
              </a:rPr>
            </a:br>
            <a:r>
              <a:rPr lang="hr-HR" altLang="en-US" sz="4000" b="1" dirty="0">
                <a:solidFill>
                  <a:srgbClr val="C00000"/>
                </a:solidFill>
                <a:effectLst>
                  <a:outerShdw blurRad="38100" dist="38100" dir="2700000" algn="tl">
                    <a:srgbClr val="000000">
                      <a:alpha val="43137"/>
                    </a:srgbClr>
                  </a:outerShdw>
                </a:effectLst>
              </a:rPr>
              <a:t>2024 – 2025</a:t>
            </a:r>
            <a:endParaRPr lang="en-US" altLang="en-US" sz="40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540147" y="980728"/>
            <a:ext cx="11182532" cy="5738484"/>
          </a:xfrm>
        </p:spPr>
        <p:txBody>
          <a:bodyPr/>
          <a:lstStyle/>
          <a:p>
            <a:pPr marL="0" indent="0" algn="just">
              <a:spcBef>
                <a:spcPts val="0"/>
              </a:spcBef>
              <a:buNone/>
              <a:defRPr/>
            </a:pPr>
            <a:endParaRPr lang="hr-HR" altLang="en-US" sz="24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ARMENIA  </a:t>
            </a:r>
          </a:p>
          <a:p>
            <a:pPr algn="just">
              <a:spcBef>
                <a:spcPts val="0"/>
              </a:spcBef>
              <a:defRPr/>
            </a:pPr>
            <a:endParaRPr lang="hr-HR" altLang="en-US" sz="20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BOSNIA-HERZEGOVINA</a:t>
            </a:r>
          </a:p>
          <a:p>
            <a:pPr algn="just">
              <a:spcBef>
                <a:spcPts val="0"/>
              </a:spcBef>
              <a:defRPr/>
            </a:pPr>
            <a:endParaRPr lang="hr-HR" altLang="en-US" sz="20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COLOMBIA</a:t>
            </a:r>
            <a:r>
              <a:rPr lang="hr-HR" altLang="en-US" sz="2000" dirty="0"/>
              <a:t>  </a:t>
            </a:r>
            <a:r>
              <a:rPr lang="en-US" sz="2000" dirty="0"/>
              <a:t> </a:t>
            </a:r>
            <a:endParaRPr lang="hr-HR" sz="2000" dirty="0"/>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r>
              <a:rPr lang="hr-HR" sz="2000" b="1" dirty="0">
                <a:effectLst>
                  <a:outerShdw blurRad="38100" dist="38100" dir="2700000" algn="tl">
                    <a:srgbClr val="000000">
                      <a:alpha val="43137"/>
                    </a:srgbClr>
                  </a:outerShdw>
                </a:effectLst>
              </a:rPr>
              <a:t>GEORGIA</a:t>
            </a:r>
            <a:r>
              <a:rPr lang="hr-HR" sz="2000" dirty="0">
                <a:solidFill>
                  <a:srgbClr val="FF0000"/>
                </a:solidFill>
              </a:rPr>
              <a:t> </a:t>
            </a:r>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r>
              <a:rPr lang="hr-HR" sz="2000" b="1" dirty="0">
                <a:effectLst>
                  <a:outerShdw blurRad="38100" dist="38100" dir="2700000" algn="tl">
                    <a:srgbClr val="000000">
                      <a:alpha val="43137"/>
                    </a:srgbClr>
                  </a:outerShdw>
                </a:effectLst>
              </a:rPr>
              <a:t> </a:t>
            </a:r>
            <a:r>
              <a:rPr lang="sl-SI" altLang="en-US" sz="2000" b="1" dirty="0">
                <a:effectLst>
                  <a:outerShdw blurRad="38100" dist="38100" dir="2700000" algn="tl">
                    <a:srgbClr val="000000">
                      <a:alpha val="43137"/>
                    </a:srgbClr>
                  </a:outerShdw>
                </a:effectLst>
              </a:rPr>
              <a:t>JORDAN</a:t>
            </a:r>
            <a:r>
              <a:rPr lang="sl-SI" altLang="en-US" sz="2000" b="1" dirty="0"/>
              <a:t> </a:t>
            </a:r>
          </a:p>
          <a:p>
            <a:pPr algn="just">
              <a:spcBef>
                <a:spcPts val="0"/>
              </a:spcBef>
              <a:defRPr/>
            </a:pPr>
            <a:endParaRPr lang="sl-SI" altLang="en-US" sz="2000" b="1" dirty="0">
              <a:effectLst>
                <a:outerShdw blurRad="38100" dist="38100" dir="2700000" algn="tl">
                  <a:srgbClr val="000000">
                    <a:alpha val="43137"/>
                  </a:srgbClr>
                </a:outerShdw>
              </a:effectLst>
            </a:endParaRPr>
          </a:p>
          <a:p>
            <a:pPr algn="just">
              <a:spcBef>
                <a:spcPts val="0"/>
              </a:spcBef>
              <a:defRPr/>
            </a:pPr>
            <a:r>
              <a:rPr lang="sl-SI" altLang="en-US" sz="2000" b="1" dirty="0">
                <a:effectLst>
                  <a:outerShdw blurRad="38100" dist="38100" dir="2700000" algn="tl">
                    <a:srgbClr val="000000">
                      <a:alpha val="43137"/>
                    </a:srgbClr>
                  </a:outerShdw>
                </a:effectLst>
              </a:rPr>
              <a:t>KAZAKHSTA</a:t>
            </a:r>
            <a:r>
              <a:rPr lang="sl-SI" altLang="en-US" sz="2000" b="1" dirty="0"/>
              <a:t>N</a:t>
            </a:r>
          </a:p>
          <a:p>
            <a:pPr algn="just">
              <a:spcBef>
                <a:spcPts val="0"/>
              </a:spcBef>
              <a:defRPr/>
            </a:pPr>
            <a:endParaRPr lang="sl-SI" altLang="en-US" sz="2000" b="1" dirty="0">
              <a:effectLst>
                <a:outerShdw blurRad="38100" dist="38100" dir="2700000" algn="tl">
                  <a:srgbClr val="000000">
                    <a:alpha val="43137"/>
                  </a:srgbClr>
                </a:outerShdw>
              </a:effectLst>
              <a:latin typeface="+mj-lt"/>
            </a:endParaRPr>
          </a:p>
          <a:p>
            <a:pPr algn="just">
              <a:spcBef>
                <a:spcPts val="0"/>
              </a:spcBef>
              <a:defRPr/>
            </a:pPr>
            <a:r>
              <a:rPr lang="sl-SI" altLang="en-US" sz="2000" b="1" dirty="0">
                <a:effectLst>
                  <a:outerShdw blurRad="38100" dist="38100" dir="2700000" algn="tl">
                    <a:srgbClr val="000000">
                      <a:alpha val="43137"/>
                    </a:srgbClr>
                  </a:outerShdw>
                </a:effectLst>
                <a:latin typeface="+mj-lt"/>
              </a:rPr>
              <a:t>MOLDOVA</a:t>
            </a:r>
          </a:p>
          <a:p>
            <a:pPr algn="just">
              <a:spcBef>
                <a:spcPts val="0"/>
              </a:spcBef>
              <a:defRPr/>
            </a:pPr>
            <a:endParaRPr lang="sl-SI" altLang="en-US" sz="2000" b="1" dirty="0">
              <a:effectLst>
                <a:outerShdw blurRad="38100" dist="38100" dir="2700000" algn="tl">
                  <a:srgbClr val="000000">
                    <a:alpha val="43137"/>
                  </a:srgbClr>
                </a:outerShdw>
              </a:effectLst>
              <a:latin typeface="+mj-lt"/>
            </a:endParaRPr>
          </a:p>
          <a:p>
            <a:pPr algn="just">
              <a:spcBef>
                <a:spcPts val="0"/>
              </a:spcBef>
              <a:defRPr/>
            </a:pPr>
            <a:r>
              <a:rPr lang="sl-SI" altLang="en-US" sz="2000" b="1" dirty="0">
                <a:effectLst>
                  <a:outerShdw blurRad="38100" dist="38100" dir="2700000" algn="tl">
                    <a:srgbClr val="000000">
                      <a:alpha val="43137"/>
                    </a:srgbClr>
                  </a:outerShdw>
                </a:effectLst>
                <a:latin typeface="+mj-lt"/>
              </a:rPr>
              <a:t>UKRAINE</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US" altLang="lt-LT" sz="1200" smtClean="0">
                <a:solidFill>
                  <a:srgbClr val="898989"/>
                </a:solidFill>
                <a:cs typeface="Arial" pitchFamily="34" charset="0"/>
              </a:rPr>
              <a:pPr>
                <a:spcBef>
                  <a:spcPct val="0"/>
                </a:spcBef>
                <a:buFontTx/>
                <a:buNone/>
              </a:pPr>
              <a:t>17</a:t>
            </a:fld>
            <a:endParaRPr lang="en-US" altLang="lt-LT" sz="1200">
              <a:solidFill>
                <a:srgbClr val="898989"/>
              </a:solidFill>
              <a:cs typeface="Arial" pitchFamily="34" charset="0"/>
            </a:endParaRPr>
          </a:p>
        </p:txBody>
      </p:sp>
      <p:pic>
        <p:nvPicPr>
          <p:cNvPr id="21"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012" y="3871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408" y="39448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612" y="3913258"/>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1102" y="324495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408" y="327044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741"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5203" y="56612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291" y="56505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63950" y="570887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631" y="4527494"/>
            <a:ext cx="68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717" y="45576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7448" y="458385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6803" y="571234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0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814" y="186542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14" y="18843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Hunga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542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Austr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2649" y="191868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522" y="260647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239" y="25850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p:nvPr/>
        </p:nvPicPr>
        <p:blipFill>
          <a:blip r:embed="rId13">
            <a:extLst>
              <a:ext uri="{28A0092B-C50C-407E-A947-70E740481C1C}">
                <a14:useLocalDpi xmlns:a14="http://schemas.microsoft.com/office/drawing/2010/main" val="0"/>
              </a:ext>
            </a:extLst>
          </a:blip>
          <a:srcRect/>
          <a:stretch>
            <a:fillRect/>
          </a:stretch>
        </p:blipFill>
        <p:spPr bwMode="auto">
          <a:xfrm>
            <a:off x="4621579" y="2497460"/>
            <a:ext cx="809625" cy="790575"/>
          </a:xfrm>
          <a:prstGeom prst="rect">
            <a:avLst/>
          </a:prstGeom>
          <a:noFill/>
          <a:ln>
            <a:noFill/>
          </a:ln>
          <a:effectLst/>
        </p:spPr>
      </p:pic>
      <p:pic>
        <p:nvPicPr>
          <p:cNvPr id="7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405" y="5758728"/>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448"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3498" y="573698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222"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3599"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3599" y="389805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14" y="3871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3846461" y="1179621"/>
            <a:ext cx="685800" cy="685800"/>
          </a:xfrm>
          <a:prstGeom prst="rect">
            <a:avLst/>
          </a:prstGeom>
          <a:noFill/>
          <a:ln>
            <a:noFill/>
          </a:ln>
        </p:spPr>
      </p:pic>
      <p:pic>
        <p:nvPicPr>
          <p:cNvPr id="44" name="Picture 43"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5391350" y="5785020"/>
            <a:ext cx="685800" cy="685800"/>
          </a:xfrm>
          <a:prstGeom prst="rect">
            <a:avLst/>
          </a:prstGeom>
          <a:noFill/>
          <a:ln>
            <a:noFill/>
          </a:ln>
        </p:spPr>
      </p:pic>
      <p:sp>
        <p:nvSpPr>
          <p:cNvPr id="2" name="AutoShape 2" descr="Po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7299" y="1212958"/>
            <a:ext cx="6191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6043" y="513881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565" y="51408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551" y="51023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descr="Po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9014" y="325715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Canada"/>
          <p:cNvPicPr/>
          <p:nvPr/>
        </p:nvPicPr>
        <p:blipFill>
          <a:blip r:embed="rId17">
            <a:extLst>
              <a:ext uri="{28A0092B-C50C-407E-A947-70E740481C1C}">
                <a14:useLocalDpi xmlns:a14="http://schemas.microsoft.com/office/drawing/2010/main" val="0"/>
              </a:ext>
            </a:extLst>
          </a:blip>
          <a:srcRect/>
          <a:stretch>
            <a:fillRect/>
          </a:stretch>
        </p:blipFill>
        <p:spPr bwMode="auto">
          <a:xfrm>
            <a:off x="4621579" y="5796388"/>
            <a:ext cx="685800" cy="685800"/>
          </a:xfrm>
          <a:prstGeom prst="rect">
            <a:avLst/>
          </a:prstGeom>
          <a:noFill/>
          <a:ln>
            <a:noFill/>
          </a:ln>
        </p:spPr>
      </p:pic>
    </p:spTree>
    <p:extLst>
      <p:ext uri="{BB962C8B-B14F-4D97-AF65-F5344CB8AC3E}">
        <p14:creationId xmlns:p14="http://schemas.microsoft.com/office/powerpoint/2010/main" val="281944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04243" y="692696"/>
            <a:ext cx="10290175" cy="850900"/>
          </a:xfrm>
        </p:spPr>
        <p:txBody>
          <a:bodyPr/>
          <a:lstStyle/>
          <a:p>
            <a:pPr eaLnBrk="1" hangingPunct="1">
              <a:defRPr/>
            </a:pPr>
            <a:r>
              <a:rPr lang="hr-HR"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rPr>
              <a:t>BILC </a:t>
            </a:r>
            <a:r>
              <a:rPr lang="hr-HR" altLang="sr-Latn-RS" sz="4800" b="1" dirty="0" err="1">
                <a:solidFill>
                  <a:srgbClr val="C00000"/>
                </a:solidFill>
                <a:effectLst>
                  <a:outerShdw blurRad="38100" dist="38100" dir="2700000" algn="tl">
                    <a:srgbClr val="000000">
                      <a:alpha val="43137"/>
                    </a:srgbClr>
                  </a:outerShdw>
                </a:effectLst>
                <a:latin typeface="+mn-lt"/>
                <a:cs typeface="Arial" panose="020B0604020202020204" pitchFamily="34" charset="0"/>
              </a:rPr>
              <a:t>Working</a:t>
            </a:r>
            <a:r>
              <a:rPr lang="hr-HR"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rPr>
              <a:t> </a:t>
            </a:r>
            <a:r>
              <a:rPr lang="hr-HR" altLang="sr-Latn-RS" sz="4800" b="1" dirty="0" err="1">
                <a:solidFill>
                  <a:srgbClr val="C00000"/>
                </a:solidFill>
                <a:effectLst>
                  <a:outerShdw blurRad="38100" dist="38100" dir="2700000" algn="tl">
                    <a:srgbClr val="000000">
                      <a:alpha val="43137"/>
                    </a:srgbClr>
                  </a:outerShdw>
                </a:effectLst>
                <a:latin typeface="+mn-lt"/>
                <a:cs typeface="Arial" panose="020B0604020202020204" pitchFamily="34" charset="0"/>
              </a:rPr>
              <a:t>Groups</a:t>
            </a:r>
            <a:r>
              <a:rPr lang="hr-HR"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rPr>
              <a:t> &amp; </a:t>
            </a:r>
            <a:r>
              <a:rPr lang="hr-HR" altLang="sr-Latn-RS" sz="4800" b="1" dirty="0" err="1">
                <a:solidFill>
                  <a:srgbClr val="C00000"/>
                </a:solidFill>
                <a:effectLst>
                  <a:outerShdw blurRad="38100" dist="38100" dir="2700000" algn="tl">
                    <a:srgbClr val="000000">
                      <a:alpha val="43137"/>
                    </a:srgbClr>
                  </a:outerShdw>
                </a:effectLst>
                <a:latin typeface="+mn-lt"/>
                <a:cs typeface="Arial" panose="020B0604020202020204" pitchFamily="34" charset="0"/>
              </a:rPr>
              <a:t>Projects</a:t>
            </a:r>
            <a:endParaRPr lang="en-US"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17411" name="Rectangle 3"/>
          <p:cNvSpPr>
            <a:spLocks noGrp="1" noChangeArrowheads="1"/>
          </p:cNvSpPr>
          <p:nvPr>
            <p:ph idx="1"/>
          </p:nvPr>
        </p:nvSpPr>
        <p:spPr>
          <a:xfrm>
            <a:off x="420688" y="1196975"/>
            <a:ext cx="11341100" cy="4525963"/>
          </a:xfrm>
        </p:spPr>
        <p:txBody>
          <a:bodyPr/>
          <a:lstStyle/>
          <a:p>
            <a:pPr algn="just" eaLnBrk="1" hangingPunct="1">
              <a:defRPr/>
            </a:pPr>
            <a:endParaRPr lang="hr-HR" altLang="sr-Latn-RS" sz="4000" dirty="0">
              <a:cs typeface="Arial" panose="020B0604020202020204" pitchFamily="34" charset="0"/>
            </a:endParaRPr>
          </a:p>
          <a:p>
            <a:pPr>
              <a:defRPr/>
            </a:pPr>
            <a:r>
              <a:rPr lang="en-US" altLang="bg-BG" sz="4400" dirty="0">
                <a:cs typeface="Arial" panose="020B0604020202020204" pitchFamily="34" charset="0"/>
              </a:rPr>
              <a:t>STANAG 6001 </a:t>
            </a:r>
            <a:r>
              <a:rPr lang="hr-HR" altLang="bg-BG" sz="4400" dirty="0" err="1">
                <a:cs typeface="Arial" panose="020B0604020202020204" pitchFamily="34" charset="0"/>
              </a:rPr>
              <a:t>Working</a:t>
            </a:r>
            <a:r>
              <a:rPr lang="hr-HR" altLang="bg-BG" sz="4400" dirty="0">
                <a:cs typeface="Arial" panose="020B0604020202020204" pitchFamily="34" charset="0"/>
              </a:rPr>
              <a:t> </a:t>
            </a:r>
            <a:r>
              <a:rPr lang="sl-SI" altLang="bg-BG" sz="4400" dirty="0">
                <a:cs typeface="Arial" panose="020B0604020202020204" pitchFamily="34" charset="0"/>
              </a:rPr>
              <a:t>Group</a:t>
            </a:r>
          </a:p>
          <a:p>
            <a:pPr>
              <a:defRPr/>
            </a:pPr>
            <a:r>
              <a:rPr lang="hr-HR" altLang="sr-Latn-RS" sz="4400" dirty="0">
                <a:cs typeface="Arial" panose="020B0604020202020204" pitchFamily="34" charset="0"/>
              </a:rPr>
              <a:t>JTAC</a:t>
            </a:r>
            <a:r>
              <a:rPr lang="en-US" altLang="sr-Latn-RS" sz="4400" dirty="0">
                <a:cs typeface="Arial" panose="020B0604020202020204" pitchFamily="34" charset="0"/>
              </a:rPr>
              <a:t> </a:t>
            </a:r>
            <a:r>
              <a:rPr lang="hr-HR" altLang="sr-Latn-RS" sz="4400" dirty="0" err="1">
                <a:cs typeface="Arial" panose="020B0604020202020204" pitchFamily="34" charset="0"/>
              </a:rPr>
              <a:t>Working</a:t>
            </a:r>
            <a:r>
              <a:rPr lang="hr-HR" altLang="sr-Latn-RS" sz="4400" dirty="0">
                <a:cs typeface="Arial" panose="020B0604020202020204" pitchFamily="34" charset="0"/>
              </a:rPr>
              <a:t> Group</a:t>
            </a:r>
          </a:p>
          <a:p>
            <a:pPr>
              <a:defRPr/>
            </a:pPr>
            <a:r>
              <a:rPr lang="hr-HR" altLang="sr-Latn-RS" sz="4400" dirty="0" err="1">
                <a:cs typeface="Arial" panose="020B0604020202020204" pitchFamily="34" charset="0"/>
              </a:rPr>
              <a:t>Shared</a:t>
            </a:r>
            <a:r>
              <a:rPr lang="hr-HR" altLang="sr-Latn-RS" sz="4400" dirty="0">
                <a:cs typeface="Arial" panose="020B0604020202020204" pitchFamily="34" charset="0"/>
              </a:rPr>
              <a:t> </a:t>
            </a:r>
            <a:r>
              <a:rPr lang="hr-HR" altLang="sr-Latn-RS" sz="4400" dirty="0" err="1">
                <a:cs typeface="Arial" panose="020B0604020202020204" pitchFamily="34" charset="0"/>
              </a:rPr>
              <a:t>Item</a:t>
            </a:r>
            <a:r>
              <a:rPr lang="hr-HR" altLang="sr-Latn-RS" sz="4400" dirty="0">
                <a:cs typeface="Arial" panose="020B0604020202020204" pitchFamily="34" charset="0"/>
              </a:rPr>
              <a:t> Bank Project </a:t>
            </a:r>
          </a:p>
          <a:p>
            <a:pPr>
              <a:defRPr/>
            </a:pPr>
            <a:endParaRPr lang="hr-HR" altLang="sr-Latn-RS" sz="4400" dirty="0">
              <a:cs typeface="Arial" panose="020B0604020202020204" pitchFamily="34" charset="0"/>
            </a:endParaRPr>
          </a:p>
          <a:p>
            <a:pPr marL="0" indent="0" algn="just">
              <a:buFont typeface="Arial" pitchFamily="34" charset="0"/>
              <a:buNone/>
              <a:defRPr/>
            </a:pPr>
            <a:endParaRPr lang="hr-HR" sz="2400" b="1" dirty="0">
              <a:solidFill>
                <a:srgbClr val="C00000"/>
              </a:solidFill>
              <a:latin typeface="Arial Black" pitchFamily="34" charset="0"/>
              <a:cs typeface="Arial" panose="020B0604020202020204" pitchFamily="34" charset="0"/>
            </a:endParaRPr>
          </a:p>
        </p:txBody>
      </p:sp>
    </p:spTree>
    <p:extLst>
      <p:ext uri="{BB962C8B-B14F-4D97-AF65-F5344CB8AC3E}">
        <p14:creationId xmlns:p14="http://schemas.microsoft.com/office/powerpoint/2010/main" val="158271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625725" y="0"/>
            <a:ext cx="9661525" cy="1527175"/>
          </a:xfrm>
        </p:spPr>
        <p:txBody>
          <a:bodyPr/>
          <a:lstStyle/>
          <a:p>
            <a:pPr eaLnBrk="1" hangingPunct="1">
              <a:defRPr/>
            </a:pPr>
            <a:r>
              <a:rPr lang="en-CA" altLang="en-US" sz="5400" b="1" dirty="0">
                <a:solidFill>
                  <a:schemeClr val="accent2"/>
                </a:solidFill>
                <a:effectLst>
                  <a:outerShdw blurRad="38100" dist="38100" dir="2700000" algn="tl">
                    <a:srgbClr val="000000">
                      <a:alpha val="43137"/>
                    </a:srgbClr>
                  </a:outerShdw>
                </a:effectLst>
              </a:rPr>
              <a:t>Outline of </a:t>
            </a:r>
            <a:r>
              <a:rPr lang="hr-HR" altLang="en-US" sz="5400" b="1" dirty="0">
                <a:solidFill>
                  <a:schemeClr val="accent2"/>
                </a:solidFill>
                <a:effectLst>
                  <a:outerShdw blurRad="38100" dist="38100" dir="2700000" algn="tl">
                    <a:srgbClr val="000000">
                      <a:alpha val="43137"/>
                    </a:srgbClr>
                  </a:outerShdw>
                </a:effectLst>
              </a:rPr>
              <a:t>presentation</a:t>
            </a:r>
            <a:endParaRPr lang="en-CA" altLang="pl-PL" sz="5400" b="1" dirty="0">
              <a:solidFill>
                <a:schemeClr val="accent2"/>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idx="4294967295"/>
          </p:nvPr>
        </p:nvSpPr>
        <p:spPr>
          <a:xfrm>
            <a:off x="900113" y="1557338"/>
            <a:ext cx="10186987" cy="4821237"/>
          </a:xfrm>
        </p:spPr>
        <p:txBody>
          <a:bodyPr/>
          <a:lstStyle/>
          <a:p>
            <a:pPr algn="just" eaLnBrk="1" hangingPunct="1">
              <a:lnSpc>
                <a:spcPct val="90000"/>
              </a:lnSpc>
            </a:pPr>
            <a:r>
              <a:rPr lang="en-CA" altLang="pl-PL" sz="3600" dirty="0">
                <a:cs typeface="Arial" pitchFamily="34" charset="0"/>
              </a:rPr>
              <a:t>BILC Background &amp; Mandate</a:t>
            </a:r>
          </a:p>
          <a:p>
            <a:pPr algn="just" eaLnBrk="1" hangingPunct="1">
              <a:lnSpc>
                <a:spcPct val="160000"/>
              </a:lnSpc>
            </a:pPr>
            <a:r>
              <a:rPr lang="hr-HR" altLang="pl-PL" sz="3600" dirty="0">
                <a:cs typeface="Arial" pitchFamily="34" charset="0"/>
              </a:rPr>
              <a:t>STANAG 6001 (ATrainP-5)</a:t>
            </a:r>
            <a:r>
              <a:rPr lang="en-CA" altLang="pl-PL" sz="3600" dirty="0">
                <a:cs typeface="Arial" pitchFamily="34" charset="0"/>
              </a:rPr>
              <a:t> </a:t>
            </a:r>
            <a:endParaRPr lang="hr-HR" altLang="pl-PL" sz="3600" dirty="0">
              <a:cs typeface="Arial" pitchFamily="34" charset="0"/>
            </a:endParaRPr>
          </a:p>
          <a:p>
            <a:pPr algn="just" eaLnBrk="1" hangingPunct="1">
              <a:lnSpc>
                <a:spcPct val="160000"/>
              </a:lnSpc>
            </a:pPr>
            <a:r>
              <a:rPr lang="pl-PL" altLang="pl-PL" sz="3600" dirty="0">
                <a:cs typeface="Arial" pitchFamily="34" charset="0"/>
              </a:rPr>
              <a:t>N</a:t>
            </a:r>
            <a:r>
              <a:rPr lang="en-CA" altLang="pl-PL" sz="3600" dirty="0">
                <a:cs typeface="Arial" pitchFamily="34" charset="0"/>
              </a:rPr>
              <a:t>ATO Language </a:t>
            </a:r>
            <a:r>
              <a:rPr lang="hr-HR" altLang="pl-PL" sz="3600" dirty="0">
                <a:cs typeface="Arial" pitchFamily="34" charset="0"/>
              </a:rPr>
              <a:t>Training </a:t>
            </a:r>
            <a:r>
              <a:rPr lang="en-CA" altLang="pl-PL" sz="3600" dirty="0">
                <a:cs typeface="Arial" pitchFamily="34" charset="0"/>
              </a:rPr>
              <a:t>Context</a:t>
            </a:r>
            <a:endParaRPr lang="hr-HR" altLang="pl-PL" sz="3600" dirty="0">
              <a:cs typeface="Arial" pitchFamily="34" charset="0"/>
            </a:endParaRPr>
          </a:p>
          <a:p>
            <a:pPr algn="just" eaLnBrk="1" hangingPunct="1">
              <a:lnSpc>
                <a:spcPct val="160000"/>
              </a:lnSpc>
            </a:pPr>
            <a:r>
              <a:rPr lang="en-CA" altLang="pl-PL" sz="3600" dirty="0">
                <a:cs typeface="Arial" pitchFamily="34" charset="0"/>
              </a:rPr>
              <a:t>Program of Work </a:t>
            </a:r>
            <a:r>
              <a:rPr lang="hr-HR" altLang="pl-PL" sz="3600" dirty="0">
                <a:cs typeface="Arial" pitchFamily="34" charset="0"/>
              </a:rPr>
              <a:t>&amp; </a:t>
            </a:r>
            <a:r>
              <a:rPr lang="en-CA" altLang="pl-PL" sz="3600" dirty="0">
                <a:cs typeface="Arial" pitchFamily="34" charset="0"/>
              </a:rPr>
              <a:t>Standardization Efforts</a:t>
            </a:r>
            <a:endParaRPr lang="hr-HR" altLang="pl-PL" sz="3600" dirty="0">
              <a:cs typeface="Arial" pitchFamily="34" charset="0"/>
            </a:endParaRPr>
          </a:p>
          <a:p>
            <a:pPr eaLnBrk="1" hangingPunct="1">
              <a:lnSpc>
                <a:spcPct val="160000"/>
              </a:lnSpc>
              <a:buFont typeface="Wingdings" pitchFamily="2" charset="2"/>
              <a:buNone/>
            </a:pPr>
            <a:endParaRPr lang="en-CA" altLang="pl-PL" dirty="0"/>
          </a:p>
          <a:p>
            <a:pPr eaLnBrk="1" hangingPunct="1">
              <a:lnSpc>
                <a:spcPct val="120000"/>
              </a:lnSpc>
            </a:pPr>
            <a:endParaRPr lang="en-CA" altLang="pl-PL" dirty="0"/>
          </a:p>
          <a:p>
            <a:pPr eaLnBrk="1" hangingPunct="1">
              <a:lnSpc>
                <a:spcPct val="90000"/>
              </a:lnSpc>
            </a:pPr>
            <a:endParaRPr lang="en-CA" altLang="pl-PL" dirty="0"/>
          </a:p>
          <a:p>
            <a:pPr eaLnBrk="1" hangingPunct="1">
              <a:lnSpc>
                <a:spcPct val="90000"/>
              </a:lnSpc>
              <a:buFont typeface="Wingdings" pitchFamily="2" charset="2"/>
              <a:buNone/>
            </a:pPr>
            <a:endParaRPr lang="en-CA" altLang="pl-PL" dirty="0"/>
          </a:p>
          <a:p>
            <a:pPr eaLnBrk="1" hangingPunct="1">
              <a:lnSpc>
                <a:spcPct val="90000"/>
              </a:lnSpc>
              <a:buFont typeface="Wingdings" pitchFamily="2" charset="2"/>
              <a:buNone/>
            </a:pPr>
            <a:endParaRPr lang="en-CA" altLang="pl-PL" sz="4000" dirty="0"/>
          </a:p>
        </p:txBody>
      </p:sp>
    </p:spTree>
    <p:extLst>
      <p:ext uri="{BB962C8B-B14F-4D97-AF65-F5344CB8AC3E}">
        <p14:creationId xmlns:p14="http://schemas.microsoft.com/office/powerpoint/2010/main" val="12132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46088" y="1447800"/>
            <a:ext cx="11907837" cy="5076825"/>
          </a:xfrm>
        </p:spPr>
        <p:txBody>
          <a:bodyPr/>
          <a:lstStyle/>
          <a:p>
            <a:pPr marL="609600" indent="-609600" algn="just">
              <a:lnSpc>
                <a:spcPct val="90000"/>
              </a:lnSpc>
              <a:buFont typeface="Arial" charset="0"/>
              <a:buChar char="•"/>
              <a:defRPr/>
            </a:pPr>
            <a:r>
              <a:rPr lang="en-US" altLang="bg-BG"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NATO’s consultative and advisory body </a:t>
            </a:r>
            <a:r>
              <a:rPr lang="en-US" altLang="bg-BG" sz="2800" dirty="0">
                <a:solidFill>
                  <a:srgbClr val="000000"/>
                </a:solidFill>
                <a:latin typeface="+mj-lt"/>
                <a:cs typeface="Arial" panose="020B0604020202020204" pitchFamily="34" charset="0"/>
              </a:rPr>
              <a:t>for language training and testing issues.</a:t>
            </a:r>
          </a:p>
          <a:p>
            <a:pPr marL="0" indent="0" algn="just">
              <a:lnSpc>
                <a:spcPct val="90000"/>
              </a:lnSpc>
              <a:buFont typeface="Arial" charset="0"/>
              <a:buNone/>
              <a:defRPr/>
            </a:pPr>
            <a:endParaRPr lang="en-US" altLang="bg-BG" sz="2800" dirty="0">
              <a:solidFill>
                <a:srgbClr val="000000"/>
              </a:solidFill>
              <a:latin typeface="+mj-lt"/>
              <a:cs typeface="Arial" panose="020B0604020202020204" pitchFamily="34" charset="0"/>
            </a:endParaRPr>
          </a:p>
          <a:p>
            <a:pPr marL="609600" indent="-609600" algn="just">
              <a:lnSpc>
                <a:spcPct val="90000"/>
              </a:lnSpc>
              <a:buFont typeface="Arial" charset="0"/>
              <a:buChar char="•"/>
              <a:defRPr/>
            </a:pPr>
            <a:r>
              <a:rPr lang="en-US" altLang="bg-BG"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Main responsibility</a:t>
            </a:r>
            <a:r>
              <a:rPr lang="en-US" altLang="bg-BG" sz="2800" b="1" dirty="0">
                <a:solidFill>
                  <a:srgbClr val="C00000"/>
                </a:solidFill>
                <a:latin typeface="+mj-lt"/>
                <a:cs typeface="Arial" panose="020B0604020202020204" pitchFamily="34" charset="0"/>
              </a:rPr>
              <a:t>: </a:t>
            </a:r>
            <a:r>
              <a:rPr lang="en-US" altLang="bg-BG" sz="2800" dirty="0">
                <a:solidFill>
                  <a:srgbClr val="000000"/>
                </a:solidFill>
                <a:latin typeface="+mj-lt"/>
                <a:cs typeface="Arial" panose="020B0604020202020204" pitchFamily="34" charset="0"/>
              </a:rPr>
              <a:t>custodian of STANAG 6001</a:t>
            </a:r>
          </a:p>
          <a:p>
            <a:pPr marL="609600" indent="-609600" algn="just">
              <a:lnSpc>
                <a:spcPct val="90000"/>
              </a:lnSpc>
              <a:buFont typeface="Arial" charset="0"/>
              <a:buChar char="•"/>
              <a:defRPr/>
            </a:pPr>
            <a:endParaRPr lang="en-US" altLang="bg-BG" sz="2800" dirty="0">
              <a:solidFill>
                <a:srgbClr val="000000"/>
              </a:solidFill>
              <a:latin typeface="+mj-lt"/>
              <a:cs typeface="Arial" panose="020B0604020202020204" pitchFamily="34" charset="0"/>
            </a:endParaRPr>
          </a:p>
          <a:p>
            <a:pPr marL="609600" indent="-609600" algn="just">
              <a:lnSpc>
                <a:spcPct val="90000"/>
              </a:lnSpc>
              <a:buFont typeface="Arial" charset="0"/>
              <a:buChar char="•"/>
              <a:defRPr/>
            </a:pPr>
            <a:r>
              <a:rPr lang="en-US" altLang="bg-BG"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Community </a:t>
            </a:r>
            <a:r>
              <a:rPr lang="en-US" altLang="bg-BG" sz="2800" dirty="0">
                <a:solidFill>
                  <a:srgbClr val="000000"/>
                </a:solidFill>
                <a:latin typeface="+mj-lt"/>
                <a:cs typeface="Arial" panose="020B0604020202020204" pitchFamily="34" charset="0"/>
              </a:rPr>
              <a:t>of language teaching/testing professionals from </a:t>
            </a:r>
            <a:r>
              <a:rPr lang="en-US" altLang="bg-BG" sz="2800" dirty="0" err="1">
                <a:solidFill>
                  <a:srgbClr val="000000"/>
                </a:solidFill>
                <a:latin typeface="+mj-lt"/>
                <a:cs typeface="Arial" panose="020B0604020202020204" pitchFamily="34" charset="0"/>
              </a:rPr>
              <a:t>MoDs</a:t>
            </a:r>
            <a:r>
              <a:rPr lang="en-US" altLang="bg-BG" sz="2800" dirty="0">
                <a:solidFill>
                  <a:srgbClr val="000000"/>
                </a:solidFill>
                <a:latin typeface="+mj-lt"/>
                <a:cs typeface="Arial" panose="020B0604020202020204" pitchFamily="34" charset="0"/>
              </a:rPr>
              <a:t> and defense-sponsored organizations. </a:t>
            </a:r>
          </a:p>
          <a:p>
            <a:pPr marL="609600" indent="-609600" algn="just">
              <a:lnSpc>
                <a:spcPct val="90000"/>
              </a:lnSpc>
              <a:buFont typeface="Arial" charset="0"/>
              <a:buChar char="•"/>
              <a:defRPr/>
            </a:pPr>
            <a:endParaRPr lang="en-US" altLang="bg-BG" sz="2800" dirty="0">
              <a:solidFill>
                <a:srgbClr val="000000"/>
              </a:solidFill>
              <a:latin typeface="+mj-lt"/>
              <a:cs typeface="Arial" panose="020B0604020202020204" pitchFamily="34" charset="0"/>
            </a:endParaRPr>
          </a:p>
          <a:p>
            <a:pPr marL="609600" indent="-609600" algn="just">
              <a:lnSpc>
                <a:spcPct val="90000"/>
              </a:lnSpc>
              <a:buFont typeface="Arial" charset="0"/>
              <a:buChar char="•"/>
              <a:defRPr/>
            </a:pPr>
            <a:r>
              <a:rPr lang="en-CA" altLang="en-US"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Purpose:</a:t>
            </a:r>
            <a:r>
              <a:rPr lang="en-CA" altLang="en-US" sz="2800" b="1" dirty="0">
                <a:solidFill>
                  <a:srgbClr val="000000"/>
                </a:solidFill>
                <a:latin typeface="+mj-lt"/>
                <a:cs typeface="Arial" panose="020B0604020202020204" pitchFamily="34" charset="0"/>
              </a:rPr>
              <a:t> </a:t>
            </a:r>
            <a:r>
              <a:rPr lang="en-GB" altLang="bg-BG" sz="2800" dirty="0">
                <a:solidFill>
                  <a:srgbClr val="000000"/>
                </a:solidFill>
                <a:latin typeface="+mj-lt"/>
                <a:cs typeface="Arial" panose="020B0604020202020204" pitchFamily="34" charset="0"/>
              </a:rPr>
              <a:t>To foster cooperative professional support among BILC member nations and to extend support to NATO within the field of language training and education and language assessment.</a:t>
            </a:r>
          </a:p>
          <a:p>
            <a:pPr marL="609600" indent="-609600">
              <a:lnSpc>
                <a:spcPct val="90000"/>
              </a:lnSpc>
              <a:buFont typeface="Arial" charset="0"/>
              <a:buNone/>
              <a:defRPr/>
            </a:pPr>
            <a:r>
              <a:rPr lang="en-US" altLang="en-US" sz="2400" b="1" i="1" dirty="0">
                <a:cs typeface="Arial" charset="0"/>
              </a:rPr>
              <a:t>		</a:t>
            </a:r>
            <a:r>
              <a:rPr lang="en-US" altLang="en-US" sz="1600" b="1" dirty="0"/>
              <a:t>	</a:t>
            </a:r>
          </a:p>
        </p:txBody>
      </p:sp>
      <p:sp>
        <p:nvSpPr>
          <p:cNvPr id="3" name="Rectangle 1"/>
          <p:cNvSpPr>
            <a:spLocks noChangeArrowheads="1"/>
          </p:cNvSpPr>
          <p:nvPr/>
        </p:nvSpPr>
        <p:spPr bwMode="auto">
          <a:xfrm>
            <a:off x="3152775" y="117475"/>
            <a:ext cx="6300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3200" b="1" dirty="0">
                <a:solidFill>
                  <a:srgbClr val="C00000"/>
                </a:solidFill>
                <a:latin typeface="+mn-lt"/>
                <a:cs typeface="Arial" charset="0"/>
              </a:rPr>
              <a:t>Bureau for International </a:t>
            </a:r>
          </a:p>
          <a:p>
            <a:pPr algn="ctr" eaLnBrk="1" hangingPunct="1">
              <a:defRPr/>
            </a:pPr>
            <a:r>
              <a:rPr lang="en-US" altLang="en-US" sz="3200" b="1" dirty="0">
                <a:solidFill>
                  <a:srgbClr val="C00000"/>
                </a:solidFill>
                <a:latin typeface="+mn-lt"/>
                <a:cs typeface="Arial" charset="0"/>
              </a:rPr>
              <a:t>Language Co-ordination</a:t>
            </a:r>
          </a:p>
        </p:txBody>
      </p:sp>
    </p:spTree>
    <p:extLst>
      <p:ext uri="{BB962C8B-B14F-4D97-AF65-F5344CB8AC3E}">
        <p14:creationId xmlns:p14="http://schemas.microsoft.com/office/powerpoint/2010/main" val="322268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420688" y="1130300"/>
            <a:ext cx="12180887" cy="5538788"/>
          </a:xfrm>
          <a:ln>
            <a:solidFill>
              <a:schemeClr val="bg1"/>
            </a:solidFill>
          </a:ln>
        </p:spPr>
        <p:txBody>
          <a:bodyPr/>
          <a:lstStyle/>
          <a:p>
            <a:pPr marL="0" indent="0" algn="just">
              <a:lnSpc>
                <a:spcPct val="90000"/>
              </a:lnSpc>
              <a:buFont typeface="Arial" charset="0"/>
              <a:buNone/>
              <a:defRPr/>
            </a:pPr>
            <a:r>
              <a:rPr lang="hr-HR" altLang="bg-BG" sz="2800" b="1" dirty="0">
                <a:solidFill>
                  <a:srgbClr val="C00000"/>
                </a:solidFill>
                <a:cs typeface="Arial" panose="020B0604020202020204" pitchFamily="34" charset="0"/>
              </a:rPr>
              <a:t>      1966</a:t>
            </a:r>
            <a:r>
              <a:rPr lang="hr-HR" altLang="bg-BG" sz="2800" b="1" dirty="0">
                <a:solidFill>
                  <a:srgbClr val="000000"/>
                </a:solidFill>
                <a:cs typeface="Arial" panose="020B0604020202020204" pitchFamily="34" charset="0"/>
              </a:rPr>
              <a:t> </a:t>
            </a:r>
            <a:r>
              <a:rPr lang="hr-HR" altLang="bg-BG" sz="2400" b="1" dirty="0">
                <a:solidFill>
                  <a:srgbClr val="C00000"/>
                </a:solidFill>
                <a:cs typeface="Arial" panose="020B0604020202020204" pitchFamily="34" charset="0"/>
              </a:rPr>
              <a:t>– DEU, FRA, GBR, ITA, USA</a:t>
            </a:r>
          </a:p>
          <a:p>
            <a:pPr marL="465150" lvl="1" indent="0" eaLnBrk="1" hangingPunct="1">
              <a:lnSpc>
                <a:spcPct val="80000"/>
              </a:lnSpc>
              <a:buFont typeface="Arial" charset="0"/>
              <a:buNone/>
              <a:defRPr/>
            </a:pPr>
            <a:r>
              <a:rPr lang="en-CA" sz="2400" dirty="0"/>
              <a:t>1967: Belgium, Canada, Netherlands</a:t>
            </a:r>
            <a:br>
              <a:rPr lang="en-CA" sz="2400" dirty="0"/>
            </a:br>
            <a:r>
              <a:rPr lang="en-CA" sz="2400" dirty="0"/>
              <a:t>1975: SHAPE and IMS/NATO (non-voting members) </a:t>
            </a:r>
            <a:br>
              <a:rPr lang="en-CA" sz="2400" dirty="0"/>
            </a:br>
            <a:r>
              <a:rPr lang="en-CA" sz="2400" dirty="0"/>
              <a:t>1978: Portugal </a:t>
            </a:r>
            <a:br>
              <a:rPr lang="en-CA" sz="2400" dirty="0"/>
            </a:br>
            <a:r>
              <a:rPr lang="en-CA" sz="2400" dirty="0"/>
              <a:t>1983: </a:t>
            </a:r>
            <a:r>
              <a:rPr lang="hr-HR" sz="2400" dirty="0" err="1"/>
              <a:t>Türkiye</a:t>
            </a:r>
            <a:br>
              <a:rPr lang="en-CA" sz="2400" dirty="0"/>
            </a:br>
            <a:r>
              <a:rPr lang="en-CA" sz="2400" dirty="0"/>
              <a:t>1984: Denmark and Greece</a:t>
            </a:r>
            <a:br>
              <a:rPr lang="en-CA" sz="2400" dirty="0"/>
            </a:br>
            <a:r>
              <a:rPr lang="en-CA" sz="2400" dirty="0"/>
              <a:t>1985: Spain </a:t>
            </a:r>
            <a:br>
              <a:rPr lang="en-CA" sz="2400" dirty="0"/>
            </a:br>
            <a:r>
              <a:rPr lang="en-CA" sz="2400" dirty="0"/>
              <a:t>1993: Norway </a:t>
            </a:r>
            <a:br>
              <a:rPr lang="en-CA" sz="2400" dirty="0"/>
            </a:br>
            <a:r>
              <a:rPr lang="en-CA" sz="2400" dirty="0"/>
              <a:t>1999: Czech Republic, Hungary, Poland</a:t>
            </a:r>
            <a:br>
              <a:rPr lang="en-CA" sz="2400" dirty="0"/>
            </a:br>
            <a:r>
              <a:rPr lang="en-CA" sz="2400" dirty="0"/>
              <a:t>2004: Bulgaria, Estonia, Latvia, Lithuania, Romania, Slovakia, Slovenia</a:t>
            </a:r>
          </a:p>
          <a:p>
            <a:pPr marL="465150" lvl="1" indent="0" eaLnBrk="1" hangingPunct="1">
              <a:lnSpc>
                <a:spcPct val="80000"/>
              </a:lnSpc>
              <a:buFont typeface="Arial" charset="0"/>
              <a:buNone/>
              <a:defRPr/>
            </a:pPr>
            <a:r>
              <a:rPr lang="hr-HR" sz="2400" dirty="0"/>
              <a:t>2</a:t>
            </a:r>
            <a:r>
              <a:rPr lang="en-CA" sz="2400" dirty="0"/>
              <a:t>00</a:t>
            </a:r>
            <a:r>
              <a:rPr lang="hr-HR" sz="2400" dirty="0"/>
              <a:t>9</a:t>
            </a:r>
            <a:r>
              <a:rPr lang="en-CA" sz="2400" dirty="0"/>
              <a:t>: Albania, Croatia</a:t>
            </a:r>
            <a:endParaRPr lang="hr-HR" sz="2400" dirty="0"/>
          </a:p>
          <a:p>
            <a:pPr marL="465150" lvl="1" indent="0" eaLnBrk="1" hangingPunct="1">
              <a:lnSpc>
                <a:spcPct val="80000"/>
              </a:lnSpc>
              <a:buFont typeface="Arial" charset="0"/>
              <a:buNone/>
              <a:defRPr/>
            </a:pPr>
            <a:r>
              <a:rPr lang="hr-HR" sz="2400" dirty="0"/>
              <a:t>2017: Montenegro</a:t>
            </a:r>
          </a:p>
          <a:p>
            <a:pPr marL="465150" lvl="1" indent="0" eaLnBrk="1" hangingPunct="1">
              <a:lnSpc>
                <a:spcPct val="80000"/>
              </a:lnSpc>
              <a:buFont typeface="Arial" charset="0"/>
              <a:buNone/>
              <a:defRPr/>
            </a:pPr>
            <a:r>
              <a:rPr lang="hr-HR" sz="2400" dirty="0"/>
              <a:t>2020: North </a:t>
            </a:r>
            <a:r>
              <a:rPr lang="hr-HR" sz="2400" dirty="0" err="1"/>
              <a:t>Macedonia</a:t>
            </a:r>
            <a:endParaRPr lang="hr-HR" sz="2400" dirty="0"/>
          </a:p>
          <a:p>
            <a:pPr marL="465150" lvl="1" indent="0" eaLnBrk="1" hangingPunct="1">
              <a:lnSpc>
                <a:spcPct val="80000"/>
              </a:lnSpc>
              <a:buFont typeface="Arial" charset="0"/>
              <a:buNone/>
              <a:defRPr/>
            </a:pPr>
            <a:r>
              <a:rPr lang="hr-HR" sz="2400" dirty="0"/>
              <a:t>2023: Finland</a:t>
            </a:r>
          </a:p>
          <a:p>
            <a:pPr marL="465150" lvl="1" indent="0" eaLnBrk="1" hangingPunct="1">
              <a:lnSpc>
                <a:spcPct val="80000"/>
              </a:lnSpc>
              <a:buFont typeface="Arial" charset="0"/>
              <a:buNone/>
              <a:defRPr/>
            </a:pPr>
            <a:r>
              <a:rPr lang="hr-HR" sz="2400" dirty="0"/>
              <a:t>2024: Sweden</a:t>
            </a:r>
            <a:endParaRPr lang="hr-HR" sz="2400" dirty="0">
              <a:cs typeface="Calibri" pitchFamily="34" charset="0"/>
            </a:endParaRPr>
          </a:p>
          <a:p>
            <a:pPr marL="465150" lvl="1" indent="0" eaLnBrk="1" hangingPunct="1">
              <a:lnSpc>
                <a:spcPct val="80000"/>
              </a:lnSpc>
              <a:buFont typeface="Arial" charset="0"/>
              <a:buNone/>
              <a:defRPr/>
            </a:pPr>
            <a:r>
              <a:rPr lang="hr-HR" sz="2400" b="1" dirty="0" err="1">
                <a:effectLst>
                  <a:outerShdw blurRad="38100" dist="38100" dir="2700000" algn="tl">
                    <a:srgbClr val="000000">
                      <a:alpha val="43137"/>
                    </a:srgbClr>
                  </a:outerShdw>
                </a:effectLst>
                <a:cs typeface="Calibri" pitchFamily="34" charset="0"/>
              </a:rPr>
              <a:t>PfP</a:t>
            </a:r>
            <a:r>
              <a:rPr lang="hr-HR" sz="2400" b="1" dirty="0">
                <a:effectLst>
                  <a:outerShdw blurRad="38100" dist="38100" dir="2700000" algn="tl">
                    <a:srgbClr val="000000">
                      <a:alpha val="43137"/>
                    </a:srgbClr>
                  </a:outerShdw>
                </a:effectLst>
                <a:cs typeface="Calibri" pitchFamily="34" charset="0"/>
              </a:rPr>
              <a:t>, </a:t>
            </a:r>
            <a:r>
              <a:rPr lang="en-US" sz="2400" b="1" dirty="0">
                <a:effectLst>
                  <a:outerShdw blurRad="38100" dist="38100" dir="2700000" algn="tl">
                    <a:srgbClr val="000000">
                      <a:alpha val="43137"/>
                    </a:srgbClr>
                  </a:outerShdw>
                </a:effectLst>
                <a:cs typeface="Calibri" pitchFamily="34" charset="0"/>
              </a:rPr>
              <a:t>MD &amp; ICI countries</a:t>
            </a:r>
            <a:r>
              <a:rPr lang="hr-HR" sz="2400" b="1" dirty="0">
                <a:effectLst>
                  <a:outerShdw blurRad="38100" dist="38100" dir="2700000" algn="tl">
                    <a:srgbClr val="000000">
                      <a:alpha val="43137"/>
                    </a:srgbClr>
                  </a:outerShdw>
                </a:effectLst>
                <a:cs typeface="Calibri" pitchFamily="34" charset="0"/>
              </a:rPr>
              <a:t>, ‘</a:t>
            </a:r>
            <a:r>
              <a:rPr lang="hr-HR" sz="2400" b="1" i="1" dirty="0" err="1">
                <a:effectLst>
                  <a:outerShdw blurRad="38100" dist="38100" dir="2700000" algn="tl">
                    <a:srgbClr val="000000">
                      <a:alpha val="43137"/>
                    </a:srgbClr>
                  </a:outerShdw>
                </a:effectLst>
                <a:cs typeface="Calibri" pitchFamily="34" charset="0"/>
              </a:rPr>
              <a:t>partners</a:t>
            </a:r>
            <a:r>
              <a:rPr lang="hr-HR" sz="2400" b="1" i="1" dirty="0">
                <a:effectLst>
                  <a:outerShdw blurRad="38100" dist="38100" dir="2700000" algn="tl">
                    <a:srgbClr val="000000">
                      <a:alpha val="43137"/>
                    </a:srgbClr>
                  </a:outerShdw>
                </a:effectLst>
                <a:cs typeface="Calibri" pitchFamily="34" charset="0"/>
              </a:rPr>
              <a:t> </a:t>
            </a:r>
            <a:r>
              <a:rPr lang="hr-HR" sz="2400" b="1" i="1" dirty="0" err="1">
                <a:effectLst>
                  <a:outerShdw blurRad="38100" dist="38100" dir="2700000" algn="tl">
                    <a:srgbClr val="000000">
                      <a:alpha val="43137"/>
                    </a:srgbClr>
                  </a:outerShdw>
                </a:effectLst>
                <a:cs typeface="Calibri" pitchFamily="34" charset="0"/>
              </a:rPr>
              <a:t>across</a:t>
            </a:r>
            <a:r>
              <a:rPr lang="hr-HR" sz="2400" b="1" i="1" dirty="0">
                <a:effectLst>
                  <a:outerShdw blurRad="38100" dist="38100" dir="2700000" algn="tl">
                    <a:srgbClr val="000000">
                      <a:alpha val="43137"/>
                    </a:srgbClr>
                  </a:outerShdw>
                </a:effectLst>
                <a:cs typeface="Calibri" pitchFamily="34" charset="0"/>
              </a:rPr>
              <a:t> </a:t>
            </a:r>
            <a:r>
              <a:rPr lang="hr-HR" sz="2400" b="1" i="1" dirty="0" err="1">
                <a:effectLst>
                  <a:outerShdw blurRad="38100" dist="38100" dir="2700000" algn="tl">
                    <a:srgbClr val="000000">
                      <a:alpha val="43137"/>
                    </a:srgbClr>
                  </a:outerShdw>
                </a:effectLst>
                <a:cs typeface="Calibri" pitchFamily="34" charset="0"/>
              </a:rPr>
              <a:t>the</a:t>
            </a:r>
            <a:r>
              <a:rPr lang="hr-HR" sz="2400" b="1" i="1" dirty="0">
                <a:effectLst>
                  <a:outerShdw blurRad="38100" dist="38100" dir="2700000" algn="tl">
                    <a:srgbClr val="000000">
                      <a:alpha val="43137"/>
                    </a:srgbClr>
                  </a:outerShdw>
                </a:effectLst>
                <a:cs typeface="Calibri" pitchFamily="34" charset="0"/>
              </a:rPr>
              <a:t> globe</a:t>
            </a:r>
            <a:r>
              <a:rPr lang="hr-HR" sz="2400" b="1" dirty="0">
                <a:effectLst>
                  <a:outerShdw blurRad="38100" dist="38100" dir="2700000" algn="tl">
                    <a:srgbClr val="000000">
                      <a:alpha val="43137"/>
                    </a:srgbClr>
                  </a:outerShdw>
                </a:effectLst>
                <a:cs typeface="Calibri" pitchFamily="34" charset="0"/>
              </a:rPr>
              <a:t>’ </a:t>
            </a:r>
            <a:r>
              <a:rPr lang="en-US" sz="2400" b="1" dirty="0">
                <a:effectLst>
                  <a:outerShdw blurRad="38100" dist="38100" dir="2700000" algn="tl">
                    <a:srgbClr val="000000">
                      <a:alpha val="43137"/>
                    </a:srgbClr>
                  </a:outerShdw>
                </a:effectLst>
                <a:cs typeface="Calibri" pitchFamily="34" charset="0"/>
              </a:rPr>
              <a:t> </a:t>
            </a:r>
            <a:r>
              <a:rPr lang="hr-HR" sz="2400" b="1" dirty="0">
                <a:effectLst>
                  <a:outerShdw blurRad="38100" dist="38100" dir="2700000" algn="tl">
                    <a:srgbClr val="000000">
                      <a:alpha val="43137"/>
                    </a:srgbClr>
                  </a:outerShdw>
                </a:effectLst>
                <a:cs typeface="Calibri" pitchFamily="34" charset="0"/>
              </a:rPr>
              <a:t>– </a:t>
            </a:r>
            <a:r>
              <a:rPr lang="en-CA" sz="2400" b="1" dirty="0">
                <a:effectLst>
                  <a:outerShdw blurRad="38100" dist="38100" dir="2700000" algn="tl">
                    <a:srgbClr val="000000">
                      <a:alpha val="43137"/>
                    </a:srgbClr>
                  </a:outerShdw>
                </a:effectLst>
                <a:cs typeface="Calibri" pitchFamily="34" charset="0"/>
              </a:rPr>
              <a:t>welcome to attend and/or observe</a:t>
            </a:r>
            <a:r>
              <a:rPr lang="en-CA" sz="1800" b="1" dirty="0">
                <a:effectLst>
                  <a:outerShdw blurRad="38100" dist="38100" dir="2700000" algn="tl">
                    <a:srgbClr val="000000">
                      <a:alpha val="43137"/>
                    </a:srgbClr>
                  </a:outerShdw>
                </a:effectLst>
                <a:cs typeface="Calibri" pitchFamily="34" charset="0"/>
              </a:rPr>
              <a:t> </a:t>
            </a:r>
            <a:endParaRPr lang="en-US" sz="2400" b="1" dirty="0">
              <a:effectLst>
                <a:outerShdw blurRad="38100" dist="38100" dir="2700000" algn="tl">
                  <a:srgbClr val="000000">
                    <a:alpha val="43137"/>
                  </a:srgbClr>
                </a:outerShdw>
              </a:effectLst>
              <a:cs typeface="Calibri" pitchFamily="34" charset="0"/>
            </a:endParaRPr>
          </a:p>
          <a:p>
            <a:pPr marL="465150" lvl="1" indent="0" eaLnBrk="1" hangingPunct="1">
              <a:lnSpc>
                <a:spcPct val="80000"/>
              </a:lnSpc>
              <a:buFont typeface="Arial" charset="0"/>
              <a:buNone/>
              <a:defRPr/>
            </a:pPr>
            <a:endParaRPr lang="en-CA" sz="2400" dirty="0"/>
          </a:p>
          <a:p>
            <a:pPr marL="0" indent="0" algn="just">
              <a:lnSpc>
                <a:spcPct val="90000"/>
              </a:lnSpc>
              <a:buFont typeface="Arial" charset="0"/>
              <a:buNone/>
              <a:defRPr/>
            </a:pPr>
            <a:endParaRPr lang="hr-HR" sz="2800" dirty="0">
              <a:cs typeface="Arial" pitchFamily="34" charset="0"/>
            </a:endParaRPr>
          </a:p>
          <a:p>
            <a:pPr marL="0" indent="0" algn="just">
              <a:lnSpc>
                <a:spcPct val="90000"/>
              </a:lnSpc>
              <a:buFont typeface="Arial" charset="0"/>
              <a:buNone/>
              <a:defRPr/>
            </a:pPr>
            <a:endParaRPr lang="en-US" altLang="bg-BG" dirty="0">
              <a:solidFill>
                <a:srgbClr val="000000"/>
              </a:solidFill>
              <a:cs typeface="Arial" panose="020B0604020202020204" pitchFamily="34" charset="0"/>
            </a:endParaRPr>
          </a:p>
          <a:p>
            <a:pPr marL="620200" indent="-620200">
              <a:lnSpc>
                <a:spcPct val="90000"/>
              </a:lnSpc>
              <a:buFont typeface="Arial" charset="0"/>
              <a:buNone/>
              <a:defRPr/>
            </a:pPr>
            <a:r>
              <a:rPr lang="en-US" altLang="en-US" b="1" i="1" dirty="0">
                <a:cs typeface="Arial" panose="020B0604020202020204" pitchFamily="34" charset="0"/>
              </a:rPr>
              <a:t>		</a:t>
            </a:r>
            <a:r>
              <a:rPr lang="en-US" altLang="en-US" b="1" dirty="0">
                <a:cs typeface="Arial" panose="020B0604020202020204" pitchFamily="34" charset="0"/>
              </a:rPr>
              <a:t>	</a:t>
            </a:r>
          </a:p>
        </p:txBody>
      </p:sp>
      <p:sp>
        <p:nvSpPr>
          <p:cNvPr id="26627" name="Rectangle 1"/>
          <p:cNvSpPr>
            <a:spLocks noChangeArrowheads="1"/>
          </p:cNvSpPr>
          <p:nvPr/>
        </p:nvSpPr>
        <p:spPr bwMode="auto">
          <a:xfrm>
            <a:off x="3152775" y="117475"/>
            <a:ext cx="6300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3200" b="1" dirty="0">
                <a:solidFill>
                  <a:srgbClr val="C00000"/>
                </a:solidFill>
                <a:latin typeface="+mn-lt"/>
                <a:cs typeface="Arial" charset="0"/>
              </a:rPr>
              <a:t>Bureau for International </a:t>
            </a:r>
          </a:p>
          <a:p>
            <a:pPr algn="ctr" eaLnBrk="1" hangingPunct="1">
              <a:defRPr/>
            </a:pPr>
            <a:r>
              <a:rPr lang="en-US" altLang="en-US" sz="3200" b="1" dirty="0">
                <a:solidFill>
                  <a:srgbClr val="C00000"/>
                </a:solidFill>
                <a:latin typeface="+mn-lt"/>
                <a:cs typeface="Arial" charset="0"/>
              </a:rPr>
              <a:t>Language Co-ordination</a:t>
            </a:r>
          </a:p>
        </p:txBody>
      </p:sp>
    </p:spTree>
    <p:extLst>
      <p:ext uri="{BB962C8B-B14F-4D97-AF65-F5344CB8AC3E}">
        <p14:creationId xmlns:p14="http://schemas.microsoft.com/office/powerpoint/2010/main" val="382390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6273" y="76200"/>
            <a:ext cx="2310289"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3" name="Rectangle 2"/>
          <p:cNvSpPr/>
          <p:nvPr/>
        </p:nvSpPr>
        <p:spPr>
          <a:xfrm>
            <a:off x="0" y="5410200"/>
            <a:ext cx="1662708"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5" name="Flowchart: Process 4"/>
          <p:cNvSpPr/>
          <p:nvPr/>
        </p:nvSpPr>
        <p:spPr>
          <a:xfrm>
            <a:off x="3264158" y="504825"/>
            <a:ext cx="6195774"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black"/>
                </a:solidFill>
                <a:latin typeface="Arial" panose="020B0604020202020204" pitchFamily="34" charset="0"/>
                <a:cs typeface="Arial" panose="020B0604020202020204" pitchFamily="34" charset="0"/>
              </a:rPr>
              <a:t>BILC Steering Committee</a:t>
            </a:r>
          </a:p>
        </p:txBody>
      </p:sp>
      <p:sp>
        <p:nvSpPr>
          <p:cNvPr id="6" name="Flowchart: Process 5"/>
          <p:cNvSpPr/>
          <p:nvPr/>
        </p:nvSpPr>
        <p:spPr>
          <a:xfrm>
            <a:off x="4235529" y="1905000"/>
            <a:ext cx="4270534"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0000"/>
                </a:solidFill>
                <a:latin typeface="Arial" panose="020B0604020202020204" pitchFamily="34" charset="0"/>
                <a:cs typeface="Arial" panose="020B0604020202020204" pitchFamily="34" charset="0"/>
              </a:rPr>
              <a:t>Chair</a:t>
            </a:r>
          </a:p>
          <a:p>
            <a:pPr algn="ctr" eaLnBrk="1" hangingPunct="1">
              <a:defRPr/>
            </a:pPr>
            <a:r>
              <a:rPr lang="sl-SI" b="1" dirty="0">
                <a:solidFill>
                  <a:srgbClr val="000000"/>
                </a:solidFill>
                <a:latin typeface="Arial" panose="020B0604020202020204" pitchFamily="34" charset="0"/>
                <a:cs typeface="Arial" panose="020B0604020202020204" pitchFamily="34" charset="0"/>
              </a:rPr>
              <a:t>Irena Prpić Đurić</a:t>
            </a:r>
            <a:endParaRPr lang="en-US" b="1" dirty="0">
              <a:solidFill>
                <a:srgbClr val="000000"/>
              </a:solidFill>
              <a:latin typeface="Arial" panose="020B0604020202020204" pitchFamily="34" charset="0"/>
              <a:cs typeface="Arial" panose="020B0604020202020204" pitchFamily="34" charset="0"/>
            </a:endParaRPr>
          </a:p>
        </p:txBody>
      </p:sp>
      <p:sp>
        <p:nvSpPr>
          <p:cNvPr id="7" name="Flowchart: Process 6"/>
          <p:cNvSpPr/>
          <p:nvPr/>
        </p:nvSpPr>
        <p:spPr>
          <a:xfrm>
            <a:off x="8191024" y="2819400"/>
            <a:ext cx="3780473"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0000"/>
                </a:solidFill>
                <a:latin typeface="Arial" panose="020B0604020202020204" pitchFamily="34" charset="0"/>
                <a:cs typeface="Arial" panose="020B0604020202020204" pitchFamily="34" charset="0"/>
              </a:rPr>
              <a:t>Senior Advisor</a:t>
            </a:r>
          </a:p>
          <a:p>
            <a:pPr algn="ctr" eaLnBrk="1" hangingPunct="1">
              <a:defRPr/>
            </a:pPr>
            <a:r>
              <a:rPr lang="en-US" b="1" dirty="0">
                <a:solidFill>
                  <a:srgbClr val="000000"/>
                </a:solidFill>
                <a:latin typeface="Arial" panose="020B0604020202020204" pitchFamily="34" charset="0"/>
                <a:cs typeface="Arial" panose="020B0604020202020204" pitchFamily="34" charset="0"/>
              </a:rPr>
              <a:t>Dr. Ray Clifford</a:t>
            </a:r>
          </a:p>
        </p:txBody>
      </p:sp>
      <p:sp>
        <p:nvSpPr>
          <p:cNvPr id="8" name="Flowchart: Process 7"/>
          <p:cNvSpPr/>
          <p:nvPr/>
        </p:nvSpPr>
        <p:spPr>
          <a:xfrm>
            <a:off x="2467808" y="3962403"/>
            <a:ext cx="3780473" cy="90646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en-US" b="1" dirty="0" err="1">
                <a:solidFill>
                  <a:srgbClr val="000000"/>
                </a:solidFill>
                <a:latin typeface="Arial" panose="020B0604020202020204" pitchFamily="34" charset="0"/>
                <a:cs typeface="Arial" panose="020B0604020202020204" pitchFamily="34" charset="0"/>
              </a:rPr>
              <a:t>Secretar</a:t>
            </a:r>
            <a:r>
              <a:rPr lang="sl-SI" b="1" dirty="0" err="1">
                <a:solidFill>
                  <a:srgbClr val="000000"/>
                </a:solidFill>
                <a:latin typeface="Arial" panose="020B0604020202020204" pitchFamily="34" charset="0"/>
                <a:cs typeface="Arial" panose="020B0604020202020204" pitchFamily="34" charset="0"/>
              </a:rPr>
              <a:t>ies</a:t>
            </a: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sl-SI" sz="1600" b="1" dirty="0">
                <a:solidFill>
                  <a:srgbClr val="000000"/>
                </a:solidFill>
                <a:latin typeface="Arial" panose="020B0604020202020204" pitchFamily="34" charset="0"/>
                <a:cs typeface="Arial" panose="020B0604020202020204" pitchFamily="34" charset="0"/>
              </a:rPr>
              <a:t>Suzana Horvat</a:t>
            </a:r>
          </a:p>
          <a:p>
            <a:pPr algn="ctr" eaLnBrk="1" hangingPunct="1">
              <a:defRPr/>
            </a:pPr>
            <a:r>
              <a:rPr lang="sl-SI" sz="1600" b="1" dirty="0">
                <a:solidFill>
                  <a:srgbClr val="000000"/>
                </a:solidFill>
                <a:latin typeface="Arial" panose="020B0604020202020204" pitchFamily="34" charset="0"/>
                <a:cs typeface="Arial" panose="020B0604020202020204" pitchFamily="34" charset="0"/>
              </a:rPr>
              <a:t>Borjana </a:t>
            </a:r>
            <a:r>
              <a:rPr lang="sl-SI" sz="1600" b="1" dirty="0" err="1">
                <a:solidFill>
                  <a:srgbClr val="000000"/>
                </a:solidFill>
                <a:latin typeface="Arial" panose="020B0604020202020204" pitchFamily="34" charset="0"/>
                <a:cs typeface="Arial" panose="020B0604020202020204" pitchFamily="34" charset="0"/>
              </a:rPr>
              <a:t>Soldo</a:t>
            </a:r>
            <a:endParaRPr lang="en-US" sz="1600" b="1" dirty="0">
              <a:solidFill>
                <a:srgbClr val="000000"/>
              </a:solidFill>
              <a:latin typeface="Arial" panose="020B0604020202020204" pitchFamily="34" charset="0"/>
              <a:cs typeface="Arial" panose="020B0604020202020204" pitchFamily="34" charset="0"/>
            </a:endParaRPr>
          </a:p>
          <a:p>
            <a:pPr algn="ctr" eaLnBrk="1" hangingPunct="1">
              <a:defRPr/>
            </a:pPr>
            <a:endParaRPr lang="en-US" b="1" dirty="0">
              <a:solidFill>
                <a:srgbClr val="000000"/>
              </a:solidFill>
              <a:latin typeface="Arial" panose="020B0604020202020204" pitchFamily="34" charset="0"/>
              <a:cs typeface="Arial" panose="020B0604020202020204" pitchFamily="34" charset="0"/>
            </a:endParaRPr>
          </a:p>
        </p:txBody>
      </p:sp>
      <p:sp>
        <p:nvSpPr>
          <p:cNvPr id="9" name="Flowchart: Process 8"/>
          <p:cNvSpPr/>
          <p:nvPr/>
        </p:nvSpPr>
        <p:spPr>
          <a:xfrm>
            <a:off x="9575885" y="5865813"/>
            <a:ext cx="290536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Jana Vasilj-Begovic</a:t>
            </a:r>
          </a:p>
        </p:txBody>
      </p:sp>
      <p:sp>
        <p:nvSpPr>
          <p:cNvPr id="10" name="Flowchart: Process 9"/>
          <p:cNvSpPr/>
          <p:nvPr/>
        </p:nvSpPr>
        <p:spPr>
          <a:xfrm>
            <a:off x="280035" y="5865813"/>
            <a:ext cx="2852857"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hr-HR" sz="1600" b="1" dirty="0">
                <a:solidFill>
                  <a:srgbClr val="000000"/>
                </a:solidFill>
                <a:latin typeface="Arial" panose="020B0604020202020204" pitchFamily="34" charset="0"/>
                <a:cs typeface="Arial" panose="020B0604020202020204" pitchFamily="34" charset="0"/>
              </a:rPr>
              <a:t>Dr. Edelmira Nickels</a:t>
            </a:r>
            <a:endParaRPr lang="en-US" sz="1600" b="1" dirty="0">
              <a:solidFill>
                <a:srgbClr val="000000"/>
              </a:solidFill>
              <a:latin typeface="Arial" panose="020B0604020202020204" pitchFamily="34" charset="0"/>
              <a:cs typeface="Arial" panose="020B0604020202020204" pitchFamily="34" charset="0"/>
            </a:endParaRPr>
          </a:p>
        </p:txBody>
      </p:sp>
      <p:sp>
        <p:nvSpPr>
          <p:cNvPr id="17418" name="TextBox 10"/>
          <p:cNvSpPr txBox="1">
            <a:spLocks noChangeArrowheads="1"/>
          </p:cNvSpPr>
          <p:nvPr/>
        </p:nvSpPr>
        <p:spPr bwMode="auto">
          <a:xfrm>
            <a:off x="4690586" y="5081589"/>
            <a:ext cx="3570446" cy="369332"/>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1" dirty="0">
                <a:solidFill>
                  <a:srgbClr val="000000"/>
                </a:solidFill>
                <a:latin typeface="Arial" panose="020B0604020202020204" pitchFamily="34" charset="0"/>
                <a:cs typeface="Arial" panose="020B0604020202020204" pitchFamily="34" charset="0"/>
              </a:rPr>
              <a:t>Associate Secretaries</a:t>
            </a:r>
          </a:p>
        </p:txBody>
      </p:sp>
      <p:cxnSp>
        <p:nvCxnSpPr>
          <p:cNvPr id="13" name="Straight Connector 12"/>
          <p:cNvCxnSpPr>
            <a:stCxn id="5" idx="2"/>
            <a:endCxn id="6" idx="0"/>
          </p:cNvCxnSpPr>
          <p:nvPr/>
        </p:nvCxnSpPr>
        <p:spPr>
          <a:xfrm>
            <a:off x="6362045" y="1419227"/>
            <a:ext cx="8751"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6370796" y="3162300"/>
            <a:ext cx="18202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148768" y="1663700"/>
            <a:ext cx="41567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000000"/>
                </a:solidFill>
              </a:rPr>
              <a:t>GBR</a:t>
            </a:r>
            <a:r>
              <a:rPr lang="sl-SI" altLang="en-US" dirty="0">
                <a:solidFill>
                  <a:srgbClr val="000000"/>
                </a:solidFill>
              </a:rPr>
              <a:t>	</a:t>
            </a:r>
            <a:r>
              <a:rPr lang="en-US" altLang="en-US" dirty="0">
                <a:solidFill>
                  <a:srgbClr val="000000"/>
                </a:solidFill>
              </a:rPr>
              <a:t>(1966-1981)</a:t>
            </a:r>
          </a:p>
          <a:p>
            <a:pPr eaLnBrk="1" hangingPunct="1"/>
            <a:r>
              <a:rPr lang="en-US" altLang="en-US" dirty="0">
                <a:solidFill>
                  <a:srgbClr val="000000"/>
                </a:solidFill>
              </a:rPr>
              <a:t>DEU</a:t>
            </a:r>
            <a:r>
              <a:rPr lang="sl-SI" altLang="en-US" dirty="0">
                <a:solidFill>
                  <a:srgbClr val="000000"/>
                </a:solidFill>
              </a:rPr>
              <a:t>	</a:t>
            </a:r>
            <a:r>
              <a:rPr lang="en-US" altLang="en-US" dirty="0">
                <a:solidFill>
                  <a:srgbClr val="000000"/>
                </a:solidFill>
              </a:rPr>
              <a:t>(1982-1996)</a:t>
            </a:r>
          </a:p>
          <a:p>
            <a:pPr eaLnBrk="1" hangingPunct="1"/>
            <a:r>
              <a:rPr lang="en-US" altLang="en-US" dirty="0">
                <a:solidFill>
                  <a:srgbClr val="000000"/>
                </a:solidFill>
              </a:rPr>
              <a:t>USA</a:t>
            </a:r>
            <a:r>
              <a:rPr lang="sl-SI" altLang="en-US" dirty="0">
                <a:solidFill>
                  <a:srgbClr val="000000"/>
                </a:solidFill>
              </a:rPr>
              <a:t>	</a:t>
            </a:r>
            <a:r>
              <a:rPr lang="en-US" altLang="en-US" dirty="0">
                <a:solidFill>
                  <a:srgbClr val="000000"/>
                </a:solidFill>
              </a:rPr>
              <a:t>(1997-2008)</a:t>
            </a:r>
          </a:p>
          <a:p>
            <a:pPr eaLnBrk="1" hangingPunct="1"/>
            <a:r>
              <a:rPr lang="en-US" altLang="en-US" dirty="0">
                <a:solidFill>
                  <a:srgbClr val="000000"/>
                </a:solidFill>
              </a:rPr>
              <a:t>CAN</a:t>
            </a:r>
            <a:r>
              <a:rPr lang="sl-SI" altLang="en-US" dirty="0">
                <a:solidFill>
                  <a:srgbClr val="000000"/>
                </a:solidFill>
              </a:rPr>
              <a:t>	</a:t>
            </a:r>
            <a:r>
              <a:rPr lang="en-US" altLang="en-US" dirty="0">
                <a:solidFill>
                  <a:srgbClr val="000000"/>
                </a:solidFill>
              </a:rPr>
              <a:t>(2008-2014)</a:t>
            </a:r>
          </a:p>
          <a:p>
            <a:pPr eaLnBrk="1" hangingPunct="1"/>
            <a:r>
              <a:rPr lang="en-US" altLang="en-US" dirty="0">
                <a:solidFill>
                  <a:srgbClr val="000000"/>
                </a:solidFill>
              </a:rPr>
              <a:t>USA</a:t>
            </a:r>
            <a:r>
              <a:rPr lang="sl-SI" altLang="en-US" dirty="0">
                <a:solidFill>
                  <a:srgbClr val="000000"/>
                </a:solidFill>
              </a:rPr>
              <a:t>	</a:t>
            </a:r>
            <a:r>
              <a:rPr lang="en-US" altLang="en-US" dirty="0">
                <a:solidFill>
                  <a:srgbClr val="000000"/>
                </a:solidFill>
              </a:rPr>
              <a:t>(2014-2016)</a:t>
            </a:r>
          </a:p>
          <a:p>
            <a:pPr eaLnBrk="1" hangingPunct="1"/>
            <a:r>
              <a:rPr lang="en-US" altLang="en-US" dirty="0">
                <a:solidFill>
                  <a:srgbClr val="000000"/>
                </a:solidFill>
              </a:rPr>
              <a:t>BGR</a:t>
            </a:r>
            <a:r>
              <a:rPr lang="sl-SI" altLang="en-US" dirty="0">
                <a:solidFill>
                  <a:srgbClr val="000000"/>
                </a:solidFill>
              </a:rPr>
              <a:t>	</a:t>
            </a:r>
            <a:r>
              <a:rPr lang="en-US" altLang="en-US" dirty="0">
                <a:solidFill>
                  <a:srgbClr val="000000"/>
                </a:solidFill>
              </a:rPr>
              <a:t>(2016-2019)</a:t>
            </a:r>
            <a:endParaRPr lang="sl-SI" altLang="en-US" dirty="0">
              <a:solidFill>
                <a:srgbClr val="000000"/>
              </a:solidFill>
            </a:endParaRPr>
          </a:p>
          <a:p>
            <a:pPr eaLnBrk="1" hangingPunct="1"/>
            <a:r>
              <a:rPr lang="sl-SI" altLang="en-US" dirty="0">
                <a:solidFill>
                  <a:srgbClr val="000000"/>
                </a:solidFill>
              </a:rPr>
              <a:t>SVN       (2019-2022) </a:t>
            </a:r>
          </a:p>
          <a:p>
            <a:pPr eaLnBrk="1" hangingPunct="1"/>
            <a:r>
              <a:rPr lang="sl-SI" altLang="en-US" dirty="0">
                <a:solidFill>
                  <a:srgbClr val="000000"/>
                </a:solidFill>
              </a:rPr>
              <a:t>HRV       (2022-2025) </a:t>
            </a:r>
            <a:endParaRPr lang="en-US" altLang="en-US" dirty="0">
              <a:solidFill>
                <a:srgbClr val="000000"/>
              </a:solidFill>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985" y="38100"/>
            <a:ext cx="2100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6" idx="2"/>
          </p:cNvCxnSpPr>
          <p:nvPr/>
        </p:nvCxnSpPr>
        <p:spPr>
          <a:xfrm>
            <a:off x="6370796" y="2667001"/>
            <a:ext cx="26253" cy="989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05538" y="3656013"/>
            <a:ext cx="3500438"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05538" y="36576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05976" y="3678239"/>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3380110" y="5865813"/>
            <a:ext cx="2798162"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Peggy Garza</a:t>
            </a:r>
          </a:p>
        </p:txBody>
      </p:sp>
      <p:sp>
        <p:nvSpPr>
          <p:cNvPr id="30" name="Flowchart: Process 29"/>
          <p:cNvSpPr/>
          <p:nvPr/>
        </p:nvSpPr>
        <p:spPr>
          <a:xfrm>
            <a:off x="6475809" y="5846763"/>
            <a:ext cx="266033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Julie Dubeau</a:t>
            </a:r>
          </a:p>
        </p:txBody>
      </p:sp>
      <p:cxnSp>
        <p:nvCxnSpPr>
          <p:cNvPr id="22" name="Straight Connector 21"/>
          <p:cNvCxnSpPr/>
          <p:nvPr/>
        </p:nvCxnSpPr>
        <p:spPr>
          <a:xfrm>
            <a:off x="1688961" y="5605465"/>
            <a:ext cx="9311164" cy="158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4586"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80286" y="5621339"/>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93487"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91374" y="56134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418" idx="2"/>
          </p:cNvCxnSpPr>
          <p:nvPr/>
        </p:nvCxnSpPr>
        <p:spPr>
          <a:xfrm>
            <a:off x="6475809" y="5450921"/>
            <a:ext cx="0" cy="1529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8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381000" y="1268413"/>
            <a:ext cx="11874500" cy="5113337"/>
          </a:xfrm>
        </p:spPr>
        <p:txBody>
          <a:bodyPr/>
          <a:lstStyle/>
          <a:p>
            <a:pPr marL="620200" indent="-620200" algn="just">
              <a:lnSpc>
                <a:spcPct val="90000"/>
              </a:lnSpc>
              <a:buFont typeface="Arial" charset="0"/>
              <a:buChar char="•"/>
              <a:defRPr/>
            </a:pPr>
            <a:r>
              <a:rPr lang="en-US" sz="2800" dirty="0">
                <a:cs typeface="Arial" pitchFamily="34" charset="0"/>
              </a:rPr>
              <a:t>1978 </a:t>
            </a:r>
            <a:r>
              <a:rPr lang="hr-HR" sz="2800" dirty="0">
                <a:cs typeface="Arial" pitchFamily="34" charset="0"/>
              </a:rPr>
              <a:t>–</a:t>
            </a:r>
            <a:r>
              <a:rPr lang="en-US" sz="2800" dirty="0">
                <a:cs typeface="Arial" pitchFamily="34" charset="0"/>
              </a:rPr>
              <a:t> 2011</a:t>
            </a:r>
            <a:r>
              <a:rPr lang="hr-HR" sz="2800" dirty="0">
                <a:cs typeface="Arial" pitchFamily="34" charset="0"/>
              </a:rPr>
              <a:t> – </a:t>
            </a:r>
            <a:r>
              <a:rPr lang="en-US" sz="2800" dirty="0">
                <a:cs typeface="Arial" pitchFamily="34" charset="0"/>
              </a:rPr>
              <a:t>the Joint Services Sub-Group within NATO Training Group (NTG)</a:t>
            </a:r>
            <a:endParaRPr lang="hr-HR" sz="2800" dirty="0">
              <a:cs typeface="Arial" pitchFamily="34" charset="0"/>
            </a:endParaRPr>
          </a:p>
          <a:p>
            <a:pPr marL="0" indent="0" algn="just">
              <a:lnSpc>
                <a:spcPct val="90000"/>
              </a:lnSpc>
              <a:buFont typeface="Arial" charset="0"/>
              <a:buNone/>
              <a:defRPr/>
            </a:pPr>
            <a:endParaRPr lang="hr-HR" sz="2800" dirty="0">
              <a:cs typeface="Arial" pitchFamily="34" charset="0"/>
            </a:endParaRPr>
          </a:p>
          <a:p>
            <a:pPr marL="620200" indent="-620200" algn="just">
              <a:lnSpc>
                <a:spcPct val="90000"/>
              </a:lnSpc>
              <a:buFont typeface="Arial" charset="0"/>
              <a:buChar char="•"/>
              <a:defRPr/>
            </a:pPr>
            <a:r>
              <a:rPr lang="hr-HR" altLang="bg-BG" sz="2800" dirty="0">
                <a:cs typeface="Arial" pitchFamily="34" charset="0"/>
              </a:rPr>
              <a:t>2011 – 2023 </a:t>
            </a:r>
            <a:r>
              <a:rPr lang="hr-HR" altLang="bg-BG" sz="2800" dirty="0">
                <a:solidFill>
                  <a:srgbClr val="000000"/>
                </a:solidFill>
                <a:cs typeface="Arial" pitchFamily="34" charset="0"/>
              </a:rPr>
              <a:t>– </a:t>
            </a:r>
            <a:r>
              <a:rPr lang="en-US" sz="2800" dirty="0">
                <a:cs typeface="Arial" pitchFamily="34" charset="0"/>
              </a:rPr>
              <a:t>under the auspices of the Supreme Allied Commander Transformation (HQ SACT)</a:t>
            </a:r>
            <a:r>
              <a:rPr lang="hr-HR" sz="2800" dirty="0">
                <a:cs typeface="Arial" pitchFamily="34" charset="0"/>
              </a:rPr>
              <a:t>; </a:t>
            </a:r>
            <a:r>
              <a:rPr lang="en-US" sz="2800" dirty="0">
                <a:cs typeface="Arial" pitchFamily="34" charset="0"/>
              </a:rPr>
              <a:t>the HQ SACT Joint Force Development, Human Capital Enhancement &amp; Individual Training Branch (HCEIT Branch)</a:t>
            </a:r>
            <a:r>
              <a:rPr lang="hr-HR" sz="2800" dirty="0">
                <a:cs typeface="Arial" pitchFamily="34" charset="0"/>
              </a:rPr>
              <a:t> → MEMORANDUM OF COOPERATION </a:t>
            </a:r>
            <a:r>
              <a:rPr lang="hr-HR" sz="2800" dirty="0" err="1">
                <a:cs typeface="Arial" pitchFamily="34" charset="0"/>
              </a:rPr>
              <a:t>between</a:t>
            </a:r>
            <a:r>
              <a:rPr lang="hr-HR" sz="2800" dirty="0">
                <a:cs typeface="Arial" pitchFamily="34" charset="0"/>
              </a:rPr>
              <a:t> SACT </a:t>
            </a:r>
            <a:r>
              <a:rPr lang="hr-HR" sz="2800" dirty="0" err="1">
                <a:cs typeface="Arial" pitchFamily="34" charset="0"/>
              </a:rPr>
              <a:t>and</a:t>
            </a:r>
            <a:r>
              <a:rPr lang="hr-HR" sz="2800" dirty="0">
                <a:cs typeface="Arial" pitchFamily="34" charset="0"/>
              </a:rPr>
              <a:t> BILC (2019)</a:t>
            </a:r>
          </a:p>
          <a:p>
            <a:pPr marL="0" indent="0" algn="just">
              <a:lnSpc>
                <a:spcPct val="90000"/>
              </a:lnSpc>
              <a:buFont typeface="Arial" charset="0"/>
              <a:buNone/>
              <a:defRPr/>
            </a:pPr>
            <a:endParaRPr lang="hr-HR" sz="2800" dirty="0">
              <a:cs typeface="Arial" pitchFamily="34" charset="0"/>
            </a:endParaRPr>
          </a:p>
          <a:p>
            <a:pPr marL="620200" indent="-620200" algn="just">
              <a:lnSpc>
                <a:spcPct val="90000"/>
              </a:lnSpc>
              <a:buFont typeface="Arial" charset="0"/>
              <a:buChar char="•"/>
              <a:defRPr/>
            </a:pPr>
            <a:r>
              <a:rPr lang="hr-HR" altLang="bg-BG" sz="2800" dirty="0">
                <a:cs typeface="Arial" pitchFamily="34" charset="0"/>
              </a:rPr>
              <a:t>2024???/2025 – New era – </a:t>
            </a:r>
            <a:r>
              <a:rPr lang="hr-HR" altLang="bg-BG" sz="2800" dirty="0" err="1">
                <a:cs typeface="Arial" pitchFamily="34" charset="0"/>
              </a:rPr>
              <a:t>negotiations</a:t>
            </a:r>
            <a:r>
              <a:rPr lang="hr-HR" altLang="bg-BG" sz="2800" dirty="0">
                <a:cs typeface="Arial" pitchFamily="34" charset="0"/>
              </a:rPr>
              <a:t> to </a:t>
            </a:r>
            <a:r>
              <a:rPr lang="hr-HR" altLang="bg-BG" sz="2800" dirty="0" err="1">
                <a:cs typeface="Arial" pitchFamily="34" charset="0"/>
              </a:rPr>
              <a:t>renew</a:t>
            </a:r>
            <a:r>
              <a:rPr lang="hr-HR" altLang="bg-BG" sz="2800" dirty="0">
                <a:cs typeface="Arial" pitchFamily="34" charset="0"/>
              </a:rPr>
              <a:t> </a:t>
            </a:r>
            <a:r>
              <a:rPr lang="hr-HR" altLang="bg-BG" sz="2800" dirty="0" err="1">
                <a:cs typeface="Arial" pitchFamily="34" charset="0"/>
              </a:rPr>
              <a:t>the</a:t>
            </a:r>
            <a:r>
              <a:rPr lang="hr-HR" altLang="bg-BG" sz="2800" dirty="0">
                <a:cs typeface="Arial" pitchFamily="34" charset="0"/>
              </a:rPr>
              <a:t> MOC; </a:t>
            </a:r>
            <a:r>
              <a:rPr lang="en-US" sz="2800" dirty="0"/>
              <a:t>Deputy Chief of Staff (DCOS) of the </a:t>
            </a:r>
            <a:r>
              <a:rPr lang="en-US" sz="2800" dirty="0" err="1"/>
              <a:t>Multidomain</a:t>
            </a:r>
            <a:r>
              <a:rPr lang="en-US" sz="2800" dirty="0"/>
              <a:t> Force Development Directorate (MDFD) at the Headquarters of the Supreme Commander Allied Command for Transformation (HQ SACT)</a:t>
            </a:r>
            <a:endParaRPr lang="en-US" altLang="bg-BG" sz="2800" dirty="0">
              <a:cs typeface="Arial" pitchFamily="34" charset="0"/>
            </a:endParaRPr>
          </a:p>
          <a:p>
            <a:pPr marL="0" indent="0" algn="just">
              <a:lnSpc>
                <a:spcPct val="90000"/>
              </a:lnSpc>
              <a:buFont typeface="Arial" charset="0"/>
              <a:buNone/>
              <a:defRPr/>
            </a:pPr>
            <a:endParaRPr lang="en-US" altLang="bg-BG" dirty="0">
              <a:solidFill>
                <a:srgbClr val="000000"/>
              </a:solidFill>
              <a:cs typeface="Arial" panose="020B0604020202020204" pitchFamily="34" charset="0"/>
            </a:endParaRPr>
          </a:p>
          <a:p>
            <a:pPr marL="620200" indent="-620200">
              <a:lnSpc>
                <a:spcPct val="90000"/>
              </a:lnSpc>
              <a:buFont typeface="Arial" charset="0"/>
              <a:buNone/>
              <a:defRPr/>
            </a:pPr>
            <a:r>
              <a:rPr lang="en-US" altLang="en-US" b="1" i="1" dirty="0">
                <a:cs typeface="Arial" panose="020B0604020202020204" pitchFamily="34" charset="0"/>
              </a:rPr>
              <a:t>		</a:t>
            </a:r>
            <a:r>
              <a:rPr lang="en-US" altLang="en-US" b="1" dirty="0">
                <a:cs typeface="Arial" panose="020B0604020202020204" pitchFamily="34" charset="0"/>
              </a:rPr>
              <a:t>	</a:t>
            </a:r>
          </a:p>
        </p:txBody>
      </p:sp>
      <p:sp>
        <p:nvSpPr>
          <p:cNvPr id="26627" name="Rectangle 1"/>
          <p:cNvSpPr>
            <a:spLocks noChangeArrowheads="1"/>
          </p:cNvSpPr>
          <p:nvPr/>
        </p:nvSpPr>
        <p:spPr bwMode="auto">
          <a:xfrm>
            <a:off x="3152775" y="276225"/>
            <a:ext cx="6300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3200" b="1" dirty="0">
                <a:solidFill>
                  <a:srgbClr val="C00000"/>
                </a:solidFill>
                <a:latin typeface="+mn-lt"/>
                <a:cs typeface="Arial" charset="0"/>
              </a:rPr>
              <a:t>Bureau for International </a:t>
            </a:r>
          </a:p>
          <a:p>
            <a:pPr algn="ctr" eaLnBrk="1" hangingPunct="1">
              <a:defRPr/>
            </a:pPr>
            <a:r>
              <a:rPr lang="en-US" altLang="en-US" sz="3200" b="1" dirty="0">
                <a:solidFill>
                  <a:srgbClr val="C00000"/>
                </a:solidFill>
                <a:latin typeface="+mn-lt"/>
                <a:cs typeface="Arial" charset="0"/>
              </a:rPr>
              <a:t>Language Co-ordination</a:t>
            </a:r>
          </a:p>
        </p:txBody>
      </p:sp>
    </p:spTree>
    <p:extLst>
      <p:ext uri="{BB962C8B-B14F-4D97-AF65-F5344CB8AC3E}">
        <p14:creationId xmlns:p14="http://schemas.microsoft.com/office/powerpoint/2010/main" val="39346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387350" y="1152525"/>
            <a:ext cx="11874500" cy="5472113"/>
          </a:xfrm>
        </p:spPr>
        <p:txBody>
          <a:bodyPr/>
          <a:lstStyle/>
          <a:p>
            <a:pPr marL="0" indent="0" algn="just">
              <a:lnSpc>
                <a:spcPct val="90000"/>
              </a:lnSpc>
              <a:buFont typeface="Arial" charset="0"/>
              <a:buNone/>
              <a:defRPr/>
            </a:pPr>
            <a:r>
              <a:rPr lang="en-CA" altLang="en-US" sz="3000" b="1" dirty="0">
                <a:solidFill>
                  <a:srgbClr val="C00000"/>
                </a:solidFill>
                <a:effectLst>
                  <a:outerShdw blurRad="38100" dist="38100" dir="2700000" algn="tl">
                    <a:srgbClr val="000000">
                      <a:alpha val="43137"/>
                    </a:srgbClr>
                  </a:outerShdw>
                </a:effectLst>
                <a:cs typeface="Arial" charset="0"/>
              </a:rPr>
              <a:t>Mission: </a:t>
            </a:r>
            <a:endParaRPr lang="hr-HR" altLang="en-US" sz="3000" b="1" dirty="0">
              <a:solidFill>
                <a:srgbClr val="C00000"/>
              </a:solidFill>
              <a:effectLst>
                <a:outerShdw blurRad="38100" dist="38100" dir="2700000" algn="tl">
                  <a:srgbClr val="000000">
                    <a:alpha val="43137"/>
                  </a:srgbClr>
                </a:outerShdw>
              </a:effectLst>
              <a:cs typeface="Arial" charset="0"/>
            </a:endParaRPr>
          </a:p>
          <a:p>
            <a:pPr algn="just">
              <a:lnSpc>
                <a:spcPct val="90000"/>
              </a:lnSpc>
              <a:buFont typeface="Wingdings" panose="05000000000000000000" pitchFamily="2" charset="2"/>
              <a:buChar char="v"/>
              <a:defRPr/>
            </a:pPr>
            <a:r>
              <a:rPr lang="en-CA" altLang="en-US" sz="3000" dirty="0">
                <a:cs typeface="Arial" charset="0"/>
              </a:rPr>
              <a:t>To promote and foster interoperability among NATO and Partner nations by furthering standardization of language training and testing. </a:t>
            </a:r>
            <a:endParaRPr lang="hr-HR" altLang="en-US" sz="3000" dirty="0">
              <a:cs typeface="Arial" charset="0"/>
            </a:endParaRPr>
          </a:p>
          <a:p>
            <a:pPr algn="just">
              <a:lnSpc>
                <a:spcPct val="90000"/>
              </a:lnSpc>
              <a:buFont typeface="Wingdings" panose="05000000000000000000" pitchFamily="2" charset="2"/>
              <a:buChar char="v"/>
              <a:defRPr/>
            </a:pPr>
            <a:r>
              <a:rPr lang="en-CA" altLang="en-US" sz="3000" dirty="0">
                <a:cs typeface="Arial" charset="0"/>
              </a:rPr>
              <a:t>To support the Alliance's operations through the exchange of knowledge and best practices, IAW established procedures and agreements.</a:t>
            </a:r>
            <a:endParaRPr lang="hr-HR" altLang="en-US" sz="3000" dirty="0">
              <a:cs typeface="Arial" charset="0"/>
            </a:endParaRPr>
          </a:p>
          <a:p>
            <a:pPr marL="0" indent="0" algn="just">
              <a:lnSpc>
                <a:spcPct val="90000"/>
              </a:lnSpc>
              <a:buFont typeface="Arial" charset="0"/>
              <a:buNone/>
              <a:defRPr/>
            </a:pPr>
            <a:r>
              <a:rPr lang="en-CA" altLang="en-US" sz="3000" b="1" dirty="0">
                <a:solidFill>
                  <a:srgbClr val="C00000"/>
                </a:solidFill>
                <a:effectLst>
                  <a:outerShdw blurRad="38100" dist="38100" dir="2700000" algn="tl">
                    <a:srgbClr val="000000">
                      <a:alpha val="43137"/>
                    </a:srgbClr>
                  </a:outerShdw>
                </a:effectLst>
                <a:cs typeface="Arial" charset="0"/>
              </a:rPr>
              <a:t>Vision:</a:t>
            </a:r>
            <a:r>
              <a:rPr lang="en-CA" altLang="en-US" sz="3000" b="1" dirty="0">
                <a:cs typeface="Arial" charset="0"/>
              </a:rPr>
              <a:t> </a:t>
            </a:r>
            <a:endParaRPr lang="hr-HR" altLang="en-US" sz="3000" b="1" dirty="0">
              <a:cs typeface="Arial" charset="0"/>
            </a:endParaRPr>
          </a:p>
          <a:p>
            <a:pPr algn="just">
              <a:lnSpc>
                <a:spcPct val="90000"/>
              </a:lnSpc>
              <a:buFont typeface="Wingdings" panose="05000000000000000000" pitchFamily="2" charset="2"/>
              <a:buChar char="v"/>
              <a:defRPr/>
            </a:pPr>
            <a:r>
              <a:rPr lang="en-CA" altLang="en-US" sz="3000" dirty="0">
                <a:cs typeface="Arial" charset="0"/>
              </a:rPr>
              <a:t>To achieve levels of excellence where progress made by one is shared by all. </a:t>
            </a:r>
            <a:endParaRPr lang="hr-HR" altLang="en-US" sz="3000" dirty="0">
              <a:cs typeface="Arial" charset="0"/>
            </a:endParaRPr>
          </a:p>
          <a:p>
            <a:pPr marL="0" indent="0" algn="ctr">
              <a:lnSpc>
                <a:spcPct val="90000"/>
              </a:lnSpc>
              <a:buFont typeface="Arial" charset="0"/>
              <a:buNone/>
              <a:defRPr/>
            </a:pPr>
            <a:r>
              <a:rPr lang="hr-HR" b="1" dirty="0">
                <a:solidFill>
                  <a:srgbClr val="C00000"/>
                </a:solidFill>
                <a:effectLst>
                  <a:outerShdw blurRad="38100" dist="38100" dir="2700000" algn="tl">
                    <a:srgbClr val="000000">
                      <a:alpha val="43137"/>
                    </a:srgbClr>
                  </a:outerShdw>
                </a:effectLst>
                <a:cs typeface="Arial" panose="020B0604020202020204" pitchFamily="34" charset="0"/>
              </a:rPr>
              <a:t>28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active</a:t>
            </a:r>
            <a:r>
              <a:rPr lang="hr-HR" b="1" dirty="0">
                <a:solidFill>
                  <a:srgbClr val="C00000"/>
                </a:solidFill>
                <a:effectLst>
                  <a:outerShdw blurRad="38100" dist="38100" dir="2700000" algn="tl">
                    <a:srgbClr val="000000">
                      <a:alpha val="43137"/>
                    </a:srgbClr>
                  </a:outerShdw>
                </a:effectLst>
                <a:cs typeface="Arial" panose="020B0604020202020204" pitchFamily="34" charset="0"/>
              </a:rPr>
              <a:t> NATO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nations</a:t>
            </a:r>
            <a:r>
              <a:rPr lang="hr-HR"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and</a:t>
            </a:r>
            <a:r>
              <a:rPr lang="hr-HR"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about</a:t>
            </a:r>
            <a:r>
              <a:rPr lang="hr-HR" b="1" dirty="0">
                <a:solidFill>
                  <a:srgbClr val="C00000"/>
                </a:solidFill>
                <a:effectLst>
                  <a:outerShdw blurRad="38100" dist="38100" dir="2700000" algn="tl">
                    <a:srgbClr val="000000">
                      <a:alpha val="43137"/>
                    </a:srgbClr>
                  </a:outerShdw>
                </a:effectLst>
                <a:cs typeface="Arial" panose="020B0604020202020204" pitchFamily="34" charset="0"/>
              </a:rPr>
              <a:t> 18 partner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nations</a:t>
            </a:r>
            <a:r>
              <a:rPr lang="hr-HR"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including</a:t>
            </a:r>
            <a:r>
              <a:rPr lang="hr-HR" b="1" dirty="0">
                <a:solidFill>
                  <a:srgbClr val="C00000"/>
                </a:solidFill>
                <a:effectLst>
                  <a:outerShdw blurRad="38100" dist="38100" dir="2700000" algn="tl">
                    <a:srgbClr val="000000">
                      <a:alpha val="43137"/>
                    </a:srgbClr>
                  </a:outerShdw>
                </a:effectLst>
                <a:cs typeface="Arial" panose="020B0604020202020204" pitchFamily="34" charset="0"/>
              </a:rPr>
              <a:t> NATO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bodies</a:t>
            </a:r>
            <a:r>
              <a:rPr lang="hr-HR" b="1" dirty="0">
                <a:solidFill>
                  <a:srgbClr val="C00000"/>
                </a:solidFill>
                <a:effectLst>
                  <a:outerShdw blurRad="38100" dist="38100" dir="2700000" algn="tl">
                    <a:srgbClr val="000000">
                      <a:alpha val="43137"/>
                    </a:srgbClr>
                  </a:outerShdw>
                </a:effectLst>
                <a:cs typeface="Arial" panose="020B0604020202020204" pitchFamily="34" charset="0"/>
              </a:rPr>
              <a:t> (</a:t>
            </a:r>
            <a:r>
              <a:rPr lang="hr-HR" b="1" dirty="0" err="1">
                <a:solidFill>
                  <a:srgbClr val="C00000"/>
                </a:solidFill>
                <a:effectLst>
                  <a:outerShdw blurRad="38100" dist="38100" dir="2700000" algn="tl">
                    <a:srgbClr val="000000">
                      <a:alpha val="43137"/>
                    </a:srgbClr>
                  </a:outerShdw>
                </a:effectLst>
                <a:cs typeface="Arial" panose="020B0604020202020204" pitchFamily="34" charset="0"/>
              </a:rPr>
              <a:t>i.e</a:t>
            </a:r>
            <a:r>
              <a:rPr lang="hr-HR" b="1" dirty="0">
                <a:solidFill>
                  <a:srgbClr val="C00000"/>
                </a:solidFill>
                <a:effectLst>
                  <a:outerShdw blurRad="38100" dist="38100" dir="2700000" algn="tl">
                    <a:srgbClr val="000000">
                      <a:alpha val="43137"/>
                    </a:srgbClr>
                  </a:outerShdw>
                </a:effectLst>
                <a:cs typeface="Arial" panose="020B0604020202020204" pitchFamily="34" charset="0"/>
              </a:rPr>
              <a:t>. NMI, ACO/SHAPE, NSO/NTO)</a:t>
            </a:r>
          </a:p>
          <a:p>
            <a:pPr marL="738286" indent="-738286" algn="just">
              <a:lnSpc>
                <a:spcPct val="90000"/>
              </a:lnSpc>
              <a:buFont typeface="Arial" charset="0"/>
              <a:buChar char="•"/>
              <a:defRPr/>
            </a:pPr>
            <a:endParaRPr lang="en-CA" altLang="bg-BG" sz="3000" b="1" dirty="0">
              <a:solidFill>
                <a:srgbClr val="FFFFFF"/>
              </a:solidFill>
              <a:latin typeface="Arial" charset="0"/>
              <a:cs typeface="Arial" charset="0"/>
            </a:endParaRPr>
          </a:p>
          <a:p>
            <a:pPr marL="738286" indent="-738286">
              <a:lnSpc>
                <a:spcPct val="90000"/>
              </a:lnSpc>
              <a:buFont typeface="Arial" charset="0"/>
              <a:buNone/>
              <a:defRPr/>
            </a:pPr>
            <a:r>
              <a:rPr lang="en-US" altLang="en-US" sz="3000" b="1" i="1" dirty="0">
                <a:latin typeface="Arial" charset="0"/>
                <a:cs typeface="Arial" charset="0"/>
              </a:rPr>
              <a:t>		</a:t>
            </a:r>
            <a:r>
              <a:rPr lang="en-US" altLang="en-US" sz="1900" b="1" dirty="0"/>
              <a:t>	</a:t>
            </a:r>
          </a:p>
        </p:txBody>
      </p:sp>
      <p:sp>
        <p:nvSpPr>
          <p:cNvPr id="28675" name="Rectangle 1"/>
          <p:cNvSpPr>
            <a:spLocks noChangeArrowheads="1"/>
          </p:cNvSpPr>
          <p:nvPr/>
        </p:nvSpPr>
        <p:spPr bwMode="auto">
          <a:xfrm>
            <a:off x="3175000" y="117475"/>
            <a:ext cx="63007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743" tIns="55371" rIns="110743" bIns="55371">
            <a:spAutoFit/>
          </a:bodyPr>
          <a:lstStyle/>
          <a:p>
            <a:pPr algn="ctr" eaLnBrk="1" hangingPunct="1">
              <a:defRPr/>
            </a:pPr>
            <a:r>
              <a:rPr lang="en-US" altLang="en-US" sz="3000" b="1" dirty="0">
                <a:solidFill>
                  <a:srgbClr val="C00000"/>
                </a:solidFill>
                <a:latin typeface="+mn-lt"/>
                <a:cs typeface="Arial" charset="0"/>
              </a:rPr>
              <a:t>Bureau for International </a:t>
            </a:r>
          </a:p>
          <a:p>
            <a:pPr algn="ctr" eaLnBrk="1" hangingPunct="1">
              <a:defRPr/>
            </a:pPr>
            <a:r>
              <a:rPr lang="en-US" altLang="en-US" sz="3000" b="1" dirty="0">
                <a:solidFill>
                  <a:srgbClr val="C00000"/>
                </a:solidFill>
                <a:latin typeface="+mn-lt"/>
                <a:cs typeface="Arial" charset="0"/>
              </a:rPr>
              <a:t>Language Co-ordination</a:t>
            </a:r>
          </a:p>
        </p:txBody>
      </p:sp>
    </p:spTree>
    <p:extLst>
      <p:ext uri="{BB962C8B-B14F-4D97-AF65-F5344CB8AC3E}">
        <p14:creationId xmlns:p14="http://schemas.microsoft.com/office/powerpoint/2010/main" val="169248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1239838" y="188913"/>
            <a:ext cx="10291762" cy="647700"/>
          </a:xfrm>
        </p:spPr>
        <p:txBody>
          <a:bodyPr/>
          <a:lstStyle/>
          <a:p>
            <a:pPr>
              <a:spcAft>
                <a:spcPts val="600"/>
              </a:spcAft>
            </a:pPr>
            <a:br>
              <a:rPr lang="hr-HR" altLang="en-US" b="1" dirty="0">
                <a:solidFill>
                  <a:srgbClr val="FF0000"/>
                </a:solidFill>
              </a:rPr>
            </a:br>
            <a:r>
              <a:rPr lang="en-US" altLang="en-US" sz="3200" b="1" dirty="0">
                <a:solidFill>
                  <a:srgbClr val="C00000"/>
                </a:solidFill>
                <a:effectLst>
                  <a:outerShdw blurRad="38100" dist="38100" dir="2700000" algn="tl">
                    <a:srgbClr val="000000">
                      <a:alpha val="43137"/>
                    </a:srgbClr>
                  </a:outerShdw>
                </a:effectLst>
              </a:rPr>
              <a:t>STANAG 6001 </a:t>
            </a:r>
            <a:r>
              <a:rPr lang="hr-HR" altLang="en-US" sz="3200" b="1" dirty="0">
                <a:solidFill>
                  <a:srgbClr val="C00000"/>
                </a:solidFill>
                <a:effectLst>
                  <a:outerShdw blurRad="38100" dist="38100" dir="2700000" algn="tl">
                    <a:srgbClr val="000000">
                      <a:alpha val="43137"/>
                    </a:srgbClr>
                  </a:outerShdw>
                </a:effectLst>
              </a:rPr>
              <a:t>(A </a:t>
            </a:r>
            <a:r>
              <a:rPr lang="hr-HR" altLang="en-US" sz="3200" b="1" dirty="0" err="1">
                <a:solidFill>
                  <a:srgbClr val="C00000"/>
                </a:solidFill>
                <a:effectLst>
                  <a:outerShdw blurRad="38100" dist="38100" dir="2700000" algn="tl">
                    <a:srgbClr val="000000">
                      <a:alpha val="43137"/>
                    </a:srgbClr>
                  </a:outerShdw>
                </a:effectLst>
              </a:rPr>
              <a:t>TrainP</a:t>
            </a:r>
            <a:r>
              <a:rPr lang="hr-HR" altLang="en-US" sz="3200" b="1" dirty="0">
                <a:solidFill>
                  <a:srgbClr val="C00000"/>
                </a:solidFill>
                <a:effectLst>
                  <a:outerShdw blurRad="38100" dist="38100" dir="2700000" algn="tl">
                    <a:srgbClr val="000000">
                      <a:alpha val="43137"/>
                    </a:srgbClr>
                  </a:outerShdw>
                </a:effectLst>
              </a:rPr>
              <a:t>-5) </a:t>
            </a:r>
            <a:r>
              <a:rPr lang="hr-HR" altLang="en-US" sz="3200" b="1" dirty="0" err="1">
                <a:solidFill>
                  <a:srgbClr val="C00000"/>
                </a:solidFill>
                <a:effectLst>
                  <a:outerShdw blurRad="38100" dist="38100" dir="2700000" algn="tl">
                    <a:srgbClr val="000000">
                      <a:alpha val="43137"/>
                    </a:srgbClr>
                  </a:outerShdw>
                </a:effectLst>
              </a:rPr>
              <a:t>ed</a:t>
            </a:r>
            <a:r>
              <a:rPr lang="hr-HR" altLang="en-US" sz="3200" b="1" dirty="0">
                <a:solidFill>
                  <a:srgbClr val="C00000"/>
                </a:solidFill>
                <a:effectLst>
                  <a:outerShdw blurRad="38100" dist="38100" dir="2700000" algn="tl">
                    <a:srgbClr val="000000">
                      <a:alpha val="43137"/>
                    </a:srgbClr>
                  </a:outerShdw>
                </a:effectLst>
              </a:rPr>
              <a:t>. 5, ver. 2</a:t>
            </a:r>
            <a:br>
              <a:rPr lang="hr-HR" altLang="en-US" sz="3200" b="1" dirty="0">
                <a:solidFill>
                  <a:srgbClr val="C00000"/>
                </a:solidFill>
                <a:effectLst>
                  <a:outerShdw blurRad="38100" dist="38100" dir="2700000" algn="tl">
                    <a:srgbClr val="000000">
                      <a:alpha val="43137"/>
                    </a:srgbClr>
                  </a:outerShdw>
                </a:effectLst>
              </a:rPr>
            </a:br>
            <a:r>
              <a:rPr lang="en-US" altLang="en-US" sz="3200" b="1" dirty="0">
                <a:solidFill>
                  <a:srgbClr val="C00000"/>
                </a:solidFill>
                <a:effectLst>
                  <a:outerShdw blurRad="38100" dist="38100" dir="2700000" algn="tl">
                    <a:srgbClr val="000000">
                      <a:alpha val="43137"/>
                    </a:srgbClr>
                  </a:outerShdw>
                </a:effectLst>
              </a:rPr>
              <a:t>Key to Interoperability</a:t>
            </a:r>
            <a:br>
              <a:rPr lang="en-US" altLang="en-US" sz="3200" b="1" dirty="0">
                <a:solidFill>
                  <a:srgbClr val="C00000"/>
                </a:solidFill>
                <a:effectLst>
                  <a:outerShdw blurRad="38100" dist="38100" dir="2700000" algn="tl">
                    <a:srgbClr val="000000">
                      <a:alpha val="43137"/>
                    </a:srgbClr>
                  </a:outerShdw>
                </a:effectLst>
              </a:rPr>
            </a:br>
            <a:endParaRPr lang="hr-HR" altLang="sr-Latn-RS" sz="3200" dirty="0">
              <a:solidFill>
                <a:srgbClr val="C00000"/>
              </a:solidFill>
              <a:effectLst>
                <a:outerShdw blurRad="38100" dist="38100" dir="2700000" algn="tl">
                  <a:srgbClr val="000000">
                    <a:alpha val="43137"/>
                  </a:srgbClr>
                </a:outerShdw>
              </a:effectLst>
            </a:endParaRPr>
          </a:p>
        </p:txBody>
      </p:sp>
      <p:sp>
        <p:nvSpPr>
          <p:cNvPr id="32771" name="Rectangle 3"/>
          <p:cNvSpPr>
            <a:spLocks noGrp="1" noChangeArrowheads="1"/>
          </p:cNvSpPr>
          <p:nvPr>
            <p:ph idx="1"/>
          </p:nvPr>
        </p:nvSpPr>
        <p:spPr>
          <a:xfrm>
            <a:off x="544513" y="1412875"/>
            <a:ext cx="11341100" cy="5184775"/>
          </a:xfrm>
        </p:spPr>
        <p:txBody>
          <a:bodyPr/>
          <a:lstStyle/>
          <a:p>
            <a:pPr marL="609600" indent="-609600" algn="just">
              <a:spcBef>
                <a:spcPct val="0"/>
              </a:spcBef>
            </a:pPr>
            <a:r>
              <a:rPr lang="en-US" altLang="en-US" sz="2800" dirty="0">
                <a:cs typeface="Arial" pitchFamily="34" charset="0"/>
              </a:rPr>
              <a:t>Language proficiency descriptions developed by BILC</a:t>
            </a:r>
            <a:endParaRPr lang="hr-HR" altLang="en-US" sz="2800" dirty="0">
              <a:cs typeface="Arial" pitchFamily="34" charset="0"/>
            </a:endParaRPr>
          </a:p>
          <a:p>
            <a:pPr marL="609600" indent="-609600" algn="just">
              <a:spcBef>
                <a:spcPct val="0"/>
              </a:spcBef>
            </a:pPr>
            <a:r>
              <a:rPr lang="hr-HR" altLang="en-US" sz="2800" b="1" u="sng" dirty="0" err="1">
                <a:solidFill>
                  <a:srgbClr val="C00000"/>
                </a:solidFill>
                <a:cs typeface="Arial" pitchFamily="34" charset="0"/>
              </a:rPr>
              <a:t>Stan</a:t>
            </a:r>
            <a:r>
              <a:rPr lang="hr-HR" altLang="en-US" sz="2800" dirty="0" err="1">
                <a:cs typeface="Arial" pitchFamily="34" charset="0"/>
              </a:rPr>
              <a:t>dardization</a:t>
            </a:r>
            <a:r>
              <a:rPr lang="hr-HR" altLang="en-US" sz="2800" dirty="0">
                <a:cs typeface="Arial" pitchFamily="34" charset="0"/>
              </a:rPr>
              <a:t> </a:t>
            </a:r>
            <a:r>
              <a:rPr lang="hr-HR" altLang="en-US" sz="2800" b="1" u="sng" dirty="0" err="1">
                <a:solidFill>
                  <a:srgbClr val="C00000"/>
                </a:solidFill>
                <a:cs typeface="Arial" pitchFamily="34" charset="0"/>
              </a:rPr>
              <a:t>Ag</a:t>
            </a:r>
            <a:r>
              <a:rPr lang="hr-HR" altLang="en-US" sz="2800" dirty="0" err="1">
                <a:cs typeface="Arial" pitchFamily="34" charset="0"/>
              </a:rPr>
              <a:t>reement</a:t>
            </a:r>
            <a:r>
              <a:rPr lang="hr-HR" altLang="en-US" sz="2800" dirty="0">
                <a:cs typeface="Arial" pitchFamily="34" charset="0"/>
              </a:rPr>
              <a:t> = </a:t>
            </a:r>
            <a:r>
              <a:rPr lang="hr-HR" altLang="en-US" sz="2800" b="1" dirty="0">
                <a:solidFill>
                  <a:srgbClr val="C00000"/>
                </a:solidFill>
                <a:cs typeface="Arial" pitchFamily="34" charset="0"/>
              </a:rPr>
              <a:t>STANAG</a:t>
            </a:r>
            <a:endParaRPr lang="en-US" altLang="en-US" sz="2800" b="1" dirty="0">
              <a:solidFill>
                <a:srgbClr val="C00000"/>
              </a:solidFill>
              <a:cs typeface="Arial" pitchFamily="34" charset="0"/>
            </a:endParaRPr>
          </a:p>
          <a:p>
            <a:pPr marL="609600" indent="-609600" algn="just">
              <a:spcBef>
                <a:spcPct val="0"/>
              </a:spcBef>
            </a:pPr>
            <a:r>
              <a:rPr lang="en-US" altLang="en-US" sz="2800" dirty="0">
                <a:cs typeface="Arial" pitchFamily="34" charset="0"/>
              </a:rPr>
              <a:t>Adopted by NATO in 1976</a:t>
            </a:r>
          </a:p>
          <a:p>
            <a:pPr marL="1257300" lvl="1" indent="-533400" algn="just">
              <a:spcBef>
                <a:spcPct val="0"/>
              </a:spcBef>
            </a:pPr>
            <a:r>
              <a:rPr lang="en-US" altLang="en-US" dirty="0">
                <a:cs typeface="Arial" pitchFamily="34" charset="0"/>
              </a:rPr>
              <a:t>SLP (Standardized Language Profile) SLP  3232</a:t>
            </a:r>
          </a:p>
          <a:p>
            <a:pPr marL="1257300" lvl="1" indent="-533400" algn="just">
              <a:spcBef>
                <a:spcPct val="0"/>
              </a:spcBef>
            </a:pPr>
            <a:r>
              <a:rPr lang="en-US" dirty="0"/>
              <a:t>Numbers represent ability levels in</a:t>
            </a:r>
            <a:r>
              <a:rPr lang="en-US" altLang="en-US" dirty="0">
                <a:cs typeface="Arial" pitchFamily="34" charset="0"/>
              </a:rPr>
              <a:t> Listening, Speaking, Reading, and Writing</a:t>
            </a:r>
          </a:p>
          <a:p>
            <a:pPr marL="1257300" lvl="1" indent="-533400" algn="just">
              <a:spcBef>
                <a:spcPct val="0"/>
              </a:spcBef>
            </a:pPr>
            <a:r>
              <a:rPr lang="en-US" altLang="en-US" dirty="0">
                <a:cs typeface="Arial" pitchFamily="34" charset="0"/>
              </a:rPr>
              <a:t>0-5 scale (0: No Ability; L1: Survival: L2: Functional; L3: Professional;  L4: Expert</a:t>
            </a:r>
            <a:r>
              <a:rPr lang="hr-HR" altLang="en-US" dirty="0">
                <a:cs typeface="Arial" pitchFamily="34" charset="0"/>
              </a:rPr>
              <a:t>; </a:t>
            </a:r>
            <a:r>
              <a:rPr lang="en-US" altLang="en-US" dirty="0">
                <a:cs typeface="Arial" pitchFamily="34" charset="0"/>
              </a:rPr>
              <a:t>L5: equivalent to a highly-articulate, well–educated native speaker)</a:t>
            </a:r>
          </a:p>
          <a:p>
            <a:pPr marL="1257300" lvl="1" indent="-533400" algn="just">
              <a:spcBef>
                <a:spcPct val="0"/>
              </a:spcBef>
            </a:pPr>
            <a:r>
              <a:rPr lang="en-US" altLang="en-US" dirty="0">
                <a:cs typeface="Arial" pitchFamily="34" charset="0"/>
              </a:rPr>
              <a:t>SLPs in job descriptions, prerequisites for training, Language Capability Goals, Partnership Goals, etc.  </a:t>
            </a:r>
          </a:p>
          <a:p>
            <a:pPr marL="609600" indent="-609600" algn="just">
              <a:spcBef>
                <a:spcPct val="0"/>
              </a:spcBef>
            </a:pPr>
            <a:r>
              <a:rPr lang="en-US" altLang="en-US" sz="2800" dirty="0">
                <a:cs typeface="Arial" pitchFamily="34" charset="0"/>
              </a:rPr>
              <a:t>BILC is responsible for periodically updating STANAG 6001</a:t>
            </a:r>
            <a:endParaRPr lang="hr-HR" altLang="en-US" sz="2800" dirty="0">
              <a:cs typeface="Arial" pitchFamily="34" charset="0"/>
            </a:endParaRPr>
          </a:p>
          <a:p>
            <a:pPr marL="609600" indent="-609600" algn="just">
              <a:spcBef>
                <a:spcPct val="0"/>
              </a:spcBef>
            </a:pPr>
            <a:endParaRPr lang="en-US" altLang="en-US" sz="2800" dirty="0">
              <a:cs typeface="Arial" pitchFamily="34" charset="0"/>
            </a:endParaRPr>
          </a:p>
          <a:p>
            <a:pPr marL="609600" indent="-609600"/>
            <a:endParaRPr lang="en-US" altLang="en-US" sz="2400" dirty="0"/>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l="22136" t="18222" r="41496" b="15541"/>
          <a:stretch>
            <a:fillRect/>
          </a:stretch>
        </p:blipFill>
        <p:spPr bwMode="auto">
          <a:xfrm rot="960895">
            <a:off x="10136188" y="973138"/>
            <a:ext cx="1787525" cy="1952625"/>
          </a:xfrm>
          <a:prstGeom prst="rect">
            <a:avLst/>
          </a:prstGeom>
          <a:noFill/>
          <a:ln w="19050">
            <a:solidFill>
              <a:srgbClr val="1F497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4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196331" y="404664"/>
            <a:ext cx="8505825" cy="955675"/>
          </a:xfrm>
        </p:spPr>
        <p:txBody>
          <a:bodyPr/>
          <a:lstStyle/>
          <a:p>
            <a:pPr eaLnBrk="1" hangingPunct="1"/>
            <a:r>
              <a:rPr lang="en-US" altLang="pl-PL" b="1" dirty="0">
                <a:solidFill>
                  <a:schemeClr val="accent2"/>
                </a:solidFill>
                <a:effectLst>
                  <a:outerShdw blurRad="38100" dist="38100" dir="2700000" algn="tl">
                    <a:srgbClr val="000000">
                      <a:alpha val="43137"/>
                    </a:srgbClr>
                  </a:outerShdw>
                </a:effectLst>
              </a:rPr>
              <a:t>NATO Language Training Context</a:t>
            </a:r>
            <a:br>
              <a:rPr lang="en-US" altLang="pl-PL" sz="2400" b="1" dirty="0">
                <a:solidFill>
                  <a:schemeClr val="accent2"/>
                </a:solidFill>
              </a:rPr>
            </a:br>
            <a:endParaRPr lang="en-US" altLang="pl-PL" sz="2400" dirty="0">
              <a:solidFill>
                <a:schemeClr val="accent2"/>
              </a:solidFill>
            </a:endParaRPr>
          </a:p>
        </p:txBody>
      </p:sp>
      <p:sp>
        <p:nvSpPr>
          <p:cNvPr id="33795" name="Rectangle 3"/>
          <p:cNvSpPr>
            <a:spLocks noGrp="1" noChangeArrowheads="1"/>
          </p:cNvSpPr>
          <p:nvPr>
            <p:ph type="body" idx="4294967295"/>
          </p:nvPr>
        </p:nvSpPr>
        <p:spPr>
          <a:xfrm>
            <a:off x="1679575" y="1981200"/>
            <a:ext cx="10396538" cy="6324600"/>
          </a:xfrm>
        </p:spPr>
        <p:txBody>
          <a:bodyPr/>
          <a:lstStyle/>
          <a:p>
            <a:pPr eaLnBrk="1" hangingPunct="1">
              <a:lnSpc>
                <a:spcPct val="70000"/>
              </a:lnSpc>
            </a:pPr>
            <a:endParaRPr lang="en-US" altLang="pl-PL" sz="2000"/>
          </a:p>
          <a:p>
            <a:pPr eaLnBrk="1" hangingPunct="1">
              <a:lnSpc>
                <a:spcPct val="70000"/>
              </a:lnSpc>
              <a:buFont typeface="Wingdings" pitchFamily="2" charset="2"/>
              <a:buNone/>
            </a:pPr>
            <a:endParaRPr lang="en-US" altLang="pl-PL" sz="2000"/>
          </a:p>
          <a:p>
            <a:pPr eaLnBrk="1" hangingPunct="1">
              <a:lnSpc>
                <a:spcPct val="70000"/>
              </a:lnSpc>
            </a:pPr>
            <a:endParaRPr lang="en-US" altLang="pl-PL" sz="2000"/>
          </a:p>
          <a:p>
            <a:pPr eaLnBrk="1" hangingPunct="1">
              <a:lnSpc>
                <a:spcPct val="70000"/>
              </a:lnSpc>
            </a:pPr>
            <a:endParaRPr lang="en-US" altLang="pl-PL" sz="2000"/>
          </a:p>
          <a:p>
            <a:pPr eaLnBrk="1" hangingPunct="1">
              <a:lnSpc>
                <a:spcPct val="70000"/>
              </a:lnSpc>
            </a:pPr>
            <a:endParaRPr lang="en-US" altLang="pl-PL" sz="1000"/>
          </a:p>
          <a:p>
            <a:pPr eaLnBrk="1" hangingPunct="1">
              <a:lnSpc>
                <a:spcPct val="70000"/>
              </a:lnSpc>
            </a:pPr>
            <a:endParaRPr lang="en-US" altLang="pl-PL" sz="1000"/>
          </a:p>
          <a:p>
            <a:pPr eaLnBrk="1" hangingPunct="1">
              <a:lnSpc>
                <a:spcPct val="70000"/>
              </a:lnSpc>
            </a:pPr>
            <a:endParaRPr lang="en-US" altLang="pl-PL" sz="1000">
              <a:latin typeface="Garamond" pitchFamily="18" charset="0"/>
            </a:endParaRPr>
          </a:p>
        </p:txBody>
      </p:sp>
      <p:sp>
        <p:nvSpPr>
          <p:cNvPr id="28676" name="Rectangle 3"/>
          <p:cNvSpPr>
            <a:spLocks noChangeArrowheads="1"/>
          </p:cNvSpPr>
          <p:nvPr/>
        </p:nvSpPr>
        <p:spPr bwMode="auto">
          <a:xfrm>
            <a:off x="755650" y="1566863"/>
            <a:ext cx="10298113"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Each nation is responsible for own training &amp; testing program.</a:t>
            </a:r>
          </a:p>
          <a:p>
            <a:pPr marL="0" indent="0" algn="just" eaLnBrk="1" hangingPunct="1">
              <a:lnSpc>
                <a:spcPct val="80000"/>
              </a:lnSpc>
              <a:spcBef>
                <a:spcPct val="20000"/>
              </a:spcBef>
              <a:buClr>
                <a:schemeClr val="tx1"/>
              </a:buClr>
              <a:buSzPct val="70000"/>
              <a:defRPr/>
            </a:pPr>
            <a:r>
              <a:rPr lang="en-US" altLang="pl-PL" sz="2800" dirty="0">
                <a:latin typeface="+mn-lt"/>
                <a:cs typeface="Arial" charset="0"/>
              </a:rPr>
              <a:t>	</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Training durations vary greatly from nation to nation.</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No common tests, only a common standard  - STANAG 6001.</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Nations certify their military with SLPs based on own STANAG - </a:t>
            </a:r>
            <a:r>
              <a:rPr lang="hr-HR" altLang="pl-PL" sz="2800" dirty="0">
                <a:latin typeface="+mn-lt"/>
                <a:cs typeface="Arial" charset="0"/>
              </a:rPr>
              <a:t>      </a:t>
            </a:r>
            <a:r>
              <a:rPr lang="en-US" altLang="pl-PL" sz="2800" dirty="0">
                <a:latin typeface="+mn-lt"/>
                <a:cs typeface="Arial" charset="0"/>
              </a:rPr>
              <a:t>based test</a:t>
            </a:r>
            <a:r>
              <a:rPr lang="hr-HR" altLang="pl-PL" sz="2800" dirty="0">
                <a:latin typeface="+mn-lt"/>
                <a:cs typeface="Arial" charset="0"/>
              </a:rPr>
              <a:t>s.</a:t>
            </a: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Some nations have no test</a:t>
            </a:r>
            <a:r>
              <a:rPr lang="hr-HR" altLang="pl-PL" sz="2800" dirty="0">
                <a:latin typeface="+mn-lt"/>
                <a:cs typeface="Arial" charset="0"/>
              </a:rPr>
              <a:t>s.</a:t>
            </a:r>
            <a:endParaRPr lang="pl-PL" altLang="pl-PL" sz="2800" dirty="0">
              <a:latin typeface="+mn-lt"/>
              <a:cs typeface="Arial" charset="0"/>
            </a:endParaRPr>
          </a:p>
          <a:p>
            <a:pPr eaLnBrk="1" hangingPunct="1">
              <a:lnSpc>
                <a:spcPct val="80000"/>
              </a:lnSpc>
              <a:spcBef>
                <a:spcPct val="20000"/>
              </a:spcBef>
              <a:buClr>
                <a:schemeClr val="tx1"/>
              </a:buClr>
              <a:buSzPct val="70000"/>
              <a:buFont typeface="Wingdings" pitchFamily="2" charset="2"/>
              <a:buNone/>
              <a:defRPr/>
            </a:pPr>
            <a:endParaRPr lang="pl-PL" altLang="pl-PL" sz="2800" dirty="0">
              <a:solidFill>
                <a:schemeClr val="tx2"/>
              </a:solidFill>
              <a:cs typeface="Arial" charset="0"/>
            </a:endParaRPr>
          </a:p>
          <a:p>
            <a:pPr eaLnBrk="1" hangingPunct="1">
              <a:lnSpc>
                <a:spcPct val="80000"/>
              </a:lnSpc>
              <a:spcBef>
                <a:spcPct val="20000"/>
              </a:spcBef>
              <a:buClr>
                <a:schemeClr val="tx1"/>
              </a:buClr>
              <a:buSzPct val="70000"/>
              <a:buFont typeface="Wingdings" pitchFamily="2" charset="2"/>
              <a:buNone/>
              <a:defRPr/>
            </a:pPr>
            <a:r>
              <a:rPr lang="pl-PL" altLang="pl-PL" sz="2800" dirty="0">
                <a:solidFill>
                  <a:schemeClr val="tx2"/>
                </a:solidFill>
                <a:cs typeface="Arial" charset="0"/>
              </a:rPr>
              <a:t>	</a:t>
            </a:r>
            <a:endParaRPr lang="en-US" altLang="pl-PL" sz="2800" dirty="0">
              <a:solidFill>
                <a:schemeClr val="tx2"/>
              </a:solidFill>
              <a:cs typeface="Arial" charset="0"/>
            </a:endParaRPr>
          </a:p>
          <a:p>
            <a:pPr eaLnBrk="1" hangingPunct="1">
              <a:lnSpc>
                <a:spcPct val="80000"/>
              </a:lnSpc>
              <a:spcBef>
                <a:spcPct val="20000"/>
              </a:spcBef>
              <a:buClr>
                <a:schemeClr val="tx1"/>
              </a:buClr>
              <a:buSzPct val="70000"/>
              <a:buFont typeface="Wingdings" pitchFamily="2" charset="2"/>
              <a:buNone/>
              <a:defRPr/>
            </a:pPr>
            <a:r>
              <a:rPr lang="en-US" altLang="pl-PL" sz="2800" dirty="0">
                <a:solidFill>
                  <a:schemeClr val="tx2"/>
                </a:solidFill>
                <a:cs typeface="Arial" charset="0"/>
              </a:rPr>
              <a:t>	</a:t>
            </a:r>
            <a:r>
              <a:rPr lang="en-US" altLang="pl-PL" sz="2800" b="1" dirty="0">
                <a:solidFill>
                  <a:schemeClr val="tx2"/>
                </a:solidFill>
                <a:cs typeface="Arial" charset="0"/>
              </a:rPr>
              <a:t>					</a:t>
            </a:r>
            <a:endParaRPr lang="en-US" altLang="pl-PL" sz="2800" b="1" dirty="0">
              <a:solidFill>
                <a:schemeClr val="tx2"/>
              </a:solidFill>
              <a:latin typeface="Garamond" pitchFamily="18" charset="0"/>
              <a:cs typeface="Arial" charset="0"/>
            </a:endParaRP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5290</TotalTime>
  <Words>3802</Words>
  <Application>Microsoft Office PowerPoint</Application>
  <PresentationFormat>Custom</PresentationFormat>
  <Paragraphs>293</Paragraphs>
  <Slides>18</Slides>
  <Notes>18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18</vt:i4>
      </vt:variant>
    </vt:vector>
  </HeadingPairs>
  <TitlesOfParts>
    <vt:vector size="33" baseType="lpstr">
      <vt:lpstr>Arial</vt:lpstr>
      <vt:lpstr>Arial Black</vt:lpstr>
      <vt:lpstr>Calibri</vt:lpstr>
      <vt:lpstr>Calibri Light</vt:lpstr>
      <vt:lpstr>Garamond</vt:lpstr>
      <vt:lpstr>Letter Gothic</vt:lpstr>
      <vt:lpstr>Times New Roman</vt:lpstr>
      <vt:lpstr>Wingdings</vt:lpstr>
      <vt:lpstr>2_Custom Design</vt:lpstr>
      <vt:lpstr>Custom Design</vt:lpstr>
      <vt:lpstr>1_Custom Design</vt:lpstr>
      <vt:lpstr>8_Office Theme</vt:lpstr>
      <vt:lpstr>3_Custom Design</vt:lpstr>
      <vt:lpstr>4_Custom Design</vt:lpstr>
      <vt:lpstr>5_Custom Design</vt:lpstr>
      <vt:lpstr>2025 NATO BILC CONFERENCE </vt:lpstr>
      <vt:lpstr>Outline of presentation</vt:lpstr>
      <vt:lpstr>PowerPoint Presentation</vt:lpstr>
      <vt:lpstr>PowerPoint Presentation</vt:lpstr>
      <vt:lpstr>PowerPoint Presentation</vt:lpstr>
      <vt:lpstr>PowerPoint Presentation</vt:lpstr>
      <vt:lpstr>PowerPoint Presentation</vt:lpstr>
      <vt:lpstr> STANAG 6001 (A TrainP-5) ed. 5, ver. 2 Key to Interoperability </vt:lpstr>
      <vt:lpstr>NATO Language Training Context </vt:lpstr>
      <vt:lpstr>MAIN EVENTS</vt:lpstr>
      <vt:lpstr>2024 NATO BILC Annual Conference  Vienna, Austria  13 – 16 May 2024</vt:lpstr>
      <vt:lpstr>2024 NATO BILC STANAG 6001 Testing Workshop </vt:lpstr>
      <vt:lpstr>2024 NATO BILC Professional Development Seminar</vt:lpstr>
      <vt:lpstr> BILC Professional Development  Programme in Partnership Cooperation Menu  </vt:lpstr>
      <vt:lpstr>SUPPORT TO PARTNER NATIONS</vt:lpstr>
      <vt:lpstr>BILC focus – teacher/tester/translator training</vt:lpstr>
      <vt:lpstr>BILC support to DEEP  2024 – 2025</vt:lpstr>
      <vt:lpstr>BILC Working Groups &amp; Projects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Suzana Horvat</cp:lastModifiedBy>
  <cp:revision>817</cp:revision>
  <cp:lastPrinted>2024-10-11T09:33:31Z</cp:lastPrinted>
  <dcterms:created xsi:type="dcterms:W3CDTF">2018-04-19T14:50:03Z</dcterms:created>
  <dcterms:modified xsi:type="dcterms:W3CDTF">2025-07-14T09:44:41Z</dcterms:modified>
</cp:coreProperties>
</file>