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0"/>
  </p:notesMasterIdLst>
  <p:sldIdLst>
    <p:sldId id="256" r:id="rId5"/>
    <p:sldId id="409" r:id="rId6"/>
    <p:sldId id="438" r:id="rId7"/>
    <p:sldId id="286" r:id="rId8"/>
    <p:sldId id="323" r:id="rId9"/>
    <p:sldId id="275" r:id="rId10"/>
    <p:sldId id="440" r:id="rId11"/>
    <p:sldId id="305" r:id="rId12"/>
    <p:sldId id="322" r:id="rId13"/>
    <p:sldId id="281" r:id="rId14"/>
    <p:sldId id="441" r:id="rId15"/>
    <p:sldId id="442" r:id="rId16"/>
    <p:sldId id="443" r:id="rId17"/>
    <p:sldId id="444" r:id="rId18"/>
    <p:sldId id="439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32B2C-2691-416B-A8A8-1EFCE84101F7}" v="553" dt="2025-05-28T12:14:5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60" autoAdjust="0"/>
  </p:normalViewPr>
  <p:slideViewPr>
    <p:cSldViewPr snapToGrid="0">
      <p:cViewPr varScale="1">
        <p:scale>
          <a:sx n="55" d="100"/>
          <a:sy n="55" d="100"/>
        </p:scale>
        <p:origin x="34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Extra time reading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F8-4C57-A896-355BBD1DC9F2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F8-4C57-A896-355BBD1DC9F2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F8-4C57-A896-355BBD1DC9F2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F8-4C57-A896-355BBD1DC9F2}"/>
              </c:ext>
            </c:extLst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F8-4C57-A896-355BBD1DC9F2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F8-4C57-A896-355BBD1DC9F2}"/>
              </c:ext>
            </c:extLst>
          </c:dPt>
          <c:dPt>
            <c:idx val="6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F8-4C57-A896-355BBD1DC9F2}"/>
              </c:ext>
            </c:extLst>
          </c:dPt>
          <c:cat>
            <c:strRef>
              <c:f>Blad1!$A$2:$A$8</c:f>
              <c:strCache>
                <c:ptCount val="6"/>
                <c:pt idx="0">
                  <c:v>None</c:v>
                </c:pt>
                <c:pt idx="1">
                  <c:v>10-29%</c:v>
                </c:pt>
                <c:pt idx="2">
                  <c:v>30-49%</c:v>
                </c:pt>
                <c:pt idx="3">
                  <c:v>50-70%</c:v>
                </c:pt>
                <c:pt idx="4">
                  <c:v>71-100%</c:v>
                </c:pt>
                <c:pt idx="5">
                  <c:v>&gt;100%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F8-4C57-A896-355BBD1DC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54C19-59C4-4FB7-A49A-2A464928716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3EE5A4-A143-4DB4-930F-F35A49B331D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dirty="0"/>
            <a:t>A similar pattern was observable in response to questions 3 &amp; 10 which investigated the ability to use circumlocutions (paraphrase &amp; clarify etc.) and frame discussions and collaborate on courses of action.</a:t>
          </a:r>
        </a:p>
      </dgm:t>
    </dgm:pt>
    <dgm:pt modelId="{2E9EADF0-65EF-449D-850D-C1221AF759FD}" type="parTrans" cxnId="{4858B3EB-9AA2-4626-A012-D737B98E17F8}">
      <dgm:prSet/>
      <dgm:spPr/>
      <dgm:t>
        <a:bodyPr/>
        <a:lstStyle/>
        <a:p>
          <a:endParaRPr lang="en-US"/>
        </a:p>
      </dgm:t>
    </dgm:pt>
    <dgm:pt modelId="{2A2BF4B0-83AA-41B7-856C-02806B56B834}" type="sibTrans" cxnId="{4858B3EB-9AA2-4626-A012-D737B98E17F8}">
      <dgm:prSet/>
      <dgm:spPr/>
      <dgm:t>
        <a:bodyPr/>
        <a:lstStyle/>
        <a:p>
          <a:endParaRPr lang="en-US"/>
        </a:p>
      </dgm:t>
    </dgm:pt>
    <dgm:pt modelId="{CCD319E1-F854-4B76-A425-CBDEF72137C3}">
      <dgm:prSet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dirty="0"/>
            <a:t>B1 participants overrated their ability and C2 underrated theirs. </a:t>
          </a:r>
        </a:p>
      </dgm:t>
    </dgm:pt>
    <dgm:pt modelId="{B830E861-94E8-4036-8B30-F177EA0F8977}" type="parTrans" cxnId="{341E6D2E-09A3-45AF-A92E-FF9726B65530}">
      <dgm:prSet/>
      <dgm:spPr/>
      <dgm:t>
        <a:bodyPr/>
        <a:lstStyle/>
        <a:p>
          <a:endParaRPr lang="en-US"/>
        </a:p>
      </dgm:t>
    </dgm:pt>
    <dgm:pt modelId="{537DCE7C-F194-47D9-8880-8047B10A5320}" type="sibTrans" cxnId="{341E6D2E-09A3-45AF-A92E-FF9726B65530}">
      <dgm:prSet/>
      <dgm:spPr/>
      <dgm:t>
        <a:bodyPr/>
        <a:lstStyle/>
        <a:p>
          <a:endParaRPr lang="en-US"/>
        </a:p>
      </dgm:t>
    </dgm:pt>
    <dgm:pt modelId="{9B765310-6682-45AC-8A9D-B6EFA54A057D}" type="pres">
      <dgm:prSet presAssocID="{B5B54C19-59C4-4FB7-A49A-2A4649287165}" presName="linear" presStyleCnt="0">
        <dgm:presLayoutVars>
          <dgm:animLvl val="lvl"/>
          <dgm:resizeHandles val="exact"/>
        </dgm:presLayoutVars>
      </dgm:prSet>
      <dgm:spPr/>
    </dgm:pt>
    <dgm:pt modelId="{9B7E8D90-912C-4018-9FD8-AE6A3B7CE3DE}" type="pres">
      <dgm:prSet presAssocID="{133EE5A4-A143-4DB4-930F-F35A49B331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2001F6-82A0-46E7-9C54-BE231F4D7DAC}" type="pres">
      <dgm:prSet presAssocID="{2A2BF4B0-83AA-41B7-856C-02806B56B834}" presName="spacer" presStyleCnt="0"/>
      <dgm:spPr/>
    </dgm:pt>
    <dgm:pt modelId="{EB2A9023-4847-4FF8-AF5F-863B88B74786}" type="pres">
      <dgm:prSet presAssocID="{CCD319E1-F854-4B76-A425-CBDEF72137C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41E6D2E-09A3-45AF-A92E-FF9726B65530}" srcId="{B5B54C19-59C4-4FB7-A49A-2A4649287165}" destId="{CCD319E1-F854-4B76-A425-CBDEF72137C3}" srcOrd="1" destOrd="0" parTransId="{B830E861-94E8-4036-8B30-F177EA0F8977}" sibTransId="{537DCE7C-F194-47D9-8880-8047B10A5320}"/>
    <dgm:cxn modelId="{D8BE305A-8344-4086-AC24-7517EBBC1BBB}" type="presOf" srcId="{CCD319E1-F854-4B76-A425-CBDEF72137C3}" destId="{EB2A9023-4847-4FF8-AF5F-863B88B74786}" srcOrd="0" destOrd="0" presId="urn:microsoft.com/office/officeart/2005/8/layout/vList2"/>
    <dgm:cxn modelId="{CB3D7D89-27AF-4113-ADF9-65A4C1295F1B}" type="presOf" srcId="{133EE5A4-A143-4DB4-930F-F35A49B331D7}" destId="{9B7E8D90-912C-4018-9FD8-AE6A3B7CE3DE}" srcOrd="0" destOrd="0" presId="urn:microsoft.com/office/officeart/2005/8/layout/vList2"/>
    <dgm:cxn modelId="{DACD79B9-4E43-4984-BA2E-AB2DA28EE999}" type="presOf" srcId="{B5B54C19-59C4-4FB7-A49A-2A4649287165}" destId="{9B765310-6682-45AC-8A9D-B6EFA54A057D}" srcOrd="0" destOrd="0" presId="urn:microsoft.com/office/officeart/2005/8/layout/vList2"/>
    <dgm:cxn modelId="{4858B3EB-9AA2-4626-A012-D737B98E17F8}" srcId="{B5B54C19-59C4-4FB7-A49A-2A4649287165}" destId="{133EE5A4-A143-4DB4-930F-F35A49B331D7}" srcOrd="0" destOrd="0" parTransId="{2E9EADF0-65EF-449D-850D-C1221AF759FD}" sibTransId="{2A2BF4B0-83AA-41B7-856C-02806B56B834}"/>
    <dgm:cxn modelId="{B8AD37CE-DDC2-4CF0-84AC-4E4E6CB11130}" type="presParOf" srcId="{9B765310-6682-45AC-8A9D-B6EFA54A057D}" destId="{9B7E8D90-912C-4018-9FD8-AE6A3B7CE3DE}" srcOrd="0" destOrd="0" presId="urn:microsoft.com/office/officeart/2005/8/layout/vList2"/>
    <dgm:cxn modelId="{93C39224-2627-46B0-B76A-2903E34D8DC1}" type="presParOf" srcId="{9B765310-6682-45AC-8A9D-B6EFA54A057D}" destId="{202001F6-82A0-46E7-9C54-BE231F4D7DAC}" srcOrd="1" destOrd="0" presId="urn:microsoft.com/office/officeart/2005/8/layout/vList2"/>
    <dgm:cxn modelId="{69F0AABF-A229-402C-807C-3971726FD8C4}" type="presParOf" srcId="{9B765310-6682-45AC-8A9D-B6EFA54A057D}" destId="{EB2A9023-4847-4FF8-AF5F-863B88B747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54C19-59C4-4FB7-A49A-2A4649287165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3EE5A4-A143-4DB4-930F-F35A49B331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When organizing groups for multinational planning, C2 should pay attention to the foreign language effect.</a:t>
          </a:r>
        </a:p>
      </dgm:t>
    </dgm:pt>
    <dgm:pt modelId="{2E9EADF0-65EF-449D-850D-C1221AF759FD}" type="parTrans" cxnId="{4858B3EB-9AA2-4626-A012-D737B98E17F8}">
      <dgm:prSet/>
      <dgm:spPr/>
      <dgm:t>
        <a:bodyPr/>
        <a:lstStyle/>
        <a:p>
          <a:endParaRPr lang="en-US"/>
        </a:p>
      </dgm:t>
    </dgm:pt>
    <dgm:pt modelId="{2A2BF4B0-83AA-41B7-856C-02806B56B834}" type="sibTrans" cxnId="{4858B3EB-9AA2-4626-A012-D737B98E17F8}">
      <dgm:prSet/>
      <dgm:spPr/>
      <dgm:t>
        <a:bodyPr/>
        <a:lstStyle/>
        <a:p>
          <a:endParaRPr lang="en-US"/>
        </a:p>
      </dgm:t>
    </dgm:pt>
    <dgm:pt modelId="{CCD319E1-F854-4B76-A425-CBDEF72137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Language syllabus designers working with officers destined for multinational roles – incorporate the key languaging components involved in languaging &amp; dialogic genres through Interactive or gamified &amp; reflective learning.</a:t>
          </a:r>
        </a:p>
      </dgm:t>
    </dgm:pt>
    <dgm:pt modelId="{B830E861-94E8-4036-8B30-F177EA0F8977}" type="parTrans" cxnId="{341E6D2E-09A3-45AF-A92E-FF9726B65530}">
      <dgm:prSet/>
      <dgm:spPr/>
      <dgm:t>
        <a:bodyPr/>
        <a:lstStyle/>
        <a:p>
          <a:endParaRPr lang="en-US"/>
        </a:p>
      </dgm:t>
    </dgm:pt>
    <dgm:pt modelId="{537DCE7C-F194-47D9-8880-8047B10A5320}" type="sibTrans" cxnId="{341E6D2E-09A3-45AF-A92E-FF9726B65530}">
      <dgm:prSet/>
      <dgm:spPr/>
      <dgm:t>
        <a:bodyPr/>
        <a:lstStyle/>
        <a:p>
          <a:endParaRPr lang="en-US"/>
        </a:p>
      </dgm:t>
    </dgm:pt>
    <dgm:pt modelId="{20F8847B-8EB3-40BA-899F-FF7BB156FF70}" type="pres">
      <dgm:prSet presAssocID="{B5B54C19-59C4-4FB7-A49A-2A4649287165}" presName="root" presStyleCnt="0">
        <dgm:presLayoutVars>
          <dgm:dir/>
          <dgm:resizeHandles val="exact"/>
        </dgm:presLayoutVars>
      </dgm:prSet>
      <dgm:spPr/>
    </dgm:pt>
    <dgm:pt modelId="{DAB2BF24-44B6-47FE-84F0-EEB2278B9E79}" type="pres">
      <dgm:prSet presAssocID="{133EE5A4-A143-4DB4-930F-F35A49B331D7}" presName="compNode" presStyleCnt="0"/>
      <dgm:spPr/>
    </dgm:pt>
    <dgm:pt modelId="{E3861547-15C4-4680-A8D2-60DC97A1A2D8}" type="pres">
      <dgm:prSet presAssocID="{133EE5A4-A143-4DB4-930F-F35A49B331D7}" presName="iconBgRect" presStyleLbl="bgShp" presStyleIdx="0" presStyleCnt="2"/>
      <dgm:spPr/>
    </dgm:pt>
    <dgm:pt modelId="{A2AF14C4-1FDF-40A6-B6DA-98C050666114}" type="pres">
      <dgm:prSet presAssocID="{133EE5A4-A143-4DB4-930F-F35A49B331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948863F-1382-4E15-8BAB-69A83E67790D}" type="pres">
      <dgm:prSet presAssocID="{133EE5A4-A143-4DB4-930F-F35A49B331D7}" presName="spaceRect" presStyleCnt="0"/>
      <dgm:spPr/>
    </dgm:pt>
    <dgm:pt modelId="{734F18E4-1551-49F2-85DC-B6E55F377637}" type="pres">
      <dgm:prSet presAssocID="{133EE5A4-A143-4DB4-930F-F35A49B331D7}" presName="textRect" presStyleLbl="revTx" presStyleIdx="0" presStyleCnt="2">
        <dgm:presLayoutVars>
          <dgm:chMax val="1"/>
          <dgm:chPref val="1"/>
        </dgm:presLayoutVars>
      </dgm:prSet>
      <dgm:spPr/>
    </dgm:pt>
    <dgm:pt modelId="{333D46BC-62FD-4D6C-ADA0-3524D0A21D43}" type="pres">
      <dgm:prSet presAssocID="{2A2BF4B0-83AA-41B7-856C-02806B56B834}" presName="sibTrans" presStyleCnt="0"/>
      <dgm:spPr/>
    </dgm:pt>
    <dgm:pt modelId="{432F609A-2212-42C5-898C-8C1D0EB1BC87}" type="pres">
      <dgm:prSet presAssocID="{CCD319E1-F854-4B76-A425-CBDEF72137C3}" presName="compNode" presStyleCnt="0"/>
      <dgm:spPr/>
    </dgm:pt>
    <dgm:pt modelId="{FE36E403-D864-4D6A-8726-5E97E01B5D97}" type="pres">
      <dgm:prSet presAssocID="{CCD319E1-F854-4B76-A425-CBDEF72137C3}" presName="iconBgRect" presStyleLbl="bgShp" presStyleIdx="1" presStyleCnt="2"/>
      <dgm:spPr/>
    </dgm:pt>
    <dgm:pt modelId="{43885EF8-EC73-4227-A0CC-EF8733EC1692}" type="pres">
      <dgm:prSet presAssocID="{CCD319E1-F854-4B76-A425-CBDEF72137C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BD5D042-6CD5-4EE0-A9A3-179403BD562B}" type="pres">
      <dgm:prSet presAssocID="{CCD319E1-F854-4B76-A425-CBDEF72137C3}" presName="spaceRect" presStyleCnt="0"/>
      <dgm:spPr/>
    </dgm:pt>
    <dgm:pt modelId="{815D83E7-B267-4875-B4EC-346433E52C1B}" type="pres">
      <dgm:prSet presAssocID="{CCD319E1-F854-4B76-A425-CBDEF72137C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7AC931C-651E-4887-94FE-23E566338071}" type="presOf" srcId="{CCD319E1-F854-4B76-A425-CBDEF72137C3}" destId="{815D83E7-B267-4875-B4EC-346433E52C1B}" srcOrd="0" destOrd="0" presId="urn:microsoft.com/office/officeart/2018/5/layout/IconCircleLabelList"/>
    <dgm:cxn modelId="{341E6D2E-09A3-45AF-A92E-FF9726B65530}" srcId="{B5B54C19-59C4-4FB7-A49A-2A4649287165}" destId="{CCD319E1-F854-4B76-A425-CBDEF72137C3}" srcOrd="1" destOrd="0" parTransId="{B830E861-94E8-4036-8B30-F177EA0F8977}" sibTransId="{537DCE7C-F194-47D9-8880-8047B10A5320}"/>
    <dgm:cxn modelId="{AA9C1A64-D41C-4EB5-BFC4-B6BC9C72E426}" type="presOf" srcId="{133EE5A4-A143-4DB4-930F-F35A49B331D7}" destId="{734F18E4-1551-49F2-85DC-B6E55F377637}" srcOrd="0" destOrd="0" presId="urn:microsoft.com/office/officeart/2018/5/layout/IconCircleLabelList"/>
    <dgm:cxn modelId="{FD11F1DA-7001-468E-9D12-A387904C2B9E}" type="presOf" srcId="{B5B54C19-59C4-4FB7-A49A-2A4649287165}" destId="{20F8847B-8EB3-40BA-899F-FF7BB156FF70}" srcOrd="0" destOrd="0" presId="urn:microsoft.com/office/officeart/2018/5/layout/IconCircleLabelList"/>
    <dgm:cxn modelId="{4858B3EB-9AA2-4626-A012-D737B98E17F8}" srcId="{B5B54C19-59C4-4FB7-A49A-2A4649287165}" destId="{133EE5A4-A143-4DB4-930F-F35A49B331D7}" srcOrd="0" destOrd="0" parTransId="{2E9EADF0-65EF-449D-850D-C1221AF759FD}" sibTransId="{2A2BF4B0-83AA-41B7-856C-02806B56B834}"/>
    <dgm:cxn modelId="{6D72CFFD-59DA-4F4A-B4EC-432682507C7C}" type="presParOf" srcId="{20F8847B-8EB3-40BA-899F-FF7BB156FF70}" destId="{DAB2BF24-44B6-47FE-84F0-EEB2278B9E79}" srcOrd="0" destOrd="0" presId="urn:microsoft.com/office/officeart/2018/5/layout/IconCircleLabelList"/>
    <dgm:cxn modelId="{55C96496-5109-4179-8418-AB6146AA2446}" type="presParOf" srcId="{DAB2BF24-44B6-47FE-84F0-EEB2278B9E79}" destId="{E3861547-15C4-4680-A8D2-60DC97A1A2D8}" srcOrd="0" destOrd="0" presId="urn:microsoft.com/office/officeart/2018/5/layout/IconCircleLabelList"/>
    <dgm:cxn modelId="{410CD8A9-0351-466C-8D22-33BA96D4393D}" type="presParOf" srcId="{DAB2BF24-44B6-47FE-84F0-EEB2278B9E79}" destId="{A2AF14C4-1FDF-40A6-B6DA-98C050666114}" srcOrd="1" destOrd="0" presId="urn:microsoft.com/office/officeart/2018/5/layout/IconCircleLabelList"/>
    <dgm:cxn modelId="{7DB2337B-7B5F-4281-8F0A-8285A9A75359}" type="presParOf" srcId="{DAB2BF24-44B6-47FE-84F0-EEB2278B9E79}" destId="{2948863F-1382-4E15-8BAB-69A83E67790D}" srcOrd="2" destOrd="0" presId="urn:microsoft.com/office/officeart/2018/5/layout/IconCircleLabelList"/>
    <dgm:cxn modelId="{D9558E35-BEC3-47E3-922C-213E1A757B3A}" type="presParOf" srcId="{DAB2BF24-44B6-47FE-84F0-EEB2278B9E79}" destId="{734F18E4-1551-49F2-85DC-B6E55F377637}" srcOrd="3" destOrd="0" presId="urn:microsoft.com/office/officeart/2018/5/layout/IconCircleLabelList"/>
    <dgm:cxn modelId="{308F2626-CAB2-483E-88A1-C4A1E4A935FA}" type="presParOf" srcId="{20F8847B-8EB3-40BA-899F-FF7BB156FF70}" destId="{333D46BC-62FD-4D6C-ADA0-3524D0A21D43}" srcOrd="1" destOrd="0" presId="urn:microsoft.com/office/officeart/2018/5/layout/IconCircleLabelList"/>
    <dgm:cxn modelId="{D12FF531-C59C-475D-8EA9-A4C17C023651}" type="presParOf" srcId="{20F8847B-8EB3-40BA-899F-FF7BB156FF70}" destId="{432F609A-2212-42C5-898C-8C1D0EB1BC87}" srcOrd="2" destOrd="0" presId="urn:microsoft.com/office/officeart/2018/5/layout/IconCircleLabelList"/>
    <dgm:cxn modelId="{4B33CE56-69A1-4986-84E2-9EF06E820074}" type="presParOf" srcId="{432F609A-2212-42C5-898C-8C1D0EB1BC87}" destId="{FE36E403-D864-4D6A-8726-5E97E01B5D97}" srcOrd="0" destOrd="0" presId="urn:microsoft.com/office/officeart/2018/5/layout/IconCircleLabelList"/>
    <dgm:cxn modelId="{3169A0E2-A7CE-45BB-A481-85B60F003910}" type="presParOf" srcId="{432F609A-2212-42C5-898C-8C1D0EB1BC87}" destId="{43885EF8-EC73-4227-A0CC-EF8733EC1692}" srcOrd="1" destOrd="0" presId="urn:microsoft.com/office/officeart/2018/5/layout/IconCircleLabelList"/>
    <dgm:cxn modelId="{44CB1FBA-FA02-47B1-8CE9-56EF2E79F9C0}" type="presParOf" srcId="{432F609A-2212-42C5-898C-8C1D0EB1BC87}" destId="{6BD5D042-6CD5-4EE0-A9A3-179403BD562B}" srcOrd="2" destOrd="0" presId="urn:microsoft.com/office/officeart/2018/5/layout/IconCircleLabelList"/>
    <dgm:cxn modelId="{5FC7BEA9-12C6-406F-8C86-35BB99F46DEE}" type="presParOf" srcId="{432F609A-2212-42C5-898C-8C1D0EB1BC87}" destId="{815D83E7-B267-4875-B4EC-346433E52C1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E8D90-912C-4018-9FD8-AE6A3B7CE3DE}">
      <dsp:nvSpPr>
        <dsp:cNvPr id="0" name=""/>
        <dsp:cNvSpPr/>
      </dsp:nvSpPr>
      <dsp:spPr>
        <a:xfrm>
          <a:off x="0" y="418133"/>
          <a:ext cx="6693605" cy="2337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similar pattern was observable in response to questions 3 &amp; 10 which investigated the ability to use circumlocutions (paraphrase &amp; clarify etc.) and frame discussions and collaborate on courses of action.</a:t>
          </a:r>
        </a:p>
      </dsp:txBody>
      <dsp:txXfrm>
        <a:off x="114115" y="532248"/>
        <a:ext cx="6465375" cy="2109430"/>
      </dsp:txXfrm>
    </dsp:sp>
    <dsp:sp modelId="{EB2A9023-4847-4FF8-AF5F-863B88B74786}">
      <dsp:nvSpPr>
        <dsp:cNvPr id="0" name=""/>
        <dsp:cNvSpPr/>
      </dsp:nvSpPr>
      <dsp:spPr>
        <a:xfrm>
          <a:off x="0" y="2833553"/>
          <a:ext cx="6693605" cy="23376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B1 participants overrated their ability and C2 underrated theirs. </a:t>
          </a:r>
        </a:p>
      </dsp:txBody>
      <dsp:txXfrm>
        <a:off x="114115" y="2947668"/>
        <a:ext cx="6465375" cy="2109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61547-15C4-4680-A8D2-60DC97A1A2D8}">
      <dsp:nvSpPr>
        <dsp:cNvPr id="0" name=""/>
        <dsp:cNvSpPr/>
      </dsp:nvSpPr>
      <dsp:spPr>
        <a:xfrm>
          <a:off x="2044800" y="308168"/>
          <a:ext cx="2196000" cy="2196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F14C4-1FDF-40A6-B6DA-98C050666114}">
      <dsp:nvSpPr>
        <dsp:cNvPr id="0" name=""/>
        <dsp:cNvSpPr/>
      </dsp:nvSpPr>
      <dsp:spPr>
        <a:xfrm>
          <a:off x="2512800" y="7761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F18E4-1551-49F2-85DC-B6E55F377637}">
      <dsp:nvSpPr>
        <dsp:cNvPr id="0" name=""/>
        <dsp:cNvSpPr/>
      </dsp:nvSpPr>
      <dsp:spPr>
        <a:xfrm>
          <a:off x="1342800" y="3188169"/>
          <a:ext cx="36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When organizing groups for multinational planning, C2 should pay attention to the foreign language effect.</a:t>
          </a:r>
        </a:p>
      </dsp:txBody>
      <dsp:txXfrm>
        <a:off x="1342800" y="3188169"/>
        <a:ext cx="3600000" cy="855000"/>
      </dsp:txXfrm>
    </dsp:sp>
    <dsp:sp modelId="{FE36E403-D864-4D6A-8726-5E97E01B5D97}">
      <dsp:nvSpPr>
        <dsp:cNvPr id="0" name=""/>
        <dsp:cNvSpPr/>
      </dsp:nvSpPr>
      <dsp:spPr>
        <a:xfrm>
          <a:off x="6274800" y="308168"/>
          <a:ext cx="2196000" cy="2196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85EF8-EC73-4227-A0CC-EF8733EC1692}">
      <dsp:nvSpPr>
        <dsp:cNvPr id="0" name=""/>
        <dsp:cNvSpPr/>
      </dsp:nvSpPr>
      <dsp:spPr>
        <a:xfrm>
          <a:off x="6742800" y="7761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D83E7-B267-4875-B4EC-346433E52C1B}">
      <dsp:nvSpPr>
        <dsp:cNvPr id="0" name=""/>
        <dsp:cNvSpPr/>
      </dsp:nvSpPr>
      <dsp:spPr>
        <a:xfrm>
          <a:off x="5572800" y="3188169"/>
          <a:ext cx="36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Language syllabus designers working with officers destined for multinational roles – incorporate the key languaging components involved in languaging &amp; dialogic genres through Interactive or gamified &amp; reflective learning.</a:t>
          </a:r>
        </a:p>
      </dsp:txBody>
      <dsp:txXfrm>
        <a:off x="5572800" y="3188169"/>
        <a:ext cx="360000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C5348-CAB4-4B68-A73E-33266D522330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E3800-AC96-491C-AEC1-BA20E0D275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12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sv-S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E3800-AC96-491C-AEC1-BA20E0D2752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0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E3BD-B3DB-4B15-8CB0-38AD057166B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02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E3BD-B3DB-4B15-8CB0-38AD057166B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6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E3800-AC96-491C-AEC1-BA20E0D2752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63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E4360-1C6F-47D4-A2A5-4C683249240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1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248BF-B7D9-4E58-B947-F03F066F71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248BF-B7D9-4E58-B947-F03F066F71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87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4E3BD-B3DB-4B15-8CB0-38AD057166B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17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E3BD-B3DB-4B15-8CB0-38AD057166B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64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E3BD-B3DB-4B15-8CB0-38AD057166B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37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248BF-B7D9-4E58-B947-F03F066F71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7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8827-6C9E-8F5C-F2EA-813F6AF91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F2109-9555-186F-B077-05B818FB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B6D57-20BE-998D-6306-B2F1E311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264C-766F-CD08-501E-6CFD5B55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5F248-4318-FFF2-A709-2B109DC8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03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E737-D9A7-1B17-6B66-D1D6C109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4F88F-CF77-F81D-56C2-7581EF810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05A0-95CC-25F6-43D9-530DF3F4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648BE-CC2D-107A-B64A-B8D07D76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E0A2A-9525-A2F4-CAC8-E15A136C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58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E4E72-27A7-C68C-A36A-413679A18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B6444-0D5D-1BCE-489D-ED1F354F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620F-FDB5-710B-BBDB-7B5A6E5B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86784-DA0E-BA5B-3BB0-31BA8FAE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793F-0BCC-C387-0F90-0085F91B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74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E203-3CB7-16C8-E218-957713901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DF45C-5EDF-B525-068C-90175F939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D33AA-712F-1870-70A6-0C4C3CD4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E89F5-0224-527A-7CCB-3AFB0CA8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31D24-4934-DF7F-AB86-C33D3C91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72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7541-EA91-8448-CDFB-45CC2BCD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5D2E0-DE6E-6763-CA7C-544AB5F4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12F00-AEEB-0CBA-02B6-47612767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5E40-8EB0-0C35-4544-A0A1FCCB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85DF5-8367-7FB5-42DC-F37C43BB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13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944A-C6C1-0FDE-F190-3892D98C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1E83B-DDF2-DD6F-7AFB-FC3877B8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A1A3-C76B-BDEF-71A6-0218165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5AB53-40E5-E8DA-6FE4-8591DE0C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4AB2C-E686-90B6-9B62-0E290BB0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26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F77A-9C83-584B-9C94-8F19CED1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C93D-4D5A-D268-D68B-493B235C9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D4CB5-0EF5-5FE3-9613-C7E583BF2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27C3B-21AA-943B-4C10-F51C3CE9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98DD0-7DA1-1194-44F0-57B9C16A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53F2A-3805-DA19-C8CA-B3B68C79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36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5E1D8-8B75-92C6-D826-8EDAAEE4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C05C6-EC38-AB65-75F8-590E49A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B4D68-A887-91A7-0645-13C9557F3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BE64E-5467-5C48-F508-8F6C35A63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9CC83-3444-E20D-E20C-D739DF074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B9B8A-A01F-22AF-42CA-F08A3AC4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61F95-9EE0-6030-F409-E3888128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092AB-607C-B24C-F4E9-AC4680EB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36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7BCB-7658-AB4A-B870-1C857024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0C146-4BCB-AEAA-59F5-739196E0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9CF87-71A4-E113-E129-DED4DA12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17AAD-797B-C372-D37E-8861EBF7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601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C6D9F-D62A-7E58-6206-07704DDC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382AD-B31C-0950-BC6C-114D740F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60DF-E799-6AFC-D2C1-B40DC263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613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5B89-57E7-EC24-E1E2-A38ABCCA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7000-EEBB-AC4E-0059-CB1CA1B73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8E38E-9822-026F-48A3-2A293568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9DE3A-8231-9A51-1A32-A4994EA7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31B4C-A7C4-D4C7-BCC4-A0B89E7D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343C2-86ED-24F4-8683-FAD5C508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2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4434-9CC1-CDFB-594E-42193652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3357-4FED-6B77-E10A-5D19EB5DF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9D064-1CD9-325F-0AB8-1CF3F185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C91DE-C935-9C50-D1CA-CBEDB7B7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89C0A-A345-E1D4-6A7A-99C01F86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228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D701-B558-054E-62FD-D986985E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5AB39-02E1-BDD3-4737-CE464E10F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2043C-8E8C-32C3-EC8F-C0C1F9403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A0352-BD3C-9716-1764-8917943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09BA4-C844-5D12-C442-43610087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365FA-9EE0-1C1A-C100-EA198422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C9BC-4F4D-82B4-975C-37610D48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AFEA3-B2E9-CCDF-5B72-1B978D81F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BD79E-7DCE-2DE7-87B1-47258B0E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3894E-80BD-6070-C412-0F1758B2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892E9-FFA0-FB76-36E3-CB144FD3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F51AA-C8BF-EDC4-AC86-AE16B242A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A5226-B17F-3BA0-39F9-ECC24B444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F1F1-2AA2-64F5-7C10-20196F53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50A4D-39C1-6ADA-6E89-4BE28483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65A97-A1EE-E237-63A8-2EB18F6B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637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921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24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29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281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455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30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43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CBA9-316F-48F4-F19D-4175D97B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0BC0-DF0F-2B87-E43B-F3D55D7E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87650-02FA-CFF5-2C56-2F85F37D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FD8DC-44F1-CB4E-6707-EF770B28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91EB-841D-97F8-FBC3-3B1850BC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11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130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819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40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192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_Inneha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44385" y="2180531"/>
            <a:ext cx="5031604" cy="36896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67" b="0" i="0">
                <a:solidFill>
                  <a:srgbClr val="000000"/>
                </a:solidFill>
                <a:latin typeface="Forsvarsmakten Sans"/>
                <a:cs typeface="Forsvarsmakten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6102356" y="0"/>
            <a:ext cx="6089649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544387" y="808337"/>
            <a:ext cx="4712420" cy="57221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267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782882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527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478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437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247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F8E4-E76C-E697-B4C2-49D30FDA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1187A-2C49-6DD2-8022-27826563F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70AFF-B665-B817-1142-328E487EE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A46BB-3DFF-B9C8-1C05-F9C68F2F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B95B0-992E-1699-2883-50856C61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66D1C-60BE-BF88-4268-4D1D387E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554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903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427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453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328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056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58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_Inneha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44385" y="2180531"/>
            <a:ext cx="5031604" cy="36896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67" b="0" i="0">
                <a:solidFill>
                  <a:srgbClr val="000000"/>
                </a:solidFill>
                <a:latin typeface="Forsvarsmakten Sans"/>
                <a:cs typeface="Forsvarsmakten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6102356" y="0"/>
            <a:ext cx="6089649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544387" y="808337"/>
            <a:ext cx="4712420" cy="57221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267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20855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9E05-D530-57D7-B1A3-5834A358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68F63-9DDE-E31A-5C61-DF9611C6B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28725-4945-5CB0-C915-1ED401F75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3EDF8-C1E9-F901-FF01-787CBDA90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86F97-9E39-C07E-6150-03E231B11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043372-B642-7735-0792-74174DDC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CB878-9FC0-D6B9-999C-88659983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7183E-DFF1-148F-804F-098D0C8E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29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1D06-C486-10A4-4184-D9678747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9EB1C-A440-331B-F436-A24EBEC9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8CF58-4A2D-F0EC-68FE-A4B6DB58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2D0E7-BAE2-59C2-D93A-EC0F184E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62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46174-BD92-4615-B090-07B707CC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0BBCE-41E4-202F-14E2-9E947E01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8306E-672E-5335-55D8-792556BA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84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C5B5-D55D-F65C-EE41-FAF35471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FE3CD-8E05-AB4E-C8C8-EBEE4538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C264F-B0F2-EA14-3A20-196B9BA44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BFFE-8C35-7689-AB7E-FF6BFDC1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6FB41-3540-AE11-BC03-C46494B9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0322D-1182-0B91-0AC1-3504F94D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13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1C0C-0614-14BC-0E46-8BAF8395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8B3B9-0EC6-498E-9116-7CD107554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64973-B213-00CC-63C3-41D434182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1A81E-8B84-02D8-5FC1-54006A1C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9176-C092-58B4-4A25-3F1F6679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AC09-A566-EF5B-37E3-D27ADD67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3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92121-49B0-5F3A-FE05-E7BFD2D4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8E193-9F17-BA16-209F-4A49A4B6C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06EFB-196A-F490-E6AE-3F7A20A84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3A822-AFAB-416D-B6D3-0403AB97AD1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AAF8E-337F-5348-2738-70BBF0FF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37276-6F18-56E8-B73F-C9E9216E9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CDD9CE-3EA8-4AB2-A9B4-97BC54C8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6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6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32B16-DA7D-DD6F-4A77-3A0F8209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061A0-B99E-7833-74F8-1055AE0CA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85D8-7C55-0AC9-8539-0A59BADD5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DA758-0722-4C45-B715-76DD5DA9FC0A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D1116-1158-5E14-A6F9-277CAA1C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AEE0D-538D-85D1-58A6-E9D27037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5EB83-22B0-40EC-9028-C4464AF008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53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8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6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E82B5-1945-41CE-81B8-882090F77602}" type="datetimeFigureOut">
              <a:rPr lang="sv-SE" smtClean="0"/>
              <a:t>2025-05-29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A6D6-A7C6-43E4-8411-21BE9EB8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50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common-european-framework-reference-languages" TargetMode="External"/><Relationship Id="rId2" Type="http://schemas.openxmlformats.org/officeDocument/2006/relationships/hyperlink" Target="https://www.researchgate.net/publication/384324129%22%20/t%20%22_n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and person on a poster&#10;&#10;AI-generated content may be incorrect.">
            <a:extLst>
              <a:ext uri="{FF2B5EF4-FFF2-40B4-BE49-F238E27FC236}">
                <a16:creationId xmlns:a16="http://schemas.microsoft.com/office/drawing/2014/main" id="{2B795381-F916-6254-2ABF-A1B18DB1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E7D5A-A1FC-C107-C71F-6DA53BFA6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4" y="184727"/>
            <a:ext cx="6882610" cy="2290618"/>
          </a:xfrm>
        </p:spPr>
        <p:txBody>
          <a:bodyPr anchor="t">
            <a:normAutofit/>
          </a:bodyPr>
          <a:lstStyle/>
          <a:p>
            <a:pPr algn="l"/>
            <a:r>
              <a:rPr lang="en-GB" sz="3600" b="1" i="1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Understanding Linguistic Diversity </a:t>
            </a:r>
            <a:r>
              <a:rPr lang="en-GB" sz="3600" b="1" i="1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C2 </a:t>
            </a:r>
            <a:r>
              <a:rPr lang="en-GB" sz="3600" b="1" i="1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Perspectives</a:t>
            </a:r>
            <a:br>
              <a:rPr lang="en-GB" sz="3600" b="1" i="1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3600" b="1" i="1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BILC Zagreb 2025</a:t>
            </a:r>
            <a:endParaRPr lang="sv-SE" sz="36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782AB-4725-AC4C-FB9C-FA8DAA8C6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5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93F64-AFA9-8F9F-9393-389F11BB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592" y="258689"/>
            <a:ext cx="5129344" cy="2121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Participants in the study</a:t>
            </a:r>
            <a:r>
              <a:rPr lang="en-US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​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Placeholder 1" descr="A group of people in military uniforms sitting around a table&#10;&#10;Description automatically generated">
            <a:extLst>
              <a:ext uri="{FF2B5EF4-FFF2-40B4-BE49-F238E27FC236}">
                <a16:creationId xmlns:a16="http://schemas.microsoft.com/office/drawing/2014/main" id="{593FC66F-8A04-AE8C-929C-B88F54F2F3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-2" b="632"/>
          <a:stretch/>
        </p:blipFill>
        <p:spPr>
          <a:xfrm>
            <a:off x="-32383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8245CD-0475-C526-9348-DE1B45B55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881" y="2027747"/>
            <a:ext cx="5939181" cy="4422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31 Swedish Captains and Majors from the JACS-P 21-23 Cohort </a:t>
            </a:r>
            <a:r>
              <a:rPr lang="en-US" sz="2000" dirty="0">
                <a:latin typeface="Calibri"/>
                <a:ea typeface="Calibri"/>
                <a:cs typeface="Calibri"/>
              </a:rPr>
              <a:t>– Test results should be predictive of </a:t>
            </a:r>
            <a:r>
              <a:rPr lang="en-US" sz="2000" b="1" dirty="0">
                <a:latin typeface="Calibri"/>
                <a:ea typeface="Calibri"/>
                <a:cs typeface="Calibri"/>
              </a:rPr>
              <a:t>mediation ability, interaction and goal-oriented communicative capability</a:t>
            </a:r>
            <a:r>
              <a:rPr lang="en-US" sz="2000" b="1" dirty="0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28600">
              <a:buFont typeface="Arial,Sans-Serif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Self-evaluation questionnaire (Likert scale)</a:t>
            </a:r>
            <a:r>
              <a:rPr lang="en-US" sz="2000" dirty="0">
                <a:latin typeface="Calibri"/>
                <a:cs typeface="Calibri"/>
              </a:rPr>
              <a:t> while on a multi-national joint operational exercise. </a:t>
            </a:r>
          </a:p>
          <a:p>
            <a:pPr marL="285750" indent="-228600">
              <a:buFont typeface="Arial,Sans-Serif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Aimed to investigate their </a:t>
            </a:r>
            <a:r>
              <a:rPr lang="en-US" sz="2000" dirty="0">
                <a:latin typeface="Calibri"/>
                <a:ea typeface="Calibri"/>
                <a:cs typeface="Calibri"/>
              </a:rPr>
              <a:t>insights into their own </a:t>
            </a:r>
            <a:r>
              <a:rPr lang="en-US" sz="2000" dirty="0">
                <a:latin typeface="Calibri"/>
                <a:cs typeface="Calibri"/>
              </a:rPr>
              <a:t>ability to </a:t>
            </a:r>
            <a:r>
              <a:rPr lang="en-US" sz="2000" b="1" dirty="0">
                <a:latin typeface="Calibri"/>
                <a:cs typeface="Calibri"/>
              </a:rPr>
              <a:t>mediate, interact and engage in goal-oriented communication.</a:t>
            </a:r>
            <a:endParaRPr lang="en-US" sz="2000" dirty="0">
              <a:latin typeface="Calibri"/>
              <a:cs typeface="Calibri"/>
            </a:endParaRPr>
          </a:p>
          <a:p>
            <a:pPr marL="285750" indent="-228600">
              <a:buFont typeface="Arial,Sans-Serif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CEFR C1 benchmark</a:t>
            </a:r>
            <a:r>
              <a:rPr lang="en-US" sz="2000" dirty="0">
                <a:latin typeface="Calibri"/>
                <a:cs typeface="Calibri"/>
              </a:rPr>
              <a:t> descriptors of these three sub-competences – Professional level.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4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/>
        </p:nvSpPr>
        <p:spPr>
          <a:xfrm>
            <a:off x="4314124" y="344247"/>
            <a:ext cx="2346381" cy="616829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22C64-3599-480E-D7AC-479133B0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35" y="737958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/>
            </a:pPr>
            <a:r>
              <a:rPr lang="en-GB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Mediation</a:t>
            </a:r>
            <a:r>
              <a:rPr lang="en-GB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 Effect on Working</a:t>
            </a:r>
            <a:r>
              <a:rPr lang="en-GB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Memory (biases)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1B37BCA-8AB1-C92E-BF50-99A65E67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98064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a typeface="Calibri"/>
                <a:cs typeface="Calibri"/>
              </a:rPr>
              <a:t>Likert-scale responses 1-5 to C1 mediation descriptors.</a:t>
            </a:r>
          </a:p>
          <a:p>
            <a:pPr marL="0" indent="0">
              <a:buNone/>
            </a:pPr>
            <a:endParaRPr lang="en-US" sz="2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200" dirty="0">
                <a:ea typeface="Calibri"/>
                <a:cs typeface="Calibri"/>
              </a:rPr>
              <a:t>Impact greater on those with lower levels of L2 proficiency – But... </a:t>
            </a:r>
            <a:endParaRPr lang="en-US" dirty="0"/>
          </a:p>
          <a:p>
            <a:pPr marL="0" indent="0">
              <a:buNone/>
            </a:pPr>
            <a:endParaRPr lang="en-US" sz="105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SE" sz="2200" dirty="0">
                <a:ea typeface="Calibri"/>
                <a:cs typeface="Calibri"/>
              </a:rPr>
              <a:t>…</a:t>
            </a:r>
            <a:r>
              <a:rPr lang="en-US" sz="2200" dirty="0">
                <a:ea typeface="Calibri"/>
                <a:cs typeface="Calibri"/>
              </a:rPr>
              <a:t>the Dunning-Kruger effect is in play.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131378" y="345458"/>
            <a:ext cx="529127" cy="6167084"/>
          </a:xfrm>
          <a:prstGeom prst="rect">
            <a:avLst/>
          </a:prstGeom>
          <a:solidFill>
            <a:srgbClr val="5719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</a:t>
            </a:r>
            <a:r>
              <a:rPr kumimoji="0" lang="sv-S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Mediation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310510" y="345458"/>
            <a:ext cx="1841324" cy="61670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restate, evaluate and challenge contributions from colleagues when discussing issues related to military staff work.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I can ask follow up questions by probing for more detail and can reformulate questions if these are misunderstood.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I can report on what others have said,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summarising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elaborating and weighing up multiple points of view.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4306857" y="344247"/>
            <a:ext cx="2346381" cy="616829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6899342" y="1089939"/>
            <a:ext cx="2346381" cy="542260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8749317" y="1089938"/>
            <a:ext cx="507666" cy="5422604"/>
          </a:xfrm>
          <a:prstGeom prst="rect">
            <a:avLst/>
          </a:prstGeom>
          <a:solidFill>
            <a:srgbClr val="D646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</a:t>
            </a:r>
            <a:r>
              <a:rPr kumimoji="0" lang="sv-S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903539" y="1089938"/>
            <a:ext cx="1855569" cy="54226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correlation between C1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particpant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responses and their test scores.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of the B1 respondents significantly overrated their abilities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of the C2 respondents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signicantly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underrated their abilities</a:t>
            </a:r>
          </a:p>
        </p:txBody>
      </p:sp>
      <p:sp>
        <p:nvSpPr>
          <p:cNvPr id="29" name="Rektangel 28"/>
          <p:cNvSpPr/>
          <p:nvPr/>
        </p:nvSpPr>
        <p:spPr>
          <a:xfrm>
            <a:off x="9551302" y="1895712"/>
            <a:ext cx="2333324" cy="46168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1296505" y="1895712"/>
            <a:ext cx="588120" cy="4616830"/>
          </a:xfrm>
          <a:prstGeom prst="rect">
            <a:avLst/>
          </a:prstGeom>
          <a:solidFill>
            <a:srgbClr val="E485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  <a:r>
              <a:rPr kumimoji="0" lang="sv-S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Implications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9531182" y="1895712"/>
            <a:ext cx="1855568" cy="4616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00" cap="none" spc="0" normalizeH="0" baseline="0" noProof="0" dirty="0">
              <a:ln>
                <a:noFill/>
              </a:ln>
              <a:solidFill>
                <a:srgbClr val="9B2D1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echoes the findings in Volk et al that identify a correlation between higher levels of L2 proficiency and greater metalinguistic awareness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lower-level L2 users unaware of the effects on their working memory - biases in higher order cognition?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4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/>
        </p:nvSpPr>
        <p:spPr>
          <a:xfrm>
            <a:off x="5610794" y="2242467"/>
            <a:ext cx="2349996" cy="345699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2994376" y="1645453"/>
            <a:ext cx="2349996" cy="405400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402260" y="1088869"/>
            <a:ext cx="2349996" cy="461059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1B37BCA-8AB1-C92E-BF50-99A65E67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017" y="2950760"/>
            <a:ext cx="3516959" cy="41079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Likert-scale responses 1-5 to C1 interaction descriptors.</a:t>
            </a:r>
          </a:p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Impact greater on those with lower levels of L2 proficiency – But... unaware</a:t>
            </a:r>
            <a:endParaRPr lang="en-US" sz="2000" dirty="0"/>
          </a:p>
          <a:p>
            <a:pPr marL="0" indent="0">
              <a:buNone/>
            </a:pPr>
            <a:endParaRPr lang="en-US" sz="1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the social dimension of the exercise and the partner country may impact awareness.</a:t>
            </a:r>
          </a:p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A47430-EDE2-4849-7B32-A3B0859569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179194" y="2499357"/>
            <a:ext cx="3707782" cy="361950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402260" y="1088869"/>
            <a:ext cx="7582166" cy="4610591"/>
            <a:chOff x="4375584" y="318776"/>
            <a:chExt cx="7582166" cy="6167084"/>
          </a:xfrm>
        </p:grpSpPr>
        <p:sp>
          <p:nvSpPr>
            <p:cNvPr id="12" name="Rektangel 11"/>
            <p:cNvSpPr/>
            <p:nvPr/>
          </p:nvSpPr>
          <p:spPr>
            <a:xfrm>
              <a:off x="6196453" y="318776"/>
              <a:ext cx="529127" cy="6167084"/>
            </a:xfrm>
            <a:prstGeom prst="rect">
              <a:avLst/>
            </a:prstGeom>
            <a:solidFill>
              <a:srgbClr val="F6B7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</a:t>
              </a:r>
              <a:r>
                <a:rPr kumimoji="0" lang="sv-S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Interaction</a:t>
              </a:r>
              <a:r>
                <a:rPr kumimoji="0" lang="sv-SE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sv-SE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375584" y="318776"/>
              <a:ext cx="1974345" cy="6167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5. I can easily keep up with and respond to discussions in a timely manner, even on abstract, complex, unfamiliar topics.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6. I can argue my position convincingly, responding to questions and comments.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    I can make critical remarks or express disagreement diplomatically.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 </a:t>
              </a:r>
              <a:r>
                <a:rPr kumimoji="0" lang="en-GB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can ask follow up questions by probing for more detail and can reformulate questions if these are misunderstood.</a:t>
              </a: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8814391" y="1063256"/>
              <a:ext cx="506149" cy="5422604"/>
            </a:xfrm>
            <a:prstGeom prst="rect">
              <a:avLst/>
            </a:prstGeom>
            <a:solidFill>
              <a:srgbClr val="EF95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</a:t>
              </a:r>
              <a:r>
                <a:rPr kumimoji="0" lang="sv-S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Results</a:t>
              </a:r>
              <a:endPara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6968614" y="1063256"/>
              <a:ext cx="1973974" cy="54226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general correlation between C1 </a:t>
              </a:r>
              <a:r>
                <a:rPr kumimoji="0" lang="en-GB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particpant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responses and their test scores.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two of the B1 respondents significantly overrated their abilities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two of the B1 and B2 respondents seem to be aware that they were limited in this area </a:t>
              </a:r>
              <a:r>
                <a:rPr kumimoji="0" lang="en-SE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rated themselves 3 on all questions</a:t>
              </a:r>
              <a:endPara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1562968" y="1869030"/>
              <a:ext cx="394782" cy="4616830"/>
            </a:xfrm>
            <a:prstGeom prst="rect">
              <a:avLst/>
            </a:prstGeom>
            <a:solidFill>
              <a:srgbClr val="EA6B3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  <a:r>
                <a:rPr kumimoji="0" lang="sv-S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Implications</a:t>
              </a:r>
              <a:endPara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9596256" y="1869030"/>
              <a:ext cx="1975489" cy="4616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echoes the findings in Volk et al that identify a correlation between higher levels of L2 proficiency and greater metalinguistic awareness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are lower-level L2 users unaware of the effects on their working memory - biases in higher order cognition?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ktangel 6"/>
          <p:cNvSpPr/>
          <p:nvPr/>
        </p:nvSpPr>
        <p:spPr>
          <a:xfrm>
            <a:off x="402260" y="5858828"/>
            <a:ext cx="7582166" cy="12336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0000"/>
                  <a:lumOff val="6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AD19CE-99A7-CC4E-2273-099CFAA0A48A}"/>
              </a:ext>
            </a:extLst>
          </p:cNvPr>
          <p:cNvSpPr txBox="1">
            <a:spLocks/>
          </p:cNvSpPr>
          <p:nvPr/>
        </p:nvSpPr>
        <p:spPr>
          <a:xfrm>
            <a:off x="8025679" y="978847"/>
            <a:ext cx="4136570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Interaction</a:t>
            </a:r>
            <a:r>
              <a:rPr kumimoji="0" lang="en-GB" sz="3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Effect on Self-regulation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94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7160E-25FB-FF69-95DF-C147886A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Goal-oriented communcation</a:t>
            </a:r>
          </a:p>
        </p:txBody>
      </p:sp>
      <p:sp>
        <p:nvSpPr>
          <p:cNvPr id="5" name="Rektangel 4"/>
          <p:cNvSpPr/>
          <p:nvPr/>
        </p:nvSpPr>
        <p:spPr>
          <a:xfrm>
            <a:off x="3455856" y="6653926"/>
            <a:ext cx="2544393" cy="21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C1625682-73D1-A0F1-DF40-BE1C500AE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032354"/>
              </p:ext>
            </p:extLst>
          </p:nvPr>
        </p:nvGraphicFramePr>
        <p:xfrm>
          <a:off x="5037025" y="1064579"/>
          <a:ext cx="669360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30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205B3-E3BB-CBEE-F97C-D718A25E0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A8EFC-9882-BA50-A27B-FF6E017B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sv-SE" b="1" dirty="0" err="1">
                <a:solidFill>
                  <a:srgbClr val="FFFFFF"/>
                </a:solidFill>
              </a:rPr>
              <a:t>Two</a:t>
            </a:r>
            <a:r>
              <a:rPr lang="sv-SE" b="1" dirty="0">
                <a:solidFill>
                  <a:srgbClr val="FFFFFF"/>
                </a:solidFill>
              </a:rPr>
              <a:t> </a:t>
            </a:r>
            <a:r>
              <a:rPr lang="sv-SE" b="1" dirty="0" err="1">
                <a:solidFill>
                  <a:srgbClr val="FFFFFF"/>
                </a:solidFill>
              </a:rPr>
              <a:t>conclusions</a:t>
            </a:r>
            <a:endParaRPr lang="sv-SE" b="1" dirty="0">
              <a:solidFill>
                <a:srgbClr val="FFFFFF"/>
              </a:solidFill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41531E8-21C3-ED34-9A2F-963C629E175D}"/>
              </a:ext>
            </a:extLst>
          </p:cNvPr>
          <p:cNvSpPr/>
          <p:nvPr/>
        </p:nvSpPr>
        <p:spPr>
          <a:xfrm>
            <a:off x="3455856" y="6653926"/>
            <a:ext cx="2544393" cy="21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D8F9D26B-74F4-FF5F-4E11-D8153B318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0725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15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DAC5-B689-A3BF-90FE-76C82655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References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D115-A685-0B20-E7FE-6F02B751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998"/>
            <a:ext cx="10515600" cy="5169965"/>
          </a:xfrm>
        </p:spPr>
        <p:txBody>
          <a:bodyPr>
            <a:normAutofit fontScale="92500" lnSpcReduction="10000"/>
          </a:bodyPr>
          <a:lstStyle/>
          <a:p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A. Costa, M.-L. Vives, and J. D. Corey, “On Language Processing Shaping Decision Making,” </a:t>
            </a:r>
            <a:r>
              <a:rPr lang="en-US" sz="15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Current Directions in Psychological Science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vol. 26, no. 2, pp. 146-151, 2017. 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 C. Cuffari, E. Di Paolo, and H. De Jaeger, "From Participatory Sense-Making to Language: There and Back Again," </a:t>
            </a:r>
            <a:r>
              <a:rPr lang="en-GB" sz="15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Phenomenology and the Cognitive Sciences</a:t>
            </a:r>
            <a:r>
              <a:rPr lang="en-GB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vol. 14, pp. 1089-1125, 2015. </a:t>
            </a:r>
            <a:endParaRPr lang="en-US" sz="1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WordVisi_MSFontService"/>
              </a:rPr>
              <a:t>J. Ivari and A. Nolan, "A Set-Based Approach: Searching for the Problem-Solution Eclipse," 28th International Command and Control Research and Technology Symposium, 2023.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WordVisi_MSFontService"/>
              </a:rPr>
              <a:t>J. Ivari and A. Nolan, "Team Up for Success: Harnessing Participatory Sense-Making with the Harmonization Emergence Model," 28th International Command and Control Research and Technology Symposium, 2023.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J. Kruger and D. Dunning, “Unskilled and Unaware of It: How Difficulties in Recognizing One's Own Incompetence Lead to Inflated Self-Assessments,” </a:t>
            </a:r>
            <a:r>
              <a:rPr lang="en-GB" sz="15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Journal of Personality and Social Psychology</a:t>
            </a:r>
            <a:r>
              <a:rPr lang="en-GB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vol. 77, no. 6, pp. 1121-1134, Dec. 1999</a:t>
            </a:r>
          </a:p>
          <a:p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N. Luhmann et al., </a:t>
            </a:r>
            <a:r>
              <a:rPr lang="en-US" sz="15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Making of Meaning: From the Individual to Social Order: Selections from Niklas Luhmann's Works on Semantics and Social Structure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Oxford Academic Books, 2022. </a:t>
            </a:r>
          </a:p>
          <a:p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A. Nolan, "Mediating Between Two Languages—The Effects of English Medium Learning on First Term Undergraduate Students: A Case Study at Swedish </a:t>
            </a:r>
            <a:r>
              <a:rPr lang="en-US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Defence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University," in </a:t>
            </a:r>
            <a:r>
              <a:rPr lang="en-US" sz="15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Advancing Language Studies for the 21st Century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Cambridge Scholars Press, 2023. </a:t>
            </a:r>
          </a:p>
          <a:p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H. A. Simon, </a:t>
            </a:r>
            <a:r>
              <a:rPr lang="en-US" sz="15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Sciences of the Artificial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Cambridge, MA: The MIT Press, 1969/1996. </a:t>
            </a:r>
          </a:p>
          <a:p>
            <a:r>
              <a:rPr lang="en-GB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Nolan, A., &amp; Ivari</a:t>
            </a:r>
            <a:r>
              <a:rPr lang="en-GB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J.</a:t>
            </a:r>
            <a:r>
              <a:rPr lang="en-GB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(2024). </a:t>
            </a:r>
            <a:r>
              <a:rPr lang="en-GB" sz="15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Understanding linguistic diversity: A C2 enabler fostering harmonization in team dynamics through constructive-decoherence</a:t>
            </a:r>
            <a:r>
              <a:rPr lang="en-GB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 Swedish Defence University. </a:t>
            </a:r>
            <a:r>
              <a:rPr lang="en-GB" sz="1500" b="0" i="0" u="sng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2"/>
              </a:rPr>
              <a:t>https://www.researchgate.net/publication/384324129</a:t>
            </a:r>
            <a:endParaRPr lang="en-US" sz="1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C. Richards, "Boyd’s OODA-Loop," </a:t>
            </a:r>
            <a:r>
              <a:rPr lang="en-GB" sz="15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Necesse</a:t>
            </a:r>
            <a:r>
              <a:rPr lang="en-GB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vol. 5, no. 1, pp. 142-165, 2020.</a:t>
            </a:r>
            <a:endParaRPr lang="en-US" sz="1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S. Volk, T. Kohler, and M. Pudelko, “Brain Drain: The Cognitive Neuroscience of Foreign Language Processing in Multinational Corporations,” </a:t>
            </a:r>
            <a:r>
              <a:rPr lang="en-US" sz="15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Journal of International Business Studies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vol. 45, no. 7, pp. 862-885, 2014. </a:t>
            </a:r>
          </a:p>
          <a:p>
            <a:r>
              <a:rPr lang="en-GB" sz="15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https://www.coe.int/en/web/common-european-framework-reference-languages</a:t>
            </a:r>
            <a:r>
              <a:rPr lang="en-GB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396399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85991" y="282316"/>
            <a:ext cx="5725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Purpose of C2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focus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individuals and </a:t>
            </a:r>
            <a:r>
              <a:rPr kumimoji="0" lang="en-US" sz="2400" b="1" i="1" u="none" strike="noStrike" kern="1200" cap="none" spc="0" normalizeH="0" baseline="0" noProof="0" err="1">
                <a:ln>
                  <a:noFill/>
                </a:ln>
                <a:solidFill>
                  <a:srgbClr val="455F5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 that they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549E3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549E3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maximise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their resources and activities to achieve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desired outcomes.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6725650" y="282315"/>
            <a:ext cx="5077326" cy="6310989"/>
            <a:chOff x="6742323" y="-23829"/>
            <a:chExt cx="5075104" cy="6881829"/>
          </a:xfrm>
          <a:effectLst/>
          <a:scene3d>
            <a:camera prst="perspectiveLeft"/>
            <a:lightRig rig="threePt" dir="t"/>
          </a:scene3d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42323" y="-23829"/>
              <a:ext cx="5075104" cy="6881829"/>
            </a:xfrm>
            <a:prstGeom prst="rect">
              <a:avLst/>
            </a:prstGeom>
          </p:spPr>
        </p:pic>
        <p:sp>
          <p:nvSpPr>
            <p:cNvPr id="5" name="Rektangel 4"/>
            <p:cNvSpPr/>
            <p:nvPr/>
          </p:nvSpPr>
          <p:spPr>
            <a:xfrm>
              <a:off x="6742323" y="3216925"/>
              <a:ext cx="5075104" cy="316184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ktangel 6"/>
          <p:cNvSpPr/>
          <p:nvPr/>
        </p:nvSpPr>
        <p:spPr>
          <a:xfrm>
            <a:off x="1618879" y="2794535"/>
            <a:ext cx="3311163" cy="76944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Provide focus</a:t>
            </a:r>
          </a:p>
        </p:txBody>
      </p:sp>
      <p:sp>
        <p:nvSpPr>
          <p:cNvPr id="8" name="Ellips 7"/>
          <p:cNvSpPr/>
          <p:nvPr/>
        </p:nvSpPr>
        <p:spPr>
          <a:xfrm>
            <a:off x="940149" y="2870372"/>
            <a:ext cx="678732" cy="6554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ektangel 8"/>
          <p:cNvSpPr/>
          <p:nvPr/>
        </p:nvSpPr>
        <p:spPr>
          <a:xfrm>
            <a:off x="1618879" y="4481338"/>
            <a:ext cx="4816447" cy="76944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Maximise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resources</a:t>
            </a:r>
          </a:p>
        </p:txBody>
      </p:sp>
      <p:sp>
        <p:nvSpPr>
          <p:cNvPr id="10" name="Ellips 9"/>
          <p:cNvSpPr/>
          <p:nvPr/>
        </p:nvSpPr>
        <p:spPr>
          <a:xfrm>
            <a:off x="940149" y="4557175"/>
            <a:ext cx="678732" cy="6554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618879" y="3636016"/>
            <a:ext cx="3532634" cy="76944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May integrate</a:t>
            </a:r>
          </a:p>
        </p:txBody>
      </p:sp>
      <p:sp>
        <p:nvSpPr>
          <p:cNvPr id="12" name="Ellips 11"/>
          <p:cNvSpPr/>
          <p:nvPr/>
        </p:nvSpPr>
        <p:spPr>
          <a:xfrm>
            <a:off x="940149" y="3711853"/>
            <a:ext cx="678732" cy="6554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618879" y="5330734"/>
            <a:ext cx="6240811" cy="76944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Achieve d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esired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outcomes</a:t>
            </a:r>
          </a:p>
        </p:txBody>
      </p:sp>
      <p:sp>
        <p:nvSpPr>
          <p:cNvPr id="14" name="Ellips 13"/>
          <p:cNvSpPr/>
          <p:nvPr/>
        </p:nvSpPr>
        <p:spPr>
          <a:xfrm>
            <a:off x="940149" y="5406571"/>
            <a:ext cx="678732" cy="6554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30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48412" y="179313"/>
            <a:ext cx="11429732" cy="196977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May integrate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Languaging a form of adaptive social sense-making – Participatory Sense Making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D3D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(PSM)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D3DF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169682" y="387500"/>
            <a:ext cx="678732" cy="6554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2</a:t>
            </a:r>
          </a:p>
        </p:txBody>
      </p:sp>
      <p:pic>
        <p:nvPicPr>
          <p:cNvPr id="150" name="Bildobjekt 14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1484" y="1539433"/>
            <a:ext cx="3446660" cy="37733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3" name="Underrubrik 1"/>
          <p:cNvSpPr txBox="1">
            <a:spLocks/>
          </p:cNvSpPr>
          <p:nvPr/>
        </p:nvSpPr>
        <p:spPr>
          <a:xfrm>
            <a:off x="1307939" y="1539433"/>
            <a:ext cx="7384648" cy="3773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i="0" kern="1200">
                <a:solidFill>
                  <a:srgbClr val="000000"/>
                </a:solidFill>
                <a:latin typeface="Forsvarsmakten Sans"/>
                <a:ea typeface="+mn-ea"/>
                <a:cs typeface="Forsvarsmakten Sans"/>
              </a:defRPr>
            </a:lvl1pPr>
            <a:lvl2pPr marL="60958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Cuffari et. al. From participatory sense-making to language: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Languaging is synonymous with linguistic sense-making and is defined as a form of social agency involving a double regulation of self and interaction that integrates the tensions inherent in dialogical organization and participation genres [3, p. 1092 2017].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Languaging is therefore, primarily dialogic in nature, it is respectful of collaborative and cooperative principles, attempts to resolve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these tensions,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and generates  congruent shared meaning.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large room with people working at computers&#10;&#10;Description automatically generated">
            <a:extLst>
              <a:ext uri="{FF2B5EF4-FFF2-40B4-BE49-F238E27FC236}">
                <a16:creationId xmlns:a16="http://schemas.microsoft.com/office/drawing/2014/main" id="{59E40953-0461-1582-21A1-D74D480DD2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171" r="-1" b="-1"/>
          <a:stretch/>
        </p:blipFill>
        <p:spPr>
          <a:xfrm>
            <a:off x="4629872" y="0"/>
            <a:ext cx="756212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57D12-3A1D-17DF-B4ED-26869E39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868"/>
            <a:ext cx="3615071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/>
              <a:t>Languaging</a:t>
            </a:r>
            <a:r>
              <a:rPr lang="en-US" sz="3200" b="1" dirty="0"/>
              <a:t> </a:t>
            </a:r>
            <a:r>
              <a:rPr lang="en-US" sz="4600" dirty="0"/>
              <a:t>in the CEFR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B397-A92E-C188-435D-696AB02A2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453" y="2515859"/>
            <a:ext cx="4158248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Languaging</a:t>
            </a:r>
            <a:r>
              <a:rPr lang="en-US" sz="2000" dirty="0">
                <a:cs typeface="Calibri"/>
              </a:rPr>
              <a:t> – a form of social agency contingent upon:</a:t>
            </a:r>
            <a:endParaRPr lang="en-US" dirty="0"/>
          </a:p>
          <a:p>
            <a:r>
              <a:rPr lang="en-US" sz="2000" dirty="0">
                <a:cs typeface="Calibri"/>
              </a:rPr>
              <a:t>Mediation</a:t>
            </a:r>
            <a:endParaRPr lang="en-US" dirty="0"/>
          </a:p>
          <a:p>
            <a:r>
              <a:rPr lang="en-US" sz="2000" dirty="0">
                <a:cs typeface="Calibri"/>
              </a:rPr>
              <a:t>Interaction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cs typeface="Calibri"/>
              </a:rPr>
              <a:t>Goal-oriented communication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And executed through collaborative dialogue and 'metatalk' leading to the negotiation of, and, co-construction of meaning. 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5"/>
                    </a14:imgEffect>
                    <a14:imgEffect>
                      <a14:saturation sa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13" b="20274"/>
          <a:stretch/>
        </p:blipFill>
        <p:spPr>
          <a:xfrm>
            <a:off x="6201428" y="482750"/>
            <a:ext cx="3196068" cy="1346050"/>
          </a:xfrm>
          <a:prstGeom prst="rect">
            <a:avLst/>
          </a:prstGeom>
          <a:effectLst>
            <a:softEdge rad="31750"/>
          </a:effectLst>
          <a:scene3d>
            <a:camera prst="perspectiveBelow">
              <a:rot lat="2100000" lon="0" rev="0"/>
            </a:camera>
            <a:lightRig rig="threePt" dir="t"/>
          </a:scene3d>
        </p:spPr>
      </p:pic>
      <p:sp>
        <p:nvSpPr>
          <p:cNvPr id="6" name="Rektangel 5"/>
          <p:cNvSpPr/>
          <p:nvPr/>
        </p:nvSpPr>
        <p:spPr>
          <a:xfrm>
            <a:off x="6201429" y="482749"/>
            <a:ext cx="3196068" cy="1472799"/>
          </a:xfrm>
          <a:prstGeom prst="rect">
            <a:avLst/>
          </a:prstGeom>
          <a:solidFill>
            <a:srgbClr val="FFFFFF">
              <a:alpha val="52941"/>
            </a:srgbClr>
          </a:solidFill>
          <a:effectLst>
            <a:softEdge rad="31750"/>
          </a:effectLst>
          <a:scene3d>
            <a:camera prst="perspectiveBelow">
              <a:rot lat="21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4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close-up of a military uniform&#10;&#10;Description automatically generated">
            <a:extLst>
              <a:ext uri="{FF2B5EF4-FFF2-40B4-BE49-F238E27FC236}">
                <a16:creationId xmlns:a16="http://schemas.microsoft.com/office/drawing/2014/main" id="{FBB1F4B8-BEF5-71E0-9654-010D79018B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1258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C4B45-AD76-6AD4-0F12-2CB8613C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The Foreign Language Effect – Working in an L2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B4FAF-385B-C850-0489-F3BC19108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100" b="1" dirty="0"/>
          </a:p>
          <a:p>
            <a:r>
              <a:rPr lang="en-US" b="1" dirty="0"/>
              <a:t>How are L2 users different from L1 users when it comes to PSM and decision-making or enactive cognition?</a:t>
            </a:r>
          </a:p>
          <a:p>
            <a:r>
              <a:rPr lang="en-US" b="1" dirty="0"/>
              <a:t>Impacts working memory in two key ways: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Reduced attention regulation 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/>
              <a:t>Increased dependence (biases) on heuristics</a:t>
            </a:r>
          </a:p>
          <a:p>
            <a:r>
              <a:rPr lang="en-US" b="1" dirty="0"/>
              <a:t>Lower fluency information processing impacts on how thoroughly information is </a:t>
            </a:r>
            <a:r>
              <a:rPr lang="en-US" b="1" dirty="0" err="1"/>
              <a:t>analysed</a:t>
            </a:r>
            <a:r>
              <a:rPr lang="en-US" b="1" dirty="0"/>
              <a:t>.</a:t>
            </a:r>
          </a:p>
          <a:p>
            <a:r>
              <a:rPr lang="en-US" b="1" dirty="0"/>
              <a:t> </a:t>
            </a:r>
            <a:r>
              <a:rPr lang="en-US" dirty="0"/>
              <a:t>[Review of the literature Costa et al. p. 149 -2017]  </a:t>
            </a:r>
            <a:r>
              <a:rPr lang="en-US" b="1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94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2C64-3599-480E-D7AC-479133B0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2858" y="123814"/>
            <a:ext cx="11666482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Heuristic biases and self-regulation </a:t>
            </a:r>
            <a:b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when using L2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3" y="1839768"/>
            <a:ext cx="11106290" cy="4751623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670923" y="1885460"/>
            <a:ext cx="1620806" cy="141022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/>
          <p:cNvSpPr/>
          <p:nvPr/>
        </p:nvSpPr>
        <p:spPr>
          <a:xfrm>
            <a:off x="5678947" y="5068138"/>
            <a:ext cx="1604758" cy="141022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ktangel 4"/>
          <p:cNvSpPr/>
          <p:nvPr/>
        </p:nvSpPr>
        <p:spPr>
          <a:xfrm>
            <a:off x="10351672" y="1192059"/>
            <a:ext cx="1969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[Volk et al.] 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45"/>
            <a:ext cx="1725917" cy="6878445"/>
          </a:xfrm>
          <a:prstGeom prst="rect">
            <a:avLst/>
          </a:prstGeom>
          <a:gradFill flip="none" rotWithShape="1">
            <a:gsLst>
              <a:gs pos="62000">
                <a:srgbClr val="FDF3F2"/>
              </a:gs>
              <a:gs pos="41000">
                <a:srgbClr val="FAE7E4"/>
              </a:gs>
              <a:gs pos="80000">
                <a:sysClr val="window" lastClr="FFFFFF"/>
              </a:gs>
              <a:gs pos="0">
                <a:srgbClr val="860000"/>
              </a:gs>
            </a:gsLst>
            <a:lin ang="13500000" scaled="1"/>
            <a:tileRect/>
          </a:gradFill>
          <a:ln w="9525">
            <a:noFill/>
            <a:prstDash val="sysDot"/>
          </a:ln>
          <a:effectLst/>
        </p:spPr>
      </p:pic>
      <p:sp>
        <p:nvSpPr>
          <p:cNvPr id="3" name="Rektangel 2"/>
          <p:cNvSpPr/>
          <p:nvPr/>
        </p:nvSpPr>
        <p:spPr>
          <a:xfrm>
            <a:off x="397" y="36096"/>
            <a:ext cx="1791837" cy="647523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SWOT</a:t>
            </a:r>
            <a:endParaRPr kumimoji="0" lang="en-GB" sz="8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2169722" y="449258"/>
            <a:ext cx="4838399" cy="3077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Strengths</a:t>
            </a:r>
            <a:endParaRPr kumimoji="0" lang="sv-SE" sz="1800" b="1" i="0" u="none" strike="noStrike" kern="100" cap="none" spc="0" normalizeH="0" baseline="0" noProof="0" dirty="0">
              <a:ln>
                <a:noFill/>
              </a:ln>
              <a:solidFill>
                <a:srgbClr val="9B2D1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Foreign-language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processing prompts a more deliberative approach to decision making. 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srgbClr val="9B2D1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L2 users tend consider their options in a more thoughtful manner.	</a:t>
            </a:r>
            <a:endParaRPr kumimoji="0" lang="sv-SE" sz="1800" b="0" i="0" u="none" strike="noStrike" kern="100" cap="none" spc="0" normalizeH="0" baseline="0" noProof="0" dirty="0">
              <a:ln>
                <a:noFill/>
              </a:ln>
              <a:solidFill>
                <a:srgbClr val="9B2D1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		              	                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[Costa et al. p. 149]  </a:t>
            </a:r>
            <a:endParaRPr kumimoji="0" lang="sv-SE" sz="1200" b="0" i="0" u="none" strike="noStrike" kern="100" cap="none" spc="0" normalizeH="0" baseline="0" noProof="0" dirty="0">
              <a:ln>
                <a:noFill/>
              </a:ln>
              <a:solidFill>
                <a:srgbClr val="9B2D1F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7027171" y="458783"/>
            <a:ext cx="4847924" cy="30678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Weaknesses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Slower information processing  (attention regulation)</a:t>
            </a: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-fluency in information processing</a:t>
            </a:r>
            <a:r>
              <a:rPr kumimoji="0" lang="en-GB" sz="1500" b="1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impacts how thoroughly information is analysed </a:t>
            </a: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individual</a:t>
            </a:r>
            <a:endParaRPr kumimoji="0" lang="sv-SE" sz="1500" b="0" i="0" u="none" strike="noStrike" kern="100" cap="none" spc="0" normalizeH="0" baseline="0" noProof="0" dirty="0">
              <a:ln>
                <a:noFill/>
              </a:ln>
              <a:solidFill>
                <a:srgbClr val="D34817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language in which information is framed</a:t>
            </a: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impacts the treatment of </a:t>
            </a: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losses, gains and risk - L2 users are less sensitive to framing </a:t>
            </a: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reduces illusory correlations </a:t>
            </a:r>
            <a:r>
              <a:rPr kumimoji="0" lang="en-GB" sz="15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300" b="0" i="0" u="none" strike="noStrike" kern="100" cap="none" spc="0" normalizeH="0" baseline="0" noProof="0" dirty="0">
              <a:ln>
                <a:noFill/>
              </a:ln>
              <a:solidFill>
                <a:srgbClr val="D34817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other words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they are less likely to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influenced by       implicit elements In language (nuance, register and implicature) information is presented</a:t>
            </a:r>
          </a:p>
        </p:txBody>
      </p:sp>
      <p:sp>
        <p:nvSpPr>
          <p:cNvPr id="56" name="Rektangel 55"/>
          <p:cNvSpPr/>
          <p:nvPr/>
        </p:nvSpPr>
        <p:spPr>
          <a:xfrm>
            <a:off x="2179247" y="3526622"/>
            <a:ext cx="4847924" cy="3067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9B2D1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 deliberation and questioning can lead to more qualitative decisions.</a:t>
            </a:r>
            <a:endParaRPr kumimoji="0" lang="sv-SE" sz="1800" b="0" i="0" u="none" strike="noStrike" kern="100" cap="none" spc="0" normalizeH="0" baseline="0" noProof="0" dirty="0">
              <a:ln>
                <a:noFill/>
              </a:ln>
              <a:solidFill>
                <a:srgbClr val="9B2D1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prone to risk-taking or more averse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9B2D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 in your L1 – Not always a bad thing!</a:t>
            </a:r>
            <a:endParaRPr kumimoji="0" lang="sv-SE" sz="1800" b="0" i="0" u="none" strike="noStrike" kern="100" cap="none" spc="0" normalizeH="0" baseline="0" noProof="0" dirty="0">
              <a:ln>
                <a:noFill/>
              </a:ln>
              <a:solidFill>
                <a:srgbClr val="9B2D1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027171" y="3526622"/>
            <a:ext cx="4847924" cy="30678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Likely to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heuristic biases in decision making and inhibit self-regulation during communication in terms of behaviour, responsiveness and attention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other words, reduced agency and self-realization 		           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[Volk et al. p. 863]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emotional disassociation than when (Empathy)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processing in L1.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562" y="2363675"/>
            <a:ext cx="1390008" cy="32311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-7985" y="38100"/>
            <a:ext cx="1791837" cy="169950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srgbClr val="D34817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endParaRPr kumimoji="0" lang="en-GB" sz="8800" b="0" i="1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615" y="4766705"/>
            <a:ext cx="1791837" cy="169950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srgbClr val="D3481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lang="en-GB" sz="8800" b="0" i="1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-2272" y="1610785"/>
            <a:ext cx="1791837" cy="169950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srgbClr val="9B2D1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endParaRPr kumimoji="0" lang="en-GB" sz="8800" b="0" i="1" u="none" strike="noStrike" kern="1200" cap="none" spc="0" normalizeH="0" baseline="0" noProof="0" dirty="0">
              <a:ln>
                <a:noFill/>
              </a:ln>
              <a:solidFill>
                <a:srgbClr val="9B2D1F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0" y="3192614"/>
            <a:ext cx="1791837" cy="169950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srgbClr val="9B2D1F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GB" sz="8800" b="0" i="1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2C64-3599-480E-D7AC-479133B0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9" y="248038"/>
            <a:ext cx="11666482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GB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Reduced Attention Regulation </a:t>
            </a:r>
            <a:br>
              <a:rPr lang="en-GB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Reading Study JACS-P 21-23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-2334028" y="2074538"/>
            <a:ext cx="10506456" cy="4535424"/>
            <a:chOff x="842770" y="1947867"/>
            <a:chExt cx="10506456" cy="4535424"/>
          </a:xfrm>
        </p:grpSpPr>
        <p:graphicFrame>
          <p:nvGraphicFramePr>
            <p:cNvPr id="8" name="Diagram 2">
              <a:extLst>
                <a:ext uri="{FF2B5EF4-FFF2-40B4-BE49-F238E27FC236}">
                  <a16:creationId xmlns:a16="http://schemas.microsoft.com/office/drawing/2014/main" id="{5130B1E3-7D35-04C8-EBAD-5AC7BB3D2C6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42770" y="1947867"/>
            <a:ext cx="10506456" cy="4535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ruta 25"/>
            <p:cNvSpPr txBox="1"/>
            <p:nvPr/>
          </p:nvSpPr>
          <p:spPr>
            <a:xfrm>
              <a:off x="6988646" y="4030913"/>
              <a:ext cx="1015621" cy="677108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38%</a:t>
              </a:r>
            </a:p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(10-29%)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6159152" y="2213112"/>
              <a:ext cx="1015621" cy="677108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11%</a:t>
              </a:r>
            </a:p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(0%)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5037993" y="2237864"/>
              <a:ext cx="1015621" cy="677108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11%</a:t>
              </a:r>
            </a:p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(&gt;100%)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4219200" y="2806184"/>
              <a:ext cx="1015621" cy="677108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8%</a:t>
              </a:r>
            </a:p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(71-100%)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4234008" y="4183111"/>
              <a:ext cx="1015621" cy="677108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22%</a:t>
              </a:r>
            </a:p>
            <a:p>
              <a:pPr algn="ctr"/>
              <a:r>
                <a:rPr lang="sv-SE" sz="1400">
                  <a:solidFill>
                    <a:schemeClr val="bg1"/>
                  </a:solidFill>
                </a:rPr>
                <a:t>(50-70</a:t>
              </a:r>
              <a:r>
                <a:rPr lang="sv-SE" sz="1400" dirty="0">
                  <a:solidFill>
                    <a:schemeClr val="bg1"/>
                  </a:solidFill>
                </a:rPr>
                <a:t>%)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5144323" y="5488563"/>
              <a:ext cx="1015621" cy="677108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11%</a:t>
              </a:r>
            </a:p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(30-49%)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ktangel 10"/>
          <p:cNvSpPr/>
          <p:nvPr/>
        </p:nvSpPr>
        <p:spPr>
          <a:xfrm>
            <a:off x="5816352" y="2823866"/>
            <a:ext cx="5636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Amount of extra time it takes to read in English compared to Swedish </a:t>
            </a: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501" y="5025827"/>
            <a:ext cx="5660275" cy="15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/>
        </p:nvSpPr>
        <p:spPr>
          <a:xfrm>
            <a:off x="-4" y="310504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JACS-P 21-23</a:t>
            </a:r>
            <a:r>
              <a:rPr kumimoji="0" lang="fr-FR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Participant Scores on EPT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156 Participants</a:t>
            </a:r>
            <a:endParaRPr kumimoji="0" lang="fr-FR" sz="40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8320" t="23086" r="49668" b="2770"/>
          <a:stretch/>
        </p:blipFill>
        <p:spPr>
          <a:xfrm>
            <a:off x="3563906" y="1772815"/>
            <a:ext cx="5122507" cy="5085185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 rot="776403">
            <a:off x="6199608" y="4203019"/>
            <a:ext cx="1464504" cy="830997"/>
          </a:xfrm>
          <a:prstGeom prst="rect">
            <a:avLst/>
          </a:prstGeom>
          <a:solidFill>
            <a:srgbClr val="000000">
              <a:alpha val="20000"/>
            </a:srgbClr>
          </a:solidFill>
          <a:effectLst>
            <a:softEdge rad="1270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 or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4"/>
          <a:srcRect b="88707"/>
          <a:stretch/>
        </p:blipFill>
        <p:spPr>
          <a:xfrm>
            <a:off x="6281978" y="2240204"/>
            <a:ext cx="4686706" cy="3149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4"/>
          <a:srcRect t="14638" b="72650"/>
          <a:stretch/>
        </p:blipFill>
        <p:spPr>
          <a:xfrm>
            <a:off x="7164711" y="3357479"/>
            <a:ext cx="4686706" cy="3545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/>
          <a:srcRect t="28447" b="58521"/>
          <a:stretch/>
        </p:blipFill>
        <p:spPr>
          <a:xfrm>
            <a:off x="6820042" y="5343044"/>
            <a:ext cx="4688230" cy="3638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/>
          <a:srcRect t="44486" b="43150"/>
          <a:stretch/>
        </p:blipFill>
        <p:spPr>
          <a:xfrm>
            <a:off x="167745" y="4907948"/>
            <a:ext cx="4688230" cy="3452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/>
          <a:srcRect t="59190" b="28446"/>
          <a:stretch/>
        </p:blipFill>
        <p:spPr>
          <a:xfrm>
            <a:off x="50729" y="3697730"/>
            <a:ext cx="4688230" cy="3452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5"/>
          <a:srcRect t="73893" b="14745"/>
          <a:stretch/>
        </p:blipFill>
        <p:spPr>
          <a:xfrm>
            <a:off x="217094" y="3080956"/>
            <a:ext cx="4688230" cy="3172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4"/>
          <a:srcRect t="88012"/>
          <a:stretch/>
        </p:blipFill>
        <p:spPr>
          <a:xfrm>
            <a:off x="1409289" y="2272117"/>
            <a:ext cx="4686706" cy="3343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08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rangerö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ugga i överka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ec6d502-3fa5-48b7-84da-dc5b378a28f1}" enabled="1" method="Standard" siteId="{bb218a9a-130d-42b3-8ea2-07fcd372a06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1558</Words>
  <Application>Microsoft Office PowerPoint</Application>
  <PresentationFormat>Widescreen</PresentationFormat>
  <Paragraphs>161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Aptos</vt:lpstr>
      <vt:lpstr>Aptos Display</vt:lpstr>
      <vt:lpstr>Arial</vt:lpstr>
      <vt:lpstr>Arial,Sans-Serif</vt:lpstr>
      <vt:lpstr>Calibri</vt:lpstr>
      <vt:lpstr>Calibri Light</vt:lpstr>
      <vt:lpstr>Forsvarsmakten Sans</vt:lpstr>
      <vt:lpstr>Forsvarsmakten Sans Condensed</vt:lpstr>
      <vt:lpstr>Rockwell Extra Bold</vt:lpstr>
      <vt:lpstr>WordVisi_MSFontService</vt:lpstr>
      <vt:lpstr>Office Theme</vt:lpstr>
      <vt:lpstr>1_Office Theme</vt:lpstr>
      <vt:lpstr>2_Office Theme</vt:lpstr>
      <vt:lpstr>3_Office Theme</vt:lpstr>
      <vt:lpstr>Understanding Linguistic Diversity C2 Perspectives BILC Zagreb 2025</vt:lpstr>
      <vt:lpstr>PowerPoint Presentation</vt:lpstr>
      <vt:lpstr>PowerPoint Presentation</vt:lpstr>
      <vt:lpstr>Languaging in the CEFR</vt:lpstr>
      <vt:lpstr>The Foreign Language Effect – Working in an L2</vt:lpstr>
      <vt:lpstr>Heuristic biases and self-regulation  when using L2</vt:lpstr>
      <vt:lpstr>PowerPoint Presentation</vt:lpstr>
      <vt:lpstr>Reduced Attention Regulation  Reading Study JACS-P 21-23</vt:lpstr>
      <vt:lpstr>PowerPoint Presentation</vt:lpstr>
      <vt:lpstr>Participants in the study​</vt:lpstr>
      <vt:lpstr>Mediation - Effect on Working Memory (biases)</vt:lpstr>
      <vt:lpstr>PowerPoint Presentation</vt:lpstr>
      <vt:lpstr>Goal-oriented communcation</vt:lpstr>
      <vt:lpstr>Two conclusions</vt:lpstr>
      <vt:lpstr>References </vt:lpstr>
    </vt:vector>
  </TitlesOfParts>
  <Company>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Nolan Annette</dc:creator>
  <cp:lastModifiedBy>Nolan Annette</cp:lastModifiedBy>
  <cp:revision>6</cp:revision>
  <dcterms:created xsi:type="dcterms:W3CDTF">2025-04-29T08:42:56Z</dcterms:created>
  <dcterms:modified xsi:type="dcterms:W3CDTF">2025-05-29T06:34:19Z</dcterms:modified>
</cp:coreProperties>
</file>