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</p:sldMasterIdLst>
  <p:notesMasterIdLst>
    <p:notesMasterId r:id="rId18"/>
  </p:notesMasterIdLst>
  <p:sldIdLst>
    <p:sldId id="290" r:id="rId2"/>
    <p:sldId id="291" r:id="rId3"/>
    <p:sldId id="258" r:id="rId4"/>
    <p:sldId id="263" r:id="rId5"/>
    <p:sldId id="300" r:id="rId6"/>
    <p:sldId id="301" r:id="rId7"/>
    <p:sldId id="302" r:id="rId8"/>
    <p:sldId id="303" r:id="rId9"/>
    <p:sldId id="262" r:id="rId10"/>
    <p:sldId id="292" r:id="rId11"/>
    <p:sldId id="264" r:id="rId12"/>
    <p:sldId id="266" r:id="rId13"/>
    <p:sldId id="293" r:id="rId14"/>
    <p:sldId id="304" r:id="rId15"/>
    <p:sldId id="261" r:id="rId16"/>
    <p:sldId id="299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CC9900"/>
    <a:srgbClr val="666699"/>
    <a:srgbClr val="003300"/>
    <a:srgbClr val="F8F8F8"/>
    <a:srgbClr val="808000"/>
    <a:srgbClr val="FFCC99"/>
    <a:srgbClr val="EAEAEA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21C6133-E255-4113-9EAD-FA727D7A9D89}">
  <a:tblStyle styleId="{021C6133-E255-4113-9EAD-FA727D7A9D8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99" d="100"/>
          <a:sy n="199" d="100"/>
        </p:scale>
        <p:origin x="68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image" Target="../media/image7.jp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E41C92-F5A6-4974-9D9C-EF4B22D846B5}" type="doc">
      <dgm:prSet loTypeId="urn:microsoft.com/office/officeart/2009/layout/CircleArrowProcess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DC2D43-03B4-4FEB-B681-1135AEF9A136}">
      <dgm:prSet phldrT="[Text]"/>
      <dgm:spPr/>
      <dgm:t>
        <a:bodyPr/>
        <a:lstStyle/>
        <a:p>
          <a:r>
            <a:rPr lang="hr-HR" b="1" i="1" dirty="0" err="1"/>
            <a:t>carrier</a:t>
          </a:r>
          <a:r>
            <a:rPr lang="hr-HR" b="1" i="1" dirty="0"/>
            <a:t> </a:t>
          </a:r>
          <a:r>
            <a:rPr lang="hr-HR" b="1" i="1" dirty="0" err="1"/>
            <a:t>content</a:t>
          </a:r>
          <a:endParaRPr lang="en-US" b="1" i="1" dirty="0"/>
        </a:p>
      </dgm:t>
    </dgm:pt>
    <dgm:pt modelId="{970D0F75-AC03-40F9-9D44-24264F4CE295}" type="parTrans" cxnId="{D04F706E-C196-4196-8A29-5F57D2E3FE6F}">
      <dgm:prSet/>
      <dgm:spPr/>
      <dgm:t>
        <a:bodyPr/>
        <a:lstStyle/>
        <a:p>
          <a:endParaRPr lang="en-US"/>
        </a:p>
      </dgm:t>
    </dgm:pt>
    <dgm:pt modelId="{FDEADDEB-889C-4244-B9F4-494F65AB98C4}" type="sibTrans" cxnId="{D04F706E-C196-4196-8A29-5F57D2E3FE6F}">
      <dgm:prSet/>
      <dgm:spPr/>
      <dgm:t>
        <a:bodyPr/>
        <a:lstStyle/>
        <a:p>
          <a:endParaRPr lang="en-US"/>
        </a:p>
      </dgm:t>
    </dgm:pt>
    <dgm:pt modelId="{2960B3C0-17A0-4236-9662-1F2973218564}">
      <dgm:prSet phldrT="[Text]"/>
      <dgm:spPr/>
      <dgm:t>
        <a:bodyPr/>
        <a:lstStyle/>
        <a:p>
          <a:r>
            <a:rPr lang="hr-HR" b="1" i="1" dirty="0" err="1"/>
            <a:t>real</a:t>
          </a:r>
          <a:r>
            <a:rPr lang="hr-HR" b="1" i="1" baseline="0" dirty="0"/>
            <a:t> </a:t>
          </a:r>
          <a:r>
            <a:rPr lang="hr-HR" b="1" i="1" baseline="0" dirty="0" err="1"/>
            <a:t>content</a:t>
          </a:r>
          <a:endParaRPr lang="en-US" b="1" i="1" dirty="0"/>
        </a:p>
      </dgm:t>
    </dgm:pt>
    <dgm:pt modelId="{9033F2E9-AEB0-47EE-8B56-599EB5A4D290}" type="parTrans" cxnId="{0F5FE1DF-0FAD-4EBD-94CF-993AD3897E8C}">
      <dgm:prSet/>
      <dgm:spPr/>
      <dgm:t>
        <a:bodyPr/>
        <a:lstStyle/>
        <a:p>
          <a:endParaRPr lang="en-US"/>
        </a:p>
      </dgm:t>
    </dgm:pt>
    <dgm:pt modelId="{194953CC-F778-405D-9C20-79FC4D2E2185}" type="sibTrans" cxnId="{0F5FE1DF-0FAD-4EBD-94CF-993AD3897E8C}">
      <dgm:prSet/>
      <dgm:spPr/>
      <dgm:t>
        <a:bodyPr/>
        <a:lstStyle/>
        <a:p>
          <a:endParaRPr lang="en-US"/>
        </a:p>
      </dgm:t>
    </dgm:pt>
    <dgm:pt modelId="{2EBB336F-65AB-49FD-B979-78591BB28B0A}" type="pres">
      <dgm:prSet presAssocID="{CAE41C92-F5A6-4974-9D9C-EF4B22D846B5}" presName="Name0" presStyleCnt="0">
        <dgm:presLayoutVars>
          <dgm:chMax val="7"/>
          <dgm:chPref val="7"/>
          <dgm:dir val="rev"/>
          <dgm:animLvl val="lvl"/>
        </dgm:presLayoutVars>
      </dgm:prSet>
      <dgm:spPr/>
    </dgm:pt>
    <dgm:pt modelId="{096B0781-AA18-4C6E-83E0-F4830C2F8B22}" type="pres">
      <dgm:prSet presAssocID="{45DC2D43-03B4-4FEB-B681-1135AEF9A136}" presName="Accent1" presStyleCnt="0"/>
      <dgm:spPr/>
    </dgm:pt>
    <dgm:pt modelId="{C9DEAC88-2A61-43BA-9108-B98E253795D8}" type="pres">
      <dgm:prSet presAssocID="{45DC2D43-03B4-4FEB-B681-1135AEF9A136}" presName="Accent" presStyleLbl="node1" presStyleIdx="0" presStyleCnt="2"/>
      <dgm:spPr/>
    </dgm:pt>
    <dgm:pt modelId="{46FA5BDF-E061-47AD-8919-7DBBD95A614E}" type="pres">
      <dgm:prSet presAssocID="{45DC2D43-03B4-4FEB-B681-1135AEF9A136}" presName="Parent1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7DEBD653-34B8-4520-AD3B-F7E98AE00C43}" type="pres">
      <dgm:prSet presAssocID="{2960B3C0-17A0-4236-9662-1F2973218564}" presName="Accent2" presStyleCnt="0"/>
      <dgm:spPr/>
    </dgm:pt>
    <dgm:pt modelId="{C8162B14-FAA8-4E54-BE9F-6931C96771CC}" type="pres">
      <dgm:prSet presAssocID="{2960B3C0-17A0-4236-9662-1F2973218564}" presName="Accent" presStyleLbl="node1" presStyleIdx="1" presStyleCnt="2"/>
      <dgm:spPr/>
    </dgm:pt>
    <dgm:pt modelId="{5CBD83F5-51C2-4D67-89CC-3F60689DB6EA}" type="pres">
      <dgm:prSet presAssocID="{2960B3C0-17A0-4236-9662-1F2973218564}" presName="Parent2" presStyleLbl="revTx" presStyleIdx="1" presStyleCnt="2">
        <dgm:presLayoutVars>
          <dgm:chMax val="1"/>
          <dgm:chPref val="1"/>
          <dgm:bulletEnabled val="1"/>
        </dgm:presLayoutVars>
      </dgm:prSet>
      <dgm:spPr/>
    </dgm:pt>
  </dgm:ptLst>
  <dgm:cxnLst>
    <dgm:cxn modelId="{93F1636C-3D0A-4964-9A18-CE25092908B0}" type="presOf" srcId="{CAE41C92-F5A6-4974-9D9C-EF4B22D846B5}" destId="{2EBB336F-65AB-49FD-B979-78591BB28B0A}" srcOrd="0" destOrd="0" presId="urn:microsoft.com/office/officeart/2009/layout/CircleArrowProcess"/>
    <dgm:cxn modelId="{D04F706E-C196-4196-8A29-5F57D2E3FE6F}" srcId="{CAE41C92-F5A6-4974-9D9C-EF4B22D846B5}" destId="{45DC2D43-03B4-4FEB-B681-1135AEF9A136}" srcOrd="0" destOrd="0" parTransId="{970D0F75-AC03-40F9-9D44-24264F4CE295}" sibTransId="{FDEADDEB-889C-4244-B9F4-494F65AB98C4}"/>
    <dgm:cxn modelId="{C7D7618F-3325-4AF7-8196-019435B1929F}" type="presOf" srcId="{45DC2D43-03B4-4FEB-B681-1135AEF9A136}" destId="{46FA5BDF-E061-47AD-8919-7DBBD95A614E}" srcOrd="0" destOrd="0" presId="urn:microsoft.com/office/officeart/2009/layout/CircleArrowProcess"/>
    <dgm:cxn modelId="{0F5FE1DF-0FAD-4EBD-94CF-993AD3897E8C}" srcId="{CAE41C92-F5A6-4974-9D9C-EF4B22D846B5}" destId="{2960B3C0-17A0-4236-9662-1F2973218564}" srcOrd="1" destOrd="0" parTransId="{9033F2E9-AEB0-47EE-8B56-599EB5A4D290}" sibTransId="{194953CC-F778-405D-9C20-79FC4D2E2185}"/>
    <dgm:cxn modelId="{8752C9FC-02D7-4D09-905D-7C223A13AA5E}" type="presOf" srcId="{2960B3C0-17A0-4236-9662-1F2973218564}" destId="{5CBD83F5-51C2-4D67-89CC-3F60689DB6EA}" srcOrd="0" destOrd="0" presId="urn:microsoft.com/office/officeart/2009/layout/CircleArrowProcess"/>
    <dgm:cxn modelId="{D8FDAB76-9884-43D4-9C4E-DC3E837A9533}" type="presParOf" srcId="{2EBB336F-65AB-49FD-B979-78591BB28B0A}" destId="{096B0781-AA18-4C6E-83E0-F4830C2F8B22}" srcOrd="0" destOrd="0" presId="urn:microsoft.com/office/officeart/2009/layout/CircleArrowProcess"/>
    <dgm:cxn modelId="{DF245532-8535-4078-BBA1-98ECC7503405}" type="presParOf" srcId="{096B0781-AA18-4C6E-83E0-F4830C2F8B22}" destId="{C9DEAC88-2A61-43BA-9108-B98E253795D8}" srcOrd="0" destOrd="0" presId="urn:microsoft.com/office/officeart/2009/layout/CircleArrowProcess"/>
    <dgm:cxn modelId="{554D66E0-0357-469F-A327-9503357B47A5}" type="presParOf" srcId="{2EBB336F-65AB-49FD-B979-78591BB28B0A}" destId="{46FA5BDF-E061-47AD-8919-7DBBD95A614E}" srcOrd="1" destOrd="0" presId="urn:microsoft.com/office/officeart/2009/layout/CircleArrowProcess"/>
    <dgm:cxn modelId="{7CFD0742-6371-4BF9-9361-8102238F1182}" type="presParOf" srcId="{2EBB336F-65AB-49FD-B979-78591BB28B0A}" destId="{7DEBD653-34B8-4520-AD3B-F7E98AE00C43}" srcOrd="2" destOrd="0" presId="urn:microsoft.com/office/officeart/2009/layout/CircleArrowProcess"/>
    <dgm:cxn modelId="{03A9975A-31EC-4DDE-8C55-DA366A21ABA7}" type="presParOf" srcId="{7DEBD653-34B8-4520-AD3B-F7E98AE00C43}" destId="{C8162B14-FAA8-4E54-BE9F-6931C96771CC}" srcOrd="0" destOrd="0" presId="urn:microsoft.com/office/officeart/2009/layout/CircleArrowProcess"/>
    <dgm:cxn modelId="{47F16DC3-26FF-438D-B9B9-A781203E825B}" type="presParOf" srcId="{2EBB336F-65AB-49FD-B979-78591BB28B0A}" destId="{5CBD83F5-51C2-4D67-89CC-3F60689DB6EA}" srcOrd="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007D2D-9B85-4D61-B169-F7A5711061FA}" type="doc">
      <dgm:prSet loTypeId="urn:microsoft.com/office/officeart/2005/8/layout/hProcess9" loCatId="process" qsTypeId="urn:microsoft.com/office/officeart/2005/8/quickstyle/3d3" qsCatId="3D" csTypeId="urn:microsoft.com/office/officeart/2005/8/colors/accent0_2" csCatId="mainScheme" phldr="1"/>
      <dgm:spPr/>
    </dgm:pt>
    <dgm:pt modelId="{62FA943A-ADE8-4320-93B0-C8772D423C07}">
      <dgm:prSet phldrT="[Text]" phldr="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>
            <a:noFill/>
          </a:endParaRPr>
        </a:p>
      </dgm:t>
    </dgm:pt>
    <dgm:pt modelId="{0A575CD7-B37B-4D15-A13D-41DA41D2B954}" type="sibTrans" cxnId="{C8587E4F-072A-4FBF-9097-27602AE60F32}">
      <dgm:prSet/>
      <dgm:spPr/>
      <dgm:t>
        <a:bodyPr/>
        <a:lstStyle/>
        <a:p>
          <a:endParaRPr lang="en-US"/>
        </a:p>
      </dgm:t>
    </dgm:pt>
    <dgm:pt modelId="{8093583F-5AA1-4BF1-B59B-26E0BB8AACB2}" type="parTrans" cxnId="{C8587E4F-072A-4FBF-9097-27602AE60F32}">
      <dgm:prSet/>
      <dgm:spPr/>
      <dgm:t>
        <a:bodyPr/>
        <a:lstStyle/>
        <a:p>
          <a:endParaRPr lang="en-US"/>
        </a:p>
      </dgm:t>
    </dgm:pt>
    <dgm:pt modelId="{E4A23892-F999-4AFF-B56B-1CFB7411048B}">
      <dgm:prSet phldrT="[Text]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hr-HR" b="1" dirty="0">
            <a:solidFill>
              <a:srgbClr val="C00000"/>
            </a:solidFill>
          </a:endParaRPr>
        </a:p>
        <a:p>
          <a:endParaRPr lang="hr-HR" b="1" dirty="0">
            <a:solidFill>
              <a:srgbClr val="C00000"/>
            </a:solidFill>
          </a:endParaRPr>
        </a:p>
        <a:p>
          <a:endParaRPr lang="hr-HR" b="1" dirty="0">
            <a:solidFill>
              <a:srgbClr val="C00000"/>
            </a:solidFill>
          </a:endParaRPr>
        </a:p>
      </dgm:t>
    </dgm:pt>
    <dgm:pt modelId="{E5386675-C008-4E80-9151-16BCA89BACE2}" type="sibTrans" cxnId="{88DE7CAA-EAB3-42D1-AF84-C684F960856B}">
      <dgm:prSet/>
      <dgm:spPr/>
      <dgm:t>
        <a:bodyPr/>
        <a:lstStyle/>
        <a:p>
          <a:endParaRPr lang="en-US"/>
        </a:p>
      </dgm:t>
    </dgm:pt>
    <dgm:pt modelId="{B5398482-EF6B-4169-82B2-1699D19B42DA}" type="parTrans" cxnId="{88DE7CAA-EAB3-42D1-AF84-C684F960856B}">
      <dgm:prSet/>
      <dgm:spPr/>
      <dgm:t>
        <a:bodyPr/>
        <a:lstStyle/>
        <a:p>
          <a:endParaRPr lang="en-US"/>
        </a:p>
      </dgm:t>
    </dgm:pt>
    <dgm:pt modelId="{06786B85-1055-4567-8CAE-4113DB26D92E}" type="pres">
      <dgm:prSet presAssocID="{63007D2D-9B85-4D61-B169-F7A5711061FA}" presName="CompostProcess" presStyleCnt="0">
        <dgm:presLayoutVars>
          <dgm:dir/>
          <dgm:resizeHandles val="exact"/>
        </dgm:presLayoutVars>
      </dgm:prSet>
      <dgm:spPr/>
    </dgm:pt>
    <dgm:pt modelId="{E1B53309-207C-4295-9256-32870E1319C4}" type="pres">
      <dgm:prSet presAssocID="{63007D2D-9B85-4D61-B169-F7A5711061FA}" presName="arrow" presStyleLbl="bgShp" presStyleIdx="0" presStyleCnt="1" custScaleX="117647" custLinFactNeighborX="-167" custLinFactNeighborY="-4989"/>
      <dgm:spPr/>
    </dgm:pt>
    <dgm:pt modelId="{DB4FAA91-EC1E-4350-9D99-15C0D13E0A6C}" type="pres">
      <dgm:prSet presAssocID="{63007D2D-9B85-4D61-B169-F7A5711061FA}" presName="linearProcess" presStyleCnt="0"/>
      <dgm:spPr/>
    </dgm:pt>
    <dgm:pt modelId="{1D2C0D4A-FFF3-4649-8950-D658F2E4BFED}" type="pres">
      <dgm:prSet presAssocID="{62FA943A-ADE8-4320-93B0-C8772D423C07}" presName="textNode" presStyleLbl="node1" presStyleIdx="0" presStyleCnt="2" custScaleX="91792" custScaleY="92095" custLinFactNeighborX="-48120" custLinFactNeighborY="-6153">
        <dgm:presLayoutVars>
          <dgm:bulletEnabled val="1"/>
        </dgm:presLayoutVars>
      </dgm:prSet>
      <dgm:spPr/>
    </dgm:pt>
    <dgm:pt modelId="{0A0D0111-5B2E-4FAE-80F0-FE0E991C591C}" type="pres">
      <dgm:prSet presAssocID="{0A575CD7-B37B-4D15-A13D-41DA41D2B954}" presName="sibTrans" presStyleCnt="0"/>
      <dgm:spPr/>
    </dgm:pt>
    <dgm:pt modelId="{EA3D4D3D-B4DC-48BD-9730-90F4301AA7D5}" type="pres">
      <dgm:prSet presAssocID="{E4A23892-F999-4AFF-B56B-1CFB7411048B}" presName="textNode" presStyleLbl="node1" presStyleIdx="1" presStyleCnt="2" custScaleX="91041" custScaleY="97801" custLinFactNeighborX="508" custLinFactNeighborY="-4930">
        <dgm:presLayoutVars>
          <dgm:bulletEnabled val="1"/>
        </dgm:presLayoutVars>
      </dgm:prSet>
      <dgm:spPr/>
    </dgm:pt>
  </dgm:ptLst>
  <dgm:cxnLst>
    <dgm:cxn modelId="{758B5867-511D-4B13-8ADE-B42CB3E1E182}" type="presOf" srcId="{62FA943A-ADE8-4320-93B0-C8772D423C07}" destId="{1D2C0D4A-FFF3-4649-8950-D658F2E4BFED}" srcOrd="0" destOrd="0" presId="urn:microsoft.com/office/officeart/2005/8/layout/hProcess9"/>
    <dgm:cxn modelId="{C8587E4F-072A-4FBF-9097-27602AE60F32}" srcId="{63007D2D-9B85-4D61-B169-F7A5711061FA}" destId="{62FA943A-ADE8-4320-93B0-C8772D423C07}" srcOrd="0" destOrd="0" parTransId="{8093583F-5AA1-4BF1-B59B-26E0BB8AACB2}" sibTransId="{0A575CD7-B37B-4D15-A13D-41DA41D2B954}"/>
    <dgm:cxn modelId="{CF3DE098-1C35-4595-8447-BB4D018E7AD6}" type="presOf" srcId="{63007D2D-9B85-4D61-B169-F7A5711061FA}" destId="{06786B85-1055-4567-8CAE-4113DB26D92E}" srcOrd="0" destOrd="0" presId="urn:microsoft.com/office/officeart/2005/8/layout/hProcess9"/>
    <dgm:cxn modelId="{88DE7CAA-EAB3-42D1-AF84-C684F960856B}" srcId="{63007D2D-9B85-4D61-B169-F7A5711061FA}" destId="{E4A23892-F999-4AFF-B56B-1CFB7411048B}" srcOrd="1" destOrd="0" parTransId="{B5398482-EF6B-4169-82B2-1699D19B42DA}" sibTransId="{E5386675-C008-4E80-9151-16BCA89BACE2}"/>
    <dgm:cxn modelId="{A3880CFE-A875-4444-8949-5DFFF05A9468}" type="presOf" srcId="{E4A23892-F999-4AFF-B56B-1CFB7411048B}" destId="{EA3D4D3D-B4DC-48BD-9730-90F4301AA7D5}" srcOrd="0" destOrd="0" presId="urn:microsoft.com/office/officeart/2005/8/layout/hProcess9"/>
    <dgm:cxn modelId="{53C53938-D5B4-4AD0-AA81-629C9F1B6624}" type="presParOf" srcId="{06786B85-1055-4567-8CAE-4113DB26D92E}" destId="{E1B53309-207C-4295-9256-32870E1319C4}" srcOrd="0" destOrd="0" presId="urn:microsoft.com/office/officeart/2005/8/layout/hProcess9"/>
    <dgm:cxn modelId="{10CA10EE-1039-461F-AC73-45D0C6856445}" type="presParOf" srcId="{06786B85-1055-4567-8CAE-4113DB26D92E}" destId="{DB4FAA91-EC1E-4350-9D99-15C0D13E0A6C}" srcOrd="1" destOrd="0" presId="urn:microsoft.com/office/officeart/2005/8/layout/hProcess9"/>
    <dgm:cxn modelId="{D7F575AE-B3F0-413C-8FE7-9C6A0F1B739A}" type="presParOf" srcId="{DB4FAA91-EC1E-4350-9D99-15C0D13E0A6C}" destId="{1D2C0D4A-FFF3-4649-8950-D658F2E4BFED}" srcOrd="0" destOrd="0" presId="urn:microsoft.com/office/officeart/2005/8/layout/hProcess9"/>
    <dgm:cxn modelId="{AABF5C8D-62EA-455D-958D-D35166B8803D}" type="presParOf" srcId="{DB4FAA91-EC1E-4350-9D99-15C0D13E0A6C}" destId="{0A0D0111-5B2E-4FAE-80F0-FE0E991C591C}" srcOrd="1" destOrd="0" presId="urn:microsoft.com/office/officeart/2005/8/layout/hProcess9"/>
    <dgm:cxn modelId="{A1D6ABAB-DAB9-4E28-8DC0-564378C1F223}" type="presParOf" srcId="{DB4FAA91-EC1E-4350-9D99-15C0D13E0A6C}" destId="{EA3D4D3D-B4DC-48BD-9730-90F4301AA7D5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DEAC88-2A61-43BA-9108-B98E253795D8}">
      <dsp:nvSpPr>
        <dsp:cNvPr id="0" name=""/>
        <dsp:cNvSpPr/>
      </dsp:nvSpPr>
      <dsp:spPr>
        <a:xfrm>
          <a:off x="754151" y="58922"/>
          <a:ext cx="2533802" cy="253387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6FA5BDF-E061-47AD-8919-7DBBD95A614E}">
      <dsp:nvSpPr>
        <dsp:cNvPr id="0" name=""/>
        <dsp:cNvSpPr/>
      </dsp:nvSpPr>
      <dsp:spPr>
        <a:xfrm>
          <a:off x="1316050" y="976287"/>
          <a:ext cx="1413662" cy="706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b="1" i="1" kern="1200" dirty="0" err="1"/>
            <a:t>carrier</a:t>
          </a:r>
          <a:r>
            <a:rPr lang="hr-HR" sz="2500" b="1" i="1" kern="1200" dirty="0"/>
            <a:t> </a:t>
          </a:r>
          <a:r>
            <a:rPr lang="hr-HR" sz="2500" b="1" i="1" kern="1200" dirty="0" err="1"/>
            <a:t>content</a:t>
          </a:r>
          <a:endParaRPr lang="en-US" sz="2500" b="1" i="1" kern="1200" dirty="0"/>
        </a:p>
      </dsp:txBody>
      <dsp:txXfrm>
        <a:off x="1316050" y="976287"/>
        <a:ext cx="1413662" cy="706747"/>
      </dsp:txXfrm>
    </dsp:sp>
    <dsp:sp modelId="{C8162B14-FAA8-4E54-BE9F-6931C96771CC}">
      <dsp:nvSpPr>
        <dsp:cNvPr id="0" name=""/>
        <dsp:cNvSpPr/>
      </dsp:nvSpPr>
      <dsp:spPr>
        <a:xfrm>
          <a:off x="1641119" y="1683035"/>
          <a:ext cx="2176729" cy="217764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CBD83F5-51C2-4D67-89CC-3F60689DB6EA}">
      <dsp:nvSpPr>
        <dsp:cNvPr id="0" name=""/>
        <dsp:cNvSpPr/>
      </dsp:nvSpPr>
      <dsp:spPr>
        <a:xfrm>
          <a:off x="2022881" y="2435023"/>
          <a:ext cx="1413662" cy="706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b="1" i="1" kern="1200" dirty="0" err="1"/>
            <a:t>real</a:t>
          </a:r>
          <a:r>
            <a:rPr lang="hr-HR" sz="2500" b="1" i="1" kern="1200" baseline="0" dirty="0"/>
            <a:t> </a:t>
          </a:r>
          <a:r>
            <a:rPr lang="hr-HR" sz="2500" b="1" i="1" kern="1200" baseline="0" dirty="0" err="1"/>
            <a:t>content</a:t>
          </a:r>
          <a:endParaRPr lang="en-US" sz="2500" b="1" i="1" kern="1200" dirty="0"/>
        </a:p>
      </dsp:txBody>
      <dsp:txXfrm>
        <a:off x="2022881" y="2435023"/>
        <a:ext cx="1413662" cy="7067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B53309-207C-4295-9256-32870E1319C4}">
      <dsp:nvSpPr>
        <dsp:cNvPr id="0" name=""/>
        <dsp:cNvSpPr/>
      </dsp:nvSpPr>
      <dsp:spPr>
        <a:xfrm>
          <a:off x="0" y="0"/>
          <a:ext cx="6759228" cy="3308165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2C0D4A-FFF3-4649-8950-D658F2E4BFED}">
      <dsp:nvSpPr>
        <dsp:cNvPr id="0" name=""/>
        <dsp:cNvSpPr/>
      </dsp:nvSpPr>
      <dsp:spPr>
        <a:xfrm>
          <a:off x="1194292" y="963331"/>
          <a:ext cx="1861330" cy="1218661"/>
        </a:xfrm>
        <a:prstGeom prst="round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noFill/>
          </a:endParaRPr>
        </a:p>
      </dsp:txBody>
      <dsp:txXfrm>
        <a:off x="1253782" y="1022821"/>
        <a:ext cx="1742350" cy="1099681"/>
      </dsp:txXfrm>
    </dsp:sp>
    <dsp:sp modelId="{EA3D4D3D-B4DC-48BD-9730-90F4301AA7D5}">
      <dsp:nvSpPr>
        <dsp:cNvPr id="0" name=""/>
        <dsp:cNvSpPr/>
      </dsp:nvSpPr>
      <dsp:spPr>
        <a:xfrm>
          <a:off x="3557927" y="941761"/>
          <a:ext cx="1846101" cy="1294167"/>
        </a:xfrm>
        <a:prstGeom prst="round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000" b="1" kern="1200" dirty="0">
            <a:solidFill>
              <a:srgbClr val="C00000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000" b="1" kern="1200" dirty="0">
            <a:solidFill>
              <a:srgbClr val="C00000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000" b="1" kern="1200" dirty="0">
            <a:solidFill>
              <a:srgbClr val="C00000"/>
            </a:solidFill>
          </a:endParaRPr>
        </a:p>
      </dsp:txBody>
      <dsp:txXfrm>
        <a:off x="3621103" y="1004937"/>
        <a:ext cx="1719749" cy="1167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04b6e08692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04b6e08692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0411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>
          <a:extLst>
            <a:ext uri="{FF2B5EF4-FFF2-40B4-BE49-F238E27FC236}">
              <a16:creationId xmlns:a16="http://schemas.microsoft.com/office/drawing/2014/main" id="{CAB34407-3AAA-D195-7E56-6C0F029C1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3fb61485ab_0_80:notes">
            <a:extLst>
              <a:ext uri="{FF2B5EF4-FFF2-40B4-BE49-F238E27FC236}">
                <a16:creationId xmlns:a16="http://schemas.microsoft.com/office/drawing/2014/main" id="{44012F41-A10E-ACE7-81D1-F31CD2C62A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33fb61485ab_0_80:notes">
            <a:extLst>
              <a:ext uri="{FF2B5EF4-FFF2-40B4-BE49-F238E27FC236}">
                <a16:creationId xmlns:a16="http://schemas.microsoft.com/office/drawing/2014/main" id="{E677B459-2B6F-2CC7-09FC-7EB6BC389C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7391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3fb61485ab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3fb61485ab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>
          <a:extLst>
            <a:ext uri="{FF2B5EF4-FFF2-40B4-BE49-F238E27FC236}">
              <a16:creationId xmlns:a16="http://schemas.microsoft.com/office/drawing/2014/main" id="{30B24AD8-70A2-94E2-288C-99EF43700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3fb61485ab_0_110:notes">
            <a:extLst>
              <a:ext uri="{FF2B5EF4-FFF2-40B4-BE49-F238E27FC236}">
                <a16:creationId xmlns:a16="http://schemas.microsoft.com/office/drawing/2014/main" id="{404AE632-1527-0AFE-6EF2-E8B41F69DB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3fb61485ab_0_110:notes">
            <a:extLst>
              <a:ext uri="{FF2B5EF4-FFF2-40B4-BE49-F238E27FC236}">
                <a16:creationId xmlns:a16="http://schemas.microsoft.com/office/drawing/2014/main" id="{503EA869-F220-F9A3-5772-50488EA09F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502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e1d838b62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e1d838b62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e1d838b627_4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e1d838b627_4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e1d838b627_4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e1d838b627_4_1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4564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e1d838b627_4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e1d838b627_4_1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1028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e1d838b627_4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e1d838b627_4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>
          <a:extLst>
            <a:ext uri="{FF2B5EF4-FFF2-40B4-BE49-F238E27FC236}">
              <a16:creationId xmlns:a16="http://schemas.microsoft.com/office/drawing/2014/main" id="{640BE583-DFCA-E2CC-164F-A1E8A333E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e1d838b627_4_19:notes">
            <a:extLst>
              <a:ext uri="{FF2B5EF4-FFF2-40B4-BE49-F238E27FC236}">
                <a16:creationId xmlns:a16="http://schemas.microsoft.com/office/drawing/2014/main" id="{0E32E8BB-54D2-5A9C-E25A-D570BEA18DE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e1d838b627_4_19:notes">
            <a:extLst>
              <a:ext uri="{FF2B5EF4-FFF2-40B4-BE49-F238E27FC236}">
                <a16:creationId xmlns:a16="http://schemas.microsoft.com/office/drawing/2014/main" id="{7E39D008-2B24-1B61-385B-DA718924A6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9663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e1d838b627_4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e1d838b627_4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3fb61485ab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33fb61485ab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5"/>
          <p:cNvCxnSpPr/>
          <p:nvPr/>
        </p:nvCxnSpPr>
        <p:spPr>
          <a:xfrm>
            <a:off x="0" y="5029195"/>
            <a:ext cx="9144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3874931" y="1427963"/>
            <a:ext cx="5040600" cy="43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 Medium"/>
              <a:buNone/>
              <a:defRPr sz="1600">
                <a:latin typeface="Epilogue Medium"/>
                <a:ea typeface="Epilogue Medium"/>
                <a:cs typeface="Epilogue Medium"/>
                <a:sym typeface="Epilogue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 Medium"/>
              <a:buNone/>
              <a:defRPr sz="2400">
                <a:latin typeface="Epilogue Medium"/>
                <a:ea typeface="Epilogue Medium"/>
                <a:cs typeface="Epilogue Medium"/>
                <a:sym typeface="Epilogue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 Medium"/>
              <a:buNone/>
              <a:defRPr sz="2400">
                <a:latin typeface="Epilogue Medium"/>
                <a:ea typeface="Epilogue Medium"/>
                <a:cs typeface="Epilogue Medium"/>
                <a:sym typeface="Epilogue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 Medium"/>
              <a:buNone/>
              <a:defRPr sz="2400">
                <a:latin typeface="Epilogue Medium"/>
                <a:ea typeface="Epilogue Medium"/>
                <a:cs typeface="Epilogue Medium"/>
                <a:sym typeface="Epilogue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 Medium"/>
              <a:buNone/>
              <a:defRPr sz="2400">
                <a:latin typeface="Epilogue Medium"/>
                <a:ea typeface="Epilogue Medium"/>
                <a:cs typeface="Epilogue Medium"/>
                <a:sym typeface="Epilogue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 Medium"/>
              <a:buNone/>
              <a:defRPr sz="2400">
                <a:latin typeface="Epilogue Medium"/>
                <a:ea typeface="Epilogue Medium"/>
                <a:cs typeface="Epilogue Medium"/>
                <a:sym typeface="Epilogue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 Medium"/>
              <a:buNone/>
              <a:defRPr sz="2400">
                <a:latin typeface="Epilogue Medium"/>
                <a:ea typeface="Epilogue Medium"/>
                <a:cs typeface="Epilogue Medium"/>
                <a:sym typeface="Epilogue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 Medium"/>
              <a:buNone/>
              <a:defRPr sz="2400">
                <a:latin typeface="Epilogue Medium"/>
                <a:ea typeface="Epilogue Medium"/>
                <a:cs typeface="Epilogue Medium"/>
                <a:sym typeface="Epilogue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 Medium"/>
              <a:buNone/>
              <a:defRPr sz="2400">
                <a:latin typeface="Epilogue Medium"/>
                <a:ea typeface="Epilogue Medium"/>
                <a:cs typeface="Epilogue Medium"/>
                <a:sym typeface="Epilogue Medium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2"/>
          </p:nvPr>
        </p:nvSpPr>
        <p:spPr>
          <a:xfrm>
            <a:off x="3874931" y="3009939"/>
            <a:ext cx="5040600" cy="43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 Medium"/>
              <a:buNone/>
              <a:defRPr sz="1600">
                <a:latin typeface="Epilogue Medium"/>
                <a:ea typeface="Epilogue Medium"/>
                <a:cs typeface="Epilogue Medium"/>
                <a:sym typeface="Epilogu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 Medium"/>
              <a:buNone/>
              <a:defRPr sz="2400">
                <a:latin typeface="Epilogue Medium"/>
                <a:ea typeface="Epilogue Medium"/>
                <a:cs typeface="Epilogue Medium"/>
                <a:sym typeface="Epilogue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 Medium"/>
              <a:buNone/>
              <a:defRPr sz="2400">
                <a:latin typeface="Epilogue Medium"/>
                <a:ea typeface="Epilogue Medium"/>
                <a:cs typeface="Epilogue Medium"/>
                <a:sym typeface="Epilogue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 Medium"/>
              <a:buNone/>
              <a:defRPr sz="2400">
                <a:latin typeface="Epilogue Medium"/>
                <a:ea typeface="Epilogue Medium"/>
                <a:cs typeface="Epilogue Medium"/>
                <a:sym typeface="Epilogue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 Medium"/>
              <a:buNone/>
              <a:defRPr sz="2400">
                <a:latin typeface="Epilogue Medium"/>
                <a:ea typeface="Epilogue Medium"/>
                <a:cs typeface="Epilogue Medium"/>
                <a:sym typeface="Epilogue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 Medium"/>
              <a:buNone/>
              <a:defRPr sz="2400">
                <a:latin typeface="Epilogue Medium"/>
                <a:ea typeface="Epilogue Medium"/>
                <a:cs typeface="Epilogue Medium"/>
                <a:sym typeface="Epilogue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 Medium"/>
              <a:buNone/>
              <a:defRPr sz="2400">
                <a:latin typeface="Epilogue Medium"/>
                <a:ea typeface="Epilogue Medium"/>
                <a:cs typeface="Epilogue Medium"/>
                <a:sym typeface="Epilogue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 Medium"/>
              <a:buNone/>
              <a:defRPr sz="2400">
                <a:latin typeface="Epilogue Medium"/>
                <a:ea typeface="Epilogue Medium"/>
                <a:cs typeface="Epilogue Medium"/>
                <a:sym typeface="Epilogue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 Medium"/>
              <a:buNone/>
              <a:defRPr sz="2400">
                <a:latin typeface="Epilogue Medium"/>
                <a:ea typeface="Epilogue Medium"/>
                <a:cs typeface="Epilogue Medium"/>
                <a:sym typeface="Epilogue Medium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3"/>
          </p:nvPr>
        </p:nvSpPr>
        <p:spPr>
          <a:xfrm>
            <a:off x="3874931" y="1782861"/>
            <a:ext cx="50406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26245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4"/>
          </p:nvPr>
        </p:nvSpPr>
        <p:spPr>
          <a:xfrm>
            <a:off x="3874931" y="3364837"/>
            <a:ext cx="50406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874799" y="228600"/>
            <a:ext cx="50406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>
            <a:spLocks noGrp="1"/>
          </p:cNvSpPr>
          <p:nvPr>
            <p:ph type="pic" idx="5"/>
          </p:nvPr>
        </p:nvSpPr>
        <p:spPr>
          <a:xfrm>
            <a:off x="228602" y="226332"/>
            <a:ext cx="3404700" cy="2345400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p5"/>
          <p:cNvSpPr>
            <a:spLocks noGrp="1"/>
          </p:cNvSpPr>
          <p:nvPr>
            <p:ph type="pic" idx="6"/>
          </p:nvPr>
        </p:nvSpPr>
        <p:spPr>
          <a:xfrm>
            <a:off x="228605" y="2571768"/>
            <a:ext cx="3404700" cy="2345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ONE_COLUMN_TEXT_1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Google Shape;78;p15"/>
          <p:cNvCxnSpPr/>
          <p:nvPr/>
        </p:nvCxnSpPr>
        <p:spPr>
          <a:xfrm>
            <a:off x="0" y="5029195"/>
            <a:ext cx="9144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5040600" cy="189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228600" y="2213575"/>
            <a:ext cx="5040600" cy="27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/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>
            <a:spLocks noGrp="1"/>
          </p:cNvSpPr>
          <p:nvPr>
            <p:ph type="pic" idx="2"/>
          </p:nvPr>
        </p:nvSpPr>
        <p:spPr>
          <a:xfrm>
            <a:off x="5510700" y="228600"/>
            <a:ext cx="3404700" cy="468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Google Shape;86;p17"/>
          <p:cNvCxnSpPr/>
          <p:nvPr/>
        </p:nvCxnSpPr>
        <p:spPr>
          <a:xfrm>
            <a:off x="0" y="5029195"/>
            <a:ext cx="9144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subTitle" idx="1"/>
          </p:nvPr>
        </p:nvSpPr>
        <p:spPr>
          <a:xfrm>
            <a:off x="832372" y="2396413"/>
            <a:ext cx="44367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subTitle" idx="2"/>
          </p:nvPr>
        </p:nvSpPr>
        <p:spPr>
          <a:xfrm>
            <a:off x="832373" y="1048294"/>
            <a:ext cx="44367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subTitle" idx="3"/>
          </p:nvPr>
        </p:nvSpPr>
        <p:spPr>
          <a:xfrm>
            <a:off x="832275" y="3744519"/>
            <a:ext cx="44367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title" idx="4" hasCustomPrompt="1"/>
          </p:nvPr>
        </p:nvSpPr>
        <p:spPr>
          <a:xfrm>
            <a:off x="228600" y="2643156"/>
            <a:ext cx="603600" cy="429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2" name="Google Shape;92;p17"/>
          <p:cNvSpPr txBox="1">
            <a:spLocks noGrp="1"/>
          </p:cNvSpPr>
          <p:nvPr>
            <p:ph type="title" idx="5" hasCustomPrompt="1"/>
          </p:nvPr>
        </p:nvSpPr>
        <p:spPr>
          <a:xfrm>
            <a:off x="228672" y="1295044"/>
            <a:ext cx="6036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3" name="Google Shape;93;p17"/>
          <p:cNvSpPr txBox="1">
            <a:spLocks noGrp="1"/>
          </p:cNvSpPr>
          <p:nvPr>
            <p:ph type="title" idx="6" hasCustomPrompt="1"/>
          </p:nvPr>
        </p:nvSpPr>
        <p:spPr>
          <a:xfrm>
            <a:off x="228675" y="3991269"/>
            <a:ext cx="6036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94" name="Google Shape;94;p17"/>
          <p:cNvSpPr>
            <a:spLocks noGrp="1"/>
          </p:cNvSpPr>
          <p:nvPr>
            <p:ph type="pic" idx="7"/>
          </p:nvPr>
        </p:nvSpPr>
        <p:spPr>
          <a:xfrm>
            <a:off x="5510702" y="226332"/>
            <a:ext cx="3404700" cy="1563600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17"/>
          <p:cNvSpPr>
            <a:spLocks noGrp="1"/>
          </p:cNvSpPr>
          <p:nvPr>
            <p:ph type="pic" idx="8"/>
          </p:nvPr>
        </p:nvSpPr>
        <p:spPr>
          <a:xfrm flipH="1">
            <a:off x="5510702" y="1789958"/>
            <a:ext cx="3404700" cy="15636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17"/>
          <p:cNvSpPr>
            <a:spLocks noGrp="1"/>
          </p:cNvSpPr>
          <p:nvPr>
            <p:ph type="pic" idx="9"/>
          </p:nvPr>
        </p:nvSpPr>
        <p:spPr>
          <a:xfrm>
            <a:off x="5510702" y="3353582"/>
            <a:ext cx="3404700" cy="1563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8" name="Google Shape;98;p18"/>
          <p:cNvCxnSpPr/>
          <p:nvPr/>
        </p:nvCxnSpPr>
        <p:spPr>
          <a:xfrm>
            <a:off x="0" y="5029195"/>
            <a:ext cx="9144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3874800" y="228600"/>
            <a:ext cx="504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>
            <a:spLocks noGrp="1"/>
          </p:cNvSpPr>
          <p:nvPr>
            <p:ph type="pic" idx="2"/>
          </p:nvPr>
        </p:nvSpPr>
        <p:spPr>
          <a:xfrm>
            <a:off x="228600" y="228600"/>
            <a:ext cx="3404700" cy="4686300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18"/>
          <p:cNvSpPr txBox="1">
            <a:spLocks noGrp="1"/>
          </p:cNvSpPr>
          <p:nvPr>
            <p:ph type="subTitle" idx="1"/>
          </p:nvPr>
        </p:nvSpPr>
        <p:spPr>
          <a:xfrm>
            <a:off x="4477200" y="907388"/>
            <a:ext cx="4438200" cy="554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title" idx="3" hasCustomPrompt="1"/>
          </p:nvPr>
        </p:nvSpPr>
        <p:spPr>
          <a:xfrm>
            <a:off x="3874801" y="968888"/>
            <a:ext cx="602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1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103" name="Google Shape;103;p18"/>
          <p:cNvSpPr txBox="1">
            <a:spLocks noGrp="1"/>
          </p:cNvSpPr>
          <p:nvPr>
            <p:ph type="subTitle" idx="4"/>
          </p:nvPr>
        </p:nvSpPr>
        <p:spPr>
          <a:xfrm>
            <a:off x="4477200" y="1576853"/>
            <a:ext cx="4438200" cy="554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title" idx="5" hasCustomPrompt="1"/>
          </p:nvPr>
        </p:nvSpPr>
        <p:spPr>
          <a:xfrm>
            <a:off x="3874801" y="1638353"/>
            <a:ext cx="602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1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105" name="Google Shape;105;p18"/>
          <p:cNvSpPr txBox="1">
            <a:spLocks noGrp="1"/>
          </p:cNvSpPr>
          <p:nvPr>
            <p:ph type="subTitle" idx="6"/>
          </p:nvPr>
        </p:nvSpPr>
        <p:spPr>
          <a:xfrm>
            <a:off x="4477200" y="2246318"/>
            <a:ext cx="4438200" cy="554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title" idx="7" hasCustomPrompt="1"/>
          </p:nvPr>
        </p:nvSpPr>
        <p:spPr>
          <a:xfrm>
            <a:off x="3874801" y="2307818"/>
            <a:ext cx="602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1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107" name="Google Shape;107;p18"/>
          <p:cNvSpPr txBox="1">
            <a:spLocks noGrp="1"/>
          </p:cNvSpPr>
          <p:nvPr>
            <p:ph type="subTitle" idx="8"/>
          </p:nvPr>
        </p:nvSpPr>
        <p:spPr>
          <a:xfrm>
            <a:off x="4477200" y="2915783"/>
            <a:ext cx="4438200" cy="554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title" idx="9" hasCustomPrompt="1"/>
          </p:nvPr>
        </p:nvSpPr>
        <p:spPr>
          <a:xfrm>
            <a:off x="3874801" y="2977283"/>
            <a:ext cx="602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1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109" name="Google Shape;109;p18"/>
          <p:cNvSpPr txBox="1">
            <a:spLocks noGrp="1"/>
          </p:cNvSpPr>
          <p:nvPr>
            <p:ph type="subTitle" idx="13"/>
          </p:nvPr>
        </p:nvSpPr>
        <p:spPr>
          <a:xfrm>
            <a:off x="4477200" y="3585248"/>
            <a:ext cx="4438200" cy="554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title" idx="14" hasCustomPrompt="1"/>
          </p:nvPr>
        </p:nvSpPr>
        <p:spPr>
          <a:xfrm>
            <a:off x="3874801" y="3646748"/>
            <a:ext cx="602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1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111" name="Google Shape;111;p18"/>
          <p:cNvSpPr txBox="1">
            <a:spLocks noGrp="1"/>
          </p:cNvSpPr>
          <p:nvPr>
            <p:ph type="subTitle" idx="15"/>
          </p:nvPr>
        </p:nvSpPr>
        <p:spPr>
          <a:xfrm>
            <a:off x="4477200" y="4254713"/>
            <a:ext cx="4438200" cy="554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title" idx="16" hasCustomPrompt="1"/>
          </p:nvPr>
        </p:nvSpPr>
        <p:spPr>
          <a:xfrm>
            <a:off x="3874801" y="4316213"/>
            <a:ext cx="602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1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21"/>
          <p:cNvGrpSpPr/>
          <p:nvPr/>
        </p:nvGrpSpPr>
        <p:grpSpPr>
          <a:xfrm>
            <a:off x="0" y="4993820"/>
            <a:ext cx="9144000" cy="70750"/>
            <a:chOff x="0" y="4914895"/>
            <a:chExt cx="9144000" cy="70750"/>
          </a:xfrm>
        </p:grpSpPr>
        <p:cxnSp>
          <p:nvCxnSpPr>
            <p:cNvPr id="126" name="Google Shape;126;p21"/>
            <p:cNvCxnSpPr/>
            <p:nvPr/>
          </p:nvCxnSpPr>
          <p:spPr>
            <a:xfrm>
              <a:off x="0" y="491489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21"/>
            <p:cNvCxnSpPr/>
            <p:nvPr/>
          </p:nvCxnSpPr>
          <p:spPr>
            <a:xfrm>
              <a:off x="0" y="498564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9" name="Google Shape;129;p22"/>
          <p:cNvCxnSpPr/>
          <p:nvPr/>
        </p:nvCxnSpPr>
        <p:spPr>
          <a:xfrm>
            <a:off x="0" y="114300"/>
            <a:ext cx="9144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325" y="2394800"/>
            <a:ext cx="4448700" cy="220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>
                <a:latin typeface="Instrument Serif"/>
                <a:ea typeface="Instrument Serif"/>
                <a:cs typeface="Instrument Serif"/>
                <a:sym typeface="Instrument Serif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325" y="539500"/>
            <a:ext cx="77175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879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Google Shape;31;p6"/>
          <p:cNvCxnSpPr/>
          <p:nvPr/>
        </p:nvCxnSpPr>
        <p:spPr>
          <a:xfrm>
            <a:off x="0" y="5029195"/>
            <a:ext cx="9144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0" y="5029195"/>
            <a:ext cx="9144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3998400" cy="144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1609625" y="2066125"/>
            <a:ext cx="3824100" cy="253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>
            <a:spLocks noGrp="1"/>
          </p:cNvSpPr>
          <p:nvPr>
            <p:ph type="pic" idx="2"/>
          </p:nvPr>
        </p:nvSpPr>
        <p:spPr>
          <a:xfrm>
            <a:off x="5715849" y="0"/>
            <a:ext cx="34281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Google Shape;39;p8"/>
          <p:cNvCxnSpPr/>
          <p:nvPr/>
        </p:nvCxnSpPr>
        <p:spPr>
          <a:xfrm>
            <a:off x="0" y="5029195"/>
            <a:ext cx="9144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Google Shape;42;p9"/>
          <p:cNvCxnSpPr/>
          <p:nvPr/>
        </p:nvCxnSpPr>
        <p:spPr>
          <a:xfrm>
            <a:off x="0" y="5029195"/>
            <a:ext cx="9144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720064" y="1580125"/>
            <a:ext cx="3597000" cy="23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2"/>
          </p:nvPr>
        </p:nvSpPr>
        <p:spPr>
          <a:xfrm>
            <a:off x="4826936" y="1580125"/>
            <a:ext cx="3597000" cy="23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Google Shape;50;p11"/>
          <p:cNvCxnSpPr/>
          <p:nvPr/>
        </p:nvCxnSpPr>
        <p:spPr>
          <a:xfrm>
            <a:off x="0" y="5029195"/>
            <a:ext cx="9144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" name="Google Shape;51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952850"/>
            <a:ext cx="6576000" cy="79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2" name="Google Shape;52;p11"/>
          <p:cNvSpPr txBox="1">
            <a:spLocks noGrp="1"/>
          </p:cNvSpPr>
          <p:nvPr>
            <p:ph type="subTitle" idx="1"/>
          </p:nvPr>
        </p:nvSpPr>
        <p:spPr>
          <a:xfrm>
            <a:off x="1284000" y="2816250"/>
            <a:ext cx="6576000" cy="37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2_1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13"/>
          <p:cNvCxnSpPr/>
          <p:nvPr/>
        </p:nvCxnSpPr>
        <p:spPr>
          <a:xfrm>
            <a:off x="0" y="5029195"/>
            <a:ext cx="9144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3874800" y="228600"/>
            <a:ext cx="504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4477200" y="1091400"/>
            <a:ext cx="2448300" cy="431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Epilogue Medium"/>
              <a:buNone/>
              <a:defRPr sz="1600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pilogue Medium"/>
              <a:buNone/>
              <a:defRPr sz="1600">
                <a:latin typeface="Epilogue Medium"/>
                <a:ea typeface="Epilogue Medium"/>
                <a:cs typeface="Epilogue Medium"/>
                <a:sym typeface="Epilogue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pilogue Medium"/>
              <a:buNone/>
              <a:defRPr sz="1600">
                <a:latin typeface="Epilogue Medium"/>
                <a:ea typeface="Epilogue Medium"/>
                <a:cs typeface="Epilogue Medium"/>
                <a:sym typeface="Epilogue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pilogue Medium"/>
              <a:buNone/>
              <a:defRPr sz="1600">
                <a:latin typeface="Epilogue Medium"/>
                <a:ea typeface="Epilogue Medium"/>
                <a:cs typeface="Epilogue Medium"/>
                <a:sym typeface="Epilogue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pilogue Medium"/>
              <a:buNone/>
              <a:defRPr sz="1600">
                <a:latin typeface="Epilogue Medium"/>
                <a:ea typeface="Epilogue Medium"/>
                <a:cs typeface="Epilogue Medium"/>
                <a:sym typeface="Epilogue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pilogue Medium"/>
              <a:buNone/>
              <a:defRPr sz="1600">
                <a:latin typeface="Epilogue Medium"/>
                <a:ea typeface="Epilogue Medium"/>
                <a:cs typeface="Epilogue Medium"/>
                <a:sym typeface="Epilogue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pilogue Medium"/>
              <a:buNone/>
              <a:defRPr sz="1600">
                <a:latin typeface="Epilogue Medium"/>
                <a:ea typeface="Epilogue Medium"/>
                <a:cs typeface="Epilogue Medium"/>
                <a:sym typeface="Epilogue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pilogue Medium"/>
              <a:buNone/>
              <a:defRPr sz="1600">
                <a:latin typeface="Epilogue Medium"/>
                <a:ea typeface="Epilogue Medium"/>
                <a:cs typeface="Epilogue Medium"/>
                <a:sym typeface="Epilogue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pilogue Medium"/>
              <a:buNone/>
              <a:defRPr sz="1600">
                <a:latin typeface="Epilogue Medium"/>
                <a:ea typeface="Epilogue Medium"/>
                <a:cs typeface="Epilogue Medium"/>
                <a:sym typeface="Epilogue Medium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2"/>
          </p:nvPr>
        </p:nvSpPr>
        <p:spPr>
          <a:xfrm>
            <a:off x="6925500" y="1029900"/>
            <a:ext cx="1990200" cy="554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3" hasCustomPrompt="1"/>
          </p:nvPr>
        </p:nvSpPr>
        <p:spPr>
          <a:xfrm>
            <a:off x="3874801" y="1091400"/>
            <a:ext cx="602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1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4"/>
          </p:nvPr>
        </p:nvSpPr>
        <p:spPr>
          <a:xfrm>
            <a:off x="4477200" y="1829306"/>
            <a:ext cx="2448300" cy="431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Epilogue Medium"/>
              <a:buNone/>
              <a:defRPr sz="1600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pilogue Medium"/>
              <a:buNone/>
              <a:defRPr sz="1600">
                <a:latin typeface="Epilogue Medium"/>
                <a:ea typeface="Epilogue Medium"/>
                <a:cs typeface="Epilogue Medium"/>
                <a:sym typeface="Epilogue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pilogue Medium"/>
              <a:buNone/>
              <a:defRPr sz="1600">
                <a:latin typeface="Epilogue Medium"/>
                <a:ea typeface="Epilogue Medium"/>
                <a:cs typeface="Epilogue Medium"/>
                <a:sym typeface="Epilogue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pilogue Medium"/>
              <a:buNone/>
              <a:defRPr sz="1600">
                <a:latin typeface="Epilogue Medium"/>
                <a:ea typeface="Epilogue Medium"/>
                <a:cs typeface="Epilogue Medium"/>
                <a:sym typeface="Epilogue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pilogue Medium"/>
              <a:buNone/>
              <a:defRPr sz="1600">
                <a:latin typeface="Epilogue Medium"/>
                <a:ea typeface="Epilogue Medium"/>
                <a:cs typeface="Epilogue Medium"/>
                <a:sym typeface="Epilogue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pilogue Medium"/>
              <a:buNone/>
              <a:defRPr sz="1600">
                <a:latin typeface="Epilogue Medium"/>
                <a:ea typeface="Epilogue Medium"/>
                <a:cs typeface="Epilogue Medium"/>
                <a:sym typeface="Epilogue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pilogue Medium"/>
              <a:buNone/>
              <a:defRPr sz="1600">
                <a:latin typeface="Epilogue Medium"/>
                <a:ea typeface="Epilogue Medium"/>
                <a:cs typeface="Epilogue Medium"/>
                <a:sym typeface="Epilogue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pilogue Medium"/>
              <a:buNone/>
              <a:defRPr sz="1600">
                <a:latin typeface="Epilogue Medium"/>
                <a:ea typeface="Epilogue Medium"/>
                <a:cs typeface="Epilogue Medium"/>
                <a:sym typeface="Epilogue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pilogue Medium"/>
              <a:buNone/>
              <a:defRPr sz="1600">
                <a:latin typeface="Epilogue Medium"/>
                <a:ea typeface="Epilogue Medium"/>
                <a:cs typeface="Epilogue Medium"/>
                <a:sym typeface="Epilogue Medium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5"/>
          </p:nvPr>
        </p:nvSpPr>
        <p:spPr>
          <a:xfrm>
            <a:off x="6925500" y="1767806"/>
            <a:ext cx="1990200" cy="554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 idx="6" hasCustomPrompt="1"/>
          </p:nvPr>
        </p:nvSpPr>
        <p:spPr>
          <a:xfrm>
            <a:off x="3874801" y="1829306"/>
            <a:ext cx="602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1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7"/>
          </p:nvPr>
        </p:nvSpPr>
        <p:spPr>
          <a:xfrm>
            <a:off x="4477200" y="2567213"/>
            <a:ext cx="2448300" cy="431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Epilogue Medium"/>
              <a:buNone/>
              <a:defRPr sz="1600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pilogue Medium"/>
              <a:buNone/>
              <a:defRPr sz="1600">
                <a:latin typeface="Epilogue Medium"/>
                <a:ea typeface="Epilogue Medium"/>
                <a:cs typeface="Epilogue Medium"/>
                <a:sym typeface="Epilogue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pilogue Medium"/>
              <a:buNone/>
              <a:defRPr sz="1600">
                <a:latin typeface="Epilogue Medium"/>
                <a:ea typeface="Epilogue Medium"/>
                <a:cs typeface="Epilogue Medium"/>
                <a:sym typeface="Epilogue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pilogue Medium"/>
              <a:buNone/>
              <a:defRPr sz="1600">
                <a:latin typeface="Epilogue Medium"/>
                <a:ea typeface="Epilogue Medium"/>
                <a:cs typeface="Epilogue Medium"/>
                <a:sym typeface="Epilogue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pilogue Medium"/>
              <a:buNone/>
              <a:defRPr sz="1600">
                <a:latin typeface="Epilogue Medium"/>
                <a:ea typeface="Epilogue Medium"/>
                <a:cs typeface="Epilogue Medium"/>
                <a:sym typeface="Epilogue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pilogue Medium"/>
              <a:buNone/>
              <a:defRPr sz="1600">
                <a:latin typeface="Epilogue Medium"/>
                <a:ea typeface="Epilogue Medium"/>
                <a:cs typeface="Epilogue Medium"/>
                <a:sym typeface="Epilogue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pilogue Medium"/>
              <a:buNone/>
              <a:defRPr sz="1600">
                <a:latin typeface="Epilogue Medium"/>
                <a:ea typeface="Epilogue Medium"/>
                <a:cs typeface="Epilogue Medium"/>
                <a:sym typeface="Epilogue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pilogue Medium"/>
              <a:buNone/>
              <a:defRPr sz="1600">
                <a:latin typeface="Epilogue Medium"/>
                <a:ea typeface="Epilogue Medium"/>
                <a:cs typeface="Epilogue Medium"/>
                <a:sym typeface="Epilogue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pilogue Medium"/>
              <a:buNone/>
              <a:defRPr sz="1600">
                <a:latin typeface="Epilogue Medium"/>
                <a:ea typeface="Epilogue Medium"/>
                <a:cs typeface="Epilogue Medium"/>
                <a:sym typeface="Epilogue Medium"/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8"/>
          </p:nvPr>
        </p:nvSpPr>
        <p:spPr>
          <a:xfrm>
            <a:off x="6925500" y="2505712"/>
            <a:ext cx="1990200" cy="554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 idx="9" hasCustomPrompt="1"/>
          </p:nvPr>
        </p:nvSpPr>
        <p:spPr>
          <a:xfrm>
            <a:off x="3874801" y="2567213"/>
            <a:ext cx="602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1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3"/>
          </p:nvPr>
        </p:nvSpPr>
        <p:spPr>
          <a:xfrm>
            <a:off x="4477200" y="3305119"/>
            <a:ext cx="2448300" cy="431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Epilogue Medium"/>
              <a:buNone/>
              <a:defRPr sz="1600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pilogue Medium"/>
              <a:buNone/>
              <a:defRPr sz="1600">
                <a:latin typeface="Epilogue Medium"/>
                <a:ea typeface="Epilogue Medium"/>
                <a:cs typeface="Epilogue Medium"/>
                <a:sym typeface="Epilogue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pilogue Medium"/>
              <a:buNone/>
              <a:defRPr sz="1600">
                <a:latin typeface="Epilogue Medium"/>
                <a:ea typeface="Epilogue Medium"/>
                <a:cs typeface="Epilogue Medium"/>
                <a:sym typeface="Epilogue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pilogue Medium"/>
              <a:buNone/>
              <a:defRPr sz="1600">
                <a:latin typeface="Epilogue Medium"/>
                <a:ea typeface="Epilogue Medium"/>
                <a:cs typeface="Epilogue Medium"/>
                <a:sym typeface="Epilogue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pilogue Medium"/>
              <a:buNone/>
              <a:defRPr sz="1600">
                <a:latin typeface="Epilogue Medium"/>
                <a:ea typeface="Epilogue Medium"/>
                <a:cs typeface="Epilogue Medium"/>
                <a:sym typeface="Epilogue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pilogue Medium"/>
              <a:buNone/>
              <a:defRPr sz="1600">
                <a:latin typeface="Epilogue Medium"/>
                <a:ea typeface="Epilogue Medium"/>
                <a:cs typeface="Epilogue Medium"/>
                <a:sym typeface="Epilogue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pilogue Medium"/>
              <a:buNone/>
              <a:defRPr sz="1600">
                <a:latin typeface="Epilogue Medium"/>
                <a:ea typeface="Epilogue Medium"/>
                <a:cs typeface="Epilogue Medium"/>
                <a:sym typeface="Epilogue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pilogue Medium"/>
              <a:buNone/>
              <a:defRPr sz="1600">
                <a:latin typeface="Epilogue Medium"/>
                <a:ea typeface="Epilogue Medium"/>
                <a:cs typeface="Epilogue Medium"/>
                <a:sym typeface="Epilogue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pilogue Medium"/>
              <a:buNone/>
              <a:defRPr sz="1600">
                <a:latin typeface="Epilogue Medium"/>
                <a:ea typeface="Epilogue Medium"/>
                <a:cs typeface="Epilogue Medium"/>
                <a:sym typeface="Epilogue Medium"/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4"/>
          </p:nvPr>
        </p:nvSpPr>
        <p:spPr>
          <a:xfrm>
            <a:off x="6925500" y="3243619"/>
            <a:ext cx="1990200" cy="554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15" hasCustomPrompt="1"/>
          </p:nvPr>
        </p:nvSpPr>
        <p:spPr>
          <a:xfrm>
            <a:off x="3874801" y="3305119"/>
            <a:ext cx="602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1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16"/>
          </p:nvPr>
        </p:nvSpPr>
        <p:spPr>
          <a:xfrm>
            <a:off x="4477200" y="4043025"/>
            <a:ext cx="2448300" cy="431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Epilogue Medium"/>
              <a:buNone/>
              <a:defRPr sz="1600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pilogue Medium"/>
              <a:buNone/>
              <a:defRPr sz="1600">
                <a:latin typeface="Epilogue Medium"/>
                <a:ea typeface="Epilogue Medium"/>
                <a:cs typeface="Epilogue Medium"/>
                <a:sym typeface="Epilogue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pilogue Medium"/>
              <a:buNone/>
              <a:defRPr sz="1600">
                <a:latin typeface="Epilogue Medium"/>
                <a:ea typeface="Epilogue Medium"/>
                <a:cs typeface="Epilogue Medium"/>
                <a:sym typeface="Epilogue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pilogue Medium"/>
              <a:buNone/>
              <a:defRPr sz="1600">
                <a:latin typeface="Epilogue Medium"/>
                <a:ea typeface="Epilogue Medium"/>
                <a:cs typeface="Epilogue Medium"/>
                <a:sym typeface="Epilogue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pilogue Medium"/>
              <a:buNone/>
              <a:defRPr sz="1600">
                <a:latin typeface="Epilogue Medium"/>
                <a:ea typeface="Epilogue Medium"/>
                <a:cs typeface="Epilogue Medium"/>
                <a:sym typeface="Epilogue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pilogue Medium"/>
              <a:buNone/>
              <a:defRPr sz="1600">
                <a:latin typeface="Epilogue Medium"/>
                <a:ea typeface="Epilogue Medium"/>
                <a:cs typeface="Epilogue Medium"/>
                <a:sym typeface="Epilogue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pilogue Medium"/>
              <a:buNone/>
              <a:defRPr sz="1600">
                <a:latin typeface="Epilogue Medium"/>
                <a:ea typeface="Epilogue Medium"/>
                <a:cs typeface="Epilogue Medium"/>
                <a:sym typeface="Epilogue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pilogue Medium"/>
              <a:buNone/>
              <a:defRPr sz="1600">
                <a:latin typeface="Epilogue Medium"/>
                <a:ea typeface="Epilogue Medium"/>
                <a:cs typeface="Epilogue Medium"/>
                <a:sym typeface="Epilogue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pilogue Medium"/>
              <a:buNone/>
              <a:defRPr sz="1600">
                <a:latin typeface="Epilogue Medium"/>
                <a:ea typeface="Epilogue Medium"/>
                <a:cs typeface="Epilogue Medium"/>
                <a:sym typeface="Epilogue Medium"/>
              </a:defRPr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17"/>
          </p:nvPr>
        </p:nvSpPr>
        <p:spPr>
          <a:xfrm>
            <a:off x="6925500" y="3981525"/>
            <a:ext cx="1990200" cy="554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18" hasCustomPrompt="1"/>
          </p:nvPr>
        </p:nvSpPr>
        <p:spPr>
          <a:xfrm>
            <a:off x="3874801" y="4043025"/>
            <a:ext cx="602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1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>
            <a:spLocks noGrp="1"/>
          </p:cNvSpPr>
          <p:nvPr>
            <p:ph type="pic" idx="19"/>
          </p:nvPr>
        </p:nvSpPr>
        <p:spPr>
          <a:xfrm>
            <a:off x="228600" y="228600"/>
            <a:ext cx="3404700" cy="468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Google Shape;74;p14"/>
          <p:cNvCxnSpPr/>
          <p:nvPr/>
        </p:nvCxnSpPr>
        <p:spPr>
          <a:xfrm>
            <a:off x="0" y="5029195"/>
            <a:ext cx="9144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80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subTitle" idx="1"/>
          </p:nvPr>
        </p:nvSpPr>
        <p:spPr>
          <a:xfrm>
            <a:off x="228600" y="1065100"/>
            <a:ext cx="8686800" cy="27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pilogue Medium"/>
              <a:buNone/>
              <a:defRPr sz="2600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pilogue Medium"/>
              <a:buNone/>
              <a:defRPr sz="2600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pilogue Medium"/>
              <a:buNone/>
              <a:defRPr sz="2600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pilogue Medium"/>
              <a:buNone/>
              <a:defRPr sz="2600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pilogue Medium"/>
              <a:buNone/>
              <a:defRPr sz="2600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pilogue Medium"/>
              <a:buNone/>
              <a:defRPr sz="2600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pilogue Medium"/>
              <a:buNone/>
              <a:defRPr sz="2600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pilogue Medium"/>
              <a:buNone/>
              <a:defRPr sz="2600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pilogue Medium"/>
              <a:buNone/>
              <a:defRPr sz="2600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●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○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■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●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○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■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●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○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■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3" r:id="rId11"/>
    <p:sldLayoutId id="2147483664" r:id="rId12"/>
    <p:sldLayoutId id="2147483667" r:id="rId13"/>
    <p:sldLayoutId id="2147483668" r:id="rId14"/>
    <p:sldLayoutId id="2147483674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21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glavas.tea@gmail.co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milena.prosic@gmail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>
            <a:alpha val="11000"/>
          </a:srgbClr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 txBox="1">
            <a:spLocks noGrp="1"/>
          </p:cNvSpPr>
          <p:nvPr>
            <p:ph type="ctrTitle"/>
          </p:nvPr>
        </p:nvSpPr>
        <p:spPr>
          <a:xfrm>
            <a:off x="709525" y="1621428"/>
            <a:ext cx="7717500" cy="16122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n-US" sz="3200" dirty="0">
                <a:latin typeface="Epilogue Medium"/>
              </a:rPr>
              <a:t>Bridging the Gap: </a:t>
            </a:r>
            <a:br>
              <a:rPr lang="en-US" sz="3200" dirty="0">
                <a:latin typeface="Epilogue Medium"/>
              </a:rPr>
            </a:br>
            <a:r>
              <a:rPr lang="en-US" sz="3200" dirty="0">
                <a:latin typeface="Epilogue Medium"/>
              </a:rPr>
              <a:t>Challenges in Designing Military English Materials for Academic Settings</a:t>
            </a:r>
            <a:endParaRPr sz="2800" dirty="0">
              <a:latin typeface="Epilogue Medium"/>
            </a:endParaRPr>
          </a:p>
        </p:txBody>
      </p:sp>
      <p:sp>
        <p:nvSpPr>
          <p:cNvPr id="110" name="Google Shape;110;p26"/>
          <p:cNvSpPr txBox="1">
            <a:spLocks noGrp="1"/>
          </p:cNvSpPr>
          <p:nvPr>
            <p:ph type="subTitle" idx="1"/>
          </p:nvPr>
        </p:nvSpPr>
        <p:spPr>
          <a:xfrm>
            <a:off x="2299687" y="346184"/>
            <a:ext cx="4035454" cy="6139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Epilogue Medium"/>
              </a:rPr>
              <a:t>2025 NATO BILC CONFERENCE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Epilogue Medium"/>
              </a:rPr>
              <a:t>ZAGREB, CROATIA</a:t>
            </a:r>
            <a:endParaRPr dirty="0">
              <a:latin typeface="Epilogue Medium"/>
            </a:endParaRPr>
          </a:p>
        </p:txBody>
      </p:sp>
      <p:cxnSp>
        <p:nvCxnSpPr>
          <p:cNvPr id="111" name="Google Shape;111;p26"/>
          <p:cNvCxnSpPr/>
          <p:nvPr/>
        </p:nvCxnSpPr>
        <p:spPr>
          <a:xfrm>
            <a:off x="709525" y="1037050"/>
            <a:ext cx="7717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 l="29428" t="5674" r="23543" b="4858"/>
          <a:stretch/>
        </p:blipFill>
        <p:spPr>
          <a:xfrm>
            <a:off x="584067" y="151567"/>
            <a:ext cx="617579" cy="809836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3340" t="10164" r="17553" b="10848"/>
          <a:stretch/>
        </p:blipFill>
        <p:spPr>
          <a:xfrm>
            <a:off x="7613374" y="119646"/>
            <a:ext cx="980661" cy="873679"/>
          </a:xfrm>
          <a:prstGeom prst="rect">
            <a:avLst/>
          </a:prstGeom>
          <a:solidFill>
            <a:srgbClr val="808000">
              <a:alpha val="6000"/>
            </a:srgbClr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761" y="3777393"/>
            <a:ext cx="1079086" cy="9609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7663" y="3971973"/>
            <a:ext cx="1497732" cy="766398"/>
          </a:xfrm>
          <a:prstGeom prst="rect">
            <a:avLst/>
          </a:prstGeom>
        </p:spPr>
      </p:pic>
      <p:sp>
        <p:nvSpPr>
          <p:cNvPr id="13" name="Google Shape;175;p30"/>
          <p:cNvSpPr txBox="1">
            <a:spLocks/>
          </p:cNvSpPr>
          <p:nvPr/>
        </p:nvSpPr>
        <p:spPr>
          <a:xfrm>
            <a:off x="2029872" y="3777393"/>
            <a:ext cx="2168708" cy="799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nrope"/>
              <a:buNone/>
              <a:defRPr sz="18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nrope"/>
              <a:buNone/>
              <a:defRPr sz="18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nrope"/>
              <a:buNone/>
              <a:defRPr sz="18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nrope"/>
              <a:buNone/>
              <a:defRPr sz="18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nrope"/>
              <a:buNone/>
              <a:defRPr sz="18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nrope"/>
              <a:buNone/>
              <a:defRPr sz="18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nrope"/>
              <a:buNone/>
              <a:defRPr sz="18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nrope"/>
              <a:buNone/>
              <a:defRPr sz="18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indent="0" algn="ctr"/>
            <a:r>
              <a:rPr lang="sv-SE" sz="1800" dirty="0"/>
              <a:t>Milena Prošić</a:t>
            </a:r>
          </a:p>
          <a:p>
            <a:pPr marL="0" indent="0" algn="ctr"/>
            <a:r>
              <a:rPr lang="hr-HR" sz="1400" i="1" dirty="0" err="1">
                <a:solidFill>
                  <a:schemeClr val="bg1">
                    <a:lumMod val="50000"/>
                  </a:schemeClr>
                </a:solidFill>
              </a:rPr>
              <a:t>Dr</a:t>
            </a:r>
            <a:r>
              <a:rPr lang="hr-HR" sz="1400" i="1" dirty="0">
                <a:solidFill>
                  <a:schemeClr val="bg1">
                    <a:lumMod val="50000"/>
                  </a:schemeClr>
                </a:solidFill>
              </a:rPr>
              <a:t> Franjo Tuđman Croatian </a:t>
            </a:r>
            <a:r>
              <a:rPr lang="hr-HR" sz="1400" i="1" dirty="0" err="1">
                <a:solidFill>
                  <a:schemeClr val="bg1">
                    <a:lumMod val="50000"/>
                  </a:schemeClr>
                </a:solidFill>
              </a:rPr>
              <a:t>Defence</a:t>
            </a:r>
            <a:r>
              <a:rPr lang="hr-HR" sz="14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r-HR" sz="1400" i="1" dirty="0" err="1">
                <a:solidFill>
                  <a:schemeClr val="bg1">
                    <a:lumMod val="50000"/>
                  </a:schemeClr>
                </a:solidFill>
              </a:rPr>
              <a:t>Academy</a:t>
            </a:r>
            <a:endParaRPr lang="sv-SE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Google Shape;175;p30">
            <a:extLst>
              <a:ext uri="{FF2B5EF4-FFF2-40B4-BE49-F238E27FC236}">
                <a16:creationId xmlns:a16="http://schemas.microsoft.com/office/drawing/2014/main" id="{93A747F9-E124-E3FD-6D19-C6EDC1F5904D}"/>
              </a:ext>
            </a:extLst>
          </p:cNvPr>
          <p:cNvSpPr txBox="1">
            <a:spLocks/>
          </p:cNvSpPr>
          <p:nvPr/>
        </p:nvSpPr>
        <p:spPr>
          <a:xfrm>
            <a:off x="4572000" y="3777393"/>
            <a:ext cx="2301694" cy="1066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nrope"/>
              <a:buNone/>
              <a:defRPr sz="18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nrope"/>
              <a:buNone/>
              <a:defRPr sz="18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nrope"/>
              <a:buNone/>
              <a:defRPr sz="18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nrope"/>
              <a:buNone/>
              <a:defRPr sz="18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nrope"/>
              <a:buNone/>
              <a:defRPr sz="18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nrope"/>
              <a:buNone/>
              <a:defRPr sz="18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nrope"/>
              <a:buNone/>
              <a:defRPr sz="18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nrope"/>
              <a:buNone/>
              <a:defRPr sz="18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indent="0" algn="ctr"/>
            <a:r>
              <a:rPr lang="hr-HR" sz="1800" dirty="0"/>
              <a:t>Tea Glavaš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en-GB" sz="1800" dirty="0"/>
              <a:t>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PhD</a:t>
            </a:r>
            <a:endParaRPr lang="en-GB" sz="1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/>
            <a:r>
              <a:rPr lang="hr-HR" sz="1400" i="1" dirty="0">
                <a:solidFill>
                  <a:schemeClr val="bg1">
                    <a:lumMod val="50000"/>
                  </a:schemeClr>
                </a:solidFill>
              </a:rPr>
              <a:t>Dr Franjo Tuđman Defence and Security University</a:t>
            </a:r>
            <a:endParaRPr lang="sv-SE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242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>
            <a:alpha val="9000"/>
          </a:srgbClr>
        </a:solidFill>
        <a:effectLst/>
      </p:bgPr>
    </p:bg>
    <p:spTree>
      <p:nvGrpSpPr>
        <p:cNvPr id="1" name="Shape 190">
          <a:extLst>
            <a:ext uri="{FF2B5EF4-FFF2-40B4-BE49-F238E27FC236}">
              <a16:creationId xmlns:a16="http://schemas.microsoft.com/office/drawing/2014/main" id="{484B483D-E160-850D-E413-942C0AA0D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0">
            <a:extLst>
              <a:ext uri="{FF2B5EF4-FFF2-40B4-BE49-F238E27FC236}">
                <a16:creationId xmlns:a16="http://schemas.microsoft.com/office/drawing/2014/main" id="{01F662CC-DB3D-566A-F3FB-E303CE29D4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6819" y="-49780"/>
            <a:ext cx="5040600" cy="9213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noProof="0" dirty="0"/>
              <a:t>Putting theory into practice: </a:t>
            </a:r>
            <a:br>
              <a:rPr lang="en-GB" sz="2400" noProof="0" dirty="0"/>
            </a:br>
            <a:r>
              <a:rPr lang="en-GB" sz="2400" noProof="0" dirty="0">
                <a:solidFill>
                  <a:schemeClr val="bg1">
                    <a:lumMod val="50000"/>
                  </a:schemeClr>
                </a:solidFill>
              </a:rPr>
              <a:t>An example </a:t>
            </a:r>
            <a:r>
              <a:rPr lang="hr-HR" sz="2400" noProof="0" dirty="0" err="1">
                <a:solidFill>
                  <a:schemeClr val="bg1">
                    <a:lumMod val="50000"/>
                  </a:schemeClr>
                </a:solidFill>
              </a:rPr>
              <a:t>task</a:t>
            </a:r>
            <a:endParaRPr lang="en-GB" sz="2400" noProof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2" name="Google Shape;192;p30">
            <a:extLst>
              <a:ext uri="{FF2B5EF4-FFF2-40B4-BE49-F238E27FC236}">
                <a16:creationId xmlns:a16="http://schemas.microsoft.com/office/drawing/2014/main" id="{1BCFAE8D-09D5-AE30-DDA8-72B8ABD49E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755374"/>
            <a:ext cx="5396400" cy="4388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/>
              <a:buNone/>
            </a:pPr>
            <a:r>
              <a:rPr lang="en-GB" sz="1800" noProof="0" dirty="0"/>
              <a:t>1. </a:t>
            </a:r>
            <a:r>
              <a:rPr lang="en-GB" sz="1800" noProof="0" dirty="0">
                <a:solidFill>
                  <a:srgbClr val="C00000"/>
                </a:solidFill>
              </a:rPr>
              <a:t>TASK-BASED &amp; PROBLEM-SOLVING</a:t>
            </a:r>
          </a:p>
          <a:p>
            <a:pPr marL="285750" indent="-285750">
              <a:buClr>
                <a:srgbClr val="273D40"/>
              </a:buClr>
              <a:buSzPts val="600"/>
            </a:pPr>
            <a:r>
              <a:rPr lang="en-GB" sz="1700" noProof="0" dirty="0"/>
              <a:t>critical thinking, intercultural awareness, and strategic communication</a:t>
            </a:r>
          </a:p>
          <a:p>
            <a:pPr marL="0" indent="0">
              <a:buClr>
                <a:srgbClr val="273D40"/>
              </a:buClr>
              <a:buSzPts val="600"/>
              <a:buNone/>
            </a:pPr>
            <a:r>
              <a:rPr lang="en-GB" sz="1800" noProof="0" dirty="0"/>
              <a:t>2. </a:t>
            </a:r>
            <a:r>
              <a:rPr lang="en-GB" sz="1700" noProof="0" dirty="0">
                <a:solidFill>
                  <a:srgbClr val="C00000"/>
                </a:solidFill>
              </a:rPr>
              <a:t>CONTEXTUALIZED, PURPOSEFUL    </a:t>
            </a:r>
          </a:p>
          <a:p>
            <a:pPr marL="0" indent="0">
              <a:buClr>
                <a:srgbClr val="273D40"/>
              </a:buClr>
              <a:buSzPts val="600"/>
              <a:buNone/>
            </a:pPr>
            <a:r>
              <a:rPr lang="en-GB" sz="1700" dirty="0">
                <a:solidFill>
                  <a:srgbClr val="C00000"/>
                </a:solidFill>
              </a:rPr>
              <a:t>    </a:t>
            </a:r>
            <a:r>
              <a:rPr lang="en-GB" sz="1700" noProof="0" dirty="0">
                <a:solidFill>
                  <a:srgbClr val="C00000"/>
                </a:solidFill>
              </a:rPr>
              <a:t>COMMUNICATION</a:t>
            </a:r>
          </a:p>
          <a:p>
            <a:pPr marL="285750" indent="-285750">
              <a:buClr>
                <a:srgbClr val="273D40"/>
              </a:buClr>
              <a:buSzPts val="600"/>
            </a:pPr>
            <a:r>
              <a:rPr lang="en-GB" sz="1700" noProof="0" dirty="0"/>
              <a:t>authentic interaction with a clear outcome: a cooperation plan</a:t>
            </a:r>
          </a:p>
          <a:p>
            <a:pPr marL="0" indent="0">
              <a:buClr>
                <a:srgbClr val="273D40"/>
              </a:buClr>
              <a:buSzPts val="600"/>
              <a:buNone/>
            </a:pPr>
            <a:r>
              <a:rPr lang="en-GB" sz="1800" noProof="0" dirty="0"/>
              <a:t>3. </a:t>
            </a:r>
            <a:r>
              <a:rPr lang="en-GB" sz="1800" noProof="0" dirty="0">
                <a:solidFill>
                  <a:srgbClr val="C00000"/>
                </a:solidFill>
              </a:rPr>
              <a:t>FOCUS ON MEANING + FORM</a:t>
            </a:r>
          </a:p>
          <a:p>
            <a:pPr marL="285750" indent="-285750">
              <a:buClr>
                <a:srgbClr val="273D40"/>
              </a:buClr>
              <a:buSzPts val="600"/>
            </a:pPr>
            <a:r>
              <a:rPr lang="en-GB" sz="1700" noProof="0" dirty="0"/>
              <a:t>using assigned functional phrases to scaffold production of key operational expressions</a:t>
            </a:r>
          </a:p>
          <a:p>
            <a:pPr marL="285750" indent="-285750">
              <a:buClr>
                <a:srgbClr val="273D40"/>
              </a:buClr>
              <a:buSzPts val="600"/>
            </a:pPr>
            <a:r>
              <a:rPr lang="en-GB" sz="1700" noProof="0" dirty="0"/>
              <a:t>repeated, contextual use of targeted collocations</a:t>
            </a:r>
          </a:p>
          <a:p>
            <a:pPr marL="0" indent="0">
              <a:buClr>
                <a:srgbClr val="273D40"/>
              </a:buClr>
              <a:buSzPts val="600"/>
              <a:buNone/>
            </a:pPr>
            <a:r>
              <a:rPr lang="en-GB" sz="1800" noProof="0" dirty="0"/>
              <a:t>4. </a:t>
            </a:r>
            <a:r>
              <a:rPr lang="en-GB" sz="1800" noProof="0" dirty="0">
                <a:solidFill>
                  <a:srgbClr val="C00000"/>
                </a:solidFill>
              </a:rPr>
              <a:t>LANGUAGE AWARENESS &amp; TEXT </a:t>
            </a:r>
          </a:p>
          <a:p>
            <a:pPr marL="0" indent="0">
              <a:buClr>
                <a:srgbClr val="273D40"/>
              </a:buClr>
              <a:buSzPts val="600"/>
              <a:buNone/>
            </a:pPr>
            <a:r>
              <a:rPr lang="en-GB" sz="1800" dirty="0">
                <a:solidFill>
                  <a:srgbClr val="C00000"/>
                </a:solidFill>
              </a:rPr>
              <a:t>    </a:t>
            </a:r>
            <a:r>
              <a:rPr lang="en-GB" sz="1800" noProof="0" dirty="0">
                <a:solidFill>
                  <a:srgbClr val="C00000"/>
                </a:solidFill>
              </a:rPr>
              <a:t>ENHANCEMENT</a:t>
            </a:r>
          </a:p>
          <a:p>
            <a:pPr marL="285750" indent="-285750">
              <a:buClr>
                <a:srgbClr val="273D40"/>
              </a:buClr>
              <a:buSzPts val="600"/>
            </a:pPr>
            <a:r>
              <a:rPr lang="en-GB" sz="1700" noProof="0" dirty="0"/>
              <a:t>key phrases are pre-taught and practiced in noticing-based activities</a:t>
            </a:r>
            <a:endParaRPr lang="hr-HR" sz="1700" noProof="0" dirty="0"/>
          </a:p>
          <a:p>
            <a:pPr marL="0" indent="0">
              <a:buClr>
                <a:srgbClr val="273D40"/>
              </a:buClr>
              <a:buSzPts val="600"/>
              <a:buNone/>
            </a:pPr>
            <a:r>
              <a:rPr lang="hr-HR" sz="1600" dirty="0">
                <a:sym typeface="Wingdings" panose="05000000000000000000" pitchFamily="2" charset="2"/>
              </a:rPr>
              <a:t> </a:t>
            </a:r>
            <a:r>
              <a:rPr lang="hr-HR" sz="1600" i="1" dirty="0" err="1">
                <a:solidFill>
                  <a:srgbClr val="808000"/>
                </a:solidFill>
                <a:sym typeface="Wingdings" panose="05000000000000000000" pitchFamily="2" charset="2"/>
              </a:rPr>
              <a:t>all</a:t>
            </a:r>
            <a:r>
              <a:rPr lang="hr-HR" sz="1600" i="1" dirty="0">
                <a:solidFill>
                  <a:srgbClr val="808000"/>
                </a:solidFill>
                <a:sym typeface="Wingdings" panose="05000000000000000000" pitchFamily="2" charset="2"/>
              </a:rPr>
              <a:t> 4 </a:t>
            </a:r>
            <a:r>
              <a:rPr lang="hr-HR" sz="1600" i="1" dirty="0" err="1">
                <a:solidFill>
                  <a:srgbClr val="808000"/>
                </a:solidFill>
                <a:sym typeface="Wingdings" panose="05000000000000000000" pitchFamily="2" charset="2"/>
              </a:rPr>
              <a:t>language</a:t>
            </a:r>
            <a:r>
              <a:rPr lang="hr-HR" sz="1600" i="1" dirty="0">
                <a:solidFill>
                  <a:srgbClr val="808000"/>
                </a:solidFill>
                <a:sym typeface="Wingdings" panose="05000000000000000000" pitchFamily="2" charset="2"/>
              </a:rPr>
              <a:t> </a:t>
            </a:r>
            <a:r>
              <a:rPr lang="hr-HR" sz="1600" i="1" dirty="0" err="1">
                <a:solidFill>
                  <a:srgbClr val="808000"/>
                </a:solidFill>
                <a:sym typeface="Wingdings" panose="05000000000000000000" pitchFamily="2" charset="2"/>
              </a:rPr>
              <a:t>skills</a:t>
            </a:r>
            <a:r>
              <a:rPr lang="hr-HR" sz="1600" i="1" dirty="0">
                <a:solidFill>
                  <a:srgbClr val="808000"/>
                </a:solidFill>
                <a:sym typeface="Wingdings" panose="05000000000000000000" pitchFamily="2" charset="2"/>
              </a:rPr>
              <a:t>, </a:t>
            </a:r>
            <a:r>
              <a:rPr lang="hr-HR" sz="1600" i="1" dirty="0" err="1">
                <a:solidFill>
                  <a:srgbClr val="808000"/>
                </a:solidFill>
                <a:sym typeface="Wingdings" panose="05000000000000000000" pitchFamily="2" charset="2"/>
              </a:rPr>
              <a:t>interactional</a:t>
            </a:r>
            <a:r>
              <a:rPr lang="hr-HR" sz="1600" i="1" dirty="0">
                <a:solidFill>
                  <a:srgbClr val="808000"/>
                </a:solidFill>
                <a:sym typeface="Wingdings" panose="05000000000000000000" pitchFamily="2" charset="2"/>
              </a:rPr>
              <a:t> </a:t>
            </a:r>
            <a:r>
              <a:rPr lang="hr-HR" sz="1600" i="1" dirty="0" err="1">
                <a:solidFill>
                  <a:srgbClr val="808000"/>
                </a:solidFill>
                <a:sym typeface="Wingdings" panose="05000000000000000000" pitchFamily="2" charset="2"/>
              </a:rPr>
              <a:t>language</a:t>
            </a:r>
            <a:r>
              <a:rPr lang="hr-HR" sz="1600" i="1" dirty="0">
                <a:solidFill>
                  <a:srgbClr val="808000"/>
                </a:solidFill>
                <a:sym typeface="Wingdings" panose="05000000000000000000" pitchFamily="2" charset="2"/>
              </a:rPr>
              <a:t> </a:t>
            </a:r>
            <a:r>
              <a:rPr lang="hr-HR" sz="1600" i="1" dirty="0" err="1">
                <a:solidFill>
                  <a:srgbClr val="808000"/>
                </a:solidFill>
                <a:sym typeface="Wingdings" panose="05000000000000000000" pitchFamily="2" charset="2"/>
              </a:rPr>
              <a:t>functions</a:t>
            </a:r>
            <a:endParaRPr lang="en-GB" sz="1600" i="1" noProof="0" dirty="0">
              <a:solidFill>
                <a:srgbClr val="808000"/>
              </a:solidFill>
            </a:endParaRPr>
          </a:p>
          <a:p>
            <a:pPr marL="285750" indent="-285750">
              <a:buClr>
                <a:srgbClr val="273D40"/>
              </a:buClr>
              <a:buSzPts val="600"/>
            </a:pPr>
            <a:endParaRPr dirty="0"/>
          </a:p>
        </p:txBody>
      </p:sp>
      <p:cxnSp>
        <p:nvCxnSpPr>
          <p:cNvPr id="194" name="Google Shape;194;p30">
            <a:extLst>
              <a:ext uri="{FF2B5EF4-FFF2-40B4-BE49-F238E27FC236}">
                <a16:creationId xmlns:a16="http://schemas.microsoft.com/office/drawing/2014/main" id="{294C340C-E260-424C-4DDD-0134434AB764}"/>
              </a:ext>
            </a:extLst>
          </p:cNvPr>
          <p:cNvCxnSpPr/>
          <p:nvPr/>
        </p:nvCxnSpPr>
        <p:spPr>
          <a:xfrm>
            <a:off x="5396400" y="0"/>
            <a:ext cx="0" cy="5029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9" name="Picture 18" descr="A close-up of a document&#10;&#10;AI-generated content may be incorrect.">
            <a:extLst>
              <a:ext uri="{FF2B5EF4-FFF2-40B4-BE49-F238E27FC236}">
                <a16:creationId xmlns:a16="http://schemas.microsoft.com/office/drawing/2014/main" id="{62FD170F-A673-26AD-42D4-66CF53CD0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5382" y="0"/>
            <a:ext cx="364861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469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>
            <a:alpha val="74000"/>
          </a:srgbClr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5"/>
          <p:cNvSpPr txBox="1">
            <a:spLocks noGrp="1"/>
          </p:cNvSpPr>
          <p:nvPr>
            <p:ph type="title"/>
          </p:nvPr>
        </p:nvSpPr>
        <p:spPr>
          <a:xfrm>
            <a:off x="4703701" y="55903"/>
            <a:ext cx="4145437" cy="8669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err="1"/>
              <a:t>Corpus-informed</a:t>
            </a:r>
            <a:r>
              <a:rPr lang="hr-HR" dirty="0"/>
              <a:t> </a:t>
            </a:r>
            <a:r>
              <a:rPr lang="hr-HR" dirty="0" err="1"/>
              <a:t>choices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materials</a:t>
            </a:r>
            <a:r>
              <a:rPr lang="hr-HR" dirty="0"/>
              <a:t> development</a:t>
            </a:r>
            <a:endParaRPr dirty="0"/>
          </a:p>
        </p:txBody>
      </p:sp>
      <p:sp>
        <p:nvSpPr>
          <p:cNvPr id="250" name="Google Shape;250;p35"/>
          <p:cNvSpPr txBox="1">
            <a:spLocks noGrp="1"/>
          </p:cNvSpPr>
          <p:nvPr>
            <p:ph type="subTitle" idx="1"/>
          </p:nvPr>
        </p:nvSpPr>
        <p:spPr>
          <a:xfrm>
            <a:off x="4703701" y="989076"/>
            <a:ext cx="4082075" cy="1669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GB" sz="1600" noProof="0" dirty="0"/>
              <a:t>Corpus-informed materials development </a:t>
            </a:r>
            <a:r>
              <a:rPr lang="en-GB" sz="1600" noProof="0" dirty="0">
                <a:sym typeface="Wingdings" panose="05000000000000000000" pitchFamily="2" charset="2"/>
              </a:rPr>
              <a:t> looking at:</a:t>
            </a:r>
            <a:r>
              <a:rPr lang="hr-HR" sz="1600" noProof="0" dirty="0">
                <a:sym typeface="Wingdings" panose="05000000000000000000" pitchFamily="2" charset="2"/>
              </a:rPr>
              <a:t> </a:t>
            </a:r>
            <a:r>
              <a:rPr lang="hr-HR" sz="1600" dirty="0">
                <a:solidFill>
                  <a:srgbClr val="C00000"/>
                </a:solidFill>
                <a:sym typeface="Wingdings" panose="05000000000000000000" pitchFamily="2" charset="2"/>
              </a:rPr>
              <a:t>F</a:t>
            </a:r>
            <a:r>
              <a:rPr lang="en-GB" sz="1600" noProof="0" dirty="0">
                <a:solidFill>
                  <a:srgbClr val="C00000"/>
                </a:solidFill>
                <a:sym typeface="Wingdings" panose="05000000000000000000" pitchFamily="2" charset="2"/>
              </a:rPr>
              <a:t>REQUENCY</a:t>
            </a:r>
            <a:r>
              <a:rPr lang="hr-HR" sz="1600" noProof="0" dirty="0">
                <a:sym typeface="Wingdings" panose="05000000000000000000" pitchFamily="2" charset="2"/>
              </a:rPr>
              <a:t>, </a:t>
            </a:r>
            <a:r>
              <a:rPr lang="hr-HR" sz="1600" dirty="0">
                <a:solidFill>
                  <a:srgbClr val="C00000"/>
                </a:solidFill>
                <a:sym typeface="Wingdings" panose="05000000000000000000" pitchFamily="2" charset="2"/>
              </a:rPr>
              <a:t>C</a:t>
            </a:r>
            <a:r>
              <a:rPr lang="en-GB" sz="1600" noProof="0" dirty="0">
                <a:solidFill>
                  <a:srgbClr val="C00000"/>
                </a:solidFill>
                <a:sym typeface="Wingdings" panose="05000000000000000000" pitchFamily="2" charset="2"/>
              </a:rPr>
              <a:t>OLLOCATION</a:t>
            </a:r>
            <a:r>
              <a:rPr lang="hr-HR" sz="1600" noProof="0" dirty="0">
                <a:sym typeface="Wingdings" panose="05000000000000000000" pitchFamily="2" charset="2"/>
              </a:rPr>
              <a:t> </a:t>
            </a:r>
            <a:r>
              <a:rPr lang="hr-HR" sz="1600" noProof="0" dirty="0" err="1">
                <a:sym typeface="Wingdings" panose="05000000000000000000" pitchFamily="2" charset="2"/>
              </a:rPr>
              <a:t>and</a:t>
            </a:r>
            <a:r>
              <a:rPr lang="hr-HR" sz="1600" noProof="0" dirty="0">
                <a:sym typeface="Wingdings" panose="05000000000000000000" pitchFamily="2" charset="2"/>
              </a:rPr>
              <a:t> </a:t>
            </a:r>
            <a:r>
              <a:rPr lang="hr-HR" sz="1600" dirty="0">
                <a:solidFill>
                  <a:srgbClr val="C00000"/>
                </a:solidFill>
                <a:sym typeface="Wingdings" panose="05000000000000000000" pitchFamily="2" charset="2"/>
              </a:rPr>
              <a:t>U</a:t>
            </a:r>
            <a:r>
              <a:rPr lang="en-GB" sz="1600" noProof="0" dirty="0">
                <a:solidFill>
                  <a:srgbClr val="C00000"/>
                </a:solidFill>
                <a:sym typeface="Wingdings" panose="05000000000000000000" pitchFamily="2" charset="2"/>
              </a:rPr>
              <a:t>SE</a:t>
            </a:r>
            <a:endParaRPr lang="hr-HR" sz="1600" noProof="0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lang="en-GB" sz="1600" noProof="0" dirty="0">
              <a:sym typeface="Wingdings" panose="05000000000000000000" pitchFamily="2" charset="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GB" sz="1600" noProof="0" dirty="0">
                <a:sym typeface="Wingdings" panose="05000000000000000000" pitchFamily="2" charset="2"/>
              </a:rPr>
              <a:t> = </a:t>
            </a:r>
            <a:r>
              <a:rPr lang="en-GB" sz="1600" noProof="0" dirty="0">
                <a:solidFill>
                  <a:schemeClr val="tx1"/>
                </a:solidFill>
                <a:sym typeface="Wingdings" panose="05000000000000000000" pitchFamily="2" charset="2"/>
              </a:rPr>
              <a:t>evidence-based language choice rather than intuitive choices in decision making</a:t>
            </a:r>
            <a:endParaRPr lang="hr-HR" sz="1600" noProof="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lang="en-GB" sz="1600" noProof="0" dirty="0"/>
          </a:p>
        </p:txBody>
      </p:sp>
      <p:cxnSp>
        <p:nvCxnSpPr>
          <p:cNvPr id="262" name="Google Shape;262;p35"/>
          <p:cNvCxnSpPr/>
          <p:nvPr/>
        </p:nvCxnSpPr>
        <p:spPr>
          <a:xfrm>
            <a:off x="4572000" y="0"/>
            <a:ext cx="0" cy="5029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250;p35">
            <a:extLst>
              <a:ext uri="{FF2B5EF4-FFF2-40B4-BE49-F238E27FC236}">
                <a16:creationId xmlns:a16="http://schemas.microsoft.com/office/drawing/2014/main" id="{00BD3F7E-0640-B67C-8EC5-7C6EBFD2D92D}"/>
              </a:ext>
            </a:extLst>
          </p:cNvPr>
          <p:cNvSpPr txBox="1">
            <a:spLocks/>
          </p:cNvSpPr>
          <p:nvPr/>
        </p:nvSpPr>
        <p:spPr>
          <a:xfrm>
            <a:off x="4703701" y="2658602"/>
            <a:ext cx="4348273" cy="1995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2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2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2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2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2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2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2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2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2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indent="0">
              <a:buSzPts val="1100"/>
            </a:pPr>
            <a:r>
              <a:rPr lang="hr-HR" sz="1600" b="1" dirty="0">
                <a:solidFill>
                  <a:schemeClr val="bg1">
                    <a:lumMod val="50000"/>
                  </a:schemeClr>
                </a:solidFill>
              </a:rPr>
              <a:t>SKELL </a:t>
            </a:r>
            <a:r>
              <a:rPr lang="hr-HR" sz="1600" b="1" dirty="0" err="1">
                <a:solidFill>
                  <a:schemeClr val="bg1">
                    <a:lumMod val="50000"/>
                  </a:schemeClr>
                </a:solidFill>
              </a:rPr>
              <a:t>Corpus</a:t>
            </a:r>
            <a:r>
              <a:rPr lang="hr-HR" sz="1600" b="1" dirty="0">
                <a:solidFill>
                  <a:schemeClr val="bg1">
                    <a:lumMod val="50000"/>
                  </a:schemeClr>
                </a:solidFill>
              </a:rPr>
              <a:t> data</a:t>
            </a:r>
          </a:p>
          <a:p>
            <a:pPr marL="0" indent="0">
              <a:buSzPts val="1100"/>
            </a:pPr>
            <a:endParaRPr lang="hr-HR" sz="1600" dirty="0"/>
          </a:p>
          <a:p>
            <a:pPr marL="0" indent="0">
              <a:buSzPts val="1100"/>
            </a:pPr>
            <a:endParaRPr lang="en-GB" sz="1600" dirty="0"/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129A9802-DE21-0F7B-0D9A-8D5154D25A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545072"/>
              </p:ext>
            </p:extLst>
          </p:nvPr>
        </p:nvGraphicFramePr>
        <p:xfrm>
          <a:off x="4783828" y="3092927"/>
          <a:ext cx="4188018" cy="1875445"/>
        </p:xfrm>
        <a:graphic>
          <a:graphicData uri="http://schemas.openxmlformats.org/drawingml/2006/table">
            <a:tbl>
              <a:tblPr firstRow="1" bandRow="1">
                <a:tableStyleId>{021C6133-E255-4113-9EAD-FA727D7A9D89}</a:tableStyleId>
              </a:tblPr>
              <a:tblGrid>
                <a:gridCol w="2094009">
                  <a:extLst>
                    <a:ext uri="{9D8B030D-6E8A-4147-A177-3AD203B41FA5}">
                      <a16:colId xmlns:a16="http://schemas.microsoft.com/office/drawing/2014/main" val="4134901444"/>
                    </a:ext>
                  </a:extLst>
                </a:gridCol>
                <a:gridCol w="2094009">
                  <a:extLst>
                    <a:ext uri="{9D8B030D-6E8A-4147-A177-3AD203B41FA5}">
                      <a16:colId xmlns:a16="http://schemas.microsoft.com/office/drawing/2014/main" val="1627355324"/>
                    </a:ext>
                  </a:extLst>
                </a:gridCol>
              </a:tblGrid>
              <a:tr h="305216">
                <a:tc>
                  <a:txBody>
                    <a:bodyPr/>
                    <a:lstStyle/>
                    <a:p>
                      <a:r>
                        <a:rPr lang="en-GB" i="1" noProof="0" dirty="0"/>
                        <a:t>engage the enemy</a:t>
                      </a:r>
                    </a:p>
                  </a:txBody>
                  <a:tcPr>
                    <a:solidFill>
                      <a:srgbClr val="CC9900">
                        <a:alpha val="2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i="0" u="none" strike="noStrike" cap="non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0.34 hits per million</a:t>
                      </a:r>
                      <a:endParaRPr lang="en-GB" noProof="0" dirty="0"/>
                    </a:p>
                  </a:txBody>
                  <a:tcPr>
                    <a:solidFill>
                      <a:srgbClr val="CC9900">
                        <a:alpha val="2588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377522"/>
                  </a:ext>
                </a:extLst>
              </a:tr>
              <a:tr h="349365">
                <a:tc>
                  <a:txBody>
                    <a:bodyPr/>
                    <a:lstStyle/>
                    <a:p>
                      <a:r>
                        <a:rPr lang="en-GB" i="1" noProof="0" dirty="0"/>
                        <a:t>close with the enemy</a:t>
                      </a:r>
                    </a:p>
                  </a:txBody>
                  <a:tcPr>
                    <a:solidFill>
                      <a:srgbClr val="CC9900">
                        <a:alpha val="2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b="0" i="0" u="none" strike="noStrike" cap="non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0.03 hits per million</a:t>
                      </a:r>
                    </a:p>
                  </a:txBody>
                  <a:tcPr>
                    <a:solidFill>
                      <a:srgbClr val="CC9900">
                        <a:alpha val="2588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3011289"/>
                  </a:ext>
                </a:extLst>
              </a:tr>
              <a:tr h="305216">
                <a:tc>
                  <a:txBody>
                    <a:bodyPr/>
                    <a:lstStyle/>
                    <a:p>
                      <a:r>
                        <a:rPr lang="en-GB" i="1" noProof="0" dirty="0"/>
                        <a:t>mechanized infantry</a:t>
                      </a:r>
                    </a:p>
                  </a:txBody>
                  <a:tcPr>
                    <a:solidFill>
                      <a:srgbClr val="CC9900">
                        <a:alpha val="2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i="0" u="none" strike="noStrike" cap="non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0.29 hits per million</a:t>
                      </a:r>
                      <a:endParaRPr lang="en-GB" noProof="0" dirty="0"/>
                    </a:p>
                  </a:txBody>
                  <a:tcPr>
                    <a:solidFill>
                      <a:srgbClr val="CC9900">
                        <a:alpha val="2588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320265"/>
                  </a:ext>
                </a:extLst>
              </a:tr>
              <a:tr h="305216">
                <a:tc>
                  <a:txBody>
                    <a:bodyPr/>
                    <a:lstStyle/>
                    <a:p>
                      <a:r>
                        <a:rPr lang="en-GB" i="1" noProof="0" dirty="0"/>
                        <a:t>airborne infantry</a:t>
                      </a:r>
                    </a:p>
                  </a:txBody>
                  <a:tcPr>
                    <a:solidFill>
                      <a:srgbClr val="CC9900">
                        <a:alpha val="2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i="0" u="none" strike="noStrike" cap="non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0.11 hits per million</a:t>
                      </a:r>
                      <a:endParaRPr lang="en-GB" noProof="0" dirty="0"/>
                    </a:p>
                  </a:txBody>
                  <a:tcPr>
                    <a:solidFill>
                      <a:srgbClr val="CC9900">
                        <a:alpha val="2588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352680"/>
                  </a:ext>
                </a:extLst>
              </a:tr>
              <a:tr h="305216">
                <a:tc>
                  <a:txBody>
                    <a:bodyPr/>
                    <a:lstStyle/>
                    <a:p>
                      <a:r>
                        <a:rPr lang="en-GB" i="1" noProof="0" dirty="0"/>
                        <a:t>motorized infantry</a:t>
                      </a:r>
                    </a:p>
                  </a:txBody>
                  <a:tcPr>
                    <a:solidFill>
                      <a:srgbClr val="CC9900">
                        <a:alpha val="2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i="0" u="none" strike="noStrike" cap="non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0.1 hits per million</a:t>
                      </a:r>
                      <a:endParaRPr lang="en-GB" noProof="0" dirty="0"/>
                    </a:p>
                  </a:txBody>
                  <a:tcPr>
                    <a:solidFill>
                      <a:srgbClr val="CC9900">
                        <a:alpha val="2588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723433"/>
                  </a:ext>
                </a:extLst>
              </a:tr>
              <a:tr h="305216">
                <a:tc>
                  <a:txBody>
                    <a:bodyPr/>
                    <a:lstStyle/>
                    <a:p>
                      <a:r>
                        <a:rPr lang="en-GB" i="1" noProof="0" dirty="0"/>
                        <a:t>dismounted infantry</a:t>
                      </a:r>
                    </a:p>
                  </a:txBody>
                  <a:tcPr>
                    <a:solidFill>
                      <a:srgbClr val="CC9900">
                        <a:alpha val="2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i="0" u="none" strike="noStrike" cap="non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0.04 hits per million</a:t>
                      </a:r>
                      <a:endParaRPr lang="en-GB" noProof="0" dirty="0"/>
                    </a:p>
                  </a:txBody>
                  <a:tcPr>
                    <a:solidFill>
                      <a:srgbClr val="CC9900">
                        <a:alpha val="2588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784207"/>
                  </a:ext>
                </a:extLst>
              </a:tr>
            </a:tbl>
          </a:graphicData>
        </a:graphic>
      </p:graphicFrame>
      <p:pic>
        <p:nvPicPr>
          <p:cNvPr id="32" name="Picture 31" descr="A diagram of a country&#10;&#10;AI-generated content may be incorrect.">
            <a:extLst>
              <a:ext uri="{FF2B5EF4-FFF2-40B4-BE49-F238E27FC236}">
                <a16:creationId xmlns:a16="http://schemas.microsoft.com/office/drawing/2014/main" id="{4F78972A-3699-32CF-AD3E-B38E484549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292" r="32199" b="18254"/>
          <a:stretch/>
        </p:blipFill>
        <p:spPr>
          <a:xfrm>
            <a:off x="92026" y="3280528"/>
            <a:ext cx="2898786" cy="168784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B881662-5DAD-244D-3A2B-06E996815B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26" y="3065974"/>
            <a:ext cx="4228240" cy="129107"/>
          </a:xfrm>
          <a:prstGeom prst="rect">
            <a:avLst/>
          </a:prstGeom>
        </p:spPr>
      </p:pic>
      <p:pic>
        <p:nvPicPr>
          <p:cNvPr id="36" name="Picture 35" descr="A close-up of a newspaper&#10;&#10;AI-generated content may be incorrect.">
            <a:extLst>
              <a:ext uri="{FF2B5EF4-FFF2-40B4-BE49-F238E27FC236}">
                <a16:creationId xmlns:a16="http://schemas.microsoft.com/office/drawing/2014/main" id="{23D990FD-8BC4-2AF9-3298-829A21676CA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827" b="41355"/>
          <a:stretch/>
        </p:blipFill>
        <p:spPr>
          <a:xfrm>
            <a:off x="53002" y="0"/>
            <a:ext cx="4507206" cy="301636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>
            <a:alpha val="7000"/>
          </a:srgbClr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7"/>
          <p:cNvSpPr txBox="1">
            <a:spLocks noGrp="1"/>
          </p:cNvSpPr>
          <p:nvPr>
            <p:ph type="title"/>
          </p:nvPr>
        </p:nvSpPr>
        <p:spPr>
          <a:xfrm>
            <a:off x="240458" y="137866"/>
            <a:ext cx="86868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kern="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mplementing</a:t>
            </a:r>
            <a:r>
              <a:rPr lang="en-US" sz="22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collaborative feedback </a:t>
            </a:r>
            <a:r>
              <a:rPr lang="hr-HR" sz="2200" kern="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hr-HR" sz="22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kern="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materials</a:t>
            </a:r>
            <a:r>
              <a:rPr lang="hr-HR" sz="22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development</a:t>
            </a:r>
            <a:endParaRPr sz="2200" dirty="0"/>
          </a:p>
        </p:txBody>
      </p:sp>
      <p:sp>
        <p:nvSpPr>
          <p:cNvPr id="283" name="Google Shape;283;p37"/>
          <p:cNvSpPr txBox="1"/>
          <p:nvPr/>
        </p:nvSpPr>
        <p:spPr>
          <a:xfrm flipH="1">
            <a:off x="228599" y="731778"/>
            <a:ext cx="5401634" cy="225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noProof="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- </a:t>
            </a:r>
            <a:r>
              <a:rPr lang="en-GB" sz="1800" noProof="0" dirty="0">
                <a:solidFill>
                  <a:srgbClr val="C00000"/>
                </a:solidFill>
                <a:latin typeface="Manrope"/>
                <a:ea typeface="Manrope"/>
                <a:cs typeface="Manrope"/>
                <a:sym typeface="Manrope"/>
              </a:rPr>
              <a:t>DESIGN-BASED RESEARCH (DBR):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GB" sz="1800" noProof="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Wingdings" panose="05000000000000000000" pitchFamily="2" charset="2"/>
              </a:rPr>
              <a:t>progressive refinement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hr-HR" sz="18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Wingdings" panose="05000000000000000000" pitchFamily="2" charset="2"/>
              </a:rPr>
              <a:t>e</a:t>
            </a:r>
            <a:r>
              <a:rPr lang="en-GB" sz="1800" noProof="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Wingdings" panose="05000000000000000000" pitchFamily="2" charset="2"/>
              </a:rPr>
              <a:t>ffective</a:t>
            </a:r>
            <a:r>
              <a:rPr lang="en-GB" sz="1800" noProof="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Wingdings" panose="05000000000000000000" pitchFamily="2" charset="2"/>
              </a:rPr>
              <a:t> collaboration between teachers and students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hr-HR" sz="18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Wingdings" panose="05000000000000000000" pitchFamily="2" charset="2"/>
              </a:rPr>
              <a:t>c</a:t>
            </a:r>
            <a:r>
              <a:rPr lang="en-GB" sz="1800" noProof="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Wingdings" panose="05000000000000000000" pitchFamily="2" charset="2"/>
              </a:rPr>
              <a:t>onstant</a:t>
            </a:r>
            <a:r>
              <a:rPr lang="en-GB" sz="1800" noProof="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Wingdings" panose="05000000000000000000" pitchFamily="2" charset="2"/>
              </a:rPr>
              <a:t> evaluation of the material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hr-HR" sz="18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Wingdings" panose="05000000000000000000" pitchFamily="2" charset="2"/>
              </a:rPr>
              <a:t>r</a:t>
            </a:r>
            <a:r>
              <a:rPr lang="en-GB" sz="1800" noProof="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Wingdings" panose="05000000000000000000" pitchFamily="2" charset="2"/>
              </a:rPr>
              <a:t>eflection</a:t>
            </a:r>
            <a:r>
              <a:rPr lang="en-GB" sz="1800" noProof="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Wingdings" panose="05000000000000000000" pitchFamily="2" charset="2"/>
              </a:rPr>
              <a:t> on the use of the material</a:t>
            </a:r>
            <a:r>
              <a:rPr lang="en-GB" sz="1800" noProof="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</a:p>
        </p:txBody>
      </p:sp>
      <p:cxnSp>
        <p:nvCxnSpPr>
          <p:cNvPr id="295" name="Google Shape;295;p37"/>
          <p:cNvCxnSpPr>
            <a:cxnSpLocks/>
          </p:cNvCxnSpPr>
          <p:nvPr/>
        </p:nvCxnSpPr>
        <p:spPr>
          <a:xfrm>
            <a:off x="5722070" y="801300"/>
            <a:ext cx="0" cy="4204334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5574225-28D1-5CBC-B397-2655B8EEF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4" y="3082575"/>
            <a:ext cx="5562419" cy="1832326"/>
          </a:xfrm>
          <a:prstGeom prst="rect">
            <a:avLst/>
          </a:prstGeom>
        </p:spPr>
      </p:pic>
      <p:sp>
        <p:nvSpPr>
          <p:cNvPr id="11" name="Google Shape;283;p37">
            <a:extLst>
              <a:ext uri="{FF2B5EF4-FFF2-40B4-BE49-F238E27FC236}">
                <a16:creationId xmlns:a16="http://schemas.microsoft.com/office/drawing/2014/main" id="{9C4A482A-60EA-F205-DFEE-FA4D46C8FD19}"/>
              </a:ext>
            </a:extLst>
          </p:cNvPr>
          <p:cNvSpPr txBox="1"/>
          <p:nvPr/>
        </p:nvSpPr>
        <p:spPr>
          <a:xfrm flipH="1">
            <a:off x="5872469" y="731778"/>
            <a:ext cx="3042931" cy="4262371"/>
          </a:xfrm>
          <a:prstGeom prst="rect">
            <a:avLst/>
          </a:prstGeom>
          <a:solidFill>
            <a:srgbClr val="808000">
              <a:alpha val="1098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b="1" dirty="0">
                <a:solidFill>
                  <a:srgbClr val="C00000"/>
                </a:solidFill>
                <a:latin typeface="Manrope Medium"/>
                <a:ea typeface="Aptos" panose="020B0004020202020204" pitchFamily="34" charset="0"/>
                <a:cs typeface="Arial" panose="020B0604020202020204" pitchFamily="34" charset="0"/>
              </a:rPr>
              <a:t>DBR IN ACTION</a:t>
            </a:r>
            <a:r>
              <a:rPr lang="hr-HR" sz="1800" dirty="0">
                <a:effectLst/>
                <a:latin typeface="Manrope Medium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noProof="0" dirty="0">
                <a:solidFill>
                  <a:schemeClr val="dk1"/>
                </a:solidFill>
                <a:latin typeface="Manrope Medium"/>
                <a:ea typeface="Manrope"/>
                <a:cs typeface="Arial" panose="020B0604020202020204" pitchFamily="34" charset="0"/>
                <a:sym typeface="Manrope"/>
              </a:rPr>
              <a:t>2018. – 2025. 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noProof="0" dirty="0">
                <a:solidFill>
                  <a:schemeClr val="dk1"/>
                </a:solidFill>
                <a:latin typeface="Manrope Medium"/>
                <a:ea typeface="Manrope"/>
                <a:cs typeface="Arial" panose="020B0604020202020204" pitchFamily="34" charset="0"/>
                <a:sym typeface="Manrope"/>
              </a:rPr>
              <a:t>multiple evaluations + reflection sessions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  <a:latin typeface="Manrope Medium"/>
                <a:ea typeface="Manrope"/>
                <a:cs typeface="Arial" panose="020B0604020202020204" pitchFamily="34" charset="0"/>
                <a:sym typeface="Manrope"/>
              </a:rPr>
              <a:t>multiple iterations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  <a:latin typeface="Manrope Medium"/>
                <a:ea typeface="Manrope"/>
                <a:cs typeface="Arial" panose="020B0604020202020204" pitchFamily="34" charset="0"/>
                <a:sym typeface="Manrope"/>
              </a:rPr>
              <a:t>expert military professional sessions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  <a:latin typeface="Manrope Medium"/>
                <a:ea typeface="Manrope"/>
                <a:cs typeface="Arial" panose="020B0604020202020204" pitchFamily="34" charset="0"/>
                <a:sym typeface="Manrope"/>
              </a:rPr>
              <a:t>student feedback (interviews + questionnaires)</a:t>
            </a:r>
            <a:endParaRPr lang="hr-HR" sz="1800" dirty="0">
              <a:solidFill>
                <a:schemeClr val="dk1"/>
              </a:solidFill>
              <a:latin typeface="Manrope Medium"/>
              <a:ea typeface="Manrope"/>
              <a:cs typeface="Arial" panose="020B0604020202020204" pitchFamily="34" charset="0"/>
              <a:sym typeface="Manrope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sz="1800" dirty="0">
              <a:solidFill>
                <a:schemeClr val="dk1"/>
              </a:solidFill>
              <a:latin typeface="Manrope Medium"/>
              <a:ea typeface="Manrope"/>
              <a:cs typeface="Arial" panose="020B0604020202020204" pitchFamily="34" charset="0"/>
              <a:sym typeface="Manrope"/>
            </a:endParaRPr>
          </a:p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b="1" noProof="0" dirty="0">
                <a:solidFill>
                  <a:srgbClr val="C00000"/>
                </a:solidFill>
                <a:latin typeface="Manrope Medium"/>
                <a:ea typeface="Manrope"/>
                <a:cs typeface="Arial" panose="020B0604020202020204" pitchFamily="34" charset="0"/>
                <a:sym typeface="Manrope"/>
              </a:rPr>
              <a:t>= context-sensitive and learner-oriented material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800" noProof="0" dirty="0">
              <a:solidFill>
                <a:schemeClr val="dk1"/>
              </a:solidFill>
              <a:latin typeface="Manrope Medium"/>
              <a:ea typeface="Manrope"/>
              <a:cs typeface="Manrope"/>
              <a:sym typeface="Manrop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>
            <a:alpha val="11000"/>
          </a:srgbClr>
        </a:solidFill>
        <a:effectLst/>
      </p:bgPr>
    </p:bg>
    <p:spTree>
      <p:nvGrpSpPr>
        <p:cNvPr id="1" name="Shape 280">
          <a:extLst>
            <a:ext uri="{FF2B5EF4-FFF2-40B4-BE49-F238E27FC236}">
              <a16:creationId xmlns:a16="http://schemas.microsoft.com/office/drawing/2014/main" id="{44CE2236-2932-6D8C-D412-74B5CBFC5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7">
            <a:extLst>
              <a:ext uri="{FF2B5EF4-FFF2-40B4-BE49-F238E27FC236}">
                <a16:creationId xmlns:a16="http://schemas.microsoft.com/office/drawing/2014/main" id="{6D866A9A-D551-CAD3-25E3-978EC833EA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6275" y="138198"/>
            <a:ext cx="2901099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Student </a:t>
            </a:r>
            <a:r>
              <a:rPr lang="hr-HR" dirty="0" err="1"/>
              <a:t>feedback</a:t>
            </a:r>
            <a:endParaRPr dirty="0"/>
          </a:p>
        </p:txBody>
      </p:sp>
      <p:sp>
        <p:nvSpPr>
          <p:cNvPr id="282" name="Google Shape;282;p37">
            <a:extLst>
              <a:ext uri="{FF2B5EF4-FFF2-40B4-BE49-F238E27FC236}">
                <a16:creationId xmlns:a16="http://schemas.microsoft.com/office/drawing/2014/main" id="{881D4C0A-02C6-A930-96FC-A8058CC3CEF0}"/>
              </a:ext>
            </a:extLst>
          </p:cNvPr>
          <p:cNvSpPr txBox="1"/>
          <p:nvPr/>
        </p:nvSpPr>
        <p:spPr>
          <a:xfrm flipH="1">
            <a:off x="208035" y="816299"/>
            <a:ext cx="2161439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b="1" dirty="0" err="1">
                <a:solidFill>
                  <a:srgbClr val="C00000"/>
                </a:solidFill>
                <a:latin typeface="Epilogue Medium"/>
                <a:ea typeface="Epilogue Medium"/>
                <a:cs typeface="Epilogue Medium"/>
                <a:sym typeface="Epilogue Medium"/>
              </a:rPr>
              <a:t>Demografic</a:t>
            </a:r>
            <a:r>
              <a:rPr lang="hr-HR" sz="1800" b="1" dirty="0">
                <a:solidFill>
                  <a:srgbClr val="C00000"/>
                </a:solidFill>
                <a:latin typeface="Epilogue Medium"/>
                <a:ea typeface="Epilogue Medium"/>
                <a:cs typeface="Epilogue Medium"/>
                <a:sym typeface="Epilogue Medium"/>
              </a:rPr>
              <a:t> info</a:t>
            </a:r>
            <a:endParaRPr sz="1600" b="1" dirty="0">
              <a:solidFill>
                <a:srgbClr val="C00000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283" name="Google Shape;283;p37">
            <a:extLst>
              <a:ext uri="{FF2B5EF4-FFF2-40B4-BE49-F238E27FC236}">
                <a16:creationId xmlns:a16="http://schemas.microsoft.com/office/drawing/2014/main" id="{C5F85EE1-A6BC-EC2F-7BEF-FACE3F2D2598}"/>
              </a:ext>
            </a:extLst>
          </p:cNvPr>
          <p:cNvSpPr txBox="1"/>
          <p:nvPr/>
        </p:nvSpPr>
        <p:spPr>
          <a:xfrm flipH="1">
            <a:off x="208036" y="1161027"/>
            <a:ext cx="3101091" cy="201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noProof="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88% male</a:t>
            </a:r>
          </a:p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noProof="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average age: 19.7  years</a:t>
            </a:r>
          </a:p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noProof="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more than 10 years of learning English</a:t>
            </a:r>
          </a:p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8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</a:t>
            </a:r>
            <a:r>
              <a:rPr lang="en-GB" sz="1800" noProof="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elf-assessment: </a:t>
            </a:r>
            <a:r>
              <a:rPr lang="en-GB" noProof="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3.5 out of 5</a:t>
            </a:r>
            <a:endParaRPr lang="en-GB" sz="1800" noProof="0"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284" name="Google Shape;284;p37">
            <a:extLst>
              <a:ext uri="{FF2B5EF4-FFF2-40B4-BE49-F238E27FC236}">
                <a16:creationId xmlns:a16="http://schemas.microsoft.com/office/drawing/2014/main" id="{654FA834-0197-421E-341D-DD7B69BE67E7}"/>
              </a:ext>
            </a:extLst>
          </p:cNvPr>
          <p:cNvSpPr txBox="1"/>
          <p:nvPr/>
        </p:nvSpPr>
        <p:spPr>
          <a:xfrm flipH="1">
            <a:off x="226275" y="3243448"/>
            <a:ext cx="2143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b="1" dirty="0" err="1">
                <a:solidFill>
                  <a:srgbClr val="C00000"/>
                </a:solidFill>
                <a:latin typeface="Epilogue Medium"/>
                <a:ea typeface="Epilogue Medium"/>
                <a:cs typeface="Epilogue Medium"/>
                <a:sym typeface="Epilogue Medium"/>
              </a:rPr>
              <a:t>Our</a:t>
            </a:r>
            <a:r>
              <a:rPr lang="hr-HR" sz="1800" b="1" dirty="0">
                <a:solidFill>
                  <a:srgbClr val="C00000"/>
                </a:solidFill>
                <a:latin typeface="Epilogue Medium"/>
                <a:ea typeface="Epilogue Medium"/>
                <a:cs typeface="Epilogue Medium"/>
                <a:sym typeface="Epilogue Medium"/>
              </a:rPr>
              <a:t> </a:t>
            </a:r>
            <a:r>
              <a:rPr lang="hr-HR" sz="1800" b="1" dirty="0" err="1">
                <a:solidFill>
                  <a:srgbClr val="C00000"/>
                </a:solidFill>
                <a:latin typeface="Epilogue Medium"/>
                <a:ea typeface="Epilogue Medium"/>
                <a:cs typeface="Epilogue Medium"/>
                <a:sym typeface="Epilogue Medium"/>
              </a:rPr>
              <a:t>concerns</a:t>
            </a:r>
            <a:endParaRPr sz="1800" b="1" dirty="0">
              <a:solidFill>
                <a:srgbClr val="C00000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285" name="Google Shape;285;p37">
            <a:extLst>
              <a:ext uri="{FF2B5EF4-FFF2-40B4-BE49-F238E27FC236}">
                <a16:creationId xmlns:a16="http://schemas.microsoft.com/office/drawing/2014/main" id="{D4C3484A-E739-98E3-252E-7AA86A0D6DBF}"/>
              </a:ext>
            </a:extLst>
          </p:cNvPr>
          <p:cNvSpPr txBox="1"/>
          <p:nvPr/>
        </p:nvSpPr>
        <p:spPr>
          <a:xfrm flipH="1">
            <a:off x="226275" y="3515796"/>
            <a:ext cx="5633906" cy="1399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i="1" noProof="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Are there differences in learners' perceptions of the material based on variations in language proficiency levels and learning styles?</a:t>
            </a:r>
            <a:endParaRPr lang="en-GB" sz="1800" i="1" noProof="0"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noProof="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Wingdings" panose="05000000000000000000" pitchFamily="2" charset="2"/>
              </a:rPr>
              <a:t> </a:t>
            </a:r>
            <a:r>
              <a:rPr lang="en-GB" sz="1800" b="1" noProof="0" dirty="0">
                <a:solidFill>
                  <a:srgbClr val="003300"/>
                </a:solidFill>
                <a:latin typeface="Manrope"/>
                <a:ea typeface="Manrope"/>
                <a:cs typeface="Manrope"/>
                <a:sym typeface="Wingdings" panose="05000000000000000000" pitchFamily="2" charset="2"/>
              </a:rPr>
              <a:t>NO</a:t>
            </a:r>
            <a:r>
              <a:rPr lang="en-GB" sz="1800" noProof="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Wingdings" panose="05000000000000000000" pitchFamily="2" charset="2"/>
              </a:rPr>
              <a:t> statistically relevant difference</a:t>
            </a:r>
            <a:r>
              <a:rPr lang="hr-HR" sz="1800" noProof="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Wingdings" panose="05000000000000000000" pitchFamily="2" charset="2"/>
              </a:rPr>
              <a:t> </a:t>
            </a:r>
            <a:r>
              <a:rPr lang="hr-HR" noProof="0" dirty="0">
                <a:solidFill>
                  <a:schemeClr val="bg1">
                    <a:lumMod val="50000"/>
                  </a:schemeClr>
                </a:solidFill>
                <a:latin typeface="Manrope"/>
                <a:ea typeface="Manrope"/>
                <a:cs typeface="Manrope"/>
                <a:sym typeface="Wingdings" panose="05000000000000000000" pitchFamily="2" charset="2"/>
              </a:rPr>
              <a:t>(p-</a:t>
            </a:r>
            <a:r>
              <a:rPr lang="hr-HR" noProof="0" dirty="0" err="1">
                <a:solidFill>
                  <a:schemeClr val="bg1">
                    <a:lumMod val="50000"/>
                  </a:schemeClr>
                </a:solidFill>
                <a:latin typeface="Manrope"/>
                <a:ea typeface="Manrope"/>
                <a:cs typeface="Manrope"/>
                <a:sym typeface="Wingdings" panose="05000000000000000000" pitchFamily="2" charset="2"/>
              </a:rPr>
              <a:t>value</a:t>
            </a:r>
            <a:r>
              <a:rPr lang="hr-HR" noProof="0" dirty="0">
                <a:solidFill>
                  <a:schemeClr val="bg1">
                    <a:lumMod val="50000"/>
                  </a:schemeClr>
                </a:solidFill>
                <a:latin typeface="Manrope"/>
                <a:ea typeface="Manrope"/>
                <a:cs typeface="Manrope"/>
                <a:sym typeface="Wingdings" panose="05000000000000000000" pitchFamily="2" charset="2"/>
              </a:rPr>
              <a:t>=0.17 / 0.69)</a:t>
            </a:r>
            <a:endParaRPr lang="en-GB" sz="1800" noProof="0" dirty="0">
              <a:solidFill>
                <a:schemeClr val="bg1">
                  <a:lumMod val="50000"/>
                </a:schemeClr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286" name="Google Shape;286;p37">
            <a:extLst>
              <a:ext uri="{FF2B5EF4-FFF2-40B4-BE49-F238E27FC236}">
                <a16:creationId xmlns:a16="http://schemas.microsoft.com/office/drawing/2014/main" id="{4EDE68A9-E398-6A3F-2674-69D816F1719C}"/>
              </a:ext>
            </a:extLst>
          </p:cNvPr>
          <p:cNvSpPr txBox="1"/>
          <p:nvPr/>
        </p:nvSpPr>
        <p:spPr>
          <a:xfrm flipH="1">
            <a:off x="3211638" y="675910"/>
            <a:ext cx="2453565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b="1" dirty="0">
                <a:solidFill>
                  <a:srgbClr val="C00000"/>
                </a:solidFill>
                <a:latin typeface="Epilogue Medium"/>
                <a:ea typeface="Epilogue Medium"/>
                <a:cs typeface="Epilogue Medium"/>
                <a:sym typeface="Epilogue Medium"/>
              </a:rPr>
              <a:t>Student </a:t>
            </a:r>
            <a:r>
              <a:rPr lang="hr-HR" sz="1800" b="1" dirty="0" err="1">
                <a:solidFill>
                  <a:srgbClr val="C00000"/>
                </a:solidFill>
                <a:latin typeface="Epilogue Medium"/>
                <a:ea typeface="Epilogue Medium"/>
                <a:cs typeface="Epilogue Medium"/>
                <a:sym typeface="Epilogue Medium"/>
              </a:rPr>
              <a:t>suggestions</a:t>
            </a:r>
            <a:endParaRPr sz="1800" b="1" dirty="0">
              <a:solidFill>
                <a:srgbClr val="C00000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287" name="Google Shape;287;p37">
            <a:extLst>
              <a:ext uri="{FF2B5EF4-FFF2-40B4-BE49-F238E27FC236}">
                <a16:creationId xmlns:a16="http://schemas.microsoft.com/office/drawing/2014/main" id="{6289703F-E00A-1C2E-36AB-2B41F76DFA13}"/>
              </a:ext>
            </a:extLst>
          </p:cNvPr>
          <p:cNvSpPr txBox="1"/>
          <p:nvPr/>
        </p:nvSpPr>
        <p:spPr>
          <a:xfrm flipH="1">
            <a:off x="3199556" y="938538"/>
            <a:ext cx="2634070" cy="2038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noProof="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definitions of target vocabulary</a:t>
            </a:r>
          </a:p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</a:t>
            </a:r>
            <a:r>
              <a:rPr lang="en-GB" sz="1800" noProof="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ore focus on language structures </a:t>
            </a:r>
          </a:p>
          <a:p>
            <a:pPr marL="17145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1800" noProof="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more group work activities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GB" sz="1800" noProof="0"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sz="1800"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800"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cxnSp>
        <p:nvCxnSpPr>
          <p:cNvPr id="297" name="Google Shape;297;p37">
            <a:extLst>
              <a:ext uri="{FF2B5EF4-FFF2-40B4-BE49-F238E27FC236}">
                <a16:creationId xmlns:a16="http://schemas.microsoft.com/office/drawing/2014/main" id="{290B2540-3BF9-2D7B-DADB-4EBE86AB74F4}"/>
              </a:ext>
            </a:extLst>
          </p:cNvPr>
          <p:cNvCxnSpPr>
            <a:cxnSpLocks/>
          </p:cNvCxnSpPr>
          <p:nvPr/>
        </p:nvCxnSpPr>
        <p:spPr>
          <a:xfrm flipV="1">
            <a:off x="5944445" y="0"/>
            <a:ext cx="6082" cy="502907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Google Shape;283;p37">
            <a:extLst>
              <a:ext uri="{FF2B5EF4-FFF2-40B4-BE49-F238E27FC236}">
                <a16:creationId xmlns:a16="http://schemas.microsoft.com/office/drawing/2014/main" id="{D9E25050-C7AF-3E3F-670E-0628902C283D}"/>
              </a:ext>
            </a:extLst>
          </p:cNvPr>
          <p:cNvSpPr txBox="1"/>
          <p:nvPr/>
        </p:nvSpPr>
        <p:spPr>
          <a:xfrm flipH="1">
            <a:off x="6028709" y="228600"/>
            <a:ext cx="3042931" cy="4734541"/>
          </a:xfrm>
          <a:prstGeom prst="rect">
            <a:avLst/>
          </a:prstGeom>
          <a:solidFill>
            <a:srgbClr val="808000">
              <a:alpha val="1098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C00000"/>
                </a:solidFill>
                <a:effectLst/>
                <a:latin typeface="Manrope Medium"/>
                <a:ea typeface="Aptos" panose="020B0004020202020204" pitchFamily="34" charset="0"/>
                <a:cs typeface="Arial" panose="020B0604020202020204" pitchFamily="34" charset="0"/>
              </a:rPr>
              <a:t>COURSEBOOK REDESIGN</a:t>
            </a:r>
            <a:r>
              <a:rPr lang="hr-HR" sz="1800" b="1" dirty="0">
                <a:solidFill>
                  <a:srgbClr val="C00000"/>
                </a:solidFill>
                <a:effectLst/>
                <a:latin typeface="Manrope Medium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sz="1800" noProof="0" dirty="0">
                <a:effectLst/>
                <a:latin typeface="Manrope Medium"/>
                <a:ea typeface="Aptos" panose="020B0004020202020204" pitchFamily="34" charset="0"/>
                <a:cs typeface="Arial" panose="020B0604020202020204" pitchFamily="34" charset="0"/>
              </a:rPr>
              <a:t>integrating multiple skills within one task 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sz="18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repeating specialist terminology frequently 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sz="18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tasks aimed at acquiring linguistic means for expressing language functions important for the military context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sz="18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providing terminology definitions related to the topic.</a:t>
            </a:r>
            <a:endParaRPr lang="en-GB" sz="1800" noProof="0" dirty="0">
              <a:solidFill>
                <a:schemeClr val="dk1"/>
              </a:solidFill>
              <a:latin typeface="Manrope Medium"/>
              <a:ea typeface="Manrope"/>
              <a:cs typeface="Manrope"/>
              <a:sym typeface="Manrope"/>
            </a:endParaRPr>
          </a:p>
        </p:txBody>
      </p:sp>
    </p:spTree>
    <p:extLst>
      <p:ext uri="{BB962C8B-B14F-4D97-AF65-F5344CB8AC3E}">
        <p14:creationId xmlns:p14="http://schemas.microsoft.com/office/powerpoint/2010/main" val="263823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766764381"/>
              </p:ext>
            </p:extLst>
          </p:nvPr>
        </p:nvGraphicFramePr>
        <p:xfrm>
          <a:off x="310803" y="104895"/>
          <a:ext cx="6759232" cy="3308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Oval Callout 9"/>
          <p:cNvSpPr/>
          <p:nvPr/>
        </p:nvSpPr>
        <p:spPr>
          <a:xfrm>
            <a:off x="4916543" y="425052"/>
            <a:ext cx="1649896" cy="970100"/>
          </a:xfrm>
          <a:prstGeom prst="wedgeEllipseCallout">
            <a:avLst>
              <a:gd name="adj1" fmla="val -33876"/>
              <a:gd name="adj2" fmla="val 1100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9798B746-EA44-8B6F-26CA-5FD5C12AB911}"/>
              </a:ext>
            </a:extLst>
          </p:cNvPr>
          <p:cNvSpPr txBox="1"/>
          <p:nvPr/>
        </p:nvSpPr>
        <p:spPr>
          <a:xfrm>
            <a:off x="5155415" y="540770"/>
            <a:ext cx="12845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IMPROVISE, ADAPT, OVERCOME.</a:t>
            </a:r>
            <a:endParaRPr lang="en-GB" b="1" dirty="0"/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BB816471-58E9-013E-7273-FC56869BA44E}"/>
              </a:ext>
            </a:extLst>
          </p:cNvPr>
          <p:cNvGrpSpPr/>
          <p:nvPr/>
        </p:nvGrpSpPr>
        <p:grpSpPr>
          <a:xfrm>
            <a:off x="7307944" y="1315015"/>
            <a:ext cx="1747531" cy="1641612"/>
            <a:chOff x="5750044" y="1151550"/>
            <a:chExt cx="1747531" cy="164161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Pravokutnik: zaobljeni kutovi 4">
              <a:extLst>
                <a:ext uri="{FF2B5EF4-FFF2-40B4-BE49-F238E27FC236}">
                  <a16:creationId xmlns:a16="http://schemas.microsoft.com/office/drawing/2014/main" id="{BD778FB5-AA01-303B-3BA7-B9B701800EEE}"/>
                </a:ext>
              </a:extLst>
            </p:cNvPr>
            <p:cNvSpPr/>
            <p:nvPr/>
          </p:nvSpPr>
          <p:spPr>
            <a:xfrm>
              <a:off x="5750044" y="1151550"/>
              <a:ext cx="1747531" cy="1641612"/>
            </a:xfrm>
            <a:prstGeom prst="roundRect">
              <a:avLst/>
            </a:prstGeom>
            <a:blipFill dpi="0" rotWithShape="0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" name="Pravokutnik: zaobljeni kutovi 4">
              <a:extLst>
                <a:ext uri="{FF2B5EF4-FFF2-40B4-BE49-F238E27FC236}">
                  <a16:creationId xmlns:a16="http://schemas.microsoft.com/office/drawing/2014/main" id="{724FCDE6-4A01-8E35-5CB2-585E56E8095C}"/>
                </a:ext>
              </a:extLst>
            </p:cNvPr>
            <p:cNvSpPr txBox="1"/>
            <p:nvPr/>
          </p:nvSpPr>
          <p:spPr>
            <a:xfrm>
              <a:off x="5830181" y="1231687"/>
              <a:ext cx="1587257" cy="148133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500" kern="1200" dirty="0">
                <a:noFill/>
              </a:endParaRPr>
            </a:p>
          </p:txBody>
        </p:sp>
      </p:grpSp>
      <p:sp>
        <p:nvSpPr>
          <p:cNvPr id="7" name="TekstniOkvir 6">
            <a:extLst>
              <a:ext uri="{FF2B5EF4-FFF2-40B4-BE49-F238E27FC236}">
                <a16:creationId xmlns:a16="http://schemas.microsoft.com/office/drawing/2014/main" id="{A4BA6B3D-6219-42BE-13F2-7AA5DEB23D6D}"/>
              </a:ext>
            </a:extLst>
          </p:cNvPr>
          <p:cNvSpPr txBox="1"/>
          <p:nvPr/>
        </p:nvSpPr>
        <p:spPr>
          <a:xfrm>
            <a:off x="310803" y="3413060"/>
            <a:ext cx="1649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AND DESIGN MATERIALS…</a:t>
            </a:r>
            <a:endParaRPr lang="en-GB" b="1" dirty="0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91BC9F0D-3023-A0D0-3849-5C1BA733CBFF}"/>
              </a:ext>
            </a:extLst>
          </p:cNvPr>
          <p:cNvSpPr/>
          <p:nvPr/>
        </p:nvSpPr>
        <p:spPr>
          <a:xfrm>
            <a:off x="1794164" y="2653447"/>
            <a:ext cx="3361251" cy="2259496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6782"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44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>
            <a:alpha val="11000"/>
          </a:srgbClr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2"/>
          <p:cNvSpPr txBox="1">
            <a:spLocks noGrp="1"/>
          </p:cNvSpPr>
          <p:nvPr>
            <p:ph type="title"/>
          </p:nvPr>
        </p:nvSpPr>
        <p:spPr>
          <a:xfrm>
            <a:off x="228600" y="129209"/>
            <a:ext cx="8686800" cy="5532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Literature</a:t>
            </a:r>
            <a:endParaRPr dirty="0"/>
          </a:p>
        </p:txBody>
      </p:sp>
      <p:sp>
        <p:nvSpPr>
          <p:cNvPr id="216" name="Google Shape;216;p32"/>
          <p:cNvSpPr txBox="1">
            <a:spLocks noGrp="1"/>
          </p:cNvSpPr>
          <p:nvPr>
            <p:ph type="subTitle" idx="1"/>
          </p:nvPr>
        </p:nvSpPr>
        <p:spPr>
          <a:xfrm>
            <a:off x="228600" y="516630"/>
            <a:ext cx="8686800" cy="42703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100" dirty="0" err="1"/>
              <a:t>Azarnoosh</a:t>
            </a:r>
            <a:r>
              <a:rPr lang="hr-HR" sz="1100" dirty="0"/>
              <a:t>, M. </a:t>
            </a:r>
            <a:r>
              <a:rPr lang="hr-HR" sz="1100" dirty="0" err="1"/>
              <a:t>et</a:t>
            </a:r>
            <a:r>
              <a:rPr lang="hr-HR" sz="1100" dirty="0"/>
              <a:t> </a:t>
            </a:r>
            <a:r>
              <a:rPr lang="hr-HR" sz="1100" dirty="0" err="1"/>
              <a:t>al</a:t>
            </a:r>
            <a:r>
              <a:rPr lang="hr-HR" sz="1100" dirty="0"/>
              <a:t>. (2016). </a:t>
            </a:r>
            <a:r>
              <a:rPr lang="hr-HR" sz="1100" i="1" dirty="0" err="1"/>
              <a:t>Issues</a:t>
            </a:r>
            <a:r>
              <a:rPr lang="hr-HR" sz="1100" i="1" dirty="0"/>
              <a:t> </a:t>
            </a:r>
            <a:r>
              <a:rPr lang="hr-HR" sz="1100" i="1" dirty="0" err="1"/>
              <a:t>in</a:t>
            </a:r>
            <a:r>
              <a:rPr lang="hr-HR" sz="1100" i="1" dirty="0"/>
              <a:t> Materials Development.</a:t>
            </a:r>
            <a:r>
              <a:rPr lang="hr-HR" sz="1100" dirty="0"/>
              <a:t> Rotterdam/Boston/</a:t>
            </a:r>
            <a:r>
              <a:rPr lang="hr-HR" sz="1100" dirty="0" err="1"/>
              <a:t>Taipei:SensePublishers</a:t>
            </a:r>
            <a:r>
              <a:rPr lang="hr-HR" sz="1100" dirty="0"/>
              <a:t>.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100" dirty="0"/>
              <a:t>Dudley-Evans, T. </a:t>
            </a:r>
            <a:r>
              <a:rPr lang="hr-HR" sz="1100" dirty="0" err="1"/>
              <a:t>and</a:t>
            </a:r>
            <a:r>
              <a:rPr lang="hr-HR" sz="1100" dirty="0"/>
              <a:t> St John, M.J. (2005). </a:t>
            </a:r>
            <a:r>
              <a:rPr lang="hr-HR" sz="1100" i="1" dirty="0" err="1"/>
              <a:t>Developments</a:t>
            </a:r>
            <a:r>
              <a:rPr lang="hr-HR" sz="1100" i="1" dirty="0"/>
              <a:t> </a:t>
            </a:r>
            <a:r>
              <a:rPr lang="hr-HR" sz="1100" i="1" dirty="0" err="1"/>
              <a:t>in</a:t>
            </a:r>
            <a:r>
              <a:rPr lang="hr-HR" sz="1100" i="1" dirty="0"/>
              <a:t> English for </a:t>
            </a:r>
            <a:r>
              <a:rPr lang="hr-HR" sz="1100" i="1" dirty="0" err="1"/>
              <a:t>Specific</a:t>
            </a:r>
            <a:r>
              <a:rPr lang="hr-HR" sz="1100" i="1" dirty="0"/>
              <a:t> </a:t>
            </a:r>
            <a:r>
              <a:rPr lang="hr-HR" sz="1100" i="1" dirty="0" err="1"/>
              <a:t>Purposes</a:t>
            </a:r>
            <a:r>
              <a:rPr lang="hr-HR" sz="1100" i="1" dirty="0"/>
              <a:t> A multi-</a:t>
            </a:r>
            <a:r>
              <a:rPr lang="hr-HR" sz="1100" i="1" dirty="0" err="1"/>
              <a:t>disciplinary</a:t>
            </a:r>
            <a:r>
              <a:rPr lang="hr-HR" sz="1100" i="1" dirty="0"/>
              <a:t> </a:t>
            </a:r>
            <a:r>
              <a:rPr lang="hr-HR" sz="1100" i="1" dirty="0" err="1"/>
              <a:t>approach</a:t>
            </a:r>
            <a:r>
              <a:rPr lang="hr-HR" sz="1100" dirty="0"/>
              <a:t>. Cambridge: CUP. 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100" dirty="0" err="1"/>
              <a:t>Hutchinson</a:t>
            </a:r>
            <a:r>
              <a:rPr lang="hr-HR" sz="1100" dirty="0"/>
              <a:t>, T. </a:t>
            </a:r>
            <a:r>
              <a:rPr lang="hr-HR" sz="1100" dirty="0" err="1"/>
              <a:t>and</a:t>
            </a:r>
            <a:r>
              <a:rPr lang="hr-HR" sz="1100" dirty="0"/>
              <a:t> Waters, A. (2003). </a:t>
            </a:r>
            <a:r>
              <a:rPr lang="hr-HR" sz="1100" i="1" dirty="0"/>
              <a:t>English for </a:t>
            </a:r>
            <a:r>
              <a:rPr lang="hr-HR" sz="1100" i="1" dirty="0" err="1"/>
              <a:t>Specific</a:t>
            </a:r>
            <a:r>
              <a:rPr lang="hr-HR" sz="1100" i="1" dirty="0"/>
              <a:t> </a:t>
            </a:r>
            <a:r>
              <a:rPr lang="hr-HR" sz="1100" i="1" dirty="0" err="1"/>
              <a:t>Purposes</a:t>
            </a:r>
            <a:r>
              <a:rPr lang="hr-HR" sz="1100" dirty="0"/>
              <a:t>. Cambridge: CUP. 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100" dirty="0" err="1"/>
              <a:t>Long</a:t>
            </a:r>
            <a:r>
              <a:rPr lang="hr-HR" sz="1100" dirty="0"/>
              <a:t>, M. (1991). </a:t>
            </a:r>
            <a:r>
              <a:rPr lang="hr-HR" sz="1100" dirty="0" err="1"/>
              <a:t>Focus</a:t>
            </a:r>
            <a:r>
              <a:rPr lang="hr-HR" sz="1100" dirty="0"/>
              <a:t> on </a:t>
            </a:r>
            <a:r>
              <a:rPr lang="hr-HR" sz="1100" dirty="0" err="1"/>
              <a:t>form</a:t>
            </a:r>
            <a:r>
              <a:rPr lang="hr-HR" sz="1100" dirty="0"/>
              <a:t>: A design </a:t>
            </a:r>
            <a:r>
              <a:rPr lang="hr-HR" sz="1100" dirty="0" err="1"/>
              <a:t>feature</a:t>
            </a:r>
            <a:r>
              <a:rPr lang="hr-HR" sz="1100" dirty="0"/>
              <a:t> </a:t>
            </a:r>
            <a:r>
              <a:rPr lang="hr-HR" sz="1100" dirty="0" err="1"/>
              <a:t>in</a:t>
            </a:r>
            <a:r>
              <a:rPr lang="hr-HR" sz="1100" dirty="0"/>
              <a:t> </a:t>
            </a:r>
            <a:r>
              <a:rPr lang="hr-HR" sz="1100" dirty="0" err="1"/>
              <a:t>languge</a:t>
            </a:r>
            <a:r>
              <a:rPr lang="hr-HR" sz="1100" dirty="0"/>
              <a:t> </a:t>
            </a:r>
            <a:r>
              <a:rPr lang="hr-HR" sz="1100" dirty="0" err="1"/>
              <a:t>teaching</a:t>
            </a:r>
            <a:r>
              <a:rPr lang="hr-HR" sz="1100" dirty="0"/>
              <a:t> </a:t>
            </a:r>
            <a:r>
              <a:rPr lang="hr-HR" sz="1100" dirty="0" err="1"/>
              <a:t>methodology</a:t>
            </a:r>
            <a:r>
              <a:rPr lang="hr-HR" sz="1100" dirty="0"/>
              <a:t>. IN K. </a:t>
            </a:r>
            <a:r>
              <a:rPr lang="hr-HR" sz="1100" dirty="0" err="1"/>
              <a:t>deBot</a:t>
            </a:r>
            <a:r>
              <a:rPr lang="hr-HR" sz="1100" dirty="0"/>
              <a:t>, R. </a:t>
            </a:r>
            <a:r>
              <a:rPr lang="hr-HR" sz="1100" dirty="0" err="1"/>
              <a:t>Ginsberg</a:t>
            </a:r>
            <a:r>
              <a:rPr lang="hr-HR" sz="1100" dirty="0"/>
              <a:t> </a:t>
            </a:r>
            <a:r>
              <a:rPr lang="hr-HR" sz="1100" dirty="0" err="1"/>
              <a:t>and</a:t>
            </a:r>
            <a:r>
              <a:rPr lang="hr-HR" sz="1100" dirty="0"/>
              <a:t> C. </a:t>
            </a:r>
            <a:r>
              <a:rPr lang="hr-HR" sz="1100" dirty="0" err="1"/>
              <a:t>Kramsch</a:t>
            </a:r>
            <a:r>
              <a:rPr lang="hr-HR" sz="1100" dirty="0"/>
              <a:t> (</a:t>
            </a:r>
            <a:r>
              <a:rPr lang="hr-HR" sz="1100" dirty="0" err="1"/>
              <a:t>eds</a:t>
            </a:r>
            <a:r>
              <a:rPr lang="hr-HR" sz="1100" dirty="0"/>
              <a:t>.), </a:t>
            </a:r>
            <a:r>
              <a:rPr lang="hr-HR" sz="1100" i="1" dirty="0" err="1"/>
              <a:t>Foreign</a:t>
            </a:r>
            <a:r>
              <a:rPr lang="hr-HR" sz="1100" i="1" dirty="0"/>
              <a:t> </a:t>
            </a:r>
            <a:r>
              <a:rPr lang="hr-HR" sz="1100" i="1" dirty="0" err="1"/>
              <a:t>Language</a:t>
            </a:r>
            <a:r>
              <a:rPr lang="hr-HR" sz="1100" i="1" dirty="0"/>
              <a:t> Research </a:t>
            </a:r>
            <a:r>
              <a:rPr lang="hr-HR" sz="1100" i="1" dirty="0" err="1"/>
              <a:t>in</a:t>
            </a:r>
            <a:r>
              <a:rPr lang="hr-HR" sz="1100" i="1" dirty="0"/>
              <a:t> Cross-</a:t>
            </a:r>
            <a:r>
              <a:rPr lang="hr-HR" sz="1100" i="1" dirty="0" err="1"/>
              <a:t>Cultural</a:t>
            </a:r>
            <a:r>
              <a:rPr lang="hr-HR" sz="1100" i="1" dirty="0"/>
              <a:t> </a:t>
            </a:r>
            <a:r>
              <a:rPr lang="hr-HR" sz="1100" i="1" dirty="0" err="1"/>
              <a:t>Perspective</a:t>
            </a:r>
            <a:r>
              <a:rPr lang="hr-HR" sz="1100" i="1" dirty="0"/>
              <a:t>. </a:t>
            </a:r>
            <a:r>
              <a:rPr lang="hr-HR" sz="1100" dirty="0"/>
              <a:t>Amsterdam: </a:t>
            </a:r>
            <a:r>
              <a:rPr lang="hr-HR" sz="1100" dirty="0" err="1"/>
              <a:t>benjamins</a:t>
            </a:r>
            <a:r>
              <a:rPr lang="hr-HR" sz="1100" dirty="0"/>
              <a:t>, pp.39-52.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100" dirty="0" err="1"/>
              <a:t>Mishan</a:t>
            </a:r>
            <a:r>
              <a:rPr lang="hr-HR" sz="1100" dirty="0"/>
              <a:t>, F. (2010). </a:t>
            </a:r>
            <a:r>
              <a:rPr lang="hr-HR" sz="1100" dirty="0" err="1"/>
              <a:t>Withstanding</a:t>
            </a:r>
            <a:r>
              <a:rPr lang="hr-HR" sz="1100" dirty="0"/>
              <a:t> </a:t>
            </a:r>
            <a:r>
              <a:rPr lang="hr-HR" sz="1100" dirty="0" err="1"/>
              <a:t>washback</a:t>
            </a:r>
            <a:r>
              <a:rPr lang="hr-HR" sz="1100" dirty="0"/>
              <a:t>: </a:t>
            </a:r>
            <a:r>
              <a:rPr lang="hr-HR" sz="1100" dirty="0" err="1"/>
              <a:t>thinking</a:t>
            </a:r>
            <a:r>
              <a:rPr lang="hr-HR" sz="1100" dirty="0"/>
              <a:t> </a:t>
            </a:r>
            <a:r>
              <a:rPr lang="hr-HR" sz="1100" dirty="0" err="1"/>
              <a:t>outside</a:t>
            </a:r>
            <a:r>
              <a:rPr lang="hr-HR" sz="1100" dirty="0"/>
              <a:t> </a:t>
            </a:r>
            <a:r>
              <a:rPr lang="hr-HR" sz="1100" dirty="0" err="1"/>
              <a:t>the</a:t>
            </a:r>
            <a:r>
              <a:rPr lang="hr-HR" sz="1100" dirty="0"/>
              <a:t> </a:t>
            </a:r>
            <a:r>
              <a:rPr lang="hr-HR" sz="1100" dirty="0" err="1"/>
              <a:t>box</a:t>
            </a:r>
            <a:r>
              <a:rPr lang="hr-HR" sz="1100" dirty="0"/>
              <a:t> </a:t>
            </a:r>
            <a:r>
              <a:rPr lang="hr-HR" sz="1100" dirty="0" err="1"/>
              <a:t>in</a:t>
            </a:r>
            <a:r>
              <a:rPr lang="hr-HR" sz="1100" dirty="0"/>
              <a:t> </a:t>
            </a:r>
            <a:r>
              <a:rPr lang="hr-HR" sz="1100" dirty="0" err="1"/>
              <a:t>materials</a:t>
            </a:r>
            <a:r>
              <a:rPr lang="hr-HR" sz="1100" dirty="0"/>
              <a:t> development. In B. </a:t>
            </a:r>
            <a:r>
              <a:rPr lang="hr-HR" sz="1100" dirty="0" err="1"/>
              <a:t>Tomlinson</a:t>
            </a:r>
            <a:r>
              <a:rPr lang="hr-HR" sz="1100" dirty="0"/>
              <a:t> </a:t>
            </a:r>
            <a:r>
              <a:rPr lang="hr-HR" sz="1100" dirty="0" err="1"/>
              <a:t>and</a:t>
            </a:r>
            <a:r>
              <a:rPr lang="hr-HR" sz="1100" dirty="0"/>
              <a:t> H. </a:t>
            </a:r>
            <a:r>
              <a:rPr lang="hr-HR" sz="1100" dirty="0" err="1"/>
              <a:t>Masuhara</a:t>
            </a:r>
            <a:r>
              <a:rPr lang="hr-HR" sz="1100" dirty="0"/>
              <a:t> (</a:t>
            </a:r>
            <a:r>
              <a:rPr lang="hr-HR" sz="1100" dirty="0" err="1"/>
              <a:t>eds</a:t>
            </a:r>
            <a:r>
              <a:rPr lang="hr-HR" sz="1100" dirty="0"/>
              <a:t>.), </a:t>
            </a:r>
            <a:r>
              <a:rPr lang="hr-HR" sz="1100" i="1" dirty="0"/>
              <a:t>Research for Materials Development </a:t>
            </a:r>
            <a:r>
              <a:rPr lang="hr-HR" sz="1100" i="1" dirty="0" err="1"/>
              <a:t>in</a:t>
            </a:r>
            <a:r>
              <a:rPr lang="hr-HR" sz="1100" i="1" dirty="0"/>
              <a:t> </a:t>
            </a:r>
            <a:r>
              <a:rPr lang="hr-HR" sz="1100" i="1" dirty="0" err="1"/>
              <a:t>Language</a:t>
            </a:r>
            <a:r>
              <a:rPr lang="hr-HR" sz="1100" i="1" dirty="0"/>
              <a:t> </a:t>
            </a:r>
            <a:r>
              <a:rPr lang="hr-HR" sz="1100" i="1" dirty="0" err="1"/>
              <a:t>Learning</a:t>
            </a:r>
            <a:r>
              <a:rPr lang="hr-HR" sz="1100" i="1" dirty="0"/>
              <a:t>: </a:t>
            </a:r>
            <a:r>
              <a:rPr lang="hr-HR" sz="1100" i="1" dirty="0" err="1"/>
              <a:t>Evidence</a:t>
            </a:r>
            <a:r>
              <a:rPr lang="hr-HR" sz="1100" i="1" dirty="0"/>
              <a:t> for Best </a:t>
            </a:r>
            <a:r>
              <a:rPr lang="hr-HR" sz="1100" i="1" dirty="0" err="1"/>
              <a:t>Practice</a:t>
            </a:r>
            <a:r>
              <a:rPr lang="hr-HR" sz="1100" i="1" dirty="0"/>
              <a:t>.</a:t>
            </a:r>
            <a:r>
              <a:rPr lang="hr-HR" sz="1100" dirty="0"/>
              <a:t> London: </a:t>
            </a:r>
            <a:r>
              <a:rPr lang="hr-HR" sz="1100" dirty="0" err="1"/>
              <a:t>Continuum</a:t>
            </a:r>
            <a:r>
              <a:rPr lang="hr-HR" sz="1100" dirty="0"/>
              <a:t>, pp.353-368.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100" dirty="0" err="1"/>
              <a:t>Mishan</a:t>
            </a:r>
            <a:r>
              <a:rPr lang="hr-HR" sz="1100" dirty="0"/>
              <a:t>, F. (2012). </a:t>
            </a:r>
            <a:r>
              <a:rPr lang="hr-HR" sz="1100" dirty="0" err="1"/>
              <a:t>The</a:t>
            </a:r>
            <a:r>
              <a:rPr lang="hr-HR" sz="1100" dirty="0"/>
              <a:t> Global ELT </a:t>
            </a:r>
            <a:r>
              <a:rPr lang="hr-HR" sz="1100" dirty="0" err="1"/>
              <a:t>courseboook</a:t>
            </a:r>
            <a:r>
              <a:rPr lang="hr-HR" sz="1100" dirty="0"/>
              <a:t>: A </a:t>
            </a:r>
            <a:r>
              <a:rPr lang="hr-HR" sz="1100" dirty="0" err="1"/>
              <a:t>case</a:t>
            </a:r>
            <a:r>
              <a:rPr lang="hr-HR" sz="1100" dirty="0"/>
              <a:t> </a:t>
            </a:r>
            <a:r>
              <a:rPr lang="hr-HR" sz="1100" dirty="0" err="1"/>
              <a:t>of</a:t>
            </a:r>
            <a:r>
              <a:rPr lang="hr-HR" sz="1100" dirty="0"/>
              <a:t> </a:t>
            </a:r>
            <a:r>
              <a:rPr lang="hr-HR" sz="1100" dirty="0" err="1"/>
              <a:t>Cinderella’s</a:t>
            </a:r>
            <a:r>
              <a:rPr lang="hr-HR" sz="1100" dirty="0"/>
              <a:t> </a:t>
            </a:r>
            <a:r>
              <a:rPr lang="hr-HR" sz="1100" dirty="0" err="1"/>
              <a:t>slipper</a:t>
            </a:r>
            <a:r>
              <a:rPr lang="hr-HR" sz="1100" dirty="0"/>
              <a:t>. </a:t>
            </a:r>
            <a:r>
              <a:rPr lang="hr-HR" sz="1100" i="1" dirty="0" err="1"/>
              <a:t>Language</a:t>
            </a:r>
            <a:r>
              <a:rPr lang="hr-HR" sz="1100" i="1" dirty="0"/>
              <a:t> </a:t>
            </a:r>
            <a:r>
              <a:rPr lang="hr-HR" sz="1100" i="1" dirty="0" err="1"/>
              <a:t>Teaching</a:t>
            </a:r>
            <a:r>
              <a:rPr lang="hr-HR" sz="1100" i="1" dirty="0"/>
              <a:t> 55(4), </a:t>
            </a:r>
            <a:r>
              <a:rPr lang="hr-HR" sz="1100" dirty="0"/>
              <a:t>pp.490-505. 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100" dirty="0"/>
              <a:t>Richards, J. (2001). </a:t>
            </a:r>
            <a:r>
              <a:rPr lang="hr-HR" sz="1100" i="1" dirty="0" err="1"/>
              <a:t>Curriculum</a:t>
            </a:r>
            <a:r>
              <a:rPr lang="hr-HR" sz="1100" i="1" dirty="0"/>
              <a:t> development </a:t>
            </a:r>
            <a:r>
              <a:rPr lang="hr-HR" sz="1100" i="1" dirty="0" err="1"/>
              <a:t>in</a:t>
            </a:r>
            <a:r>
              <a:rPr lang="hr-HR" sz="1100" i="1" dirty="0"/>
              <a:t> </a:t>
            </a:r>
            <a:r>
              <a:rPr lang="hr-HR" sz="1100" i="1" dirty="0" err="1"/>
              <a:t>language</a:t>
            </a:r>
            <a:r>
              <a:rPr lang="hr-HR" sz="1100" i="1" dirty="0"/>
              <a:t> </a:t>
            </a:r>
            <a:r>
              <a:rPr lang="hr-HR" sz="1100" i="1" dirty="0" err="1"/>
              <a:t>education</a:t>
            </a:r>
            <a:r>
              <a:rPr lang="hr-HR" sz="1100" dirty="0"/>
              <a:t>. Cambridge: CUP.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100" dirty="0"/>
              <a:t>Taylor, D. (1994). </a:t>
            </a:r>
            <a:r>
              <a:rPr lang="hr-HR" sz="1100" i="1" dirty="0" err="1"/>
              <a:t>Inauthentic</a:t>
            </a:r>
            <a:r>
              <a:rPr lang="hr-HR" sz="1100" i="1" dirty="0"/>
              <a:t> </a:t>
            </a:r>
            <a:r>
              <a:rPr lang="hr-HR" sz="1100" i="1" dirty="0" err="1"/>
              <a:t>Authenticity</a:t>
            </a:r>
            <a:r>
              <a:rPr lang="hr-HR" sz="1100" i="1" dirty="0"/>
              <a:t> </a:t>
            </a:r>
            <a:r>
              <a:rPr lang="hr-HR" sz="1100" i="1" dirty="0" err="1"/>
              <a:t>or</a:t>
            </a:r>
            <a:r>
              <a:rPr lang="hr-HR" sz="1100" i="1" dirty="0"/>
              <a:t> </a:t>
            </a:r>
            <a:r>
              <a:rPr lang="hr-HR" sz="1100" i="1" dirty="0" err="1"/>
              <a:t>Authentic</a:t>
            </a:r>
            <a:r>
              <a:rPr lang="hr-HR" sz="1100" i="1" dirty="0"/>
              <a:t> </a:t>
            </a:r>
            <a:r>
              <a:rPr lang="hr-HR" sz="1100" i="1" dirty="0" err="1"/>
              <a:t>Inauthenticity</a:t>
            </a:r>
            <a:r>
              <a:rPr lang="hr-HR" sz="1100" i="1" dirty="0"/>
              <a:t>?</a:t>
            </a:r>
            <a:r>
              <a:rPr lang="hr-HR" sz="1100" dirty="0"/>
              <a:t> TESL – EJ (August 1994 –</a:t>
            </a:r>
            <a:r>
              <a:rPr lang="hr-HR" sz="1100" dirty="0" err="1"/>
              <a:t>Volume</a:t>
            </a:r>
            <a:r>
              <a:rPr lang="hr-HR" sz="1100" dirty="0"/>
              <a:t> 1, </a:t>
            </a:r>
            <a:r>
              <a:rPr lang="hr-HR" sz="1100" dirty="0" err="1"/>
              <a:t>Number</a:t>
            </a:r>
            <a:r>
              <a:rPr lang="hr-HR" sz="1100" dirty="0"/>
              <a:t> 2)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100" dirty="0" err="1"/>
              <a:t>Tomlinson</a:t>
            </a:r>
            <a:r>
              <a:rPr lang="hr-HR" sz="1100" dirty="0"/>
              <a:t>, B. ( 2002). (</a:t>
            </a:r>
            <a:r>
              <a:rPr lang="hr-HR" sz="1100" dirty="0" err="1"/>
              <a:t>ed</a:t>
            </a:r>
            <a:r>
              <a:rPr lang="hr-HR" sz="1100" dirty="0"/>
              <a:t>.), </a:t>
            </a:r>
            <a:r>
              <a:rPr lang="hr-HR" sz="1100" i="1" dirty="0"/>
              <a:t>Materials Development </a:t>
            </a:r>
            <a:r>
              <a:rPr lang="hr-HR" sz="1100" i="1" dirty="0" err="1"/>
              <a:t>in</a:t>
            </a:r>
            <a:r>
              <a:rPr lang="hr-HR" sz="1100" i="1" dirty="0"/>
              <a:t> </a:t>
            </a:r>
            <a:r>
              <a:rPr lang="hr-HR" sz="1100" i="1" dirty="0" err="1"/>
              <a:t>Language</a:t>
            </a:r>
            <a:r>
              <a:rPr lang="hr-HR" sz="1100" i="1" dirty="0"/>
              <a:t> </a:t>
            </a:r>
            <a:r>
              <a:rPr lang="hr-HR" sz="1100" i="1" dirty="0" err="1"/>
              <a:t>Teaching</a:t>
            </a:r>
            <a:r>
              <a:rPr lang="hr-HR" sz="1100" dirty="0"/>
              <a:t>. </a:t>
            </a:r>
            <a:r>
              <a:rPr lang="hr-HR" sz="1100" dirty="0" err="1"/>
              <a:t>Cambridge</a:t>
            </a:r>
            <a:r>
              <a:rPr lang="hr-HR" sz="1100" dirty="0"/>
              <a:t>: CUP.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100" dirty="0" err="1"/>
              <a:t>Tomlinson</a:t>
            </a:r>
            <a:r>
              <a:rPr lang="hr-HR" sz="1100" dirty="0"/>
              <a:t>, B. (2008). </a:t>
            </a:r>
            <a:r>
              <a:rPr lang="hr-HR" sz="1100" dirty="0" err="1"/>
              <a:t>Language</a:t>
            </a:r>
            <a:r>
              <a:rPr lang="hr-HR" sz="1100" dirty="0"/>
              <a:t> </a:t>
            </a:r>
            <a:r>
              <a:rPr lang="hr-HR" sz="1100" dirty="0" err="1"/>
              <a:t>aquisition</a:t>
            </a:r>
            <a:r>
              <a:rPr lang="hr-HR" sz="1100" dirty="0"/>
              <a:t> </a:t>
            </a:r>
            <a:r>
              <a:rPr lang="hr-HR" sz="1100" dirty="0" err="1"/>
              <a:t>and</a:t>
            </a:r>
            <a:r>
              <a:rPr lang="hr-HR" sz="1100" dirty="0"/>
              <a:t> </a:t>
            </a:r>
            <a:r>
              <a:rPr lang="hr-HR" sz="1100" dirty="0" err="1"/>
              <a:t>language</a:t>
            </a:r>
            <a:r>
              <a:rPr lang="hr-HR" sz="1100" dirty="0"/>
              <a:t> </a:t>
            </a:r>
            <a:r>
              <a:rPr lang="hr-HR" sz="1100" dirty="0" err="1"/>
              <a:t>learning</a:t>
            </a:r>
            <a:r>
              <a:rPr lang="hr-HR" sz="1100" dirty="0"/>
              <a:t> </a:t>
            </a:r>
            <a:r>
              <a:rPr lang="hr-HR" sz="1100" dirty="0" err="1"/>
              <a:t>materials</a:t>
            </a:r>
            <a:r>
              <a:rPr lang="hr-HR" sz="1100" dirty="0"/>
              <a:t>. In B. </a:t>
            </a:r>
            <a:r>
              <a:rPr lang="hr-HR" sz="1100" dirty="0" err="1"/>
              <a:t>Tomlinson</a:t>
            </a:r>
            <a:r>
              <a:rPr lang="hr-HR" sz="1100" dirty="0"/>
              <a:t> (</a:t>
            </a:r>
            <a:r>
              <a:rPr lang="hr-HR" sz="1100" dirty="0" err="1"/>
              <a:t>ed</a:t>
            </a:r>
            <a:r>
              <a:rPr lang="hr-HR" sz="1100" dirty="0"/>
              <a:t>.), </a:t>
            </a:r>
            <a:r>
              <a:rPr lang="hr-HR" sz="1100" i="1" dirty="0"/>
              <a:t>English </a:t>
            </a:r>
            <a:r>
              <a:rPr lang="hr-HR" sz="1100" i="1" dirty="0" err="1"/>
              <a:t>Language</a:t>
            </a:r>
            <a:r>
              <a:rPr lang="hr-HR" sz="1100" i="1" dirty="0"/>
              <a:t> </a:t>
            </a:r>
            <a:r>
              <a:rPr lang="hr-HR" sz="1100" i="1" dirty="0" err="1"/>
              <a:t>Teaching</a:t>
            </a:r>
            <a:r>
              <a:rPr lang="hr-HR" sz="1100" i="1" dirty="0"/>
              <a:t> Materials: A </a:t>
            </a:r>
            <a:r>
              <a:rPr lang="hr-HR" sz="1100" i="1" dirty="0" err="1"/>
              <a:t>Critical</a:t>
            </a:r>
            <a:r>
              <a:rPr lang="hr-HR" sz="1100" i="1" dirty="0"/>
              <a:t> </a:t>
            </a:r>
            <a:r>
              <a:rPr lang="hr-HR" sz="1100" i="1" dirty="0" err="1"/>
              <a:t>Review</a:t>
            </a:r>
            <a:r>
              <a:rPr lang="hr-HR" sz="1100" i="1" dirty="0"/>
              <a:t>.</a:t>
            </a:r>
            <a:r>
              <a:rPr lang="hr-HR" sz="1100" dirty="0"/>
              <a:t> London: </a:t>
            </a:r>
            <a:r>
              <a:rPr lang="hr-HR" sz="1100" dirty="0" err="1"/>
              <a:t>Continuum</a:t>
            </a:r>
            <a:r>
              <a:rPr lang="hr-HR" sz="1100" dirty="0"/>
              <a:t>, pp.3-14.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100" dirty="0" err="1"/>
              <a:t>Tomlinson</a:t>
            </a:r>
            <a:r>
              <a:rPr lang="hr-HR" sz="1100" dirty="0"/>
              <a:t>, B. (2013). </a:t>
            </a:r>
            <a:r>
              <a:rPr lang="hr-HR" sz="1100" dirty="0" err="1"/>
              <a:t>Second</a:t>
            </a:r>
            <a:r>
              <a:rPr lang="hr-HR" sz="1100" dirty="0"/>
              <a:t> </a:t>
            </a:r>
            <a:r>
              <a:rPr lang="hr-HR" sz="1100" dirty="0" err="1"/>
              <a:t>Language</a:t>
            </a:r>
            <a:r>
              <a:rPr lang="hr-HR" sz="1100" dirty="0"/>
              <a:t> </a:t>
            </a:r>
            <a:r>
              <a:rPr lang="hr-HR" sz="1100" dirty="0" err="1"/>
              <a:t>Acquisition</a:t>
            </a:r>
            <a:r>
              <a:rPr lang="hr-HR" sz="1100" dirty="0"/>
              <a:t> </a:t>
            </a:r>
            <a:r>
              <a:rPr lang="hr-HR" sz="1100" dirty="0" err="1"/>
              <a:t>and</a:t>
            </a:r>
            <a:r>
              <a:rPr lang="hr-HR" sz="1100" dirty="0"/>
              <a:t> Materials Development. In B. </a:t>
            </a:r>
            <a:r>
              <a:rPr lang="hr-HR" sz="1100" dirty="0" err="1"/>
              <a:t>Tomlinson</a:t>
            </a:r>
            <a:r>
              <a:rPr lang="hr-HR" sz="1100" dirty="0"/>
              <a:t> (</a:t>
            </a:r>
            <a:r>
              <a:rPr lang="hr-HR" sz="1100" dirty="0" err="1"/>
              <a:t>ed</a:t>
            </a:r>
            <a:r>
              <a:rPr lang="hr-HR" sz="1100" dirty="0"/>
              <a:t>.), </a:t>
            </a:r>
            <a:r>
              <a:rPr lang="hr-HR" sz="1100" i="1" dirty="0"/>
              <a:t>Applied </a:t>
            </a:r>
            <a:r>
              <a:rPr lang="hr-HR" sz="1100" i="1" dirty="0" err="1"/>
              <a:t>Linguistics</a:t>
            </a:r>
            <a:r>
              <a:rPr lang="hr-HR" sz="1100" i="1" dirty="0"/>
              <a:t> </a:t>
            </a:r>
            <a:r>
              <a:rPr lang="hr-HR" sz="1100" i="1" dirty="0" err="1"/>
              <a:t>and</a:t>
            </a:r>
            <a:r>
              <a:rPr lang="hr-HR" sz="1100" i="1" dirty="0"/>
              <a:t> </a:t>
            </a:r>
            <a:r>
              <a:rPr lang="hr-HR" sz="1100" i="1" dirty="0" err="1"/>
              <a:t>Matreials</a:t>
            </a:r>
            <a:r>
              <a:rPr lang="hr-HR" sz="1100" i="1" dirty="0"/>
              <a:t> Development.</a:t>
            </a:r>
            <a:r>
              <a:rPr lang="hr-HR" sz="1100" dirty="0"/>
              <a:t> London/New York: </a:t>
            </a:r>
            <a:r>
              <a:rPr lang="hr-HR" sz="1100" dirty="0" err="1"/>
              <a:t>Bloomsburry</a:t>
            </a:r>
            <a:r>
              <a:rPr lang="hr-HR" sz="1100" dirty="0"/>
              <a:t> </a:t>
            </a:r>
            <a:r>
              <a:rPr lang="hr-HR" sz="1100" dirty="0" err="1"/>
              <a:t>Academic</a:t>
            </a:r>
            <a:r>
              <a:rPr lang="hr-HR" sz="1100" dirty="0"/>
              <a:t>. 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100" dirty="0"/>
              <a:t>Van </a:t>
            </a:r>
            <a:r>
              <a:rPr lang="hr-HR" sz="1100" dirty="0" err="1"/>
              <a:t>den</a:t>
            </a:r>
            <a:r>
              <a:rPr lang="hr-HR" sz="1100" dirty="0"/>
              <a:t> </a:t>
            </a:r>
            <a:r>
              <a:rPr lang="hr-HR" sz="1100" dirty="0" err="1"/>
              <a:t>Branden</a:t>
            </a:r>
            <a:r>
              <a:rPr lang="hr-HR" sz="1100" dirty="0"/>
              <a:t>, K. (2006), </a:t>
            </a:r>
            <a:r>
              <a:rPr lang="hr-HR" sz="1100" i="1" dirty="0" err="1"/>
              <a:t>Task-Based</a:t>
            </a:r>
            <a:r>
              <a:rPr lang="hr-HR" sz="1100" i="1" dirty="0"/>
              <a:t> </a:t>
            </a:r>
            <a:r>
              <a:rPr lang="hr-HR" sz="1100" i="1" dirty="0" err="1"/>
              <a:t>Language</a:t>
            </a:r>
            <a:r>
              <a:rPr lang="hr-HR" sz="1100" i="1" dirty="0"/>
              <a:t> </a:t>
            </a:r>
            <a:r>
              <a:rPr lang="hr-HR" sz="1100" i="1" dirty="0" err="1"/>
              <a:t>Education</a:t>
            </a:r>
            <a:r>
              <a:rPr lang="hr-HR" sz="1100" i="1" dirty="0"/>
              <a:t> </a:t>
            </a:r>
            <a:r>
              <a:rPr lang="hr-HR" sz="1100" i="1" dirty="0" err="1"/>
              <a:t>From</a:t>
            </a:r>
            <a:r>
              <a:rPr lang="hr-HR" sz="1100" i="1" dirty="0"/>
              <a:t> </a:t>
            </a:r>
            <a:r>
              <a:rPr lang="hr-HR" sz="1100" i="1" dirty="0" err="1"/>
              <a:t>Theory</a:t>
            </a:r>
            <a:r>
              <a:rPr lang="hr-HR" sz="1100" i="1" dirty="0"/>
              <a:t> to </a:t>
            </a:r>
            <a:r>
              <a:rPr lang="hr-HR" sz="1100" i="1" dirty="0" err="1"/>
              <a:t>Practice</a:t>
            </a:r>
            <a:r>
              <a:rPr lang="hr-HR" sz="1100" dirty="0"/>
              <a:t>. Cambridge: CUP.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>
            <a:alpha val="13000"/>
          </a:srgbClr>
        </a:solidFill>
        <a:effectLst/>
      </p:bgPr>
    </p:bg>
    <p:spTree>
      <p:nvGrpSpPr>
        <p:cNvPr id="1" name="Shape 214">
          <a:extLst>
            <a:ext uri="{FF2B5EF4-FFF2-40B4-BE49-F238E27FC236}">
              <a16:creationId xmlns:a16="http://schemas.microsoft.com/office/drawing/2014/main" id="{708A8DA6-4A72-2EA3-516B-E8A78C0F6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37;p40">
            <a:extLst>
              <a:ext uri="{FF2B5EF4-FFF2-40B4-BE49-F238E27FC236}">
                <a16:creationId xmlns:a16="http://schemas.microsoft.com/office/drawing/2014/main" id="{EA8C9044-5A03-EF9B-8AEC-53C89D3656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7709" y="728221"/>
            <a:ext cx="8686800" cy="80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bg1">
                    <a:lumMod val="50000"/>
                  </a:schemeClr>
                </a:solidFill>
              </a:rPr>
              <a:t>Thank you</a:t>
            </a:r>
            <a:r>
              <a:rPr lang="hr-HR" sz="48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sz="4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Google Shape;338;p40">
            <a:extLst>
              <a:ext uri="{FF2B5EF4-FFF2-40B4-BE49-F238E27FC236}">
                <a16:creationId xmlns:a16="http://schemas.microsoft.com/office/drawing/2014/main" id="{D095F8F2-233E-DE51-1967-6076691629C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07709" y="1669748"/>
            <a:ext cx="3787219" cy="19149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/>
              <a:t>Any questions?</a:t>
            </a:r>
            <a:endParaRPr lang="hr-HR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tea.glavas@sois-ft.hr  / glavas.tea@gmail.com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chemeClr val="bg1">
                    <a:lumMod val="50000"/>
                  </a:schemeClr>
                </a:solidFill>
                <a:latin typeface="Google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</a:t>
            </a:r>
            <a:r>
              <a:rPr lang="hr-HR" b="0" i="0" dirty="0">
                <a:solidFill>
                  <a:schemeClr val="bg1">
                    <a:lumMod val="50000"/>
                  </a:schemeClr>
                </a:solidFill>
                <a:effectLst/>
                <a:latin typeface="Google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ilena.prosic@morh.hr </a:t>
            </a:r>
            <a:r>
              <a:rPr lang="en-US" b="0" i="0" dirty="0">
                <a:solidFill>
                  <a:schemeClr val="bg1">
                    <a:lumMod val="50000"/>
                  </a:schemeClr>
                </a:solidFill>
                <a:effectLst/>
                <a:latin typeface="Google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milena.prosic@gmail.com</a:t>
            </a:r>
            <a:r>
              <a:rPr lang="hr-HR" b="0" i="0" dirty="0">
                <a:solidFill>
                  <a:schemeClr val="bg1">
                    <a:lumMod val="50000"/>
                  </a:schemeClr>
                </a:solidFill>
                <a:effectLst/>
                <a:latin typeface="Google Sans"/>
              </a:rPr>
              <a:t> 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674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>
            <a:alpha val="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422" y="168966"/>
            <a:ext cx="4419602" cy="891208"/>
          </a:xfrm>
        </p:spPr>
        <p:txBody>
          <a:bodyPr/>
          <a:lstStyle/>
          <a:p>
            <a:pPr algn="ctr"/>
            <a:r>
              <a:rPr lang="en-GB" sz="1800" b="1" dirty="0">
                <a:solidFill>
                  <a:srgbClr val="003300"/>
                </a:solidFill>
              </a:rPr>
              <a:t>ELT textbooks as the primary source of input in language classrooms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361422" y="1172819"/>
            <a:ext cx="3498649" cy="1225826"/>
          </a:xfrm>
          <a:prstGeom prst="wedgeRoundRectCallout">
            <a:avLst>
              <a:gd name="adj1" fmla="val -1705"/>
              <a:gd name="adj2" fmla="val 71178"/>
              <a:gd name="adj3" fmla="val 16667"/>
            </a:avLst>
          </a:prstGeom>
          <a:solidFill>
            <a:srgbClr val="FFCC66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“…coursebooks remain the default language learning resource…” </a:t>
            </a:r>
          </a:p>
          <a:p>
            <a:pPr algn="ctr">
              <a:lnSpc>
                <a:spcPct val="150000"/>
              </a:lnSpc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(Mishan, 2021)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194852" y="168966"/>
            <a:ext cx="3498649" cy="1742961"/>
          </a:xfrm>
          <a:prstGeom prst="wedgeRoundRectCallout">
            <a:avLst>
              <a:gd name="adj1" fmla="val -43371"/>
              <a:gd name="adj2" fmla="val 81448"/>
              <a:gd name="adj3" fmla="val 16667"/>
            </a:avLst>
          </a:prstGeom>
          <a:solidFill>
            <a:srgbClr val="CC99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“…it is commonly accepted that in most language classrooms throughout the world most lessons are still based on materials…” </a:t>
            </a:r>
          </a:p>
          <a:p>
            <a:pPr algn="ctr">
              <a:lnSpc>
                <a:spcPct val="150000"/>
              </a:lnSpc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(Tomlinson, 2016)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153541" y="3091976"/>
            <a:ext cx="3498649" cy="1225826"/>
          </a:xfrm>
          <a:prstGeom prst="wedgeRoundRectCallout">
            <a:avLst>
              <a:gd name="adj1" fmla="val 757"/>
              <a:gd name="adj2" fmla="val 81448"/>
              <a:gd name="adj3" fmla="val 16667"/>
            </a:avLst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“…textbooks themselves have served as models for teachers’ and learners’ expectations…” </a:t>
            </a:r>
          </a:p>
          <a:p>
            <a:pPr algn="ctr">
              <a:lnSpc>
                <a:spcPct val="150000"/>
              </a:lnSpc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(Tomlinson, 2001)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4850296" y="2549237"/>
            <a:ext cx="3498649" cy="2022762"/>
          </a:xfrm>
          <a:prstGeom prst="wedgeRoundRectCallout">
            <a:avLst>
              <a:gd name="adj1" fmla="val 41743"/>
              <a:gd name="adj2" fmla="val 62732"/>
              <a:gd name="adj3" fmla="val 16667"/>
            </a:avLst>
          </a:prstGeom>
          <a:solidFill>
            <a:srgbClr val="666699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“…instructional materials generally serve as the basis of much of the language input that learners receive and the language practice that occurs in the classroom…”</a:t>
            </a:r>
          </a:p>
          <a:p>
            <a:pPr algn="ctr">
              <a:lnSpc>
                <a:spcPct val="150000"/>
              </a:lnSpc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(Richards, 2001)</a:t>
            </a:r>
          </a:p>
        </p:txBody>
      </p:sp>
    </p:spTree>
    <p:extLst>
      <p:ext uri="{BB962C8B-B14F-4D97-AF65-F5344CB8AC3E}">
        <p14:creationId xmlns:p14="http://schemas.microsoft.com/office/powerpoint/2010/main" val="2375352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>
            <a:alpha val="6000"/>
          </a:srgbClr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 txBox="1">
            <a:spLocks noGrp="1"/>
          </p:cNvSpPr>
          <p:nvPr>
            <p:ph type="title"/>
          </p:nvPr>
        </p:nvSpPr>
        <p:spPr>
          <a:xfrm>
            <a:off x="3874800" y="228600"/>
            <a:ext cx="504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of contents</a:t>
            </a:r>
            <a:endParaRPr b="0" dirty="0"/>
          </a:p>
        </p:txBody>
      </p:sp>
      <p:sp>
        <p:nvSpPr>
          <p:cNvPr id="171" name="Google Shape;171;p29"/>
          <p:cNvSpPr txBox="1">
            <a:spLocks noGrp="1"/>
          </p:cNvSpPr>
          <p:nvPr>
            <p:ph type="subTitle" idx="1"/>
          </p:nvPr>
        </p:nvSpPr>
        <p:spPr>
          <a:xfrm>
            <a:off x="4477199" y="1272138"/>
            <a:ext cx="4292728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Academic vs. military language requirements</a:t>
            </a:r>
            <a:endParaRPr dirty="0"/>
          </a:p>
        </p:txBody>
      </p:sp>
      <p:sp>
        <p:nvSpPr>
          <p:cNvPr id="173" name="Google Shape;173;p29"/>
          <p:cNvSpPr txBox="1">
            <a:spLocks noGrp="1"/>
          </p:cNvSpPr>
          <p:nvPr>
            <p:ph type="title" idx="3"/>
          </p:nvPr>
        </p:nvSpPr>
        <p:spPr>
          <a:xfrm>
            <a:off x="3874799" y="1257995"/>
            <a:ext cx="602400" cy="4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74" name="Google Shape;174;p29"/>
          <p:cNvSpPr txBox="1">
            <a:spLocks noGrp="1"/>
          </p:cNvSpPr>
          <p:nvPr>
            <p:ph type="subTitle" idx="4"/>
          </p:nvPr>
        </p:nvSpPr>
        <p:spPr>
          <a:xfrm>
            <a:off x="4477199" y="2866990"/>
            <a:ext cx="4438501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Research-informed materials</a:t>
            </a:r>
            <a:r>
              <a:rPr lang="hr-HR" dirty="0"/>
              <a:t> development</a:t>
            </a:r>
            <a:endParaRPr dirty="0"/>
          </a:p>
        </p:txBody>
      </p:sp>
      <p:sp>
        <p:nvSpPr>
          <p:cNvPr id="176" name="Google Shape;176;p29"/>
          <p:cNvSpPr txBox="1">
            <a:spLocks noGrp="1"/>
          </p:cNvSpPr>
          <p:nvPr>
            <p:ph type="title" idx="6"/>
          </p:nvPr>
        </p:nvSpPr>
        <p:spPr>
          <a:xfrm>
            <a:off x="3874799" y="2044185"/>
            <a:ext cx="602400" cy="4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77" name="Google Shape;177;p29"/>
          <p:cNvSpPr txBox="1">
            <a:spLocks noGrp="1"/>
          </p:cNvSpPr>
          <p:nvPr>
            <p:ph type="subTitle" idx="7"/>
          </p:nvPr>
        </p:nvSpPr>
        <p:spPr>
          <a:xfrm>
            <a:off x="4477199" y="2044185"/>
            <a:ext cx="4292727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Addressing the challenge of authenticity </a:t>
            </a:r>
            <a:endParaRPr dirty="0"/>
          </a:p>
        </p:txBody>
      </p:sp>
      <p:sp>
        <p:nvSpPr>
          <p:cNvPr id="179" name="Google Shape;179;p29"/>
          <p:cNvSpPr txBox="1">
            <a:spLocks noGrp="1"/>
          </p:cNvSpPr>
          <p:nvPr>
            <p:ph type="title" idx="9"/>
          </p:nvPr>
        </p:nvSpPr>
        <p:spPr>
          <a:xfrm>
            <a:off x="3874799" y="2866990"/>
            <a:ext cx="602400" cy="4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180" name="Google Shape;180;p29"/>
          <p:cNvSpPr txBox="1">
            <a:spLocks noGrp="1"/>
          </p:cNvSpPr>
          <p:nvPr>
            <p:ph type="subTitle" idx="13"/>
          </p:nvPr>
        </p:nvSpPr>
        <p:spPr>
          <a:xfrm>
            <a:off x="4477199" y="3778606"/>
            <a:ext cx="4168036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Design research cycle in action</a:t>
            </a:r>
            <a:endParaRPr dirty="0"/>
          </a:p>
        </p:txBody>
      </p:sp>
      <p:sp>
        <p:nvSpPr>
          <p:cNvPr id="182" name="Google Shape;182;p29"/>
          <p:cNvSpPr txBox="1">
            <a:spLocks noGrp="1"/>
          </p:cNvSpPr>
          <p:nvPr>
            <p:ph type="title" idx="15"/>
          </p:nvPr>
        </p:nvSpPr>
        <p:spPr>
          <a:xfrm>
            <a:off x="3874801" y="3768928"/>
            <a:ext cx="602400" cy="4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cxnSp>
        <p:nvCxnSpPr>
          <p:cNvPr id="186" name="Google Shape;186;p29"/>
          <p:cNvCxnSpPr/>
          <p:nvPr/>
        </p:nvCxnSpPr>
        <p:spPr>
          <a:xfrm>
            <a:off x="3747600" y="0"/>
            <a:ext cx="0" cy="5029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8" b="1836"/>
          <a:stretch/>
        </p:blipFill>
        <p:spPr>
          <a:xfrm>
            <a:off x="387360" y="244769"/>
            <a:ext cx="3223260" cy="46448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>
            <a:alpha val="7000"/>
          </a:srgbClr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4"/>
          <p:cNvSpPr txBox="1">
            <a:spLocks noGrp="1"/>
          </p:cNvSpPr>
          <p:nvPr>
            <p:ph type="title"/>
          </p:nvPr>
        </p:nvSpPr>
        <p:spPr>
          <a:xfrm>
            <a:off x="228600" y="173111"/>
            <a:ext cx="8686800" cy="889895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GB" sz="2400" dirty="0"/>
              <a:t>Materials at the Crossroads: 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Language Policy and the Educational Context of Officer Training</a:t>
            </a:r>
            <a:endParaRPr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5" name="Google Shape;235;p34"/>
          <p:cNvSpPr txBox="1">
            <a:spLocks noGrp="1"/>
          </p:cNvSpPr>
          <p:nvPr>
            <p:ph type="subTitle" idx="1"/>
          </p:nvPr>
        </p:nvSpPr>
        <p:spPr>
          <a:xfrm>
            <a:off x="832200" y="2341102"/>
            <a:ext cx="44367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r>
              <a:rPr lang="hr-HR" sz="1600" b="1" dirty="0"/>
              <a:t>FULLY INTEGRATED MILITARY INSTITUTIONS</a:t>
            </a:r>
            <a:endParaRPr lang="en-GB" sz="1600" b="1" dirty="0"/>
          </a:p>
          <a:p>
            <a:pPr marL="0" lvl="0" indent="0">
              <a:buSzPts val="1100"/>
            </a:pPr>
            <a:r>
              <a:rPr lang="en-GB" sz="1600" b="1" dirty="0"/>
              <a:t>= </a:t>
            </a:r>
            <a:r>
              <a:rPr lang="hr-HR" sz="1600" dirty="0"/>
              <a:t>defence universities or military academies</a:t>
            </a:r>
          </a:p>
        </p:txBody>
      </p:sp>
      <p:sp>
        <p:nvSpPr>
          <p:cNvPr id="236" name="Google Shape;236;p34"/>
          <p:cNvSpPr txBox="1">
            <a:spLocks noGrp="1"/>
          </p:cNvSpPr>
          <p:nvPr>
            <p:ph type="subTitle" idx="2"/>
          </p:nvPr>
        </p:nvSpPr>
        <p:spPr>
          <a:xfrm>
            <a:off x="832200" y="1219700"/>
            <a:ext cx="4436700" cy="923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r>
              <a:rPr lang="hr-HR" sz="1600" b="1" dirty="0"/>
              <a:t>CIVIL-MILITARY HYBRID SYSTEMS</a:t>
            </a:r>
            <a:endParaRPr lang="en-GB" sz="1600" b="1" dirty="0"/>
          </a:p>
          <a:p>
            <a:pPr marL="0" lvl="0" indent="0">
              <a:buSzPts val="1100"/>
            </a:pPr>
            <a:r>
              <a:rPr lang="en-GB" sz="1600" dirty="0"/>
              <a:t> = </a:t>
            </a:r>
            <a:r>
              <a:rPr lang="hr-HR" sz="1600" dirty="0"/>
              <a:t>academic degrees at civilian universities</a:t>
            </a:r>
            <a:r>
              <a:rPr lang="en-GB" sz="1600" dirty="0"/>
              <a:t> + </a:t>
            </a:r>
            <a:r>
              <a:rPr lang="hr-HR" sz="1600" dirty="0"/>
              <a:t>military training through defence academies</a:t>
            </a:r>
          </a:p>
        </p:txBody>
      </p:sp>
      <p:sp>
        <p:nvSpPr>
          <p:cNvPr id="237" name="Google Shape;237;p34"/>
          <p:cNvSpPr txBox="1">
            <a:spLocks noGrp="1"/>
          </p:cNvSpPr>
          <p:nvPr>
            <p:ph type="subTitle" idx="3"/>
          </p:nvPr>
        </p:nvSpPr>
        <p:spPr>
          <a:xfrm>
            <a:off x="832200" y="3438720"/>
            <a:ext cx="4436700" cy="3868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r>
              <a:rPr lang="hr-HR" sz="1600" b="1" dirty="0"/>
              <a:t>MODULAR OR RESERVE-BASED TRAINING</a:t>
            </a:r>
            <a:endParaRPr lang="en-GB" sz="1600" b="1" dirty="0"/>
          </a:p>
          <a:p>
            <a:pPr marL="0" lvl="0" indent="0">
              <a:buSzPts val="1100"/>
            </a:pPr>
            <a:endParaRPr lang="hr-HR" dirty="0"/>
          </a:p>
        </p:txBody>
      </p:sp>
      <p:sp>
        <p:nvSpPr>
          <p:cNvPr id="238" name="Google Shape;238;p34"/>
          <p:cNvSpPr txBox="1">
            <a:spLocks noGrp="1"/>
          </p:cNvSpPr>
          <p:nvPr>
            <p:ph type="title" idx="4"/>
          </p:nvPr>
        </p:nvSpPr>
        <p:spPr>
          <a:xfrm>
            <a:off x="228600" y="2406140"/>
            <a:ext cx="6036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39" name="Google Shape;239;p34"/>
          <p:cNvSpPr txBox="1">
            <a:spLocks noGrp="1"/>
          </p:cNvSpPr>
          <p:nvPr>
            <p:ph type="title" idx="5"/>
          </p:nvPr>
        </p:nvSpPr>
        <p:spPr>
          <a:xfrm>
            <a:off x="228600" y="1448428"/>
            <a:ext cx="6036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40" name="Google Shape;240;p34"/>
          <p:cNvSpPr txBox="1">
            <a:spLocks noGrp="1"/>
          </p:cNvSpPr>
          <p:nvPr>
            <p:ph type="title" idx="6"/>
          </p:nvPr>
        </p:nvSpPr>
        <p:spPr>
          <a:xfrm>
            <a:off x="228600" y="3461347"/>
            <a:ext cx="6036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cxnSp>
        <p:nvCxnSpPr>
          <p:cNvPr id="241" name="Google Shape;241;p34"/>
          <p:cNvCxnSpPr/>
          <p:nvPr/>
        </p:nvCxnSpPr>
        <p:spPr>
          <a:xfrm>
            <a:off x="5389418" y="1295044"/>
            <a:ext cx="6982" cy="373415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17809" t="16985" r="17524" b="7488"/>
          <a:stretch/>
        </p:blipFill>
        <p:spPr>
          <a:xfrm>
            <a:off x="5452534" y="1455741"/>
            <a:ext cx="3549226" cy="3108960"/>
          </a:xfrm>
          <a:prstGeom prst="rect">
            <a:avLst/>
          </a:prstGeom>
          <a:solidFill>
            <a:srgbClr val="808000">
              <a:alpha val="6000"/>
            </a:srgbClr>
          </a:solidFill>
        </p:spPr>
      </p:pic>
      <p:sp>
        <p:nvSpPr>
          <p:cNvPr id="25" name="Google Shape;237;p34"/>
          <p:cNvSpPr txBox="1">
            <a:spLocks/>
          </p:cNvSpPr>
          <p:nvPr/>
        </p:nvSpPr>
        <p:spPr>
          <a:xfrm>
            <a:off x="333436" y="3948497"/>
            <a:ext cx="4935464" cy="1021067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2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indent="0" algn="ctr">
              <a:buSzPts val="1100"/>
            </a:pPr>
            <a:r>
              <a:rPr lang="en-GB" dirty="0"/>
              <a:t>Language teaching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learning</a:t>
            </a:r>
            <a:r>
              <a:rPr lang="en-GB" dirty="0"/>
              <a:t> serving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220904" y="4251602"/>
            <a:ext cx="384981" cy="39318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611490" y="4252770"/>
            <a:ext cx="5813" cy="43149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1557130" y="4222171"/>
            <a:ext cx="447934" cy="18543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  <a:endCxn id="42" idx="1"/>
          </p:cNvCxnSpPr>
          <p:nvPr/>
        </p:nvCxnSpPr>
        <p:spPr>
          <a:xfrm>
            <a:off x="3726403" y="4190587"/>
            <a:ext cx="433397" cy="2235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11662" y="4448712"/>
            <a:ext cx="1671628" cy="235552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operational readiness</a:t>
            </a:r>
            <a:endParaRPr lang="hr-H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422869" y="4689397"/>
            <a:ext cx="1943183" cy="235552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academic development</a:t>
            </a:r>
            <a:endParaRPr lang="hr-H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220904" y="4646180"/>
            <a:ext cx="1671628" cy="235552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intercultural communication</a:t>
            </a:r>
            <a:endParaRPr lang="hr-H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159800" y="4296366"/>
            <a:ext cx="1052104" cy="235552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all three</a:t>
            </a:r>
            <a:r>
              <a:rPr lang="hr-H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r-HR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hr-H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more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endParaRPr lang="hr-H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0"/>
          <p:cNvSpPr txBox="1">
            <a:spLocks noGrp="1"/>
          </p:cNvSpPr>
          <p:nvPr>
            <p:ph type="title"/>
          </p:nvPr>
        </p:nvSpPr>
        <p:spPr>
          <a:xfrm>
            <a:off x="232427" y="70055"/>
            <a:ext cx="5040600" cy="9213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A</a:t>
            </a:r>
            <a:r>
              <a:rPr lang="en" dirty="0"/>
              <a:t>cademic vs. military language requirements</a:t>
            </a:r>
            <a:endParaRPr dirty="0"/>
          </a:p>
        </p:txBody>
      </p:sp>
      <p:sp>
        <p:nvSpPr>
          <p:cNvPr id="192" name="Google Shape;192;p30"/>
          <p:cNvSpPr txBox="1">
            <a:spLocks noGrp="1"/>
          </p:cNvSpPr>
          <p:nvPr>
            <p:ph type="body" idx="1"/>
          </p:nvPr>
        </p:nvSpPr>
        <p:spPr>
          <a:xfrm>
            <a:off x="232427" y="892335"/>
            <a:ext cx="5163972" cy="37649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/>
              <a:buNone/>
            </a:pPr>
            <a:r>
              <a:rPr lang="en-GB" sz="1600" b="1" noProof="0" dirty="0"/>
              <a:t>Characteristics of ESP materials</a:t>
            </a:r>
            <a:r>
              <a:rPr lang="en-GB" sz="1600" noProof="0" dirty="0"/>
              <a:t>:</a:t>
            </a:r>
          </a:p>
          <a:p>
            <a:pPr marL="285750" indent="-285750">
              <a:lnSpc>
                <a:spcPct val="150000"/>
              </a:lnSpc>
              <a:buClr>
                <a:srgbClr val="273D40"/>
              </a:buClr>
              <a:buSzPts val="600"/>
            </a:pPr>
            <a:r>
              <a:rPr lang="hr-HR" sz="1600" dirty="0"/>
              <a:t>e</a:t>
            </a:r>
            <a:r>
              <a:rPr lang="hr-HR" sz="1600" noProof="0" dirty="0" err="1"/>
              <a:t>xpected</a:t>
            </a:r>
            <a:r>
              <a:rPr lang="hr-HR" sz="1600" noProof="0" dirty="0"/>
              <a:t> </a:t>
            </a:r>
            <a:r>
              <a:rPr lang="en-GB" sz="1600" b="1" noProof="0" dirty="0"/>
              <a:t>language level</a:t>
            </a:r>
            <a:r>
              <a:rPr lang="hr-HR" sz="1600" noProof="0" dirty="0"/>
              <a:t>:</a:t>
            </a:r>
            <a:r>
              <a:rPr lang="hr-HR" sz="1600" b="1" noProof="0" dirty="0"/>
              <a:t> </a:t>
            </a:r>
            <a:r>
              <a:rPr lang="en-GB" sz="1600" b="1" noProof="0" dirty="0"/>
              <a:t>B1</a:t>
            </a:r>
            <a:r>
              <a:rPr lang="en-GB" sz="1600" noProof="0" dirty="0"/>
              <a:t> (CEFR) or </a:t>
            </a:r>
            <a:r>
              <a:rPr lang="en-GB" sz="1600" b="1" noProof="0" dirty="0"/>
              <a:t>Level 2</a:t>
            </a:r>
            <a:r>
              <a:rPr lang="hr-HR" sz="1600" b="1" noProof="0" dirty="0"/>
              <a:t> </a:t>
            </a:r>
            <a:r>
              <a:rPr lang="hr-HR" sz="1600" noProof="0" dirty="0"/>
              <a:t>(</a:t>
            </a:r>
            <a:r>
              <a:rPr lang="en-GB" sz="1600" dirty="0"/>
              <a:t>STANAG</a:t>
            </a:r>
            <a:r>
              <a:rPr lang="hr-HR" sz="1600" dirty="0"/>
              <a:t>)</a:t>
            </a:r>
            <a:endParaRPr lang="hr-HR" sz="1600" b="1" dirty="0"/>
          </a:p>
          <a:p>
            <a:pPr marL="285750" indent="-285750">
              <a:lnSpc>
                <a:spcPct val="150000"/>
              </a:lnSpc>
              <a:buClr>
                <a:srgbClr val="273D40"/>
              </a:buClr>
              <a:buSzPts val="600"/>
            </a:pPr>
            <a:r>
              <a:rPr lang="en-GB" sz="1600" noProof="0" dirty="0"/>
              <a:t>focus on aspects of English related to their </a:t>
            </a:r>
            <a:r>
              <a:rPr lang="en-GB" sz="1600" b="1" noProof="0" dirty="0"/>
              <a:t>field of study</a:t>
            </a:r>
          </a:p>
          <a:p>
            <a:pPr marL="285750" indent="-285750">
              <a:lnSpc>
                <a:spcPct val="150000"/>
              </a:lnSpc>
              <a:buClr>
                <a:srgbClr val="273D40"/>
              </a:buClr>
              <a:buSzPts val="600"/>
            </a:pPr>
            <a:r>
              <a:rPr lang="en-GB" sz="1600" noProof="0" dirty="0"/>
              <a:t>follow </a:t>
            </a:r>
            <a:r>
              <a:rPr lang="en-GB" sz="1600" b="1" noProof="0" dirty="0">
                <a:solidFill>
                  <a:srgbClr val="C00000"/>
                </a:solidFill>
              </a:rPr>
              <a:t>functional</a:t>
            </a:r>
            <a:r>
              <a:rPr lang="en-GB" sz="1600" noProof="0" dirty="0"/>
              <a:t> and </a:t>
            </a:r>
            <a:r>
              <a:rPr lang="en-GB" sz="1600" b="1" noProof="0" dirty="0">
                <a:solidFill>
                  <a:srgbClr val="C00000"/>
                </a:solidFill>
              </a:rPr>
              <a:t>communicative</a:t>
            </a:r>
            <a:r>
              <a:rPr lang="en-GB" sz="1600" noProof="0" dirty="0">
                <a:solidFill>
                  <a:srgbClr val="C00000"/>
                </a:solidFill>
              </a:rPr>
              <a:t> </a:t>
            </a:r>
            <a:r>
              <a:rPr lang="en-GB" sz="1600" b="1" noProof="0" dirty="0">
                <a:solidFill>
                  <a:srgbClr val="C00000"/>
                </a:solidFill>
              </a:rPr>
              <a:t>methodology</a:t>
            </a:r>
          </a:p>
          <a:p>
            <a:pPr marL="285750" indent="-285750">
              <a:lnSpc>
                <a:spcPct val="150000"/>
              </a:lnSpc>
              <a:buClr>
                <a:srgbClr val="273D40"/>
              </a:buClr>
              <a:buSzPts val="600"/>
            </a:pPr>
            <a:r>
              <a:rPr lang="hr-HR" sz="1600" noProof="0" dirty="0"/>
              <a:t>p</a:t>
            </a:r>
            <a:r>
              <a:rPr lang="en-GB" sz="1600" noProof="0" dirty="0"/>
              <a:t>lace emphasis on </a:t>
            </a:r>
            <a:r>
              <a:rPr lang="hr-HR" sz="1600" b="1" noProof="0" dirty="0" err="1">
                <a:solidFill>
                  <a:srgbClr val="C00000"/>
                </a:solidFill>
              </a:rPr>
              <a:t>developing</a:t>
            </a:r>
            <a:r>
              <a:rPr lang="hr-HR" sz="1600" noProof="0" dirty="0">
                <a:solidFill>
                  <a:srgbClr val="C00000"/>
                </a:solidFill>
              </a:rPr>
              <a:t> </a:t>
            </a:r>
            <a:r>
              <a:rPr lang="en-GB" sz="1600" b="1" noProof="0" dirty="0">
                <a:solidFill>
                  <a:srgbClr val="C00000"/>
                </a:solidFill>
              </a:rPr>
              <a:t>skills</a:t>
            </a:r>
            <a:r>
              <a:rPr lang="en-GB" sz="1600" noProof="0" dirty="0">
                <a:solidFill>
                  <a:srgbClr val="C00000"/>
                </a:solidFill>
              </a:rPr>
              <a:t>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/>
              <a:buNone/>
            </a:pPr>
            <a:r>
              <a:rPr lang="hr-HR" sz="1600" b="1" noProof="0" dirty="0" err="1"/>
              <a:t>Identify</a:t>
            </a:r>
            <a:r>
              <a:rPr lang="hr-HR" sz="1600" b="1" noProof="0" dirty="0"/>
              <a:t> </a:t>
            </a:r>
            <a:r>
              <a:rPr lang="hr-HR" sz="1600" b="1" noProof="0" dirty="0" err="1"/>
              <a:t>and</a:t>
            </a:r>
            <a:r>
              <a:rPr lang="hr-HR" sz="1600" b="1" noProof="0" dirty="0"/>
              <a:t> </a:t>
            </a:r>
            <a:r>
              <a:rPr lang="hr-HR" sz="1600" b="1" noProof="0" dirty="0" err="1"/>
              <a:t>integrate</a:t>
            </a:r>
            <a:r>
              <a:rPr lang="hr-HR" sz="1600" b="1" noProof="0" dirty="0"/>
              <a:t>:</a:t>
            </a:r>
            <a:endParaRPr lang="en-GB" sz="1600" noProof="0" dirty="0"/>
          </a:p>
          <a:p>
            <a:pPr marL="285750" indent="-285750">
              <a:lnSpc>
                <a:spcPct val="150000"/>
              </a:lnSpc>
              <a:buClr>
                <a:srgbClr val="273D40"/>
              </a:buClr>
              <a:buSzPts val="600"/>
            </a:pPr>
            <a:r>
              <a:rPr lang="en-GB" sz="1600" noProof="0" dirty="0"/>
              <a:t>language skills for future military roles   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/>
              <a:buNone/>
            </a:pPr>
            <a:r>
              <a:rPr lang="en-GB" sz="1600" b="1" noProof="0" dirty="0"/>
              <a:t>                   </a:t>
            </a:r>
            <a:r>
              <a:rPr lang="en-GB" sz="1600" b="1" noProof="0" dirty="0">
                <a:solidFill>
                  <a:srgbClr val="C00000"/>
                </a:solidFill>
              </a:rPr>
              <a:t>OPERATIONAL COMMUNICATION</a:t>
            </a:r>
          </a:p>
          <a:p>
            <a:pPr marL="285750" indent="-285750">
              <a:lnSpc>
                <a:spcPct val="150000"/>
              </a:lnSpc>
              <a:buClr>
                <a:srgbClr val="273D40"/>
              </a:buClr>
              <a:buSzPts val="600"/>
            </a:pPr>
            <a:r>
              <a:rPr lang="en-GB" sz="1600" noProof="0" dirty="0"/>
              <a:t>language skills in the academic setting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/>
              <a:buNone/>
            </a:pPr>
            <a:r>
              <a:rPr lang="en-GB" sz="1600" noProof="0" dirty="0"/>
              <a:t>                  </a:t>
            </a:r>
            <a:r>
              <a:rPr lang="en-GB" sz="1600" b="1" noProof="0" dirty="0">
                <a:solidFill>
                  <a:srgbClr val="C00000"/>
                </a:solidFill>
              </a:rPr>
              <a:t>ACADEMIC CONTEXT LEARNING NEEDS</a:t>
            </a:r>
            <a:endParaRPr lang="hr-HR" sz="1600" b="1" noProof="0" dirty="0">
              <a:solidFill>
                <a:srgbClr val="C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/>
              <a:buNone/>
            </a:pPr>
            <a:endParaRPr lang="en-GB" b="1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/>
              <a:buNone/>
            </a:pPr>
            <a:endParaRPr lang="en-GB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/>
              <a:buNone/>
            </a:pPr>
            <a:endParaRPr lang="en-GB" noProof="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Tx/>
              <a:buChar char="-"/>
            </a:pPr>
            <a:endParaRPr lang="en-GB" noProof="0" dirty="0"/>
          </a:p>
        </p:txBody>
      </p:sp>
      <p:cxnSp>
        <p:nvCxnSpPr>
          <p:cNvPr id="194" name="Google Shape;194;p30"/>
          <p:cNvCxnSpPr/>
          <p:nvPr/>
        </p:nvCxnSpPr>
        <p:spPr>
          <a:xfrm>
            <a:off x="5396400" y="0"/>
            <a:ext cx="0" cy="5029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" name="Picture Placeholder 5"/>
          <p:cNvPicPr>
            <a:picLocks noGrp="1" noChangeAspect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3" r="30193"/>
          <a:stretch>
            <a:fillRect/>
          </a:stretch>
        </p:blipFill>
        <p:spPr>
          <a:xfrm>
            <a:off x="5396399" y="70055"/>
            <a:ext cx="3707012" cy="5029199"/>
          </a:xfr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A564C8A1-EA8B-562E-A5F6-CEA62A711155}"/>
              </a:ext>
            </a:extLst>
          </p:cNvPr>
          <p:cNvSpPr txBox="1"/>
          <p:nvPr/>
        </p:nvSpPr>
        <p:spPr>
          <a:xfrm>
            <a:off x="4168437" y="2674691"/>
            <a:ext cx="956180" cy="954107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dirty="0" err="1">
                <a:solidFill>
                  <a:schemeClr val="dk1"/>
                </a:solidFill>
                <a:latin typeface="Manrope"/>
                <a:sym typeface="Manrope"/>
              </a:rPr>
              <a:t>our</a:t>
            </a:r>
            <a:r>
              <a:rPr lang="hr-HR" dirty="0">
                <a:solidFill>
                  <a:schemeClr val="dk1"/>
                </a:solidFill>
                <a:latin typeface="Manrope"/>
                <a:sym typeface="Manrope"/>
              </a:rPr>
              <a:t> </a:t>
            </a:r>
            <a:r>
              <a:rPr lang="hr-HR" dirty="0" err="1">
                <a:solidFill>
                  <a:schemeClr val="dk1"/>
                </a:solidFill>
                <a:latin typeface="Manrope"/>
                <a:sym typeface="Manrope"/>
              </a:rPr>
              <a:t>focus</a:t>
            </a:r>
            <a:r>
              <a:rPr lang="hr-HR" dirty="0">
                <a:solidFill>
                  <a:schemeClr val="dk1"/>
                </a:solidFill>
                <a:latin typeface="Manrope"/>
                <a:sym typeface="Manrope"/>
              </a:rPr>
              <a:t>: </a:t>
            </a:r>
            <a:r>
              <a:rPr lang="hr-HR" b="1" dirty="0">
                <a:solidFill>
                  <a:schemeClr val="dk1"/>
                </a:solidFill>
                <a:latin typeface="Manrope"/>
                <a:sym typeface="Manrope"/>
              </a:rPr>
              <a:t>READING</a:t>
            </a:r>
            <a:r>
              <a:rPr lang="hr-HR" dirty="0">
                <a:solidFill>
                  <a:schemeClr val="dk1"/>
                </a:solidFill>
                <a:latin typeface="Manrope"/>
                <a:sym typeface="Manrope"/>
              </a:rPr>
              <a:t> </a:t>
            </a:r>
            <a:r>
              <a:rPr lang="hr-HR" dirty="0" err="1">
                <a:solidFill>
                  <a:schemeClr val="dk1"/>
                </a:solidFill>
                <a:latin typeface="Manrope"/>
                <a:sym typeface="Manrope"/>
              </a:rPr>
              <a:t>and</a:t>
            </a:r>
            <a:r>
              <a:rPr lang="hr-HR" dirty="0">
                <a:solidFill>
                  <a:schemeClr val="dk1"/>
                </a:solidFill>
                <a:latin typeface="Manrope"/>
                <a:sym typeface="Manrope"/>
              </a:rPr>
              <a:t> </a:t>
            </a:r>
            <a:r>
              <a:rPr lang="hr-HR" b="1" dirty="0">
                <a:solidFill>
                  <a:schemeClr val="dk1"/>
                </a:solidFill>
                <a:latin typeface="Manrope"/>
                <a:sym typeface="Manrope"/>
              </a:rPr>
              <a:t>SPEAKING</a:t>
            </a:r>
            <a:endParaRPr lang="en-GB" b="1" dirty="0">
              <a:solidFill>
                <a:schemeClr val="dk1"/>
              </a:solidFill>
              <a:latin typeface="Manrope"/>
              <a:sym typeface="Manrope"/>
            </a:endParaRPr>
          </a:p>
        </p:txBody>
      </p:sp>
    </p:spTree>
    <p:extLst>
      <p:ext uri="{BB962C8B-B14F-4D97-AF65-F5344CB8AC3E}">
        <p14:creationId xmlns:p14="http://schemas.microsoft.com/office/powerpoint/2010/main" val="224012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736058-FE67-7720-3685-6822B343A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2D7A9-C729-7535-2C16-E0CCF7950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498" y="318901"/>
            <a:ext cx="3824081" cy="524554"/>
          </a:xfrm>
        </p:spPr>
        <p:txBody>
          <a:bodyPr wrap="square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hr-HR" sz="2400" dirty="0"/>
              <a:t>A</a:t>
            </a:r>
            <a:r>
              <a:rPr lang="en" sz="2400" dirty="0"/>
              <a:t>cademic vs. military language requirements</a:t>
            </a:r>
            <a:endParaRPr lang="en-GB" sz="2400" dirty="0"/>
          </a:p>
        </p:txBody>
      </p:sp>
      <p:pic>
        <p:nvPicPr>
          <p:cNvPr id="7" name="Rezervirano mjesto slike 5" descr="Slika na kojoj se prikazuje tekst, snimka zaslona, dijagram, Font&#10;&#10;Sadržaj generiran umjetnom inteligencijom može biti netočan.">
            <a:extLst>
              <a:ext uri="{FF2B5EF4-FFF2-40B4-BE49-F238E27FC236}">
                <a16:creationId xmlns:a16="http://schemas.microsoft.com/office/drawing/2014/main" id="{C6A6F627-4A32-AA53-CBFB-8BCBA1EE6AE8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b="15619"/>
          <a:stretch/>
        </p:blipFill>
        <p:spPr>
          <a:xfrm>
            <a:off x="173498" y="1175260"/>
            <a:ext cx="3950657" cy="2595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3"/>
          <a:stretch/>
        </p:blipFill>
        <p:spPr>
          <a:xfrm>
            <a:off x="4476136" y="374701"/>
            <a:ext cx="4512304" cy="4271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5369A305-F7E6-F0A8-3A3C-2AEA86965C8B}"/>
              </a:ext>
            </a:extLst>
          </p:cNvPr>
          <p:cNvSpPr txBox="1"/>
          <p:nvPr/>
        </p:nvSpPr>
        <p:spPr>
          <a:xfrm>
            <a:off x="305511" y="3943538"/>
            <a:ext cx="3686629" cy="543675"/>
          </a:xfrm>
          <a:prstGeom prst="rect">
            <a:avLst/>
          </a:prstGeom>
          <a:solidFill>
            <a:srgbClr val="FFCC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  <a:buNone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effectLst/>
                <a:latin typeface="Manrope"/>
              </a:rPr>
              <a:t>A materials design model </a:t>
            </a:r>
          </a:p>
          <a:p>
            <a:pPr algn="ctr">
              <a:lnSpc>
                <a:spcPts val="1800"/>
              </a:lnSpc>
            </a:pPr>
            <a:r>
              <a:rPr lang="en-US" sz="1200" b="1" i="1" dirty="0">
                <a:solidFill>
                  <a:schemeClr val="bg1">
                    <a:lumMod val="50000"/>
                  </a:schemeClr>
                </a:solidFill>
                <a:effectLst/>
                <a:latin typeface="Manrope"/>
              </a:rPr>
              <a:t>(Hutchinson and Waters, </a:t>
            </a:r>
            <a:r>
              <a:rPr lang="hr-HR" sz="1200" b="1" i="1" dirty="0">
                <a:solidFill>
                  <a:schemeClr val="bg1">
                    <a:lumMod val="50000"/>
                  </a:schemeClr>
                </a:solidFill>
                <a:effectLst/>
                <a:latin typeface="Manrope"/>
              </a:rPr>
              <a:t>2003</a:t>
            </a:r>
            <a:r>
              <a:rPr lang="hr-HR" sz="1200" b="1" i="1" dirty="0">
                <a:solidFill>
                  <a:schemeClr val="bg1">
                    <a:lumMod val="50000"/>
                  </a:schemeClr>
                </a:solidFill>
                <a:latin typeface="Manrope"/>
              </a:rPr>
              <a:t>)</a:t>
            </a:r>
            <a:endParaRPr lang="en-US" sz="1200" b="1" dirty="0">
              <a:solidFill>
                <a:schemeClr val="bg1">
                  <a:lumMod val="50000"/>
                </a:schemeClr>
              </a:solidFill>
              <a:effectLst/>
              <a:latin typeface="Manrope"/>
            </a:endParaRPr>
          </a:p>
        </p:txBody>
      </p:sp>
    </p:spTree>
    <p:extLst>
      <p:ext uri="{BB962C8B-B14F-4D97-AF65-F5344CB8AC3E}">
        <p14:creationId xmlns:p14="http://schemas.microsoft.com/office/powerpoint/2010/main" val="275385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0"/>
          <p:cNvSpPr txBox="1">
            <a:spLocks noGrp="1"/>
          </p:cNvSpPr>
          <p:nvPr>
            <p:ph type="title"/>
          </p:nvPr>
        </p:nvSpPr>
        <p:spPr>
          <a:xfrm>
            <a:off x="106017" y="155640"/>
            <a:ext cx="616226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100"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Addressing the challenge of authenticity</a:t>
            </a:r>
            <a:r>
              <a:rPr lang="hr-HR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92" name="Google Shape;192;p30"/>
          <p:cNvSpPr txBox="1">
            <a:spLocks noGrp="1"/>
          </p:cNvSpPr>
          <p:nvPr>
            <p:ph type="body" idx="1"/>
          </p:nvPr>
        </p:nvSpPr>
        <p:spPr>
          <a:xfrm>
            <a:off x="106017" y="795129"/>
            <a:ext cx="5728305" cy="42738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/>
              <a:buNone/>
            </a:pPr>
            <a:r>
              <a:rPr lang="en-GB" sz="1800" noProof="0" dirty="0"/>
              <a:t>ESP teachers as materials providers – </a:t>
            </a:r>
            <a:r>
              <a:rPr lang="en-GB" sz="1600" b="1" u="sng" noProof="0" dirty="0"/>
              <a:t>our</a:t>
            </a:r>
            <a:r>
              <a:rPr lang="en-GB" sz="1600" u="sng" noProof="0" dirty="0"/>
              <a:t> </a:t>
            </a:r>
            <a:r>
              <a:rPr lang="en-GB" sz="1600" b="1" u="sng" noProof="0" dirty="0"/>
              <a:t>challenges</a:t>
            </a:r>
            <a:r>
              <a:rPr lang="en-GB" sz="1600" noProof="0" dirty="0"/>
              <a:t>:</a:t>
            </a:r>
            <a:endParaRPr lang="en-GB" sz="1800" noProof="0" dirty="0"/>
          </a:p>
          <a:p>
            <a:pPr marL="285750" indent="-285750">
              <a:buClr>
                <a:srgbClr val="273D40"/>
              </a:buClr>
              <a:buSzPts val="600"/>
            </a:pPr>
            <a:r>
              <a:rPr lang="en-GB" sz="1800" noProof="0" dirty="0"/>
              <a:t>selecting </a:t>
            </a:r>
            <a:r>
              <a:rPr lang="en-GB" sz="1800" b="1" noProof="0" dirty="0">
                <a:solidFill>
                  <a:srgbClr val="C00000"/>
                </a:solidFill>
              </a:rPr>
              <a:t>relevant</a:t>
            </a:r>
            <a:r>
              <a:rPr lang="en-GB" sz="1800" noProof="0" dirty="0"/>
              <a:t> texts/</a:t>
            </a:r>
            <a:r>
              <a:rPr lang="en-GB" sz="1800" b="1" noProof="0" dirty="0">
                <a:solidFill>
                  <a:srgbClr val="C00000"/>
                </a:solidFill>
              </a:rPr>
              <a:t>essential</a:t>
            </a:r>
            <a:r>
              <a:rPr lang="en-GB" sz="1800" noProof="0" dirty="0"/>
              <a:t> vocabulary </a:t>
            </a:r>
          </a:p>
          <a:p>
            <a:pPr marL="285750" indent="-285750">
              <a:buClr>
                <a:srgbClr val="273D40"/>
              </a:buClr>
              <a:buSzPts val="600"/>
            </a:pPr>
            <a:r>
              <a:rPr lang="en-GB" sz="1800" noProof="0" dirty="0"/>
              <a:t>navigating </a:t>
            </a:r>
            <a:r>
              <a:rPr lang="en-GB" sz="1800" b="1" noProof="0" dirty="0">
                <a:solidFill>
                  <a:srgbClr val="C00000"/>
                </a:solidFill>
              </a:rPr>
              <a:t>authenticity</a:t>
            </a:r>
            <a:r>
              <a:rPr lang="en-GB" sz="1800" noProof="0" dirty="0"/>
              <a:t> and </a:t>
            </a:r>
            <a:r>
              <a:rPr lang="en-GB" sz="1800" b="1" noProof="0" dirty="0">
                <a:solidFill>
                  <a:srgbClr val="C00000"/>
                </a:solidFill>
              </a:rPr>
              <a:t>relevance</a:t>
            </a:r>
            <a:r>
              <a:rPr lang="en-GB" sz="1800" noProof="0" dirty="0"/>
              <a:t> from a non-native perspective</a:t>
            </a:r>
          </a:p>
          <a:p>
            <a:pPr marL="285750" indent="-285750">
              <a:buClr>
                <a:srgbClr val="273D40"/>
              </a:buClr>
              <a:buSzPts val="600"/>
            </a:pPr>
            <a:r>
              <a:rPr lang="en-GB" sz="1800" noProof="0" dirty="0"/>
              <a:t>balancing authenticity and </a:t>
            </a:r>
            <a:r>
              <a:rPr lang="en-GB" sz="1800" b="1" noProof="0" dirty="0">
                <a:solidFill>
                  <a:srgbClr val="C00000"/>
                </a:solidFill>
              </a:rPr>
              <a:t>pedagogical</a:t>
            </a:r>
            <a:r>
              <a:rPr lang="en-GB" sz="1800" noProof="0" dirty="0">
                <a:solidFill>
                  <a:srgbClr val="C00000"/>
                </a:solidFill>
              </a:rPr>
              <a:t> </a:t>
            </a:r>
            <a:r>
              <a:rPr lang="en-GB" sz="1800" b="1" noProof="0" dirty="0">
                <a:solidFill>
                  <a:srgbClr val="C00000"/>
                </a:solidFill>
              </a:rPr>
              <a:t>suitability</a:t>
            </a:r>
          </a:p>
          <a:p>
            <a:pPr marL="0" indent="0">
              <a:buClr>
                <a:srgbClr val="273D40"/>
              </a:buClr>
              <a:buSzPts val="600"/>
              <a:buNone/>
            </a:pPr>
            <a:endParaRPr lang="en-GB" sz="1600" noProof="0" dirty="0"/>
          </a:p>
          <a:p>
            <a:pPr marL="285750" indent="-285750">
              <a:buClr>
                <a:srgbClr val="273D40"/>
              </a:buClr>
              <a:buSzPts val="600"/>
            </a:pPr>
            <a:r>
              <a:rPr lang="en-GB" sz="1800" noProof="0" dirty="0"/>
              <a:t>authenticity – </a:t>
            </a:r>
            <a:r>
              <a:rPr lang="en-GB" sz="1800" b="1" noProof="0" dirty="0">
                <a:solidFill>
                  <a:srgbClr val="C00000"/>
                </a:solidFill>
              </a:rPr>
              <a:t>context</a:t>
            </a:r>
            <a:r>
              <a:rPr lang="en-GB" sz="1800" noProof="0" dirty="0">
                <a:solidFill>
                  <a:srgbClr val="C00000"/>
                </a:solidFill>
              </a:rPr>
              <a:t> </a:t>
            </a:r>
            <a:r>
              <a:rPr lang="en-GB" sz="1800" b="1" noProof="0" dirty="0">
                <a:solidFill>
                  <a:srgbClr val="C00000"/>
                </a:solidFill>
              </a:rPr>
              <a:t>dependent</a:t>
            </a:r>
            <a:r>
              <a:rPr lang="en-GB" sz="1800" noProof="0" dirty="0">
                <a:solidFill>
                  <a:srgbClr val="C00000"/>
                </a:solidFill>
              </a:rPr>
              <a:t> </a:t>
            </a:r>
          </a:p>
          <a:p>
            <a:pPr marL="0" indent="0">
              <a:buClr>
                <a:srgbClr val="273D40"/>
              </a:buClr>
              <a:buSzPts val="600"/>
              <a:buNone/>
            </a:pPr>
            <a:r>
              <a:rPr lang="en-GB" sz="1800" noProof="0" dirty="0"/>
              <a:t>”…</a:t>
            </a:r>
            <a:r>
              <a:rPr lang="en-GB" sz="1800" i="1" noProof="0" dirty="0"/>
              <a:t>in ESP any text is automatically removed from its original context, there can be no such thing as an authentic text in ESP</a:t>
            </a:r>
            <a:r>
              <a:rPr lang="en-GB" sz="1800" noProof="0" dirty="0"/>
              <a:t>.” (Hutchinson and Waters, </a:t>
            </a:r>
            <a:r>
              <a:rPr lang="hr-HR" sz="1800" noProof="0" dirty="0"/>
              <a:t>2003</a:t>
            </a:r>
            <a:r>
              <a:rPr lang="en-GB" sz="1800" noProof="0" dirty="0"/>
              <a:t>)</a:t>
            </a:r>
          </a:p>
          <a:p>
            <a:pPr marL="0" indent="0">
              <a:buClr>
                <a:srgbClr val="273D40"/>
              </a:buClr>
              <a:buSzPts val="600"/>
              <a:buNone/>
            </a:pPr>
            <a:endParaRPr lang="en-GB" sz="1600" noProof="0" dirty="0"/>
          </a:p>
          <a:p>
            <a:pPr marL="285750" indent="-285750">
              <a:buClr>
                <a:srgbClr val="273D40"/>
              </a:buClr>
              <a:buSzPts val="600"/>
              <a:buFont typeface="Wingdings" panose="05000000000000000000" pitchFamily="2" charset="2"/>
              <a:buChar char="à"/>
            </a:pPr>
            <a:r>
              <a:rPr lang="en-GB" sz="1800" b="1" noProof="0" dirty="0">
                <a:solidFill>
                  <a:srgbClr val="C00000"/>
                </a:solidFill>
              </a:rPr>
              <a:t>functional</a:t>
            </a:r>
            <a:r>
              <a:rPr lang="en-GB" sz="1800" noProof="0" dirty="0">
                <a:solidFill>
                  <a:srgbClr val="C00000"/>
                </a:solidFill>
              </a:rPr>
              <a:t> </a:t>
            </a:r>
            <a:r>
              <a:rPr lang="en-GB" sz="1800" b="1" noProof="0" dirty="0">
                <a:solidFill>
                  <a:srgbClr val="C00000"/>
                </a:solidFill>
              </a:rPr>
              <a:t>authenticity</a:t>
            </a:r>
            <a:r>
              <a:rPr lang="en-GB" sz="1800" dirty="0">
                <a:solidFill>
                  <a:srgbClr val="C00000"/>
                </a:solidFill>
              </a:rPr>
              <a:t>: </a:t>
            </a:r>
          </a:p>
          <a:p>
            <a:pPr marL="0" indent="0">
              <a:buClr>
                <a:srgbClr val="273D40"/>
              </a:buClr>
              <a:buSzPts val="600"/>
              <a:buNone/>
            </a:pPr>
            <a:r>
              <a:rPr lang="en-GB" sz="1800" i="1" noProof="0" dirty="0">
                <a:solidFill>
                  <a:srgbClr val="C00000"/>
                </a:solidFill>
              </a:rPr>
              <a:t>    </a:t>
            </a:r>
            <a:r>
              <a:rPr lang="hr-HR" sz="1800" i="1" noProof="0" dirty="0"/>
              <a:t>What do we want the text to do?</a:t>
            </a:r>
          </a:p>
          <a:p>
            <a:pPr marL="0" indent="0">
              <a:buClr>
                <a:srgbClr val="273D40"/>
              </a:buClr>
              <a:buSzPts val="600"/>
              <a:buNone/>
            </a:pPr>
            <a:endParaRPr lang="en-GB" sz="1600" i="1" noProof="0" dirty="0"/>
          </a:p>
        </p:txBody>
      </p:sp>
      <p:cxnSp>
        <p:nvCxnSpPr>
          <p:cNvPr id="194" name="Google Shape;194;p30"/>
          <p:cNvCxnSpPr/>
          <p:nvPr/>
        </p:nvCxnSpPr>
        <p:spPr>
          <a:xfrm>
            <a:off x="5834323" y="114300"/>
            <a:ext cx="0" cy="5029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Rectangle 7"/>
          <p:cNvSpPr/>
          <p:nvPr/>
        </p:nvSpPr>
        <p:spPr>
          <a:xfrm>
            <a:off x="5898098" y="2571750"/>
            <a:ext cx="3177155" cy="2113721"/>
          </a:xfrm>
          <a:prstGeom prst="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>
            <a:normAutofit/>
          </a:bodyPr>
          <a:lstStyle/>
          <a:p>
            <a:pPr algn="just"/>
            <a:r>
              <a:rPr lang="hr-HR" dirty="0">
                <a:solidFill>
                  <a:schemeClr val="tx1"/>
                </a:solidFill>
              </a:rPr>
              <a:t>”…</a:t>
            </a:r>
            <a:r>
              <a:rPr lang="hr-HR" dirty="0" err="1">
                <a:solidFill>
                  <a:schemeClr val="tx1"/>
                </a:solidFill>
              </a:rPr>
              <a:t>authenticity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dirty="0" err="1">
                <a:solidFill>
                  <a:schemeClr val="tx1"/>
                </a:solidFill>
              </a:rPr>
              <a:t>is</a:t>
            </a:r>
            <a:r>
              <a:rPr lang="hr-HR" dirty="0">
                <a:solidFill>
                  <a:schemeClr val="tx1"/>
                </a:solidFill>
              </a:rPr>
              <a:t> a </a:t>
            </a:r>
            <a:r>
              <a:rPr lang="hr-HR" b="1" dirty="0" err="1">
                <a:solidFill>
                  <a:schemeClr val="tx1"/>
                </a:solidFill>
              </a:rPr>
              <a:t>function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dirty="0" err="1">
                <a:solidFill>
                  <a:schemeClr val="tx1"/>
                </a:solidFill>
              </a:rPr>
              <a:t>not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dirty="0" err="1">
                <a:solidFill>
                  <a:schemeClr val="tx1"/>
                </a:solidFill>
              </a:rPr>
              <a:t>only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dirty="0" err="1">
                <a:solidFill>
                  <a:schemeClr val="tx1"/>
                </a:solidFill>
              </a:rPr>
              <a:t>of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dirty="0" err="1">
                <a:solidFill>
                  <a:schemeClr val="tx1"/>
                </a:solidFill>
              </a:rPr>
              <a:t>the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dirty="0" err="1">
                <a:solidFill>
                  <a:schemeClr val="tx1"/>
                </a:solidFill>
              </a:rPr>
              <a:t>language</a:t>
            </a:r>
            <a:r>
              <a:rPr lang="hr-HR" dirty="0">
                <a:solidFill>
                  <a:schemeClr val="tx1"/>
                </a:solidFill>
              </a:rPr>
              <a:t> but </a:t>
            </a:r>
            <a:r>
              <a:rPr lang="hr-HR" dirty="0" err="1">
                <a:solidFill>
                  <a:schemeClr val="tx1"/>
                </a:solidFill>
              </a:rPr>
              <a:t>also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dirty="0" err="1">
                <a:solidFill>
                  <a:schemeClr val="tx1"/>
                </a:solidFill>
              </a:rPr>
              <a:t>of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dirty="0" err="1">
                <a:solidFill>
                  <a:schemeClr val="tx1"/>
                </a:solidFill>
              </a:rPr>
              <a:t>the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dirty="0" err="1">
                <a:solidFill>
                  <a:schemeClr val="tx1"/>
                </a:solidFill>
              </a:rPr>
              <a:t>participants</a:t>
            </a:r>
            <a:r>
              <a:rPr lang="hr-HR" dirty="0">
                <a:solidFill>
                  <a:schemeClr val="tx1"/>
                </a:solidFill>
              </a:rPr>
              <a:t>, </a:t>
            </a:r>
            <a:r>
              <a:rPr lang="hr-HR" dirty="0" err="1">
                <a:solidFill>
                  <a:schemeClr val="tx1"/>
                </a:solidFill>
              </a:rPr>
              <a:t>the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b="1" dirty="0">
                <a:solidFill>
                  <a:schemeClr val="tx1"/>
                </a:solidFill>
              </a:rPr>
              <a:t>use</a:t>
            </a:r>
            <a:r>
              <a:rPr lang="hr-HR" dirty="0">
                <a:solidFill>
                  <a:schemeClr val="tx1"/>
                </a:solidFill>
              </a:rPr>
              <a:t> to </a:t>
            </a:r>
            <a:r>
              <a:rPr lang="hr-HR" dirty="0" err="1">
                <a:solidFill>
                  <a:schemeClr val="tx1"/>
                </a:solidFill>
              </a:rPr>
              <a:t>which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dirty="0" err="1">
                <a:solidFill>
                  <a:schemeClr val="tx1"/>
                </a:solidFill>
              </a:rPr>
              <a:t>language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dirty="0" err="1">
                <a:solidFill>
                  <a:schemeClr val="tx1"/>
                </a:solidFill>
              </a:rPr>
              <a:t>is</a:t>
            </a:r>
            <a:r>
              <a:rPr lang="hr-HR" dirty="0">
                <a:solidFill>
                  <a:schemeClr val="tx1"/>
                </a:solidFill>
              </a:rPr>
              <a:t> put, </a:t>
            </a:r>
            <a:r>
              <a:rPr lang="hr-HR" dirty="0" err="1">
                <a:solidFill>
                  <a:schemeClr val="tx1"/>
                </a:solidFill>
              </a:rPr>
              <a:t>the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b="1" dirty="0" err="1">
                <a:solidFill>
                  <a:schemeClr val="tx1"/>
                </a:solidFill>
              </a:rPr>
              <a:t>setting</a:t>
            </a:r>
            <a:r>
              <a:rPr lang="hr-HR" dirty="0">
                <a:solidFill>
                  <a:schemeClr val="tx1"/>
                </a:solidFill>
              </a:rPr>
              <a:t>, </a:t>
            </a:r>
            <a:r>
              <a:rPr lang="hr-HR" dirty="0" err="1">
                <a:solidFill>
                  <a:schemeClr val="tx1"/>
                </a:solidFill>
              </a:rPr>
              <a:t>the</a:t>
            </a:r>
            <a:r>
              <a:rPr lang="hr-HR" dirty="0">
                <a:solidFill>
                  <a:schemeClr val="tx1"/>
                </a:solidFill>
              </a:rPr>
              <a:t> nature </a:t>
            </a:r>
            <a:r>
              <a:rPr lang="hr-HR" dirty="0" err="1">
                <a:solidFill>
                  <a:schemeClr val="tx1"/>
                </a:solidFill>
              </a:rPr>
              <a:t>of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dirty="0" err="1">
                <a:solidFill>
                  <a:schemeClr val="tx1"/>
                </a:solidFill>
              </a:rPr>
              <a:t>the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b="1" dirty="0" err="1">
                <a:solidFill>
                  <a:schemeClr val="tx1"/>
                </a:solidFill>
              </a:rPr>
              <a:t>interaction</a:t>
            </a:r>
            <a:r>
              <a:rPr lang="hr-HR" dirty="0">
                <a:solidFill>
                  <a:schemeClr val="tx1"/>
                </a:solidFill>
              </a:rPr>
              <a:t>, </a:t>
            </a:r>
            <a:r>
              <a:rPr lang="hr-HR" dirty="0" err="1">
                <a:solidFill>
                  <a:schemeClr val="tx1"/>
                </a:solidFill>
              </a:rPr>
              <a:t>and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dirty="0" err="1">
                <a:solidFill>
                  <a:schemeClr val="tx1"/>
                </a:solidFill>
              </a:rPr>
              <a:t>the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b="1" dirty="0" err="1">
                <a:solidFill>
                  <a:schemeClr val="tx1"/>
                </a:solidFill>
              </a:rPr>
              <a:t>interpretation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dirty="0" err="1">
                <a:solidFill>
                  <a:schemeClr val="tx1"/>
                </a:solidFill>
              </a:rPr>
              <a:t>the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dirty="0" err="1">
                <a:solidFill>
                  <a:schemeClr val="tx1"/>
                </a:solidFill>
              </a:rPr>
              <a:t>participants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dirty="0" err="1">
                <a:solidFill>
                  <a:schemeClr val="tx1"/>
                </a:solidFill>
              </a:rPr>
              <a:t>bring</a:t>
            </a:r>
            <a:r>
              <a:rPr lang="hr-HR" dirty="0">
                <a:solidFill>
                  <a:schemeClr val="tx1"/>
                </a:solidFill>
              </a:rPr>
              <a:t> to </a:t>
            </a:r>
            <a:r>
              <a:rPr lang="hr-HR" dirty="0" err="1">
                <a:solidFill>
                  <a:schemeClr val="tx1"/>
                </a:solidFill>
              </a:rPr>
              <a:t>both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dirty="0" err="1">
                <a:solidFill>
                  <a:schemeClr val="tx1"/>
                </a:solidFill>
              </a:rPr>
              <a:t>setting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dirty="0" err="1">
                <a:solidFill>
                  <a:schemeClr val="tx1"/>
                </a:solidFill>
              </a:rPr>
              <a:t>and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dirty="0" err="1">
                <a:solidFill>
                  <a:schemeClr val="tx1"/>
                </a:solidFill>
              </a:rPr>
              <a:t>the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dirty="0" err="1">
                <a:solidFill>
                  <a:schemeClr val="tx1"/>
                </a:solidFill>
              </a:rPr>
              <a:t>activity</a:t>
            </a:r>
            <a:r>
              <a:rPr lang="hr-HR" dirty="0">
                <a:solidFill>
                  <a:schemeClr val="tx1"/>
                </a:solidFill>
              </a:rPr>
              <a:t>.”</a:t>
            </a:r>
          </a:p>
          <a:p>
            <a:pPr algn="just"/>
            <a:r>
              <a:rPr lang="hr-HR" dirty="0">
                <a:solidFill>
                  <a:schemeClr val="tx1"/>
                </a:solidFill>
              </a:rPr>
              <a:t>(Taylor, 1994)</a:t>
            </a:r>
            <a:endParaRPr lang="en-GB" dirty="0"/>
          </a:p>
        </p:txBody>
      </p:sp>
      <p:pic>
        <p:nvPicPr>
          <p:cNvPr id="5" name="Rezervirano mjesto slike 4" descr="Slika na kojoj se prikazuje ptica, perad, kljun, patka&#10;&#10;Sadržaj generiran umjetnom inteligencijom može biti netočan.">
            <a:extLst>
              <a:ext uri="{FF2B5EF4-FFF2-40B4-BE49-F238E27FC236}">
                <a16:creationId xmlns:a16="http://schemas.microsoft.com/office/drawing/2014/main" id="{BE44F893-35BA-0542-F2A4-4547D0C378EE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tretch>
            <a:fillRect/>
          </a:stretch>
        </p:blipFill>
        <p:spPr>
          <a:xfrm>
            <a:off x="6108903" y="114300"/>
            <a:ext cx="2806497" cy="1861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245" y="155640"/>
            <a:ext cx="2982860" cy="198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1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422" y="168966"/>
            <a:ext cx="8179604" cy="891208"/>
          </a:xfrm>
        </p:spPr>
        <p:txBody>
          <a:bodyPr/>
          <a:lstStyle/>
          <a:p>
            <a:r>
              <a:rPr lang="hr-HR" sz="2600" dirty="0" err="1">
                <a:latin typeface="Epilogue Medium"/>
                <a:ea typeface="Epilogue Medium"/>
                <a:cs typeface="Epilogue Medium"/>
                <a:sym typeface="Epilogue Medium"/>
              </a:rPr>
              <a:t>Choosing</a:t>
            </a:r>
            <a:r>
              <a:rPr lang="hr-HR" sz="2600" dirty="0">
                <a:latin typeface="Epilogue Medium"/>
                <a:ea typeface="Epilogue Medium"/>
                <a:cs typeface="Epilogue Medium"/>
                <a:sym typeface="Epilogue Medium"/>
              </a:rPr>
              <a:t> </a:t>
            </a:r>
            <a:r>
              <a:rPr lang="hr-HR" sz="2600" dirty="0" err="1">
                <a:latin typeface="Epilogue Medium"/>
                <a:ea typeface="Epilogue Medium"/>
                <a:cs typeface="Epilogue Medium"/>
                <a:sym typeface="Epilogue Medium"/>
              </a:rPr>
              <a:t>and</a:t>
            </a:r>
            <a:r>
              <a:rPr lang="hr-HR" sz="2600" dirty="0">
                <a:latin typeface="Epilogue Medium"/>
                <a:ea typeface="Epilogue Medium"/>
                <a:cs typeface="Epilogue Medium"/>
                <a:sym typeface="Epilogue Medium"/>
              </a:rPr>
              <a:t> </a:t>
            </a:r>
            <a:r>
              <a:rPr lang="hr-HR" sz="2600" dirty="0" err="1">
                <a:solidFill>
                  <a:schemeClr val="tx1"/>
                </a:solidFill>
                <a:latin typeface="Epilogue Medium"/>
                <a:ea typeface="Epilogue Medium"/>
                <a:cs typeface="Epilogue Medium"/>
                <a:sym typeface="Epilogue Medium"/>
              </a:rPr>
              <a:t>Adapting</a:t>
            </a:r>
            <a:r>
              <a:rPr lang="hr-HR" sz="2600" dirty="0">
                <a:latin typeface="Epilogue Medium"/>
                <a:ea typeface="Epilogue Medium"/>
                <a:cs typeface="Epilogue Medium"/>
                <a:sym typeface="Epilogue Medium"/>
              </a:rPr>
              <a:t> </a:t>
            </a:r>
            <a:r>
              <a:rPr lang="hr-HR" sz="2600" dirty="0" err="1">
                <a:latin typeface="Epilogue Medium"/>
                <a:ea typeface="Epilogue Medium"/>
                <a:cs typeface="Epilogue Medium"/>
                <a:sym typeface="Epilogue Medium"/>
              </a:rPr>
              <a:t>Authentic</a:t>
            </a:r>
            <a:r>
              <a:rPr lang="hr-HR" sz="2600" dirty="0">
                <a:latin typeface="Epilogue Medium"/>
                <a:ea typeface="Epilogue Medium"/>
                <a:cs typeface="Epilogue Medium"/>
                <a:sym typeface="Epilogue Medium"/>
              </a:rPr>
              <a:t> Materials</a:t>
            </a:r>
            <a:endParaRPr lang="en-GB" sz="2600" dirty="0"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70522478"/>
              </p:ext>
            </p:extLst>
          </p:nvPr>
        </p:nvGraphicFramePr>
        <p:xfrm>
          <a:off x="-759330" y="724283"/>
          <a:ext cx="4572000" cy="3919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59616" y="1088482"/>
            <a:ext cx="24781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err="1"/>
              <a:t>vehicle</a:t>
            </a:r>
            <a:r>
              <a:rPr lang="hr-HR" b="1" dirty="0"/>
              <a:t> for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real</a:t>
            </a:r>
            <a:r>
              <a:rPr lang="hr-HR" b="1" dirty="0"/>
              <a:t> </a:t>
            </a:r>
            <a:r>
              <a:rPr lang="hr-HR" b="1" dirty="0" err="1"/>
              <a:t>content</a:t>
            </a:r>
            <a:endParaRPr lang="hr-HR" b="1" dirty="0"/>
          </a:p>
          <a:p>
            <a:r>
              <a:rPr lang="hr-HR" b="1" dirty="0" err="1"/>
              <a:t>appropriate</a:t>
            </a:r>
            <a:endParaRPr lang="hr-HR" b="1" dirty="0"/>
          </a:p>
          <a:p>
            <a:r>
              <a:rPr lang="hr-HR" b="1" dirty="0" err="1"/>
              <a:t>understandable</a:t>
            </a:r>
            <a:endParaRPr lang="hr-HR" b="1" dirty="0"/>
          </a:p>
          <a:p>
            <a:r>
              <a:rPr lang="hr-HR" b="1" dirty="0"/>
              <a:t>must </a:t>
            </a:r>
            <a:r>
              <a:rPr lang="hr-HR" b="1" dirty="0" err="1"/>
              <a:t>stand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test </a:t>
            </a:r>
            <a:r>
              <a:rPr lang="hr-HR" b="1" dirty="0" err="1"/>
              <a:t>of</a:t>
            </a:r>
            <a:r>
              <a:rPr lang="hr-HR" b="1" dirty="0"/>
              <a:t> time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101797" y="2885467"/>
            <a:ext cx="198782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err="1"/>
              <a:t>match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objectives</a:t>
            </a:r>
            <a:endParaRPr lang="hr-HR" b="1" dirty="0"/>
          </a:p>
          <a:p>
            <a:r>
              <a:rPr lang="hr-HR" b="1" dirty="0" err="1"/>
              <a:t>credible</a:t>
            </a:r>
            <a:endParaRPr lang="hr-HR" b="1" dirty="0"/>
          </a:p>
          <a:p>
            <a:r>
              <a:rPr lang="hr-HR" b="1" dirty="0" err="1"/>
              <a:t>realistic</a:t>
            </a:r>
            <a:endParaRPr lang="hr-HR" b="1" dirty="0"/>
          </a:p>
          <a:p>
            <a:r>
              <a:rPr lang="hr-HR" b="1" dirty="0" err="1"/>
              <a:t>usable</a:t>
            </a:r>
            <a:endParaRPr lang="hr-HR" b="1" dirty="0"/>
          </a:p>
          <a:p>
            <a:r>
              <a:rPr lang="hr-HR" b="1" dirty="0" err="1"/>
              <a:t>engaging</a:t>
            </a:r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631891" y="885713"/>
            <a:ext cx="3279915" cy="1815882"/>
          </a:xfrm>
          <a:prstGeom prst="rect">
            <a:avLst/>
          </a:prstGeom>
          <a:solidFill>
            <a:srgbClr val="FAFF97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modify</a:t>
            </a:r>
            <a:r>
              <a:rPr lang="en-GB" dirty="0"/>
              <a:t> texts </a:t>
            </a:r>
          </a:p>
          <a:p>
            <a:r>
              <a:rPr lang="en-GB" b="1" dirty="0"/>
              <a:t>break down </a:t>
            </a:r>
            <a:r>
              <a:rPr lang="en-GB" dirty="0"/>
              <a:t>texts into manageable chunks </a:t>
            </a:r>
          </a:p>
          <a:p>
            <a:r>
              <a:rPr lang="en-GB" b="1" dirty="0"/>
              <a:t>use</a:t>
            </a:r>
            <a:r>
              <a:rPr lang="en-GB" dirty="0"/>
              <a:t> scaffolding techniques</a:t>
            </a:r>
          </a:p>
          <a:p>
            <a:r>
              <a:rPr lang="en-GB" b="1" dirty="0"/>
              <a:t>provide</a:t>
            </a:r>
            <a:r>
              <a:rPr lang="en-GB" dirty="0"/>
              <a:t> footnotes  </a:t>
            </a:r>
            <a:r>
              <a:rPr lang="hr-HR" dirty="0"/>
              <a:t>(Word </a:t>
            </a:r>
            <a:r>
              <a:rPr lang="hr-HR" dirty="0" err="1"/>
              <a:t>Files</a:t>
            </a:r>
            <a:r>
              <a:rPr lang="hr-HR" dirty="0"/>
              <a:t>)</a:t>
            </a:r>
            <a:endParaRPr lang="en-GB" dirty="0"/>
          </a:p>
          <a:p>
            <a:r>
              <a:rPr lang="en-GB" b="1" dirty="0"/>
              <a:t>create</a:t>
            </a:r>
            <a:r>
              <a:rPr lang="en-GB" dirty="0"/>
              <a:t> glossaries for specialized vocabulary</a:t>
            </a:r>
            <a:endParaRPr lang="hr-HR" dirty="0"/>
          </a:p>
          <a:p>
            <a:r>
              <a:rPr lang="hr-HR" b="1" dirty="0"/>
              <a:t>use </a:t>
            </a:r>
            <a:r>
              <a:rPr lang="hr-HR" b="1" dirty="0" err="1"/>
              <a:t>visuals</a:t>
            </a:r>
            <a:r>
              <a:rPr lang="hr-HR" b="1" dirty="0"/>
              <a:t> </a:t>
            </a:r>
            <a:r>
              <a:rPr lang="hr-HR" dirty="0"/>
              <a:t>for </a:t>
            </a:r>
            <a:r>
              <a:rPr lang="hr-HR" dirty="0" err="1"/>
              <a:t>language</a:t>
            </a:r>
            <a:r>
              <a:rPr lang="hr-HR" dirty="0"/>
              <a:t> </a:t>
            </a:r>
            <a:r>
              <a:rPr lang="hr-HR" dirty="0" err="1"/>
              <a:t>work</a:t>
            </a:r>
            <a:r>
              <a:rPr lang="hr-HR" dirty="0"/>
              <a:t>…</a:t>
            </a:r>
            <a:endParaRPr lang="en-GB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5F8BB45-842A-AD96-D12F-AF6F0B3A88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1194" y="2956892"/>
            <a:ext cx="3077832" cy="1993346"/>
          </a:xfrm>
          <a:prstGeom prst="rect">
            <a:avLst/>
          </a:prstGeom>
        </p:spPr>
      </p:pic>
      <p:pic>
        <p:nvPicPr>
          <p:cNvPr id="11" name="Slika 10" descr="Slika na kojoj se prikazuje tekst, snimka zaslona, Font, dokument&#10;&#10;Sadržaj generiran umjetnom inteligencijom može biti netočan.">
            <a:extLst>
              <a:ext uri="{FF2B5EF4-FFF2-40B4-BE49-F238E27FC236}">
                <a16:creationId xmlns:a16="http://schemas.microsoft.com/office/drawing/2014/main" id="{70502B5A-5166-9E81-A370-862121F1FCF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277" t="4818" r="1301" b="2785"/>
          <a:stretch/>
        </p:blipFill>
        <p:spPr>
          <a:xfrm>
            <a:off x="3095096" y="2169886"/>
            <a:ext cx="5855653" cy="2805607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BE16B961-E566-E3A2-EE1F-980A4600F3AF}"/>
              </a:ext>
            </a:extLst>
          </p:cNvPr>
          <p:cNvSpPr txBox="1"/>
          <p:nvPr/>
        </p:nvSpPr>
        <p:spPr>
          <a:xfrm>
            <a:off x="259137" y="4630548"/>
            <a:ext cx="29754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i="1" dirty="0">
                <a:solidFill>
                  <a:schemeClr val="bg1">
                    <a:lumMod val="50000"/>
                  </a:schemeClr>
                </a:solidFill>
                <a:latin typeface="Manrope"/>
              </a:rPr>
              <a:t>Dudley-Evans </a:t>
            </a:r>
            <a:r>
              <a:rPr lang="hr-HR" sz="1100" i="1" dirty="0" err="1">
                <a:solidFill>
                  <a:schemeClr val="bg1">
                    <a:lumMod val="50000"/>
                  </a:schemeClr>
                </a:solidFill>
                <a:latin typeface="Manrope"/>
              </a:rPr>
              <a:t>and</a:t>
            </a:r>
            <a:r>
              <a:rPr lang="hr-HR" sz="1100" i="1" dirty="0">
                <a:solidFill>
                  <a:schemeClr val="bg1">
                    <a:lumMod val="50000"/>
                  </a:schemeClr>
                </a:solidFill>
                <a:latin typeface="Manrope"/>
              </a:rPr>
              <a:t> St John, (2005).</a:t>
            </a:r>
            <a:endParaRPr lang="en-GB" sz="1100" i="1" dirty="0">
              <a:solidFill>
                <a:schemeClr val="bg1">
                  <a:lumMod val="50000"/>
                </a:schemeClr>
              </a:solidFill>
              <a:latin typeface="Manrope"/>
            </a:endParaRPr>
          </a:p>
        </p:txBody>
      </p:sp>
      <p:pic>
        <p:nvPicPr>
          <p:cNvPr id="8" name="Slika 7" descr="Slika na kojoj se prikazuje tekst, snimka zaslona, Font, broj&#10;&#10;Sadržaj generiran umjetnom inteligencijom može biti netočan.">
            <a:extLst>
              <a:ext uri="{FF2B5EF4-FFF2-40B4-BE49-F238E27FC236}">
                <a16:creationId xmlns:a16="http://schemas.microsoft.com/office/drawing/2014/main" id="{C83B916F-84D1-F475-338F-3FF077F085B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878" t="1874" r="2015" b="4049"/>
          <a:stretch/>
        </p:blipFill>
        <p:spPr>
          <a:xfrm>
            <a:off x="3241267" y="815313"/>
            <a:ext cx="5595258" cy="405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73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>
            <a:alpha val="8000"/>
          </a:srgbClr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"/>
          <p:cNvSpPr txBox="1">
            <a:spLocks noGrp="1"/>
          </p:cNvSpPr>
          <p:nvPr>
            <p:ph type="title"/>
          </p:nvPr>
        </p:nvSpPr>
        <p:spPr>
          <a:xfrm>
            <a:off x="4478335" y="135825"/>
            <a:ext cx="4665664" cy="8963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Rese</a:t>
            </a:r>
            <a:r>
              <a:rPr lang="hr-HR" dirty="0"/>
              <a:t>a</a:t>
            </a:r>
            <a:r>
              <a:rPr lang="en" dirty="0"/>
              <a:t>rch-informed materials development</a:t>
            </a:r>
            <a:endParaRPr dirty="0"/>
          </a:p>
        </p:txBody>
      </p:sp>
      <p:sp>
        <p:nvSpPr>
          <p:cNvPr id="222" name="Google Shape;222;p33"/>
          <p:cNvSpPr txBox="1">
            <a:spLocks noGrp="1"/>
          </p:cNvSpPr>
          <p:nvPr>
            <p:ph type="subTitle" idx="3"/>
          </p:nvPr>
        </p:nvSpPr>
        <p:spPr>
          <a:xfrm>
            <a:off x="106017" y="56684"/>
            <a:ext cx="4459357" cy="34332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GB" sz="1800" noProof="0" dirty="0">
                <a:solidFill>
                  <a:schemeClr val="dk1"/>
                </a:solidFill>
              </a:rPr>
              <a:t>SLA principle 1 = </a:t>
            </a:r>
            <a:r>
              <a:rPr lang="en-GB" sz="1800" b="1" noProof="0" dirty="0">
                <a:solidFill>
                  <a:srgbClr val="FF0000"/>
                </a:solidFill>
              </a:rPr>
              <a:t>RELEVANCE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GB" sz="1800" noProof="0" dirty="0">
                <a:solidFill>
                  <a:schemeClr val="tx1"/>
                </a:solidFill>
              </a:rPr>
              <a:t>SLA principle 2 = </a:t>
            </a:r>
            <a:r>
              <a:rPr lang="en-GB" sz="1800" b="1" noProof="0" dirty="0">
                <a:solidFill>
                  <a:srgbClr val="FF0000"/>
                </a:solidFill>
              </a:rPr>
              <a:t>PROCESSING</a:t>
            </a:r>
            <a:r>
              <a:rPr lang="en-GB" sz="1800" noProof="0" dirty="0">
                <a:solidFill>
                  <a:schemeClr val="dk1"/>
                </a:solidFill>
              </a:rPr>
              <a:t> issue:</a:t>
            </a:r>
          </a:p>
          <a:p>
            <a:pPr marL="342900" lvl="0" indent="-342900">
              <a:buSzPts val="1100"/>
              <a:buAutoNum type="alphaLcPeriod"/>
            </a:pPr>
            <a:r>
              <a:rPr lang="en-GB" sz="1800" dirty="0">
                <a:solidFill>
                  <a:schemeClr val="tx1"/>
                </a:solidFill>
              </a:rPr>
              <a:t>exposing students to rich, </a:t>
            </a:r>
            <a:r>
              <a:rPr lang="en-GB" sz="1800" dirty="0">
                <a:solidFill>
                  <a:srgbClr val="C00000"/>
                </a:solidFill>
              </a:rPr>
              <a:t>meaningful</a:t>
            </a:r>
            <a:r>
              <a:rPr lang="en-GB" sz="1800" dirty="0">
                <a:solidFill>
                  <a:schemeClr val="tx1"/>
                </a:solidFill>
              </a:rPr>
              <a:t>, </a:t>
            </a:r>
            <a:r>
              <a:rPr lang="en-GB" sz="1800" dirty="0">
                <a:solidFill>
                  <a:srgbClr val="C00000"/>
                </a:solidFill>
              </a:rPr>
              <a:t>comprehensible</a:t>
            </a:r>
            <a:r>
              <a:rPr lang="en-GB" sz="1800" dirty="0">
                <a:solidFill>
                  <a:schemeClr val="tx1"/>
                </a:solidFill>
              </a:rPr>
              <a:t> and authentic language input</a:t>
            </a:r>
            <a:endParaRPr lang="en-GB" sz="1800" noProof="0" dirty="0">
              <a:solidFill>
                <a:schemeClr val="tx1"/>
              </a:solidFill>
            </a:endParaRPr>
          </a:p>
          <a:p>
            <a:pPr marL="342900" lvl="0" indent="-342900">
              <a:buSzPts val="1100"/>
              <a:buAutoNum type="alphaLcPeriod"/>
            </a:pPr>
            <a:r>
              <a:rPr lang="en-GB" sz="1800" dirty="0">
                <a:solidFill>
                  <a:schemeClr val="dk1"/>
                </a:solidFill>
              </a:rPr>
              <a:t>c</a:t>
            </a:r>
            <a:r>
              <a:rPr lang="en-GB" sz="1800" noProof="0" dirty="0" err="1">
                <a:solidFill>
                  <a:schemeClr val="dk1"/>
                </a:solidFill>
              </a:rPr>
              <a:t>reating</a:t>
            </a:r>
            <a:r>
              <a:rPr lang="en-GB" sz="1800" noProof="0" dirty="0">
                <a:solidFill>
                  <a:schemeClr val="dk1"/>
                </a:solidFill>
              </a:rPr>
              <a:t> opportunities for contextualized and </a:t>
            </a:r>
            <a:r>
              <a:rPr lang="en-GB" sz="1800" noProof="0" dirty="0">
                <a:solidFill>
                  <a:srgbClr val="C00000"/>
                </a:solidFill>
              </a:rPr>
              <a:t>purposeful communication</a:t>
            </a:r>
            <a:r>
              <a:rPr lang="en-GB" sz="1800" dirty="0">
                <a:solidFill>
                  <a:srgbClr val="C00000"/>
                </a:solidFill>
              </a:rPr>
              <a:t> </a:t>
            </a:r>
            <a:r>
              <a:rPr lang="en-GB" sz="1800" dirty="0">
                <a:solidFill>
                  <a:schemeClr val="dk1"/>
                </a:solidFill>
              </a:rPr>
              <a:t>(+speaking at length)</a:t>
            </a:r>
            <a:endParaRPr lang="en-GB" sz="1800" noProof="0" dirty="0">
              <a:solidFill>
                <a:schemeClr val="dk1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rPr lang="en-GB" sz="1800" dirty="0">
                <a:solidFill>
                  <a:srgbClr val="C00000"/>
                </a:solidFill>
              </a:rPr>
              <a:t>engaging</a:t>
            </a:r>
            <a:r>
              <a:rPr lang="en-GB" sz="1800" dirty="0">
                <a:solidFill>
                  <a:schemeClr val="dk1"/>
                </a:solidFill>
              </a:rPr>
              <a:t> students both cognitively and affectively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rPr lang="en-GB" sz="1800" dirty="0">
                <a:solidFill>
                  <a:schemeClr val="dk1"/>
                </a:solidFill>
              </a:rPr>
              <a:t>exposing students to salient language features</a:t>
            </a:r>
            <a:endParaRPr lang="en-GB" sz="1800" noProof="0" dirty="0">
              <a:solidFill>
                <a:schemeClr val="dk1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endParaRPr lang="hr-HR" sz="1600" dirty="0">
              <a:solidFill>
                <a:schemeClr val="dk1"/>
              </a:solidFill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dirty="0">
              <a:solidFill>
                <a:schemeClr val="dk1"/>
              </a:solidFill>
            </a:endParaRPr>
          </a:p>
        </p:txBody>
      </p:sp>
      <p:cxnSp>
        <p:nvCxnSpPr>
          <p:cNvPr id="226" name="Google Shape;226;p33"/>
          <p:cNvCxnSpPr/>
          <p:nvPr/>
        </p:nvCxnSpPr>
        <p:spPr>
          <a:xfrm>
            <a:off x="0" y="3622963"/>
            <a:ext cx="9144000" cy="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Oval 15"/>
          <p:cNvSpPr/>
          <p:nvPr/>
        </p:nvSpPr>
        <p:spPr>
          <a:xfrm>
            <a:off x="1745165" y="3776108"/>
            <a:ext cx="1711544" cy="1177637"/>
          </a:xfrm>
          <a:prstGeom prst="ellipse">
            <a:avLst/>
          </a:prstGeom>
          <a:solidFill>
            <a:srgbClr val="666699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bg1"/>
                </a:solidFill>
                <a:latin typeface="Epilogue Medium"/>
              </a:rPr>
              <a:t>task-based </a:t>
            </a:r>
            <a:r>
              <a:rPr lang="hr-HR" sz="1800" b="1" dirty="0" err="1">
                <a:solidFill>
                  <a:schemeClr val="bg1"/>
                </a:solidFill>
                <a:latin typeface="Epilogue Medium"/>
              </a:rPr>
              <a:t>learning</a:t>
            </a:r>
            <a:endParaRPr lang="hr-HR" sz="1800" b="1" dirty="0">
              <a:solidFill>
                <a:schemeClr val="bg1"/>
              </a:solidFill>
              <a:latin typeface="Epilogue Medium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66115" y="3776108"/>
            <a:ext cx="1903524" cy="1177637"/>
          </a:xfrm>
          <a:prstGeom prst="ellipse">
            <a:avLst/>
          </a:prstGeom>
          <a:solidFill>
            <a:srgbClr val="CC9900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err="1">
                <a:solidFill>
                  <a:schemeClr val="bg1"/>
                </a:solidFill>
                <a:latin typeface="Epilogue Medium"/>
              </a:rPr>
              <a:t>language-awareness</a:t>
            </a:r>
            <a:r>
              <a:rPr lang="en-GB" sz="1600" b="1" dirty="0">
                <a:solidFill>
                  <a:schemeClr val="bg1"/>
                </a:solidFill>
                <a:latin typeface="Epilogue Medium"/>
              </a:rPr>
              <a:t> approaches</a:t>
            </a:r>
            <a:endParaRPr lang="hr-HR" sz="1600" b="1" dirty="0">
              <a:solidFill>
                <a:schemeClr val="bg1"/>
              </a:solidFill>
              <a:latin typeface="Epilogue Medium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0" y="3776108"/>
            <a:ext cx="1745673" cy="1177637"/>
          </a:xfrm>
          <a:prstGeom prst="ellipse">
            <a:avLst/>
          </a:prstGeom>
          <a:solidFill>
            <a:srgbClr val="808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bg1"/>
                </a:solidFill>
                <a:latin typeface="Epilogue Medium"/>
              </a:rPr>
              <a:t>text-driven approach</a:t>
            </a:r>
            <a:endParaRPr lang="hr-HR" sz="1800" b="1" dirty="0">
              <a:solidFill>
                <a:schemeClr val="bg1"/>
              </a:solidFill>
              <a:latin typeface="Epilogue Medium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379046" y="3776108"/>
            <a:ext cx="1832246" cy="1177637"/>
          </a:xfrm>
          <a:prstGeom prst="ellipse">
            <a:avLst/>
          </a:prstGeom>
          <a:solidFill>
            <a:srgbClr val="808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Epilogue Medium"/>
              </a:rPr>
              <a:t>form-focused </a:t>
            </a:r>
            <a:r>
              <a:rPr lang="hr-HR" sz="1600" b="1" dirty="0" err="1">
                <a:solidFill>
                  <a:schemeClr val="bg1"/>
                </a:solidFill>
                <a:latin typeface="Epilogue Medium"/>
              </a:rPr>
              <a:t>instruction</a:t>
            </a:r>
            <a:endParaRPr lang="hr-HR" sz="1600" b="1" dirty="0">
              <a:solidFill>
                <a:schemeClr val="bg1"/>
              </a:solidFill>
              <a:latin typeface="Epilogue Medium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7220698" y="3776108"/>
            <a:ext cx="1923301" cy="1177637"/>
          </a:xfrm>
          <a:prstGeom prst="ellipse">
            <a:avLst/>
          </a:prstGeom>
          <a:solidFill>
            <a:srgbClr val="990000">
              <a:alpha val="1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bg1"/>
                </a:solidFill>
                <a:latin typeface="Epilogue Medium"/>
              </a:rPr>
              <a:t>corpus-</a:t>
            </a:r>
            <a:r>
              <a:rPr lang="hr-HR" sz="1800" b="1" dirty="0" err="1">
                <a:solidFill>
                  <a:schemeClr val="bg1"/>
                </a:solidFill>
                <a:latin typeface="Epilogue Medium"/>
              </a:rPr>
              <a:t>informed</a:t>
            </a:r>
            <a:r>
              <a:rPr lang="en-GB" sz="1800" b="1" dirty="0">
                <a:solidFill>
                  <a:schemeClr val="bg1"/>
                </a:solidFill>
                <a:latin typeface="Epilogue Medium"/>
              </a:rPr>
              <a:t> choices</a:t>
            </a:r>
            <a:endParaRPr lang="hr-HR" sz="1800" b="1" dirty="0">
              <a:solidFill>
                <a:schemeClr val="bg1"/>
              </a:solidFill>
              <a:latin typeface="Epilogue Medium"/>
            </a:endParaRP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751E3A70-06B5-226D-BAE2-60F1493C48C0}"/>
              </a:ext>
            </a:extLst>
          </p:cNvPr>
          <p:cNvSpPr/>
          <p:nvPr/>
        </p:nvSpPr>
        <p:spPr>
          <a:xfrm>
            <a:off x="4648725" y="1165243"/>
            <a:ext cx="4350400" cy="2142346"/>
          </a:xfrm>
          <a:prstGeom prst="wedgeRoundRectCallout">
            <a:avLst>
              <a:gd name="adj1" fmla="val -49005"/>
              <a:gd name="adj2" fmla="val 58127"/>
              <a:gd name="adj3" fmla="val 16667"/>
            </a:avLst>
          </a:prstGeom>
          <a:solidFill>
            <a:srgbClr val="CC99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600" i="1" noProof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“…sound instructional materials cannot be created in a theoretical vacuum. They draw on a wide variety of theoretical foundations…” </a:t>
            </a:r>
          </a:p>
          <a:p>
            <a:pPr algn="ctr">
              <a:lnSpc>
                <a:spcPct val="150000"/>
              </a:lnSpc>
            </a:pPr>
            <a:r>
              <a:rPr lang="en-GB" noProof="0" dirty="0">
                <a:solidFill>
                  <a:schemeClr val="bg1">
                    <a:lumMod val="50000"/>
                  </a:schemeClr>
                </a:solidFill>
              </a:rPr>
              <a:t>(Richards, 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International Organizations by Slidesgo">
  <a:themeElements>
    <a:clrScheme name="Simple Light">
      <a:dk1>
        <a:srgbClr val="000000"/>
      </a:dk1>
      <a:lt1>
        <a:srgbClr val="FFFFFF"/>
      </a:lt1>
      <a:dk2>
        <a:srgbClr val="003366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</TotalTime>
  <Words>1364</Words>
  <Application>Microsoft Office PowerPoint</Application>
  <PresentationFormat>On-screen Show (16:9)</PresentationFormat>
  <Paragraphs>186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Aptos</vt:lpstr>
      <vt:lpstr>Arial</vt:lpstr>
      <vt:lpstr>Epilogue Medium</vt:lpstr>
      <vt:lpstr>Google Sans</vt:lpstr>
      <vt:lpstr>Instrument Serif</vt:lpstr>
      <vt:lpstr>Manrope</vt:lpstr>
      <vt:lpstr>Manrope Medium</vt:lpstr>
      <vt:lpstr>Wingdings</vt:lpstr>
      <vt:lpstr>International Organizations by Slidesgo</vt:lpstr>
      <vt:lpstr>Bridging the Gap:  Challenges in Designing Military English Materials for Academic Settings</vt:lpstr>
      <vt:lpstr>PowerPoint Presentation</vt:lpstr>
      <vt:lpstr>Table of contents</vt:lpstr>
      <vt:lpstr>Materials at the Crossroads: Language Policy and the Educational Context of Officer Training</vt:lpstr>
      <vt:lpstr>Academic vs. military language requirements</vt:lpstr>
      <vt:lpstr>Academic vs. military language requirements</vt:lpstr>
      <vt:lpstr>Addressing the challenge of authenticity  </vt:lpstr>
      <vt:lpstr>PowerPoint Presentation</vt:lpstr>
      <vt:lpstr>Research-informed materials development</vt:lpstr>
      <vt:lpstr>Putting theory into practice:  An example task</vt:lpstr>
      <vt:lpstr>Corpus-informed choices in materials development</vt:lpstr>
      <vt:lpstr>Implementing collaborative feedback into materials development</vt:lpstr>
      <vt:lpstr>Student feedback</vt:lpstr>
      <vt:lpstr>PowerPoint Presentation</vt:lpstr>
      <vt:lpstr>Literature</vt:lpstr>
      <vt:lpstr>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Organizations</dc:title>
  <dc:creator>Zlatko</dc:creator>
  <cp:lastModifiedBy>Tea Glavaš</cp:lastModifiedBy>
  <cp:revision>44</cp:revision>
  <dcterms:modified xsi:type="dcterms:W3CDTF">2025-06-04T07:35:56Z</dcterms:modified>
</cp:coreProperties>
</file>