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56" r:id="rId2"/>
    <p:sldId id="257" r:id="rId3"/>
    <p:sldId id="261" r:id="rId4"/>
    <p:sldId id="260" r:id="rId5"/>
    <p:sldId id="266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94D5B-5EAE-6F6C-8A0C-79930D4F6485}" v="341" dt="2025-05-20T18:08:25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0261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9610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93932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7487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06383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34081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95718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5267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1059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2204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1519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48162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6100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924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8599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845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917615-2DB4-4DAA-9DE3-B2B689A846E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7B2FB-1A98-5916-E39D-FD6B084E8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2998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a typeface="+mj-lt"/>
                <a:cs typeface="+mj-lt"/>
              </a:rPr>
              <a:t>ChatGPT and Beyond: AI’s Impact on English Language Teaching and Learning</a:t>
            </a:r>
            <a:endParaRPr lang="es-ES" sz="4800" dirty="0">
              <a:ea typeface="Calibri Light"/>
              <a:cs typeface="Calibri Light"/>
            </a:endParaRPr>
          </a:p>
          <a:p>
            <a:endParaRPr lang="es-ES" dirty="0">
              <a:ea typeface="Calibri Light"/>
              <a:cs typeface="Calibri Ligh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D70606-DC2D-D39F-4D17-3618B1AFB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3698" y="4444415"/>
            <a:ext cx="6158753" cy="146796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dirty="0">
              <a:ea typeface="Calibri Light"/>
              <a:cs typeface="Calibri Light"/>
            </a:endParaRPr>
          </a:p>
          <a:p>
            <a:r>
              <a:rPr lang="es-ES" dirty="0" err="1">
                <a:ea typeface="Calibri Light"/>
                <a:cs typeface="Calibri Light"/>
              </a:rPr>
              <a:t>Spanish</a:t>
            </a:r>
            <a:r>
              <a:rPr lang="es-ES" dirty="0">
                <a:ea typeface="Calibri Light"/>
                <a:cs typeface="Calibri Light"/>
              </a:rPr>
              <a:t> </a:t>
            </a:r>
            <a:r>
              <a:rPr lang="es-ES" dirty="0" err="1">
                <a:ea typeface="Calibri Light"/>
                <a:cs typeface="Calibri Light"/>
              </a:rPr>
              <a:t>Military</a:t>
            </a:r>
            <a:r>
              <a:rPr lang="es-ES" dirty="0">
                <a:ea typeface="Calibri Light"/>
                <a:cs typeface="Calibri Light"/>
              </a:rPr>
              <a:t> </a:t>
            </a:r>
            <a:r>
              <a:rPr lang="es-ES" dirty="0" err="1">
                <a:ea typeface="Calibri Light"/>
                <a:cs typeface="Calibri Light"/>
              </a:rPr>
              <a:t>Language</a:t>
            </a:r>
            <a:r>
              <a:rPr lang="es-ES" dirty="0">
                <a:ea typeface="Calibri Light"/>
                <a:cs typeface="Calibri Light"/>
              </a:rPr>
              <a:t> </a:t>
            </a:r>
            <a:r>
              <a:rPr lang="es-ES" dirty="0" err="1" smtClean="0">
                <a:ea typeface="Calibri Light"/>
                <a:cs typeface="Calibri Light"/>
              </a:rPr>
              <a:t>School</a:t>
            </a:r>
            <a:endParaRPr lang="es-ES" dirty="0" smtClean="0">
              <a:ea typeface="Calibri Light"/>
              <a:cs typeface="Calibri Light"/>
            </a:endParaRPr>
          </a:p>
          <a:p>
            <a:r>
              <a:rPr lang="es-ES_tradnl" dirty="0" smtClean="0">
                <a:ea typeface="Calibri Light"/>
                <a:cs typeface="Calibri Light"/>
              </a:rPr>
              <a:t>Irene Pérez Garachana</a:t>
            </a:r>
            <a:endParaRPr lang="es-ES" dirty="0" err="1">
              <a:ea typeface="Calibri Light"/>
              <a:cs typeface="Calibri Light"/>
            </a:endParaRPr>
          </a:p>
        </p:txBody>
      </p:sp>
      <p:pic>
        <p:nvPicPr>
          <p:cNvPr id="4" name="Imagen 3" descr="S.L.P. FUNCIONAL 2024 – sermilitar.com – Oposiciones militares – Próxima  publicación Convocatorias 2025">
            <a:extLst>
              <a:ext uri="{FF2B5EF4-FFF2-40B4-BE49-F238E27FC236}">
                <a16:creationId xmlns:a16="http://schemas.microsoft.com/office/drawing/2014/main" id="{87DC3F59-5CD5-DE4B-2F0B-F4605A9AD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0971" y="4386225"/>
            <a:ext cx="1039326" cy="17755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1" y="4444415"/>
            <a:ext cx="682460" cy="50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7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FABC1-C78E-3103-7FF9-F73F8302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36" y="549368"/>
            <a:ext cx="10058400" cy="957699"/>
          </a:xfrm>
        </p:spPr>
        <p:txBody>
          <a:bodyPr/>
          <a:lstStyle/>
          <a:p>
            <a:r>
              <a:rPr lang="es-ES" dirty="0" err="1">
                <a:ea typeface="+mj-lt"/>
                <a:cs typeface="+mj-lt"/>
              </a:rPr>
              <a:t>Adapting</a:t>
            </a:r>
            <a:r>
              <a:rPr lang="es-ES" dirty="0">
                <a:ea typeface="+mj-lt"/>
                <a:cs typeface="+mj-lt"/>
              </a:rPr>
              <a:t> </a:t>
            </a:r>
            <a:r>
              <a:rPr lang="es-ES" dirty="0" err="1">
                <a:ea typeface="+mj-lt"/>
                <a:cs typeface="+mj-lt"/>
              </a:rPr>
              <a:t>to</a:t>
            </a:r>
            <a:r>
              <a:rPr lang="es-ES" dirty="0">
                <a:ea typeface="+mj-lt"/>
                <a:cs typeface="+mj-lt"/>
              </a:rPr>
              <a:t> </a:t>
            </a:r>
            <a:r>
              <a:rPr lang="es-ES" dirty="0" err="1">
                <a:ea typeface="+mj-lt"/>
                <a:cs typeface="+mj-lt"/>
              </a:rPr>
              <a:t>the</a:t>
            </a:r>
            <a:r>
              <a:rPr lang="es-ES" dirty="0">
                <a:ea typeface="+mj-lt"/>
                <a:cs typeface="+mj-lt"/>
              </a:rPr>
              <a:t> AI-</a:t>
            </a:r>
            <a:r>
              <a:rPr lang="es-ES" dirty="0" err="1">
                <a:ea typeface="+mj-lt"/>
                <a:cs typeface="+mj-lt"/>
              </a:rPr>
              <a:t>Enhanced</a:t>
            </a:r>
            <a:r>
              <a:rPr lang="es-ES" dirty="0">
                <a:ea typeface="+mj-lt"/>
                <a:cs typeface="+mj-lt"/>
              </a:rPr>
              <a:t> </a:t>
            </a:r>
            <a:r>
              <a:rPr lang="es-ES" dirty="0" err="1">
                <a:ea typeface="+mj-lt"/>
                <a:cs typeface="+mj-lt"/>
              </a:rPr>
              <a:t>Classroom</a:t>
            </a:r>
            <a:endParaRPr lang="es-ES" dirty="0" err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1E4DE3-2869-626C-8E99-54C471DBA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859" y="1581882"/>
            <a:ext cx="9891742" cy="5276118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s-ES" dirty="0" err="1" smtClean="0">
                <a:ea typeface="+mn-lt"/>
                <a:cs typeface="+mn-lt"/>
              </a:rPr>
              <a:t>Tech-Savvy</a:t>
            </a:r>
            <a:r>
              <a:rPr lang="es-ES" dirty="0" smtClean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Students</a:t>
            </a:r>
            <a:endParaRPr lang="es-ES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  <a:p>
            <a:r>
              <a:rPr lang="es-ES" dirty="0" smtClean="0">
                <a:ea typeface="+mn-lt"/>
                <a:cs typeface="+mn-lt"/>
              </a:rPr>
              <a:t>High </a:t>
            </a:r>
            <a:r>
              <a:rPr lang="es-ES" dirty="0" err="1">
                <a:ea typeface="+mn-lt"/>
                <a:cs typeface="+mn-lt"/>
              </a:rPr>
              <a:t>Expectations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for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Technology</a:t>
            </a:r>
            <a:endParaRPr lang="es-ES" dirty="0">
              <a:ea typeface="Calibri"/>
              <a:cs typeface="Calibri"/>
            </a:endParaRPr>
          </a:p>
          <a:p>
            <a:endParaRPr lang="es-ES" dirty="0">
              <a:ea typeface="+mn-lt"/>
              <a:cs typeface="+mn-lt"/>
            </a:endParaRPr>
          </a:p>
          <a:p>
            <a:r>
              <a:rPr lang="es-ES" dirty="0" smtClean="0">
                <a:ea typeface="+mn-lt"/>
                <a:cs typeface="+mn-lt"/>
              </a:rPr>
              <a:t>AI </a:t>
            </a:r>
            <a:r>
              <a:rPr lang="es-ES" dirty="0" err="1">
                <a:ea typeface="+mn-lt"/>
                <a:cs typeface="+mn-lt"/>
              </a:rPr>
              <a:t>is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Already</a:t>
            </a:r>
            <a:r>
              <a:rPr lang="es-ES" dirty="0">
                <a:ea typeface="+mn-lt"/>
                <a:cs typeface="+mn-lt"/>
              </a:rPr>
              <a:t> in Use</a:t>
            </a:r>
            <a:endParaRPr lang="es-ES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  <a:p>
            <a:r>
              <a:rPr lang="es-ES" dirty="0" err="1" smtClean="0">
                <a:ea typeface="+mn-lt"/>
                <a:cs typeface="+mn-lt"/>
              </a:rPr>
              <a:t>Understand</a:t>
            </a:r>
            <a:r>
              <a:rPr lang="es-ES" dirty="0" smtClean="0">
                <a:ea typeface="+mn-lt"/>
                <a:cs typeface="+mn-lt"/>
              </a:rPr>
              <a:t> </a:t>
            </a:r>
            <a:r>
              <a:rPr lang="es-ES" dirty="0">
                <a:ea typeface="+mn-lt"/>
                <a:cs typeface="+mn-lt"/>
              </a:rPr>
              <a:t>&amp; Guide AI Use</a:t>
            </a:r>
            <a:endParaRPr lang="es-ES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  <a:p>
            <a:r>
              <a:rPr lang="es-ES" dirty="0" smtClean="0">
                <a:ea typeface="+mn-lt"/>
                <a:cs typeface="+mn-lt"/>
              </a:rPr>
              <a:t> ‍</a:t>
            </a:r>
            <a:r>
              <a:rPr lang="es-ES" dirty="0" err="1" smtClean="0">
                <a:ea typeface="+mn-lt"/>
                <a:cs typeface="+mn-lt"/>
              </a:rPr>
              <a:t>Teachers</a:t>
            </a:r>
            <a:r>
              <a:rPr lang="es-ES" dirty="0" smtClean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Need</a:t>
            </a:r>
            <a:r>
              <a:rPr lang="es-ES" dirty="0">
                <a:ea typeface="+mn-lt"/>
                <a:cs typeface="+mn-lt"/>
              </a:rPr>
              <a:t> AI Training</a:t>
            </a:r>
            <a:endParaRPr lang="es-ES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  <a:p>
            <a:r>
              <a:rPr lang="es-ES" dirty="0" smtClean="0">
                <a:ea typeface="+mn-lt"/>
                <a:cs typeface="+mn-lt"/>
              </a:rPr>
              <a:t> </a:t>
            </a:r>
            <a:r>
              <a:rPr lang="es-ES" dirty="0">
                <a:ea typeface="+mn-lt"/>
                <a:cs typeface="+mn-lt"/>
              </a:rPr>
              <a:t>AI ≠ </a:t>
            </a:r>
            <a:r>
              <a:rPr lang="es-ES" dirty="0" err="1">
                <a:ea typeface="+mn-lt"/>
                <a:cs typeface="+mn-lt"/>
              </a:rPr>
              <a:t>Teacher</a:t>
            </a:r>
            <a:endParaRPr lang="es-ES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6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A7DD6-DFE7-6232-B1F4-6B22B64F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916836" cy="1280890"/>
          </a:xfrm>
        </p:spPr>
        <p:txBody>
          <a:bodyPr/>
          <a:lstStyle/>
          <a:p>
            <a:pPr algn="ctr"/>
            <a:r>
              <a:rPr lang="es-ES" dirty="0" err="1">
                <a:ea typeface="Calibri Light"/>
                <a:cs typeface="Calibri Light"/>
              </a:rPr>
              <a:t>Survey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B46BF-980A-EED3-FA81-6CD9C8EF9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7829" y="2087335"/>
            <a:ext cx="4978948" cy="45694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s-ES" sz="2400" b="1" dirty="0" err="1" smtClean="0"/>
              <a:t>Context</a:t>
            </a:r>
            <a:endParaRPr lang="es-ES" sz="2400" b="1" dirty="0"/>
          </a:p>
          <a:p>
            <a:pPr marL="0" indent="0" algn="ctr">
              <a:buNone/>
            </a:pPr>
            <a:endParaRPr lang="es-ES" b="1" dirty="0"/>
          </a:p>
          <a:p>
            <a:r>
              <a:rPr lang="es-ES" sz="2400" dirty="0">
                <a:ea typeface="+mn-lt"/>
                <a:cs typeface="+mn-lt"/>
              </a:rPr>
              <a:t>English Intensive </a:t>
            </a:r>
            <a:r>
              <a:rPr lang="es-ES" sz="2400" dirty="0" err="1">
                <a:ea typeface="+mn-lt"/>
                <a:cs typeface="+mn-lt"/>
              </a:rPr>
              <a:t>Course</a:t>
            </a:r>
            <a:r>
              <a:rPr lang="es-ES" sz="2400" dirty="0">
                <a:ea typeface="+mn-lt"/>
                <a:cs typeface="+mn-lt"/>
              </a:rPr>
              <a:t> (8 </a:t>
            </a:r>
            <a:r>
              <a:rPr lang="es-ES" sz="2400" dirty="0" err="1">
                <a:ea typeface="+mn-lt"/>
                <a:cs typeface="+mn-lt"/>
              </a:rPr>
              <a:t>weeks</a:t>
            </a:r>
            <a:r>
              <a:rPr lang="es-ES" sz="2400" dirty="0">
                <a:ea typeface="+mn-lt"/>
                <a:cs typeface="+mn-lt"/>
              </a:rPr>
              <a:t>)</a:t>
            </a:r>
          </a:p>
          <a:p>
            <a:r>
              <a:rPr lang="es-ES" sz="2400" dirty="0" err="1">
                <a:ea typeface="+mn-lt"/>
                <a:cs typeface="+mn-lt"/>
              </a:rPr>
              <a:t>Advanced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level</a:t>
            </a:r>
            <a:r>
              <a:rPr lang="es-ES" sz="2400" dirty="0">
                <a:ea typeface="+mn-lt"/>
                <a:cs typeface="+mn-lt"/>
              </a:rPr>
              <a:t> (Professional </a:t>
            </a:r>
            <a:r>
              <a:rPr lang="es-ES" sz="2400" dirty="0" err="1">
                <a:ea typeface="+mn-lt"/>
                <a:cs typeface="+mn-lt"/>
              </a:rPr>
              <a:t>Level</a:t>
            </a:r>
            <a:r>
              <a:rPr lang="es-ES" sz="2400" dirty="0">
                <a:ea typeface="+mn-lt"/>
                <a:cs typeface="+mn-lt"/>
              </a:rPr>
              <a:t> STANAG 6001)</a:t>
            </a:r>
          </a:p>
          <a:p>
            <a:r>
              <a:rPr lang="es-ES" sz="2400" dirty="0">
                <a:ea typeface="+mn-lt"/>
                <a:cs typeface="+mn-lt"/>
              </a:rPr>
              <a:t>55 </a:t>
            </a:r>
            <a:r>
              <a:rPr lang="es-ES" sz="2400" dirty="0" err="1">
                <a:ea typeface="+mn-lt"/>
                <a:cs typeface="+mn-lt"/>
              </a:rPr>
              <a:t>students</a:t>
            </a:r>
            <a:r>
              <a:rPr lang="es-ES" sz="2400" dirty="0">
                <a:ea typeface="+mn-lt"/>
                <a:cs typeface="+mn-lt"/>
              </a:rPr>
              <a:t> (</a:t>
            </a:r>
            <a:r>
              <a:rPr lang="es-ES" sz="2400" dirty="0" err="1">
                <a:ea typeface="+mn-lt"/>
                <a:cs typeface="+mn-lt"/>
              </a:rPr>
              <a:t>work</a:t>
            </a:r>
            <a:r>
              <a:rPr lang="es-ES" sz="2400" dirty="0">
                <a:ea typeface="+mn-lt"/>
                <a:cs typeface="+mn-lt"/>
              </a:rPr>
              <a:t> in </a:t>
            </a:r>
            <a:r>
              <a:rPr lang="es-ES" sz="2400" dirty="0" err="1">
                <a:ea typeface="+mn-lt"/>
                <a:cs typeface="+mn-lt"/>
              </a:rPr>
              <a:t>progress</a:t>
            </a:r>
            <a:r>
              <a:rPr lang="es-ES" sz="2400" dirty="0">
                <a:ea typeface="+mn-lt"/>
                <a:cs typeface="+mn-lt"/>
              </a:rPr>
              <a:t>)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7F506670-5787-762A-E4E1-918C2ED57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9885" y="2087335"/>
            <a:ext cx="4937760" cy="43634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s-ES" sz="2400" b="1" dirty="0" err="1" smtClean="0"/>
              <a:t>Purpose</a:t>
            </a:r>
            <a:endParaRPr lang="es-ES" sz="2400" b="1" dirty="0" smtClean="0"/>
          </a:p>
          <a:p>
            <a:pPr marL="0" indent="0" algn="ctr">
              <a:buNone/>
            </a:pPr>
            <a:endParaRPr lang="es-ES" b="1" dirty="0"/>
          </a:p>
          <a:p>
            <a:r>
              <a:rPr lang="es-ES" sz="2400" dirty="0" err="1">
                <a:ea typeface="+mn-lt"/>
                <a:cs typeface="+mn-lt"/>
              </a:rPr>
              <a:t>Analyze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 use </a:t>
            </a:r>
            <a:r>
              <a:rPr lang="es-ES" sz="2400" dirty="0" err="1">
                <a:ea typeface="+mn-lt"/>
                <a:cs typeface="+mn-lt"/>
              </a:rPr>
              <a:t>students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make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of</a:t>
            </a:r>
            <a:r>
              <a:rPr lang="es-ES" sz="2400" dirty="0">
                <a:ea typeface="+mn-lt"/>
                <a:cs typeface="+mn-lt"/>
              </a:rPr>
              <a:t> AI </a:t>
            </a:r>
            <a:r>
              <a:rPr lang="es-ES" sz="2400" dirty="0" err="1">
                <a:ea typeface="+mn-lt"/>
                <a:cs typeface="+mn-lt"/>
              </a:rPr>
              <a:t>tools</a:t>
            </a:r>
            <a:endParaRPr lang="es-ES" sz="2400" dirty="0">
              <a:ea typeface="+mn-lt"/>
              <a:cs typeface="+mn-lt"/>
            </a:endParaRPr>
          </a:p>
          <a:p>
            <a:r>
              <a:rPr lang="es-ES" sz="2400" dirty="0" err="1">
                <a:ea typeface="+mn-lt"/>
                <a:cs typeface="+mn-lt"/>
              </a:rPr>
              <a:t>Analyze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perception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students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have</a:t>
            </a:r>
            <a:r>
              <a:rPr lang="es-ES" sz="2400" dirty="0">
                <a:ea typeface="+mn-lt"/>
                <a:cs typeface="+mn-lt"/>
              </a:rPr>
              <a:t> of </a:t>
            </a:r>
            <a:r>
              <a:rPr lang="es-ES" sz="2400" dirty="0" err="1">
                <a:ea typeface="+mn-lt"/>
                <a:cs typeface="+mn-lt"/>
              </a:rPr>
              <a:t>these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tools</a:t>
            </a:r>
            <a:endParaRPr lang="es-ES" sz="2400" dirty="0">
              <a:ea typeface="+mn-lt"/>
              <a:cs typeface="+mn-lt"/>
            </a:endParaRPr>
          </a:p>
          <a:p>
            <a:r>
              <a:rPr lang="es-ES_tradnl" sz="2400" dirty="0" err="1">
                <a:ea typeface="+mn-lt"/>
                <a:cs typeface="+mn-lt"/>
              </a:rPr>
              <a:t>Reflect</a:t>
            </a:r>
            <a:r>
              <a:rPr lang="es-ES_tradnl" sz="2400" dirty="0">
                <a:ea typeface="+mn-lt"/>
                <a:cs typeface="+mn-lt"/>
              </a:rPr>
              <a:t> </a:t>
            </a:r>
            <a:r>
              <a:rPr lang="es-ES_tradnl" sz="2400" dirty="0" err="1">
                <a:ea typeface="+mn-lt"/>
                <a:cs typeface="+mn-lt"/>
              </a:rPr>
              <a:t>on</a:t>
            </a:r>
            <a:r>
              <a:rPr lang="es-ES_tradnl" sz="2400" dirty="0">
                <a:ea typeface="+mn-lt"/>
                <a:cs typeface="+mn-lt"/>
              </a:rPr>
              <a:t> </a:t>
            </a:r>
            <a:r>
              <a:rPr lang="es-ES_tradnl" sz="2400" dirty="0" err="1">
                <a:ea typeface="+mn-lt"/>
                <a:cs typeface="+mn-lt"/>
              </a:rPr>
              <a:t>the</a:t>
            </a:r>
            <a:r>
              <a:rPr lang="es-ES_tradnl" sz="2400" dirty="0">
                <a:ea typeface="+mn-lt"/>
                <a:cs typeface="+mn-lt"/>
              </a:rPr>
              <a:t> </a:t>
            </a:r>
            <a:r>
              <a:rPr lang="es-ES_tradnl" sz="2400" dirty="0" err="1">
                <a:ea typeface="+mn-lt"/>
                <a:cs typeface="+mn-lt"/>
              </a:rPr>
              <a:t>most</a:t>
            </a:r>
            <a:r>
              <a:rPr lang="es-ES_tradnl" sz="2400" dirty="0">
                <a:ea typeface="+mn-lt"/>
                <a:cs typeface="+mn-lt"/>
              </a:rPr>
              <a:t> </a:t>
            </a:r>
            <a:r>
              <a:rPr lang="es-ES_tradnl" sz="2400" dirty="0" err="1">
                <a:ea typeface="+mn-lt"/>
                <a:cs typeface="+mn-lt"/>
              </a:rPr>
              <a:t>efficient</a:t>
            </a:r>
            <a:r>
              <a:rPr lang="es-ES_tradnl" sz="2400" dirty="0">
                <a:ea typeface="+mn-lt"/>
                <a:cs typeface="+mn-lt"/>
              </a:rPr>
              <a:t> </a:t>
            </a:r>
            <a:r>
              <a:rPr lang="es-ES_tradnl" sz="2400" dirty="0" err="1">
                <a:ea typeface="+mn-lt"/>
                <a:cs typeface="+mn-lt"/>
              </a:rPr>
              <a:t>way</a:t>
            </a:r>
            <a:r>
              <a:rPr lang="es-ES_tradnl" sz="2400" dirty="0">
                <a:ea typeface="+mn-lt"/>
                <a:cs typeface="+mn-lt"/>
              </a:rPr>
              <a:t> to use AI </a:t>
            </a:r>
            <a:endParaRPr lang="es-ES" sz="2400" dirty="0">
              <a:ea typeface="+mn-lt"/>
              <a:cs typeface="+mn-lt"/>
            </a:endParaRP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5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03592-7FC8-666C-4AC6-C9F9148C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343258" cy="1280890"/>
          </a:xfrm>
        </p:spPr>
        <p:txBody>
          <a:bodyPr/>
          <a:lstStyle/>
          <a:p>
            <a:pPr algn="ctr"/>
            <a:r>
              <a:rPr lang="es-ES" dirty="0">
                <a:ea typeface="Calibri Light"/>
                <a:cs typeface="Calibri Light"/>
              </a:rPr>
              <a:t>Use of AI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EC6BF8-96A4-725C-8E41-D7B4452DF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1963673"/>
            <a:ext cx="3992732" cy="649805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US" dirty="0">
              <a:ea typeface="+mn-lt"/>
              <a:cs typeface="+mn-lt"/>
            </a:endParaRPr>
          </a:p>
          <a:p>
            <a:pPr algn="ctr"/>
            <a:r>
              <a:rPr lang="en-US" sz="6000" b="1" u="sng" dirty="0">
                <a:ea typeface="Calibri"/>
                <a:cs typeface="Calibri"/>
              </a:rPr>
              <a:t>Teachers</a:t>
            </a:r>
            <a:endParaRPr lang="es-ES" sz="6000" b="1" u="sng" dirty="0">
              <a:ea typeface="Calibri"/>
              <a:cs typeface="Calibri"/>
            </a:endParaRPr>
          </a:p>
          <a:p>
            <a:endParaRPr lang="es-E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05BBC1-9BA5-99F0-07E6-2811B3BA4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777865"/>
            <a:ext cx="4971377" cy="3394335"/>
          </a:xfrm>
        </p:spPr>
        <p:txBody>
          <a:bodyPr vert="horz" lIns="0" tIns="45720" rIns="0" bIns="45720" rtlCol="0" anchor="t">
            <a:normAutofit/>
          </a:bodyPr>
          <a:lstStyle/>
          <a:p>
            <a:pPr marL="383540" lvl="1"/>
            <a:r>
              <a:rPr lang="en-US" sz="2400" dirty="0">
                <a:ea typeface="+mn-lt"/>
                <a:cs typeface="+mn-lt"/>
              </a:rPr>
              <a:t>Correct essays</a:t>
            </a:r>
            <a:endParaRPr lang="es-ES" sz="2400" dirty="0">
              <a:ea typeface="Calibri" panose="020F0502020204030204"/>
              <a:cs typeface="Calibri" panose="020F0502020204030204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Help students rephrasing</a:t>
            </a:r>
            <a:endParaRPr lang="es-ES" sz="2400" dirty="0">
              <a:ea typeface="Calibri"/>
              <a:cs typeface="Calibri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Tailor grammar and vocabulary </a:t>
            </a:r>
            <a:r>
              <a:rPr lang="en-US" sz="2400" dirty="0" smtClean="0">
                <a:ea typeface="+mn-lt"/>
                <a:cs typeface="+mn-lt"/>
              </a:rPr>
              <a:t>exercises </a:t>
            </a:r>
            <a:r>
              <a:rPr lang="en-US" sz="2400" dirty="0">
                <a:ea typeface="+mn-lt"/>
                <a:cs typeface="+mn-lt"/>
              </a:rPr>
              <a:t>to our students</a:t>
            </a:r>
            <a:endParaRPr lang="es-ES" sz="2400" dirty="0">
              <a:ea typeface="Calibri"/>
              <a:cs typeface="Calibri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Generate exercises to revise content</a:t>
            </a:r>
            <a:endParaRPr lang="es-ES" sz="2400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4FF014-D3D8-BE2E-0961-091179F5E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0534" y="1625179"/>
            <a:ext cx="4937760" cy="823912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 err="1">
                <a:ea typeface="Calibri"/>
                <a:cs typeface="Calibri"/>
              </a:rPr>
              <a:t>Students</a:t>
            </a:r>
            <a:endParaRPr lang="es-ES" b="1" u="sng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5AA148-60C5-7B7A-FC7E-9EEF4B1F3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730" y="2777863"/>
            <a:ext cx="4937760" cy="3049359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383540" lvl="1"/>
            <a:r>
              <a:rPr lang="en-US" sz="2400" dirty="0">
                <a:ea typeface="+mn-lt"/>
                <a:cs typeface="+mn-lt"/>
              </a:rPr>
              <a:t>Learn vocabulary</a:t>
            </a:r>
            <a:endParaRPr lang="es-ES" sz="2400" dirty="0">
              <a:ea typeface="Calibri" panose="020F0502020204030204"/>
              <a:cs typeface="Calibri" panose="020F0502020204030204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Improve their writing skills</a:t>
            </a:r>
            <a:endParaRPr lang="es-ES" sz="2400" dirty="0">
              <a:ea typeface="Calibri"/>
              <a:cs typeface="Calibri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Improve grammatical accuracy</a:t>
            </a:r>
            <a:endParaRPr lang="es-ES" sz="2400" dirty="0">
              <a:ea typeface="Calibri"/>
              <a:cs typeface="Calibri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Practice conversation</a:t>
            </a:r>
            <a:endParaRPr lang="es-ES" sz="2400" dirty="0">
              <a:ea typeface="Calibri"/>
              <a:cs typeface="Calibri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Translate</a:t>
            </a:r>
            <a:endParaRPr lang="es-ES" sz="2400" dirty="0">
              <a:ea typeface="Calibri"/>
              <a:cs typeface="Calibri"/>
            </a:endParaRPr>
          </a:p>
          <a:p>
            <a:pPr marL="383540" lvl="1"/>
            <a:r>
              <a:rPr lang="en-US" sz="2400" dirty="0">
                <a:ea typeface="+mn-lt"/>
                <a:cs typeface="+mn-lt"/>
              </a:rPr>
              <a:t>Prepare for exams</a:t>
            </a:r>
            <a:endParaRPr lang="es-ES" sz="2400" dirty="0">
              <a:ea typeface="Calibri"/>
              <a:cs typeface="Calibri"/>
            </a:endParaRPr>
          </a:p>
          <a:p>
            <a:endParaRPr lang="es-ES" dirty="0">
              <a:ea typeface="Calibri"/>
              <a:cs typeface="Calibri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BAD75-34B1-2BC7-A0EB-E7BF534B0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Use </a:t>
            </a:r>
            <a:r>
              <a:rPr lang="es-ES" dirty="0" err="1"/>
              <a:t>of</a:t>
            </a:r>
            <a:r>
              <a:rPr lang="es-ES" dirty="0"/>
              <a:t> AI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009CAE-713A-3230-B5C1-0EFF19FD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39A8-7C0D-43C7-B16D-E71991261813}" type="datetime1">
              <a:t>22/05/2025</a:t>
            </a:fld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  <p:pic>
        <p:nvPicPr>
          <p:cNvPr id="12" name="Marcador de contenido 11" descr="Gráfico de respuestas de formularios. Título de la pregunta: ¿Con qué frecuencia usa estas herramientas?. Número de respuestas: 54 respuestas.">
            <a:extLst>
              <a:ext uri="{FF2B5EF4-FFF2-40B4-BE49-F238E27FC236}">
                <a16:creationId xmlns:a16="http://schemas.microsoft.com/office/drawing/2014/main" id="{932838A8-434F-65C9-583A-1FD0F0833B4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1843" t="6406" r="15075" b="10103"/>
          <a:stretch/>
        </p:blipFill>
        <p:spPr>
          <a:xfrm>
            <a:off x="7336810" y="1654233"/>
            <a:ext cx="4167801" cy="1762298"/>
          </a:xfrm>
          <a:prstGeom prst="rect">
            <a:avLst/>
          </a:prstGeom>
        </p:spPr>
      </p:pic>
      <p:pic>
        <p:nvPicPr>
          <p:cNvPr id="14" name="Marcador de contenido 9" descr="Gráfico de respuestas de formularios. Título de la pregunta: ¿Ha utilizado alguna herramienta basada en IA para mejorar su inglés? (Si la respuesta es “No”, puede omitir las preguntas 2 a 4). Número de respuestas: 55 respuestas.">
            <a:extLst>
              <a:ext uri="{FF2B5EF4-FFF2-40B4-BE49-F238E27FC236}">
                <a16:creationId xmlns:a16="http://schemas.microsoft.com/office/drawing/2014/main" id="{50C33CE9-4631-E279-1BDB-8CFD4E1E02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l="2237" t="4767" r="3637" b="8931"/>
          <a:stretch/>
        </p:blipFill>
        <p:spPr>
          <a:xfrm>
            <a:off x="1795549" y="1620981"/>
            <a:ext cx="4297680" cy="1787237"/>
          </a:xfr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5"/>
          <a:srcRect t="5929" b="9624"/>
          <a:stretch/>
        </p:blipFill>
        <p:spPr>
          <a:xfrm>
            <a:off x="1693403" y="4239491"/>
            <a:ext cx="4713556" cy="2003368"/>
          </a:xfrm>
          <a:prstGeom prst="rect">
            <a:avLst/>
          </a:prstGeom>
        </p:spPr>
      </p:pic>
      <p:pic>
        <p:nvPicPr>
          <p:cNvPr id="17" name="Marcador de contenido 10" descr="Gráfico de respuestas de formularios. Título de la pregunta: ¿Para qué las utiliza principalmente?. Número de respuestas: 53 respuestas.">
            <a:extLst>
              <a:ext uri="{FF2B5EF4-FFF2-40B4-BE49-F238E27FC236}">
                <a16:creationId xmlns:a16="http://schemas.microsoft.com/office/drawing/2014/main" id="{710A887A-551F-971E-7FD8-36F6E37E14A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148" b="8294"/>
          <a:stretch/>
        </p:blipFill>
        <p:spPr>
          <a:xfrm>
            <a:off x="7000953" y="4214553"/>
            <a:ext cx="4674494" cy="194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EE096-B7E1-BDA4-3193-CC79280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68697" cy="956486"/>
          </a:xfrm>
        </p:spPr>
        <p:txBody>
          <a:bodyPr>
            <a:normAutofit/>
          </a:bodyPr>
          <a:lstStyle/>
          <a:p>
            <a:pPr algn="ctr"/>
            <a:r>
              <a:rPr lang="es-ES_tradnl" dirty="0" err="1" smtClean="0"/>
              <a:t>Students</a:t>
            </a:r>
            <a:r>
              <a:rPr lang="es-ES_tradnl" dirty="0" smtClean="0"/>
              <a:t>’ </a:t>
            </a:r>
            <a:r>
              <a:rPr lang="es-ES_tradnl" dirty="0" err="1"/>
              <a:t>P</a:t>
            </a:r>
            <a:r>
              <a:rPr lang="es-ES_tradnl" dirty="0" err="1" smtClean="0"/>
              <a:t>erception</a:t>
            </a:r>
            <a:endParaRPr lang="es-ES" dirty="0"/>
          </a:p>
        </p:txBody>
      </p:sp>
      <p:pic>
        <p:nvPicPr>
          <p:cNvPr id="13" name="Marcador de contenido 12" descr="Gráfico de respuestas de formularios. Título de la pregunta: ¿Se siente motivado/a a aprender más cuando usa herramientas de IA?. Número de respuestas: 55 respuestas.">
            <a:extLst>
              <a:ext uri="{FF2B5EF4-FFF2-40B4-BE49-F238E27FC236}">
                <a16:creationId xmlns:a16="http://schemas.microsoft.com/office/drawing/2014/main" id="{6A7AB4B3-8B74-269B-0F86-22E32AB282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251" t="4588" r="24180" b="7788"/>
          <a:stretch/>
        </p:blipFill>
        <p:spPr>
          <a:xfrm>
            <a:off x="1018746" y="3770077"/>
            <a:ext cx="4016120" cy="2012656"/>
          </a:xfrm>
        </p:spPr>
      </p:pic>
      <p:pic>
        <p:nvPicPr>
          <p:cNvPr id="5" name="Marcador de contenido 4" descr="Gráfico de respuestas de formularios. Título de la pregunta: ¿Considera que el uso de IA ha mejorado su nivel de inglés?. Número de respuestas: 55 respuestas.">
            <a:extLst>
              <a:ext uri="{FF2B5EF4-FFF2-40B4-BE49-F238E27FC236}">
                <a16:creationId xmlns:a16="http://schemas.microsoft.com/office/drawing/2014/main" id="{9B4E2E02-8074-BF19-94A9-4ACAF523A1A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2130" t="4809" r="26995" b="7168"/>
          <a:stretch/>
        </p:blipFill>
        <p:spPr>
          <a:xfrm>
            <a:off x="1018745" y="1379913"/>
            <a:ext cx="3759185" cy="1964420"/>
          </a:xfrm>
        </p:spPr>
      </p:pic>
      <p:pic>
        <p:nvPicPr>
          <p:cNvPr id="6" name="Imagen 5" descr="Gráfico de respuestas de formularios. Título de la pregunta: ¿Qué aspectos siente que han mejorado más con la IA?. Número de respuestas: 55 respuestas.">
            <a:extLst>
              <a:ext uri="{FF2B5EF4-FFF2-40B4-BE49-F238E27FC236}">
                <a16:creationId xmlns:a16="http://schemas.microsoft.com/office/drawing/2014/main" id="{D534F127-DE95-6355-24C8-0159BA4BFF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81" t="5892" r="7923" b="9716"/>
          <a:stretch/>
        </p:blipFill>
        <p:spPr>
          <a:xfrm>
            <a:off x="5962209" y="1243089"/>
            <a:ext cx="5203768" cy="2319251"/>
          </a:xfrm>
          <a:prstGeom prst="rect">
            <a:avLst/>
          </a:prstGeom>
        </p:spPr>
      </p:pic>
      <p:pic>
        <p:nvPicPr>
          <p:cNvPr id="14" name="Imagen 13" descr="Gráfico de respuestas de formularios. Título de la pregunta: ¿Confía en la precisión y corrección de las respuestas generadas por IA?. Número de respuestas: 55 respuestas.">
            <a:extLst>
              <a:ext uri="{FF2B5EF4-FFF2-40B4-BE49-F238E27FC236}">
                <a16:creationId xmlns:a16="http://schemas.microsoft.com/office/drawing/2014/main" id="{718C17E2-9D98-6B0F-8520-A0C1A7562F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11" t="5843" r="24301" b="9362"/>
          <a:stretch/>
        </p:blipFill>
        <p:spPr>
          <a:xfrm>
            <a:off x="6460067" y="3770077"/>
            <a:ext cx="4665133" cy="230899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A0AA3D-D754-8620-637B-0A1D3DB0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err="1">
                <a:ea typeface="Calibri Light"/>
                <a:cs typeface="Calibri Light"/>
              </a:rPr>
              <a:t>Advantages</a:t>
            </a:r>
            <a:r>
              <a:rPr lang="es-ES">
                <a:ea typeface="Calibri Light"/>
                <a:cs typeface="Calibri Light"/>
              </a:rPr>
              <a:t> &amp; </a:t>
            </a:r>
            <a:r>
              <a:rPr lang="es-ES" err="1">
                <a:ea typeface="Calibri Light"/>
                <a:cs typeface="Calibri Light"/>
              </a:rPr>
              <a:t>Disadvantages</a:t>
            </a:r>
            <a:endParaRPr lang="es-ES" err="1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6283B8-8330-42DB-7BD1-1E147949E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235" y="1731602"/>
            <a:ext cx="4937760" cy="823912"/>
          </a:xfrm>
        </p:spPr>
        <p:txBody>
          <a:bodyPr/>
          <a:lstStyle/>
          <a:p>
            <a:pPr algn="ctr"/>
            <a:r>
              <a:rPr lang="es-ES" sz="2400" dirty="0">
                <a:solidFill>
                  <a:srgbClr val="404040"/>
                </a:solidFill>
                <a:ea typeface="Calibri"/>
                <a:cs typeface="Calibri"/>
              </a:rPr>
              <a:t>✅ </a:t>
            </a:r>
            <a:r>
              <a:rPr lang="es-ES" sz="2400" b="1" dirty="0" err="1">
                <a:solidFill>
                  <a:srgbClr val="404040"/>
                </a:solidFill>
                <a:ea typeface="Calibri"/>
                <a:cs typeface="Calibri"/>
              </a:rPr>
              <a:t>Advantages</a:t>
            </a:r>
            <a:endParaRPr lang="es-ES" sz="2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694E43-84F5-7A6C-55C5-936DEFB99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235" y="2550546"/>
            <a:ext cx="4937760" cy="2968512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es-ES" b="1" dirty="0">
              <a:ea typeface="Calibri" panose="020F0502020204030204"/>
              <a:cs typeface="Calibri" panose="020F0502020204030204"/>
            </a:endParaRPr>
          </a:p>
          <a:p>
            <a:r>
              <a:rPr lang="es-ES" dirty="0" err="1">
                <a:ea typeface="+mn-lt"/>
                <a:cs typeface="+mn-lt"/>
              </a:rPr>
              <a:t>Saves</a:t>
            </a:r>
            <a:r>
              <a:rPr lang="es-ES" dirty="0">
                <a:ea typeface="+mn-lt"/>
                <a:cs typeface="+mn-lt"/>
              </a:rPr>
              <a:t> time and </a:t>
            </a:r>
            <a:r>
              <a:rPr lang="es-ES" dirty="0" err="1">
                <a:ea typeface="+mn-lt"/>
                <a:cs typeface="+mn-lt"/>
              </a:rPr>
              <a:t>provides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immediate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feedback</a:t>
            </a:r>
            <a:endParaRPr lang="es-ES" dirty="0"/>
          </a:p>
          <a:p>
            <a:r>
              <a:rPr lang="es-ES" dirty="0" err="1">
                <a:ea typeface="+mn-lt"/>
                <a:cs typeface="+mn-lt"/>
              </a:rPr>
              <a:t>Available</a:t>
            </a:r>
            <a:r>
              <a:rPr lang="es-ES" dirty="0">
                <a:ea typeface="+mn-lt"/>
                <a:cs typeface="+mn-lt"/>
              </a:rPr>
              <a:t> 24/7 – </a:t>
            </a:r>
            <a:r>
              <a:rPr lang="es-ES" dirty="0" err="1">
                <a:ea typeface="+mn-lt"/>
                <a:cs typeface="+mn-lt"/>
              </a:rPr>
              <a:t>supports</a:t>
            </a:r>
            <a:r>
              <a:rPr lang="es-ES" dirty="0">
                <a:ea typeface="+mn-lt"/>
                <a:cs typeface="+mn-lt"/>
              </a:rPr>
              <a:t> flexible, </a:t>
            </a:r>
            <a:r>
              <a:rPr lang="es-ES" dirty="0" err="1">
                <a:ea typeface="+mn-lt"/>
                <a:cs typeface="+mn-lt"/>
              </a:rPr>
              <a:t>self</a:t>
            </a:r>
            <a:r>
              <a:rPr lang="es-ES" dirty="0">
                <a:ea typeface="+mn-lt"/>
                <a:cs typeface="+mn-lt"/>
              </a:rPr>
              <a:t>-paced </a:t>
            </a:r>
            <a:r>
              <a:rPr lang="es-ES" dirty="0" err="1">
                <a:ea typeface="+mn-lt"/>
                <a:cs typeface="+mn-lt"/>
              </a:rPr>
              <a:t>learning</a:t>
            </a:r>
            <a:endParaRPr lang="es-ES" dirty="0"/>
          </a:p>
          <a:p>
            <a:r>
              <a:rPr lang="es-ES" dirty="0" err="1">
                <a:ea typeface="+mn-lt"/>
                <a:cs typeface="+mn-lt"/>
              </a:rPr>
              <a:t>Easily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accessible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from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various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devices</a:t>
            </a:r>
            <a:endParaRPr lang="es-ES" dirty="0" err="1"/>
          </a:p>
          <a:p>
            <a:r>
              <a:rPr lang="es-ES" dirty="0" err="1">
                <a:ea typeface="+mn-lt"/>
                <a:cs typeface="+mn-lt"/>
              </a:rPr>
              <a:t>Offers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multiple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ways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solve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problems</a:t>
            </a:r>
            <a:endParaRPr lang="es-ES" dirty="0" err="1"/>
          </a:p>
          <a:p>
            <a:r>
              <a:rPr lang="es-ES" dirty="0" err="1">
                <a:ea typeface="+mn-lt"/>
                <a:cs typeface="+mn-lt"/>
              </a:rPr>
              <a:t>Encourages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independent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learning</a:t>
            </a:r>
            <a:endParaRPr lang="es-ES" dirty="0" err="1"/>
          </a:p>
          <a:p>
            <a:endParaRPr lang="es-ES" dirty="0">
              <a:ea typeface="Calibri"/>
              <a:cs typeface="Calibri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DD59E1-64FB-7C41-1953-1A84959DD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0793" y="1731602"/>
            <a:ext cx="4937760" cy="823912"/>
          </a:xfrm>
        </p:spPr>
        <p:txBody>
          <a:bodyPr/>
          <a:lstStyle/>
          <a:p>
            <a:pPr algn="ctr"/>
            <a:r>
              <a:rPr lang="es-ES" sz="2400" dirty="0">
                <a:solidFill>
                  <a:srgbClr val="404040"/>
                </a:solidFill>
                <a:ea typeface="Calibri"/>
                <a:cs typeface="Calibri"/>
              </a:rPr>
              <a:t>⚠ </a:t>
            </a:r>
            <a:r>
              <a:rPr lang="es-ES" sz="2400" b="1" dirty="0" err="1">
                <a:solidFill>
                  <a:srgbClr val="404040"/>
                </a:solidFill>
                <a:ea typeface="Calibri"/>
                <a:cs typeface="Calibri"/>
              </a:rPr>
              <a:t>Disadvantages</a:t>
            </a:r>
            <a:endParaRPr lang="es-ES" sz="2400" dirty="0">
              <a:ea typeface="Calibri"/>
              <a:cs typeface="Calibri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B2CB96-3BB1-A8EB-8011-2E33190D0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0793" y="2728343"/>
            <a:ext cx="4937760" cy="3697857"/>
          </a:xfrm>
        </p:spPr>
        <p:txBody>
          <a:bodyPr vert="horz" lIns="0" tIns="45720" rIns="0" bIns="45720" rtlCol="0" anchor="t">
            <a:normAutofit fontScale="62500" lnSpcReduction="20000"/>
          </a:bodyPr>
          <a:lstStyle/>
          <a:p>
            <a:endParaRPr lang="es-ES" dirty="0">
              <a:ea typeface="Calibri" panose="020F0502020204030204"/>
              <a:cs typeface="Calibri" panose="020F0502020204030204"/>
            </a:endParaRPr>
          </a:p>
          <a:p>
            <a:r>
              <a:rPr lang="es-ES" sz="2900" dirty="0" err="1">
                <a:ea typeface="+mn-lt"/>
                <a:cs typeface="+mn-lt"/>
              </a:rPr>
              <a:t>Cannot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replace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the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teacher’s</a:t>
            </a:r>
            <a:r>
              <a:rPr lang="es-ES" sz="2900" dirty="0">
                <a:ea typeface="+mn-lt"/>
                <a:cs typeface="+mn-lt"/>
              </a:rPr>
              <a:t> role and </a:t>
            </a:r>
            <a:r>
              <a:rPr lang="es-ES" sz="2900" dirty="0" err="1">
                <a:ea typeface="+mn-lt"/>
                <a:cs typeface="+mn-lt"/>
              </a:rPr>
              <a:t>expertise</a:t>
            </a:r>
            <a:endParaRPr lang="es-ES" sz="2900" dirty="0">
              <a:ea typeface="+mn-lt"/>
              <a:cs typeface="+mn-lt"/>
            </a:endParaRPr>
          </a:p>
          <a:p>
            <a:r>
              <a:rPr lang="es-ES" sz="2900" dirty="0">
                <a:ea typeface="+mn-lt"/>
                <a:cs typeface="+mn-lt"/>
              </a:rPr>
              <a:t>May lead to </a:t>
            </a:r>
            <a:r>
              <a:rPr lang="es-ES" sz="2900" dirty="0" err="1">
                <a:ea typeface="+mn-lt"/>
                <a:cs typeface="+mn-lt"/>
              </a:rPr>
              <a:t>overreliance</a:t>
            </a:r>
            <a:r>
              <a:rPr lang="es-ES" sz="2900" dirty="0">
                <a:ea typeface="+mn-lt"/>
                <a:cs typeface="+mn-lt"/>
              </a:rPr>
              <a:t> and </a:t>
            </a:r>
            <a:r>
              <a:rPr lang="es-ES" sz="2900" dirty="0" err="1">
                <a:ea typeface="+mn-lt"/>
                <a:cs typeface="+mn-lt"/>
              </a:rPr>
              <a:t>reduced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learner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effort</a:t>
            </a:r>
            <a:endParaRPr lang="es-ES" sz="2900" dirty="0">
              <a:ea typeface="+mn-lt"/>
              <a:cs typeface="+mn-lt"/>
            </a:endParaRPr>
          </a:p>
          <a:p>
            <a:r>
              <a:rPr lang="es-ES" sz="2900" dirty="0" err="1">
                <a:ea typeface="+mn-lt"/>
                <a:cs typeface="+mn-lt"/>
              </a:rPr>
              <a:t>Not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always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accurate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or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reliable</a:t>
            </a:r>
            <a:endParaRPr lang="es-ES" sz="2900" dirty="0">
              <a:ea typeface="+mn-lt"/>
              <a:cs typeface="+mn-lt"/>
            </a:endParaRPr>
          </a:p>
          <a:p>
            <a:r>
              <a:rPr lang="es-ES" sz="2900" dirty="0" err="1">
                <a:ea typeface="+mn-lt"/>
                <a:cs typeface="+mn-lt"/>
              </a:rPr>
              <a:t>Less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effective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for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advanced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tasks</a:t>
            </a:r>
            <a:r>
              <a:rPr lang="es-ES" sz="2900" dirty="0">
                <a:ea typeface="+mn-lt"/>
                <a:cs typeface="+mn-lt"/>
              </a:rPr>
              <a:t> (</a:t>
            </a:r>
            <a:r>
              <a:rPr lang="es-ES" sz="2900" dirty="0" err="1">
                <a:ea typeface="+mn-lt"/>
                <a:cs typeface="+mn-lt"/>
              </a:rPr>
              <a:t>e.g</a:t>
            </a:r>
            <a:r>
              <a:rPr lang="es-ES" sz="2900" dirty="0">
                <a:ea typeface="+mn-lt"/>
                <a:cs typeface="+mn-lt"/>
              </a:rPr>
              <a:t>., </a:t>
            </a:r>
            <a:r>
              <a:rPr lang="es-ES" sz="2900" dirty="0" err="1">
                <a:ea typeface="+mn-lt"/>
                <a:cs typeface="+mn-lt"/>
              </a:rPr>
              <a:t>critical</a:t>
            </a:r>
            <a:r>
              <a:rPr lang="es-ES" sz="2900" dirty="0">
                <a:ea typeface="+mn-lt"/>
                <a:cs typeface="+mn-lt"/>
              </a:rPr>
              <a:t> </a:t>
            </a:r>
            <a:r>
              <a:rPr lang="es-ES" sz="2900" dirty="0" err="1">
                <a:ea typeface="+mn-lt"/>
                <a:cs typeface="+mn-lt"/>
              </a:rPr>
              <a:t>thinking</a:t>
            </a:r>
            <a:r>
              <a:rPr lang="es-ES" sz="2900" dirty="0">
                <a:ea typeface="+mn-lt"/>
                <a:cs typeface="+mn-lt"/>
              </a:rPr>
              <a:t>, humor, </a:t>
            </a:r>
            <a:r>
              <a:rPr lang="es-ES" sz="2900" dirty="0" err="1">
                <a:ea typeface="+mn-lt"/>
                <a:cs typeface="+mn-lt"/>
              </a:rPr>
              <a:t>argumentation</a:t>
            </a:r>
            <a:r>
              <a:rPr lang="es-ES" sz="2900" dirty="0">
                <a:ea typeface="+mn-lt"/>
                <a:cs typeface="+mn-lt"/>
              </a:rPr>
              <a:t>)</a:t>
            </a:r>
          </a:p>
          <a:p>
            <a:r>
              <a:rPr lang="es-ES" sz="2900" dirty="0" err="1">
                <a:ea typeface="+mn-lt"/>
                <a:cs typeface="+mn-lt"/>
              </a:rPr>
              <a:t>Lacks</a:t>
            </a:r>
            <a:r>
              <a:rPr lang="es-ES" sz="2900" dirty="0">
                <a:ea typeface="+mn-lt"/>
                <a:cs typeface="+mn-lt"/>
              </a:rPr>
              <a:t> personal </a:t>
            </a:r>
            <a:r>
              <a:rPr lang="es-ES" sz="2900" dirty="0" err="1">
                <a:ea typeface="+mn-lt"/>
                <a:cs typeface="+mn-lt"/>
              </a:rPr>
              <a:t>interaction</a:t>
            </a:r>
            <a:r>
              <a:rPr lang="es-ES" sz="2900" dirty="0">
                <a:ea typeface="+mn-lt"/>
                <a:cs typeface="+mn-lt"/>
              </a:rPr>
              <a:t> and human </a:t>
            </a:r>
            <a:r>
              <a:rPr lang="es-ES" sz="2900" dirty="0" err="1">
                <a:ea typeface="+mn-lt"/>
                <a:cs typeface="+mn-lt"/>
              </a:rPr>
              <a:t>feedback</a:t>
            </a:r>
            <a:endParaRPr lang="es-ES" sz="29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900" dirty="0">
                <a:ea typeface="+mn-lt"/>
                <a:cs typeface="+mn-lt"/>
              </a:rPr>
              <a:t/>
            </a:r>
            <a:br>
              <a:rPr lang="en-US" sz="1900" dirty="0">
                <a:ea typeface="+mn-lt"/>
                <a:cs typeface="+mn-lt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s-ES" dirty="0">
              <a:ea typeface="Calibri"/>
              <a:cs typeface="Calibri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57C20-CBB3-6838-5BB7-0063D4E0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18" y="728102"/>
            <a:ext cx="8661862" cy="875195"/>
          </a:xfrm>
        </p:spPr>
        <p:txBody>
          <a:bodyPr/>
          <a:lstStyle/>
          <a:p>
            <a:pPr algn="ctr"/>
            <a:r>
              <a:rPr lang="es-ES" dirty="0" err="1">
                <a:ea typeface="Calibri Light"/>
                <a:cs typeface="Calibri Light"/>
              </a:rPr>
              <a:t>Conclusions</a:t>
            </a:r>
            <a:endParaRPr lang="es-ES" dirty="0" err="1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CB93CC-D770-4647-3175-564DD5359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2981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Wingdings" panose="020F0502020204030204" pitchFamily="34" charset="0"/>
              <a:buChar char="Ø"/>
            </a:pPr>
            <a:r>
              <a:rPr lang="es-ES" sz="2400" dirty="0">
                <a:ea typeface="+mn-lt"/>
                <a:cs typeface="+mn-lt"/>
              </a:rPr>
              <a:t>AI </a:t>
            </a:r>
            <a:r>
              <a:rPr lang="es-ES" sz="2400" dirty="0" err="1">
                <a:ea typeface="+mn-lt"/>
                <a:cs typeface="+mn-lt"/>
              </a:rPr>
              <a:t>is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already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shaping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way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students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learn</a:t>
            </a:r>
            <a:endParaRPr lang="es-ES" sz="2400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Students</a:t>
            </a:r>
            <a:r>
              <a:rPr lang="es-ES" sz="2400" dirty="0">
                <a:ea typeface="+mn-lt"/>
                <a:cs typeface="+mn-lt"/>
              </a:rPr>
              <a:t> trust AI </a:t>
            </a:r>
            <a:r>
              <a:rPr lang="es-ES" sz="2400" dirty="0" err="1">
                <a:ea typeface="+mn-lt"/>
                <a:cs typeface="+mn-lt"/>
              </a:rPr>
              <a:t>tools</a:t>
            </a:r>
            <a:endParaRPr lang="es-ES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Teachers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benefit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from</a:t>
            </a:r>
            <a:r>
              <a:rPr lang="es-ES" sz="2400" dirty="0">
                <a:ea typeface="+mn-lt"/>
                <a:cs typeface="+mn-lt"/>
              </a:rPr>
              <a:t> AI</a:t>
            </a:r>
            <a:endParaRPr lang="es-ES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>
                <a:ea typeface="+mn-lt"/>
                <a:cs typeface="+mn-lt"/>
              </a:rPr>
              <a:t>AI </a:t>
            </a:r>
            <a:r>
              <a:rPr lang="es-ES" sz="2400" dirty="0" err="1">
                <a:ea typeface="+mn-lt"/>
                <a:cs typeface="+mn-lt"/>
              </a:rPr>
              <a:t>cannot</a:t>
            </a:r>
            <a:r>
              <a:rPr lang="es-ES" sz="2400" dirty="0">
                <a:ea typeface="+mn-lt"/>
                <a:cs typeface="+mn-lt"/>
              </a:rPr>
              <a:t> and </a:t>
            </a:r>
            <a:r>
              <a:rPr lang="es-ES" sz="2400" dirty="0" err="1">
                <a:ea typeface="+mn-lt"/>
                <a:cs typeface="+mn-lt"/>
              </a:rPr>
              <a:t>should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not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replace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teacher</a:t>
            </a:r>
            <a:endParaRPr lang="es-ES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Both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students</a:t>
            </a:r>
            <a:r>
              <a:rPr lang="es-ES" sz="2400" dirty="0">
                <a:ea typeface="+mn-lt"/>
                <a:cs typeface="+mn-lt"/>
              </a:rPr>
              <a:t> and </a:t>
            </a:r>
            <a:r>
              <a:rPr lang="es-ES" sz="2400" dirty="0" err="1">
                <a:ea typeface="+mn-lt"/>
                <a:cs typeface="+mn-lt"/>
              </a:rPr>
              <a:t>teachers</a:t>
            </a:r>
            <a:r>
              <a:rPr lang="es-ES" sz="2400" dirty="0">
                <a:ea typeface="+mn-lt"/>
                <a:cs typeface="+mn-lt"/>
              </a:rPr>
              <a:t> are </a:t>
            </a:r>
            <a:r>
              <a:rPr lang="es-ES" sz="2400" dirty="0" err="1">
                <a:ea typeface="+mn-lt"/>
                <a:cs typeface="+mn-lt"/>
              </a:rPr>
              <a:t>still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learning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how</a:t>
            </a:r>
            <a:r>
              <a:rPr lang="es-ES" sz="2400" dirty="0">
                <a:ea typeface="+mn-lt"/>
                <a:cs typeface="+mn-lt"/>
              </a:rPr>
              <a:t> to use AI </a:t>
            </a:r>
            <a:r>
              <a:rPr lang="es-ES" sz="2400" dirty="0" err="1">
                <a:ea typeface="+mn-lt"/>
                <a:cs typeface="+mn-lt"/>
              </a:rPr>
              <a:t>effectively</a:t>
            </a:r>
            <a:endParaRPr lang="es-ES" sz="2400" dirty="0">
              <a:ea typeface="Calibri"/>
              <a:cs typeface="Calibri"/>
            </a:endParaRPr>
          </a:p>
          <a:p>
            <a:pPr>
              <a:buFont typeface="Wingdings" panose="020F0502020204030204" pitchFamily="34" charset="0"/>
              <a:buChar char="Ø"/>
            </a:pPr>
            <a:endParaRPr lang="es-ES" sz="2400" dirty="0">
              <a:ea typeface="Calibri"/>
              <a:cs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997FD-BD7B-18C7-C816-B327785D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656" y="649048"/>
            <a:ext cx="8911687" cy="1280890"/>
          </a:xfrm>
        </p:spPr>
        <p:txBody>
          <a:bodyPr/>
          <a:lstStyle/>
          <a:p>
            <a:pPr algn="ctr"/>
            <a:r>
              <a:rPr lang="es-ES" dirty="0" err="1">
                <a:ea typeface="Calibri Light"/>
                <a:cs typeface="Calibri Light"/>
              </a:rPr>
              <a:t>Recommendations</a:t>
            </a:r>
            <a:endParaRPr lang="es-ES" dirty="0" err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5089D4-8000-17EF-3093-B4A63F31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1948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Promote</a:t>
            </a:r>
            <a:r>
              <a:rPr lang="es-ES" sz="2400" dirty="0">
                <a:ea typeface="+mn-lt"/>
                <a:cs typeface="+mn-lt"/>
              </a:rPr>
              <a:t> digital and AI </a:t>
            </a:r>
            <a:r>
              <a:rPr lang="es-ES" sz="2400" dirty="0" err="1">
                <a:ea typeface="+mn-lt"/>
                <a:cs typeface="+mn-lt"/>
              </a:rPr>
              <a:t>literacy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among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students</a:t>
            </a:r>
            <a:endParaRPr lang="es-ES" sz="2400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Provide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structured</a:t>
            </a:r>
            <a:r>
              <a:rPr lang="es-ES" sz="2400" dirty="0">
                <a:ea typeface="+mn-lt"/>
                <a:cs typeface="+mn-lt"/>
              </a:rPr>
              <a:t> training </a:t>
            </a:r>
            <a:r>
              <a:rPr lang="es-ES" sz="2400" dirty="0" err="1">
                <a:ea typeface="+mn-lt"/>
                <a:cs typeface="+mn-lt"/>
              </a:rPr>
              <a:t>for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teachers</a:t>
            </a:r>
            <a:endParaRPr lang="es-ES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Encourage</a:t>
            </a:r>
            <a:r>
              <a:rPr lang="es-ES" sz="2400" dirty="0">
                <a:ea typeface="+mn-lt"/>
                <a:cs typeface="+mn-lt"/>
              </a:rPr>
              <a:t> open dialogue and </a:t>
            </a:r>
            <a:r>
              <a:rPr lang="es-ES" sz="2400" dirty="0" err="1">
                <a:ea typeface="+mn-lt"/>
                <a:cs typeface="+mn-lt"/>
              </a:rPr>
              <a:t>collaboration</a:t>
            </a:r>
            <a:endParaRPr lang="es-ES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>
                <a:ea typeface="+mn-lt"/>
                <a:cs typeface="+mn-lt"/>
              </a:rPr>
              <a:t>Monitor and </a:t>
            </a:r>
            <a:r>
              <a:rPr lang="es-ES" sz="2400" dirty="0" err="1">
                <a:ea typeface="+mn-lt"/>
                <a:cs typeface="+mn-lt"/>
              </a:rPr>
              <a:t>evaluate</a:t>
            </a:r>
            <a:r>
              <a:rPr lang="es-ES" sz="2400" dirty="0">
                <a:ea typeface="+mn-lt"/>
                <a:cs typeface="+mn-lt"/>
              </a:rPr>
              <a:t> AI use </a:t>
            </a:r>
            <a:r>
              <a:rPr lang="es-ES" sz="2400" dirty="0" err="1">
                <a:ea typeface="+mn-lt"/>
                <a:cs typeface="+mn-lt"/>
              </a:rPr>
              <a:t>regularly</a:t>
            </a:r>
            <a:endParaRPr lang="es-ES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es-ES" sz="2400" dirty="0">
              <a:ea typeface="+mn-lt"/>
              <a:cs typeface="+mn-lt"/>
            </a:endParaRPr>
          </a:p>
          <a:p>
            <a:pPr>
              <a:buFont typeface="Wingdings" panose="020F0502020204030204" pitchFamily="34" charset="0"/>
              <a:buChar char="Ø"/>
            </a:pPr>
            <a:r>
              <a:rPr lang="es-ES" sz="2400" dirty="0" err="1">
                <a:ea typeface="+mn-lt"/>
                <a:cs typeface="+mn-lt"/>
              </a:rPr>
              <a:t>Keep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the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focus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on</a:t>
            </a:r>
            <a:r>
              <a:rPr lang="es-ES" sz="2400" dirty="0">
                <a:ea typeface="+mn-lt"/>
                <a:cs typeface="+mn-lt"/>
              </a:rPr>
              <a:t> </a:t>
            </a:r>
            <a:r>
              <a:rPr lang="es-ES" sz="2400" dirty="0" err="1">
                <a:ea typeface="+mn-lt"/>
                <a:cs typeface="+mn-lt"/>
              </a:rPr>
              <a:t>pedagogy</a:t>
            </a:r>
            <a:endParaRPr lang="es-ES" sz="2400" dirty="0">
              <a:ea typeface="Calibri"/>
              <a:cs typeface="Calibri"/>
            </a:endParaRPr>
          </a:p>
          <a:p>
            <a:pPr>
              <a:buFont typeface="Wingdings" panose="020F0502020204030204" pitchFamily="34" charset="0"/>
              <a:buChar char="Ø"/>
            </a:pPr>
            <a:endParaRPr lang="es-ES" sz="2400" dirty="0">
              <a:ea typeface="Calibri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2" y="763062"/>
            <a:ext cx="55478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1921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288</Words>
  <Application>Microsoft Office PowerPoint</Application>
  <PresentationFormat>Panorámica</PresentationFormat>
  <Paragraphs>80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</vt:lpstr>
      <vt:lpstr>Wingdings 3</vt:lpstr>
      <vt:lpstr>Espiral</vt:lpstr>
      <vt:lpstr>ChatGPT and Beyond: AI’s Impact on English Language Teaching and Learning </vt:lpstr>
      <vt:lpstr>Adapting to the AI-Enhanced Classroom</vt:lpstr>
      <vt:lpstr>Survey</vt:lpstr>
      <vt:lpstr>Use of AI</vt:lpstr>
      <vt:lpstr>Use of AI</vt:lpstr>
      <vt:lpstr>Students’ Perception</vt:lpstr>
      <vt:lpstr>Advantages &amp; Disadvantages</vt:lpstr>
      <vt:lpstr>Conclusions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 and Beyond: AI’s Impact on English Language Teaching and Learning </dc:title>
  <dc:creator/>
  <cp:lastModifiedBy>PEREZ GARACHANA IRENE</cp:lastModifiedBy>
  <cp:revision>348</cp:revision>
  <dcterms:created xsi:type="dcterms:W3CDTF">2025-05-09T15:09:31Z</dcterms:created>
  <dcterms:modified xsi:type="dcterms:W3CDTF">2025-05-22T13:00:42Z</dcterms:modified>
</cp:coreProperties>
</file>