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56" r:id="rId2"/>
    <p:sldId id="257" r:id="rId3"/>
    <p:sldId id="261" r:id="rId4"/>
    <p:sldId id="260" r:id="rId5"/>
    <p:sldId id="266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094D5B-5EAE-6F6C-8A0C-79930D4F6485}" v="341" dt="2025-05-20T18:08:25.0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3E0A-5177-400C-87C9-C93AF466EC49}" type="datetimeFigureOut">
              <a:rPr lang="en-US" smtClean="0"/>
              <a:t>5/22/2025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4917615-2DB4-4DAA-9DE3-B2B689A846E0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402614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3E0A-5177-400C-87C9-C93AF466EC49}" type="datetimeFigureOut">
              <a:rPr lang="en-US" smtClean="0"/>
              <a:t>5/22/2025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4917615-2DB4-4DAA-9DE3-B2B689A846E0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696107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3E0A-5177-400C-87C9-C93AF466EC49}" type="datetimeFigureOut">
              <a:rPr lang="en-US" smtClean="0"/>
              <a:t>5/22/2025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4917615-2DB4-4DAA-9DE3-B2B689A846E0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8939324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3E0A-5177-400C-87C9-C93AF466EC49}" type="datetimeFigureOut">
              <a:rPr lang="en-US" smtClean="0"/>
              <a:t>5/22/2025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4917615-2DB4-4DAA-9DE3-B2B689A846E0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327487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3E0A-5177-400C-87C9-C93AF466EC49}" type="datetimeFigureOut">
              <a:rPr lang="en-US" smtClean="0"/>
              <a:t>5/22/2025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4917615-2DB4-4DAA-9DE3-B2B689A846E0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3063838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3E0A-5177-400C-87C9-C93AF466EC49}" type="datetimeFigureOut">
              <a:rPr lang="en-US" smtClean="0"/>
              <a:t>5/22/2025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4917615-2DB4-4DAA-9DE3-B2B689A846E0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034081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3E0A-5177-400C-87C9-C93AF466EC49}" type="datetimeFigureOut">
              <a:rPr lang="en-US" smtClean="0"/>
              <a:t>5/22/2025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17615-2DB4-4DAA-9DE3-B2B689A846E0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695718"/>
      </p:ext>
    </p:extLst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3E0A-5177-400C-87C9-C93AF466EC49}" type="datetimeFigureOut">
              <a:rPr lang="en-US" smtClean="0"/>
              <a:t>5/22/2025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17615-2DB4-4DAA-9DE3-B2B689A846E0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552677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3E0A-5177-400C-87C9-C93AF466EC49}" type="datetimeFigureOut">
              <a:rPr lang="en-US" smtClean="0"/>
              <a:t>5/22/2025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17615-2DB4-4DAA-9DE3-B2B689A846E0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410590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3E0A-5177-400C-87C9-C93AF466EC49}" type="datetimeFigureOut">
              <a:rPr lang="en-US" smtClean="0"/>
              <a:t>5/22/2025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4917615-2DB4-4DAA-9DE3-B2B689A846E0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122042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3E0A-5177-400C-87C9-C93AF466EC49}" type="datetimeFigureOut">
              <a:rPr lang="en-US" smtClean="0"/>
              <a:t>5/22/2025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4917615-2DB4-4DAA-9DE3-B2B689A846E0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115198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3E0A-5177-400C-87C9-C93AF466EC49}" type="datetimeFigureOut">
              <a:rPr lang="en-US" smtClean="0"/>
              <a:t>5/22/2025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4917615-2DB4-4DAA-9DE3-B2B689A846E0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748162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3E0A-5177-400C-87C9-C93AF466EC49}" type="datetimeFigureOut">
              <a:rPr lang="en-US" smtClean="0"/>
              <a:t>5/22/2025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17615-2DB4-4DAA-9DE3-B2B689A846E0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261005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3E0A-5177-400C-87C9-C93AF466EC49}" type="datetimeFigureOut">
              <a:rPr lang="en-US" smtClean="0"/>
              <a:t>5/22/2025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17615-2DB4-4DAA-9DE3-B2B689A846E0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979248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3E0A-5177-400C-87C9-C93AF466EC49}" type="datetimeFigureOut">
              <a:rPr lang="en-US" smtClean="0"/>
              <a:t>5/22/2025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17615-2DB4-4DAA-9DE3-B2B689A846E0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985994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3E0A-5177-400C-87C9-C93AF466EC49}" type="datetimeFigureOut">
              <a:rPr lang="en-US" smtClean="0"/>
              <a:t>5/22/2025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4917615-2DB4-4DAA-9DE3-B2B689A846E0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248456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93E0A-5177-400C-87C9-C93AF466EC49}" type="datetimeFigureOut">
              <a:rPr lang="en-US" smtClean="0"/>
              <a:t>5/22/2025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4917615-2DB4-4DAA-9DE3-B2B689A846E0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17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17B2FB-1A98-5916-E39D-FD6B084E82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229984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ea typeface="+mj-lt"/>
                <a:cs typeface="+mj-lt"/>
              </a:rPr>
              <a:t>ChatGPT and Beyond: AI’s Impact on English Language Teaching and Learning</a:t>
            </a:r>
            <a:endParaRPr lang="es-ES" sz="4800" dirty="0">
              <a:ea typeface="Calibri Light"/>
              <a:cs typeface="Calibri Light"/>
            </a:endParaRPr>
          </a:p>
          <a:p>
            <a:endParaRPr lang="es-ES" dirty="0">
              <a:ea typeface="Calibri Light"/>
              <a:cs typeface="Calibri Light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2D70606-DC2D-D39F-4D17-3618B1AFBE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13698" y="4444415"/>
            <a:ext cx="6158753" cy="1467969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s-ES" dirty="0">
              <a:ea typeface="Calibri Light"/>
              <a:cs typeface="Calibri Light"/>
            </a:endParaRPr>
          </a:p>
          <a:p>
            <a:r>
              <a:rPr lang="es-ES" dirty="0" err="1">
                <a:ea typeface="Calibri Light"/>
                <a:cs typeface="Calibri Light"/>
              </a:rPr>
              <a:t>Spanish</a:t>
            </a:r>
            <a:r>
              <a:rPr lang="es-ES" dirty="0">
                <a:ea typeface="Calibri Light"/>
                <a:cs typeface="Calibri Light"/>
              </a:rPr>
              <a:t> </a:t>
            </a:r>
            <a:r>
              <a:rPr lang="es-ES" dirty="0" err="1">
                <a:ea typeface="Calibri Light"/>
                <a:cs typeface="Calibri Light"/>
              </a:rPr>
              <a:t>Military</a:t>
            </a:r>
            <a:r>
              <a:rPr lang="es-ES" dirty="0">
                <a:ea typeface="Calibri Light"/>
                <a:cs typeface="Calibri Light"/>
              </a:rPr>
              <a:t> </a:t>
            </a:r>
            <a:r>
              <a:rPr lang="es-ES" dirty="0" err="1">
                <a:ea typeface="Calibri Light"/>
                <a:cs typeface="Calibri Light"/>
              </a:rPr>
              <a:t>Language</a:t>
            </a:r>
            <a:r>
              <a:rPr lang="es-ES" dirty="0">
                <a:ea typeface="Calibri Light"/>
                <a:cs typeface="Calibri Light"/>
              </a:rPr>
              <a:t> </a:t>
            </a:r>
            <a:r>
              <a:rPr lang="es-ES" dirty="0" err="1" smtClean="0">
                <a:ea typeface="Calibri Light"/>
                <a:cs typeface="Calibri Light"/>
              </a:rPr>
              <a:t>School</a:t>
            </a:r>
            <a:endParaRPr lang="es-ES" dirty="0" smtClean="0">
              <a:ea typeface="Calibri Light"/>
              <a:cs typeface="Calibri Light"/>
            </a:endParaRPr>
          </a:p>
          <a:p>
            <a:r>
              <a:rPr lang="es-ES_tradnl" dirty="0" smtClean="0">
                <a:ea typeface="Calibri Light"/>
                <a:cs typeface="Calibri Light"/>
              </a:rPr>
              <a:t>Irene Pérez Garachana</a:t>
            </a:r>
            <a:endParaRPr lang="es-ES" dirty="0" err="1">
              <a:ea typeface="Calibri Light"/>
              <a:cs typeface="Calibri Light"/>
            </a:endParaRPr>
          </a:p>
        </p:txBody>
      </p:sp>
      <p:pic>
        <p:nvPicPr>
          <p:cNvPr id="4" name="Imagen 3" descr="S.L.P. FUNCIONAL 2024 – sermilitar.com – Oposiciones militares – Próxima  publicación Convocatorias 2025">
            <a:extLst>
              <a:ext uri="{FF2B5EF4-FFF2-40B4-BE49-F238E27FC236}">
                <a16:creationId xmlns:a16="http://schemas.microsoft.com/office/drawing/2014/main" id="{87DC3F59-5CD5-DE4B-2F0B-F4605A9AD5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0971" y="4386225"/>
            <a:ext cx="1039326" cy="177551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271" y="4444415"/>
            <a:ext cx="682460" cy="509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470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6FABC1-C78E-3103-7FF9-F73F8302F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7236" y="549368"/>
            <a:ext cx="10058400" cy="957699"/>
          </a:xfrm>
        </p:spPr>
        <p:txBody>
          <a:bodyPr/>
          <a:lstStyle/>
          <a:p>
            <a:r>
              <a:rPr lang="es-ES" dirty="0" err="1">
                <a:ea typeface="+mj-lt"/>
                <a:cs typeface="+mj-lt"/>
              </a:rPr>
              <a:t>Adapting</a:t>
            </a:r>
            <a:r>
              <a:rPr lang="es-ES" dirty="0">
                <a:ea typeface="+mj-lt"/>
                <a:cs typeface="+mj-lt"/>
              </a:rPr>
              <a:t> </a:t>
            </a:r>
            <a:r>
              <a:rPr lang="es-ES" dirty="0" err="1">
                <a:ea typeface="+mj-lt"/>
                <a:cs typeface="+mj-lt"/>
              </a:rPr>
              <a:t>to</a:t>
            </a:r>
            <a:r>
              <a:rPr lang="es-ES" dirty="0">
                <a:ea typeface="+mj-lt"/>
                <a:cs typeface="+mj-lt"/>
              </a:rPr>
              <a:t> </a:t>
            </a:r>
            <a:r>
              <a:rPr lang="es-ES" dirty="0" err="1">
                <a:ea typeface="+mj-lt"/>
                <a:cs typeface="+mj-lt"/>
              </a:rPr>
              <a:t>the</a:t>
            </a:r>
            <a:r>
              <a:rPr lang="es-ES" dirty="0">
                <a:ea typeface="+mj-lt"/>
                <a:cs typeface="+mj-lt"/>
              </a:rPr>
              <a:t> AI-</a:t>
            </a:r>
            <a:r>
              <a:rPr lang="es-ES" dirty="0" err="1">
                <a:ea typeface="+mj-lt"/>
                <a:cs typeface="+mj-lt"/>
              </a:rPr>
              <a:t>Enhanced</a:t>
            </a:r>
            <a:r>
              <a:rPr lang="es-ES" dirty="0">
                <a:ea typeface="+mj-lt"/>
                <a:cs typeface="+mj-lt"/>
              </a:rPr>
              <a:t> </a:t>
            </a:r>
            <a:r>
              <a:rPr lang="es-ES" dirty="0" err="1">
                <a:ea typeface="+mj-lt"/>
                <a:cs typeface="+mj-lt"/>
              </a:rPr>
              <a:t>Classroom</a:t>
            </a:r>
            <a:endParaRPr lang="es-ES" dirty="0" err="1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1E4DE3-2869-626C-8E99-54C471DBAD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0859" y="1581882"/>
            <a:ext cx="9891742" cy="5276118"/>
          </a:xfrm>
        </p:spPr>
        <p:txBody>
          <a:bodyPr vert="horz" lIns="0" tIns="45720" rIns="0" bIns="45720" rtlCol="0" anchor="t">
            <a:noAutofit/>
          </a:bodyPr>
          <a:lstStyle/>
          <a:p>
            <a:r>
              <a:rPr lang="es-ES" dirty="0" err="1" smtClean="0">
                <a:ea typeface="+mn-lt"/>
                <a:cs typeface="+mn-lt"/>
              </a:rPr>
              <a:t>Tech-Savvy</a:t>
            </a:r>
            <a:r>
              <a:rPr lang="es-ES" dirty="0" smtClean="0">
                <a:ea typeface="+mn-lt"/>
                <a:cs typeface="+mn-lt"/>
              </a:rPr>
              <a:t> </a:t>
            </a:r>
            <a:r>
              <a:rPr lang="es-ES" dirty="0" err="1">
                <a:ea typeface="+mn-lt"/>
                <a:cs typeface="+mn-lt"/>
              </a:rPr>
              <a:t>Students</a:t>
            </a:r>
            <a:endParaRPr lang="es-ES" dirty="0">
              <a:ea typeface="Calibri"/>
              <a:cs typeface="Calibri"/>
            </a:endParaRPr>
          </a:p>
          <a:p>
            <a:endParaRPr lang="es-ES" dirty="0">
              <a:ea typeface="Calibri"/>
              <a:cs typeface="Calibri"/>
            </a:endParaRPr>
          </a:p>
          <a:p>
            <a:r>
              <a:rPr lang="es-ES" dirty="0" smtClean="0">
                <a:ea typeface="+mn-lt"/>
                <a:cs typeface="+mn-lt"/>
              </a:rPr>
              <a:t>High </a:t>
            </a:r>
            <a:r>
              <a:rPr lang="es-ES" dirty="0" err="1">
                <a:ea typeface="+mn-lt"/>
                <a:cs typeface="+mn-lt"/>
              </a:rPr>
              <a:t>Expectations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dirty="0" err="1">
                <a:ea typeface="+mn-lt"/>
                <a:cs typeface="+mn-lt"/>
              </a:rPr>
              <a:t>for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dirty="0" err="1">
                <a:ea typeface="+mn-lt"/>
                <a:cs typeface="+mn-lt"/>
              </a:rPr>
              <a:t>Technology</a:t>
            </a:r>
            <a:endParaRPr lang="es-ES" dirty="0">
              <a:ea typeface="Calibri"/>
              <a:cs typeface="Calibri"/>
            </a:endParaRPr>
          </a:p>
          <a:p>
            <a:endParaRPr lang="es-ES" dirty="0">
              <a:ea typeface="+mn-lt"/>
              <a:cs typeface="+mn-lt"/>
            </a:endParaRPr>
          </a:p>
          <a:p>
            <a:r>
              <a:rPr lang="es-ES" dirty="0" smtClean="0">
                <a:ea typeface="+mn-lt"/>
                <a:cs typeface="+mn-lt"/>
              </a:rPr>
              <a:t>AI </a:t>
            </a:r>
            <a:r>
              <a:rPr lang="es-ES" dirty="0" err="1">
                <a:ea typeface="+mn-lt"/>
                <a:cs typeface="+mn-lt"/>
              </a:rPr>
              <a:t>is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dirty="0" err="1">
                <a:ea typeface="+mn-lt"/>
                <a:cs typeface="+mn-lt"/>
              </a:rPr>
              <a:t>Already</a:t>
            </a:r>
            <a:r>
              <a:rPr lang="es-ES" dirty="0">
                <a:ea typeface="+mn-lt"/>
                <a:cs typeface="+mn-lt"/>
              </a:rPr>
              <a:t> in Use</a:t>
            </a:r>
            <a:endParaRPr lang="es-ES" dirty="0">
              <a:ea typeface="Calibri"/>
              <a:cs typeface="Calibri"/>
            </a:endParaRPr>
          </a:p>
          <a:p>
            <a:endParaRPr lang="es-ES" dirty="0">
              <a:ea typeface="Calibri"/>
              <a:cs typeface="Calibri"/>
            </a:endParaRPr>
          </a:p>
          <a:p>
            <a:r>
              <a:rPr lang="es-ES" dirty="0" err="1" smtClean="0">
                <a:ea typeface="+mn-lt"/>
                <a:cs typeface="+mn-lt"/>
              </a:rPr>
              <a:t>Understand</a:t>
            </a:r>
            <a:r>
              <a:rPr lang="es-ES" dirty="0" smtClean="0">
                <a:ea typeface="+mn-lt"/>
                <a:cs typeface="+mn-lt"/>
              </a:rPr>
              <a:t> </a:t>
            </a:r>
            <a:r>
              <a:rPr lang="es-ES" dirty="0">
                <a:ea typeface="+mn-lt"/>
                <a:cs typeface="+mn-lt"/>
              </a:rPr>
              <a:t>&amp; Guide AI Use</a:t>
            </a:r>
            <a:endParaRPr lang="es-ES" dirty="0">
              <a:ea typeface="Calibri"/>
              <a:cs typeface="Calibri"/>
            </a:endParaRPr>
          </a:p>
          <a:p>
            <a:endParaRPr lang="es-ES" dirty="0">
              <a:ea typeface="Calibri"/>
              <a:cs typeface="Calibri"/>
            </a:endParaRPr>
          </a:p>
          <a:p>
            <a:r>
              <a:rPr lang="es-ES" dirty="0" smtClean="0">
                <a:ea typeface="+mn-lt"/>
                <a:cs typeface="+mn-lt"/>
              </a:rPr>
              <a:t> ‍</a:t>
            </a:r>
            <a:r>
              <a:rPr lang="es-ES" dirty="0" err="1" smtClean="0">
                <a:ea typeface="+mn-lt"/>
                <a:cs typeface="+mn-lt"/>
              </a:rPr>
              <a:t>Teachers</a:t>
            </a:r>
            <a:r>
              <a:rPr lang="es-ES" dirty="0" smtClean="0">
                <a:ea typeface="+mn-lt"/>
                <a:cs typeface="+mn-lt"/>
              </a:rPr>
              <a:t> </a:t>
            </a:r>
            <a:r>
              <a:rPr lang="es-ES" dirty="0" err="1">
                <a:ea typeface="+mn-lt"/>
                <a:cs typeface="+mn-lt"/>
              </a:rPr>
              <a:t>Need</a:t>
            </a:r>
            <a:r>
              <a:rPr lang="es-ES" dirty="0">
                <a:ea typeface="+mn-lt"/>
                <a:cs typeface="+mn-lt"/>
              </a:rPr>
              <a:t> AI Training</a:t>
            </a:r>
            <a:endParaRPr lang="es-ES" dirty="0">
              <a:ea typeface="Calibri"/>
              <a:cs typeface="Calibri"/>
            </a:endParaRPr>
          </a:p>
          <a:p>
            <a:endParaRPr lang="es-ES" dirty="0">
              <a:ea typeface="Calibri"/>
              <a:cs typeface="Calibri"/>
            </a:endParaRPr>
          </a:p>
          <a:p>
            <a:r>
              <a:rPr lang="es-ES" dirty="0" smtClean="0">
                <a:ea typeface="+mn-lt"/>
                <a:cs typeface="+mn-lt"/>
              </a:rPr>
              <a:t> </a:t>
            </a:r>
            <a:r>
              <a:rPr lang="es-ES" dirty="0">
                <a:ea typeface="+mn-lt"/>
                <a:cs typeface="+mn-lt"/>
              </a:rPr>
              <a:t>AI ≠ </a:t>
            </a:r>
            <a:r>
              <a:rPr lang="es-ES" dirty="0" err="1">
                <a:ea typeface="+mn-lt"/>
                <a:cs typeface="+mn-lt"/>
              </a:rPr>
              <a:t>Teacher</a:t>
            </a:r>
            <a:endParaRPr lang="es-ES" dirty="0">
              <a:ea typeface="Calibri"/>
              <a:cs typeface="Calibri"/>
            </a:endParaRPr>
          </a:p>
          <a:p>
            <a:endParaRPr lang="es-ES" dirty="0">
              <a:ea typeface="Calibri"/>
              <a:cs typeface="Calibri"/>
            </a:endParaRPr>
          </a:p>
          <a:p>
            <a:endParaRPr lang="es-ES" dirty="0">
              <a:ea typeface="Calibri"/>
              <a:cs typeface="Calibri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962" y="763062"/>
            <a:ext cx="554784" cy="414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666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BA7DD6-DFE7-6232-B1F4-6B22B64F7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6916836" cy="1280890"/>
          </a:xfrm>
        </p:spPr>
        <p:txBody>
          <a:bodyPr/>
          <a:lstStyle/>
          <a:p>
            <a:pPr algn="ctr"/>
            <a:r>
              <a:rPr lang="es-ES" dirty="0" err="1">
                <a:ea typeface="Calibri Light"/>
                <a:cs typeface="Calibri Light"/>
              </a:rPr>
              <a:t>Survey</a:t>
            </a:r>
            <a:endParaRPr lang="es-ES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70B46BF-980A-EED3-FA81-6CD9C8EF9F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47829" y="2087335"/>
            <a:ext cx="4978948" cy="456944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s-ES" sz="2400" b="1" dirty="0" err="1" smtClean="0"/>
              <a:t>Context</a:t>
            </a:r>
            <a:endParaRPr lang="es-ES" sz="2400" b="1" dirty="0"/>
          </a:p>
          <a:p>
            <a:pPr marL="0" indent="0" algn="ctr">
              <a:buNone/>
            </a:pPr>
            <a:endParaRPr lang="es-ES" b="1" dirty="0"/>
          </a:p>
          <a:p>
            <a:r>
              <a:rPr lang="es-ES" sz="2400" dirty="0">
                <a:ea typeface="+mn-lt"/>
                <a:cs typeface="+mn-lt"/>
              </a:rPr>
              <a:t>English Intensive </a:t>
            </a:r>
            <a:r>
              <a:rPr lang="es-ES" sz="2400" dirty="0" err="1">
                <a:ea typeface="+mn-lt"/>
                <a:cs typeface="+mn-lt"/>
              </a:rPr>
              <a:t>Course</a:t>
            </a:r>
            <a:r>
              <a:rPr lang="es-ES" sz="2400" dirty="0">
                <a:ea typeface="+mn-lt"/>
                <a:cs typeface="+mn-lt"/>
              </a:rPr>
              <a:t> (8 </a:t>
            </a:r>
            <a:r>
              <a:rPr lang="es-ES" sz="2400" dirty="0" err="1">
                <a:ea typeface="+mn-lt"/>
                <a:cs typeface="+mn-lt"/>
              </a:rPr>
              <a:t>weeks</a:t>
            </a:r>
            <a:r>
              <a:rPr lang="es-ES" sz="2400" dirty="0">
                <a:ea typeface="+mn-lt"/>
                <a:cs typeface="+mn-lt"/>
              </a:rPr>
              <a:t>)</a:t>
            </a:r>
          </a:p>
          <a:p>
            <a:r>
              <a:rPr lang="es-ES" sz="2400" dirty="0" err="1">
                <a:ea typeface="+mn-lt"/>
                <a:cs typeface="+mn-lt"/>
              </a:rPr>
              <a:t>Advanced</a:t>
            </a:r>
            <a:r>
              <a:rPr lang="es-ES" sz="2400" dirty="0">
                <a:ea typeface="+mn-lt"/>
                <a:cs typeface="+mn-lt"/>
              </a:rPr>
              <a:t> </a:t>
            </a:r>
            <a:r>
              <a:rPr lang="es-ES" sz="2400" dirty="0" err="1">
                <a:ea typeface="+mn-lt"/>
                <a:cs typeface="+mn-lt"/>
              </a:rPr>
              <a:t>level</a:t>
            </a:r>
            <a:r>
              <a:rPr lang="es-ES" sz="2400" dirty="0">
                <a:ea typeface="+mn-lt"/>
                <a:cs typeface="+mn-lt"/>
              </a:rPr>
              <a:t> (Professional </a:t>
            </a:r>
            <a:r>
              <a:rPr lang="es-ES" sz="2400" dirty="0" err="1">
                <a:ea typeface="+mn-lt"/>
                <a:cs typeface="+mn-lt"/>
              </a:rPr>
              <a:t>Level</a:t>
            </a:r>
            <a:r>
              <a:rPr lang="es-ES" sz="2400" dirty="0">
                <a:ea typeface="+mn-lt"/>
                <a:cs typeface="+mn-lt"/>
              </a:rPr>
              <a:t> STANAG 6001)</a:t>
            </a:r>
          </a:p>
          <a:p>
            <a:r>
              <a:rPr lang="es-ES" sz="2400" dirty="0">
                <a:ea typeface="+mn-lt"/>
                <a:cs typeface="+mn-lt"/>
              </a:rPr>
              <a:t>55 </a:t>
            </a:r>
            <a:r>
              <a:rPr lang="es-ES" sz="2400" dirty="0" err="1">
                <a:ea typeface="+mn-lt"/>
                <a:cs typeface="+mn-lt"/>
              </a:rPr>
              <a:t>students</a:t>
            </a:r>
            <a:r>
              <a:rPr lang="es-ES" sz="2400" dirty="0">
                <a:ea typeface="+mn-lt"/>
                <a:cs typeface="+mn-lt"/>
              </a:rPr>
              <a:t> (</a:t>
            </a:r>
            <a:r>
              <a:rPr lang="es-ES" sz="2400" dirty="0" err="1">
                <a:ea typeface="+mn-lt"/>
                <a:cs typeface="+mn-lt"/>
              </a:rPr>
              <a:t>work</a:t>
            </a:r>
            <a:r>
              <a:rPr lang="es-ES" sz="2400" dirty="0">
                <a:ea typeface="+mn-lt"/>
                <a:cs typeface="+mn-lt"/>
              </a:rPr>
              <a:t> in </a:t>
            </a:r>
            <a:r>
              <a:rPr lang="es-ES" sz="2400" dirty="0" err="1">
                <a:ea typeface="+mn-lt"/>
                <a:cs typeface="+mn-lt"/>
              </a:rPr>
              <a:t>progress</a:t>
            </a:r>
            <a:r>
              <a:rPr lang="es-ES" sz="2400" dirty="0">
                <a:ea typeface="+mn-lt"/>
                <a:cs typeface="+mn-lt"/>
              </a:rPr>
              <a:t>)</a:t>
            </a:r>
            <a:endParaRPr lang="en-US" sz="2400" dirty="0">
              <a:ea typeface="+mn-lt"/>
              <a:cs typeface="+mn-lt"/>
            </a:endParaRP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7F506670-5787-762A-E4E1-918C2ED575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9885" y="2087335"/>
            <a:ext cx="4937760" cy="43634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s-ES" sz="2400" b="1" dirty="0" err="1" smtClean="0"/>
              <a:t>Purpose</a:t>
            </a:r>
            <a:endParaRPr lang="es-ES" sz="2400" b="1" dirty="0" smtClean="0"/>
          </a:p>
          <a:p>
            <a:pPr marL="0" indent="0" algn="ctr">
              <a:buNone/>
            </a:pPr>
            <a:endParaRPr lang="es-ES" b="1" dirty="0"/>
          </a:p>
          <a:p>
            <a:r>
              <a:rPr lang="es-ES" sz="2400" dirty="0" err="1">
                <a:ea typeface="+mn-lt"/>
                <a:cs typeface="+mn-lt"/>
              </a:rPr>
              <a:t>Analyze</a:t>
            </a:r>
            <a:r>
              <a:rPr lang="es-ES" sz="2400" dirty="0">
                <a:ea typeface="+mn-lt"/>
                <a:cs typeface="+mn-lt"/>
              </a:rPr>
              <a:t> </a:t>
            </a:r>
            <a:r>
              <a:rPr lang="es-ES" sz="2400" dirty="0" err="1">
                <a:ea typeface="+mn-lt"/>
                <a:cs typeface="+mn-lt"/>
              </a:rPr>
              <a:t>the</a:t>
            </a:r>
            <a:r>
              <a:rPr lang="es-ES" sz="2400" dirty="0">
                <a:ea typeface="+mn-lt"/>
                <a:cs typeface="+mn-lt"/>
              </a:rPr>
              <a:t> use </a:t>
            </a:r>
            <a:r>
              <a:rPr lang="es-ES" sz="2400" dirty="0" err="1">
                <a:ea typeface="+mn-lt"/>
                <a:cs typeface="+mn-lt"/>
              </a:rPr>
              <a:t>students</a:t>
            </a:r>
            <a:r>
              <a:rPr lang="es-ES" sz="2400" dirty="0">
                <a:ea typeface="+mn-lt"/>
                <a:cs typeface="+mn-lt"/>
              </a:rPr>
              <a:t> </a:t>
            </a:r>
            <a:r>
              <a:rPr lang="es-ES" sz="2400" dirty="0" err="1">
                <a:ea typeface="+mn-lt"/>
                <a:cs typeface="+mn-lt"/>
              </a:rPr>
              <a:t>make</a:t>
            </a:r>
            <a:r>
              <a:rPr lang="es-ES" sz="2400" dirty="0">
                <a:ea typeface="+mn-lt"/>
                <a:cs typeface="+mn-lt"/>
              </a:rPr>
              <a:t> </a:t>
            </a:r>
            <a:r>
              <a:rPr lang="es-ES" sz="2400" dirty="0" err="1">
                <a:ea typeface="+mn-lt"/>
                <a:cs typeface="+mn-lt"/>
              </a:rPr>
              <a:t>of</a:t>
            </a:r>
            <a:r>
              <a:rPr lang="es-ES" sz="2400" dirty="0">
                <a:ea typeface="+mn-lt"/>
                <a:cs typeface="+mn-lt"/>
              </a:rPr>
              <a:t> AI </a:t>
            </a:r>
            <a:r>
              <a:rPr lang="es-ES" sz="2400" dirty="0" err="1">
                <a:ea typeface="+mn-lt"/>
                <a:cs typeface="+mn-lt"/>
              </a:rPr>
              <a:t>tools</a:t>
            </a:r>
            <a:endParaRPr lang="es-ES" sz="2400" dirty="0">
              <a:ea typeface="+mn-lt"/>
              <a:cs typeface="+mn-lt"/>
            </a:endParaRPr>
          </a:p>
          <a:p>
            <a:r>
              <a:rPr lang="es-ES" sz="2400" dirty="0" err="1">
                <a:ea typeface="+mn-lt"/>
                <a:cs typeface="+mn-lt"/>
              </a:rPr>
              <a:t>Analyze</a:t>
            </a:r>
            <a:r>
              <a:rPr lang="es-ES" sz="2400" dirty="0">
                <a:ea typeface="+mn-lt"/>
                <a:cs typeface="+mn-lt"/>
              </a:rPr>
              <a:t> </a:t>
            </a:r>
            <a:r>
              <a:rPr lang="es-ES" sz="2400" dirty="0" err="1">
                <a:ea typeface="+mn-lt"/>
                <a:cs typeface="+mn-lt"/>
              </a:rPr>
              <a:t>the</a:t>
            </a:r>
            <a:r>
              <a:rPr lang="es-ES" sz="2400" dirty="0">
                <a:ea typeface="+mn-lt"/>
                <a:cs typeface="+mn-lt"/>
              </a:rPr>
              <a:t> </a:t>
            </a:r>
            <a:r>
              <a:rPr lang="es-ES" sz="2400" dirty="0" err="1">
                <a:ea typeface="+mn-lt"/>
                <a:cs typeface="+mn-lt"/>
              </a:rPr>
              <a:t>perception</a:t>
            </a:r>
            <a:r>
              <a:rPr lang="es-ES" sz="2400" dirty="0">
                <a:ea typeface="+mn-lt"/>
                <a:cs typeface="+mn-lt"/>
              </a:rPr>
              <a:t> </a:t>
            </a:r>
            <a:r>
              <a:rPr lang="es-ES" sz="2400" dirty="0" err="1">
                <a:ea typeface="+mn-lt"/>
                <a:cs typeface="+mn-lt"/>
              </a:rPr>
              <a:t>students</a:t>
            </a:r>
            <a:r>
              <a:rPr lang="es-ES" sz="2400" dirty="0">
                <a:ea typeface="+mn-lt"/>
                <a:cs typeface="+mn-lt"/>
              </a:rPr>
              <a:t> </a:t>
            </a:r>
            <a:r>
              <a:rPr lang="es-ES" sz="2400" dirty="0" err="1">
                <a:ea typeface="+mn-lt"/>
                <a:cs typeface="+mn-lt"/>
              </a:rPr>
              <a:t>have</a:t>
            </a:r>
            <a:r>
              <a:rPr lang="es-ES" sz="2400" dirty="0">
                <a:ea typeface="+mn-lt"/>
                <a:cs typeface="+mn-lt"/>
              </a:rPr>
              <a:t> of </a:t>
            </a:r>
            <a:r>
              <a:rPr lang="es-ES" sz="2400" dirty="0" err="1">
                <a:ea typeface="+mn-lt"/>
                <a:cs typeface="+mn-lt"/>
              </a:rPr>
              <a:t>these</a:t>
            </a:r>
            <a:r>
              <a:rPr lang="es-ES" sz="2400" dirty="0">
                <a:ea typeface="+mn-lt"/>
                <a:cs typeface="+mn-lt"/>
              </a:rPr>
              <a:t> </a:t>
            </a:r>
            <a:r>
              <a:rPr lang="es-ES" sz="2400" dirty="0" err="1">
                <a:ea typeface="+mn-lt"/>
                <a:cs typeface="+mn-lt"/>
              </a:rPr>
              <a:t>tools</a:t>
            </a:r>
            <a:endParaRPr lang="es-ES" sz="2400" dirty="0">
              <a:ea typeface="+mn-lt"/>
              <a:cs typeface="+mn-lt"/>
            </a:endParaRPr>
          </a:p>
          <a:p>
            <a:r>
              <a:rPr lang="es-ES_tradnl" sz="2400" dirty="0" err="1">
                <a:ea typeface="+mn-lt"/>
                <a:cs typeface="+mn-lt"/>
              </a:rPr>
              <a:t>Reflect</a:t>
            </a:r>
            <a:r>
              <a:rPr lang="es-ES_tradnl" sz="2400" dirty="0">
                <a:ea typeface="+mn-lt"/>
                <a:cs typeface="+mn-lt"/>
              </a:rPr>
              <a:t> </a:t>
            </a:r>
            <a:r>
              <a:rPr lang="es-ES_tradnl" sz="2400" dirty="0" err="1">
                <a:ea typeface="+mn-lt"/>
                <a:cs typeface="+mn-lt"/>
              </a:rPr>
              <a:t>on</a:t>
            </a:r>
            <a:r>
              <a:rPr lang="es-ES_tradnl" sz="2400" dirty="0">
                <a:ea typeface="+mn-lt"/>
                <a:cs typeface="+mn-lt"/>
              </a:rPr>
              <a:t> </a:t>
            </a:r>
            <a:r>
              <a:rPr lang="es-ES_tradnl" sz="2400" dirty="0" err="1">
                <a:ea typeface="+mn-lt"/>
                <a:cs typeface="+mn-lt"/>
              </a:rPr>
              <a:t>the</a:t>
            </a:r>
            <a:r>
              <a:rPr lang="es-ES_tradnl" sz="2400" dirty="0">
                <a:ea typeface="+mn-lt"/>
                <a:cs typeface="+mn-lt"/>
              </a:rPr>
              <a:t> </a:t>
            </a:r>
            <a:r>
              <a:rPr lang="es-ES_tradnl" sz="2400" dirty="0" err="1">
                <a:ea typeface="+mn-lt"/>
                <a:cs typeface="+mn-lt"/>
              </a:rPr>
              <a:t>most</a:t>
            </a:r>
            <a:r>
              <a:rPr lang="es-ES_tradnl" sz="2400" dirty="0">
                <a:ea typeface="+mn-lt"/>
                <a:cs typeface="+mn-lt"/>
              </a:rPr>
              <a:t> </a:t>
            </a:r>
            <a:r>
              <a:rPr lang="es-ES_tradnl" sz="2400" dirty="0" err="1">
                <a:ea typeface="+mn-lt"/>
                <a:cs typeface="+mn-lt"/>
              </a:rPr>
              <a:t>efficient</a:t>
            </a:r>
            <a:r>
              <a:rPr lang="es-ES_tradnl" sz="2400" dirty="0">
                <a:ea typeface="+mn-lt"/>
                <a:cs typeface="+mn-lt"/>
              </a:rPr>
              <a:t> </a:t>
            </a:r>
            <a:r>
              <a:rPr lang="es-ES_tradnl" sz="2400" dirty="0" err="1">
                <a:ea typeface="+mn-lt"/>
                <a:cs typeface="+mn-lt"/>
              </a:rPr>
              <a:t>way</a:t>
            </a:r>
            <a:r>
              <a:rPr lang="es-ES_tradnl" sz="2400" dirty="0">
                <a:ea typeface="+mn-lt"/>
                <a:cs typeface="+mn-lt"/>
              </a:rPr>
              <a:t> to use AI </a:t>
            </a:r>
            <a:endParaRPr lang="es-ES" sz="2400" dirty="0">
              <a:ea typeface="+mn-lt"/>
              <a:cs typeface="+mn-lt"/>
            </a:endParaRPr>
          </a:p>
          <a:p>
            <a:endParaRPr lang="es-E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962" y="763062"/>
            <a:ext cx="554784" cy="414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757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103592-7FC8-666C-4AC6-C9F9148C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6343258" cy="1280890"/>
          </a:xfrm>
        </p:spPr>
        <p:txBody>
          <a:bodyPr/>
          <a:lstStyle/>
          <a:p>
            <a:pPr algn="ctr"/>
            <a:r>
              <a:rPr lang="es-ES" dirty="0">
                <a:ea typeface="Calibri Light"/>
                <a:cs typeface="Calibri Light"/>
              </a:rPr>
              <a:t>Use of AI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FEC6BF8-96A4-725C-8E41-D7B4452DF5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1963673"/>
            <a:ext cx="3992732" cy="649805"/>
          </a:xfrm>
        </p:spPr>
        <p:txBody>
          <a:bodyPr>
            <a:normAutofit fontScale="40000" lnSpcReduction="20000"/>
          </a:bodyPr>
          <a:lstStyle/>
          <a:p>
            <a:pPr algn="ctr"/>
            <a:endParaRPr lang="en-US" dirty="0">
              <a:ea typeface="+mn-lt"/>
              <a:cs typeface="+mn-lt"/>
            </a:endParaRPr>
          </a:p>
          <a:p>
            <a:pPr algn="ctr"/>
            <a:r>
              <a:rPr lang="en-US" sz="6000" b="1" u="sng" dirty="0">
                <a:ea typeface="Calibri"/>
                <a:cs typeface="Calibri"/>
              </a:rPr>
              <a:t>Teachers</a:t>
            </a:r>
            <a:endParaRPr lang="es-ES" sz="6000" b="1" u="sng" dirty="0">
              <a:ea typeface="Calibri"/>
              <a:cs typeface="Calibri"/>
            </a:endParaRPr>
          </a:p>
          <a:p>
            <a:endParaRPr lang="es-ES" dirty="0">
              <a:ea typeface="Calibri" panose="020F0502020204030204"/>
              <a:cs typeface="Calibri" panose="020F0502020204030204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C05BBC1-9BA5-99F0-07E6-2811B3BA4A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2777865"/>
            <a:ext cx="4971377" cy="3394335"/>
          </a:xfrm>
        </p:spPr>
        <p:txBody>
          <a:bodyPr vert="horz" lIns="0" tIns="45720" rIns="0" bIns="45720" rtlCol="0" anchor="t">
            <a:normAutofit/>
          </a:bodyPr>
          <a:lstStyle/>
          <a:p>
            <a:pPr marL="383540" lvl="1"/>
            <a:r>
              <a:rPr lang="en-US" sz="2400" dirty="0">
                <a:ea typeface="+mn-lt"/>
                <a:cs typeface="+mn-lt"/>
              </a:rPr>
              <a:t>Correct essays</a:t>
            </a:r>
            <a:endParaRPr lang="es-ES" sz="2400" dirty="0">
              <a:ea typeface="Calibri" panose="020F0502020204030204"/>
              <a:cs typeface="Calibri" panose="020F0502020204030204"/>
            </a:endParaRPr>
          </a:p>
          <a:p>
            <a:pPr marL="383540" lvl="1"/>
            <a:r>
              <a:rPr lang="en-US" sz="2400" dirty="0">
                <a:ea typeface="+mn-lt"/>
                <a:cs typeface="+mn-lt"/>
              </a:rPr>
              <a:t>Help students rephrasing</a:t>
            </a:r>
            <a:endParaRPr lang="es-ES" sz="2400" dirty="0">
              <a:ea typeface="Calibri"/>
              <a:cs typeface="Calibri"/>
            </a:endParaRPr>
          </a:p>
          <a:p>
            <a:pPr marL="383540" lvl="1"/>
            <a:r>
              <a:rPr lang="en-US" sz="2400" dirty="0">
                <a:ea typeface="+mn-lt"/>
                <a:cs typeface="+mn-lt"/>
              </a:rPr>
              <a:t>Tailor grammar and vocabulary </a:t>
            </a:r>
            <a:r>
              <a:rPr lang="en-US" sz="2400" dirty="0" smtClean="0">
                <a:ea typeface="+mn-lt"/>
                <a:cs typeface="+mn-lt"/>
              </a:rPr>
              <a:t>exercises </a:t>
            </a:r>
            <a:r>
              <a:rPr lang="en-US" sz="2400" dirty="0">
                <a:ea typeface="+mn-lt"/>
                <a:cs typeface="+mn-lt"/>
              </a:rPr>
              <a:t>to our students</a:t>
            </a:r>
            <a:endParaRPr lang="es-ES" sz="2400" dirty="0">
              <a:ea typeface="Calibri"/>
              <a:cs typeface="Calibri"/>
            </a:endParaRPr>
          </a:p>
          <a:p>
            <a:pPr marL="383540" lvl="1"/>
            <a:r>
              <a:rPr lang="en-US" sz="2400" dirty="0">
                <a:ea typeface="+mn-lt"/>
                <a:cs typeface="+mn-lt"/>
              </a:rPr>
              <a:t>Generate exercises to revise content</a:t>
            </a:r>
            <a:endParaRPr lang="es-ES" sz="2400" dirty="0">
              <a:ea typeface="Calibri"/>
              <a:cs typeface="Calibri"/>
            </a:endParaRPr>
          </a:p>
          <a:p>
            <a:endParaRPr lang="es-ES" dirty="0">
              <a:ea typeface="Calibri"/>
              <a:cs typeface="Calibri"/>
            </a:endParaRP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84FF014-D3D8-BE2E-0961-091179F5EB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10534" y="1625179"/>
            <a:ext cx="4937760" cy="823912"/>
          </a:xfrm>
        </p:spPr>
        <p:txBody>
          <a:bodyPr>
            <a:normAutofit/>
          </a:bodyPr>
          <a:lstStyle/>
          <a:p>
            <a:pPr algn="ctr"/>
            <a:r>
              <a:rPr lang="es-ES" b="1" u="sng" dirty="0" err="1">
                <a:ea typeface="Calibri"/>
                <a:cs typeface="Calibri"/>
              </a:rPr>
              <a:t>Students</a:t>
            </a:r>
            <a:endParaRPr lang="es-ES" b="1" u="sng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D5AA148-60C5-7B7A-FC7E-9EEF4B1F30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4730" y="2777863"/>
            <a:ext cx="4937760" cy="3049359"/>
          </a:xfrm>
        </p:spPr>
        <p:txBody>
          <a:bodyPr vert="horz" lIns="0" tIns="45720" rIns="0" bIns="45720" rtlCol="0" anchor="t">
            <a:normAutofit lnSpcReduction="10000"/>
          </a:bodyPr>
          <a:lstStyle/>
          <a:p>
            <a:pPr marL="383540" lvl="1"/>
            <a:r>
              <a:rPr lang="en-US" sz="2400" dirty="0">
                <a:ea typeface="+mn-lt"/>
                <a:cs typeface="+mn-lt"/>
              </a:rPr>
              <a:t>Learn vocabulary</a:t>
            </a:r>
            <a:endParaRPr lang="es-ES" sz="2400" dirty="0">
              <a:ea typeface="Calibri" panose="020F0502020204030204"/>
              <a:cs typeface="Calibri" panose="020F0502020204030204"/>
            </a:endParaRPr>
          </a:p>
          <a:p>
            <a:pPr marL="383540" lvl="1"/>
            <a:r>
              <a:rPr lang="en-US" sz="2400" dirty="0">
                <a:ea typeface="+mn-lt"/>
                <a:cs typeface="+mn-lt"/>
              </a:rPr>
              <a:t>Improve their writing skills</a:t>
            </a:r>
            <a:endParaRPr lang="es-ES" sz="2400" dirty="0">
              <a:ea typeface="Calibri"/>
              <a:cs typeface="Calibri"/>
            </a:endParaRPr>
          </a:p>
          <a:p>
            <a:pPr marL="383540" lvl="1"/>
            <a:r>
              <a:rPr lang="en-US" sz="2400" dirty="0">
                <a:ea typeface="+mn-lt"/>
                <a:cs typeface="+mn-lt"/>
              </a:rPr>
              <a:t>Improve grammatical accuracy</a:t>
            </a:r>
            <a:endParaRPr lang="es-ES" sz="2400" dirty="0">
              <a:ea typeface="Calibri"/>
              <a:cs typeface="Calibri"/>
            </a:endParaRPr>
          </a:p>
          <a:p>
            <a:pPr marL="383540" lvl="1"/>
            <a:r>
              <a:rPr lang="en-US" sz="2400" dirty="0">
                <a:ea typeface="+mn-lt"/>
                <a:cs typeface="+mn-lt"/>
              </a:rPr>
              <a:t>Practice conversation</a:t>
            </a:r>
            <a:endParaRPr lang="es-ES" sz="2400" dirty="0">
              <a:ea typeface="Calibri"/>
              <a:cs typeface="Calibri"/>
            </a:endParaRPr>
          </a:p>
          <a:p>
            <a:pPr marL="383540" lvl="1"/>
            <a:r>
              <a:rPr lang="en-US" sz="2400" dirty="0">
                <a:ea typeface="+mn-lt"/>
                <a:cs typeface="+mn-lt"/>
              </a:rPr>
              <a:t>Translate</a:t>
            </a:r>
            <a:endParaRPr lang="es-ES" sz="2400" dirty="0">
              <a:ea typeface="Calibri"/>
              <a:cs typeface="Calibri"/>
            </a:endParaRPr>
          </a:p>
          <a:p>
            <a:pPr marL="383540" lvl="1"/>
            <a:r>
              <a:rPr lang="en-US" sz="2400" dirty="0">
                <a:ea typeface="+mn-lt"/>
                <a:cs typeface="+mn-lt"/>
              </a:rPr>
              <a:t>Prepare for exams</a:t>
            </a:r>
            <a:endParaRPr lang="es-ES" sz="2400" dirty="0">
              <a:ea typeface="Calibri"/>
              <a:cs typeface="Calibri"/>
            </a:endParaRPr>
          </a:p>
          <a:p>
            <a:endParaRPr lang="es-ES" dirty="0">
              <a:ea typeface="Calibri"/>
              <a:cs typeface="Calibri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962" y="763062"/>
            <a:ext cx="554784" cy="414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25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EBAD75-34B1-2BC7-A0EB-E7BF534B0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Use </a:t>
            </a:r>
            <a:r>
              <a:rPr lang="es-ES" dirty="0" err="1"/>
              <a:t>of</a:t>
            </a:r>
            <a:r>
              <a:rPr lang="es-ES" dirty="0"/>
              <a:t> AI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1009CAE-713A-3230-B5C1-0EFF19FD1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F39A8-7C0D-43C7-B16D-E71991261813}" type="datetime1">
              <a:t>22/05/2025</a:t>
            </a:fld>
            <a:endParaRPr lang="en-US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962" y="763062"/>
            <a:ext cx="554784" cy="414564"/>
          </a:xfrm>
          <a:prstGeom prst="rect">
            <a:avLst/>
          </a:prstGeom>
        </p:spPr>
      </p:pic>
      <p:pic>
        <p:nvPicPr>
          <p:cNvPr id="12" name="Marcador de contenido 11" descr="Gráfico de respuestas de formularios. Título de la pregunta: ¿Con qué frecuencia usa estas herramientas?. Número de respuestas: 54 respuestas.">
            <a:extLst>
              <a:ext uri="{FF2B5EF4-FFF2-40B4-BE49-F238E27FC236}">
                <a16:creationId xmlns:a16="http://schemas.microsoft.com/office/drawing/2014/main" id="{932838A8-434F-65C9-583A-1FD0F0833B40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 rotWithShape="1">
          <a:blip r:embed="rId3"/>
          <a:srcRect l="1843" t="6406" r="15075" b="10103"/>
          <a:stretch/>
        </p:blipFill>
        <p:spPr>
          <a:xfrm>
            <a:off x="7336810" y="1654233"/>
            <a:ext cx="4167801" cy="1762298"/>
          </a:xfrm>
          <a:prstGeom prst="rect">
            <a:avLst/>
          </a:prstGeom>
        </p:spPr>
      </p:pic>
      <p:pic>
        <p:nvPicPr>
          <p:cNvPr id="14" name="Marcador de contenido 9" descr="Gráfico de respuestas de formularios. Título de la pregunta: ¿Ha utilizado alguna herramienta basada en IA para mejorar su inglés? (Si la respuesta es “No”, puede omitir las preguntas 2 a 4). Número de respuestas: 55 respuestas.">
            <a:extLst>
              <a:ext uri="{FF2B5EF4-FFF2-40B4-BE49-F238E27FC236}">
                <a16:creationId xmlns:a16="http://schemas.microsoft.com/office/drawing/2014/main" id="{50C33CE9-4631-E279-1BDB-8CFD4E1E021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4"/>
          <a:srcRect l="2237" t="4767" r="3637" b="8931"/>
          <a:stretch/>
        </p:blipFill>
        <p:spPr>
          <a:xfrm>
            <a:off x="1795549" y="1620981"/>
            <a:ext cx="4297680" cy="1787237"/>
          </a:xfrm>
        </p:spPr>
      </p:pic>
      <p:pic>
        <p:nvPicPr>
          <p:cNvPr id="13" name="Imagen 12"/>
          <p:cNvPicPr>
            <a:picLocks noChangeAspect="1"/>
          </p:cNvPicPr>
          <p:nvPr/>
        </p:nvPicPr>
        <p:blipFill rotWithShape="1">
          <a:blip r:embed="rId5"/>
          <a:srcRect t="5929" b="9624"/>
          <a:stretch/>
        </p:blipFill>
        <p:spPr>
          <a:xfrm>
            <a:off x="1693403" y="4239491"/>
            <a:ext cx="4713556" cy="2003368"/>
          </a:xfrm>
          <a:prstGeom prst="rect">
            <a:avLst/>
          </a:prstGeom>
        </p:spPr>
      </p:pic>
      <p:pic>
        <p:nvPicPr>
          <p:cNvPr id="17" name="Marcador de contenido 10" descr="Gráfico de respuestas de formularios. Título de la pregunta: ¿Para qué las utiliza principalmente?. Número de respuestas: 53 respuestas.">
            <a:extLst>
              <a:ext uri="{FF2B5EF4-FFF2-40B4-BE49-F238E27FC236}">
                <a16:creationId xmlns:a16="http://schemas.microsoft.com/office/drawing/2014/main" id="{710A887A-551F-971E-7FD8-36F6E37E14AF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5148" b="8294"/>
          <a:stretch/>
        </p:blipFill>
        <p:spPr>
          <a:xfrm>
            <a:off x="7000953" y="4214553"/>
            <a:ext cx="4674494" cy="1945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92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0EE096-B7E1-BDA4-3193-CC79280CF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68697" cy="956486"/>
          </a:xfrm>
        </p:spPr>
        <p:txBody>
          <a:bodyPr>
            <a:normAutofit/>
          </a:bodyPr>
          <a:lstStyle/>
          <a:p>
            <a:pPr algn="ctr"/>
            <a:r>
              <a:rPr lang="es-ES_tradnl" dirty="0" err="1" smtClean="0"/>
              <a:t>Students</a:t>
            </a:r>
            <a:r>
              <a:rPr lang="es-ES_tradnl" dirty="0" smtClean="0"/>
              <a:t>’ </a:t>
            </a:r>
            <a:r>
              <a:rPr lang="es-ES_tradnl" dirty="0" err="1"/>
              <a:t>P</a:t>
            </a:r>
            <a:r>
              <a:rPr lang="es-ES_tradnl" dirty="0" err="1" smtClean="0"/>
              <a:t>erception</a:t>
            </a:r>
            <a:endParaRPr lang="es-ES" dirty="0"/>
          </a:p>
        </p:txBody>
      </p:sp>
      <p:pic>
        <p:nvPicPr>
          <p:cNvPr id="13" name="Marcador de contenido 12" descr="Gráfico de respuestas de formularios. Título de la pregunta: ¿Se siente motivado/a a aprender más cuando usa herramientas de IA?. Número de respuestas: 55 respuestas.">
            <a:extLst>
              <a:ext uri="{FF2B5EF4-FFF2-40B4-BE49-F238E27FC236}">
                <a16:creationId xmlns:a16="http://schemas.microsoft.com/office/drawing/2014/main" id="{6A7AB4B3-8B74-269B-0F86-22E32AB282A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2251" t="4588" r="24180" b="7788"/>
          <a:stretch/>
        </p:blipFill>
        <p:spPr>
          <a:xfrm>
            <a:off x="1018746" y="3770077"/>
            <a:ext cx="4016120" cy="2012656"/>
          </a:xfrm>
        </p:spPr>
      </p:pic>
      <p:pic>
        <p:nvPicPr>
          <p:cNvPr id="5" name="Marcador de contenido 4" descr="Gráfico de respuestas de formularios. Título de la pregunta: ¿Considera que el uso de IA ha mejorado su nivel de inglés?. Número de respuestas: 55 respuestas.">
            <a:extLst>
              <a:ext uri="{FF2B5EF4-FFF2-40B4-BE49-F238E27FC236}">
                <a16:creationId xmlns:a16="http://schemas.microsoft.com/office/drawing/2014/main" id="{9B4E2E02-8074-BF19-94A9-4ACAF523A1A8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 rotWithShape="1">
          <a:blip r:embed="rId3"/>
          <a:srcRect l="2130" t="4809" r="26995" b="7168"/>
          <a:stretch/>
        </p:blipFill>
        <p:spPr>
          <a:xfrm>
            <a:off x="1018745" y="1379913"/>
            <a:ext cx="3759185" cy="1964420"/>
          </a:xfrm>
        </p:spPr>
      </p:pic>
      <p:pic>
        <p:nvPicPr>
          <p:cNvPr id="6" name="Imagen 5" descr="Gráfico de respuestas de formularios. Título de la pregunta: ¿Qué aspectos siente que han mejorado más con la IA?. Número de respuestas: 55 respuestas.">
            <a:extLst>
              <a:ext uri="{FF2B5EF4-FFF2-40B4-BE49-F238E27FC236}">
                <a16:creationId xmlns:a16="http://schemas.microsoft.com/office/drawing/2014/main" id="{D534F127-DE95-6355-24C8-0159BA4BFF3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881" t="5892" r="7923" b="9716"/>
          <a:stretch/>
        </p:blipFill>
        <p:spPr>
          <a:xfrm>
            <a:off x="5962209" y="1243089"/>
            <a:ext cx="5203768" cy="2319251"/>
          </a:xfrm>
          <a:prstGeom prst="rect">
            <a:avLst/>
          </a:prstGeom>
        </p:spPr>
      </p:pic>
      <p:pic>
        <p:nvPicPr>
          <p:cNvPr id="14" name="Imagen 13" descr="Gráfico de respuestas de formularios. Título de la pregunta: ¿Confía en la precisión y corrección de las respuestas generadas por IA?. Número de respuestas: 55 respuestas.">
            <a:extLst>
              <a:ext uri="{FF2B5EF4-FFF2-40B4-BE49-F238E27FC236}">
                <a16:creationId xmlns:a16="http://schemas.microsoft.com/office/drawing/2014/main" id="{718C17E2-9D98-6B0F-8520-A0C1A7562F1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511" t="5843" r="24301" b="9362"/>
          <a:stretch/>
        </p:blipFill>
        <p:spPr>
          <a:xfrm>
            <a:off x="6460067" y="3770077"/>
            <a:ext cx="4665133" cy="230899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3962" y="763062"/>
            <a:ext cx="554784" cy="414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87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A0AA3D-D754-8620-637B-0A1D3DB00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err="1">
                <a:ea typeface="Calibri Light"/>
                <a:cs typeface="Calibri Light"/>
              </a:rPr>
              <a:t>Advantages</a:t>
            </a:r>
            <a:r>
              <a:rPr lang="es-ES">
                <a:ea typeface="Calibri Light"/>
                <a:cs typeface="Calibri Light"/>
              </a:rPr>
              <a:t> &amp; </a:t>
            </a:r>
            <a:r>
              <a:rPr lang="es-ES" err="1">
                <a:ea typeface="Calibri Light"/>
                <a:cs typeface="Calibri Light"/>
              </a:rPr>
              <a:t>Disadvantages</a:t>
            </a:r>
            <a:endParaRPr lang="es-ES" err="1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6283B8-8330-42DB-7BD1-1E147949EB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2235" y="1731602"/>
            <a:ext cx="4937760" cy="823912"/>
          </a:xfrm>
        </p:spPr>
        <p:txBody>
          <a:bodyPr/>
          <a:lstStyle/>
          <a:p>
            <a:pPr algn="ctr"/>
            <a:r>
              <a:rPr lang="es-ES" sz="2400" dirty="0">
                <a:solidFill>
                  <a:srgbClr val="404040"/>
                </a:solidFill>
                <a:ea typeface="Calibri"/>
                <a:cs typeface="Calibri"/>
              </a:rPr>
              <a:t>✅ </a:t>
            </a:r>
            <a:r>
              <a:rPr lang="es-ES" sz="2400" b="1" dirty="0" err="1">
                <a:solidFill>
                  <a:srgbClr val="404040"/>
                </a:solidFill>
                <a:ea typeface="Calibri"/>
                <a:cs typeface="Calibri"/>
              </a:rPr>
              <a:t>Advantages</a:t>
            </a:r>
            <a:endParaRPr lang="es-ES" sz="2400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F694E43-84F5-7A6C-55C5-936DEFB999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2235" y="2550546"/>
            <a:ext cx="4937760" cy="2968512"/>
          </a:xfrm>
        </p:spPr>
        <p:txBody>
          <a:bodyPr vert="horz" lIns="0" tIns="45720" rIns="0" bIns="45720" rtlCol="0" anchor="t">
            <a:normAutofit/>
          </a:bodyPr>
          <a:lstStyle/>
          <a:p>
            <a:endParaRPr lang="es-ES" b="1" dirty="0">
              <a:ea typeface="Calibri" panose="020F0502020204030204"/>
              <a:cs typeface="Calibri" panose="020F0502020204030204"/>
            </a:endParaRPr>
          </a:p>
          <a:p>
            <a:r>
              <a:rPr lang="es-ES" dirty="0" err="1">
                <a:ea typeface="+mn-lt"/>
                <a:cs typeface="+mn-lt"/>
              </a:rPr>
              <a:t>Saves</a:t>
            </a:r>
            <a:r>
              <a:rPr lang="es-ES" dirty="0">
                <a:ea typeface="+mn-lt"/>
                <a:cs typeface="+mn-lt"/>
              </a:rPr>
              <a:t> time and </a:t>
            </a:r>
            <a:r>
              <a:rPr lang="es-ES" dirty="0" err="1">
                <a:ea typeface="+mn-lt"/>
                <a:cs typeface="+mn-lt"/>
              </a:rPr>
              <a:t>provides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dirty="0" err="1">
                <a:ea typeface="+mn-lt"/>
                <a:cs typeface="+mn-lt"/>
              </a:rPr>
              <a:t>immediate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dirty="0" err="1">
                <a:ea typeface="+mn-lt"/>
                <a:cs typeface="+mn-lt"/>
              </a:rPr>
              <a:t>feedback</a:t>
            </a:r>
            <a:endParaRPr lang="es-ES" dirty="0"/>
          </a:p>
          <a:p>
            <a:r>
              <a:rPr lang="es-ES" dirty="0" err="1">
                <a:ea typeface="+mn-lt"/>
                <a:cs typeface="+mn-lt"/>
              </a:rPr>
              <a:t>Available</a:t>
            </a:r>
            <a:r>
              <a:rPr lang="es-ES" dirty="0">
                <a:ea typeface="+mn-lt"/>
                <a:cs typeface="+mn-lt"/>
              </a:rPr>
              <a:t> 24/7 – </a:t>
            </a:r>
            <a:r>
              <a:rPr lang="es-ES" dirty="0" err="1">
                <a:ea typeface="+mn-lt"/>
                <a:cs typeface="+mn-lt"/>
              </a:rPr>
              <a:t>supports</a:t>
            </a:r>
            <a:r>
              <a:rPr lang="es-ES" dirty="0">
                <a:ea typeface="+mn-lt"/>
                <a:cs typeface="+mn-lt"/>
              </a:rPr>
              <a:t> flexible, </a:t>
            </a:r>
            <a:r>
              <a:rPr lang="es-ES" dirty="0" err="1">
                <a:ea typeface="+mn-lt"/>
                <a:cs typeface="+mn-lt"/>
              </a:rPr>
              <a:t>self</a:t>
            </a:r>
            <a:r>
              <a:rPr lang="es-ES" dirty="0">
                <a:ea typeface="+mn-lt"/>
                <a:cs typeface="+mn-lt"/>
              </a:rPr>
              <a:t>-paced </a:t>
            </a:r>
            <a:r>
              <a:rPr lang="es-ES" dirty="0" err="1">
                <a:ea typeface="+mn-lt"/>
                <a:cs typeface="+mn-lt"/>
              </a:rPr>
              <a:t>learning</a:t>
            </a:r>
            <a:endParaRPr lang="es-ES" dirty="0"/>
          </a:p>
          <a:p>
            <a:r>
              <a:rPr lang="es-ES" dirty="0" err="1">
                <a:ea typeface="+mn-lt"/>
                <a:cs typeface="+mn-lt"/>
              </a:rPr>
              <a:t>Easily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dirty="0" err="1">
                <a:ea typeface="+mn-lt"/>
                <a:cs typeface="+mn-lt"/>
              </a:rPr>
              <a:t>accessible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dirty="0" err="1">
                <a:ea typeface="+mn-lt"/>
                <a:cs typeface="+mn-lt"/>
              </a:rPr>
              <a:t>from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dirty="0" err="1">
                <a:ea typeface="+mn-lt"/>
                <a:cs typeface="+mn-lt"/>
              </a:rPr>
              <a:t>various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dirty="0" err="1">
                <a:ea typeface="+mn-lt"/>
                <a:cs typeface="+mn-lt"/>
              </a:rPr>
              <a:t>devices</a:t>
            </a:r>
            <a:endParaRPr lang="es-ES" dirty="0" err="1"/>
          </a:p>
          <a:p>
            <a:r>
              <a:rPr lang="es-ES" dirty="0" err="1">
                <a:ea typeface="+mn-lt"/>
                <a:cs typeface="+mn-lt"/>
              </a:rPr>
              <a:t>Offers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dirty="0" err="1">
                <a:ea typeface="+mn-lt"/>
                <a:cs typeface="+mn-lt"/>
              </a:rPr>
              <a:t>multiple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dirty="0" err="1">
                <a:ea typeface="+mn-lt"/>
                <a:cs typeface="+mn-lt"/>
              </a:rPr>
              <a:t>ways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dirty="0" err="1">
                <a:ea typeface="+mn-lt"/>
                <a:cs typeface="+mn-lt"/>
              </a:rPr>
              <a:t>to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dirty="0" err="1">
                <a:ea typeface="+mn-lt"/>
                <a:cs typeface="+mn-lt"/>
              </a:rPr>
              <a:t>solve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dirty="0" err="1">
                <a:ea typeface="+mn-lt"/>
                <a:cs typeface="+mn-lt"/>
              </a:rPr>
              <a:t>problems</a:t>
            </a:r>
            <a:endParaRPr lang="es-ES" dirty="0" err="1"/>
          </a:p>
          <a:p>
            <a:r>
              <a:rPr lang="es-ES" dirty="0" err="1">
                <a:ea typeface="+mn-lt"/>
                <a:cs typeface="+mn-lt"/>
              </a:rPr>
              <a:t>Encourages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dirty="0" err="1">
                <a:ea typeface="+mn-lt"/>
                <a:cs typeface="+mn-lt"/>
              </a:rPr>
              <a:t>independent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dirty="0" err="1">
                <a:ea typeface="+mn-lt"/>
                <a:cs typeface="+mn-lt"/>
              </a:rPr>
              <a:t>learning</a:t>
            </a:r>
            <a:endParaRPr lang="es-ES" dirty="0" err="1"/>
          </a:p>
          <a:p>
            <a:endParaRPr lang="es-ES" dirty="0">
              <a:ea typeface="Calibri"/>
              <a:cs typeface="Calibri"/>
            </a:endParaRP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7DD59E1-64FB-7C41-1953-1A84959DDC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00793" y="1731602"/>
            <a:ext cx="4937760" cy="823912"/>
          </a:xfrm>
        </p:spPr>
        <p:txBody>
          <a:bodyPr/>
          <a:lstStyle/>
          <a:p>
            <a:pPr algn="ctr"/>
            <a:r>
              <a:rPr lang="es-ES" sz="2400" dirty="0">
                <a:solidFill>
                  <a:srgbClr val="404040"/>
                </a:solidFill>
                <a:ea typeface="Calibri"/>
                <a:cs typeface="Calibri"/>
              </a:rPr>
              <a:t>⚠ </a:t>
            </a:r>
            <a:r>
              <a:rPr lang="es-ES" sz="2400" b="1" dirty="0" err="1">
                <a:solidFill>
                  <a:srgbClr val="404040"/>
                </a:solidFill>
                <a:ea typeface="Calibri"/>
                <a:cs typeface="Calibri"/>
              </a:rPr>
              <a:t>Disadvantages</a:t>
            </a:r>
            <a:endParaRPr lang="es-ES" sz="2400" dirty="0">
              <a:ea typeface="Calibri"/>
              <a:cs typeface="Calibri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AB2CB96-3BB1-A8EB-8011-2E33190D09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0793" y="2728343"/>
            <a:ext cx="4937760" cy="3697857"/>
          </a:xfrm>
        </p:spPr>
        <p:txBody>
          <a:bodyPr vert="horz" lIns="0" tIns="45720" rIns="0" bIns="45720" rtlCol="0" anchor="t">
            <a:normAutofit fontScale="62500" lnSpcReduction="20000"/>
          </a:bodyPr>
          <a:lstStyle/>
          <a:p>
            <a:endParaRPr lang="es-ES" dirty="0">
              <a:ea typeface="Calibri" panose="020F0502020204030204"/>
              <a:cs typeface="Calibri" panose="020F0502020204030204"/>
            </a:endParaRPr>
          </a:p>
          <a:p>
            <a:r>
              <a:rPr lang="es-ES" sz="2900" dirty="0" err="1">
                <a:ea typeface="+mn-lt"/>
                <a:cs typeface="+mn-lt"/>
              </a:rPr>
              <a:t>Cannot</a:t>
            </a:r>
            <a:r>
              <a:rPr lang="es-ES" sz="2900" dirty="0">
                <a:ea typeface="+mn-lt"/>
                <a:cs typeface="+mn-lt"/>
              </a:rPr>
              <a:t> </a:t>
            </a:r>
            <a:r>
              <a:rPr lang="es-ES" sz="2900" dirty="0" err="1">
                <a:ea typeface="+mn-lt"/>
                <a:cs typeface="+mn-lt"/>
              </a:rPr>
              <a:t>replace</a:t>
            </a:r>
            <a:r>
              <a:rPr lang="es-ES" sz="2900" dirty="0">
                <a:ea typeface="+mn-lt"/>
                <a:cs typeface="+mn-lt"/>
              </a:rPr>
              <a:t> </a:t>
            </a:r>
            <a:r>
              <a:rPr lang="es-ES" sz="2900" dirty="0" err="1">
                <a:ea typeface="+mn-lt"/>
                <a:cs typeface="+mn-lt"/>
              </a:rPr>
              <a:t>the</a:t>
            </a:r>
            <a:r>
              <a:rPr lang="es-ES" sz="2900" dirty="0">
                <a:ea typeface="+mn-lt"/>
                <a:cs typeface="+mn-lt"/>
              </a:rPr>
              <a:t> </a:t>
            </a:r>
            <a:r>
              <a:rPr lang="es-ES" sz="2900" dirty="0" err="1">
                <a:ea typeface="+mn-lt"/>
                <a:cs typeface="+mn-lt"/>
              </a:rPr>
              <a:t>teacher’s</a:t>
            </a:r>
            <a:r>
              <a:rPr lang="es-ES" sz="2900" dirty="0">
                <a:ea typeface="+mn-lt"/>
                <a:cs typeface="+mn-lt"/>
              </a:rPr>
              <a:t> role and </a:t>
            </a:r>
            <a:r>
              <a:rPr lang="es-ES" sz="2900" dirty="0" err="1">
                <a:ea typeface="+mn-lt"/>
                <a:cs typeface="+mn-lt"/>
              </a:rPr>
              <a:t>expertise</a:t>
            </a:r>
            <a:endParaRPr lang="es-ES" sz="2900" dirty="0">
              <a:ea typeface="+mn-lt"/>
              <a:cs typeface="+mn-lt"/>
            </a:endParaRPr>
          </a:p>
          <a:p>
            <a:r>
              <a:rPr lang="es-ES" sz="2900" dirty="0">
                <a:ea typeface="+mn-lt"/>
                <a:cs typeface="+mn-lt"/>
              </a:rPr>
              <a:t>May lead to </a:t>
            </a:r>
            <a:r>
              <a:rPr lang="es-ES" sz="2900" dirty="0" err="1">
                <a:ea typeface="+mn-lt"/>
                <a:cs typeface="+mn-lt"/>
              </a:rPr>
              <a:t>overreliance</a:t>
            </a:r>
            <a:r>
              <a:rPr lang="es-ES" sz="2900" dirty="0">
                <a:ea typeface="+mn-lt"/>
                <a:cs typeface="+mn-lt"/>
              </a:rPr>
              <a:t> and </a:t>
            </a:r>
            <a:r>
              <a:rPr lang="es-ES" sz="2900" dirty="0" err="1">
                <a:ea typeface="+mn-lt"/>
                <a:cs typeface="+mn-lt"/>
              </a:rPr>
              <a:t>reduced</a:t>
            </a:r>
            <a:r>
              <a:rPr lang="es-ES" sz="2900" dirty="0">
                <a:ea typeface="+mn-lt"/>
                <a:cs typeface="+mn-lt"/>
              </a:rPr>
              <a:t> </a:t>
            </a:r>
            <a:r>
              <a:rPr lang="es-ES" sz="2900" dirty="0" err="1">
                <a:ea typeface="+mn-lt"/>
                <a:cs typeface="+mn-lt"/>
              </a:rPr>
              <a:t>learner</a:t>
            </a:r>
            <a:r>
              <a:rPr lang="es-ES" sz="2900" dirty="0">
                <a:ea typeface="+mn-lt"/>
                <a:cs typeface="+mn-lt"/>
              </a:rPr>
              <a:t> </a:t>
            </a:r>
            <a:r>
              <a:rPr lang="es-ES" sz="2900" dirty="0" err="1">
                <a:ea typeface="+mn-lt"/>
                <a:cs typeface="+mn-lt"/>
              </a:rPr>
              <a:t>effort</a:t>
            </a:r>
            <a:endParaRPr lang="es-ES" sz="2900" dirty="0">
              <a:ea typeface="+mn-lt"/>
              <a:cs typeface="+mn-lt"/>
            </a:endParaRPr>
          </a:p>
          <a:p>
            <a:r>
              <a:rPr lang="es-ES" sz="2900" dirty="0" err="1">
                <a:ea typeface="+mn-lt"/>
                <a:cs typeface="+mn-lt"/>
              </a:rPr>
              <a:t>Not</a:t>
            </a:r>
            <a:r>
              <a:rPr lang="es-ES" sz="2900" dirty="0">
                <a:ea typeface="+mn-lt"/>
                <a:cs typeface="+mn-lt"/>
              </a:rPr>
              <a:t> </a:t>
            </a:r>
            <a:r>
              <a:rPr lang="es-ES" sz="2900" dirty="0" err="1">
                <a:ea typeface="+mn-lt"/>
                <a:cs typeface="+mn-lt"/>
              </a:rPr>
              <a:t>always</a:t>
            </a:r>
            <a:r>
              <a:rPr lang="es-ES" sz="2900" dirty="0">
                <a:ea typeface="+mn-lt"/>
                <a:cs typeface="+mn-lt"/>
              </a:rPr>
              <a:t> </a:t>
            </a:r>
            <a:r>
              <a:rPr lang="es-ES" sz="2900" dirty="0" err="1">
                <a:ea typeface="+mn-lt"/>
                <a:cs typeface="+mn-lt"/>
              </a:rPr>
              <a:t>accurate</a:t>
            </a:r>
            <a:r>
              <a:rPr lang="es-ES" sz="2900" dirty="0">
                <a:ea typeface="+mn-lt"/>
                <a:cs typeface="+mn-lt"/>
              </a:rPr>
              <a:t> </a:t>
            </a:r>
            <a:r>
              <a:rPr lang="es-ES" sz="2900" dirty="0" err="1">
                <a:ea typeface="+mn-lt"/>
                <a:cs typeface="+mn-lt"/>
              </a:rPr>
              <a:t>or</a:t>
            </a:r>
            <a:r>
              <a:rPr lang="es-ES" sz="2900" dirty="0">
                <a:ea typeface="+mn-lt"/>
                <a:cs typeface="+mn-lt"/>
              </a:rPr>
              <a:t> </a:t>
            </a:r>
            <a:r>
              <a:rPr lang="es-ES" sz="2900" dirty="0" err="1">
                <a:ea typeface="+mn-lt"/>
                <a:cs typeface="+mn-lt"/>
              </a:rPr>
              <a:t>reliable</a:t>
            </a:r>
            <a:endParaRPr lang="es-ES" sz="2900" dirty="0">
              <a:ea typeface="+mn-lt"/>
              <a:cs typeface="+mn-lt"/>
            </a:endParaRPr>
          </a:p>
          <a:p>
            <a:r>
              <a:rPr lang="es-ES" sz="2900" dirty="0" err="1">
                <a:ea typeface="+mn-lt"/>
                <a:cs typeface="+mn-lt"/>
              </a:rPr>
              <a:t>Less</a:t>
            </a:r>
            <a:r>
              <a:rPr lang="es-ES" sz="2900" dirty="0">
                <a:ea typeface="+mn-lt"/>
                <a:cs typeface="+mn-lt"/>
              </a:rPr>
              <a:t> </a:t>
            </a:r>
            <a:r>
              <a:rPr lang="es-ES" sz="2900" dirty="0" err="1">
                <a:ea typeface="+mn-lt"/>
                <a:cs typeface="+mn-lt"/>
              </a:rPr>
              <a:t>effective</a:t>
            </a:r>
            <a:r>
              <a:rPr lang="es-ES" sz="2900" dirty="0">
                <a:ea typeface="+mn-lt"/>
                <a:cs typeface="+mn-lt"/>
              </a:rPr>
              <a:t> </a:t>
            </a:r>
            <a:r>
              <a:rPr lang="es-ES" sz="2900" dirty="0" err="1">
                <a:ea typeface="+mn-lt"/>
                <a:cs typeface="+mn-lt"/>
              </a:rPr>
              <a:t>for</a:t>
            </a:r>
            <a:r>
              <a:rPr lang="es-ES" sz="2900" dirty="0">
                <a:ea typeface="+mn-lt"/>
                <a:cs typeface="+mn-lt"/>
              </a:rPr>
              <a:t> </a:t>
            </a:r>
            <a:r>
              <a:rPr lang="es-ES" sz="2900" dirty="0" err="1">
                <a:ea typeface="+mn-lt"/>
                <a:cs typeface="+mn-lt"/>
              </a:rPr>
              <a:t>advanced</a:t>
            </a:r>
            <a:r>
              <a:rPr lang="es-ES" sz="2900" dirty="0">
                <a:ea typeface="+mn-lt"/>
                <a:cs typeface="+mn-lt"/>
              </a:rPr>
              <a:t> </a:t>
            </a:r>
            <a:r>
              <a:rPr lang="es-ES" sz="2900" dirty="0" err="1">
                <a:ea typeface="+mn-lt"/>
                <a:cs typeface="+mn-lt"/>
              </a:rPr>
              <a:t>tasks</a:t>
            </a:r>
            <a:r>
              <a:rPr lang="es-ES" sz="2900" dirty="0">
                <a:ea typeface="+mn-lt"/>
                <a:cs typeface="+mn-lt"/>
              </a:rPr>
              <a:t> (</a:t>
            </a:r>
            <a:r>
              <a:rPr lang="es-ES" sz="2900" dirty="0" err="1">
                <a:ea typeface="+mn-lt"/>
                <a:cs typeface="+mn-lt"/>
              </a:rPr>
              <a:t>e.g</a:t>
            </a:r>
            <a:r>
              <a:rPr lang="es-ES" sz="2900" dirty="0">
                <a:ea typeface="+mn-lt"/>
                <a:cs typeface="+mn-lt"/>
              </a:rPr>
              <a:t>., </a:t>
            </a:r>
            <a:r>
              <a:rPr lang="es-ES" sz="2900" dirty="0" err="1">
                <a:ea typeface="+mn-lt"/>
                <a:cs typeface="+mn-lt"/>
              </a:rPr>
              <a:t>critical</a:t>
            </a:r>
            <a:r>
              <a:rPr lang="es-ES" sz="2900" dirty="0">
                <a:ea typeface="+mn-lt"/>
                <a:cs typeface="+mn-lt"/>
              </a:rPr>
              <a:t> </a:t>
            </a:r>
            <a:r>
              <a:rPr lang="es-ES" sz="2900" dirty="0" err="1">
                <a:ea typeface="+mn-lt"/>
                <a:cs typeface="+mn-lt"/>
              </a:rPr>
              <a:t>thinking</a:t>
            </a:r>
            <a:r>
              <a:rPr lang="es-ES" sz="2900" dirty="0">
                <a:ea typeface="+mn-lt"/>
                <a:cs typeface="+mn-lt"/>
              </a:rPr>
              <a:t>, humor, </a:t>
            </a:r>
            <a:r>
              <a:rPr lang="es-ES" sz="2900" dirty="0" err="1">
                <a:ea typeface="+mn-lt"/>
                <a:cs typeface="+mn-lt"/>
              </a:rPr>
              <a:t>argumentation</a:t>
            </a:r>
            <a:r>
              <a:rPr lang="es-ES" sz="2900" dirty="0">
                <a:ea typeface="+mn-lt"/>
                <a:cs typeface="+mn-lt"/>
              </a:rPr>
              <a:t>)</a:t>
            </a:r>
          </a:p>
          <a:p>
            <a:r>
              <a:rPr lang="es-ES" sz="2900" dirty="0" err="1">
                <a:ea typeface="+mn-lt"/>
                <a:cs typeface="+mn-lt"/>
              </a:rPr>
              <a:t>Lacks</a:t>
            </a:r>
            <a:r>
              <a:rPr lang="es-ES" sz="2900" dirty="0">
                <a:ea typeface="+mn-lt"/>
                <a:cs typeface="+mn-lt"/>
              </a:rPr>
              <a:t> personal </a:t>
            </a:r>
            <a:r>
              <a:rPr lang="es-ES" sz="2900" dirty="0" err="1">
                <a:ea typeface="+mn-lt"/>
                <a:cs typeface="+mn-lt"/>
              </a:rPr>
              <a:t>interaction</a:t>
            </a:r>
            <a:r>
              <a:rPr lang="es-ES" sz="2900" dirty="0">
                <a:ea typeface="+mn-lt"/>
                <a:cs typeface="+mn-lt"/>
              </a:rPr>
              <a:t> and human </a:t>
            </a:r>
            <a:r>
              <a:rPr lang="es-ES" sz="2900" dirty="0" err="1">
                <a:ea typeface="+mn-lt"/>
                <a:cs typeface="+mn-lt"/>
              </a:rPr>
              <a:t>feedback</a:t>
            </a:r>
            <a:endParaRPr lang="es-ES" sz="29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1900" dirty="0">
                <a:ea typeface="+mn-lt"/>
                <a:cs typeface="+mn-lt"/>
              </a:rPr>
              <a:t/>
            </a:r>
            <a:br>
              <a:rPr lang="en-US" sz="1900" dirty="0">
                <a:ea typeface="+mn-lt"/>
                <a:cs typeface="+mn-lt"/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s-ES" dirty="0">
              <a:ea typeface="Calibri"/>
              <a:cs typeface="Calibri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962" y="763062"/>
            <a:ext cx="554784" cy="414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5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357C20-CBB3-6838-5BB7-0063D4E09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3818" y="728102"/>
            <a:ext cx="8661862" cy="875195"/>
          </a:xfrm>
        </p:spPr>
        <p:txBody>
          <a:bodyPr/>
          <a:lstStyle/>
          <a:p>
            <a:pPr algn="ctr"/>
            <a:r>
              <a:rPr lang="es-ES" dirty="0" err="1">
                <a:ea typeface="Calibri Light"/>
                <a:cs typeface="Calibri Light"/>
              </a:rPr>
              <a:t>Conclusions</a:t>
            </a:r>
            <a:endParaRPr lang="es-ES" dirty="0" err="1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0CB93CC-D770-4647-3175-564DD5359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702981"/>
          </a:xfrm>
        </p:spPr>
        <p:txBody>
          <a:bodyPr vert="horz" lIns="0" tIns="45720" rIns="0" bIns="45720" rtlCol="0" anchor="t">
            <a:normAutofit lnSpcReduction="10000"/>
          </a:bodyPr>
          <a:lstStyle/>
          <a:p>
            <a:pPr>
              <a:buFont typeface="Wingdings" panose="020F0502020204030204" pitchFamily="34" charset="0"/>
              <a:buChar char="Ø"/>
            </a:pPr>
            <a:r>
              <a:rPr lang="es-ES" sz="2400" dirty="0">
                <a:ea typeface="+mn-lt"/>
                <a:cs typeface="+mn-lt"/>
              </a:rPr>
              <a:t>AI </a:t>
            </a:r>
            <a:r>
              <a:rPr lang="es-ES" sz="2400" dirty="0" err="1">
                <a:ea typeface="+mn-lt"/>
                <a:cs typeface="+mn-lt"/>
              </a:rPr>
              <a:t>is</a:t>
            </a:r>
            <a:r>
              <a:rPr lang="es-ES" sz="2400" dirty="0">
                <a:ea typeface="+mn-lt"/>
                <a:cs typeface="+mn-lt"/>
              </a:rPr>
              <a:t> </a:t>
            </a:r>
            <a:r>
              <a:rPr lang="es-ES" sz="2400" dirty="0" err="1">
                <a:ea typeface="+mn-lt"/>
                <a:cs typeface="+mn-lt"/>
              </a:rPr>
              <a:t>already</a:t>
            </a:r>
            <a:r>
              <a:rPr lang="es-ES" sz="2400" dirty="0">
                <a:ea typeface="+mn-lt"/>
                <a:cs typeface="+mn-lt"/>
              </a:rPr>
              <a:t> </a:t>
            </a:r>
            <a:r>
              <a:rPr lang="es-ES" sz="2400" dirty="0" err="1">
                <a:ea typeface="+mn-lt"/>
                <a:cs typeface="+mn-lt"/>
              </a:rPr>
              <a:t>shaping</a:t>
            </a:r>
            <a:r>
              <a:rPr lang="es-ES" sz="2400" dirty="0">
                <a:ea typeface="+mn-lt"/>
                <a:cs typeface="+mn-lt"/>
              </a:rPr>
              <a:t> </a:t>
            </a:r>
            <a:r>
              <a:rPr lang="es-ES" sz="2400" dirty="0" err="1">
                <a:ea typeface="+mn-lt"/>
                <a:cs typeface="+mn-lt"/>
              </a:rPr>
              <a:t>the</a:t>
            </a:r>
            <a:r>
              <a:rPr lang="es-ES" sz="2400" dirty="0">
                <a:ea typeface="+mn-lt"/>
                <a:cs typeface="+mn-lt"/>
              </a:rPr>
              <a:t> </a:t>
            </a:r>
            <a:r>
              <a:rPr lang="es-ES" sz="2400" dirty="0" err="1">
                <a:ea typeface="+mn-lt"/>
                <a:cs typeface="+mn-lt"/>
              </a:rPr>
              <a:t>way</a:t>
            </a:r>
            <a:r>
              <a:rPr lang="es-ES" sz="2400" dirty="0">
                <a:ea typeface="+mn-lt"/>
                <a:cs typeface="+mn-lt"/>
              </a:rPr>
              <a:t> </a:t>
            </a:r>
            <a:r>
              <a:rPr lang="es-ES" sz="2400" dirty="0" err="1">
                <a:ea typeface="+mn-lt"/>
                <a:cs typeface="+mn-lt"/>
              </a:rPr>
              <a:t>students</a:t>
            </a:r>
            <a:r>
              <a:rPr lang="es-ES" sz="2400" dirty="0">
                <a:ea typeface="+mn-lt"/>
                <a:cs typeface="+mn-lt"/>
              </a:rPr>
              <a:t> </a:t>
            </a:r>
            <a:r>
              <a:rPr lang="es-ES" sz="2400" dirty="0" err="1">
                <a:ea typeface="+mn-lt"/>
                <a:cs typeface="+mn-lt"/>
              </a:rPr>
              <a:t>learn</a:t>
            </a:r>
            <a:endParaRPr lang="es-ES" sz="2400" dirty="0">
              <a:ea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endParaRPr lang="es-ES" sz="2400" dirty="0">
              <a:ea typeface="+mn-lt"/>
              <a:cs typeface="+mn-lt"/>
            </a:endParaRPr>
          </a:p>
          <a:p>
            <a:pPr>
              <a:buFont typeface="Wingdings" panose="020F0502020204030204" pitchFamily="34" charset="0"/>
              <a:buChar char="Ø"/>
            </a:pPr>
            <a:r>
              <a:rPr lang="es-ES" sz="2400" dirty="0" err="1">
                <a:ea typeface="+mn-lt"/>
                <a:cs typeface="+mn-lt"/>
              </a:rPr>
              <a:t>Students</a:t>
            </a:r>
            <a:r>
              <a:rPr lang="es-ES" sz="2400" dirty="0">
                <a:ea typeface="+mn-lt"/>
                <a:cs typeface="+mn-lt"/>
              </a:rPr>
              <a:t> trust AI </a:t>
            </a:r>
            <a:r>
              <a:rPr lang="es-ES" sz="2400" dirty="0" err="1">
                <a:ea typeface="+mn-lt"/>
                <a:cs typeface="+mn-lt"/>
              </a:rPr>
              <a:t>tools</a:t>
            </a:r>
            <a:endParaRPr lang="es-ES" sz="2400" dirty="0">
              <a:ea typeface="Calibri"/>
              <a:cs typeface="Calibri"/>
            </a:endParaRPr>
          </a:p>
          <a:p>
            <a:pPr marL="0" indent="0">
              <a:buNone/>
            </a:pPr>
            <a:endParaRPr lang="es-ES" sz="2400" dirty="0">
              <a:ea typeface="+mn-lt"/>
              <a:cs typeface="+mn-lt"/>
            </a:endParaRPr>
          </a:p>
          <a:p>
            <a:pPr>
              <a:buFont typeface="Wingdings" panose="020F0502020204030204" pitchFamily="34" charset="0"/>
              <a:buChar char="Ø"/>
            </a:pPr>
            <a:r>
              <a:rPr lang="es-ES" sz="2400" dirty="0" err="1">
                <a:ea typeface="+mn-lt"/>
                <a:cs typeface="+mn-lt"/>
              </a:rPr>
              <a:t>Teachers</a:t>
            </a:r>
            <a:r>
              <a:rPr lang="es-ES" sz="2400" dirty="0">
                <a:ea typeface="+mn-lt"/>
                <a:cs typeface="+mn-lt"/>
              </a:rPr>
              <a:t> </a:t>
            </a:r>
            <a:r>
              <a:rPr lang="es-ES" sz="2400" dirty="0" err="1">
                <a:ea typeface="+mn-lt"/>
                <a:cs typeface="+mn-lt"/>
              </a:rPr>
              <a:t>benefit</a:t>
            </a:r>
            <a:r>
              <a:rPr lang="es-ES" sz="2400" dirty="0">
                <a:ea typeface="+mn-lt"/>
                <a:cs typeface="+mn-lt"/>
              </a:rPr>
              <a:t> </a:t>
            </a:r>
            <a:r>
              <a:rPr lang="es-ES" sz="2400" dirty="0" err="1">
                <a:ea typeface="+mn-lt"/>
                <a:cs typeface="+mn-lt"/>
              </a:rPr>
              <a:t>from</a:t>
            </a:r>
            <a:r>
              <a:rPr lang="es-ES" sz="2400" dirty="0">
                <a:ea typeface="+mn-lt"/>
                <a:cs typeface="+mn-lt"/>
              </a:rPr>
              <a:t> AI</a:t>
            </a:r>
            <a:endParaRPr lang="es-ES" sz="2400" dirty="0">
              <a:ea typeface="Calibri"/>
              <a:cs typeface="Calibri"/>
            </a:endParaRPr>
          </a:p>
          <a:p>
            <a:pPr marL="0" indent="0">
              <a:buNone/>
            </a:pPr>
            <a:endParaRPr lang="es-ES" sz="2400" dirty="0">
              <a:ea typeface="+mn-lt"/>
              <a:cs typeface="+mn-lt"/>
            </a:endParaRPr>
          </a:p>
          <a:p>
            <a:pPr>
              <a:buFont typeface="Wingdings" panose="020F0502020204030204" pitchFamily="34" charset="0"/>
              <a:buChar char="Ø"/>
            </a:pPr>
            <a:r>
              <a:rPr lang="es-ES" sz="2400" dirty="0">
                <a:ea typeface="+mn-lt"/>
                <a:cs typeface="+mn-lt"/>
              </a:rPr>
              <a:t>AI </a:t>
            </a:r>
            <a:r>
              <a:rPr lang="es-ES" sz="2400" dirty="0" err="1">
                <a:ea typeface="+mn-lt"/>
                <a:cs typeface="+mn-lt"/>
              </a:rPr>
              <a:t>cannot</a:t>
            </a:r>
            <a:r>
              <a:rPr lang="es-ES" sz="2400" dirty="0">
                <a:ea typeface="+mn-lt"/>
                <a:cs typeface="+mn-lt"/>
              </a:rPr>
              <a:t> and </a:t>
            </a:r>
            <a:r>
              <a:rPr lang="es-ES" sz="2400" dirty="0" err="1">
                <a:ea typeface="+mn-lt"/>
                <a:cs typeface="+mn-lt"/>
              </a:rPr>
              <a:t>should</a:t>
            </a:r>
            <a:r>
              <a:rPr lang="es-ES" sz="2400" dirty="0">
                <a:ea typeface="+mn-lt"/>
                <a:cs typeface="+mn-lt"/>
              </a:rPr>
              <a:t> </a:t>
            </a:r>
            <a:r>
              <a:rPr lang="es-ES" sz="2400" dirty="0" err="1">
                <a:ea typeface="+mn-lt"/>
                <a:cs typeface="+mn-lt"/>
              </a:rPr>
              <a:t>not</a:t>
            </a:r>
            <a:r>
              <a:rPr lang="es-ES" sz="2400" dirty="0">
                <a:ea typeface="+mn-lt"/>
                <a:cs typeface="+mn-lt"/>
              </a:rPr>
              <a:t> </a:t>
            </a:r>
            <a:r>
              <a:rPr lang="es-ES" sz="2400" dirty="0" err="1">
                <a:ea typeface="+mn-lt"/>
                <a:cs typeface="+mn-lt"/>
              </a:rPr>
              <a:t>replace</a:t>
            </a:r>
            <a:r>
              <a:rPr lang="es-ES" sz="2400" dirty="0">
                <a:ea typeface="+mn-lt"/>
                <a:cs typeface="+mn-lt"/>
              </a:rPr>
              <a:t> </a:t>
            </a:r>
            <a:r>
              <a:rPr lang="es-ES" sz="2400" dirty="0" err="1">
                <a:ea typeface="+mn-lt"/>
                <a:cs typeface="+mn-lt"/>
              </a:rPr>
              <a:t>the</a:t>
            </a:r>
            <a:r>
              <a:rPr lang="es-ES" sz="2400" dirty="0">
                <a:ea typeface="+mn-lt"/>
                <a:cs typeface="+mn-lt"/>
              </a:rPr>
              <a:t> </a:t>
            </a:r>
            <a:r>
              <a:rPr lang="es-ES" sz="2400" dirty="0" err="1">
                <a:ea typeface="+mn-lt"/>
                <a:cs typeface="+mn-lt"/>
              </a:rPr>
              <a:t>teacher</a:t>
            </a:r>
            <a:endParaRPr lang="es-ES" sz="2400" dirty="0">
              <a:ea typeface="Calibri"/>
              <a:cs typeface="Calibri"/>
            </a:endParaRPr>
          </a:p>
          <a:p>
            <a:pPr marL="0" indent="0">
              <a:buNone/>
            </a:pPr>
            <a:endParaRPr lang="es-ES" sz="2400" dirty="0">
              <a:ea typeface="+mn-lt"/>
              <a:cs typeface="+mn-lt"/>
            </a:endParaRPr>
          </a:p>
          <a:p>
            <a:pPr>
              <a:buFont typeface="Wingdings" panose="020F0502020204030204" pitchFamily="34" charset="0"/>
              <a:buChar char="Ø"/>
            </a:pPr>
            <a:r>
              <a:rPr lang="es-ES" sz="2400" dirty="0" err="1">
                <a:ea typeface="+mn-lt"/>
                <a:cs typeface="+mn-lt"/>
              </a:rPr>
              <a:t>Both</a:t>
            </a:r>
            <a:r>
              <a:rPr lang="es-ES" sz="2400" dirty="0">
                <a:ea typeface="+mn-lt"/>
                <a:cs typeface="+mn-lt"/>
              </a:rPr>
              <a:t> </a:t>
            </a:r>
            <a:r>
              <a:rPr lang="es-ES" sz="2400" dirty="0" err="1">
                <a:ea typeface="+mn-lt"/>
                <a:cs typeface="+mn-lt"/>
              </a:rPr>
              <a:t>students</a:t>
            </a:r>
            <a:r>
              <a:rPr lang="es-ES" sz="2400" dirty="0">
                <a:ea typeface="+mn-lt"/>
                <a:cs typeface="+mn-lt"/>
              </a:rPr>
              <a:t> and </a:t>
            </a:r>
            <a:r>
              <a:rPr lang="es-ES" sz="2400" dirty="0" err="1">
                <a:ea typeface="+mn-lt"/>
                <a:cs typeface="+mn-lt"/>
              </a:rPr>
              <a:t>teachers</a:t>
            </a:r>
            <a:r>
              <a:rPr lang="es-ES" sz="2400" dirty="0">
                <a:ea typeface="+mn-lt"/>
                <a:cs typeface="+mn-lt"/>
              </a:rPr>
              <a:t> are </a:t>
            </a:r>
            <a:r>
              <a:rPr lang="es-ES" sz="2400" dirty="0" err="1">
                <a:ea typeface="+mn-lt"/>
                <a:cs typeface="+mn-lt"/>
              </a:rPr>
              <a:t>still</a:t>
            </a:r>
            <a:r>
              <a:rPr lang="es-ES" sz="2400" dirty="0">
                <a:ea typeface="+mn-lt"/>
                <a:cs typeface="+mn-lt"/>
              </a:rPr>
              <a:t> </a:t>
            </a:r>
            <a:r>
              <a:rPr lang="es-ES" sz="2400" dirty="0" err="1">
                <a:ea typeface="+mn-lt"/>
                <a:cs typeface="+mn-lt"/>
              </a:rPr>
              <a:t>learning</a:t>
            </a:r>
            <a:r>
              <a:rPr lang="es-ES" sz="2400" dirty="0">
                <a:ea typeface="+mn-lt"/>
                <a:cs typeface="+mn-lt"/>
              </a:rPr>
              <a:t> </a:t>
            </a:r>
            <a:r>
              <a:rPr lang="es-ES" sz="2400" dirty="0" err="1">
                <a:ea typeface="+mn-lt"/>
                <a:cs typeface="+mn-lt"/>
              </a:rPr>
              <a:t>how</a:t>
            </a:r>
            <a:r>
              <a:rPr lang="es-ES" sz="2400" dirty="0">
                <a:ea typeface="+mn-lt"/>
                <a:cs typeface="+mn-lt"/>
              </a:rPr>
              <a:t> to use AI </a:t>
            </a:r>
            <a:r>
              <a:rPr lang="es-ES" sz="2400" dirty="0" err="1">
                <a:ea typeface="+mn-lt"/>
                <a:cs typeface="+mn-lt"/>
              </a:rPr>
              <a:t>effectively</a:t>
            </a:r>
            <a:endParaRPr lang="es-ES" sz="2400" dirty="0">
              <a:ea typeface="Calibri"/>
              <a:cs typeface="Calibri"/>
            </a:endParaRPr>
          </a:p>
          <a:p>
            <a:pPr>
              <a:buFont typeface="Wingdings" panose="020F0502020204030204" pitchFamily="34" charset="0"/>
              <a:buChar char="Ø"/>
            </a:pPr>
            <a:endParaRPr lang="es-ES" sz="2400" dirty="0">
              <a:ea typeface="Calibri"/>
              <a:cs typeface="Calibri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962" y="763062"/>
            <a:ext cx="554784" cy="414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47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D997FD-BD7B-18C7-C816-B327785D0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4656" y="649048"/>
            <a:ext cx="8911687" cy="1280890"/>
          </a:xfrm>
        </p:spPr>
        <p:txBody>
          <a:bodyPr/>
          <a:lstStyle/>
          <a:p>
            <a:pPr algn="ctr"/>
            <a:r>
              <a:rPr lang="es-ES" dirty="0" err="1">
                <a:ea typeface="Calibri Light"/>
                <a:cs typeface="Calibri Light"/>
              </a:rPr>
              <a:t>Recommendations</a:t>
            </a:r>
            <a:endParaRPr lang="es-ES" dirty="0" err="1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5089D4-8000-17EF-3093-B4A63F312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81948"/>
          </a:xfrm>
        </p:spPr>
        <p:txBody>
          <a:bodyPr vert="horz" lIns="0" tIns="45720" rIns="0" bIns="45720" rtlCol="0" anchor="t">
            <a:normAutofit lnSpcReduction="10000"/>
          </a:bodyPr>
          <a:lstStyle/>
          <a:p>
            <a:pPr>
              <a:buFont typeface="Wingdings" panose="020F0502020204030204" pitchFamily="34" charset="0"/>
              <a:buChar char="Ø"/>
            </a:pPr>
            <a:r>
              <a:rPr lang="es-ES" sz="2400" dirty="0" err="1">
                <a:ea typeface="+mn-lt"/>
                <a:cs typeface="+mn-lt"/>
              </a:rPr>
              <a:t>Promote</a:t>
            </a:r>
            <a:r>
              <a:rPr lang="es-ES" sz="2400" dirty="0">
                <a:ea typeface="+mn-lt"/>
                <a:cs typeface="+mn-lt"/>
              </a:rPr>
              <a:t> digital and AI </a:t>
            </a:r>
            <a:r>
              <a:rPr lang="es-ES" sz="2400" dirty="0" err="1">
                <a:ea typeface="+mn-lt"/>
                <a:cs typeface="+mn-lt"/>
              </a:rPr>
              <a:t>literacy</a:t>
            </a:r>
            <a:r>
              <a:rPr lang="es-ES" sz="2400" dirty="0">
                <a:ea typeface="+mn-lt"/>
                <a:cs typeface="+mn-lt"/>
              </a:rPr>
              <a:t> </a:t>
            </a:r>
            <a:r>
              <a:rPr lang="es-ES" sz="2400" dirty="0" err="1">
                <a:ea typeface="+mn-lt"/>
                <a:cs typeface="+mn-lt"/>
              </a:rPr>
              <a:t>among</a:t>
            </a:r>
            <a:r>
              <a:rPr lang="es-ES" sz="2400" dirty="0">
                <a:ea typeface="+mn-lt"/>
                <a:cs typeface="+mn-lt"/>
              </a:rPr>
              <a:t> </a:t>
            </a:r>
            <a:r>
              <a:rPr lang="es-ES" sz="2400" dirty="0" err="1">
                <a:ea typeface="+mn-lt"/>
                <a:cs typeface="+mn-lt"/>
              </a:rPr>
              <a:t>students</a:t>
            </a:r>
            <a:endParaRPr lang="es-ES" sz="2400" dirty="0">
              <a:ea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endParaRPr lang="es-ES" sz="2400" dirty="0">
              <a:ea typeface="+mn-lt"/>
              <a:cs typeface="+mn-lt"/>
            </a:endParaRPr>
          </a:p>
          <a:p>
            <a:pPr>
              <a:buFont typeface="Wingdings" panose="020F0502020204030204" pitchFamily="34" charset="0"/>
              <a:buChar char="Ø"/>
            </a:pPr>
            <a:r>
              <a:rPr lang="es-ES" sz="2400" dirty="0" err="1">
                <a:ea typeface="+mn-lt"/>
                <a:cs typeface="+mn-lt"/>
              </a:rPr>
              <a:t>Provide</a:t>
            </a:r>
            <a:r>
              <a:rPr lang="es-ES" sz="2400" dirty="0">
                <a:ea typeface="+mn-lt"/>
                <a:cs typeface="+mn-lt"/>
              </a:rPr>
              <a:t> </a:t>
            </a:r>
            <a:r>
              <a:rPr lang="es-ES" sz="2400" dirty="0" err="1">
                <a:ea typeface="+mn-lt"/>
                <a:cs typeface="+mn-lt"/>
              </a:rPr>
              <a:t>structured</a:t>
            </a:r>
            <a:r>
              <a:rPr lang="es-ES" sz="2400" dirty="0">
                <a:ea typeface="+mn-lt"/>
                <a:cs typeface="+mn-lt"/>
              </a:rPr>
              <a:t> training </a:t>
            </a:r>
            <a:r>
              <a:rPr lang="es-ES" sz="2400" dirty="0" err="1">
                <a:ea typeface="+mn-lt"/>
                <a:cs typeface="+mn-lt"/>
              </a:rPr>
              <a:t>for</a:t>
            </a:r>
            <a:r>
              <a:rPr lang="es-ES" sz="2400" dirty="0">
                <a:ea typeface="+mn-lt"/>
                <a:cs typeface="+mn-lt"/>
              </a:rPr>
              <a:t> </a:t>
            </a:r>
            <a:r>
              <a:rPr lang="es-ES" sz="2400" dirty="0" err="1">
                <a:ea typeface="+mn-lt"/>
                <a:cs typeface="+mn-lt"/>
              </a:rPr>
              <a:t>teachers</a:t>
            </a:r>
            <a:endParaRPr lang="es-ES" sz="2400" dirty="0">
              <a:ea typeface="Calibri"/>
              <a:cs typeface="Calibri"/>
            </a:endParaRPr>
          </a:p>
          <a:p>
            <a:pPr marL="0" indent="0">
              <a:buNone/>
            </a:pPr>
            <a:endParaRPr lang="es-ES" sz="2400" dirty="0">
              <a:ea typeface="+mn-lt"/>
              <a:cs typeface="+mn-lt"/>
            </a:endParaRPr>
          </a:p>
          <a:p>
            <a:pPr>
              <a:buFont typeface="Wingdings" panose="020F0502020204030204" pitchFamily="34" charset="0"/>
              <a:buChar char="Ø"/>
            </a:pPr>
            <a:r>
              <a:rPr lang="es-ES" sz="2400" dirty="0" err="1">
                <a:ea typeface="+mn-lt"/>
                <a:cs typeface="+mn-lt"/>
              </a:rPr>
              <a:t>Encourage</a:t>
            </a:r>
            <a:r>
              <a:rPr lang="es-ES" sz="2400" dirty="0">
                <a:ea typeface="+mn-lt"/>
                <a:cs typeface="+mn-lt"/>
              </a:rPr>
              <a:t> open dialogue and </a:t>
            </a:r>
            <a:r>
              <a:rPr lang="es-ES" sz="2400" dirty="0" err="1">
                <a:ea typeface="+mn-lt"/>
                <a:cs typeface="+mn-lt"/>
              </a:rPr>
              <a:t>collaboration</a:t>
            </a:r>
            <a:endParaRPr lang="es-ES" sz="2400" dirty="0">
              <a:ea typeface="Calibri"/>
              <a:cs typeface="Calibri"/>
            </a:endParaRPr>
          </a:p>
          <a:p>
            <a:pPr marL="0" indent="0">
              <a:buNone/>
            </a:pPr>
            <a:endParaRPr lang="es-ES" sz="2400" dirty="0">
              <a:ea typeface="+mn-lt"/>
              <a:cs typeface="+mn-lt"/>
            </a:endParaRPr>
          </a:p>
          <a:p>
            <a:pPr>
              <a:buFont typeface="Wingdings" panose="020F0502020204030204" pitchFamily="34" charset="0"/>
              <a:buChar char="Ø"/>
            </a:pPr>
            <a:r>
              <a:rPr lang="es-ES" sz="2400" dirty="0">
                <a:ea typeface="+mn-lt"/>
                <a:cs typeface="+mn-lt"/>
              </a:rPr>
              <a:t>Monitor and </a:t>
            </a:r>
            <a:r>
              <a:rPr lang="es-ES" sz="2400" dirty="0" err="1">
                <a:ea typeface="+mn-lt"/>
                <a:cs typeface="+mn-lt"/>
              </a:rPr>
              <a:t>evaluate</a:t>
            </a:r>
            <a:r>
              <a:rPr lang="es-ES" sz="2400" dirty="0">
                <a:ea typeface="+mn-lt"/>
                <a:cs typeface="+mn-lt"/>
              </a:rPr>
              <a:t> AI use </a:t>
            </a:r>
            <a:r>
              <a:rPr lang="es-ES" sz="2400" dirty="0" err="1">
                <a:ea typeface="+mn-lt"/>
                <a:cs typeface="+mn-lt"/>
              </a:rPr>
              <a:t>regularly</a:t>
            </a:r>
            <a:endParaRPr lang="es-ES" sz="2400" dirty="0">
              <a:ea typeface="Calibri"/>
              <a:cs typeface="Calibri"/>
            </a:endParaRPr>
          </a:p>
          <a:p>
            <a:pPr marL="0" indent="0">
              <a:buNone/>
            </a:pPr>
            <a:endParaRPr lang="es-ES" sz="2400" dirty="0">
              <a:ea typeface="+mn-lt"/>
              <a:cs typeface="+mn-lt"/>
            </a:endParaRPr>
          </a:p>
          <a:p>
            <a:pPr>
              <a:buFont typeface="Wingdings" panose="020F0502020204030204" pitchFamily="34" charset="0"/>
              <a:buChar char="Ø"/>
            </a:pPr>
            <a:r>
              <a:rPr lang="es-ES" sz="2400" dirty="0" err="1">
                <a:ea typeface="+mn-lt"/>
                <a:cs typeface="+mn-lt"/>
              </a:rPr>
              <a:t>Keep</a:t>
            </a:r>
            <a:r>
              <a:rPr lang="es-ES" sz="2400" dirty="0">
                <a:ea typeface="+mn-lt"/>
                <a:cs typeface="+mn-lt"/>
              </a:rPr>
              <a:t> </a:t>
            </a:r>
            <a:r>
              <a:rPr lang="es-ES" sz="2400" dirty="0" err="1">
                <a:ea typeface="+mn-lt"/>
                <a:cs typeface="+mn-lt"/>
              </a:rPr>
              <a:t>the</a:t>
            </a:r>
            <a:r>
              <a:rPr lang="es-ES" sz="2400" dirty="0">
                <a:ea typeface="+mn-lt"/>
                <a:cs typeface="+mn-lt"/>
              </a:rPr>
              <a:t> </a:t>
            </a:r>
            <a:r>
              <a:rPr lang="es-ES" sz="2400" dirty="0" err="1">
                <a:ea typeface="+mn-lt"/>
                <a:cs typeface="+mn-lt"/>
              </a:rPr>
              <a:t>focus</a:t>
            </a:r>
            <a:r>
              <a:rPr lang="es-ES" sz="2400" dirty="0">
                <a:ea typeface="+mn-lt"/>
                <a:cs typeface="+mn-lt"/>
              </a:rPr>
              <a:t> </a:t>
            </a:r>
            <a:r>
              <a:rPr lang="es-ES" sz="2400" dirty="0" err="1">
                <a:ea typeface="+mn-lt"/>
                <a:cs typeface="+mn-lt"/>
              </a:rPr>
              <a:t>on</a:t>
            </a:r>
            <a:r>
              <a:rPr lang="es-ES" sz="2400" dirty="0">
                <a:ea typeface="+mn-lt"/>
                <a:cs typeface="+mn-lt"/>
              </a:rPr>
              <a:t> </a:t>
            </a:r>
            <a:r>
              <a:rPr lang="es-ES" sz="2400" dirty="0" err="1">
                <a:ea typeface="+mn-lt"/>
                <a:cs typeface="+mn-lt"/>
              </a:rPr>
              <a:t>pedagogy</a:t>
            </a:r>
            <a:endParaRPr lang="es-ES" sz="2400" dirty="0">
              <a:ea typeface="Calibri"/>
              <a:cs typeface="Calibri"/>
            </a:endParaRPr>
          </a:p>
          <a:p>
            <a:pPr>
              <a:buFont typeface="Wingdings" panose="020F0502020204030204" pitchFamily="34" charset="0"/>
              <a:buChar char="Ø"/>
            </a:pPr>
            <a:endParaRPr lang="es-ES" sz="2400" dirty="0">
              <a:ea typeface="Calibri"/>
              <a:cs typeface="Calibri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962" y="763062"/>
            <a:ext cx="554784" cy="414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419215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129</TotalTime>
  <Words>288</Words>
  <Application>Microsoft Office PowerPoint</Application>
  <PresentationFormat>Panorámica</PresentationFormat>
  <Paragraphs>80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Wingdings</vt:lpstr>
      <vt:lpstr>Wingdings 3</vt:lpstr>
      <vt:lpstr>Espiral</vt:lpstr>
      <vt:lpstr>ChatGPT and Beyond: AI’s Impact on English Language Teaching and Learning </vt:lpstr>
      <vt:lpstr>Adapting to the AI-Enhanced Classroom</vt:lpstr>
      <vt:lpstr>Survey</vt:lpstr>
      <vt:lpstr>Use of AI</vt:lpstr>
      <vt:lpstr>Use of AI</vt:lpstr>
      <vt:lpstr>Students’ Perception</vt:lpstr>
      <vt:lpstr>Advantages &amp; Disadvantages</vt:lpstr>
      <vt:lpstr>Conclusions</vt:lpstr>
      <vt:lpstr>Recommendations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ChatGPT and Beyond: AI’s Impact on English Language Teaching and Learning </dc:title>
  <dc:creator/>
  <cp:lastModifiedBy>PEREZ GARACHANA IRENE</cp:lastModifiedBy>
  <cp:revision>348</cp:revision>
  <dcterms:created xsi:type="dcterms:W3CDTF">2025-05-09T15:09:31Z</dcterms:created>
  <dcterms:modified xsi:type="dcterms:W3CDTF">2025-05-22T13:00:42Z</dcterms:modified>
</cp:coreProperties>
</file>