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31"/>
  </p:notesMasterIdLst>
  <p:handoutMasterIdLst>
    <p:handoutMasterId r:id="rId32"/>
  </p:handout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rednji stil 2 - Isticanj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rednji stil 2 - Isticanj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Srednji stil 1 - Isticanj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Srednji stil 1 - Isticanj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0" d="100"/>
          <a:sy n="70" d="100"/>
        </p:scale>
        <p:origin x="1166" y="2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20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33A413-9E0E-403C-8C52-ED3FB23A14A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9395F14-4999-4F93-973A-A29ACAA227E0}">
      <dgm:prSet/>
      <dgm:spPr/>
      <dgm:t>
        <a:bodyPr/>
        <a:lstStyle/>
        <a:p>
          <a:pPr>
            <a:lnSpc>
              <a:spcPct val="100000"/>
            </a:lnSpc>
          </a:pPr>
          <a:r>
            <a:rPr lang="en-US"/>
            <a:t>1. Status of German in the World and in the Military</a:t>
          </a:r>
        </a:p>
      </dgm:t>
    </dgm:pt>
    <dgm:pt modelId="{AC7EB003-99C8-4416-AC73-EE436671C068}" type="parTrans" cxnId="{ACA43919-0323-4F8F-B3BB-C680BD6B7656}">
      <dgm:prSet/>
      <dgm:spPr/>
      <dgm:t>
        <a:bodyPr/>
        <a:lstStyle/>
        <a:p>
          <a:endParaRPr lang="en-US"/>
        </a:p>
      </dgm:t>
    </dgm:pt>
    <dgm:pt modelId="{18BCFA1C-CA95-4CF2-AB02-581F4BB88F8F}" type="sibTrans" cxnId="{ACA43919-0323-4F8F-B3BB-C680BD6B7656}">
      <dgm:prSet/>
      <dgm:spPr/>
      <dgm:t>
        <a:bodyPr/>
        <a:lstStyle/>
        <a:p>
          <a:endParaRPr lang="en-US"/>
        </a:p>
      </dgm:t>
    </dgm:pt>
    <dgm:pt modelId="{86A6DEB7-C053-4783-9CD1-4BFE6B3082E6}">
      <dgm:prSet/>
      <dgm:spPr/>
      <dgm:t>
        <a:bodyPr/>
        <a:lstStyle/>
        <a:p>
          <a:pPr>
            <a:lnSpc>
              <a:spcPct val="100000"/>
            </a:lnSpc>
          </a:pPr>
          <a:r>
            <a:rPr lang="en-US" dirty="0"/>
            <a:t>2. Integration of </a:t>
          </a:r>
          <a:r>
            <a:rPr lang="hr-HR" dirty="0" err="1"/>
            <a:t>Military</a:t>
          </a:r>
          <a:r>
            <a:rPr lang="hr-HR" dirty="0"/>
            <a:t> </a:t>
          </a:r>
          <a:r>
            <a:rPr lang="en-US" dirty="0"/>
            <a:t>Content</a:t>
          </a:r>
          <a:r>
            <a:rPr lang="hr-HR" dirty="0"/>
            <a:t>s</a:t>
          </a:r>
          <a:r>
            <a:rPr lang="en-US" dirty="0"/>
            <a:t> into German </a:t>
          </a:r>
          <a:r>
            <a:rPr lang="hr-HR" dirty="0" err="1"/>
            <a:t>Language</a:t>
          </a:r>
          <a:r>
            <a:rPr lang="en-US" dirty="0"/>
            <a:t> Courses: A Case from Croatia</a:t>
          </a:r>
        </a:p>
      </dgm:t>
    </dgm:pt>
    <dgm:pt modelId="{D7835F9C-76E9-49FC-9DD9-B3A49B1F4DBF}" type="parTrans" cxnId="{5B8E8EFE-C9FA-4F59-BCCB-CBA7AE8421F4}">
      <dgm:prSet/>
      <dgm:spPr/>
      <dgm:t>
        <a:bodyPr/>
        <a:lstStyle/>
        <a:p>
          <a:endParaRPr lang="en-US"/>
        </a:p>
      </dgm:t>
    </dgm:pt>
    <dgm:pt modelId="{AD869BD3-1923-4423-8C13-F63F920970D4}" type="sibTrans" cxnId="{5B8E8EFE-C9FA-4F59-BCCB-CBA7AE8421F4}">
      <dgm:prSet/>
      <dgm:spPr/>
      <dgm:t>
        <a:bodyPr/>
        <a:lstStyle/>
        <a:p>
          <a:endParaRPr lang="en-US"/>
        </a:p>
      </dgm:t>
    </dgm:pt>
    <dgm:pt modelId="{071794C1-A01E-4C2E-BFB7-30EE5E113FC9}">
      <dgm:prSet custT="1"/>
      <dgm:spPr/>
      <dgm:t>
        <a:bodyPr/>
        <a:lstStyle/>
        <a:p>
          <a:pPr>
            <a:lnSpc>
              <a:spcPct val="100000"/>
            </a:lnSpc>
          </a:pPr>
          <a:r>
            <a:rPr lang="en-US" sz="1600" dirty="0"/>
            <a:t>2.1. </a:t>
          </a:r>
          <a:r>
            <a:rPr lang="hr-HR" sz="1600" dirty="0" err="1"/>
            <a:t>Choosing</a:t>
          </a:r>
          <a:r>
            <a:rPr lang="hr-HR" sz="1600" dirty="0"/>
            <a:t> </a:t>
          </a:r>
          <a:r>
            <a:rPr lang="hr-HR" sz="1600" dirty="0" err="1"/>
            <a:t>Topics</a:t>
          </a:r>
          <a:r>
            <a:rPr lang="hr-HR" sz="1600" dirty="0"/>
            <a:t>: </a:t>
          </a:r>
          <a:r>
            <a:rPr lang="hr-HR" sz="1600" dirty="0" err="1"/>
            <a:t>Criteria</a:t>
          </a:r>
          <a:r>
            <a:rPr lang="hr-HR" sz="1600" dirty="0"/>
            <a:t> and </a:t>
          </a:r>
          <a:r>
            <a:rPr lang="hr-HR" sz="1600" dirty="0" err="1"/>
            <a:t>Objectives</a:t>
          </a:r>
          <a:endParaRPr lang="en-US" sz="1600" dirty="0"/>
        </a:p>
      </dgm:t>
    </dgm:pt>
    <dgm:pt modelId="{51D08FA8-F693-42BF-ABF1-5AA75B5582D4}" type="parTrans" cxnId="{CA57EED9-0AA7-417F-AC18-66074FB401FA}">
      <dgm:prSet/>
      <dgm:spPr/>
      <dgm:t>
        <a:bodyPr/>
        <a:lstStyle/>
        <a:p>
          <a:endParaRPr lang="en-US"/>
        </a:p>
      </dgm:t>
    </dgm:pt>
    <dgm:pt modelId="{C51DD7FA-6E78-4A00-9724-02C6E4859F37}" type="sibTrans" cxnId="{CA57EED9-0AA7-417F-AC18-66074FB401FA}">
      <dgm:prSet/>
      <dgm:spPr/>
      <dgm:t>
        <a:bodyPr/>
        <a:lstStyle/>
        <a:p>
          <a:endParaRPr lang="en-US"/>
        </a:p>
      </dgm:t>
    </dgm:pt>
    <dgm:pt modelId="{06851760-B9DE-49C9-87EA-F71069AB2A0C}">
      <dgm:prSet custT="1"/>
      <dgm:spPr/>
      <dgm:t>
        <a:bodyPr/>
        <a:lstStyle/>
        <a:p>
          <a:pPr>
            <a:lnSpc>
              <a:spcPct val="100000"/>
            </a:lnSpc>
          </a:pPr>
          <a:r>
            <a:rPr lang="en-US" sz="1600" dirty="0"/>
            <a:t>2.2. </a:t>
          </a:r>
          <a:r>
            <a:rPr lang="hr-HR" sz="1600" dirty="0"/>
            <a:t>Design and </a:t>
          </a:r>
          <a:r>
            <a:rPr lang="hr-HR" sz="1600" dirty="0" err="1"/>
            <a:t>Implementation</a:t>
          </a:r>
          <a:r>
            <a:rPr lang="hr-HR" sz="1600" dirty="0"/>
            <a:t> </a:t>
          </a:r>
          <a:r>
            <a:rPr lang="hr-HR" sz="1600" dirty="0" err="1"/>
            <a:t>of</a:t>
          </a:r>
          <a:r>
            <a:rPr lang="hr-HR" sz="1600" dirty="0"/>
            <a:t> </a:t>
          </a:r>
          <a:r>
            <a:rPr lang="hr-HR" sz="1600" dirty="0" err="1"/>
            <a:t>Methods</a:t>
          </a:r>
          <a:r>
            <a:rPr lang="hr-HR" sz="1600" dirty="0"/>
            <a:t> and Materials</a:t>
          </a:r>
          <a:endParaRPr lang="en-US" sz="1600" dirty="0"/>
        </a:p>
      </dgm:t>
    </dgm:pt>
    <dgm:pt modelId="{FF4D1010-0440-44AA-A94C-8F3116897924}" type="parTrans" cxnId="{D23725CA-4150-47FA-BCD0-0054976A47CF}">
      <dgm:prSet/>
      <dgm:spPr/>
      <dgm:t>
        <a:bodyPr/>
        <a:lstStyle/>
        <a:p>
          <a:endParaRPr lang="en-US"/>
        </a:p>
      </dgm:t>
    </dgm:pt>
    <dgm:pt modelId="{12A2D21F-14AC-4B41-BDFB-273ABF3E7702}" type="sibTrans" cxnId="{D23725CA-4150-47FA-BCD0-0054976A47CF}">
      <dgm:prSet/>
      <dgm:spPr/>
      <dgm:t>
        <a:bodyPr/>
        <a:lstStyle/>
        <a:p>
          <a:endParaRPr lang="en-US"/>
        </a:p>
      </dgm:t>
    </dgm:pt>
    <dgm:pt modelId="{C32C2D27-9B34-4C7D-8B93-7071F89A5B0C}">
      <dgm:prSet custT="1"/>
      <dgm:spPr/>
      <dgm:t>
        <a:bodyPr/>
        <a:lstStyle/>
        <a:p>
          <a:pPr>
            <a:lnSpc>
              <a:spcPct val="100000"/>
            </a:lnSpc>
          </a:pPr>
          <a:r>
            <a:rPr lang="en-US" sz="1600" dirty="0"/>
            <a:t>2.3. Testing Military German Vocabulary</a:t>
          </a:r>
        </a:p>
      </dgm:t>
    </dgm:pt>
    <dgm:pt modelId="{23D29002-CBA4-4C85-BA35-A8471B8B4AB3}" type="parTrans" cxnId="{DC9E2569-5F43-42E2-B16D-3F528D3CB21F}">
      <dgm:prSet/>
      <dgm:spPr/>
      <dgm:t>
        <a:bodyPr/>
        <a:lstStyle/>
        <a:p>
          <a:endParaRPr lang="en-US"/>
        </a:p>
      </dgm:t>
    </dgm:pt>
    <dgm:pt modelId="{4165E5FD-0194-4569-99EB-0D4F35184917}" type="sibTrans" cxnId="{DC9E2569-5F43-42E2-B16D-3F528D3CB21F}">
      <dgm:prSet/>
      <dgm:spPr/>
      <dgm:t>
        <a:bodyPr/>
        <a:lstStyle/>
        <a:p>
          <a:endParaRPr lang="en-US"/>
        </a:p>
      </dgm:t>
    </dgm:pt>
    <dgm:pt modelId="{B68FE4E5-325D-42E5-84CD-CFFD4CEEC47D}">
      <dgm:prSet/>
      <dgm:spPr/>
      <dgm:t>
        <a:bodyPr/>
        <a:lstStyle/>
        <a:p>
          <a:pPr>
            <a:lnSpc>
              <a:spcPct val="100000"/>
            </a:lnSpc>
          </a:pPr>
          <a:r>
            <a:rPr lang="en-US"/>
            <a:t>3. Looking Ahead: Plans for the Future</a:t>
          </a:r>
        </a:p>
      </dgm:t>
    </dgm:pt>
    <dgm:pt modelId="{4F4D8E15-B412-4CB7-B467-7FF05ACF1C21}" type="parTrans" cxnId="{D911D7CE-4A28-4951-9250-1CA5FC2F9D44}">
      <dgm:prSet/>
      <dgm:spPr/>
      <dgm:t>
        <a:bodyPr/>
        <a:lstStyle/>
        <a:p>
          <a:endParaRPr lang="en-US"/>
        </a:p>
      </dgm:t>
    </dgm:pt>
    <dgm:pt modelId="{20665600-A0A4-42E5-BB59-322A2BAB42F0}" type="sibTrans" cxnId="{D911D7CE-4A28-4951-9250-1CA5FC2F9D44}">
      <dgm:prSet/>
      <dgm:spPr/>
      <dgm:t>
        <a:bodyPr/>
        <a:lstStyle/>
        <a:p>
          <a:endParaRPr lang="en-US"/>
        </a:p>
      </dgm:t>
    </dgm:pt>
    <dgm:pt modelId="{1A00578A-CC85-4D0C-A036-63445C931F33}" type="pres">
      <dgm:prSet presAssocID="{1633A413-9E0E-403C-8C52-ED3FB23A14A7}" presName="root" presStyleCnt="0">
        <dgm:presLayoutVars>
          <dgm:dir/>
          <dgm:resizeHandles val="exact"/>
        </dgm:presLayoutVars>
      </dgm:prSet>
      <dgm:spPr/>
    </dgm:pt>
    <dgm:pt modelId="{0DB849D0-C422-4F29-8726-F893EA2C533D}" type="pres">
      <dgm:prSet presAssocID="{29395F14-4999-4F93-973A-A29ACAA227E0}" presName="compNode" presStyleCnt="0"/>
      <dgm:spPr/>
    </dgm:pt>
    <dgm:pt modelId="{B62BA91B-7D10-412A-9273-4F6AA793FB0A}" type="pres">
      <dgm:prSet presAssocID="{29395F14-4999-4F93-973A-A29ACAA227E0}" presName="bgRect" presStyleLbl="bgShp" presStyleIdx="0" presStyleCnt="3"/>
      <dgm:spPr/>
    </dgm:pt>
    <dgm:pt modelId="{A3889B1F-2847-4866-8D24-44764C84AAF8}" type="pres">
      <dgm:prSet presAssocID="{29395F14-4999-4F93-973A-A29ACAA227E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arth Globe Europe-Africa"/>
        </a:ext>
      </dgm:extLst>
    </dgm:pt>
    <dgm:pt modelId="{1FA6F429-5321-47A0-85E9-23706112D411}" type="pres">
      <dgm:prSet presAssocID="{29395F14-4999-4F93-973A-A29ACAA227E0}" presName="spaceRect" presStyleCnt="0"/>
      <dgm:spPr/>
    </dgm:pt>
    <dgm:pt modelId="{207C44CA-25F4-4EC7-B14A-55F42E3E1BD6}" type="pres">
      <dgm:prSet presAssocID="{29395F14-4999-4F93-973A-A29ACAA227E0}" presName="parTx" presStyleLbl="revTx" presStyleIdx="0" presStyleCnt="4">
        <dgm:presLayoutVars>
          <dgm:chMax val="0"/>
          <dgm:chPref val="0"/>
        </dgm:presLayoutVars>
      </dgm:prSet>
      <dgm:spPr/>
    </dgm:pt>
    <dgm:pt modelId="{E56573AC-5632-4859-B017-C159DD8DB224}" type="pres">
      <dgm:prSet presAssocID="{18BCFA1C-CA95-4CF2-AB02-581F4BB88F8F}" presName="sibTrans" presStyleCnt="0"/>
      <dgm:spPr/>
    </dgm:pt>
    <dgm:pt modelId="{D99DA89A-01DA-44DA-811C-1BD07EC530E8}" type="pres">
      <dgm:prSet presAssocID="{86A6DEB7-C053-4783-9CD1-4BFE6B3082E6}" presName="compNode" presStyleCnt="0"/>
      <dgm:spPr/>
    </dgm:pt>
    <dgm:pt modelId="{AB2F00E1-2169-431A-B86F-6D265DD60881}" type="pres">
      <dgm:prSet presAssocID="{86A6DEB7-C053-4783-9CD1-4BFE6B3082E6}" presName="bgRect" presStyleLbl="bgShp" presStyleIdx="1" presStyleCnt="3"/>
      <dgm:spPr/>
    </dgm:pt>
    <dgm:pt modelId="{F86C8994-796D-4163-8304-D2F21E3C602C}" type="pres">
      <dgm:prSet presAssocID="{86A6DEB7-C053-4783-9CD1-4BFE6B3082E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ukovanje"/>
        </a:ext>
      </dgm:extLst>
    </dgm:pt>
    <dgm:pt modelId="{2DBC1B56-F355-48AD-B7B9-13D2CEC2BB1D}" type="pres">
      <dgm:prSet presAssocID="{86A6DEB7-C053-4783-9CD1-4BFE6B3082E6}" presName="spaceRect" presStyleCnt="0"/>
      <dgm:spPr/>
    </dgm:pt>
    <dgm:pt modelId="{F6C25768-7884-44E7-B055-9AB76C82B62B}" type="pres">
      <dgm:prSet presAssocID="{86A6DEB7-C053-4783-9CD1-4BFE6B3082E6}" presName="parTx" presStyleLbl="revTx" presStyleIdx="1" presStyleCnt="4">
        <dgm:presLayoutVars>
          <dgm:chMax val="0"/>
          <dgm:chPref val="0"/>
        </dgm:presLayoutVars>
      </dgm:prSet>
      <dgm:spPr/>
    </dgm:pt>
    <dgm:pt modelId="{EEE67159-4CF1-4A9B-8B5F-7AACC012FB63}" type="pres">
      <dgm:prSet presAssocID="{86A6DEB7-C053-4783-9CD1-4BFE6B3082E6}" presName="desTx" presStyleLbl="revTx" presStyleIdx="2" presStyleCnt="4">
        <dgm:presLayoutVars/>
      </dgm:prSet>
      <dgm:spPr/>
    </dgm:pt>
    <dgm:pt modelId="{D7B9F753-21EA-434D-9E63-C872580D5038}" type="pres">
      <dgm:prSet presAssocID="{AD869BD3-1923-4423-8C13-F63F920970D4}" presName="sibTrans" presStyleCnt="0"/>
      <dgm:spPr/>
    </dgm:pt>
    <dgm:pt modelId="{C5F15EAD-ACE3-4B07-88E1-58709D455B36}" type="pres">
      <dgm:prSet presAssocID="{B68FE4E5-325D-42E5-84CD-CFFD4CEEC47D}" presName="compNode" presStyleCnt="0"/>
      <dgm:spPr/>
    </dgm:pt>
    <dgm:pt modelId="{25FE53C6-1C97-4AAE-A79C-F0F6EC764B66}" type="pres">
      <dgm:prSet presAssocID="{B68FE4E5-325D-42E5-84CD-CFFD4CEEC47D}" presName="bgRect" presStyleLbl="bgShp" presStyleIdx="2" presStyleCnt="3"/>
      <dgm:spPr/>
    </dgm:pt>
    <dgm:pt modelId="{6EC18905-D2FE-49DA-8BC2-B38C21EFC599}" type="pres">
      <dgm:prSet presAssocID="{B68FE4E5-325D-42E5-84CD-CFFD4CEEC47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p compass"/>
        </a:ext>
      </dgm:extLst>
    </dgm:pt>
    <dgm:pt modelId="{C387D58C-9111-43FF-9BC6-F605A127B3B8}" type="pres">
      <dgm:prSet presAssocID="{B68FE4E5-325D-42E5-84CD-CFFD4CEEC47D}" presName="spaceRect" presStyleCnt="0"/>
      <dgm:spPr/>
    </dgm:pt>
    <dgm:pt modelId="{472C9768-617E-421E-A1D4-EA469C602161}" type="pres">
      <dgm:prSet presAssocID="{B68FE4E5-325D-42E5-84CD-CFFD4CEEC47D}" presName="parTx" presStyleLbl="revTx" presStyleIdx="3" presStyleCnt="4">
        <dgm:presLayoutVars>
          <dgm:chMax val="0"/>
          <dgm:chPref val="0"/>
        </dgm:presLayoutVars>
      </dgm:prSet>
      <dgm:spPr/>
    </dgm:pt>
  </dgm:ptLst>
  <dgm:cxnLst>
    <dgm:cxn modelId="{FF23EF16-9958-49AF-BC04-6CE301D92177}" type="presOf" srcId="{C32C2D27-9B34-4C7D-8B93-7071F89A5B0C}" destId="{EEE67159-4CF1-4A9B-8B5F-7AACC012FB63}" srcOrd="0" destOrd="2" presId="urn:microsoft.com/office/officeart/2018/2/layout/IconVerticalSolidList"/>
    <dgm:cxn modelId="{ACA43919-0323-4F8F-B3BB-C680BD6B7656}" srcId="{1633A413-9E0E-403C-8C52-ED3FB23A14A7}" destId="{29395F14-4999-4F93-973A-A29ACAA227E0}" srcOrd="0" destOrd="0" parTransId="{AC7EB003-99C8-4416-AC73-EE436671C068}" sibTransId="{18BCFA1C-CA95-4CF2-AB02-581F4BB88F8F}"/>
    <dgm:cxn modelId="{3AAFDD1A-7168-4C7D-BFDD-2AFF25CC28F0}" type="presOf" srcId="{86A6DEB7-C053-4783-9CD1-4BFE6B3082E6}" destId="{F6C25768-7884-44E7-B055-9AB76C82B62B}" srcOrd="0" destOrd="0" presId="urn:microsoft.com/office/officeart/2018/2/layout/IconVerticalSolidList"/>
    <dgm:cxn modelId="{DC9E2569-5F43-42E2-B16D-3F528D3CB21F}" srcId="{86A6DEB7-C053-4783-9CD1-4BFE6B3082E6}" destId="{C32C2D27-9B34-4C7D-8B93-7071F89A5B0C}" srcOrd="2" destOrd="0" parTransId="{23D29002-CBA4-4C85-BA35-A8471B8B4AB3}" sibTransId="{4165E5FD-0194-4569-99EB-0D4F35184917}"/>
    <dgm:cxn modelId="{DEC1126C-A8B5-4AD4-8896-37E8E707BA30}" type="presOf" srcId="{29395F14-4999-4F93-973A-A29ACAA227E0}" destId="{207C44CA-25F4-4EC7-B14A-55F42E3E1BD6}" srcOrd="0" destOrd="0" presId="urn:microsoft.com/office/officeart/2018/2/layout/IconVerticalSolidList"/>
    <dgm:cxn modelId="{4148827C-81D5-4FD7-8884-0D880852F86F}" type="presOf" srcId="{1633A413-9E0E-403C-8C52-ED3FB23A14A7}" destId="{1A00578A-CC85-4D0C-A036-63445C931F33}" srcOrd="0" destOrd="0" presId="urn:microsoft.com/office/officeart/2018/2/layout/IconVerticalSolidList"/>
    <dgm:cxn modelId="{D23725CA-4150-47FA-BCD0-0054976A47CF}" srcId="{86A6DEB7-C053-4783-9CD1-4BFE6B3082E6}" destId="{06851760-B9DE-49C9-87EA-F71069AB2A0C}" srcOrd="1" destOrd="0" parTransId="{FF4D1010-0440-44AA-A94C-8F3116897924}" sibTransId="{12A2D21F-14AC-4B41-BDFB-273ABF3E7702}"/>
    <dgm:cxn modelId="{D911D7CE-4A28-4951-9250-1CA5FC2F9D44}" srcId="{1633A413-9E0E-403C-8C52-ED3FB23A14A7}" destId="{B68FE4E5-325D-42E5-84CD-CFFD4CEEC47D}" srcOrd="2" destOrd="0" parTransId="{4F4D8E15-B412-4CB7-B467-7FF05ACF1C21}" sibTransId="{20665600-A0A4-42E5-BB59-322A2BAB42F0}"/>
    <dgm:cxn modelId="{CA57EED9-0AA7-417F-AC18-66074FB401FA}" srcId="{86A6DEB7-C053-4783-9CD1-4BFE6B3082E6}" destId="{071794C1-A01E-4C2E-BFB7-30EE5E113FC9}" srcOrd="0" destOrd="0" parTransId="{51D08FA8-F693-42BF-ABF1-5AA75B5582D4}" sibTransId="{C51DD7FA-6E78-4A00-9724-02C6E4859F37}"/>
    <dgm:cxn modelId="{C6583FDF-DA9F-4913-AF3F-B2E920757AE8}" type="presOf" srcId="{071794C1-A01E-4C2E-BFB7-30EE5E113FC9}" destId="{EEE67159-4CF1-4A9B-8B5F-7AACC012FB63}" srcOrd="0" destOrd="0" presId="urn:microsoft.com/office/officeart/2018/2/layout/IconVerticalSolidList"/>
    <dgm:cxn modelId="{893231E9-B99A-494C-97A3-1F6303D7225C}" type="presOf" srcId="{B68FE4E5-325D-42E5-84CD-CFFD4CEEC47D}" destId="{472C9768-617E-421E-A1D4-EA469C602161}" srcOrd="0" destOrd="0" presId="urn:microsoft.com/office/officeart/2018/2/layout/IconVerticalSolidList"/>
    <dgm:cxn modelId="{3C14C2F6-EDF3-4069-AB72-6D5EA62B8162}" type="presOf" srcId="{06851760-B9DE-49C9-87EA-F71069AB2A0C}" destId="{EEE67159-4CF1-4A9B-8B5F-7AACC012FB63}" srcOrd="0" destOrd="1" presId="urn:microsoft.com/office/officeart/2018/2/layout/IconVerticalSolidList"/>
    <dgm:cxn modelId="{5B8E8EFE-C9FA-4F59-BCCB-CBA7AE8421F4}" srcId="{1633A413-9E0E-403C-8C52-ED3FB23A14A7}" destId="{86A6DEB7-C053-4783-9CD1-4BFE6B3082E6}" srcOrd="1" destOrd="0" parTransId="{D7835F9C-76E9-49FC-9DD9-B3A49B1F4DBF}" sibTransId="{AD869BD3-1923-4423-8C13-F63F920970D4}"/>
    <dgm:cxn modelId="{A7533668-8956-401C-8AB1-9F4D09EA3C0D}" type="presParOf" srcId="{1A00578A-CC85-4D0C-A036-63445C931F33}" destId="{0DB849D0-C422-4F29-8726-F893EA2C533D}" srcOrd="0" destOrd="0" presId="urn:microsoft.com/office/officeart/2018/2/layout/IconVerticalSolidList"/>
    <dgm:cxn modelId="{28439889-1FC3-4C58-ABC9-3D28FACF25F8}" type="presParOf" srcId="{0DB849D0-C422-4F29-8726-F893EA2C533D}" destId="{B62BA91B-7D10-412A-9273-4F6AA793FB0A}" srcOrd="0" destOrd="0" presId="urn:microsoft.com/office/officeart/2018/2/layout/IconVerticalSolidList"/>
    <dgm:cxn modelId="{8B2B4946-710C-4A84-990D-842A0E25FCA0}" type="presParOf" srcId="{0DB849D0-C422-4F29-8726-F893EA2C533D}" destId="{A3889B1F-2847-4866-8D24-44764C84AAF8}" srcOrd="1" destOrd="0" presId="urn:microsoft.com/office/officeart/2018/2/layout/IconVerticalSolidList"/>
    <dgm:cxn modelId="{68E89FEA-B16C-41B9-A476-8482AA1FE104}" type="presParOf" srcId="{0DB849D0-C422-4F29-8726-F893EA2C533D}" destId="{1FA6F429-5321-47A0-85E9-23706112D411}" srcOrd="2" destOrd="0" presId="urn:microsoft.com/office/officeart/2018/2/layout/IconVerticalSolidList"/>
    <dgm:cxn modelId="{AD344524-BE92-4D81-AF43-9EF68B224B5E}" type="presParOf" srcId="{0DB849D0-C422-4F29-8726-F893EA2C533D}" destId="{207C44CA-25F4-4EC7-B14A-55F42E3E1BD6}" srcOrd="3" destOrd="0" presId="urn:microsoft.com/office/officeart/2018/2/layout/IconVerticalSolidList"/>
    <dgm:cxn modelId="{6A500F53-2A06-42A1-8C8F-DBB90FD70DAC}" type="presParOf" srcId="{1A00578A-CC85-4D0C-A036-63445C931F33}" destId="{E56573AC-5632-4859-B017-C159DD8DB224}" srcOrd="1" destOrd="0" presId="urn:microsoft.com/office/officeart/2018/2/layout/IconVerticalSolidList"/>
    <dgm:cxn modelId="{D25597E4-3C83-4BBB-827B-501A7C383ACB}" type="presParOf" srcId="{1A00578A-CC85-4D0C-A036-63445C931F33}" destId="{D99DA89A-01DA-44DA-811C-1BD07EC530E8}" srcOrd="2" destOrd="0" presId="urn:microsoft.com/office/officeart/2018/2/layout/IconVerticalSolidList"/>
    <dgm:cxn modelId="{1DDCD3B2-ED3E-4564-A427-25BE5727D1C2}" type="presParOf" srcId="{D99DA89A-01DA-44DA-811C-1BD07EC530E8}" destId="{AB2F00E1-2169-431A-B86F-6D265DD60881}" srcOrd="0" destOrd="0" presId="urn:microsoft.com/office/officeart/2018/2/layout/IconVerticalSolidList"/>
    <dgm:cxn modelId="{1807BC1D-7CC2-4F07-ABE9-A0BE58D016AD}" type="presParOf" srcId="{D99DA89A-01DA-44DA-811C-1BD07EC530E8}" destId="{F86C8994-796D-4163-8304-D2F21E3C602C}" srcOrd="1" destOrd="0" presId="urn:microsoft.com/office/officeart/2018/2/layout/IconVerticalSolidList"/>
    <dgm:cxn modelId="{549C253C-6045-4A6E-B4EF-2CF88A530D32}" type="presParOf" srcId="{D99DA89A-01DA-44DA-811C-1BD07EC530E8}" destId="{2DBC1B56-F355-48AD-B7B9-13D2CEC2BB1D}" srcOrd="2" destOrd="0" presId="urn:microsoft.com/office/officeart/2018/2/layout/IconVerticalSolidList"/>
    <dgm:cxn modelId="{59C63D9B-768C-4A9F-AC6B-F23B39A9ABF5}" type="presParOf" srcId="{D99DA89A-01DA-44DA-811C-1BD07EC530E8}" destId="{F6C25768-7884-44E7-B055-9AB76C82B62B}" srcOrd="3" destOrd="0" presId="urn:microsoft.com/office/officeart/2018/2/layout/IconVerticalSolidList"/>
    <dgm:cxn modelId="{EB9A05EF-42FD-4B1B-AA9D-987FA3D8BD61}" type="presParOf" srcId="{D99DA89A-01DA-44DA-811C-1BD07EC530E8}" destId="{EEE67159-4CF1-4A9B-8B5F-7AACC012FB63}" srcOrd="4" destOrd="0" presId="urn:microsoft.com/office/officeart/2018/2/layout/IconVerticalSolidList"/>
    <dgm:cxn modelId="{93D9B954-5BFC-4465-8EEB-D2B4BB1A6700}" type="presParOf" srcId="{1A00578A-CC85-4D0C-A036-63445C931F33}" destId="{D7B9F753-21EA-434D-9E63-C872580D5038}" srcOrd="3" destOrd="0" presId="urn:microsoft.com/office/officeart/2018/2/layout/IconVerticalSolidList"/>
    <dgm:cxn modelId="{8D209C3C-F211-407E-A68D-79C99BF01104}" type="presParOf" srcId="{1A00578A-CC85-4D0C-A036-63445C931F33}" destId="{C5F15EAD-ACE3-4B07-88E1-58709D455B36}" srcOrd="4" destOrd="0" presId="urn:microsoft.com/office/officeart/2018/2/layout/IconVerticalSolidList"/>
    <dgm:cxn modelId="{523AFE33-DA2C-4997-BB80-70F99FDB7BCD}" type="presParOf" srcId="{C5F15EAD-ACE3-4B07-88E1-58709D455B36}" destId="{25FE53C6-1C97-4AAE-A79C-F0F6EC764B66}" srcOrd="0" destOrd="0" presId="urn:microsoft.com/office/officeart/2018/2/layout/IconVerticalSolidList"/>
    <dgm:cxn modelId="{6B7A9F0D-70B2-4643-AE7C-D9A57433D1DD}" type="presParOf" srcId="{C5F15EAD-ACE3-4B07-88E1-58709D455B36}" destId="{6EC18905-D2FE-49DA-8BC2-B38C21EFC599}" srcOrd="1" destOrd="0" presId="urn:microsoft.com/office/officeart/2018/2/layout/IconVerticalSolidList"/>
    <dgm:cxn modelId="{8F2CE47F-24D8-48F9-9F03-832810918B7F}" type="presParOf" srcId="{C5F15EAD-ACE3-4B07-88E1-58709D455B36}" destId="{C387D58C-9111-43FF-9BC6-F605A127B3B8}" srcOrd="2" destOrd="0" presId="urn:microsoft.com/office/officeart/2018/2/layout/IconVerticalSolidList"/>
    <dgm:cxn modelId="{E028835C-168B-413F-AC3C-42AB3683C31C}" type="presParOf" srcId="{C5F15EAD-ACE3-4B07-88E1-58709D455B36}" destId="{472C9768-617E-421E-A1D4-EA469C60216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EACA39-F4D8-4992-BB0B-1ABFE3A7E738}" type="doc">
      <dgm:prSet loTypeId="urn:microsoft.com/office/officeart/2005/8/layout/orgChart1" loCatId="hierarchy" qsTypeId="urn:microsoft.com/office/officeart/2005/8/quickstyle/3d4" qsCatId="3D" csTypeId="urn:microsoft.com/office/officeart/2005/8/colors/accent1_2" csCatId="accent1" phldr="1"/>
      <dgm:spPr/>
      <dgm:t>
        <a:bodyPr/>
        <a:lstStyle/>
        <a:p>
          <a:endParaRPr lang="en-US"/>
        </a:p>
      </dgm:t>
    </dgm:pt>
    <dgm:pt modelId="{BCA7C696-976D-4E1B-A1BB-81AC7F89220B}">
      <dgm:prSet/>
      <dgm:spPr/>
      <dgm:t>
        <a:bodyPr/>
        <a:lstStyle/>
        <a:p>
          <a:r>
            <a:rPr lang="hr-HR" dirty="0"/>
            <a:t>No </a:t>
          </a:r>
          <a:r>
            <a:rPr lang="hr-HR" dirty="0" err="1"/>
            <a:t>commercially</a:t>
          </a:r>
          <a:r>
            <a:rPr lang="hr-HR" dirty="0"/>
            <a:t> </a:t>
          </a:r>
          <a:r>
            <a:rPr lang="hr-HR" dirty="0" err="1"/>
            <a:t>available</a:t>
          </a:r>
          <a:r>
            <a:rPr lang="hr-HR" dirty="0"/>
            <a:t> </a:t>
          </a:r>
          <a:r>
            <a:rPr lang="hr-HR" dirty="0" err="1"/>
            <a:t>textbooks</a:t>
          </a:r>
          <a:endParaRPr lang="en-US" dirty="0"/>
        </a:p>
      </dgm:t>
    </dgm:pt>
    <dgm:pt modelId="{0C157FD2-EE91-4812-8E1D-BBA56F1987D8}" type="parTrans" cxnId="{FAFEFB38-C459-44AE-B4D6-F95A45571DBB}">
      <dgm:prSet/>
      <dgm:spPr/>
      <dgm:t>
        <a:bodyPr/>
        <a:lstStyle/>
        <a:p>
          <a:endParaRPr lang="en-US"/>
        </a:p>
      </dgm:t>
    </dgm:pt>
    <dgm:pt modelId="{4396917A-4F2B-4D02-BF83-9ACC5AC86A50}" type="sibTrans" cxnId="{FAFEFB38-C459-44AE-B4D6-F95A45571DBB}">
      <dgm:prSet/>
      <dgm:spPr/>
      <dgm:t>
        <a:bodyPr/>
        <a:lstStyle/>
        <a:p>
          <a:endParaRPr lang="en-US"/>
        </a:p>
      </dgm:t>
    </dgm:pt>
    <dgm:pt modelId="{C3F0260B-AE11-4583-9815-047C2180AFC4}">
      <dgm:prSet/>
      <dgm:spPr/>
      <dgm:t>
        <a:bodyPr/>
        <a:lstStyle/>
        <a:p>
          <a:r>
            <a:rPr lang="en-US" dirty="0"/>
            <a:t>No unified criteria on levels, contents and vocabulary</a:t>
          </a:r>
        </a:p>
      </dgm:t>
    </dgm:pt>
    <dgm:pt modelId="{EDABE94F-443C-453A-AB5D-69FB585FA641}" type="parTrans" cxnId="{88882BF8-0008-40B9-B312-82BAD7072233}">
      <dgm:prSet/>
      <dgm:spPr/>
      <dgm:t>
        <a:bodyPr/>
        <a:lstStyle/>
        <a:p>
          <a:endParaRPr lang="en-US"/>
        </a:p>
      </dgm:t>
    </dgm:pt>
    <dgm:pt modelId="{12C3C4A3-ED62-4972-890A-A81AFCBF09AC}" type="sibTrans" cxnId="{88882BF8-0008-40B9-B312-82BAD7072233}">
      <dgm:prSet/>
      <dgm:spPr/>
      <dgm:t>
        <a:bodyPr/>
        <a:lstStyle/>
        <a:p>
          <a:endParaRPr lang="en-US"/>
        </a:p>
      </dgm:t>
    </dgm:pt>
    <dgm:pt modelId="{11C096BE-D551-420B-B9A7-16263AD38518}" type="pres">
      <dgm:prSet presAssocID="{52EACA39-F4D8-4992-BB0B-1ABFE3A7E738}" presName="hierChild1" presStyleCnt="0">
        <dgm:presLayoutVars>
          <dgm:orgChart val="1"/>
          <dgm:chPref val="1"/>
          <dgm:dir/>
          <dgm:animOne val="branch"/>
          <dgm:animLvl val="lvl"/>
          <dgm:resizeHandles/>
        </dgm:presLayoutVars>
      </dgm:prSet>
      <dgm:spPr/>
    </dgm:pt>
    <dgm:pt modelId="{0559A615-DAAC-48AD-9B9E-247C4BE305EA}" type="pres">
      <dgm:prSet presAssocID="{BCA7C696-976D-4E1B-A1BB-81AC7F89220B}" presName="hierRoot1" presStyleCnt="0">
        <dgm:presLayoutVars>
          <dgm:hierBranch val="init"/>
        </dgm:presLayoutVars>
      </dgm:prSet>
      <dgm:spPr/>
    </dgm:pt>
    <dgm:pt modelId="{6C2D4FFB-4174-4CFA-A33F-4BAB8EFC19EF}" type="pres">
      <dgm:prSet presAssocID="{BCA7C696-976D-4E1B-A1BB-81AC7F89220B}" presName="rootComposite1" presStyleCnt="0"/>
      <dgm:spPr/>
    </dgm:pt>
    <dgm:pt modelId="{B250372A-0A3E-4A70-A978-BE24A550A9F8}" type="pres">
      <dgm:prSet presAssocID="{BCA7C696-976D-4E1B-A1BB-81AC7F89220B}" presName="rootText1" presStyleLbl="node0" presStyleIdx="0" presStyleCnt="2">
        <dgm:presLayoutVars>
          <dgm:chPref val="3"/>
        </dgm:presLayoutVars>
      </dgm:prSet>
      <dgm:spPr/>
    </dgm:pt>
    <dgm:pt modelId="{3DBC4C9E-FCF8-4843-BD48-17E5529EF5ED}" type="pres">
      <dgm:prSet presAssocID="{BCA7C696-976D-4E1B-A1BB-81AC7F89220B}" presName="rootConnector1" presStyleLbl="node1" presStyleIdx="0" presStyleCnt="0"/>
      <dgm:spPr/>
    </dgm:pt>
    <dgm:pt modelId="{5605562B-B262-4342-BB2F-2245975B5A2F}" type="pres">
      <dgm:prSet presAssocID="{BCA7C696-976D-4E1B-A1BB-81AC7F89220B}" presName="hierChild2" presStyleCnt="0"/>
      <dgm:spPr/>
    </dgm:pt>
    <dgm:pt modelId="{0A180BDE-4A9D-4A9D-8566-6755302B8AA0}" type="pres">
      <dgm:prSet presAssocID="{BCA7C696-976D-4E1B-A1BB-81AC7F89220B}" presName="hierChild3" presStyleCnt="0"/>
      <dgm:spPr/>
    </dgm:pt>
    <dgm:pt modelId="{2D800A59-C62A-4EAB-9B19-99839B6BEBCB}" type="pres">
      <dgm:prSet presAssocID="{C3F0260B-AE11-4583-9815-047C2180AFC4}" presName="hierRoot1" presStyleCnt="0">
        <dgm:presLayoutVars>
          <dgm:hierBranch val="init"/>
        </dgm:presLayoutVars>
      </dgm:prSet>
      <dgm:spPr/>
    </dgm:pt>
    <dgm:pt modelId="{82492A77-1798-4496-8E07-360826ABD6CD}" type="pres">
      <dgm:prSet presAssocID="{C3F0260B-AE11-4583-9815-047C2180AFC4}" presName="rootComposite1" presStyleCnt="0"/>
      <dgm:spPr/>
    </dgm:pt>
    <dgm:pt modelId="{F2D9211D-23F3-4226-B759-A424B366E449}" type="pres">
      <dgm:prSet presAssocID="{C3F0260B-AE11-4583-9815-047C2180AFC4}" presName="rootText1" presStyleLbl="node0" presStyleIdx="1" presStyleCnt="2">
        <dgm:presLayoutVars>
          <dgm:chPref val="3"/>
        </dgm:presLayoutVars>
      </dgm:prSet>
      <dgm:spPr/>
    </dgm:pt>
    <dgm:pt modelId="{89C77F22-A051-4A9F-974B-8B25604B119D}" type="pres">
      <dgm:prSet presAssocID="{C3F0260B-AE11-4583-9815-047C2180AFC4}" presName="rootConnector1" presStyleLbl="node1" presStyleIdx="0" presStyleCnt="0"/>
      <dgm:spPr/>
    </dgm:pt>
    <dgm:pt modelId="{A3DE1D01-AB76-490C-A061-5A1112736BD0}" type="pres">
      <dgm:prSet presAssocID="{C3F0260B-AE11-4583-9815-047C2180AFC4}" presName="hierChild2" presStyleCnt="0"/>
      <dgm:spPr/>
    </dgm:pt>
    <dgm:pt modelId="{5A5F3CBC-0B7B-47F0-9AEB-E5AD15EA7CF5}" type="pres">
      <dgm:prSet presAssocID="{C3F0260B-AE11-4583-9815-047C2180AFC4}" presName="hierChild3" presStyleCnt="0"/>
      <dgm:spPr/>
    </dgm:pt>
  </dgm:ptLst>
  <dgm:cxnLst>
    <dgm:cxn modelId="{3D9CF715-62BA-41C1-B3D3-F982DF51FCE3}" type="presOf" srcId="{BCA7C696-976D-4E1B-A1BB-81AC7F89220B}" destId="{B250372A-0A3E-4A70-A978-BE24A550A9F8}" srcOrd="0" destOrd="0" presId="urn:microsoft.com/office/officeart/2005/8/layout/orgChart1"/>
    <dgm:cxn modelId="{B76C8D22-7896-48D3-97EA-CC5869A24246}" type="presOf" srcId="{C3F0260B-AE11-4583-9815-047C2180AFC4}" destId="{89C77F22-A051-4A9F-974B-8B25604B119D}" srcOrd="1" destOrd="0" presId="urn:microsoft.com/office/officeart/2005/8/layout/orgChart1"/>
    <dgm:cxn modelId="{FAFEFB38-C459-44AE-B4D6-F95A45571DBB}" srcId="{52EACA39-F4D8-4992-BB0B-1ABFE3A7E738}" destId="{BCA7C696-976D-4E1B-A1BB-81AC7F89220B}" srcOrd="0" destOrd="0" parTransId="{0C157FD2-EE91-4812-8E1D-BBA56F1987D8}" sibTransId="{4396917A-4F2B-4D02-BF83-9ACC5AC86A50}"/>
    <dgm:cxn modelId="{D4B2B63C-FC71-4DD8-89E9-6C187972963D}" type="presOf" srcId="{52EACA39-F4D8-4992-BB0B-1ABFE3A7E738}" destId="{11C096BE-D551-420B-B9A7-16263AD38518}" srcOrd="0" destOrd="0" presId="urn:microsoft.com/office/officeart/2005/8/layout/orgChart1"/>
    <dgm:cxn modelId="{2B8EEBBB-AE6C-4458-94E0-49E1C402012D}" type="presOf" srcId="{BCA7C696-976D-4E1B-A1BB-81AC7F89220B}" destId="{3DBC4C9E-FCF8-4843-BD48-17E5529EF5ED}" srcOrd="1" destOrd="0" presId="urn:microsoft.com/office/officeart/2005/8/layout/orgChart1"/>
    <dgm:cxn modelId="{F54162D9-0E8B-4E13-B19A-385171AA7A5C}" type="presOf" srcId="{C3F0260B-AE11-4583-9815-047C2180AFC4}" destId="{F2D9211D-23F3-4226-B759-A424B366E449}" srcOrd="0" destOrd="0" presId="urn:microsoft.com/office/officeart/2005/8/layout/orgChart1"/>
    <dgm:cxn modelId="{88882BF8-0008-40B9-B312-82BAD7072233}" srcId="{52EACA39-F4D8-4992-BB0B-1ABFE3A7E738}" destId="{C3F0260B-AE11-4583-9815-047C2180AFC4}" srcOrd="1" destOrd="0" parTransId="{EDABE94F-443C-453A-AB5D-69FB585FA641}" sibTransId="{12C3C4A3-ED62-4972-890A-A81AFCBF09AC}"/>
    <dgm:cxn modelId="{872D1CF3-D8E8-4005-B3B4-8077863FCA24}" type="presParOf" srcId="{11C096BE-D551-420B-B9A7-16263AD38518}" destId="{0559A615-DAAC-48AD-9B9E-247C4BE305EA}" srcOrd="0" destOrd="0" presId="urn:microsoft.com/office/officeart/2005/8/layout/orgChart1"/>
    <dgm:cxn modelId="{9FCA3BEF-AA0B-4780-ACCE-5B7CB2B9BC53}" type="presParOf" srcId="{0559A615-DAAC-48AD-9B9E-247C4BE305EA}" destId="{6C2D4FFB-4174-4CFA-A33F-4BAB8EFC19EF}" srcOrd="0" destOrd="0" presId="urn:microsoft.com/office/officeart/2005/8/layout/orgChart1"/>
    <dgm:cxn modelId="{38E26EE5-907E-4F6F-AB8B-B494E81CC1EE}" type="presParOf" srcId="{6C2D4FFB-4174-4CFA-A33F-4BAB8EFC19EF}" destId="{B250372A-0A3E-4A70-A978-BE24A550A9F8}" srcOrd="0" destOrd="0" presId="urn:microsoft.com/office/officeart/2005/8/layout/orgChart1"/>
    <dgm:cxn modelId="{7CA080E4-D688-4E12-B806-1D2B7F4AFB54}" type="presParOf" srcId="{6C2D4FFB-4174-4CFA-A33F-4BAB8EFC19EF}" destId="{3DBC4C9E-FCF8-4843-BD48-17E5529EF5ED}" srcOrd="1" destOrd="0" presId="urn:microsoft.com/office/officeart/2005/8/layout/orgChart1"/>
    <dgm:cxn modelId="{D27BB960-FE37-4580-8398-7A09167B473D}" type="presParOf" srcId="{0559A615-DAAC-48AD-9B9E-247C4BE305EA}" destId="{5605562B-B262-4342-BB2F-2245975B5A2F}" srcOrd="1" destOrd="0" presId="urn:microsoft.com/office/officeart/2005/8/layout/orgChart1"/>
    <dgm:cxn modelId="{4AA8F69B-8C5B-4C2C-ABA9-18D0B7396F25}" type="presParOf" srcId="{0559A615-DAAC-48AD-9B9E-247C4BE305EA}" destId="{0A180BDE-4A9D-4A9D-8566-6755302B8AA0}" srcOrd="2" destOrd="0" presId="urn:microsoft.com/office/officeart/2005/8/layout/orgChart1"/>
    <dgm:cxn modelId="{5F3DF655-4FD1-4E62-938A-48BD49EA1696}" type="presParOf" srcId="{11C096BE-D551-420B-B9A7-16263AD38518}" destId="{2D800A59-C62A-4EAB-9B19-99839B6BEBCB}" srcOrd="1" destOrd="0" presId="urn:microsoft.com/office/officeart/2005/8/layout/orgChart1"/>
    <dgm:cxn modelId="{58AA933F-A4E5-4C80-BB4E-4E7971CB4B07}" type="presParOf" srcId="{2D800A59-C62A-4EAB-9B19-99839B6BEBCB}" destId="{82492A77-1798-4496-8E07-360826ABD6CD}" srcOrd="0" destOrd="0" presId="urn:microsoft.com/office/officeart/2005/8/layout/orgChart1"/>
    <dgm:cxn modelId="{DC9A420A-1CFB-4AB4-8D57-53D7315004CA}" type="presParOf" srcId="{82492A77-1798-4496-8E07-360826ABD6CD}" destId="{F2D9211D-23F3-4226-B759-A424B366E449}" srcOrd="0" destOrd="0" presId="urn:microsoft.com/office/officeart/2005/8/layout/orgChart1"/>
    <dgm:cxn modelId="{9599726A-DF11-434A-A64D-F37529B0FEF0}" type="presParOf" srcId="{82492A77-1798-4496-8E07-360826ABD6CD}" destId="{89C77F22-A051-4A9F-974B-8B25604B119D}" srcOrd="1" destOrd="0" presId="urn:microsoft.com/office/officeart/2005/8/layout/orgChart1"/>
    <dgm:cxn modelId="{D4842685-0967-46F2-9017-C726A853BCEF}" type="presParOf" srcId="{2D800A59-C62A-4EAB-9B19-99839B6BEBCB}" destId="{A3DE1D01-AB76-490C-A061-5A1112736BD0}" srcOrd="1" destOrd="0" presId="urn:microsoft.com/office/officeart/2005/8/layout/orgChart1"/>
    <dgm:cxn modelId="{D016DA54-0B0A-4287-8A74-CDC54911EE35}" type="presParOf" srcId="{2D800A59-C62A-4EAB-9B19-99839B6BEBCB}" destId="{5A5F3CBC-0B7B-47F0-9AEB-E5AD15EA7CF5}"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926064-2D9B-471B-86D6-CC2BDCF2358F}"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en-US"/>
        </a:p>
      </dgm:t>
    </dgm:pt>
    <dgm:pt modelId="{E39E9215-BCA5-4B4F-99D2-B15D5DC3C0BB}">
      <dgm:prSet/>
      <dgm:spPr/>
      <dgm:t>
        <a:bodyPr/>
        <a:lstStyle/>
        <a:p>
          <a:r>
            <a:rPr lang="hr-HR"/>
            <a:t>NATO member countries</a:t>
          </a:r>
          <a:endParaRPr lang="en-US"/>
        </a:p>
      </dgm:t>
    </dgm:pt>
    <dgm:pt modelId="{E44A9A96-7507-4419-917A-98B7F9AE0E71}" type="parTrans" cxnId="{C96E1902-2309-422E-8245-56CC824A85D6}">
      <dgm:prSet/>
      <dgm:spPr/>
      <dgm:t>
        <a:bodyPr/>
        <a:lstStyle/>
        <a:p>
          <a:endParaRPr lang="en-US"/>
        </a:p>
      </dgm:t>
    </dgm:pt>
    <dgm:pt modelId="{384C36F1-E5DA-418E-9AB8-CD0B18CF4015}" type="sibTrans" cxnId="{C96E1902-2309-422E-8245-56CC824A85D6}">
      <dgm:prSet/>
      <dgm:spPr/>
      <dgm:t>
        <a:bodyPr/>
        <a:lstStyle/>
        <a:p>
          <a:endParaRPr lang="en-US"/>
        </a:p>
      </dgm:t>
    </dgm:pt>
    <dgm:pt modelId="{132DD4C4-960F-446A-9F8B-5C348BA3D51D}">
      <dgm:prSet/>
      <dgm:spPr/>
      <dgm:t>
        <a:bodyPr/>
        <a:lstStyle/>
        <a:p>
          <a:r>
            <a:rPr lang="hr-HR"/>
            <a:t>Ranks</a:t>
          </a:r>
          <a:endParaRPr lang="en-US"/>
        </a:p>
      </dgm:t>
    </dgm:pt>
    <dgm:pt modelId="{D7EE6201-1159-442C-80DB-395C3FD1185A}" type="parTrans" cxnId="{421B0B1A-D17B-43A3-A18A-BDA6B9C11558}">
      <dgm:prSet/>
      <dgm:spPr/>
      <dgm:t>
        <a:bodyPr/>
        <a:lstStyle/>
        <a:p>
          <a:endParaRPr lang="en-US"/>
        </a:p>
      </dgm:t>
    </dgm:pt>
    <dgm:pt modelId="{04117FD7-9749-4977-AE74-E62F90E615A7}" type="sibTrans" cxnId="{421B0B1A-D17B-43A3-A18A-BDA6B9C11558}">
      <dgm:prSet/>
      <dgm:spPr/>
      <dgm:t>
        <a:bodyPr/>
        <a:lstStyle/>
        <a:p>
          <a:endParaRPr lang="en-US"/>
        </a:p>
      </dgm:t>
    </dgm:pt>
    <dgm:pt modelId="{D1C49E02-9F09-4006-B934-E7208A8CA8C9}">
      <dgm:prSet/>
      <dgm:spPr/>
      <dgm:t>
        <a:bodyPr/>
        <a:lstStyle/>
        <a:p>
          <a:r>
            <a:rPr lang="hr-HR" dirty="0"/>
            <a:t>Daily </a:t>
          </a:r>
          <a:r>
            <a:rPr lang="hr-HR" dirty="0" err="1"/>
            <a:t>routine</a:t>
          </a:r>
          <a:r>
            <a:rPr lang="hr-HR" dirty="0"/>
            <a:t> </a:t>
          </a:r>
          <a:r>
            <a:rPr lang="hr-HR" dirty="0" err="1"/>
            <a:t>in</a:t>
          </a:r>
          <a:r>
            <a:rPr lang="hr-HR" dirty="0"/>
            <a:t> the </a:t>
          </a:r>
          <a:r>
            <a:rPr lang="hr-HR" dirty="0" err="1"/>
            <a:t>barracks</a:t>
          </a:r>
          <a:endParaRPr lang="en-US" dirty="0"/>
        </a:p>
      </dgm:t>
    </dgm:pt>
    <dgm:pt modelId="{465202BA-4934-4153-BC54-3A425A0DA272}" type="parTrans" cxnId="{AE5E6ADF-5928-4189-9E7B-6A1A72F35793}">
      <dgm:prSet/>
      <dgm:spPr/>
      <dgm:t>
        <a:bodyPr/>
        <a:lstStyle/>
        <a:p>
          <a:endParaRPr lang="en-US"/>
        </a:p>
      </dgm:t>
    </dgm:pt>
    <dgm:pt modelId="{C1D47FEA-2045-4924-909E-10783173A386}" type="sibTrans" cxnId="{AE5E6ADF-5928-4189-9E7B-6A1A72F35793}">
      <dgm:prSet/>
      <dgm:spPr/>
      <dgm:t>
        <a:bodyPr/>
        <a:lstStyle/>
        <a:p>
          <a:endParaRPr lang="en-US"/>
        </a:p>
      </dgm:t>
    </dgm:pt>
    <dgm:pt modelId="{0347CEE2-9C9E-421E-BCA7-F8006295C513}">
      <dgm:prSet/>
      <dgm:spPr/>
      <dgm:t>
        <a:bodyPr/>
        <a:lstStyle/>
        <a:p>
          <a:r>
            <a:rPr lang="hr-HR"/>
            <a:t>Military time</a:t>
          </a:r>
          <a:endParaRPr lang="en-US"/>
        </a:p>
      </dgm:t>
    </dgm:pt>
    <dgm:pt modelId="{36A9E56C-3EB6-4425-8084-9C36A44FBA49}" type="parTrans" cxnId="{8581B510-6413-495E-9D58-47005D2CD892}">
      <dgm:prSet/>
      <dgm:spPr/>
      <dgm:t>
        <a:bodyPr/>
        <a:lstStyle/>
        <a:p>
          <a:endParaRPr lang="en-US"/>
        </a:p>
      </dgm:t>
    </dgm:pt>
    <dgm:pt modelId="{30CB66B1-4B57-440B-8ED7-EF68718B2063}" type="sibTrans" cxnId="{8581B510-6413-495E-9D58-47005D2CD892}">
      <dgm:prSet/>
      <dgm:spPr/>
      <dgm:t>
        <a:bodyPr/>
        <a:lstStyle/>
        <a:p>
          <a:endParaRPr lang="en-US"/>
        </a:p>
      </dgm:t>
    </dgm:pt>
    <dgm:pt modelId="{C89CBA44-5EA5-436A-9BED-255F64BDA166}">
      <dgm:prSet/>
      <dgm:spPr/>
      <dgm:t>
        <a:bodyPr/>
        <a:lstStyle/>
        <a:p>
          <a:r>
            <a:rPr lang="hr-HR" dirty="0" err="1"/>
            <a:t>Structure</a:t>
          </a:r>
          <a:r>
            <a:rPr lang="hr-HR" dirty="0"/>
            <a:t> </a:t>
          </a:r>
          <a:r>
            <a:rPr lang="hr-HR" dirty="0" err="1"/>
            <a:t>of</a:t>
          </a:r>
          <a:r>
            <a:rPr lang="hr-HR" dirty="0"/>
            <a:t> the </a:t>
          </a:r>
          <a:r>
            <a:rPr lang="hr-HR" dirty="0" err="1"/>
            <a:t>armed</a:t>
          </a:r>
          <a:r>
            <a:rPr lang="hr-HR" dirty="0"/>
            <a:t> </a:t>
          </a:r>
          <a:r>
            <a:rPr lang="hr-HR" dirty="0" err="1"/>
            <a:t>forces</a:t>
          </a:r>
          <a:endParaRPr lang="en-US" dirty="0"/>
        </a:p>
      </dgm:t>
    </dgm:pt>
    <dgm:pt modelId="{39EC0DD3-A699-484F-9668-FE3133E2834B}" type="parTrans" cxnId="{04C54F0F-AD6B-441A-A3A4-30E3352268C3}">
      <dgm:prSet/>
      <dgm:spPr/>
      <dgm:t>
        <a:bodyPr/>
        <a:lstStyle/>
        <a:p>
          <a:endParaRPr lang="en-US"/>
        </a:p>
      </dgm:t>
    </dgm:pt>
    <dgm:pt modelId="{590B4161-CEF7-4714-A426-7CF50E2796C7}" type="sibTrans" cxnId="{04C54F0F-AD6B-441A-A3A4-30E3352268C3}">
      <dgm:prSet/>
      <dgm:spPr/>
      <dgm:t>
        <a:bodyPr/>
        <a:lstStyle/>
        <a:p>
          <a:endParaRPr lang="en-US"/>
        </a:p>
      </dgm:t>
    </dgm:pt>
    <dgm:pt modelId="{0299BA43-307C-4F11-877B-0BBDA05FDD7A}">
      <dgm:prSet/>
      <dgm:spPr/>
      <dgm:t>
        <a:bodyPr/>
        <a:lstStyle/>
        <a:p>
          <a:r>
            <a:rPr lang="hr-HR"/>
            <a:t>Military duties and responsibilities</a:t>
          </a:r>
          <a:endParaRPr lang="en-US"/>
        </a:p>
      </dgm:t>
    </dgm:pt>
    <dgm:pt modelId="{F6843596-B5EA-4DE7-9FA0-46DEBDBDA76D}" type="parTrans" cxnId="{65273A92-63C7-4709-A241-328AAE3D3E28}">
      <dgm:prSet/>
      <dgm:spPr/>
      <dgm:t>
        <a:bodyPr/>
        <a:lstStyle/>
        <a:p>
          <a:endParaRPr lang="en-US"/>
        </a:p>
      </dgm:t>
    </dgm:pt>
    <dgm:pt modelId="{423AF262-5BCD-4829-8805-ECFDC4F27305}" type="sibTrans" cxnId="{65273A92-63C7-4709-A241-328AAE3D3E28}">
      <dgm:prSet/>
      <dgm:spPr/>
      <dgm:t>
        <a:bodyPr/>
        <a:lstStyle/>
        <a:p>
          <a:endParaRPr lang="en-US"/>
        </a:p>
      </dgm:t>
    </dgm:pt>
    <dgm:pt modelId="{8727224E-4BB8-40D5-B315-F6657349B472}">
      <dgm:prSet/>
      <dgm:spPr/>
      <dgm:t>
        <a:bodyPr/>
        <a:lstStyle/>
        <a:p>
          <a:r>
            <a:rPr lang="hr-HR"/>
            <a:t>Facilities in the barracks</a:t>
          </a:r>
          <a:endParaRPr lang="en-US"/>
        </a:p>
      </dgm:t>
    </dgm:pt>
    <dgm:pt modelId="{A60DE16F-4EC3-4773-9449-861F76A95EA8}" type="parTrans" cxnId="{36B3802C-289F-4BDE-A609-0AE5EDD8F79E}">
      <dgm:prSet/>
      <dgm:spPr/>
      <dgm:t>
        <a:bodyPr/>
        <a:lstStyle/>
        <a:p>
          <a:endParaRPr lang="en-US"/>
        </a:p>
      </dgm:t>
    </dgm:pt>
    <dgm:pt modelId="{A35F23A3-6FE0-4260-A5C0-A3758BDA5F8E}" type="sibTrans" cxnId="{36B3802C-289F-4BDE-A609-0AE5EDD8F79E}">
      <dgm:prSet/>
      <dgm:spPr/>
      <dgm:t>
        <a:bodyPr/>
        <a:lstStyle/>
        <a:p>
          <a:endParaRPr lang="en-US"/>
        </a:p>
      </dgm:t>
    </dgm:pt>
    <dgm:pt modelId="{3F74B9DA-26DB-481C-AB07-9A35394FB7FA}">
      <dgm:prSet/>
      <dgm:spPr/>
      <dgm:t>
        <a:bodyPr/>
        <a:lstStyle/>
        <a:p>
          <a:r>
            <a:rPr lang="hr-HR" dirty="0" err="1"/>
            <a:t>Military</a:t>
          </a:r>
          <a:r>
            <a:rPr lang="hr-HR" dirty="0"/>
            <a:t> </a:t>
          </a:r>
          <a:r>
            <a:rPr lang="hr-HR" dirty="0" err="1"/>
            <a:t>equipment</a:t>
          </a:r>
          <a:endParaRPr lang="en-US" dirty="0"/>
        </a:p>
      </dgm:t>
    </dgm:pt>
    <dgm:pt modelId="{062A1F0B-B4A2-4A15-B934-72487D88603C}" type="parTrans" cxnId="{6997B0F8-265C-47FE-827D-B69F9669F1E1}">
      <dgm:prSet/>
      <dgm:spPr/>
      <dgm:t>
        <a:bodyPr/>
        <a:lstStyle/>
        <a:p>
          <a:endParaRPr lang="en-US"/>
        </a:p>
      </dgm:t>
    </dgm:pt>
    <dgm:pt modelId="{79E03EED-FA1A-46F1-AC9D-9284DCD35A10}" type="sibTrans" cxnId="{6997B0F8-265C-47FE-827D-B69F9669F1E1}">
      <dgm:prSet/>
      <dgm:spPr/>
      <dgm:t>
        <a:bodyPr/>
        <a:lstStyle/>
        <a:p>
          <a:endParaRPr lang="en-US"/>
        </a:p>
      </dgm:t>
    </dgm:pt>
    <dgm:pt modelId="{C9A974B3-1924-4846-B60D-F83E0AEF22FB}">
      <dgm:prSet/>
      <dgm:spPr/>
      <dgm:t>
        <a:bodyPr/>
        <a:lstStyle/>
        <a:p>
          <a:r>
            <a:rPr lang="hr-HR"/>
            <a:t>Military uniform</a:t>
          </a:r>
          <a:endParaRPr lang="en-US"/>
        </a:p>
      </dgm:t>
    </dgm:pt>
    <dgm:pt modelId="{6B9FD15F-0833-40CB-BD30-1805937F355E}" type="parTrans" cxnId="{01863D95-ABED-438F-92EC-6BCCB186CFEC}">
      <dgm:prSet/>
      <dgm:spPr/>
      <dgm:t>
        <a:bodyPr/>
        <a:lstStyle/>
        <a:p>
          <a:endParaRPr lang="en-US"/>
        </a:p>
      </dgm:t>
    </dgm:pt>
    <dgm:pt modelId="{39CF4EDC-1680-4FC9-A298-A54CE14A2E02}" type="sibTrans" cxnId="{01863D95-ABED-438F-92EC-6BCCB186CFEC}">
      <dgm:prSet/>
      <dgm:spPr/>
      <dgm:t>
        <a:bodyPr/>
        <a:lstStyle/>
        <a:p>
          <a:endParaRPr lang="en-US"/>
        </a:p>
      </dgm:t>
    </dgm:pt>
    <dgm:pt modelId="{4D26B4FA-37CF-4CA3-AE93-F7E3602EB21D}" type="pres">
      <dgm:prSet presAssocID="{FC926064-2D9B-471B-86D6-CC2BDCF2358F}" presName="diagram" presStyleCnt="0">
        <dgm:presLayoutVars>
          <dgm:dir/>
          <dgm:resizeHandles val="exact"/>
        </dgm:presLayoutVars>
      </dgm:prSet>
      <dgm:spPr/>
    </dgm:pt>
    <dgm:pt modelId="{05246D84-C6A8-45E2-BE50-115260FC770F}" type="pres">
      <dgm:prSet presAssocID="{E39E9215-BCA5-4B4F-99D2-B15D5DC3C0BB}" presName="node" presStyleLbl="node1" presStyleIdx="0" presStyleCnt="9" custLinFactNeighborX="629" custLinFactNeighborY="-62313">
        <dgm:presLayoutVars>
          <dgm:bulletEnabled val="1"/>
        </dgm:presLayoutVars>
      </dgm:prSet>
      <dgm:spPr/>
    </dgm:pt>
    <dgm:pt modelId="{B2C91036-045E-4522-ACE8-BA140E3E0457}" type="pres">
      <dgm:prSet presAssocID="{384C36F1-E5DA-418E-9AB8-CD0B18CF4015}" presName="sibTrans" presStyleCnt="0"/>
      <dgm:spPr/>
    </dgm:pt>
    <dgm:pt modelId="{4F724894-ADD7-442E-9284-8D2FFC440ECC}" type="pres">
      <dgm:prSet presAssocID="{132DD4C4-960F-446A-9F8B-5C348BA3D51D}" presName="node" presStyleLbl="node1" presStyleIdx="1" presStyleCnt="9" custLinFactNeighborX="629" custLinFactNeighborY="-62313">
        <dgm:presLayoutVars>
          <dgm:bulletEnabled val="1"/>
        </dgm:presLayoutVars>
      </dgm:prSet>
      <dgm:spPr/>
    </dgm:pt>
    <dgm:pt modelId="{63A96E1B-A2F1-4D47-862D-B70524B3477A}" type="pres">
      <dgm:prSet presAssocID="{04117FD7-9749-4977-AE74-E62F90E615A7}" presName="sibTrans" presStyleCnt="0"/>
      <dgm:spPr/>
    </dgm:pt>
    <dgm:pt modelId="{591B7DDD-6639-49E0-BA7C-7AF37550E3A6}" type="pres">
      <dgm:prSet presAssocID="{D1C49E02-9F09-4006-B934-E7208A8CA8C9}" presName="node" presStyleLbl="node1" presStyleIdx="2" presStyleCnt="9" custLinFactNeighborY="-62313">
        <dgm:presLayoutVars>
          <dgm:bulletEnabled val="1"/>
        </dgm:presLayoutVars>
      </dgm:prSet>
      <dgm:spPr/>
    </dgm:pt>
    <dgm:pt modelId="{A2E15F0E-B659-4EAB-AF1B-709365697B19}" type="pres">
      <dgm:prSet presAssocID="{C1D47FEA-2045-4924-909E-10783173A386}" presName="sibTrans" presStyleCnt="0"/>
      <dgm:spPr/>
    </dgm:pt>
    <dgm:pt modelId="{03F6E012-2F1F-4F57-8567-2F72C0650666}" type="pres">
      <dgm:prSet presAssocID="{0347CEE2-9C9E-421E-BCA7-F8006295C513}" presName="node" presStyleLbl="node1" presStyleIdx="3" presStyleCnt="9" custLinFactNeighborX="-629" custLinFactNeighborY="-62856">
        <dgm:presLayoutVars>
          <dgm:bulletEnabled val="1"/>
        </dgm:presLayoutVars>
      </dgm:prSet>
      <dgm:spPr/>
    </dgm:pt>
    <dgm:pt modelId="{191318A9-8F35-4AE5-8C87-A963A5A45F87}" type="pres">
      <dgm:prSet presAssocID="{30CB66B1-4B57-440B-8ED7-EF68718B2063}" presName="sibTrans" presStyleCnt="0"/>
      <dgm:spPr/>
    </dgm:pt>
    <dgm:pt modelId="{E50C959A-5408-4CD0-8775-33D5A5F4B974}" type="pres">
      <dgm:prSet presAssocID="{C89CBA44-5EA5-436A-9BED-255F64BDA166}" presName="node" presStyleLbl="node1" presStyleIdx="4" presStyleCnt="9" custLinFactNeighborY="-61808">
        <dgm:presLayoutVars>
          <dgm:bulletEnabled val="1"/>
        </dgm:presLayoutVars>
      </dgm:prSet>
      <dgm:spPr/>
    </dgm:pt>
    <dgm:pt modelId="{AA68357E-96C5-40C8-AA82-0D448B44667F}" type="pres">
      <dgm:prSet presAssocID="{590B4161-CEF7-4714-A426-7CF50E2796C7}" presName="sibTrans" presStyleCnt="0"/>
      <dgm:spPr/>
    </dgm:pt>
    <dgm:pt modelId="{4C56F79B-BCC5-4004-9546-B9D53BE63B6C}" type="pres">
      <dgm:prSet presAssocID="{0299BA43-307C-4F11-877B-0BBDA05FDD7A}" presName="node" presStyleLbl="node1" presStyleIdx="5" presStyleCnt="9" custLinFactNeighborY="-62856">
        <dgm:presLayoutVars>
          <dgm:bulletEnabled val="1"/>
        </dgm:presLayoutVars>
      </dgm:prSet>
      <dgm:spPr/>
    </dgm:pt>
    <dgm:pt modelId="{2CA6DAB4-FFD4-4A33-ACAA-9D02F688E9AD}" type="pres">
      <dgm:prSet presAssocID="{423AF262-5BCD-4829-8805-ECFDC4F27305}" presName="sibTrans" presStyleCnt="0"/>
      <dgm:spPr/>
    </dgm:pt>
    <dgm:pt modelId="{7CA3BD86-448E-40A3-ADBE-1D3750170E75}" type="pres">
      <dgm:prSet presAssocID="{8727224E-4BB8-40D5-B315-F6657349B472}" presName="node" presStyleLbl="node1" presStyleIdx="6" presStyleCnt="9" custLinFactNeighborY="-57104">
        <dgm:presLayoutVars>
          <dgm:bulletEnabled val="1"/>
        </dgm:presLayoutVars>
      </dgm:prSet>
      <dgm:spPr/>
    </dgm:pt>
    <dgm:pt modelId="{7D528B5D-5982-4670-BE1B-5C19807CE83E}" type="pres">
      <dgm:prSet presAssocID="{A35F23A3-6FE0-4260-A5C0-A3758BDA5F8E}" presName="sibTrans" presStyleCnt="0"/>
      <dgm:spPr/>
    </dgm:pt>
    <dgm:pt modelId="{5D6E97C7-BD67-43E8-BBD6-E5F62C6A2B50}" type="pres">
      <dgm:prSet presAssocID="{3F74B9DA-26DB-481C-AB07-9A35394FB7FA}" presName="node" presStyleLbl="node1" presStyleIdx="7" presStyleCnt="9" custLinFactNeighborX="-629" custLinFactNeighborY="-57104">
        <dgm:presLayoutVars>
          <dgm:bulletEnabled val="1"/>
        </dgm:presLayoutVars>
      </dgm:prSet>
      <dgm:spPr/>
    </dgm:pt>
    <dgm:pt modelId="{BB0D5D55-E1BF-488D-B02B-C52B38100683}" type="pres">
      <dgm:prSet presAssocID="{79E03EED-FA1A-46F1-AC9D-9284DCD35A10}" presName="sibTrans" presStyleCnt="0"/>
      <dgm:spPr/>
    </dgm:pt>
    <dgm:pt modelId="{06742587-F5D8-4017-9F07-7087BC53BDF7}" type="pres">
      <dgm:prSet presAssocID="{C9A974B3-1924-4846-B60D-F83E0AEF22FB}" presName="node" presStyleLbl="node1" presStyleIdx="8" presStyleCnt="9" custLinFactNeighborY="-57104">
        <dgm:presLayoutVars>
          <dgm:bulletEnabled val="1"/>
        </dgm:presLayoutVars>
      </dgm:prSet>
      <dgm:spPr/>
    </dgm:pt>
  </dgm:ptLst>
  <dgm:cxnLst>
    <dgm:cxn modelId="{1358EF01-B084-4B7E-9963-CAAADF9648DD}" type="presOf" srcId="{C9A974B3-1924-4846-B60D-F83E0AEF22FB}" destId="{06742587-F5D8-4017-9F07-7087BC53BDF7}" srcOrd="0" destOrd="0" presId="urn:microsoft.com/office/officeart/2005/8/layout/default"/>
    <dgm:cxn modelId="{C96E1902-2309-422E-8245-56CC824A85D6}" srcId="{FC926064-2D9B-471B-86D6-CC2BDCF2358F}" destId="{E39E9215-BCA5-4B4F-99D2-B15D5DC3C0BB}" srcOrd="0" destOrd="0" parTransId="{E44A9A96-7507-4419-917A-98B7F9AE0E71}" sibTransId="{384C36F1-E5DA-418E-9AB8-CD0B18CF4015}"/>
    <dgm:cxn modelId="{04C54F0F-AD6B-441A-A3A4-30E3352268C3}" srcId="{FC926064-2D9B-471B-86D6-CC2BDCF2358F}" destId="{C89CBA44-5EA5-436A-9BED-255F64BDA166}" srcOrd="4" destOrd="0" parTransId="{39EC0DD3-A699-484F-9668-FE3133E2834B}" sibTransId="{590B4161-CEF7-4714-A426-7CF50E2796C7}"/>
    <dgm:cxn modelId="{8581B510-6413-495E-9D58-47005D2CD892}" srcId="{FC926064-2D9B-471B-86D6-CC2BDCF2358F}" destId="{0347CEE2-9C9E-421E-BCA7-F8006295C513}" srcOrd="3" destOrd="0" parTransId="{36A9E56C-3EB6-4425-8084-9C36A44FBA49}" sibTransId="{30CB66B1-4B57-440B-8ED7-EF68718B2063}"/>
    <dgm:cxn modelId="{421B0B1A-D17B-43A3-A18A-BDA6B9C11558}" srcId="{FC926064-2D9B-471B-86D6-CC2BDCF2358F}" destId="{132DD4C4-960F-446A-9F8B-5C348BA3D51D}" srcOrd="1" destOrd="0" parTransId="{D7EE6201-1159-442C-80DB-395C3FD1185A}" sibTransId="{04117FD7-9749-4977-AE74-E62F90E615A7}"/>
    <dgm:cxn modelId="{36B3802C-289F-4BDE-A609-0AE5EDD8F79E}" srcId="{FC926064-2D9B-471B-86D6-CC2BDCF2358F}" destId="{8727224E-4BB8-40D5-B315-F6657349B472}" srcOrd="6" destOrd="0" parTransId="{A60DE16F-4EC3-4773-9449-861F76A95EA8}" sibTransId="{A35F23A3-6FE0-4260-A5C0-A3758BDA5F8E}"/>
    <dgm:cxn modelId="{04933837-C734-4DCB-938F-A5390D46AED2}" type="presOf" srcId="{8727224E-4BB8-40D5-B315-F6657349B472}" destId="{7CA3BD86-448E-40A3-ADBE-1D3750170E75}" srcOrd="0" destOrd="0" presId="urn:microsoft.com/office/officeart/2005/8/layout/default"/>
    <dgm:cxn modelId="{80F27B39-9F9B-464F-96BF-6F17D7B6EDAE}" type="presOf" srcId="{0347CEE2-9C9E-421E-BCA7-F8006295C513}" destId="{03F6E012-2F1F-4F57-8567-2F72C0650666}" srcOrd="0" destOrd="0" presId="urn:microsoft.com/office/officeart/2005/8/layout/default"/>
    <dgm:cxn modelId="{A63B8262-56C8-461A-9B0A-EC5F08C2BE8E}" type="presOf" srcId="{E39E9215-BCA5-4B4F-99D2-B15D5DC3C0BB}" destId="{05246D84-C6A8-45E2-BE50-115260FC770F}" srcOrd="0" destOrd="0" presId="urn:microsoft.com/office/officeart/2005/8/layout/default"/>
    <dgm:cxn modelId="{97663A4D-3863-40AF-84B8-9982275DFE47}" type="presOf" srcId="{FC926064-2D9B-471B-86D6-CC2BDCF2358F}" destId="{4D26B4FA-37CF-4CA3-AE93-F7E3602EB21D}" srcOrd="0" destOrd="0" presId="urn:microsoft.com/office/officeart/2005/8/layout/default"/>
    <dgm:cxn modelId="{65273A92-63C7-4709-A241-328AAE3D3E28}" srcId="{FC926064-2D9B-471B-86D6-CC2BDCF2358F}" destId="{0299BA43-307C-4F11-877B-0BBDA05FDD7A}" srcOrd="5" destOrd="0" parTransId="{F6843596-B5EA-4DE7-9FA0-46DEBDBDA76D}" sibTransId="{423AF262-5BCD-4829-8805-ECFDC4F27305}"/>
    <dgm:cxn modelId="{01863D95-ABED-438F-92EC-6BCCB186CFEC}" srcId="{FC926064-2D9B-471B-86D6-CC2BDCF2358F}" destId="{C9A974B3-1924-4846-B60D-F83E0AEF22FB}" srcOrd="8" destOrd="0" parTransId="{6B9FD15F-0833-40CB-BD30-1805937F355E}" sibTransId="{39CF4EDC-1680-4FC9-A298-A54CE14A2E02}"/>
    <dgm:cxn modelId="{64CBA0A3-9C20-45D7-8165-3655D53DAEC1}" type="presOf" srcId="{C89CBA44-5EA5-436A-9BED-255F64BDA166}" destId="{E50C959A-5408-4CD0-8775-33D5A5F4B974}" srcOrd="0" destOrd="0" presId="urn:microsoft.com/office/officeart/2005/8/layout/default"/>
    <dgm:cxn modelId="{FDF03FB4-AA93-4A77-BE3E-48870A09BC96}" type="presOf" srcId="{3F74B9DA-26DB-481C-AB07-9A35394FB7FA}" destId="{5D6E97C7-BD67-43E8-BBD6-E5F62C6A2B50}" srcOrd="0" destOrd="0" presId="urn:microsoft.com/office/officeart/2005/8/layout/default"/>
    <dgm:cxn modelId="{4F7159C3-FA2F-46E1-BD29-0DACA5339A6A}" type="presOf" srcId="{0299BA43-307C-4F11-877B-0BBDA05FDD7A}" destId="{4C56F79B-BCC5-4004-9546-B9D53BE63B6C}" srcOrd="0" destOrd="0" presId="urn:microsoft.com/office/officeart/2005/8/layout/default"/>
    <dgm:cxn modelId="{40E2D7D4-64F5-4962-A46E-51F3AA1404BE}" type="presOf" srcId="{132DD4C4-960F-446A-9F8B-5C348BA3D51D}" destId="{4F724894-ADD7-442E-9284-8D2FFC440ECC}" srcOrd="0" destOrd="0" presId="urn:microsoft.com/office/officeart/2005/8/layout/default"/>
    <dgm:cxn modelId="{AE5E6ADF-5928-4189-9E7B-6A1A72F35793}" srcId="{FC926064-2D9B-471B-86D6-CC2BDCF2358F}" destId="{D1C49E02-9F09-4006-B934-E7208A8CA8C9}" srcOrd="2" destOrd="0" parTransId="{465202BA-4934-4153-BC54-3A425A0DA272}" sibTransId="{C1D47FEA-2045-4924-909E-10783173A386}"/>
    <dgm:cxn modelId="{002CADF7-3600-4D6E-A7A7-1194D3272B3F}" type="presOf" srcId="{D1C49E02-9F09-4006-B934-E7208A8CA8C9}" destId="{591B7DDD-6639-49E0-BA7C-7AF37550E3A6}" srcOrd="0" destOrd="0" presId="urn:microsoft.com/office/officeart/2005/8/layout/default"/>
    <dgm:cxn modelId="{6997B0F8-265C-47FE-827D-B69F9669F1E1}" srcId="{FC926064-2D9B-471B-86D6-CC2BDCF2358F}" destId="{3F74B9DA-26DB-481C-AB07-9A35394FB7FA}" srcOrd="7" destOrd="0" parTransId="{062A1F0B-B4A2-4A15-B934-72487D88603C}" sibTransId="{79E03EED-FA1A-46F1-AC9D-9284DCD35A10}"/>
    <dgm:cxn modelId="{593EAD82-4DB4-481C-9221-E459D385352E}" type="presParOf" srcId="{4D26B4FA-37CF-4CA3-AE93-F7E3602EB21D}" destId="{05246D84-C6A8-45E2-BE50-115260FC770F}" srcOrd="0" destOrd="0" presId="urn:microsoft.com/office/officeart/2005/8/layout/default"/>
    <dgm:cxn modelId="{DCFB7751-8519-4693-8E4D-9986CE062C51}" type="presParOf" srcId="{4D26B4FA-37CF-4CA3-AE93-F7E3602EB21D}" destId="{B2C91036-045E-4522-ACE8-BA140E3E0457}" srcOrd="1" destOrd="0" presId="urn:microsoft.com/office/officeart/2005/8/layout/default"/>
    <dgm:cxn modelId="{31F97D46-E6B0-459D-A604-6E83D2D4C672}" type="presParOf" srcId="{4D26B4FA-37CF-4CA3-AE93-F7E3602EB21D}" destId="{4F724894-ADD7-442E-9284-8D2FFC440ECC}" srcOrd="2" destOrd="0" presId="urn:microsoft.com/office/officeart/2005/8/layout/default"/>
    <dgm:cxn modelId="{A6E081BF-09A6-4EB7-9E86-1DBA124D8AF9}" type="presParOf" srcId="{4D26B4FA-37CF-4CA3-AE93-F7E3602EB21D}" destId="{63A96E1B-A2F1-4D47-862D-B70524B3477A}" srcOrd="3" destOrd="0" presId="urn:microsoft.com/office/officeart/2005/8/layout/default"/>
    <dgm:cxn modelId="{C34ECECD-0B10-49AB-895C-A1DEA2EFC527}" type="presParOf" srcId="{4D26B4FA-37CF-4CA3-AE93-F7E3602EB21D}" destId="{591B7DDD-6639-49E0-BA7C-7AF37550E3A6}" srcOrd="4" destOrd="0" presId="urn:microsoft.com/office/officeart/2005/8/layout/default"/>
    <dgm:cxn modelId="{71682649-A27E-44FE-AD7A-0C43A9589536}" type="presParOf" srcId="{4D26B4FA-37CF-4CA3-AE93-F7E3602EB21D}" destId="{A2E15F0E-B659-4EAB-AF1B-709365697B19}" srcOrd="5" destOrd="0" presId="urn:microsoft.com/office/officeart/2005/8/layout/default"/>
    <dgm:cxn modelId="{CA15DE64-CC68-4CF8-9477-D5DD44C45D83}" type="presParOf" srcId="{4D26B4FA-37CF-4CA3-AE93-F7E3602EB21D}" destId="{03F6E012-2F1F-4F57-8567-2F72C0650666}" srcOrd="6" destOrd="0" presId="urn:microsoft.com/office/officeart/2005/8/layout/default"/>
    <dgm:cxn modelId="{0E88CB92-2D3D-4389-A010-F4A7C0264358}" type="presParOf" srcId="{4D26B4FA-37CF-4CA3-AE93-F7E3602EB21D}" destId="{191318A9-8F35-4AE5-8C87-A963A5A45F87}" srcOrd="7" destOrd="0" presId="urn:microsoft.com/office/officeart/2005/8/layout/default"/>
    <dgm:cxn modelId="{3C66A9E8-1CB3-4C3B-9F7E-420050A1557F}" type="presParOf" srcId="{4D26B4FA-37CF-4CA3-AE93-F7E3602EB21D}" destId="{E50C959A-5408-4CD0-8775-33D5A5F4B974}" srcOrd="8" destOrd="0" presId="urn:microsoft.com/office/officeart/2005/8/layout/default"/>
    <dgm:cxn modelId="{5BD412D8-C084-4FDE-9231-D7B1F54890A6}" type="presParOf" srcId="{4D26B4FA-37CF-4CA3-AE93-F7E3602EB21D}" destId="{AA68357E-96C5-40C8-AA82-0D448B44667F}" srcOrd="9" destOrd="0" presId="urn:microsoft.com/office/officeart/2005/8/layout/default"/>
    <dgm:cxn modelId="{EAC8FD3B-BF77-44A3-A190-5825F9C1BA37}" type="presParOf" srcId="{4D26B4FA-37CF-4CA3-AE93-F7E3602EB21D}" destId="{4C56F79B-BCC5-4004-9546-B9D53BE63B6C}" srcOrd="10" destOrd="0" presId="urn:microsoft.com/office/officeart/2005/8/layout/default"/>
    <dgm:cxn modelId="{7E026692-71F8-4D97-B276-A8FFDA82C1FD}" type="presParOf" srcId="{4D26B4FA-37CF-4CA3-AE93-F7E3602EB21D}" destId="{2CA6DAB4-FFD4-4A33-ACAA-9D02F688E9AD}" srcOrd="11" destOrd="0" presId="urn:microsoft.com/office/officeart/2005/8/layout/default"/>
    <dgm:cxn modelId="{A7A48CB1-A451-43C4-A3EA-45C947769182}" type="presParOf" srcId="{4D26B4FA-37CF-4CA3-AE93-F7E3602EB21D}" destId="{7CA3BD86-448E-40A3-ADBE-1D3750170E75}" srcOrd="12" destOrd="0" presId="urn:microsoft.com/office/officeart/2005/8/layout/default"/>
    <dgm:cxn modelId="{AFB45967-F60C-4DD5-95EB-37754A00D631}" type="presParOf" srcId="{4D26B4FA-37CF-4CA3-AE93-F7E3602EB21D}" destId="{7D528B5D-5982-4670-BE1B-5C19807CE83E}" srcOrd="13" destOrd="0" presId="urn:microsoft.com/office/officeart/2005/8/layout/default"/>
    <dgm:cxn modelId="{94995360-EAF4-4061-B59E-59C6F17D4C2F}" type="presParOf" srcId="{4D26B4FA-37CF-4CA3-AE93-F7E3602EB21D}" destId="{5D6E97C7-BD67-43E8-BBD6-E5F62C6A2B50}" srcOrd="14" destOrd="0" presId="urn:microsoft.com/office/officeart/2005/8/layout/default"/>
    <dgm:cxn modelId="{CD3BA477-D057-4870-A584-5FEE547F5DBF}" type="presParOf" srcId="{4D26B4FA-37CF-4CA3-AE93-F7E3602EB21D}" destId="{BB0D5D55-E1BF-488D-B02B-C52B38100683}" srcOrd="15" destOrd="0" presId="urn:microsoft.com/office/officeart/2005/8/layout/default"/>
    <dgm:cxn modelId="{E3323AB1-A02F-417D-BA66-93ED8D5E5C8B}" type="presParOf" srcId="{4D26B4FA-37CF-4CA3-AE93-F7E3602EB21D}" destId="{06742587-F5D8-4017-9F07-7087BC53BDF7}"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926064-2D9B-471B-86D6-CC2BDCF2358F}" type="doc">
      <dgm:prSet loTypeId="urn:microsoft.com/office/officeart/2005/8/layout/default" loCatId="list" qsTypeId="urn:microsoft.com/office/officeart/2005/8/quickstyle/3d4" qsCatId="3D" csTypeId="urn:microsoft.com/office/officeart/2005/8/colors/accent1_2" csCatId="accent1" phldr="1"/>
      <dgm:spPr/>
      <dgm:t>
        <a:bodyPr/>
        <a:lstStyle/>
        <a:p>
          <a:endParaRPr lang="en-US"/>
        </a:p>
      </dgm:t>
    </dgm:pt>
    <dgm:pt modelId="{E39E9215-BCA5-4B4F-99D2-B15D5DC3C0BB}">
      <dgm:prSet/>
      <dgm:spPr/>
      <dgm:t>
        <a:bodyPr/>
        <a:lstStyle/>
        <a:p>
          <a:r>
            <a:rPr lang="hr-HR" dirty="0" err="1"/>
            <a:t>Career</a:t>
          </a:r>
          <a:r>
            <a:rPr lang="hr-HR" dirty="0"/>
            <a:t> </a:t>
          </a:r>
          <a:r>
            <a:rPr lang="hr-HR" dirty="0" err="1"/>
            <a:t>in</a:t>
          </a:r>
          <a:r>
            <a:rPr lang="hr-HR" dirty="0"/>
            <a:t> the </a:t>
          </a:r>
          <a:r>
            <a:rPr lang="hr-HR" dirty="0" err="1"/>
            <a:t>armed</a:t>
          </a:r>
          <a:r>
            <a:rPr lang="hr-HR" dirty="0"/>
            <a:t> </a:t>
          </a:r>
          <a:r>
            <a:rPr lang="hr-HR" dirty="0" err="1"/>
            <a:t>forces</a:t>
          </a:r>
          <a:endParaRPr lang="en-US" dirty="0"/>
        </a:p>
      </dgm:t>
    </dgm:pt>
    <dgm:pt modelId="{E44A9A96-7507-4419-917A-98B7F9AE0E71}" type="parTrans" cxnId="{C96E1902-2309-422E-8245-56CC824A85D6}">
      <dgm:prSet/>
      <dgm:spPr/>
      <dgm:t>
        <a:bodyPr/>
        <a:lstStyle/>
        <a:p>
          <a:endParaRPr lang="en-US"/>
        </a:p>
      </dgm:t>
    </dgm:pt>
    <dgm:pt modelId="{384C36F1-E5DA-418E-9AB8-CD0B18CF4015}" type="sibTrans" cxnId="{C96E1902-2309-422E-8245-56CC824A85D6}">
      <dgm:prSet/>
      <dgm:spPr/>
      <dgm:t>
        <a:bodyPr/>
        <a:lstStyle/>
        <a:p>
          <a:endParaRPr lang="en-US"/>
        </a:p>
      </dgm:t>
    </dgm:pt>
    <dgm:pt modelId="{132DD4C4-960F-446A-9F8B-5C348BA3D51D}">
      <dgm:prSet/>
      <dgm:spPr/>
      <dgm:t>
        <a:bodyPr/>
        <a:lstStyle/>
        <a:p>
          <a:r>
            <a:rPr lang="hr-HR" dirty="0" err="1"/>
            <a:t>Diet</a:t>
          </a:r>
          <a:r>
            <a:rPr lang="hr-HR" dirty="0"/>
            <a:t> </a:t>
          </a:r>
          <a:r>
            <a:rPr lang="hr-HR" dirty="0" err="1"/>
            <a:t>in</a:t>
          </a:r>
          <a:r>
            <a:rPr lang="hr-HR" dirty="0"/>
            <a:t> the </a:t>
          </a:r>
          <a:r>
            <a:rPr lang="hr-HR" dirty="0" err="1"/>
            <a:t>armed</a:t>
          </a:r>
          <a:r>
            <a:rPr lang="hr-HR" dirty="0"/>
            <a:t> </a:t>
          </a:r>
          <a:r>
            <a:rPr lang="hr-HR" dirty="0" err="1"/>
            <a:t>forces</a:t>
          </a:r>
          <a:endParaRPr lang="en-US" dirty="0"/>
        </a:p>
      </dgm:t>
    </dgm:pt>
    <dgm:pt modelId="{D7EE6201-1159-442C-80DB-395C3FD1185A}" type="parTrans" cxnId="{421B0B1A-D17B-43A3-A18A-BDA6B9C11558}">
      <dgm:prSet/>
      <dgm:spPr/>
      <dgm:t>
        <a:bodyPr/>
        <a:lstStyle/>
        <a:p>
          <a:endParaRPr lang="en-US"/>
        </a:p>
      </dgm:t>
    </dgm:pt>
    <dgm:pt modelId="{04117FD7-9749-4977-AE74-E62F90E615A7}" type="sibTrans" cxnId="{421B0B1A-D17B-43A3-A18A-BDA6B9C11558}">
      <dgm:prSet/>
      <dgm:spPr/>
      <dgm:t>
        <a:bodyPr/>
        <a:lstStyle/>
        <a:p>
          <a:endParaRPr lang="en-US"/>
        </a:p>
      </dgm:t>
    </dgm:pt>
    <dgm:pt modelId="{D1C49E02-9F09-4006-B934-E7208A8CA8C9}">
      <dgm:prSet/>
      <dgm:spPr/>
      <dgm:t>
        <a:bodyPr/>
        <a:lstStyle/>
        <a:p>
          <a:r>
            <a:rPr lang="hr-HR" dirty="0" err="1"/>
            <a:t>Structure</a:t>
          </a:r>
          <a:r>
            <a:rPr lang="hr-HR" dirty="0"/>
            <a:t> </a:t>
          </a:r>
          <a:r>
            <a:rPr lang="hr-HR" dirty="0" err="1"/>
            <a:t>of</a:t>
          </a:r>
          <a:r>
            <a:rPr lang="hr-HR" dirty="0"/>
            <a:t> the </a:t>
          </a:r>
          <a:r>
            <a:rPr lang="hr-HR" dirty="0" err="1"/>
            <a:t>armed</a:t>
          </a:r>
          <a:r>
            <a:rPr lang="hr-HR" dirty="0"/>
            <a:t> </a:t>
          </a:r>
          <a:r>
            <a:rPr lang="hr-HR" dirty="0" err="1"/>
            <a:t>forces</a:t>
          </a:r>
          <a:endParaRPr lang="en-US" dirty="0"/>
        </a:p>
      </dgm:t>
    </dgm:pt>
    <dgm:pt modelId="{465202BA-4934-4153-BC54-3A425A0DA272}" type="parTrans" cxnId="{AE5E6ADF-5928-4189-9E7B-6A1A72F35793}">
      <dgm:prSet/>
      <dgm:spPr/>
      <dgm:t>
        <a:bodyPr/>
        <a:lstStyle/>
        <a:p>
          <a:endParaRPr lang="en-US"/>
        </a:p>
      </dgm:t>
    </dgm:pt>
    <dgm:pt modelId="{C1D47FEA-2045-4924-909E-10783173A386}" type="sibTrans" cxnId="{AE5E6ADF-5928-4189-9E7B-6A1A72F35793}">
      <dgm:prSet/>
      <dgm:spPr/>
      <dgm:t>
        <a:bodyPr/>
        <a:lstStyle/>
        <a:p>
          <a:endParaRPr lang="en-US"/>
        </a:p>
      </dgm:t>
    </dgm:pt>
    <dgm:pt modelId="{0347CEE2-9C9E-421E-BCA7-F8006295C513}">
      <dgm:prSet/>
      <dgm:spPr/>
      <dgm:t>
        <a:bodyPr/>
        <a:lstStyle/>
        <a:p>
          <a:r>
            <a:rPr lang="hr-HR" dirty="0" err="1"/>
            <a:t>Military</a:t>
          </a:r>
          <a:r>
            <a:rPr lang="hr-HR" dirty="0"/>
            <a:t> </a:t>
          </a:r>
          <a:r>
            <a:rPr lang="hr-HR" dirty="0" err="1"/>
            <a:t>duties</a:t>
          </a:r>
          <a:r>
            <a:rPr lang="hr-HR" dirty="0"/>
            <a:t> and </a:t>
          </a:r>
          <a:r>
            <a:rPr lang="hr-HR" dirty="0" err="1"/>
            <a:t>responsibilities</a:t>
          </a:r>
          <a:endParaRPr lang="en-US" dirty="0"/>
        </a:p>
      </dgm:t>
    </dgm:pt>
    <dgm:pt modelId="{36A9E56C-3EB6-4425-8084-9C36A44FBA49}" type="parTrans" cxnId="{8581B510-6413-495E-9D58-47005D2CD892}">
      <dgm:prSet/>
      <dgm:spPr/>
      <dgm:t>
        <a:bodyPr/>
        <a:lstStyle/>
        <a:p>
          <a:endParaRPr lang="en-US"/>
        </a:p>
      </dgm:t>
    </dgm:pt>
    <dgm:pt modelId="{30CB66B1-4B57-440B-8ED7-EF68718B2063}" type="sibTrans" cxnId="{8581B510-6413-495E-9D58-47005D2CD892}">
      <dgm:prSet/>
      <dgm:spPr/>
      <dgm:t>
        <a:bodyPr/>
        <a:lstStyle/>
        <a:p>
          <a:endParaRPr lang="en-US"/>
        </a:p>
      </dgm:t>
    </dgm:pt>
    <dgm:pt modelId="{C89CBA44-5EA5-436A-9BED-255F64BDA166}">
      <dgm:prSet/>
      <dgm:spPr/>
      <dgm:t>
        <a:bodyPr/>
        <a:lstStyle/>
        <a:p>
          <a:r>
            <a:rPr lang="hr-HR" dirty="0" err="1"/>
            <a:t>Physical</a:t>
          </a:r>
          <a:r>
            <a:rPr lang="hr-HR" dirty="0"/>
            <a:t> fitness </a:t>
          </a:r>
          <a:r>
            <a:rPr lang="hr-HR" dirty="0" err="1"/>
            <a:t>in</a:t>
          </a:r>
          <a:r>
            <a:rPr lang="hr-HR" dirty="0"/>
            <a:t> the </a:t>
          </a:r>
          <a:r>
            <a:rPr lang="hr-HR" dirty="0" err="1"/>
            <a:t>armed</a:t>
          </a:r>
          <a:r>
            <a:rPr lang="hr-HR" dirty="0"/>
            <a:t> </a:t>
          </a:r>
          <a:r>
            <a:rPr lang="hr-HR" dirty="0" err="1"/>
            <a:t>forces</a:t>
          </a:r>
          <a:endParaRPr lang="en-US" dirty="0"/>
        </a:p>
      </dgm:t>
    </dgm:pt>
    <dgm:pt modelId="{39EC0DD3-A699-484F-9668-FE3133E2834B}" type="parTrans" cxnId="{04C54F0F-AD6B-441A-A3A4-30E3352268C3}">
      <dgm:prSet/>
      <dgm:spPr/>
      <dgm:t>
        <a:bodyPr/>
        <a:lstStyle/>
        <a:p>
          <a:endParaRPr lang="en-US"/>
        </a:p>
      </dgm:t>
    </dgm:pt>
    <dgm:pt modelId="{590B4161-CEF7-4714-A426-7CF50E2796C7}" type="sibTrans" cxnId="{04C54F0F-AD6B-441A-A3A4-30E3352268C3}">
      <dgm:prSet/>
      <dgm:spPr/>
      <dgm:t>
        <a:bodyPr/>
        <a:lstStyle/>
        <a:p>
          <a:endParaRPr lang="en-US"/>
        </a:p>
      </dgm:t>
    </dgm:pt>
    <dgm:pt modelId="{0299BA43-307C-4F11-877B-0BBDA05FDD7A}">
      <dgm:prSet/>
      <dgm:spPr/>
      <dgm:t>
        <a:bodyPr/>
        <a:lstStyle/>
        <a:p>
          <a:r>
            <a:rPr lang="hr-HR" dirty="0" err="1"/>
            <a:t>Military</a:t>
          </a:r>
          <a:r>
            <a:rPr lang="hr-HR" dirty="0"/>
            <a:t> </a:t>
          </a:r>
          <a:r>
            <a:rPr lang="hr-HR" dirty="0" err="1"/>
            <a:t>equipment</a:t>
          </a:r>
          <a:endParaRPr lang="en-US" dirty="0"/>
        </a:p>
      </dgm:t>
    </dgm:pt>
    <dgm:pt modelId="{F6843596-B5EA-4DE7-9FA0-46DEBDBDA76D}" type="parTrans" cxnId="{65273A92-63C7-4709-A241-328AAE3D3E28}">
      <dgm:prSet/>
      <dgm:spPr/>
      <dgm:t>
        <a:bodyPr/>
        <a:lstStyle/>
        <a:p>
          <a:endParaRPr lang="en-US"/>
        </a:p>
      </dgm:t>
    </dgm:pt>
    <dgm:pt modelId="{423AF262-5BCD-4829-8805-ECFDC4F27305}" type="sibTrans" cxnId="{65273A92-63C7-4709-A241-328AAE3D3E28}">
      <dgm:prSet/>
      <dgm:spPr/>
      <dgm:t>
        <a:bodyPr/>
        <a:lstStyle/>
        <a:p>
          <a:endParaRPr lang="en-US"/>
        </a:p>
      </dgm:t>
    </dgm:pt>
    <dgm:pt modelId="{8727224E-4BB8-40D5-B315-F6657349B472}">
      <dgm:prSet/>
      <dgm:spPr/>
      <dgm:t>
        <a:bodyPr/>
        <a:lstStyle/>
        <a:p>
          <a:r>
            <a:rPr lang="hr-HR" dirty="0" err="1"/>
            <a:t>Participation</a:t>
          </a:r>
          <a:r>
            <a:rPr lang="hr-HR" dirty="0"/>
            <a:t> </a:t>
          </a:r>
          <a:r>
            <a:rPr lang="hr-HR" dirty="0" err="1"/>
            <a:t>in</a:t>
          </a:r>
          <a:r>
            <a:rPr lang="hr-HR" dirty="0"/>
            <a:t> </a:t>
          </a:r>
          <a:r>
            <a:rPr lang="hr-HR" dirty="0" err="1"/>
            <a:t>peacekeeping</a:t>
          </a:r>
          <a:r>
            <a:rPr lang="hr-HR" dirty="0"/>
            <a:t> </a:t>
          </a:r>
          <a:r>
            <a:rPr lang="hr-HR" dirty="0" err="1"/>
            <a:t>missions</a:t>
          </a:r>
          <a:r>
            <a:rPr lang="hr-HR" dirty="0"/>
            <a:t> and </a:t>
          </a:r>
          <a:r>
            <a:rPr lang="hr-HR" dirty="0" err="1"/>
            <a:t>operations</a:t>
          </a:r>
          <a:endParaRPr lang="en-US" dirty="0"/>
        </a:p>
      </dgm:t>
    </dgm:pt>
    <dgm:pt modelId="{A60DE16F-4EC3-4773-9449-861F76A95EA8}" type="parTrans" cxnId="{36B3802C-289F-4BDE-A609-0AE5EDD8F79E}">
      <dgm:prSet/>
      <dgm:spPr/>
      <dgm:t>
        <a:bodyPr/>
        <a:lstStyle/>
        <a:p>
          <a:endParaRPr lang="en-US"/>
        </a:p>
      </dgm:t>
    </dgm:pt>
    <dgm:pt modelId="{A35F23A3-6FE0-4260-A5C0-A3758BDA5F8E}" type="sibTrans" cxnId="{36B3802C-289F-4BDE-A609-0AE5EDD8F79E}">
      <dgm:prSet/>
      <dgm:spPr/>
      <dgm:t>
        <a:bodyPr/>
        <a:lstStyle/>
        <a:p>
          <a:endParaRPr lang="en-US"/>
        </a:p>
      </dgm:t>
    </dgm:pt>
    <dgm:pt modelId="{4D26B4FA-37CF-4CA3-AE93-F7E3602EB21D}" type="pres">
      <dgm:prSet presAssocID="{FC926064-2D9B-471B-86D6-CC2BDCF2358F}" presName="diagram" presStyleCnt="0">
        <dgm:presLayoutVars>
          <dgm:dir/>
          <dgm:resizeHandles val="exact"/>
        </dgm:presLayoutVars>
      </dgm:prSet>
      <dgm:spPr/>
    </dgm:pt>
    <dgm:pt modelId="{05246D84-C6A8-45E2-BE50-115260FC770F}" type="pres">
      <dgm:prSet presAssocID="{E39E9215-BCA5-4B4F-99D2-B15D5DC3C0BB}" presName="node" presStyleLbl="node1" presStyleIdx="0" presStyleCnt="7">
        <dgm:presLayoutVars>
          <dgm:bulletEnabled val="1"/>
        </dgm:presLayoutVars>
      </dgm:prSet>
      <dgm:spPr/>
    </dgm:pt>
    <dgm:pt modelId="{B2C91036-045E-4522-ACE8-BA140E3E0457}" type="pres">
      <dgm:prSet presAssocID="{384C36F1-E5DA-418E-9AB8-CD0B18CF4015}" presName="sibTrans" presStyleCnt="0"/>
      <dgm:spPr/>
    </dgm:pt>
    <dgm:pt modelId="{4F724894-ADD7-442E-9284-8D2FFC440ECC}" type="pres">
      <dgm:prSet presAssocID="{132DD4C4-960F-446A-9F8B-5C348BA3D51D}" presName="node" presStyleLbl="node1" presStyleIdx="1" presStyleCnt="7">
        <dgm:presLayoutVars>
          <dgm:bulletEnabled val="1"/>
        </dgm:presLayoutVars>
      </dgm:prSet>
      <dgm:spPr/>
    </dgm:pt>
    <dgm:pt modelId="{63A96E1B-A2F1-4D47-862D-B70524B3477A}" type="pres">
      <dgm:prSet presAssocID="{04117FD7-9749-4977-AE74-E62F90E615A7}" presName="sibTrans" presStyleCnt="0"/>
      <dgm:spPr/>
    </dgm:pt>
    <dgm:pt modelId="{591B7DDD-6639-49E0-BA7C-7AF37550E3A6}" type="pres">
      <dgm:prSet presAssocID="{D1C49E02-9F09-4006-B934-E7208A8CA8C9}" presName="node" presStyleLbl="node1" presStyleIdx="2" presStyleCnt="7">
        <dgm:presLayoutVars>
          <dgm:bulletEnabled val="1"/>
        </dgm:presLayoutVars>
      </dgm:prSet>
      <dgm:spPr/>
    </dgm:pt>
    <dgm:pt modelId="{A2E15F0E-B659-4EAB-AF1B-709365697B19}" type="pres">
      <dgm:prSet presAssocID="{C1D47FEA-2045-4924-909E-10783173A386}" presName="sibTrans" presStyleCnt="0"/>
      <dgm:spPr/>
    </dgm:pt>
    <dgm:pt modelId="{03F6E012-2F1F-4F57-8567-2F72C0650666}" type="pres">
      <dgm:prSet presAssocID="{0347CEE2-9C9E-421E-BCA7-F8006295C513}" presName="node" presStyleLbl="node1" presStyleIdx="3" presStyleCnt="7">
        <dgm:presLayoutVars>
          <dgm:bulletEnabled val="1"/>
        </dgm:presLayoutVars>
      </dgm:prSet>
      <dgm:spPr/>
    </dgm:pt>
    <dgm:pt modelId="{191318A9-8F35-4AE5-8C87-A963A5A45F87}" type="pres">
      <dgm:prSet presAssocID="{30CB66B1-4B57-440B-8ED7-EF68718B2063}" presName="sibTrans" presStyleCnt="0"/>
      <dgm:spPr/>
    </dgm:pt>
    <dgm:pt modelId="{E50C959A-5408-4CD0-8775-33D5A5F4B974}" type="pres">
      <dgm:prSet presAssocID="{C89CBA44-5EA5-436A-9BED-255F64BDA166}" presName="node" presStyleLbl="node1" presStyleIdx="4" presStyleCnt="7">
        <dgm:presLayoutVars>
          <dgm:bulletEnabled val="1"/>
        </dgm:presLayoutVars>
      </dgm:prSet>
      <dgm:spPr/>
    </dgm:pt>
    <dgm:pt modelId="{AA68357E-96C5-40C8-AA82-0D448B44667F}" type="pres">
      <dgm:prSet presAssocID="{590B4161-CEF7-4714-A426-7CF50E2796C7}" presName="sibTrans" presStyleCnt="0"/>
      <dgm:spPr/>
    </dgm:pt>
    <dgm:pt modelId="{4C56F79B-BCC5-4004-9546-B9D53BE63B6C}" type="pres">
      <dgm:prSet presAssocID="{0299BA43-307C-4F11-877B-0BBDA05FDD7A}" presName="node" presStyleLbl="node1" presStyleIdx="5" presStyleCnt="7">
        <dgm:presLayoutVars>
          <dgm:bulletEnabled val="1"/>
        </dgm:presLayoutVars>
      </dgm:prSet>
      <dgm:spPr/>
    </dgm:pt>
    <dgm:pt modelId="{2CA6DAB4-FFD4-4A33-ACAA-9D02F688E9AD}" type="pres">
      <dgm:prSet presAssocID="{423AF262-5BCD-4829-8805-ECFDC4F27305}" presName="sibTrans" presStyleCnt="0"/>
      <dgm:spPr/>
    </dgm:pt>
    <dgm:pt modelId="{7CA3BD86-448E-40A3-ADBE-1D3750170E75}" type="pres">
      <dgm:prSet presAssocID="{8727224E-4BB8-40D5-B315-F6657349B472}" presName="node" presStyleLbl="node1" presStyleIdx="6" presStyleCnt="7">
        <dgm:presLayoutVars>
          <dgm:bulletEnabled val="1"/>
        </dgm:presLayoutVars>
      </dgm:prSet>
      <dgm:spPr/>
    </dgm:pt>
  </dgm:ptLst>
  <dgm:cxnLst>
    <dgm:cxn modelId="{C96E1902-2309-422E-8245-56CC824A85D6}" srcId="{FC926064-2D9B-471B-86D6-CC2BDCF2358F}" destId="{E39E9215-BCA5-4B4F-99D2-B15D5DC3C0BB}" srcOrd="0" destOrd="0" parTransId="{E44A9A96-7507-4419-917A-98B7F9AE0E71}" sibTransId="{384C36F1-E5DA-418E-9AB8-CD0B18CF4015}"/>
    <dgm:cxn modelId="{04C54F0F-AD6B-441A-A3A4-30E3352268C3}" srcId="{FC926064-2D9B-471B-86D6-CC2BDCF2358F}" destId="{C89CBA44-5EA5-436A-9BED-255F64BDA166}" srcOrd="4" destOrd="0" parTransId="{39EC0DD3-A699-484F-9668-FE3133E2834B}" sibTransId="{590B4161-CEF7-4714-A426-7CF50E2796C7}"/>
    <dgm:cxn modelId="{8581B510-6413-495E-9D58-47005D2CD892}" srcId="{FC926064-2D9B-471B-86D6-CC2BDCF2358F}" destId="{0347CEE2-9C9E-421E-BCA7-F8006295C513}" srcOrd="3" destOrd="0" parTransId="{36A9E56C-3EB6-4425-8084-9C36A44FBA49}" sibTransId="{30CB66B1-4B57-440B-8ED7-EF68718B2063}"/>
    <dgm:cxn modelId="{421B0B1A-D17B-43A3-A18A-BDA6B9C11558}" srcId="{FC926064-2D9B-471B-86D6-CC2BDCF2358F}" destId="{132DD4C4-960F-446A-9F8B-5C348BA3D51D}" srcOrd="1" destOrd="0" parTransId="{D7EE6201-1159-442C-80DB-395C3FD1185A}" sibTransId="{04117FD7-9749-4977-AE74-E62F90E615A7}"/>
    <dgm:cxn modelId="{36B3802C-289F-4BDE-A609-0AE5EDD8F79E}" srcId="{FC926064-2D9B-471B-86D6-CC2BDCF2358F}" destId="{8727224E-4BB8-40D5-B315-F6657349B472}" srcOrd="6" destOrd="0" parTransId="{A60DE16F-4EC3-4773-9449-861F76A95EA8}" sibTransId="{A35F23A3-6FE0-4260-A5C0-A3758BDA5F8E}"/>
    <dgm:cxn modelId="{04933837-C734-4DCB-938F-A5390D46AED2}" type="presOf" srcId="{8727224E-4BB8-40D5-B315-F6657349B472}" destId="{7CA3BD86-448E-40A3-ADBE-1D3750170E75}" srcOrd="0" destOrd="0" presId="urn:microsoft.com/office/officeart/2005/8/layout/default"/>
    <dgm:cxn modelId="{80F27B39-9F9B-464F-96BF-6F17D7B6EDAE}" type="presOf" srcId="{0347CEE2-9C9E-421E-BCA7-F8006295C513}" destId="{03F6E012-2F1F-4F57-8567-2F72C0650666}" srcOrd="0" destOrd="0" presId="urn:microsoft.com/office/officeart/2005/8/layout/default"/>
    <dgm:cxn modelId="{A63B8262-56C8-461A-9B0A-EC5F08C2BE8E}" type="presOf" srcId="{E39E9215-BCA5-4B4F-99D2-B15D5DC3C0BB}" destId="{05246D84-C6A8-45E2-BE50-115260FC770F}" srcOrd="0" destOrd="0" presId="urn:microsoft.com/office/officeart/2005/8/layout/default"/>
    <dgm:cxn modelId="{97663A4D-3863-40AF-84B8-9982275DFE47}" type="presOf" srcId="{FC926064-2D9B-471B-86D6-CC2BDCF2358F}" destId="{4D26B4FA-37CF-4CA3-AE93-F7E3602EB21D}" srcOrd="0" destOrd="0" presId="urn:microsoft.com/office/officeart/2005/8/layout/default"/>
    <dgm:cxn modelId="{65273A92-63C7-4709-A241-328AAE3D3E28}" srcId="{FC926064-2D9B-471B-86D6-CC2BDCF2358F}" destId="{0299BA43-307C-4F11-877B-0BBDA05FDD7A}" srcOrd="5" destOrd="0" parTransId="{F6843596-B5EA-4DE7-9FA0-46DEBDBDA76D}" sibTransId="{423AF262-5BCD-4829-8805-ECFDC4F27305}"/>
    <dgm:cxn modelId="{64CBA0A3-9C20-45D7-8165-3655D53DAEC1}" type="presOf" srcId="{C89CBA44-5EA5-436A-9BED-255F64BDA166}" destId="{E50C959A-5408-4CD0-8775-33D5A5F4B974}" srcOrd="0" destOrd="0" presId="urn:microsoft.com/office/officeart/2005/8/layout/default"/>
    <dgm:cxn modelId="{4F7159C3-FA2F-46E1-BD29-0DACA5339A6A}" type="presOf" srcId="{0299BA43-307C-4F11-877B-0BBDA05FDD7A}" destId="{4C56F79B-BCC5-4004-9546-B9D53BE63B6C}" srcOrd="0" destOrd="0" presId="urn:microsoft.com/office/officeart/2005/8/layout/default"/>
    <dgm:cxn modelId="{40E2D7D4-64F5-4962-A46E-51F3AA1404BE}" type="presOf" srcId="{132DD4C4-960F-446A-9F8B-5C348BA3D51D}" destId="{4F724894-ADD7-442E-9284-8D2FFC440ECC}" srcOrd="0" destOrd="0" presId="urn:microsoft.com/office/officeart/2005/8/layout/default"/>
    <dgm:cxn modelId="{AE5E6ADF-5928-4189-9E7B-6A1A72F35793}" srcId="{FC926064-2D9B-471B-86D6-CC2BDCF2358F}" destId="{D1C49E02-9F09-4006-B934-E7208A8CA8C9}" srcOrd="2" destOrd="0" parTransId="{465202BA-4934-4153-BC54-3A425A0DA272}" sibTransId="{C1D47FEA-2045-4924-909E-10783173A386}"/>
    <dgm:cxn modelId="{002CADF7-3600-4D6E-A7A7-1194D3272B3F}" type="presOf" srcId="{D1C49E02-9F09-4006-B934-E7208A8CA8C9}" destId="{591B7DDD-6639-49E0-BA7C-7AF37550E3A6}" srcOrd="0" destOrd="0" presId="urn:microsoft.com/office/officeart/2005/8/layout/default"/>
    <dgm:cxn modelId="{593EAD82-4DB4-481C-9221-E459D385352E}" type="presParOf" srcId="{4D26B4FA-37CF-4CA3-AE93-F7E3602EB21D}" destId="{05246D84-C6A8-45E2-BE50-115260FC770F}" srcOrd="0" destOrd="0" presId="urn:microsoft.com/office/officeart/2005/8/layout/default"/>
    <dgm:cxn modelId="{DCFB7751-8519-4693-8E4D-9986CE062C51}" type="presParOf" srcId="{4D26B4FA-37CF-4CA3-AE93-F7E3602EB21D}" destId="{B2C91036-045E-4522-ACE8-BA140E3E0457}" srcOrd="1" destOrd="0" presId="urn:microsoft.com/office/officeart/2005/8/layout/default"/>
    <dgm:cxn modelId="{31F97D46-E6B0-459D-A604-6E83D2D4C672}" type="presParOf" srcId="{4D26B4FA-37CF-4CA3-AE93-F7E3602EB21D}" destId="{4F724894-ADD7-442E-9284-8D2FFC440ECC}" srcOrd="2" destOrd="0" presId="urn:microsoft.com/office/officeart/2005/8/layout/default"/>
    <dgm:cxn modelId="{A6E081BF-09A6-4EB7-9E86-1DBA124D8AF9}" type="presParOf" srcId="{4D26B4FA-37CF-4CA3-AE93-F7E3602EB21D}" destId="{63A96E1B-A2F1-4D47-862D-B70524B3477A}" srcOrd="3" destOrd="0" presId="urn:microsoft.com/office/officeart/2005/8/layout/default"/>
    <dgm:cxn modelId="{C34ECECD-0B10-49AB-895C-A1DEA2EFC527}" type="presParOf" srcId="{4D26B4FA-37CF-4CA3-AE93-F7E3602EB21D}" destId="{591B7DDD-6639-49E0-BA7C-7AF37550E3A6}" srcOrd="4" destOrd="0" presId="urn:microsoft.com/office/officeart/2005/8/layout/default"/>
    <dgm:cxn modelId="{71682649-A27E-44FE-AD7A-0C43A9589536}" type="presParOf" srcId="{4D26B4FA-37CF-4CA3-AE93-F7E3602EB21D}" destId="{A2E15F0E-B659-4EAB-AF1B-709365697B19}" srcOrd="5" destOrd="0" presId="urn:microsoft.com/office/officeart/2005/8/layout/default"/>
    <dgm:cxn modelId="{CA15DE64-CC68-4CF8-9477-D5DD44C45D83}" type="presParOf" srcId="{4D26B4FA-37CF-4CA3-AE93-F7E3602EB21D}" destId="{03F6E012-2F1F-4F57-8567-2F72C0650666}" srcOrd="6" destOrd="0" presId="urn:microsoft.com/office/officeart/2005/8/layout/default"/>
    <dgm:cxn modelId="{0E88CB92-2D3D-4389-A010-F4A7C0264358}" type="presParOf" srcId="{4D26B4FA-37CF-4CA3-AE93-F7E3602EB21D}" destId="{191318A9-8F35-4AE5-8C87-A963A5A45F87}" srcOrd="7" destOrd="0" presId="urn:microsoft.com/office/officeart/2005/8/layout/default"/>
    <dgm:cxn modelId="{3C66A9E8-1CB3-4C3B-9F7E-420050A1557F}" type="presParOf" srcId="{4D26B4FA-37CF-4CA3-AE93-F7E3602EB21D}" destId="{E50C959A-5408-4CD0-8775-33D5A5F4B974}" srcOrd="8" destOrd="0" presId="urn:microsoft.com/office/officeart/2005/8/layout/default"/>
    <dgm:cxn modelId="{5BD412D8-C084-4FDE-9231-D7B1F54890A6}" type="presParOf" srcId="{4D26B4FA-37CF-4CA3-AE93-F7E3602EB21D}" destId="{AA68357E-96C5-40C8-AA82-0D448B44667F}" srcOrd="9" destOrd="0" presId="urn:microsoft.com/office/officeart/2005/8/layout/default"/>
    <dgm:cxn modelId="{EAC8FD3B-BF77-44A3-A190-5825F9C1BA37}" type="presParOf" srcId="{4D26B4FA-37CF-4CA3-AE93-F7E3602EB21D}" destId="{4C56F79B-BCC5-4004-9546-B9D53BE63B6C}" srcOrd="10" destOrd="0" presId="urn:microsoft.com/office/officeart/2005/8/layout/default"/>
    <dgm:cxn modelId="{7E026692-71F8-4D97-B276-A8FFDA82C1FD}" type="presParOf" srcId="{4D26B4FA-37CF-4CA3-AE93-F7E3602EB21D}" destId="{2CA6DAB4-FFD4-4A33-ACAA-9D02F688E9AD}" srcOrd="11" destOrd="0" presId="urn:microsoft.com/office/officeart/2005/8/layout/default"/>
    <dgm:cxn modelId="{A7A48CB1-A451-43C4-A3EA-45C947769182}" type="presParOf" srcId="{4D26B4FA-37CF-4CA3-AE93-F7E3602EB21D}" destId="{7CA3BD86-448E-40A3-ADBE-1D3750170E75}" srcOrd="1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499270-E686-4B57-A873-C556F93D9BA8}" type="doc">
      <dgm:prSet loTypeId="urn:microsoft.com/office/officeart/2005/8/layout/vProcess5" loCatId="process" qsTypeId="urn:microsoft.com/office/officeart/2005/8/quickstyle/3d4" qsCatId="3D" csTypeId="urn:microsoft.com/office/officeart/2005/8/colors/accent1_2" csCatId="accent1" phldr="1"/>
      <dgm:spPr/>
      <dgm:t>
        <a:bodyPr/>
        <a:lstStyle/>
        <a:p>
          <a:endParaRPr lang="en-US"/>
        </a:p>
      </dgm:t>
    </dgm:pt>
    <dgm:pt modelId="{188D7D26-AF28-4816-8DC8-1A74036F80AE}">
      <dgm:prSet/>
      <dgm:spPr/>
      <dgm:t>
        <a:bodyPr/>
        <a:lstStyle/>
        <a:p>
          <a:r>
            <a:rPr lang="hr-HR" dirty="0" err="1"/>
            <a:t>Exploring</a:t>
          </a:r>
          <a:r>
            <a:rPr lang="hr-HR" dirty="0"/>
            <a:t> the </a:t>
          </a:r>
          <a:r>
            <a:rPr lang="hr-HR" dirty="0" err="1"/>
            <a:t>possibilities</a:t>
          </a:r>
          <a:r>
            <a:rPr lang="hr-HR" dirty="0"/>
            <a:t> </a:t>
          </a:r>
          <a:r>
            <a:rPr lang="hr-HR" dirty="0" err="1"/>
            <a:t>of</a:t>
          </a:r>
          <a:r>
            <a:rPr lang="hr-HR" dirty="0"/>
            <a:t> AI </a:t>
          </a:r>
          <a:r>
            <a:rPr lang="hr-HR" dirty="0" err="1"/>
            <a:t>in</a:t>
          </a:r>
          <a:r>
            <a:rPr lang="hr-HR" dirty="0"/>
            <a:t> test design</a:t>
          </a:r>
          <a:endParaRPr lang="en-US" dirty="0"/>
        </a:p>
      </dgm:t>
    </dgm:pt>
    <dgm:pt modelId="{5E654D6F-2C29-47FD-8634-F7A909730D5F}" type="parTrans" cxnId="{006656D4-027C-432D-A7DB-69F6A93E8A15}">
      <dgm:prSet/>
      <dgm:spPr/>
      <dgm:t>
        <a:bodyPr/>
        <a:lstStyle/>
        <a:p>
          <a:endParaRPr lang="en-US"/>
        </a:p>
      </dgm:t>
    </dgm:pt>
    <dgm:pt modelId="{1EFE5095-37C6-4DE7-A3BA-EAC9A7F93BCB}" type="sibTrans" cxnId="{006656D4-027C-432D-A7DB-69F6A93E8A15}">
      <dgm:prSet/>
      <dgm:spPr/>
      <dgm:t>
        <a:bodyPr/>
        <a:lstStyle/>
        <a:p>
          <a:endParaRPr lang="en-US"/>
        </a:p>
      </dgm:t>
    </dgm:pt>
    <dgm:pt modelId="{C6FE1429-7B4C-418B-83FD-B643C663FE65}">
      <dgm:prSet/>
      <dgm:spPr/>
      <dgm:t>
        <a:bodyPr/>
        <a:lstStyle/>
        <a:p>
          <a:r>
            <a:rPr lang="hr-HR"/>
            <a:t>Design of materials for Level 2</a:t>
          </a:r>
          <a:endParaRPr lang="en-US"/>
        </a:p>
      </dgm:t>
    </dgm:pt>
    <dgm:pt modelId="{8AF51CC0-2B6D-4372-8EE6-58F92AB287D6}" type="parTrans" cxnId="{077A4B32-4510-4649-8D26-7E8A69382B64}">
      <dgm:prSet/>
      <dgm:spPr/>
      <dgm:t>
        <a:bodyPr/>
        <a:lstStyle/>
        <a:p>
          <a:endParaRPr lang="en-US"/>
        </a:p>
      </dgm:t>
    </dgm:pt>
    <dgm:pt modelId="{42AC34B5-10EC-4359-B572-62195611363B}" type="sibTrans" cxnId="{077A4B32-4510-4649-8D26-7E8A69382B64}">
      <dgm:prSet/>
      <dgm:spPr/>
      <dgm:t>
        <a:bodyPr/>
        <a:lstStyle/>
        <a:p>
          <a:endParaRPr lang="en-US"/>
        </a:p>
      </dgm:t>
    </dgm:pt>
    <dgm:pt modelId="{BBFEDE4F-18F0-4209-BCBB-662CF2D99918}">
      <dgm:prSet/>
      <dgm:spPr/>
      <dgm:t>
        <a:bodyPr/>
        <a:lstStyle/>
        <a:p>
          <a:r>
            <a:rPr lang="hr-HR"/>
            <a:t>Coursebook for Military German</a:t>
          </a:r>
          <a:endParaRPr lang="en-US"/>
        </a:p>
      </dgm:t>
    </dgm:pt>
    <dgm:pt modelId="{FAF1968F-E832-4943-BFB6-F6200774A835}" type="parTrans" cxnId="{FA591086-280C-4F32-ACE0-1277658F02CA}">
      <dgm:prSet/>
      <dgm:spPr/>
      <dgm:t>
        <a:bodyPr/>
        <a:lstStyle/>
        <a:p>
          <a:endParaRPr lang="en-US"/>
        </a:p>
      </dgm:t>
    </dgm:pt>
    <dgm:pt modelId="{47DE8602-1ABE-4626-9F13-0F0BE63B4B67}" type="sibTrans" cxnId="{FA591086-280C-4F32-ACE0-1277658F02CA}">
      <dgm:prSet/>
      <dgm:spPr/>
      <dgm:t>
        <a:bodyPr/>
        <a:lstStyle/>
        <a:p>
          <a:endParaRPr lang="en-US"/>
        </a:p>
      </dgm:t>
    </dgm:pt>
    <dgm:pt modelId="{C858C533-9802-477D-AC43-7777DA52E9F7}" type="pres">
      <dgm:prSet presAssocID="{81499270-E686-4B57-A873-C556F93D9BA8}" presName="outerComposite" presStyleCnt="0">
        <dgm:presLayoutVars>
          <dgm:chMax val="5"/>
          <dgm:dir/>
          <dgm:resizeHandles val="exact"/>
        </dgm:presLayoutVars>
      </dgm:prSet>
      <dgm:spPr/>
    </dgm:pt>
    <dgm:pt modelId="{8EBBA74A-F00A-4BEE-961D-3E3ED409399E}" type="pres">
      <dgm:prSet presAssocID="{81499270-E686-4B57-A873-C556F93D9BA8}" presName="dummyMaxCanvas" presStyleCnt="0">
        <dgm:presLayoutVars/>
      </dgm:prSet>
      <dgm:spPr/>
    </dgm:pt>
    <dgm:pt modelId="{F7F9E4D2-1643-4516-922A-4817A353793D}" type="pres">
      <dgm:prSet presAssocID="{81499270-E686-4B57-A873-C556F93D9BA8}" presName="ThreeNodes_1" presStyleLbl="node1" presStyleIdx="0" presStyleCnt="3">
        <dgm:presLayoutVars>
          <dgm:bulletEnabled val="1"/>
        </dgm:presLayoutVars>
      </dgm:prSet>
      <dgm:spPr/>
    </dgm:pt>
    <dgm:pt modelId="{F10D793A-04CA-4456-A7E2-F62D4ED981EB}" type="pres">
      <dgm:prSet presAssocID="{81499270-E686-4B57-A873-C556F93D9BA8}" presName="ThreeNodes_2" presStyleLbl="node1" presStyleIdx="1" presStyleCnt="3">
        <dgm:presLayoutVars>
          <dgm:bulletEnabled val="1"/>
        </dgm:presLayoutVars>
      </dgm:prSet>
      <dgm:spPr/>
    </dgm:pt>
    <dgm:pt modelId="{80C7B659-FAF2-4CEC-8D26-F9D1105E5452}" type="pres">
      <dgm:prSet presAssocID="{81499270-E686-4B57-A873-C556F93D9BA8}" presName="ThreeNodes_3" presStyleLbl="node1" presStyleIdx="2" presStyleCnt="3">
        <dgm:presLayoutVars>
          <dgm:bulletEnabled val="1"/>
        </dgm:presLayoutVars>
      </dgm:prSet>
      <dgm:spPr/>
    </dgm:pt>
    <dgm:pt modelId="{97971D30-D97A-4015-B93E-B856BCA0551B}" type="pres">
      <dgm:prSet presAssocID="{81499270-E686-4B57-A873-C556F93D9BA8}" presName="ThreeConn_1-2" presStyleLbl="fgAccFollowNode1" presStyleIdx="0" presStyleCnt="2">
        <dgm:presLayoutVars>
          <dgm:bulletEnabled val="1"/>
        </dgm:presLayoutVars>
      </dgm:prSet>
      <dgm:spPr/>
    </dgm:pt>
    <dgm:pt modelId="{156BBCAE-BCCA-4120-9D20-2C9BC31EAE51}" type="pres">
      <dgm:prSet presAssocID="{81499270-E686-4B57-A873-C556F93D9BA8}" presName="ThreeConn_2-3" presStyleLbl="fgAccFollowNode1" presStyleIdx="1" presStyleCnt="2">
        <dgm:presLayoutVars>
          <dgm:bulletEnabled val="1"/>
        </dgm:presLayoutVars>
      </dgm:prSet>
      <dgm:spPr/>
    </dgm:pt>
    <dgm:pt modelId="{4B50F6C4-18ED-40BB-A15C-64E81A656118}" type="pres">
      <dgm:prSet presAssocID="{81499270-E686-4B57-A873-C556F93D9BA8}" presName="ThreeNodes_1_text" presStyleLbl="node1" presStyleIdx="2" presStyleCnt="3">
        <dgm:presLayoutVars>
          <dgm:bulletEnabled val="1"/>
        </dgm:presLayoutVars>
      </dgm:prSet>
      <dgm:spPr/>
    </dgm:pt>
    <dgm:pt modelId="{793F596E-2F8D-4372-A373-33C275810912}" type="pres">
      <dgm:prSet presAssocID="{81499270-E686-4B57-A873-C556F93D9BA8}" presName="ThreeNodes_2_text" presStyleLbl="node1" presStyleIdx="2" presStyleCnt="3">
        <dgm:presLayoutVars>
          <dgm:bulletEnabled val="1"/>
        </dgm:presLayoutVars>
      </dgm:prSet>
      <dgm:spPr/>
    </dgm:pt>
    <dgm:pt modelId="{EA45F0BC-D5FE-44BA-8EF0-968F5AF47313}" type="pres">
      <dgm:prSet presAssocID="{81499270-E686-4B57-A873-C556F93D9BA8}" presName="ThreeNodes_3_text" presStyleLbl="node1" presStyleIdx="2" presStyleCnt="3">
        <dgm:presLayoutVars>
          <dgm:bulletEnabled val="1"/>
        </dgm:presLayoutVars>
      </dgm:prSet>
      <dgm:spPr/>
    </dgm:pt>
  </dgm:ptLst>
  <dgm:cxnLst>
    <dgm:cxn modelId="{73D3220E-8F93-4627-815F-C2CFC5087CD8}" type="presOf" srcId="{BBFEDE4F-18F0-4209-BCBB-662CF2D99918}" destId="{80C7B659-FAF2-4CEC-8D26-F9D1105E5452}" srcOrd="0" destOrd="0" presId="urn:microsoft.com/office/officeart/2005/8/layout/vProcess5"/>
    <dgm:cxn modelId="{077A4B32-4510-4649-8D26-7E8A69382B64}" srcId="{81499270-E686-4B57-A873-C556F93D9BA8}" destId="{C6FE1429-7B4C-418B-83FD-B643C663FE65}" srcOrd="1" destOrd="0" parTransId="{8AF51CC0-2B6D-4372-8EE6-58F92AB287D6}" sibTransId="{42AC34B5-10EC-4359-B572-62195611363B}"/>
    <dgm:cxn modelId="{503B9F40-D4F3-40AA-BB17-205DAA7C7042}" type="presOf" srcId="{188D7D26-AF28-4816-8DC8-1A74036F80AE}" destId="{F7F9E4D2-1643-4516-922A-4817A353793D}" srcOrd="0" destOrd="0" presId="urn:microsoft.com/office/officeart/2005/8/layout/vProcess5"/>
    <dgm:cxn modelId="{B202AA5F-8B8A-41B2-861F-0FF7962ABA74}" type="presOf" srcId="{C6FE1429-7B4C-418B-83FD-B643C663FE65}" destId="{F10D793A-04CA-4456-A7E2-F62D4ED981EB}" srcOrd="0" destOrd="0" presId="urn:microsoft.com/office/officeart/2005/8/layout/vProcess5"/>
    <dgm:cxn modelId="{42188A63-F26D-4AE4-A3E6-19AABEE9ED35}" type="presOf" srcId="{C6FE1429-7B4C-418B-83FD-B643C663FE65}" destId="{793F596E-2F8D-4372-A373-33C275810912}" srcOrd="1" destOrd="0" presId="urn:microsoft.com/office/officeart/2005/8/layout/vProcess5"/>
    <dgm:cxn modelId="{FA591086-280C-4F32-ACE0-1277658F02CA}" srcId="{81499270-E686-4B57-A873-C556F93D9BA8}" destId="{BBFEDE4F-18F0-4209-BCBB-662CF2D99918}" srcOrd="2" destOrd="0" parTransId="{FAF1968F-E832-4943-BFB6-F6200774A835}" sibTransId="{47DE8602-1ABE-4626-9F13-0F0BE63B4B67}"/>
    <dgm:cxn modelId="{70292B89-8F3B-4475-B85C-108EA3311D50}" type="presOf" srcId="{81499270-E686-4B57-A873-C556F93D9BA8}" destId="{C858C533-9802-477D-AC43-7777DA52E9F7}" srcOrd="0" destOrd="0" presId="urn:microsoft.com/office/officeart/2005/8/layout/vProcess5"/>
    <dgm:cxn modelId="{2A6447A8-D25A-4E0A-9F08-34CB1C27E66B}" type="presOf" srcId="{BBFEDE4F-18F0-4209-BCBB-662CF2D99918}" destId="{EA45F0BC-D5FE-44BA-8EF0-968F5AF47313}" srcOrd="1" destOrd="0" presId="urn:microsoft.com/office/officeart/2005/8/layout/vProcess5"/>
    <dgm:cxn modelId="{E6139EBF-36EB-4BD6-ADB1-B15B46187693}" type="presOf" srcId="{188D7D26-AF28-4816-8DC8-1A74036F80AE}" destId="{4B50F6C4-18ED-40BB-A15C-64E81A656118}" srcOrd="1" destOrd="0" presId="urn:microsoft.com/office/officeart/2005/8/layout/vProcess5"/>
    <dgm:cxn modelId="{5E24E3C8-4392-405C-8CD0-9512E1364BD0}" type="presOf" srcId="{42AC34B5-10EC-4359-B572-62195611363B}" destId="{156BBCAE-BCCA-4120-9D20-2C9BC31EAE51}" srcOrd="0" destOrd="0" presId="urn:microsoft.com/office/officeart/2005/8/layout/vProcess5"/>
    <dgm:cxn modelId="{C5FFAED0-CE98-42AC-875C-A3B0E143C3D7}" type="presOf" srcId="{1EFE5095-37C6-4DE7-A3BA-EAC9A7F93BCB}" destId="{97971D30-D97A-4015-B93E-B856BCA0551B}" srcOrd="0" destOrd="0" presId="urn:microsoft.com/office/officeart/2005/8/layout/vProcess5"/>
    <dgm:cxn modelId="{006656D4-027C-432D-A7DB-69F6A93E8A15}" srcId="{81499270-E686-4B57-A873-C556F93D9BA8}" destId="{188D7D26-AF28-4816-8DC8-1A74036F80AE}" srcOrd="0" destOrd="0" parTransId="{5E654D6F-2C29-47FD-8634-F7A909730D5F}" sibTransId="{1EFE5095-37C6-4DE7-A3BA-EAC9A7F93BCB}"/>
    <dgm:cxn modelId="{5296F8D3-9E83-450F-8FA7-869ECFCC19AC}" type="presParOf" srcId="{C858C533-9802-477D-AC43-7777DA52E9F7}" destId="{8EBBA74A-F00A-4BEE-961D-3E3ED409399E}" srcOrd="0" destOrd="0" presId="urn:microsoft.com/office/officeart/2005/8/layout/vProcess5"/>
    <dgm:cxn modelId="{FEF0FDAC-739B-4C3D-A937-C955B257EE3D}" type="presParOf" srcId="{C858C533-9802-477D-AC43-7777DA52E9F7}" destId="{F7F9E4D2-1643-4516-922A-4817A353793D}" srcOrd="1" destOrd="0" presId="urn:microsoft.com/office/officeart/2005/8/layout/vProcess5"/>
    <dgm:cxn modelId="{10094471-1F91-4CCF-84E0-42D8BBCB67DB}" type="presParOf" srcId="{C858C533-9802-477D-AC43-7777DA52E9F7}" destId="{F10D793A-04CA-4456-A7E2-F62D4ED981EB}" srcOrd="2" destOrd="0" presId="urn:microsoft.com/office/officeart/2005/8/layout/vProcess5"/>
    <dgm:cxn modelId="{18186597-5C32-4094-B4F5-50872DEF68BD}" type="presParOf" srcId="{C858C533-9802-477D-AC43-7777DA52E9F7}" destId="{80C7B659-FAF2-4CEC-8D26-F9D1105E5452}" srcOrd="3" destOrd="0" presId="urn:microsoft.com/office/officeart/2005/8/layout/vProcess5"/>
    <dgm:cxn modelId="{A6428F74-2185-4C86-917F-481A974CF37D}" type="presParOf" srcId="{C858C533-9802-477D-AC43-7777DA52E9F7}" destId="{97971D30-D97A-4015-B93E-B856BCA0551B}" srcOrd="4" destOrd="0" presId="urn:microsoft.com/office/officeart/2005/8/layout/vProcess5"/>
    <dgm:cxn modelId="{7EA80467-55CD-45CC-BAD5-169A5592C37A}" type="presParOf" srcId="{C858C533-9802-477D-AC43-7777DA52E9F7}" destId="{156BBCAE-BCCA-4120-9D20-2C9BC31EAE51}" srcOrd="5" destOrd="0" presId="urn:microsoft.com/office/officeart/2005/8/layout/vProcess5"/>
    <dgm:cxn modelId="{A204AE12-262C-4750-B949-594EFBB381E8}" type="presParOf" srcId="{C858C533-9802-477D-AC43-7777DA52E9F7}" destId="{4B50F6C4-18ED-40BB-A15C-64E81A656118}" srcOrd="6" destOrd="0" presId="urn:microsoft.com/office/officeart/2005/8/layout/vProcess5"/>
    <dgm:cxn modelId="{FCB9E749-D1F8-4F1B-A3B3-EA082FEA8403}" type="presParOf" srcId="{C858C533-9802-477D-AC43-7777DA52E9F7}" destId="{793F596E-2F8D-4372-A373-33C275810912}" srcOrd="7" destOrd="0" presId="urn:microsoft.com/office/officeart/2005/8/layout/vProcess5"/>
    <dgm:cxn modelId="{91E475C2-3C65-402A-972F-1F59835CDEC0}" type="presParOf" srcId="{C858C533-9802-477D-AC43-7777DA52E9F7}" destId="{EA45F0BC-D5FE-44BA-8EF0-968F5AF4731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814F63-AE05-441D-9B1B-2939F90E8274}" type="doc">
      <dgm:prSet loTypeId="urn:microsoft.com/office/officeart/2005/8/layout/orgChart1" loCatId="hierarchy" qsTypeId="urn:microsoft.com/office/officeart/2005/8/quickstyle/3d4" qsCatId="3D" csTypeId="urn:microsoft.com/office/officeart/2005/8/colors/accent1_5" csCatId="accent1" phldr="1"/>
      <dgm:spPr/>
      <dgm:t>
        <a:bodyPr/>
        <a:lstStyle/>
        <a:p>
          <a:endParaRPr lang="en-US"/>
        </a:p>
      </dgm:t>
    </dgm:pt>
    <dgm:pt modelId="{2A97664A-668C-4C6B-8793-8DB53F5C0A68}">
      <dgm:prSet/>
      <dgm:spPr/>
      <dgm:t>
        <a:bodyPr/>
        <a:lstStyle/>
        <a:p>
          <a:r>
            <a:rPr lang="hr-HR" dirty="0"/>
            <a:t>No </a:t>
          </a:r>
          <a:r>
            <a:rPr lang="hr-HR" dirty="0" err="1"/>
            <a:t>coursebook</a:t>
          </a:r>
          <a:r>
            <a:rPr lang="hr-HR" dirty="0"/>
            <a:t>? No problem!</a:t>
          </a:r>
          <a:endParaRPr lang="en-US" dirty="0"/>
        </a:p>
      </dgm:t>
    </dgm:pt>
    <dgm:pt modelId="{A1C2F98B-D4B9-4040-8618-2B761F62906C}" type="parTrans" cxnId="{FA3AA254-6D7E-4587-922D-B03F609C872C}">
      <dgm:prSet/>
      <dgm:spPr/>
      <dgm:t>
        <a:bodyPr/>
        <a:lstStyle/>
        <a:p>
          <a:endParaRPr lang="en-US"/>
        </a:p>
      </dgm:t>
    </dgm:pt>
    <dgm:pt modelId="{EF075F4F-6063-4C53-9A9B-72160EB8F9EF}" type="sibTrans" cxnId="{FA3AA254-6D7E-4587-922D-B03F609C872C}">
      <dgm:prSet/>
      <dgm:spPr/>
      <dgm:t>
        <a:bodyPr/>
        <a:lstStyle/>
        <a:p>
          <a:endParaRPr lang="en-US"/>
        </a:p>
      </dgm:t>
    </dgm:pt>
    <dgm:pt modelId="{4345C804-F3F6-4164-868F-56F7477E2771}">
      <dgm:prSet/>
      <dgm:spPr/>
      <dgm:t>
        <a:bodyPr/>
        <a:lstStyle/>
        <a:p>
          <a:r>
            <a:rPr lang="hr-HR" dirty="0" err="1"/>
            <a:t>Embrace</a:t>
          </a:r>
          <a:r>
            <a:rPr lang="hr-HR" dirty="0"/>
            <a:t> the </a:t>
          </a:r>
          <a:r>
            <a:rPr lang="hr-HR" dirty="0" err="1"/>
            <a:t>challenge</a:t>
          </a:r>
          <a:r>
            <a:rPr lang="hr-HR" dirty="0"/>
            <a:t> </a:t>
          </a:r>
          <a:r>
            <a:rPr lang="hr-HR" dirty="0" err="1"/>
            <a:t>with</a:t>
          </a:r>
          <a:r>
            <a:rPr lang="hr-HR" dirty="0"/>
            <a:t> </a:t>
          </a:r>
          <a:r>
            <a:rPr lang="hr-HR" dirty="0" err="1"/>
            <a:t>creativity</a:t>
          </a:r>
          <a:r>
            <a:rPr lang="hr-HR" dirty="0"/>
            <a:t>!</a:t>
          </a:r>
          <a:endParaRPr lang="en-US" dirty="0"/>
        </a:p>
      </dgm:t>
    </dgm:pt>
    <dgm:pt modelId="{F6B6CC88-A88B-4C6D-AE61-570E403CD89E}" type="parTrans" cxnId="{415BDB11-ED7E-4D13-A5BF-D47E9EEBCE28}">
      <dgm:prSet/>
      <dgm:spPr/>
      <dgm:t>
        <a:bodyPr/>
        <a:lstStyle/>
        <a:p>
          <a:endParaRPr lang="en-US"/>
        </a:p>
      </dgm:t>
    </dgm:pt>
    <dgm:pt modelId="{EA64C785-99D6-43FB-83F9-91E97C23B6D1}" type="sibTrans" cxnId="{415BDB11-ED7E-4D13-A5BF-D47E9EEBCE28}">
      <dgm:prSet/>
      <dgm:spPr/>
      <dgm:t>
        <a:bodyPr/>
        <a:lstStyle/>
        <a:p>
          <a:endParaRPr lang="en-US"/>
        </a:p>
      </dgm:t>
    </dgm:pt>
    <dgm:pt modelId="{103F7635-8116-4572-9BA9-EC0567ACE64B}" type="pres">
      <dgm:prSet presAssocID="{D5814F63-AE05-441D-9B1B-2939F90E8274}" presName="hierChild1" presStyleCnt="0">
        <dgm:presLayoutVars>
          <dgm:orgChart val="1"/>
          <dgm:chPref val="1"/>
          <dgm:dir/>
          <dgm:animOne val="branch"/>
          <dgm:animLvl val="lvl"/>
          <dgm:resizeHandles/>
        </dgm:presLayoutVars>
      </dgm:prSet>
      <dgm:spPr/>
    </dgm:pt>
    <dgm:pt modelId="{8F424F2E-3B34-47E7-9942-500C0EC73EB9}" type="pres">
      <dgm:prSet presAssocID="{2A97664A-668C-4C6B-8793-8DB53F5C0A68}" presName="hierRoot1" presStyleCnt="0">
        <dgm:presLayoutVars>
          <dgm:hierBranch val="init"/>
        </dgm:presLayoutVars>
      </dgm:prSet>
      <dgm:spPr/>
    </dgm:pt>
    <dgm:pt modelId="{125620FF-AF90-49AF-9B69-21FE4E761CE9}" type="pres">
      <dgm:prSet presAssocID="{2A97664A-668C-4C6B-8793-8DB53F5C0A68}" presName="rootComposite1" presStyleCnt="0"/>
      <dgm:spPr/>
    </dgm:pt>
    <dgm:pt modelId="{0F07E72D-B802-4AEC-9B70-74C8E8244481}" type="pres">
      <dgm:prSet presAssocID="{2A97664A-668C-4C6B-8793-8DB53F5C0A68}" presName="rootText1" presStyleLbl="node0" presStyleIdx="0" presStyleCnt="2">
        <dgm:presLayoutVars>
          <dgm:chPref val="3"/>
        </dgm:presLayoutVars>
      </dgm:prSet>
      <dgm:spPr/>
    </dgm:pt>
    <dgm:pt modelId="{733990A2-F39E-4303-907D-D6B8C71051DF}" type="pres">
      <dgm:prSet presAssocID="{2A97664A-668C-4C6B-8793-8DB53F5C0A68}" presName="rootConnector1" presStyleLbl="node1" presStyleIdx="0" presStyleCnt="0"/>
      <dgm:spPr/>
    </dgm:pt>
    <dgm:pt modelId="{CAE8E89A-8FB0-422B-8ED3-F0F117D988DF}" type="pres">
      <dgm:prSet presAssocID="{2A97664A-668C-4C6B-8793-8DB53F5C0A68}" presName="hierChild2" presStyleCnt="0"/>
      <dgm:spPr/>
    </dgm:pt>
    <dgm:pt modelId="{230CF690-DCC1-4478-8841-F4A99F4770CF}" type="pres">
      <dgm:prSet presAssocID="{2A97664A-668C-4C6B-8793-8DB53F5C0A68}" presName="hierChild3" presStyleCnt="0"/>
      <dgm:spPr/>
    </dgm:pt>
    <dgm:pt modelId="{BAC75665-8F78-41A7-803E-A6DA4B43AB2F}" type="pres">
      <dgm:prSet presAssocID="{4345C804-F3F6-4164-868F-56F7477E2771}" presName="hierRoot1" presStyleCnt="0">
        <dgm:presLayoutVars>
          <dgm:hierBranch val="init"/>
        </dgm:presLayoutVars>
      </dgm:prSet>
      <dgm:spPr/>
    </dgm:pt>
    <dgm:pt modelId="{645B0508-CA60-438B-8CCB-3C88E531CF0D}" type="pres">
      <dgm:prSet presAssocID="{4345C804-F3F6-4164-868F-56F7477E2771}" presName="rootComposite1" presStyleCnt="0"/>
      <dgm:spPr/>
    </dgm:pt>
    <dgm:pt modelId="{61E2C6BA-1063-499D-8DD8-B826647F34E6}" type="pres">
      <dgm:prSet presAssocID="{4345C804-F3F6-4164-868F-56F7477E2771}" presName="rootText1" presStyleLbl="node0" presStyleIdx="1" presStyleCnt="2">
        <dgm:presLayoutVars>
          <dgm:chPref val="3"/>
        </dgm:presLayoutVars>
      </dgm:prSet>
      <dgm:spPr/>
    </dgm:pt>
    <dgm:pt modelId="{991D36DA-1B8D-4BB3-A3AC-E55C2146614D}" type="pres">
      <dgm:prSet presAssocID="{4345C804-F3F6-4164-868F-56F7477E2771}" presName="rootConnector1" presStyleLbl="node1" presStyleIdx="0" presStyleCnt="0"/>
      <dgm:spPr/>
    </dgm:pt>
    <dgm:pt modelId="{EAE21E75-A8BF-4B5C-81BF-9442FCADB23D}" type="pres">
      <dgm:prSet presAssocID="{4345C804-F3F6-4164-868F-56F7477E2771}" presName="hierChild2" presStyleCnt="0"/>
      <dgm:spPr/>
    </dgm:pt>
    <dgm:pt modelId="{18F42251-E50C-4AC3-B399-3E74F43E4956}" type="pres">
      <dgm:prSet presAssocID="{4345C804-F3F6-4164-868F-56F7477E2771}" presName="hierChild3" presStyleCnt="0"/>
      <dgm:spPr/>
    </dgm:pt>
  </dgm:ptLst>
  <dgm:cxnLst>
    <dgm:cxn modelId="{FE39B10C-B1EC-4085-8651-B7C0D68ADABA}" type="presOf" srcId="{4345C804-F3F6-4164-868F-56F7477E2771}" destId="{991D36DA-1B8D-4BB3-A3AC-E55C2146614D}" srcOrd="1" destOrd="0" presId="urn:microsoft.com/office/officeart/2005/8/layout/orgChart1"/>
    <dgm:cxn modelId="{415BDB11-ED7E-4D13-A5BF-D47E9EEBCE28}" srcId="{D5814F63-AE05-441D-9B1B-2939F90E8274}" destId="{4345C804-F3F6-4164-868F-56F7477E2771}" srcOrd="1" destOrd="0" parTransId="{F6B6CC88-A88B-4C6D-AE61-570E403CD89E}" sibTransId="{EA64C785-99D6-43FB-83F9-91E97C23B6D1}"/>
    <dgm:cxn modelId="{E3000A17-665E-422E-8CD9-45BB0F041270}" type="presOf" srcId="{2A97664A-668C-4C6B-8793-8DB53F5C0A68}" destId="{733990A2-F39E-4303-907D-D6B8C71051DF}" srcOrd="1" destOrd="0" presId="urn:microsoft.com/office/officeart/2005/8/layout/orgChart1"/>
    <dgm:cxn modelId="{FA3AA254-6D7E-4587-922D-B03F609C872C}" srcId="{D5814F63-AE05-441D-9B1B-2939F90E8274}" destId="{2A97664A-668C-4C6B-8793-8DB53F5C0A68}" srcOrd="0" destOrd="0" parTransId="{A1C2F98B-D4B9-4040-8618-2B761F62906C}" sibTransId="{EF075F4F-6063-4C53-9A9B-72160EB8F9EF}"/>
    <dgm:cxn modelId="{995084B4-C30E-4F1D-B9FB-B81DBC0CAF47}" type="presOf" srcId="{2A97664A-668C-4C6B-8793-8DB53F5C0A68}" destId="{0F07E72D-B802-4AEC-9B70-74C8E8244481}" srcOrd="0" destOrd="0" presId="urn:microsoft.com/office/officeart/2005/8/layout/orgChart1"/>
    <dgm:cxn modelId="{23DF0CCD-39AE-46B4-83A3-C0D3C4CD34A4}" type="presOf" srcId="{4345C804-F3F6-4164-868F-56F7477E2771}" destId="{61E2C6BA-1063-499D-8DD8-B826647F34E6}" srcOrd="0" destOrd="0" presId="urn:microsoft.com/office/officeart/2005/8/layout/orgChart1"/>
    <dgm:cxn modelId="{876970E4-171B-47FD-8E43-572134727330}" type="presOf" srcId="{D5814F63-AE05-441D-9B1B-2939F90E8274}" destId="{103F7635-8116-4572-9BA9-EC0567ACE64B}" srcOrd="0" destOrd="0" presId="urn:microsoft.com/office/officeart/2005/8/layout/orgChart1"/>
    <dgm:cxn modelId="{E32C9845-8D67-4CCF-B30A-20F6E30EE0A5}" type="presParOf" srcId="{103F7635-8116-4572-9BA9-EC0567ACE64B}" destId="{8F424F2E-3B34-47E7-9942-500C0EC73EB9}" srcOrd="0" destOrd="0" presId="urn:microsoft.com/office/officeart/2005/8/layout/orgChart1"/>
    <dgm:cxn modelId="{91A34606-AE55-4721-A6A7-B6A30D59F98B}" type="presParOf" srcId="{8F424F2E-3B34-47E7-9942-500C0EC73EB9}" destId="{125620FF-AF90-49AF-9B69-21FE4E761CE9}" srcOrd="0" destOrd="0" presId="urn:microsoft.com/office/officeart/2005/8/layout/orgChart1"/>
    <dgm:cxn modelId="{589A320C-F7B6-4150-BA11-B8C13298F614}" type="presParOf" srcId="{125620FF-AF90-49AF-9B69-21FE4E761CE9}" destId="{0F07E72D-B802-4AEC-9B70-74C8E8244481}" srcOrd="0" destOrd="0" presId="urn:microsoft.com/office/officeart/2005/8/layout/orgChart1"/>
    <dgm:cxn modelId="{5CF6654B-B763-4DCA-9933-3EB43C5579A8}" type="presParOf" srcId="{125620FF-AF90-49AF-9B69-21FE4E761CE9}" destId="{733990A2-F39E-4303-907D-D6B8C71051DF}" srcOrd="1" destOrd="0" presId="urn:microsoft.com/office/officeart/2005/8/layout/orgChart1"/>
    <dgm:cxn modelId="{4787E58E-7A6B-4F68-A06F-0EC7D8A3852F}" type="presParOf" srcId="{8F424F2E-3B34-47E7-9942-500C0EC73EB9}" destId="{CAE8E89A-8FB0-422B-8ED3-F0F117D988DF}" srcOrd="1" destOrd="0" presId="urn:microsoft.com/office/officeart/2005/8/layout/orgChart1"/>
    <dgm:cxn modelId="{23FA37AC-B032-482B-9568-F4462AE0585F}" type="presParOf" srcId="{8F424F2E-3B34-47E7-9942-500C0EC73EB9}" destId="{230CF690-DCC1-4478-8841-F4A99F4770CF}" srcOrd="2" destOrd="0" presId="urn:microsoft.com/office/officeart/2005/8/layout/orgChart1"/>
    <dgm:cxn modelId="{51534350-628E-4BD5-9956-DE83C6C5B74D}" type="presParOf" srcId="{103F7635-8116-4572-9BA9-EC0567ACE64B}" destId="{BAC75665-8F78-41A7-803E-A6DA4B43AB2F}" srcOrd="1" destOrd="0" presId="urn:microsoft.com/office/officeart/2005/8/layout/orgChart1"/>
    <dgm:cxn modelId="{D3958B20-9ABD-4755-AF24-CC6DA2AFE562}" type="presParOf" srcId="{BAC75665-8F78-41A7-803E-A6DA4B43AB2F}" destId="{645B0508-CA60-438B-8CCB-3C88E531CF0D}" srcOrd="0" destOrd="0" presId="urn:microsoft.com/office/officeart/2005/8/layout/orgChart1"/>
    <dgm:cxn modelId="{101FFEF5-65EB-40D7-A9E4-7EC0EF6FD71F}" type="presParOf" srcId="{645B0508-CA60-438B-8CCB-3C88E531CF0D}" destId="{61E2C6BA-1063-499D-8DD8-B826647F34E6}" srcOrd="0" destOrd="0" presId="urn:microsoft.com/office/officeart/2005/8/layout/orgChart1"/>
    <dgm:cxn modelId="{FA18EBD1-327C-48D1-8A21-5B7E668D06F3}" type="presParOf" srcId="{645B0508-CA60-438B-8CCB-3C88E531CF0D}" destId="{991D36DA-1B8D-4BB3-A3AC-E55C2146614D}" srcOrd="1" destOrd="0" presId="urn:microsoft.com/office/officeart/2005/8/layout/orgChart1"/>
    <dgm:cxn modelId="{56ED9146-4150-4F4D-890D-230BC84989C2}" type="presParOf" srcId="{BAC75665-8F78-41A7-803E-A6DA4B43AB2F}" destId="{EAE21E75-A8BF-4B5C-81BF-9442FCADB23D}" srcOrd="1" destOrd="0" presId="urn:microsoft.com/office/officeart/2005/8/layout/orgChart1"/>
    <dgm:cxn modelId="{B40960EF-6DFC-4A11-8B7E-DDB69D9FB2C9}" type="presParOf" srcId="{BAC75665-8F78-41A7-803E-A6DA4B43AB2F}" destId="{18F42251-E50C-4AC3-B399-3E74F43E49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BA91B-7D10-412A-9273-4F6AA793FB0A}">
      <dsp:nvSpPr>
        <dsp:cNvPr id="0" name=""/>
        <dsp:cNvSpPr/>
      </dsp:nvSpPr>
      <dsp:spPr>
        <a:xfrm>
          <a:off x="0" y="2914"/>
          <a:ext cx="11510682" cy="13631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889B1F-2847-4866-8D24-44764C84AAF8}">
      <dsp:nvSpPr>
        <dsp:cNvPr id="0" name=""/>
        <dsp:cNvSpPr/>
      </dsp:nvSpPr>
      <dsp:spPr>
        <a:xfrm>
          <a:off x="412346" y="309619"/>
          <a:ext cx="749721" cy="749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7C44CA-25F4-4EC7-B14A-55F42E3E1BD6}">
      <dsp:nvSpPr>
        <dsp:cNvPr id="0" name=""/>
        <dsp:cNvSpPr/>
      </dsp:nvSpPr>
      <dsp:spPr>
        <a:xfrm>
          <a:off x="1574415" y="2914"/>
          <a:ext cx="9934727" cy="136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65" tIns="144265" rIns="144265" bIns="144265" numCol="1" spcCol="1270" anchor="ctr" anchorCtr="0">
          <a:noAutofit/>
        </a:bodyPr>
        <a:lstStyle/>
        <a:p>
          <a:pPr marL="0" lvl="0" indent="0" algn="l" defTabSz="1022350">
            <a:lnSpc>
              <a:spcPct val="100000"/>
            </a:lnSpc>
            <a:spcBef>
              <a:spcPct val="0"/>
            </a:spcBef>
            <a:spcAft>
              <a:spcPct val="35000"/>
            </a:spcAft>
            <a:buNone/>
          </a:pPr>
          <a:r>
            <a:rPr lang="en-US" sz="2300" kern="1200"/>
            <a:t>1. Status of German in the World and in the Military</a:t>
          </a:r>
        </a:p>
      </dsp:txBody>
      <dsp:txXfrm>
        <a:off x="1574415" y="2914"/>
        <a:ext cx="9934727" cy="1363130"/>
      </dsp:txXfrm>
    </dsp:sp>
    <dsp:sp modelId="{AB2F00E1-2169-431A-B86F-6D265DD60881}">
      <dsp:nvSpPr>
        <dsp:cNvPr id="0" name=""/>
        <dsp:cNvSpPr/>
      </dsp:nvSpPr>
      <dsp:spPr>
        <a:xfrm>
          <a:off x="0" y="1706827"/>
          <a:ext cx="11510682" cy="13631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6C8994-796D-4163-8304-D2F21E3C602C}">
      <dsp:nvSpPr>
        <dsp:cNvPr id="0" name=""/>
        <dsp:cNvSpPr/>
      </dsp:nvSpPr>
      <dsp:spPr>
        <a:xfrm>
          <a:off x="412346" y="2013532"/>
          <a:ext cx="749721" cy="749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C25768-7884-44E7-B055-9AB76C82B62B}">
      <dsp:nvSpPr>
        <dsp:cNvPr id="0" name=""/>
        <dsp:cNvSpPr/>
      </dsp:nvSpPr>
      <dsp:spPr>
        <a:xfrm>
          <a:off x="1574415" y="1706827"/>
          <a:ext cx="5179806" cy="136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65" tIns="144265" rIns="144265" bIns="144265" numCol="1" spcCol="1270" anchor="ctr" anchorCtr="0">
          <a:noAutofit/>
        </a:bodyPr>
        <a:lstStyle/>
        <a:p>
          <a:pPr marL="0" lvl="0" indent="0" algn="l" defTabSz="1022350">
            <a:lnSpc>
              <a:spcPct val="100000"/>
            </a:lnSpc>
            <a:spcBef>
              <a:spcPct val="0"/>
            </a:spcBef>
            <a:spcAft>
              <a:spcPct val="35000"/>
            </a:spcAft>
            <a:buNone/>
          </a:pPr>
          <a:r>
            <a:rPr lang="en-US" sz="2300" kern="1200" dirty="0"/>
            <a:t>2. Integration of </a:t>
          </a:r>
          <a:r>
            <a:rPr lang="hr-HR" sz="2300" kern="1200" dirty="0" err="1"/>
            <a:t>Military</a:t>
          </a:r>
          <a:r>
            <a:rPr lang="hr-HR" sz="2300" kern="1200" dirty="0"/>
            <a:t> </a:t>
          </a:r>
          <a:r>
            <a:rPr lang="en-US" sz="2300" kern="1200" dirty="0"/>
            <a:t>Content</a:t>
          </a:r>
          <a:r>
            <a:rPr lang="hr-HR" sz="2300" kern="1200" dirty="0"/>
            <a:t>s</a:t>
          </a:r>
          <a:r>
            <a:rPr lang="en-US" sz="2300" kern="1200" dirty="0"/>
            <a:t> into German </a:t>
          </a:r>
          <a:r>
            <a:rPr lang="hr-HR" sz="2300" kern="1200" dirty="0" err="1"/>
            <a:t>Language</a:t>
          </a:r>
          <a:r>
            <a:rPr lang="en-US" sz="2300" kern="1200" dirty="0"/>
            <a:t> Courses: A Case from Croatia</a:t>
          </a:r>
        </a:p>
      </dsp:txBody>
      <dsp:txXfrm>
        <a:off x="1574415" y="1706827"/>
        <a:ext cx="5179806" cy="1363130"/>
      </dsp:txXfrm>
    </dsp:sp>
    <dsp:sp modelId="{EEE67159-4CF1-4A9B-8B5F-7AACC012FB63}">
      <dsp:nvSpPr>
        <dsp:cNvPr id="0" name=""/>
        <dsp:cNvSpPr/>
      </dsp:nvSpPr>
      <dsp:spPr>
        <a:xfrm>
          <a:off x="6754222" y="1706827"/>
          <a:ext cx="4754920" cy="136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65" tIns="144265" rIns="144265" bIns="144265" numCol="1" spcCol="1270" anchor="ctr" anchorCtr="0">
          <a:noAutofit/>
        </a:bodyPr>
        <a:lstStyle/>
        <a:p>
          <a:pPr marL="0" lvl="0" indent="0" algn="l" defTabSz="711200">
            <a:lnSpc>
              <a:spcPct val="100000"/>
            </a:lnSpc>
            <a:spcBef>
              <a:spcPct val="0"/>
            </a:spcBef>
            <a:spcAft>
              <a:spcPct val="35000"/>
            </a:spcAft>
            <a:buNone/>
          </a:pPr>
          <a:r>
            <a:rPr lang="en-US" sz="1600" kern="1200" dirty="0"/>
            <a:t>2.1. </a:t>
          </a:r>
          <a:r>
            <a:rPr lang="hr-HR" sz="1600" kern="1200" dirty="0" err="1"/>
            <a:t>Choosing</a:t>
          </a:r>
          <a:r>
            <a:rPr lang="hr-HR" sz="1600" kern="1200" dirty="0"/>
            <a:t> </a:t>
          </a:r>
          <a:r>
            <a:rPr lang="hr-HR" sz="1600" kern="1200" dirty="0" err="1"/>
            <a:t>Topics</a:t>
          </a:r>
          <a:r>
            <a:rPr lang="hr-HR" sz="1600" kern="1200" dirty="0"/>
            <a:t>: </a:t>
          </a:r>
          <a:r>
            <a:rPr lang="hr-HR" sz="1600" kern="1200" dirty="0" err="1"/>
            <a:t>Criteria</a:t>
          </a:r>
          <a:r>
            <a:rPr lang="hr-HR" sz="1600" kern="1200" dirty="0"/>
            <a:t> and </a:t>
          </a:r>
          <a:r>
            <a:rPr lang="hr-HR" sz="1600" kern="1200" dirty="0" err="1"/>
            <a:t>Objectives</a:t>
          </a:r>
          <a:endParaRPr lang="en-US" sz="1600" kern="1200" dirty="0"/>
        </a:p>
        <a:p>
          <a:pPr marL="0" lvl="0" indent="0" algn="l" defTabSz="711200">
            <a:lnSpc>
              <a:spcPct val="100000"/>
            </a:lnSpc>
            <a:spcBef>
              <a:spcPct val="0"/>
            </a:spcBef>
            <a:spcAft>
              <a:spcPct val="35000"/>
            </a:spcAft>
            <a:buNone/>
          </a:pPr>
          <a:r>
            <a:rPr lang="en-US" sz="1600" kern="1200" dirty="0"/>
            <a:t>2.2. </a:t>
          </a:r>
          <a:r>
            <a:rPr lang="hr-HR" sz="1600" kern="1200" dirty="0"/>
            <a:t>Design and </a:t>
          </a:r>
          <a:r>
            <a:rPr lang="hr-HR" sz="1600" kern="1200" dirty="0" err="1"/>
            <a:t>Implementation</a:t>
          </a:r>
          <a:r>
            <a:rPr lang="hr-HR" sz="1600" kern="1200" dirty="0"/>
            <a:t> </a:t>
          </a:r>
          <a:r>
            <a:rPr lang="hr-HR" sz="1600" kern="1200" dirty="0" err="1"/>
            <a:t>of</a:t>
          </a:r>
          <a:r>
            <a:rPr lang="hr-HR" sz="1600" kern="1200" dirty="0"/>
            <a:t> </a:t>
          </a:r>
          <a:r>
            <a:rPr lang="hr-HR" sz="1600" kern="1200" dirty="0" err="1"/>
            <a:t>Methods</a:t>
          </a:r>
          <a:r>
            <a:rPr lang="hr-HR" sz="1600" kern="1200" dirty="0"/>
            <a:t> and Materials</a:t>
          </a:r>
          <a:endParaRPr lang="en-US" sz="1600" kern="1200" dirty="0"/>
        </a:p>
        <a:p>
          <a:pPr marL="0" lvl="0" indent="0" algn="l" defTabSz="711200">
            <a:lnSpc>
              <a:spcPct val="100000"/>
            </a:lnSpc>
            <a:spcBef>
              <a:spcPct val="0"/>
            </a:spcBef>
            <a:spcAft>
              <a:spcPct val="35000"/>
            </a:spcAft>
            <a:buNone/>
          </a:pPr>
          <a:r>
            <a:rPr lang="en-US" sz="1600" kern="1200" dirty="0"/>
            <a:t>2.3. Testing Military German Vocabulary</a:t>
          </a:r>
        </a:p>
      </dsp:txBody>
      <dsp:txXfrm>
        <a:off x="6754222" y="1706827"/>
        <a:ext cx="4754920" cy="1363130"/>
      </dsp:txXfrm>
    </dsp:sp>
    <dsp:sp modelId="{25FE53C6-1C97-4AAE-A79C-F0F6EC764B66}">
      <dsp:nvSpPr>
        <dsp:cNvPr id="0" name=""/>
        <dsp:cNvSpPr/>
      </dsp:nvSpPr>
      <dsp:spPr>
        <a:xfrm>
          <a:off x="0" y="3410740"/>
          <a:ext cx="11510682" cy="13631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C18905-D2FE-49DA-8BC2-B38C21EFC599}">
      <dsp:nvSpPr>
        <dsp:cNvPr id="0" name=""/>
        <dsp:cNvSpPr/>
      </dsp:nvSpPr>
      <dsp:spPr>
        <a:xfrm>
          <a:off x="412346" y="3717445"/>
          <a:ext cx="749721" cy="749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2C9768-617E-421E-A1D4-EA469C602161}">
      <dsp:nvSpPr>
        <dsp:cNvPr id="0" name=""/>
        <dsp:cNvSpPr/>
      </dsp:nvSpPr>
      <dsp:spPr>
        <a:xfrm>
          <a:off x="1574415" y="3410740"/>
          <a:ext cx="9934727" cy="1363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265" tIns="144265" rIns="144265" bIns="144265" numCol="1" spcCol="1270" anchor="ctr" anchorCtr="0">
          <a:noAutofit/>
        </a:bodyPr>
        <a:lstStyle/>
        <a:p>
          <a:pPr marL="0" lvl="0" indent="0" algn="l" defTabSz="1022350">
            <a:lnSpc>
              <a:spcPct val="100000"/>
            </a:lnSpc>
            <a:spcBef>
              <a:spcPct val="0"/>
            </a:spcBef>
            <a:spcAft>
              <a:spcPct val="35000"/>
            </a:spcAft>
            <a:buNone/>
          </a:pPr>
          <a:r>
            <a:rPr lang="en-US" sz="2300" kern="1200"/>
            <a:t>3. Looking Ahead: Plans for the Future</a:t>
          </a:r>
        </a:p>
      </dsp:txBody>
      <dsp:txXfrm>
        <a:off x="1574415" y="3410740"/>
        <a:ext cx="9934727" cy="13631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0372A-0A3E-4A70-A978-BE24A550A9F8}">
      <dsp:nvSpPr>
        <dsp:cNvPr id="0" name=""/>
        <dsp:cNvSpPr/>
      </dsp:nvSpPr>
      <dsp:spPr>
        <a:xfrm>
          <a:off x="1427" y="1993123"/>
          <a:ext cx="2677573" cy="1338786"/>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hr-HR" sz="2400" kern="1200" dirty="0"/>
            <a:t>No </a:t>
          </a:r>
          <a:r>
            <a:rPr lang="hr-HR" sz="2400" kern="1200" dirty="0" err="1"/>
            <a:t>commercially</a:t>
          </a:r>
          <a:r>
            <a:rPr lang="hr-HR" sz="2400" kern="1200" dirty="0"/>
            <a:t> </a:t>
          </a:r>
          <a:r>
            <a:rPr lang="hr-HR" sz="2400" kern="1200" dirty="0" err="1"/>
            <a:t>available</a:t>
          </a:r>
          <a:r>
            <a:rPr lang="hr-HR" sz="2400" kern="1200" dirty="0"/>
            <a:t> </a:t>
          </a:r>
          <a:r>
            <a:rPr lang="hr-HR" sz="2400" kern="1200" dirty="0" err="1"/>
            <a:t>textbooks</a:t>
          </a:r>
          <a:endParaRPr lang="en-US" sz="2400" kern="1200" dirty="0"/>
        </a:p>
      </dsp:txBody>
      <dsp:txXfrm>
        <a:off x="1427" y="1993123"/>
        <a:ext cx="2677573" cy="1338786"/>
      </dsp:txXfrm>
    </dsp:sp>
    <dsp:sp modelId="{F2D9211D-23F3-4226-B759-A424B366E449}">
      <dsp:nvSpPr>
        <dsp:cNvPr id="0" name=""/>
        <dsp:cNvSpPr/>
      </dsp:nvSpPr>
      <dsp:spPr>
        <a:xfrm>
          <a:off x="3241291" y="1993123"/>
          <a:ext cx="2677573" cy="1338786"/>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No unified criteria on levels, contents and vocabulary</a:t>
          </a:r>
        </a:p>
      </dsp:txBody>
      <dsp:txXfrm>
        <a:off x="3241291" y="1993123"/>
        <a:ext cx="2677573" cy="13387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46D84-C6A8-45E2-BE50-115260FC770F}">
      <dsp:nvSpPr>
        <dsp:cNvPr id="0" name=""/>
        <dsp:cNvSpPr/>
      </dsp:nvSpPr>
      <dsp:spPr>
        <a:xfrm>
          <a:off x="10765" y="0"/>
          <a:ext cx="1711480" cy="1026888"/>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NATO member countries</a:t>
          </a:r>
          <a:endParaRPr lang="en-US" sz="1800" kern="1200"/>
        </a:p>
      </dsp:txBody>
      <dsp:txXfrm>
        <a:off x="10765" y="0"/>
        <a:ext cx="1711480" cy="1026888"/>
      </dsp:txXfrm>
    </dsp:sp>
    <dsp:sp modelId="{4F724894-ADD7-442E-9284-8D2FFC440ECC}">
      <dsp:nvSpPr>
        <dsp:cNvPr id="0" name=""/>
        <dsp:cNvSpPr/>
      </dsp:nvSpPr>
      <dsp:spPr>
        <a:xfrm>
          <a:off x="1893393" y="0"/>
          <a:ext cx="1711480" cy="1026888"/>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Ranks</a:t>
          </a:r>
          <a:endParaRPr lang="en-US" sz="1800" kern="1200"/>
        </a:p>
      </dsp:txBody>
      <dsp:txXfrm>
        <a:off x="1893393" y="0"/>
        <a:ext cx="1711480" cy="1026888"/>
      </dsp:txXfrm>
    </dsp:sp>
    <dsp:sp modelId="{591B7DDD-6639-49E0-BA7C-7AF37550E3A6}">
      <dsp:nvSpPr>
        <dsp:cNvPr id="0" name=""/>
        <dsp:cNvSpPr/>
      </dsp:nvSpPr>
      <dsp:spPr>
        <a:xfrm>
          <a:off x="3765256" y="0"/>
          <a:ext cx="1711480" cy="1026888"/>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dirty="0"/>
            <a:t>Daily </a:t>
          </a:r>
          <a:r>
            <a:rPr lang="hr-HR" sz="1800" kern="1200" dirty="0" err="1"/>
            <a:t>routine</a:t>
          </a:r>
          <a:r>
            <a:rPr lang="hr-HR" sz="1800" kern="1200" dirty="0"/>
            <a:t> </a:t>
          </a:r>
          <a:r>
            <a:rPr lang="hr-HR" sz="1800" kern="1200" dirty="0" err="1"/>
            <a:t>in</a:t>
          </a:r>
          <a:r>
            <a:rPr lang="hr-HR" sz="1800" kern="1200" dirty="0"/>
            <a:t> the </a:t>
          </a:r>
          <a:r>
            <a:rPr lang="hr-HR" sz="1800" kern="1200" dirty="0" err="1"/>
            <a:t>barracks</a:t>
          </a:r>
          <a:endParaRPr lang="en-US" sz="1800" kern="1200" dirty="0"/>
        </a:p>
      </dsp:txBody>
      <dsp:txXfrm>
        <a:off x="3765256" y="0"/>
        <a:ext cx="1711480" cy="1026888"/>
      </dsp:txXfrm>
    </dsp:sp>
    <dsp:sp modelId="{03F6E012-2F1F-4F57-8567-2F72C0650666}">
      <dsp:nvSpPr>
        <dsp:cNvPr id="0" name=""/>
        <dsp:cNvSpPr/>
      </dsp:nvSpPr>
      <dsp:spPr>
        <a:xfrm>
          <a:off x="0" y="1191995"/>
          <a:ext cx="1711480" cy="1026888"/>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Military time</a:t>
          </a:r>
          <a:endParaRPr lang="en-US" sz="1800" kern="1200"/>
        </a:p>
      </dsp:txBody>
      <dsp:txXfrm>
        <a:off x="0" y="1191995"/>
        <a:ext cx="1711480" cy="1026888"/>
      </dsp:txXfrm>
    </dsp:sp>
    <dsp:sp modelId="{E50C959A-5408-4CD0-8775-33D5A5F4B974}">
      <dsp:nvSpPr>
        <dsp:cNvPr id="0" name=""/>
        <dsp:cNvSpPr/>
      </dsp:nvSpPr>
      <dsp:spPr>
        <a:xfrm>
          <a:off x="1882628" y="1202757"/>
          <a:ext cx="1711480" cy="1026888"/>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dirty="0" err="1"/>
            <a:t>Structure</a:t>
          </a:r>
          <a:r>
            <a:rPr lang="hr-HR" sz="1800" kern="1200" dirty="0"/>
            <a:t> </a:t>
          </a:r>
          <a:r>
            <a:rPr lang="hr-HR" sz="1800" kern="1200" dirty="0" err="1"/>
            <a:t>of</a:t>
          </a:r>
          <a:r>
            <a:rPr lang="hr-HR" sz="1800" kern="1200" dirty="0"/>
            <a:t> the </a:t>
          </a:r>
          <a:r>
            <a:rPr lang="hr-HR" sz="1800" kern="1200" dirty="0" err="1"/>
            <a:t>armed</a:t>
          </a:r>
          <a:r>
            <a:rPr lang="hr-HR" sz="1800" kern="1200" dirty="0"/>
            <a:t> </a:t>
          </a:r>
          <a:r>
            <a:rPr lang="hr-HR" sz="1800" kern="1200" dirty="0" err="1"/>
            <a:t>forces</a:t>
          </a:r>
          <a:endParaRPr lang="en-US" sz="1800" kern="1200" dirty="0"/>
        </a:p>
      </dsp:txBody>
      <dsp:txXfrm>
        <a:off x="1882628" y="1202757"/>
        <a:ext cx="1711480" cy="1026888"/>
      </dsp:txXfrm>
    </dsp:sp>
    <dsp:sp modelId="{4C56F79B-BCC5-4004-9546-B9D53BE63B6C}">
      <dsp:nvSpPr>
        <dsp:cNvPr id="0" name=""/>
        <dsp:cNvSpPr/>
      </dsp:nvSpPr>
      <dsp:spPr>
        <a:xfrm>
          <a:off x="3765256" y="1191995"/>
          <a:ext cx="1711480" cy="1026888"/>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Military duties and responsibilities</a:t>
          </a:r>
          <a:endParaRPr lang="en-US" sz="1800" kern="1200"/>
        </a:p>
      </dsp:txBody>
      <dsp:txXfrm>
        <a:off x="3765256" y="1191995"/>
        <a:ext cx="1711480" cy="1026888"/>
      </dsp:txXfrm>
    </dsp:sp>
    <dsp:sp modelId="{7CA3BD86-448E-40A3-ADBE-1D3750170E75}">
      <dsp:nvSpPr>
        <dsp:cNvPr id="0" name=""/>
        <dsp:cNvSpPr/>
      </dsp:nvSpPr>
      <dsp:spPr>
        <a:xfrm>
          <a:off x="0" y="2449098"/>
          <a:ext cx="1711480" cy="1026888"/>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Facilities in the barracks</a:t>
          </a:r>
          <a:endParaRPr lang="en-US" sz="1800" kern="1200"/>
        </a:p>
      </dsp:txBody>
      <dsp:txXfrm>
        <a:off x="0" y="2449098"/>
        <a:ext cx="1711480" cy="1026888"/>
      </dsp:txXfrm>
    </dsp:sp>
    <dsp:sp modelId="{5D6E97C7-BD67-43E8-BBD6-E5F62C6A2B50}">
      <dsp:nvSpPr>
        <dsp:cNvPr id="0" name=""/>
        <dsp:cNvSpPr/>
      </dsp:nvSpPr>
      <dsp:spPr>
        <a:xfrm>
          <a:off x="1871862" y="2449098"/>
          <a:ext cx="1711480" cy="1026888"/>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dirty="0" err="1"/>
            <a:t>Military</a:t>
          </a:r>
          <a:r>
            <a:rPr lang="hr-HR" sz="1800" kern="1200" dirty="0"/>
            <a:t> </a:t>
          </a:r>
          <a:r>
            <a:rPr lang="hr-HR" sz="1800" kern="1200" dirty="0" err="1"/>
            <a:t>equipment</a:t>
          </a:r>
          <a:endParaRPr lang="en-US" sz="1800" kern="1200" dirty="0"/>
        </a:p>
      </dsp:txBody>
      <dsp:txXfrm>
        <a:off x="1871862" y="2449098"/>
        <a:ext cx="1711480" cy="1026888"/>
      </dsp:txXfrm>
    </dsp:sp>
    <dsp:sp modelId="{06742587-F5D8-4017-9F07-7087BC53BDF7}">
      <dsp:nvSpPr>
        <dsp:cNvPr id="0" name=""/>
        <dsp:cNvSpPr/>
      </dsp:nvSpPr>
      <dsp:spPr>
        <a:xfrm>
          <a:off x="3765256" y="2449098"/>
          <a:ext cx="1711480" cy="1026888"/>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HR" sz="1800" kern="1200"/>
            <a:t>Military uniform</a:t>
          </a:r>
          <a:endParaRPr lang="en-US" sz="1800" kern="1200"/>
        </a:p>
      </dsp:txBody>
      <dsp:txXfrm>
        <a:off x="3765256" y="2449098"/>
        <a:ext cx="1711480" cy="1026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246D84-C6A8-45E2-BE50-115260FC770F}">
      <dsp:nvSpPr>
        <dsp:cNvPr id="0" name=""/>
        <dsp:cNvSpPr/>
      </dsp:nvSpPr>
      <dsp:spPr>
        <a:xfrm>
          <a:off x="910427" y="690"/>
          <a:ext cx="1740896" cy="1044537"/>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dirty="0" err="1"/>
            <a:t>Career</a:t>
          </a:r>
          <a:r>
            <a:rPr lang="hr-HR" sz="1600" kern="1200" dirty="0"/>
            <a:t> </a:t>
          </a:r>
          <a:r>
            <a:rPr lang="hr-HR" sz="1600" kern="1200" dirty="0" err="1"/>
            <a:t>in</a:t>
          </a:r>
          <a:r>
            <a:rPr lang="hr-HR" sz="1600" kern="1200" dirty="0"/>
            <a:t> the </a:t>
          </a:r>
          <a:r>
            <a:rPr lang="hr-HR" sz="1600" kern="1200" dirty="0" err="1"/>
            <a:t>armed</a:t>
          </a:r>
          <a:r>
            <a:rPr lang="hr-HR" sz="1600" kern="1200" dirty="0"/>
            <a:t> </a:t>
          </a:r>
          <a:r>
            <a:rPr lang="hr-HR" sz="1600" kern="1200" dirty="0" err="1"/>
            <a:t>forces</a:t>
          </a:r>
          <a:endParaRPr lang="en-US" sz="1600" kern="1200" dirty="0"/>
        </a:p>
      </dsp:txBody>
      <dsp:txXfrm>
        <a:off x="910427" y="690"/>
        <a:ext cx="1740896" cy="1044537"/>
      </dsp:txXfrm>
    </dsp:sp>
    <dsp:sp modelId="{4F724894-ADD7-442E-9284-8D2FFC440ECC}">
      <dsp:nvSpPr>
        <dsp:cNvPr id="0" name=""/>
        <dsp:cNvSpPr/>
      </dsp:nvSpPr>
      <dsp:spPr>
        <a:xfrm>
          <a:off x="2825412" y="690"/>
          <a:ext cx="1740896" cy="1044537"/>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dirty="0" err="1"/>
            <a:t>Diet</a:t>
          </a:r>
          <a:r>
            <a:rPr lang="hr-HR" sz="1600" kern="1200" dirty="0"/>
            <a:t> </a:t>
          </a:r>
          <a:r>
            <a:rPr lang="hr-HR" sz="1600" kern="1200" dirty="0" err="1"/>
            <a:t>in</a:t>
          </a:r>
          <a:r>
            <a:rPr lang="hr-HR" sz="1600" kern="1200" dirty="0"/>
            <a:t> the </a:t>
          </a:r>
          <a:r>
            <a:rPr lang="hr-HR" sz="1600" kern="1200" dirty="0" err="1"/>
            <a:t>armed</a:t>
          </a:r>
          <a:r>
            <a:rPr lang="hr-HR" sz="1600" kern="1200" dirty="0"/>
            <a:t> </a:t>
          </a:r>
          <a:r>
            <a:rPr lang="hr-HR" sz="1600" kern="1200" dirty="0" err="1"/>
            <a:t>forces</a:t>
          </a:r>
          <a:endParaRPr lang="en-US" sz="1600" kern="1200" dirty="0"/>
        </a:p>
      </dsp:txBody>
      <dsp:txXfrm>
        <a:off x="2825412" y="690"/>
        <a:ext cx="1740896" cy="1044537"/>
      </dsp:txXfrm>
    </dsp:sp>
    <dsp:sp modelId="{591B7DDD-6639-49E0-BA7C-7AF37550E3A6}">
      <dsp:nvSpPr>
        <dsp:cNvPr id="0" name=""/>
        <dsp:cNvSpPr/>
      </dsp:nvSpPr>
      <dsp:spPr>
        <a:xfrm>
          <a:off x="910427" y="1219318"/>
          <a:ext cx="1740896" cy="1044537"/>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dirty="0" err="1"/>
            <a:t>Structure</a:t>
          </a:r>
          <a:r>
            <a:rPr lang="hr-HR" sz="1600" kern="1200" dirty="0"/>
            <a:t> </a:t>
          </a:r>
          <a:r>
            <a:rPr lang="hr-HR" sz="1600" kern="1200" dirty="0" err="1"/>
            <a:t>of</a:t>
          </a:r>
          <a:r>
            <a:rPr lang="hr-HR" sz="1600" kern="1200" dirty="0"/>
            <a:t> the </a:t>
          </a:r>
          <a:r>
            <a:rPr lang="hr-HR" sz="1600" kern="1200" dirty="0" err="1"/>
            <a:t>armed</a:t>
          </a:r>
          <a:r>
            <a:rPr lang="hr-HR" sz="1600" kern="1200" dirty="0"/>
            <a:t> </a:t>
          </a:r>
          <a:r>
            <a:rPr lang="hr-HR" sz="1600" kern="1200" dirty="0" err="1"/>
            <a:t>forces</a:t>
          </a:r>
          <a:endParaRPr lang="en-US" sz="1600" kern="1200" dirty="0"/>
        </a:p>
      </dsp:txBody>
      <dsp:txXfrm>
        <a:off x="910427" y="1219318"/>
        <a:ext cx="1740896" cy="1044537"/>
      </dsp:txXfrm>
    </dsp:sp>
    <dsp:sp modelId="{03F6E012-2F1F-4F57-8567-2F72C0650666}">
      <dsp:nvSpPr>
        <dsp:cNvPr id="0" name=""/>
        <dsp:cNvSpPr/>
      </dsp:nvSpPr>
      <dsp:spPr>
        <a:xfrm>
          <a:off x="2825412" y="1219318"/>
          <a:ext cx="1740896" cy="1044537"/>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dirty="0" err="1"/>
            <a:t>Military</a:t>
          </a:r>
          <a:r>
            <a:rPr lang="hr-HR" sz="1600" kern="1200" dirty="0"/>
            <a:t> </a:t>
          </a:r>
          <a:r>
            <a:rPr lang="hr-HR" sz="1600" kern="1200" dirty="0" err="1"/>
            <a:t>duties</a:t>
          </a:r>
          <a:r>
            <a:rPr lang="hr-HR" sz="1600" kern="1200" dirty="0"/>
            <a:t> and </a:t>
          </a:r>
          <a:r>
            <a:rPr lang="hr-HR" sz="1600" kern="1200" dirty="0" err="1"/>
            <a:t>responsibilities</a:t>
          </a:r>
          <a:endParaRPr lang="en-US" sz="1600" kern="1200" dirty="0"/>
        </a:p>
      </dsp:txBody>
      <dsp:txXfrm>
        <a:off x="2825412" y="1219318"/>
        <a:ext cx="1740896" cy="1044537"/>
      </dsp:txXfrm>
    </dsp:sp>
    <dsp:sp modelId="{E50C959A-5408-4CD0-8775-33D5A5F4B974}">
      <dsp:nvSpPr>
        <dsp:cNvPr id="0" name=""/>
        <dsp:cNvSpPr/>
      </dsp:nvSpPr>
      <dsp:spPr>
        <a:xfrm>
          <a:off x="910427" y="2437945"/>
          <a:ext cx="1740896" cy="1044537"/>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dirty="0" err="1"/>
            <a:t>Physical</a:t>
          </a:r>
          <a:r>
            <a:rPr lang="hr-HR" sz="1600" kern="1200" dirty="0"/>
            <a:t> fitness </a:t>
          </a:r>
          <a:r>
            <a:rPr lang="hr-HR" sz="1600" kern="1200" dirty="0" err="1"/>
            <a:t>in</a:t>
          </a:r>
          <a:r>
            <a:rPr lang="hr-HR" sz="1600" kern="1200" dirty="0"/>
            <a:t> the </a:t>
          </a:r>
          <a:r>
            <a:rPr lang="hr-HR" sz="1600" kern="1200" dirty="0" err="1"/>
            <a:t>armed</a:t>
          </a:r>
          <a:r>
            <a:rPr lang="hr-HR" sz="1600" kern="1200" dirty="0"/>
            <a:t> </a:t>
          </a:r>
          <a:r>
            <a:rPr lang="hr-HR" sz="1600" kern="1200" dirty="0" err="1"/>
            <a:t>forces</a:t>
          </a:r>
          <a:endParaRPr lang="en-US" sz="1600" kern="1200" dirty="0"/>
        </a:p>
      </dsp:txBody>
      <dsp:txXfrm>
        <a:off x="910427" y="2437945"/>
        <a:ext cx="1740896" cy="1044537"/>
      </dsp:txXfrm>
    </dsp:sp>
    <dsp:sp modelId="{4C56F79B-BCC5-4004-9546-B9D53BE63B6C}">
      <dsp:nvSpPr>
        <dsp:cNvPr id="0" name=""/>
        <dsp:cNvSpPr/>
      </dsp:nvSpPr>
      <dsp:spPr>
        <a:xfrm>
          <a:off x="2825412" y="2437945"/>
          <a:ext cx="1740896" cy="1044537"/>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dirty="0" err="1"/>
            <a:t>Military</a:t>
          </a:r>
          <a:r>
            <a:rPr lang="hr-HR" sz="1600" kern="1200" dirty="0"/>
            <a:t> </a:t>
          </a:r>
          <a:r>
            <a:rPr lang="hr-HR" sz="1600" kern="1200" dirty="0" err="1"/>
            <a:t>equipment</a:t>
          </a:r>
          <a:endParaRPr lang="en-US" sz="1600" kern="1200" dirty="0"/>
        </a:p>
      </dsp:txBody>
      <dsp:txXfrm>
        <a:off x="2825412" y="2437945"/>
        <a:ext cx="1740896" cy="1044537"/>
      </dsp:txXfrm>
    </dsp:sp>
    <dsp:sp modelId="{7CA3BD86-448E-40A3-ADBE-1D3750170E75}">
      <dsp:nvSpPr>
        <dsp:cNvPr id="0" name=""/>
        <dsp:cNvSpPr/>
      </dsp:nvSpPr>
      <dsp:spPr>
        <a:xfrm>
          <a:off x="1867919" y="3656572"/>
          <a:ext cx="1740896" cy="1044537"/>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hr-HR" sz="1600" kern="1200" dirty="0" err="1"/>
            <a:t>Participation</a:t>
          </a:r>
          <a:r>
            <a:rPr lang="hr-HR" sz="1600" kern="1200" dirty="0"/>
            <a:t> </a:t>
          </a:r>
          <a:r>
            <a:rPr lang="hr-HR" sz="1600" kern="1200" dirty="0" err="1"/>
            <a:t>in</a:t>
          </a:r>
          <a:r>
            <a:rPr lang="hr-HR" sz="1600" kern="1200" dirty="0"/>
            <a:t> </a:t>
          </a:r>
          <a:r>
            <a:rPr lang="hr-HR" sz="1600" kern="1200" dirty="0" err="1"/>
            <a:t>peacekeeping</a:t>
          </a:r>
          <a:r>
            <a:rPr lang="hr-HR" sz="1600" kern="1200" dirty="0"/>
            <a:t> </a:t>
          </a:r>
          <a:r>
            <a:rPr lang="hr-HR" sz="1600" kern="1200" dirty="0" err="1"/>
            <a:t>missions</a:t>
          </a:r>
          <a:r>
            <a:rPr lang="hr-HR" sz="1600" kern="1200" dirty="0"/>
            <a:t> and </a:t>
          </a:r>
          <a:r>
            <a:rPr lang="hr-HR" sz="1600" kern="1200" dirty="0" err="1"/>
            <a:t>operations</a:t>
          </a:r>
          <a:endParaRPr lang="en-US" sz="1600" kern="1200" dirty="0"/>
        </a:p>
      </dsp:txBody>
      <dsp:txXfrm>
        <a:off x="1867919" y="3656572"/>
        <a:ext cx="1740896" cy="10445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9E4D2-1643-4516-922A-4817A353793D}">
      <dsp:nvSpPr>
        <dsp:cNvPr id="0" name=""/>
        <dsp:cNvSpPr/>
      </dsp:nvSpPr>
      <dsp:spPr>
        <a:xfrm>
          <a:off x="0" y="0"/>
          <a:ext cx="8681878" cy="1814036"/>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hr-HR" sz="4200" kern="1200" dirty="0" err="1"/>
            <a:t>Exploring</a:t>
          </a:r>
          <a:r>
            <a:rPr lang="hr-HR" sz="4200" kern="1200" dirty="0"/>
            <a:t> the </a:t>
          </a:r>
          <a:r>
            <a:rPr lang="hr-HR" sz="4200" kern="1200" dirty="0" err="1"/>
            <a:t>possibilities</a:t>
          </a:r>
          <a:r>
            <a:rPr lang="hr-HR" sz="4200" kern="1200" dirty="0"/>
            <a:t> </a:t>
          </a:r>
          <a:r>
            <a:rPr lang="hr-HR" sz="4200" kern="1200" dirty="0" err="1"/>
            <a:t>of</a:t>
          </a:r>
          <a:r>
            <a:rPr lang="hr-HR" sz="4200" kern="1200" dirty="0"/>
            <a:t> AI </a:t>
          </a:r>
          <a:r>
            <a:rPr lang="hr-HR" sz="4200" kern="1200" dirty="0" err="1"/>
            <a:t>in</a:t>
          </a:r>
          <a:r>
            <a:rPr lang="hr-HR" sz="4200" kern="1200" dirty="0"/>
            <a:t> test design</a:t>
          </a:r>
          <a:endParaRPr lang="en-US" sz="4200" kern="1200" dirty="0"/>
        </a:p>
      </dsp:txBody>
      <dsp:txXfrm>
        <a:off x="53131" y="53131"/>
        <a:ext cx="6724392" cy="1707774"/>
      </dsp:txXfrm>
    </dsp:sp>
    <dsp:sp modelId="{F10D793A-04CA-4456-A7E2-F62D4ED981EB}">
      <dsp:nvSpPr>
        <dsp:cNvPr id="0" name=""/>
        <dsp:cNvSpPr/>
      </dsp:nvSpPr>
      <dsp:spPr>
        <a:xfrm>
          <a:off x="766048" y="2116375"/>
          <a:ext cx="8681878" cy="1814036"/>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hr-HR" sz="4200" kern="1200"/>
            <a:t>Design of materials for Level 2</a:t>
          </a:r>
          <a:endParaRPr lang="en-US" sz="4200" kern="1200"/>
        </a:p>
      </dsp:txBody>
      <dsp:txXfrm>
        <a:off x="819179" y="2169506"/>
        <a:ext cx="6630444" cy="1707774"/>
      </dsp:txXfrm>
    </dsp:sp>
    <dsp:sp modelId="{80C7B659-FAF2-4CEC-8D26-F9D1105E5452}">
      <dsp:nvSpPr>
        <dsp:cNvPr id="0" name=""/>
        <dsp:cNvSpPr/>
      </dsp:nvSpPr>
      <dsp:spPr>
        <a:xfrm>
          <a:off x="1532096" y="4232751"/>
          <a:ext cx="8681878" cy="1814036"/>
        </a:xfrm>
        <a:prstGeom prst="roundRect">
          <a:avLst>
            <a:gd name="adj" fmla="val 10000"/>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hr-HR" sz="4200" kern="1200"/>
            <a:t>Coursebook for Military German</a:t>
          </a:r>
          <a:endParaRPr lang="en-US" sz="4200" kern="1200"/>
        </a:p>
      </dsp:txBody>
      <dsp:txXfrm>
        <a:off x="1585227" y="4285882"/>
        <a:ext cx="6630444" cy="1707774"/>
      </dsp:txXfrm>
    </dsp:sp>
    <dsp:sp modelId="{97971D30-D97A-4015-B93E-B856BCA0551B}">
      <dsp:nvSpPr>
        <dsp:cNvPr id="0" name=""/>
        <dsp:cNvSpPr/>
      </dsp:nvSpPr>
      <dsp:spPr>
        <a:xfrm>
          <a:off x="7502755" y="1375644"/>
          <a:ext cx="1179123" cy="117912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768058" y="1375644"/>
        <a:ext cx="648517" cy="887290"/>
      </dsp:txXfrm>
    </dsp:sp>
    <dsp:sp modelId="{156BBCAE-BCCA-4120-9D20-2C9BC31EAE51}">
      <dsp:nvSpPr>
        <dsp:cNvPr id="0" name=""/>
        <dsp:cNvSpPr/>
      </dsp:nvSpPr>
      <dsp:spPr>
        <a:xfrm>
          <a:off x="8268803" y="3479926"/>
          <a:ext cx="1179123" cy="117912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534106" y="3479926"/>
        <a:ext cx="648517" cy="8872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07E72D-B802-4AEC-9B70-74C8E8244481}">
      <dsp:nvSpPr>
        <dsp:cNvPr id="0" name=""/>
        <dsp:cNvSpPr/>
      </dsp:nvSpPr>
      <dsp:spPr>
        <a:xfrm>
          <a:off x="2513" y="2250364"/>
          <a:ext cx="4714540" cy="2357270"/>
        </a:xfrm>
        <a:prstGeom prst="rect">
          <a:avLst/>
        </a:prstGeom>
        <a:solidFill>
          <a:schemeClr val="accent1">
            <a:alpha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hr-HR" sz="5400" kern="1200" dirty="0"/>
            <a:t>No </a:t>
          </a:r>
          <a:r>
            <a:rPr lang="hr-HR" sz="5400" kern="1200" dirty="0" err="1"/>
            <a:t>coursebook</a:t>
          </a:r>
          <a:r>
            <a:rPr lang="hr-HR" sz="5400" kern="1200" dirty="0"/>
            <a:t>? No problem!</a:t>
          </a:r>
          <a:endParaRPr lang="en-US" sz="5400" kern="1200" dirty="0"/>
        </a:p>
      </dsp:txBody>
      <dsp:txXfrm>
        <a:off x="2513" y="2250364"/>
        <a:ext cx="4714540" cy="2357270"/>
      </dsp:txXfrm>
    </dsp:sp>
    <dsp:sp modelId="{61E2C6BA-1063-499D-8DD8-B826647F34E6}">
      <dsp:nvSpPr>
        <dsp:cNvPr id="0" name=""/>
        <dsp:cNvSpPr/>
      </dsp:nvSpPr>
      <dsp:spPr>
        <a:xfrm>
          <a:off x="5707107" y="2250364"/>
          <a:ext cx="4714540" cy="2357270"/>
        </a:xfrm>
        <a:prstGeom prst="rect">
          <a:avLst/>
        </a:prstGeom>
        <a:solidFill>
          <a:schemeClr val="accent1">
            <a:alpha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2400300">
            <a:lnSpc>
              <a:spcPct val="90000"/>
            </a:lnSpc>
            <a:spcBef>
              <a:spcPct val="0"/>
            </a:spcBef>
            <a:spcAft>
              <a:spcPct val="35000"/>
            </a:spcAft>
            <a:buNone/>
          </a:pPr>
          <a:r>
            <a:rPr lang="hr-HR" sz="5400" kern="1200" dirty="0" err="1"/>
            <a:t>Embrace</a:t>
          </a:r>
          <a:r>
            <a:rPr lang="hr-HR" sz="5400" kern="1200" dirty="0"/>
            <a:t> the </a:t>
          </a:r>
          <a:r>
            <a:rPr lang="hr-HR" sz="5400" kern="1200" dirty="0" err="1"/>
            <a:t>challenge</a:t>
          </a:r>
          <a:r>
            <a:rPr lang="hr-HR" sz="5400" kern="1200" dirty="0"/>
            <a:t> </a:t>
          </a:r>
          <a:r>
            <a:rPr lang="hr-HR" sz="5400" kern="1200" dirty="0" err="1"/>
            <a:t>with</a:t>
          </a:r>
          <a:r>
            <a:rPr lang="hr-HR" sz="5400" kern="1200" dirty="0"/>
            <a:t> </a:t>
          </a:r>
          <a:r>
            <a:rPr lang="hr-HR" sz="5400" kern="1200" dirty="0" err="1"/>
            <a:t>creativity</a:t>
          </a:r>
          <a:r>
            <a:rPr lang="hr-HR" sz="5400" kern="1200" dirty="0"/>
            <a:t>!</a:t>
          </a:r>
          <a:endParaRPr lang="en-US" sz="5400" kern="1200" dirty="0"/>
        </a:p>
      </dsp:txBody>
      <dsp:txXfrm>
        <a:off x="5707107" y="2250364"/>
        <a:ext cx="4714540" cy="23572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a:extLst>
              <a:ext uri="{FF2B5EF4-FFF2-40B4-BE49-F238E27FC236}">
                <a16:creationId xmlns:a16="http://schemas.microsoft.com/office/drawing/2014/main" id="{9D07E867-0B7C-AC7D-4B24-2B0465C34B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a:extLst>
              <a:ext uri="{FF2B5EF4-FFF2-40B4-BE49-F238E27FC236}">
                <a16:creationId xmlns:a16="http://schemas.microsoft.com/office/drawing/2014/main" id="{3435AE28-5090-049F-79A0-6519FD8C8B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247E48-763E-4162-A25A-7A4BCBFCB67F}" type="datetimeFigureOut">
              <a:rPr lang="hr-HR" smtClean="0"/>
              <a:t>20.6.2025.</a:t>
            </a:fld>
            <a:endParaRPr lang="hr-HR"/>
          </a:p>
        </p:txBody>
      </p:sp>
      <p:sp>
        <p:nvSpPr>
          <p:cNvPr id="4" name="Rezervirano mjesto podnožja 3">
            <a:extLst>
              <a:ext uri="{FF2B5EF4-FFF2-40B4-BE49-F238E27FC236}">
                <a16:creationId xmlns:a16="http://schemas.microsoft.com/office/drawing/2014/main" id="{7C3B1B59-00F3-F5FE-83D4-13581F990A6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5" name="Rezervirano mjesto broja slajda 4">
            <a:extLst>
              <a:ext uri="{FF2B5EF4-FFF2-40B4-BE49-F238E27FC236}">
                <a16:creationId xmlns:a16="http://schemas.microsoft.com/office/drawing/2014/main" id="{4659E7BA-332A-262F-EAA7-0D68412C2B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4EFB57-3FF5-460A-9C00-61200D77EA30}" type="slidenum">
              <a:rPr lang="hr-HR" smtClean="0"/>
              <a:t>‹#›</a:t>
            </a:fld>
            <a:endParaRPr lang="hr-HR"/>
          </a:p>
        </p:txBody>
      </p:sp>
    </p:spTree>
    <p:extLst>
      <p:ext uri="{BB962C8B-B14F-4D97-AF65-F5344CB8AC3E}">
        <p14:creationId xmlns:p14="http://schemas.microsoft.com/office/powerpoint/2010/main" val="1000532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27372-38C6-4E76-A6B4-98ADAF4F5597}" type="datetimeFigureOut">
              <a:rPr lang="hr-HR" smtClean="0"/>
              <a:t>20.6.2025.</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3CF01C-32D5-489B-8555-4FAE41302E00}" type="slidenum">
              <a:rPr lang="hr-HR" smtClean="0"/>
              <a:t>‹#›</a:t>
            </a:fld>
            <a:endParaRPr lang="hr-HR"/>
          </a:p>
        </p:txBody>
      </p:sp>
    </p:spTree>
    <p:extLst>
      <p:ext uri="{BB962C8B-B14F-4D97-AF65-F5344CB8AC3E}">
        <p14:creationId xmlns:p14="http://schemas.microsoft.com/office/powerpoint/2010/main" val="257554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a:t>I</a:t>
            </a:r>
            <a:r>
              <a:rPr lang="hr-HR" dirty="0"/>
              <a:t>n </a:t>
            </a:r>
            <a:r>
              <a:rPr lang="hr-HR" dirty="0" err="1"/>
              <a:t>this</a:t>
            </a:r>
            <a:r>
              <a:rPr lang="hr-HR" dirty="0"/>
              <a:t> </a:t>
            </a:r>
            <a:r>
              <a:rPr lang="hr-HR" dirty="0" err="1"/>
              <a:t>presentation</a:t>
            </a:r>
            <a:r>
              <a:rPr lang="hr-HR" dirty="0"/>
              <a:t>, I </a:t>
            </a:r>
            <a:r>
              <a:rPr lang="hr-HR" dirty="0" err="1"/>
              <a:t>discuss</a:t>
            </a:r>
            <a:r>
              <a:rPr lang="hr-HR" dirty="0"/>
              <a:t> </a:t>
            </a:r>
            <a:r>
              <a:rPr lang="en-US" dirty="0"/>
              <a:t>the challenges German teachers are faced with when integrating military topics and vocabulary into their courses. In doing so, I share how my colleagues</a:t>
            </a:r>
            <a:r>
              <a:rPr lang="hr-HR" dirty="0"/>
              <a:t> at the Katarina Zrinska </a:t>
            </a:r>
            <a:r>
              <a:rPr lang="hr-HR" dirty="0" err="1"/>
              <a:t>Foreign</a:t>
            </a:r>
            <a:r>
              <a:rPr lang="hr-HR" dirty="0"/>
              <a:t> </a:t>
            </a:r>
            <a:r>
              <a:rPr lang="hr-HR" dirty="0" err="1"/>
              <a:t>Language</a:t>
            </a:r>
            <a:r>
              <a:rPr lang="hr-HR" dirty="0"/>
              <a:t> </a:t>
            </a:r>
            <a:r>
              <a:rPr lang="hr-HR" dirty="0" err="1"/>
              <a:t>Center</a:t>
            </a:r>
            <a:r>
              <a:rPr lang="en-US" dirty="0"/>
              <a:t> and I have endeavored to overcome these challenges by thinking outside the box.</a:t>
            </a:r>
            <a:endParaRPr lang="hr-HR" dirty="0"/>
          </a:p>
        </p:txBody>
      </p:sp>
      <p:sp>
        <p:nvSpPr>
          <p:cNvPr id="4" name="Rezervirano mjesto broja slajda 3"/>
          <p:cNvSpPr>
            <a:spLocks noGrp="1"/>
          </p:cNvSpPr>
          <p:nvPr>
            <p:ph type="sldNum" sz="quarter" idx="5"/>
          </p:nvPr>
        </p:nvSpPr>
        <p:spPr/>
        <p:txBody>
          <a:bodyPr/>
          <a:lstStyle/>
          <a:p>
            <a:fld id="{413CF01C-32D5-489B-8555-4FAE41302E00}" type="slidenum">
              <a:rPr lang="hr-HR" smtClean="0"/>
              <a:t>1</a:t>
            </a:fld>
            <a:endParaRPr lang="hr-HR"/>
          </a:p>
        </p:txBody>
      </p:sp>
    </p:spTree>
    <p:extLst>
      <p:ext uri="{BB962C8B-B14F-4D97-AF65-F5344CB8AC3E}">
        <p14:creationId xmlns:p14="http://schemas.microsoft.com/office/powerpoint/2010/main" val="358407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1200" kern="1200" dirty="0">
                <a:solidFill>
                  <a:schemeClr val="tx1"/>
                </a:solidFill>
                <a:effectLst/>
                <a:latin typeface="+mn-lt"/>
                <a:ea typeface="+mn-ea"/>
                <a:cs typeface="+mn-cs"/>
              </a:rPr>
              <a:t>Once ranks have been introduced, we practice them through various activities. One such activity is Pictionary: I draw insignia on the board, and </a:t>
            </a:r>
            <a:r>
              <a:rPr lang="hr-HR" sz="1200" kern="1200" dirty="0" err="1">
                <a:solidFill>
                  <a:schemeClr val="tx1"/>
                </a:solidFill>
                <a:effectLst/>
                <a:latin typeface="+mn-lt"/>
                <a:ea typeface="+mn-ea"/>
                <a:cs typeface="+mn-cs"/>
              </a:rPr>
              <a:t>my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tell me which rank they represent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German</a:t>
            </a:r>
            <a:r>
              <a:rPr lang="en-GB" sz="1200" kern="1200" dirty="0">
                <a:solidFill>
                  <a:schemeClr val="tx1"/>
                </a:solidFill>
                <a:effectLst/>
                <a:latin typeface="+mn-lt"/>
                <a:ea typeface="+mn-ea"/>
                <a:cs typeface="+mn-cs"/>
              </a:rPr>
              <a:t>. Another activity involves ordering: I give learners images of insignia and they have to arrange themselves in a line from the lowest rank to the highest rank.</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Later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each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person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tells</a:t>
            </a:r>
            <a:r>
              <a:rPr lang="hr-HR" sz="1200" kern="1200" dirty="0">
                <a:solidFill>
                  <a:schemeClr val="tx1"/>
                </a:solidFill>
                <a:effectLst/>
                <a:latin typeface="+mn-lt"/>
                <a:ea typeface="+mn-ea"/>
                <a:cs typeface="+mn-cs"/>
              </a:rPr>
              <a:t> me the German </a:t>
            </a:r>
            <a:r>
              <a:rPr lang="hr-HR" sz="1200" kern="1200" dirty="0" err="1">
                <a:solidFill>
                  <a:schemeClr val="tx1"/>
                </a:solidFill>
                <a:effectLst/>
                <a:latin typeface="+mn-lt"/>
                <a:ea typeface="+mn-ea"/>
                <a:cs typeface="+mn-cs"/>
              </a:rPr>
              <a:t>name</a:t>
            </a:r>
            <a:r>
              <a:rPr lang="hr-HR" sz="1200" kern="1200" dirty="0">
                <a:solidFill>
                  <a:schemeClr val="tx1"/>
                </a:solidFill>
                <a:effectLst/>
                <a:latin typeface="+mn-lt"/>
                <a:ea typeface="+mn-ea"/>
                <a:cs typeface="+mn-cs"/>
              </a:rPr>
              <a:t> for </a:t>
            </a:r>
            <a:r>
              <a:rPr lang="hr-HR" sz="1200" kern="1200" dirty="0" err="1">
                <a:solidFill>
                  <a:schemeClr val="tx1"/>
                </a:solidFill>
                <a:effectLst/>
                <a:latin typeface="+mn-lt"/>
                <a:ea typeface="+mn-ea"/>
                <a:cs typeface="+mn-cs"/>
              </a:rPr>
              <a:t>their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rank</a:t>
            </a:r>
            <a:r>
              <a:rPr lang="hr-HR" sz="1200" kern="1200" dirty="0">
                <a:solidFill>
                  <a:schemeClr val="tx1"/>
                </a:solidFill>
                <a:effectLst/>
                <a:latin typeface="+mn-lt"/>
                <a:ea typeface="+mn-ea"/>
                <a:cs typeface="+mn-cs"/>
              </a:rPr>
              <a:t>.</a:t>
            </a:r>
            <a:endParaRPr lang="hr-HR" dirty="0"/>
          </a:p>
        </p:txBody>
      </p:sp>
      <p:sp>
        <p:nvSpPr>
          <p:cNvPr id="4" name="Rezervirano mjesto broja slajda 3"/>
          <p:cNvSpPr>
            <a:spLocks noGrp="1"/>
          </p:cNvSpPr>
          <p:nvPr>
            <p:ph type="sldNum" sz="quarter" idx="5"/>
          </p:nvPr>
        </p:nvSpPr>
        <p:spPr/>
        <p:txBody>
          <a:bodyPr/>
          <a:lstStyle/>
          <a:p>
            <a:fld id="{413CF01C-32D5-489B-8555-4FAE41302E00}" type="slidenum">
              <a:rPr lang="hr-HR" smtClean="0"/>
              <a:t>11</a:t>
            </a:fld>
            <a:endParaRPr lang="hr-HR"/>
          </a:p>
        </p:txBody>
      </p:sp>
    </p:spTree>
    <p:extLst>
      <p:ext uri="{BB962C8B-B14F-4D97-AF65-F5344CB8AC3E}">
        <p14:creationId xmlns:p14="http://schemas.microsoft.com/office/powerpoint/2010/main" val="221588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1200" kern="1200" dirty="0">
                <a:solidFill>
                  <a:schemeClr val="tx1"/>
                </a:solidFill>
                <a:effectLst/>
                <a:latin typeface="+mn-lt"/>
                <a:ea typeface="+mn-ea"/>
                <a:cs typeface="+mn-cs"/>
              </a:rPr>
              <a:t>In a similar activity, learners receive pieces of paper with ranks and names of fictional military personnel, which they order from the person with </a:t>
            </a:r>
            <a:r>
              <a:rPr lang="hr-HR" sz="1200" kern="1200" dirty="0">
                <a:solidFill>
                  <a:schemeClr val="tx1"/>
                </a:solidFill>
                <a:effectLst/>
                <a:latin typeface="+mn-lt"/>
                <a:ea typeface="+mn-ea"/>
                <a:cs typeface="+mn-cs"/>
              </a:rPr>
              <a:t>the </a:t>
            </a:r>
            <a:r>
              <a:rPr lang="en-GB" sz="1200" kern="1200" dirty="0">
                <a:solidFill>
                  <a:schemeClr val="tx1"/>
                </a:solidFill>
                <a:effectLst/>
                <a:latin typeface="+mn-lt"/>
                <a:ea typeface="+mn-ea"/>
                <a:cs typeface="+mn-cs"/>
              </a:rPr>
              <a:t>highest rank to person with the lowest rank or vice versa.</a:t>
            </a:r>
            <a:endParaRPr lang="hr-HR" dirty="0"/>
          </a:p>
        </p:txBody>
      </p:sp>
      <p:sp>
        <p:nvSpPr>
          <p:cNvPr id="4" name="Rezervirano mjesto broja slajda 3"/>
          <p:cNvSpPr>
            <a:spLocks noGrp="1"/>
          </p:cNvSpPr>
          <p:nvPr>
            <p:ph type="sldNum" sz="quarter" idx="5"/>
          </p:nvPr>
        </p:nvSpPr>
        <p:spPr/>
        <p:txBody>
          <a:bodyPr/>
          <a:lstStyle/>
          <a:p>
            <a:fld id="{413CF01C-32D5-489B-8555-4FAE41302E00}" type="slidenum">
              <a:rPr lang="hr-HR" smtClean="0"/>
              <a:t>12</a:t>
            </a:fld>
            <a:endParaRPr lang="hr-HR"/>
          </a:p>
        </p:txBody>
      </p:sp>
    </p:spTree>
    <p:extLst>
      <p:ext uri="{BB962C8B-B14F-4D97-AF65-F5344CB8AC3E}">
        <p14:creationId xmlns:p14="http://schemas.microsoft.com/office/powerpoint/2010/main" val="3725855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our courses, military German is </a:t>
            </a:r>
            <a:r>
              <a:rPr lang="hr-HR" sz="1200" kern="1200" dirty="0" err="1">
                <a:solidFill>
                  <a:schemeClr val="tx1"/>
                </a:solidFill>
                <a:effectLst/>
                <a:latin typeface="+mn-lt"/>
                <a:ea typeface="+mn-ea"/>
                <a:cs typeface="+mn-cs"/>
              </a:rPr>
              <a:t>also</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taught through arts and crafts. For instance, once the vocabulary related to the daily routine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barracks</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has been introduced, learners create their own duty rosters, on which they write down their daily work activities in chronological order, including the time when they take place. </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13</a:t>
            </a:fld>
            <a:endParaRPr lang="hr-HR"/>
          </a:p>
        </p:txBody>
      </p:sp>
    </p:spTree>
    <p:extLst>
      <p:ext uri="{BB962C8B-B14F-4D97-AF65-F5344CB8AC3E}">
        <p14:creationId xmlns:p14="http://schemas.microsoft.com/office/powerpoint/2010/main" val="3177282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example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arts</a:t>
            </a:r>
            <a:r>
              <a:rPr lang="hr-HR" sz="1200" kern="1200" dirty="0">
                <a:solidFill>
                  <a:schemeClr val="tx1"/>
                </a:solidFill>
                <a:effectLst/>
                <a:latin typeface="+mn-lt"/>
                <a:ea typeface="+mn-ea"/>
                <a:cs typeface="+mn-cs"/>
              </a:rPr>
              <a:t> and </a:t>
            </a:r>
            <a:r>
              <a:rPr lang="hr-HR" sz="1200" kern="1200" dirty="0" err="1">
                <a:solidFill>
                  <a:schemeClr val="tx1"/>
                </a:solidFill>
                <a:effectLst/>
                <a:latin typeface="+mn-lt"/>
                <a:ea typeface="+mn-ea"/>
                <a:cs typeface="+mn-cs"/>
              </a:rPr>
              <a:t>crafts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involves</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topic</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facilities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barracks</a:t>
            </a:r>
            <a:r>
              <a:rPr lang="en-GB"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facilities</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are not randomly p</a:t>
            </a:r>
            <a:r>
              <a:rPr lang="hr-HR" sz="1200" kern="1200" dirty="0" err="1">
                <a:solidFill>
                  <a:schemeClr val="tx1"/>
                </a:solidFill>
                <a:effectLst/>
                <a:latin typeface="+mn-lt"/>
                <a:ea typeface="+mn-ea"/>
                <a:cs typeface="+mn-cs"/>
              </a:rPr>
              <a:t>ositioned</a:t>
            </a:r>
            <a:r>
              <a:rPr lang="en-GB" sz="1200" kern="1200" dirty="0">
                <a:solidFill>
                  <a:schemeClr val="tx1"/>
                </a:solidFill>
                <a:effectLst/>
                <a:latin typeface="+mn-lt"/>
                <a:ea typeface="+mn-ea"/>
                <a:cs typeface="+mn-cs"/>
              </a:rPr>
              <a:t>; there is a rhyme and reason </a:t>
            </a:r>
            <a:r>
              <a:rPr lang="hr-HR" sz="1200" kern="1200" dirty="0" err="1">
                <a:solidFill>
                  <a:schemeClr val="tx1"/>
                </a:solidFill>
                <a:effectLst/>
                <a:latin typeface="+mn-lt"/>
                <a:ea typeface="+mn-ea"/>
                <a:cs typeface="+mn-cs"/>
              </a:rPr>
              <a:t>behind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their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placement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a </a:t>
            </a:r>
            <a:r>
              <a:rPr lang="hr-HR" sz="1200" kern="1200" dirty="0" err="1">
                <a:solidFill>
                  <a:schemeClr val="tx1"/>
                </a:solidFill>
                <a:effectLst/>
                <a:latin typeface="+mn-lt"/>
                <a:ea typeface="+mn-ea"/>
                <a:cs typeface="+mn-cs"/>
              </a:rPr>
              <a:t>barracks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or</a:t>
            </a:r>
            <a:r>
              <a:rPr lang="hr-HR" sz="1200" kern="1200" dirty="0">
                <a:solidFill>
                  <a:schemeClr val="tx1"/>
                </a:solidFill>
                <a:effectLst/>
                <a:latin typeface="+mn-lt"/>
                <a:ea typeface="+mn-ea"/>
                <a:cs typeface="+mn-cs"/>
              </a:rPr>
              <a:t> on a base</a:t>
            </a:r>
            <a:r>
              <a:rPr lang="en-GB"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utilize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that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expert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knowledge</a:t>
            </a:r>
            <a:r>
              <a:rPr lang="hr-HR" sz="1200" kern="120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combine </a:t>
            </a:r>
            <a:r>
              <a:rPr lang="hr-HR" sz="1200" kern="1200" dirty="0">
                <a:solidFill>
                  <a:schemeClr val="tx1"/>
                </a:solidFill>
                <a:effectLst/>
                <a:latin typeface="+mn-lt"/>
                <a:ea typeface="+mn-ea"/>
                <a:cs typeface="+mn-cs"/>
              </a:rPr>
              <a:t>it </a:t>
            </a:r>
            <a:r>
              <a:rPr lang="en-GB" sz="1200" kern="1200" dirty="0">
                <a:solidFill>
                  <a:schemeClr val="tx1"/>
                </a:solidFill>
                <a:effectLst/>
                <a:latin typeface="+mn-lt"/>
                <a:ea typeface="+mn-ea"/>
                <a:cs typeface="+mn-cs"/>
              </a:rPr>
              <a:t>with new</a:t>
            </a:r>
            <a:r>
              <a:rPr lang="hr-HR" sz="1200" kern="1200" dirty="0" err="1">
                <a:solidFill>
                  <a:schemeClr val="tx1"/>
                </a:solidFill>
                <a:effectLst/>
                <a:latin typeface="+mn-lt"/>
                <a:ea typeface="+mn-ea"/>
                <a:cs typeface="+mn-cs"/>
              </a:rPr>
              <a:t>ly-acquired</a:t>
            </a:r>
            <a:r>
              <a:rPr lang="en-GB" sz="1200" kern="1200" dirty="0">
                <a:solidFill>
                  <a:schemeClr val="tx1"/>
                </a:solidFill>
                <a:effectLst/>
                <a:latin typeface="+mn-lt"/>
                <a:ea typeface="+mn-ea"/>
                <a:cs typeface="+mn-cs"/>
              </a:rPr>
              <a:t> vocabulary when creating </a:t>
            </a:r>
            <a:r>
              <a:rPr lang="hr-HR" sz="1200" kern="1200" dirty="0" err="1">
                <a:solidFill>
                  <a:schemeClr val="tx1"/>
                </a:solidFill>
                <a:effectLst/>
                <a:latin typeface="+mn-lt"/>
                <a:ea typeface="+mn-ea"/>
                <a:cs typeface="+mn-cs"/>
              </a:rPr>
              <a:t>ground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plans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barracks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groups</a:t>
            </a:r>
            <a:r>
              <a:rPr lang="en-GB" sz="1200" kern="1200" dirty="0">
                <a:solidFill>
                  <a:schemeClr val="tx1"/>
                </a:solidFill>
                <a:effectLst/>
                <a:latin typeface="+mn-lt"/>
                <a:ea typeface="+mn-ea"/>
                <a:cs typeface="+mn-cs"/>
              </a:rPr>
              <a:t>. Once the</a:t>
            </a:r>
            <a:r>
              <a:rPr lang="hr-HR" sz="1200" kern="1200" dirty="0" err="1">
                <a:solidFill>
                  <a:schemeClr val="tx1"/>
                </a:solidFill>
                <a:effectLst/>
                <a:latin typeface="+mn-lt"/>
                <a:ea typeface="+mn-ea"/>
                <a:cs typeface="+mn-cs"/>
              </a:rPr>
              <a:t>ir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posters</a:t>
            </a:r>
            <a:r>
              <a:rPr lang="en-GB" sz="1200" kern="1200" dirty="0">
                <a:solidFill>
                  <a:schemeClr val="tx1"/>
                </a:solidFill>
                <a:effectLst/>
                <a:latin typeface="+mn-lt"/>
                <a:ea typeface="+mn-ea"/>
                <a:cs typeface="+mn-cs"/>
              </a:rPr>
              <a:t> are completed, the</a:t>
            </a:r>
            <a:r>
              <a:rPr lang="hr-HR" sz="1200" kern="1200" dirty="0">
                <a:solidFill>
                  <a:schemeClr val="tx1"/>
                </a:solidFill>
                <a:effectLst/>
                <a:latin typeface="+mn-lt"/>
                <a:ea typeface="+mn-ea"/>
                <a:cs typeface="+mn-cs"/>
              </a:rPr>
              <a:t>y</a:t>
            </a:r>
            <a:r>
              <a:rPr lang="en-GB" sz="1200" kern="1200" dirty="0">
                <a:solidFill>
                  <a:schemeClr val="tx1"/>
                </a:solidFill>
                <a:effectLst/>
                <a:latin typeface="+mn-lt"/>
                <a:ea typeface="+mn-ea"/>
                <a:cs typeface="+mn-cs"/>
              </a:rPr>
              <a:t> are not discarded; instead, they are </a:t>
            </a:r>
            <a:r>
              <a:rPr lang="hr-HR" sz="1200" kern="1200" dirty="0" err="1">
                <a:solidFill>
                  <a:schemeClr val="tx1"/>
                </a:solidFill>
                <a:effectLst/>
                <a:latin typeface="+mn-lt"/>
                <a:ea typeface="+mn-ea"/>
                <a:cs typeface="+mn-cs"/>
              </a:rPr>
              <a:t>re</a:t>
            </a:r>
            <a:r>
              <a:rPr lang="en-GB" sz="1200" kern="1200" dirty="0">
                <a:solidFill>
                  <a:schemeClr val="tx1"/>
                </a:solidFill>
                <a:effectLst/>
                <a:latin typeface="+mn-lt"/>
                <a:ea typeface="+mn-ea"/>
                <a:cs typeface="+mn-cs"/>
              </a:rPr>
              <a:t>used during lessons on giving directions. Looking at the posters, learners explain to one another how to get from facility</a:t>
            </a:r>
            <a:r>
              <a:rPr lang="hr-HR" sz="1200" kern="120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 to </a:t>
            </a:r>
            <a:r>
              <a:rPr lang="hr-HR" sz="1200" kern="1200" dirty="0" err="1">
                <a:solidFill>
                  <a:schemeClr val="tx1"/>
                </a:solidFill>
                <a:effectLst/>
                <a:latin typeface="+mn-lt"/>
                <a:ea typeface="+mn-ea"/>
                <a:cs typeface="+mn-cs"/>
              </a:rPr>
              <a:t>facility</a:t>
            </a:r>
            <a:r>
              <a:rPr lang="hr-HR" sz="1200" kern="120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 Likewise, these posters </a:t>
            </a:r>
            <a:r>
              <a:rPr lang="hr-HR" sz="1200" kern="1200" dirty="0" err="1">
                <a:solidFill>
                  <a:schemeClr val="tx1"/>
                </a:solidFill>
                <a:effectLst/>
                <a:latin typeface="+mn-lt"/>
                <a:ea typeface="+mn-ea"/>
                <a:cs typeface="+mn-cs"/>
              </a:rPr>
              <a:t>come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handy</a:t>
            </a:r>
            <a:r>
              <a:rPr lang="en-GB" sz="1200" kern="1200" dirty="0">
                <a:solidFill>
                  <a:schemeClr val="tx1"/>
                </a:solidFill>
                <a:effectLst/>
                <a:latin typeface="+mn-lt"/>
                <a:ea typeface="+mn-ea"/>
                <a:cs typeface="+mn-cs"/>
              </a:rPr>
              <a:t> when practicing prepositions of place, with learners describing where one facility is in relation to others.</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14</a:t>
            </a:fld>
            <a:endParaRPr lang="hr-HR"/>
          </a:p>
        </p:txBody>
      </p:sp>
    </p:spTree>
    <p:extLst>
      <p:ext uri="{BB962C8B-B14F-4D97-AF65-F5344CB8AC3E}">
        <p14:creationId xmlns:p14="http://schemas.microsoft.com/office/powerpoint/2010/main" val="2540668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German military terminology is not just taught in the classroom but outside of it as well. To give an example with the aforementioned facilities in the barracks: since </a:t>
            </a:r>
            <a:r>
              <a:rPr lang="hr-HR" sz="1200" kern="1200" dirty="0">
                <a:solidFill>
                  <a:schemeClr val="tx1"/>
                </a:solidFill>
                <a:effectLst/>
                <a:latin typeface="+mn-lt"/>
                <a:ea typeface="+mn-ea"/>
                <a:cs typeface="+mn-cs"/>
              </a:rPr>
              <a:t>the Katarina Zrinska </a:t>
            </a:r>
            <a:r>
              <a:rPr lang="hr-HR" sz="1200" kern="1200" dirty="0" err="1">
                <a:solidFill>
                  <a:schemeClr val="tx1"/>
                </a:solidFill>
                <a:effectLst/>
                <a:latin typeface="+mn-lt"/>
                <a:ea typeface="+mn-ea"/>
                <a:cs typeface="+mn-cs"/>
              </a:rPr>
              <a:t>Foreign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Language</a:t>
            </a:r>
            <a:r>
              <a:rPr lang="en-GB" sz="1200" kern="1200" dirty="0">
                <a:solidFill>
                  <a:schemeClr val="tx1"/>
                </a:solidFill>
                <a:effectLst/>
                <a:latin typeface="+mn-lt"/>
                <a:ea typeface="+mn-ea"/>
                <a:cs typeface="+mn-cs"/>
              </a:rPr>
              <a:t> Cent</a:t>
            </a:r>
            <a:r>
              <a:rPr lang="hr-HR" sz="1200" kern="1200" dirty="0" err="1">
                <a:solidFill>
                  <a:schemeClr val="tx1"/>
                </a:solidFill>
                <a:effectLst/>
                <a:latin typeface="+mn-lt"/>
                <a:ea typeface="+mn-ea"/>
                <a:cs typeface="+mn-cs"/>
              </a:rPr>
              <a:t>er</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is situated within a barracks, I practice that vocabulary by taking a stroll around </a:t>
            </a:r>
            <a:r>
              <a:rPr lang="hr-HR" sz="1200" kern="1200" dirty="0" err="1">
                <a:solidFill>
                  <a:schemeClr val="tx1"/>
                </a:solidFill>
                <a:effectLst/>
                <a:latin typeface="+mn-lt"/>
                <a:ea typeface="+mn-ea"/>
                <a:cs typeface="+mn-cs"/>
              </a:rPr>
              <a:t>our</a:t>
            </a:r>
            <a:r>
              <a:rPr lang="en-GB" sz="1200" kern="1200" dirty="0">
                <a:solidFill>
                  <a:schemeClr val="tx1"/>
                </a:solidFill>
                <a:effectLst/>
                <a:latin typeface="+mn-lt"/>
                <a:ea typeface="+mn-ea"/>
                <a:cs typeface="+mn-cs"/>
              </a:rPr>
              <a:t> barracks with my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During the stroll, I point to different buildings and </a:t>
            </a:r>
            <a:r>
              <a:rPr lang="hr-HR" sz="1200" kern="1200" dirty="0">
                <a:solidFill>
                  <a:schemeClr val="tx1"/>
                </a:solidFill>
                <a:effectLst/>
                <a:latin typeface="+mn-lt"/>
                <a:ea typeface="+mn-ea"/>
                <a:cs typeface="+mn-cs"/>
              </a:rPr>
              <a:t>the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tell me </a:t>
            </a:r>
            <a:r>
              <a:rPr lang="hr-HR" sz="1200" kern="1200" dirty="0">
                <a:solidFill>
                  <a:schemeClr val="tx1"/>
                </a:solidFill>
                <a:effectLst/>
                <a:latin typeface="+mn-lt"/>
                <a:ea typeface="+mn-ea"/>
                <a:cs typeface="+mn-cs"/>
              </a:rPr>
              <a:t>the </a:t>
            </a:r>
            <a:r>
              <a:rPr lang="hr-HR" sz="1200" kern="1200" dirty="0" err="1">
                <a:solidFill>
                  <a:schemeClr val="tx1"/>
                </a:solidFill>
                <a:effectLst/>
                <a:latin typeface="+mn-lt"/>
                <a:ea typeface="+mn-ea"/>
                <a:cs typeface="+mn-cs"/>
              </a:rPr>
              <a:t>names</a:t>
            </a:r>
            <a:r>
              <a:rPr lang="hr-HR" sz="1200" kern="1200" dirty="0">
                <a:solidFill>
                  <a:schemeClr val="tx1"/>
                </a:solidFill>
                <a:effectLst/>
                <a:latin typeface="+mn-lt"/>
                <a:ea typeface="+mn-ea"/>
                <a:cs typeface="+mn-cs"/>
              </a:rPr>
              <a:t> for </a:t>
            </a:r>
            <a:r>
              <a:rPr lang="hr-HR" sz="1200" kern="1200" dirty="0" err="1">
                <a:solidFill>
                  <a:schemeClr val="tx1"/>
                </a:solidFill>
                <a:effectLst/>
                <a:latin typeface="+mn-lt"/>
                <a:ea typeface="+mn-ea"/>
                <a:cs typeface="+mn-cs"/>
              </a:rPr>
              <a:t>those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facilities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German</a:t>
            </a:r>
            <a:r>
              <a:rPr lang="en-GB" sz="1200" kern="1200" dirty="0">
                <a:solidFill>
                  <a:schemeClr val="tx1"/>
                </a:solidFill>
                <a:effectLst/>
                <a:latin typeface="+mn-lt"/>
                <a:ea typeface="+mn-ea"/>
                <a:cs typeface="+mn-cs"/>
              </a:rPr>
              <a:t>. </a:t>
            </a:r>
            <a:r>
              <a:rPr lang="hr-HR" sz="1200" kern="1200" dirty="0">
                <a:solidFill>
                  <a:schemeClr val="tx1"/>
                </a:solidFill>
                <a:effectLst/>
                <a:latin typeface="+mn-lt"/>
                <a:ea typeface="+mn-ea"/>
                <a:cs typeface="+mn-cs"/>
              </a:rPr>
              <a:t>In </a:t>
            </a:r>
            <a:r>
              <a:rPr lang="hr-HR" sz="1200" kern="1200" dirty="0" err="1">
                <a:solidFill>
                  <a:schemeClr val="tx1"/>
                </a:solidFill>
                <a:effectLst/>
                <a:latin typeface="+mn-lt"/>
                <a:ea typeface="+mn-ea"/>
                <a:cs typeface="+mn-cs"/>
              </a:rPr>
              <a:t>doing</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so</a:t>
            </a:r>
            <a:r>
              <a:rPr lang="hr-HR"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make use of their visual-spatial intelligence; what originally seems like very abstract vocabulary becomes concrete and specific when the objects that the newly-learnt words denote are within </a:t>
            </a:r>
            <a:r>
              <a:rPr lang="hr-HR" sz="1200" kern="1200" dirty="0">
                <a:solidFill>
                  <a:schemeClr val="tx1"/>
                </a:solidFill>
                <a:effectLst/>
                <a:latin typeface="+mn-lt"/>
                <a:ea typeface="+mn-ea"/>
                <a:cs typeface="+mn-cs"/>
              </a:rPr>
              <a:t>the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reach, </a:t>
            </a:r>
            <a:r>
              <a:rPr lang="hr-HR" sz="1200" kern="1200" dirty="0">
                <a:solidFill>
                  <a:schemeClr val="tx1"/>
                </a:solidFill>
                <a:effectLst/>
                <a:latin typeface="+mn-lt"/>
                <a:ea typeface="+mn-ea"/>
                <a:cs typeface="+mn-cs"/>
              </a:rPr>
              <a:t>i. e. </a:t>
            </a:r>
            <a:r>
              <a:rPr lang="en-GB" sz="1200" kern="1200" dirty="0">
                <a:solidFill>
                  <a:schemeClr val="tx1"/>
                </a:solidFill>
                <a:effectLst/>
                <a:latin typeface="+mn-lt"/>
                <a:ea typeface="+mn-ea"/>
                <a:cs typeface="+mn-cs"/>
              </a:rPr>
              <a:t>when </a:t>
            </a:r>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can see and touch them.</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15</a:t>
            </a:fld>
            <a:endParaRPr lang="hr-HR"/>
          </a:p>
        </p:txBody>
      </p:sp>
    </p:spTree>
    <p:extLst>
      <p:ext uri="{BB962C8B-B14F-4D97-AF65-F5344CB8AC3E}">
        <p14:creationId xmlns:p14="http://schemas.microsoft.com/office/powerpoint/2010/main" val="3046532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1200" kern="1200" dirty="0">
                <a:solidFill>
                  <a:schemeClr val="tx1"/>
                </a:solidFill>
                <a:effectLst/>
                <a:latin typeface="+mn-lt"/>
                <a:ea typeface="+mn-ea"/>
                <a:cs typeface="+mn-cs"/>
              </a:rPr>
              <a:t>Similarly, what helps our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learn parts of the military uniform is that they have them on their body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class</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can see them while learning. Additionally, I </a:t>
            </a:r>
            <a:r>
              <a:rPr lang="hr-HR" sz="1200" kern="1200" dirty="0" err="1">
                <a:solidFill>
                  <a:schemeClr val="tx1"/>
                </a:solidFill>
                <a:effectLst/>
                <a:latin typeface="+mn-lt"/>
                <a:ea typeface="+mn-ea"/>
                <a:cs typeface="+mn-cs"/>
              </a:rPr>
              <a:t>like</a:t>
            </a:r>
            <a:r>
              <a:rPr lang="hr-HR" sz="1200" kern="1200" dirty="0">
                <a:solidFill>
                  <a:schemeClr val="tx1"/>
                </a:solidFill>
                <a:effectLst/>
                <a:latin typeface="+mn-lt"/>
                <a:ea typeface="+mn-ea"/>
                <a:cs typeface="+mn-cs"/>
              </a:rPr>
              <a:t> to </a:t>
            </a:r>
            <a:r>
              <a:rPr lang="en-GB" sz="1200" kern="1200" dirty="0">
                <a:solidFill>
                  <a:schemeClr val="tx1"/>
                </a:solidFill>
                <a:effectLst/>
                <a:latin typeface="+mn-lt"/>
                <a:ea typeface="+mn-ea"/>
                <a:cs typeface="+mn-cs"/>
              </a:rPr>
              <a:t>take my students to the archives of the Croatian Military Museum, where they can describe what the uniforms on mannequins consist of.</a:t>
            </a:r>
            <a:endParaRPr lang="hr-HR" dirty="0"/>
          </a:p>
        </p:txBody>
      </p:sp>
      <p:sp>
        <p:nvSpPr>
          <p:cNvPr id="4" name="Rezervirano mjesto broja slajda 3"/>
          <p:cNvSpPr>
            <a:spLocks noGrp="1"/>
          </p:cNvSpPr>
          <p:nvPr>
            <p:ph type="sldNum" sz="quarter" idx="5"/>
          </p:nvPr>
        </p:nvSpPr>
        <p:spPr/>
        <p:txBody>
          <a:bodyPr/>
          <a:lstStyle/>
          <a:p>
            <a:fld id="{413CF01C-32D5-489B-8555-4FAE41302E00}" type="slidenum">
              <a:rPr lang="hr-HR" smtClean="0"/>
              <a:t>16</a:t>
            </a:fld>
            <a:endParaRPr lang="hr-HR"/>
          </a:p>
        </p:txBody>
      </p:sp>
    </p:spTree>
    <p:extLst>
      <p:ext uri="{BB962C8B-B14F-4D97-AF65-F5344CB8AC3E}">
        <p14:creationId xmlns:p14="http://schemas.microsoft.com/office/powerpoint/2010/main" val="93223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Of course, we must not forget another useful teaching and learning tool of the 21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century – the Internet. During the lesson on military vehicles, I give my students the task of looking up</a:t>
            </a:r>
            <a:r>
              <a:rPr lang="hr-HR" sz="1200" kern="1200" dirty="0">
                <a:solidFill>
                  <a:schemeClr val="tx1"/>
                </a:solidFill>
                <a:effectLst/>
                <a:latin typeface="+mn-lt"/>
                <a:ea typeface="+mn-ea"/>
                <a:cs typeface="+mn-cs"/>
              </a:rPr>
              <a:t> the</a:t>
            </a:r>
            <a:r>
              <a:rPr lang="en-GB" sz="1200" kern="1200" dirty="0">
                <a:solidFill>
                  <a:schemeClr val="tx1"/>
                </a:solidFill>
                <a:effectLst/>
                <a:latin typeface="+mn-lt"/>
                <a:ea typeface="+mn-ea"/>
                <a:cs typeface="+mn-cs"/>
              </a:rPr>
              <a:t> models of vehicles used by the Croatian, German or some other allied military. This is another method of making abstract concepts more specific through the implementation of subject matter expertise. On its own, the word </a:t>
            </a:r>
            <a:r>
              <a:rPr lang="hr-HR" sz="1200" i="1" kern="1200" dirty="0" err="1">
                <a:solidFill>
                  <a:schemeClr val="tx1"/>
                </a:solidFill>
                <a:effectLst/>
                <a:latin typeface="+mn-lt"/>
                <a:ea typeface="+mn-ea"/>
                <a:cs typeface="+mn-cs"/>
              </a:rPr>
              <a:t>Mehrzweckhubschrauber</a:t>
            </a:r>
            <a:r>
              <a:rPr lang="en-GB" sz="1200" kern="1200" dirty="0">
                <a:solidFill>
                  <a:schemeClr val="tx1"/>
                </a:solidFill>
                <a:effectLst/>
                <a:latin typeface="+mn-lt"/>
                <a:ea typeface="+mn-ea"/>
                <a:cs typeface="+mn-cs"/>
              </a:rPr>
              <a:t> may not mean much to </a:t>
            </a:r>
            <a:r>
              <a:rPr lang="hr-HR" sz="1200" kern="1200" dirty="0" err="1">
                <a:solidFill>
                  <a:schemeClr val="tx1"/>
                </a:solidFill>
                <a:effectLst/>
                <a:latin typeface="+mn-lt"/>
                <a:ea typeface="+mn-ea"/>
                <a:cs typeface="+mn-cs"/>
              </a:rPr>
              <a:t>my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But if they know that the </a:t>
            </a:r>
            <a:r>
              <a:rPr lang="hr-HR" sz="1200" i="1" kern="1200" dirty="0">
                <a:solidFill>
                  <a:schemeClr val="tx1"/>
                </a:solidFill>
                <a:effectLst/>
                <a:latin typeface="+mn-lt"/>
                <a:ea typeface="+mn-ea"/>
                <a:cs typeface="+mn-cs"/>
              </a:rPr>
              <a:t>NH 90</a:t>
            </a:r>
            <a:r>
              <a:rPr lang="en-GB" sz="1200" kern="1200" dirty="0">
                <a:solidFill>
                  <a:schemeClr val="tx1"/>
                </a:solidFill>
                <a:effectLst/>
                <a:latin typeface="+mn-lt"/>
                <a:ea typeface="+mn-ea"/>
                <a:cs typeface="+mn-cs"/>
              </a:rPr>
              <a:t> is a </a:t>
            </a:r>
            <a:r>
              <a:rPr lang="hr-HR" sz="1200" i="1" kern="1200" dirty="0" err="1">
                <a:solidFill>
                  <a:schemeClr val="tx1"/>
                </a:solidFill>
                <a:effectLst/>
                <a:latin typeface="+mn-lt"/>
                <a:ea typeface="+mn-ea"/>
                <a:cs typeface="+mn-cs"/>
              </a:rPr>
              <a:t>Mehrzweckhubschrauber</a:t>
            </a:r>
            <a:r>
              <a:rPr lang="en-GB" sz="1200" kern="1200" dirty="0">
                <a:solidFill>
                  <a:schemeClr val="tx1"/>
                </a:solidFill>
                <a:effectLst/>
                <a:latin typeface="+mn-lt"/>
                <a:ea typeface="+mn-ea"/>
                <a:cs typeface="+mn-cs"/>
              </a:rPr>
              <a:t>, they can visualize what a </a:t>
            </a:r>
            <a:r>
              <a:rPr lang="hr-HR" sz="1200" i="1" kern="1200" dirty="0" err="1">
                <a:solidFill>
                  <a:schemeClr val="tx1"/>
                </a:solidFill>
                <a:effectLst/>
                <a:latin typeface="+mn-lt"/>
                <a:ea typeface="+mn-ea"/>
                <a:cs typeface="+mn-cs"/>
              </a:rPr>
              <a:t>Mehrzweckhubschrauber</a:t>
            </a:r>
            <a:r>
              <a:rPr lang="en-GB" sz="1200" kern="1200" dirty="0">
                <a:solidFill>
                  <a:schemeClr val="tx1"/>
                </a:solidFill>
                <a:effectLst/>
                <a:latin typeface="+mn-lt"/>
                <a:ea typeface="+mn-ea"/>
                <a:cs typeface="+mn-cs"/>
              </a:rPr>
              <a:t> looks like, what it can do and what it is used for, among other things.</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17</a:t>
            </a:fld>
            <a:endParaRPr lang="hr-HR"/>
          </a:p>
        </p:txBody>
      </p:sp>
    </p:spTree>
    <p:extLst>
      <p:ext uri="{BB962C8B-B14F-4D97-AF65-F5344CB8AC3E}">
        <p14:creationId xmlns:p14="http://schemas.microsoft.com/office/powerpoint/2010/main" val="3750718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1200" kern="1200" dirty="0">
                <a:solidFill>
                  <a:schemeClr val="tx1"/>
                </a:solidFill>
                <a:effectLst/>
                <a:latin typeface="+mn-lt"/>
                <a:ea typeface="+mn-ea"/>
                <a:cs typeface="+mn-cs"/>
              </a:rPr>
              <a:t>Some topics from Level 1 are expanded </a:t>
            </a:r>
            <a:r>
              <a:rPr lang="hr-HR" sz="1200" kern="1200" dirty="0">
                <a:solidFill>
                  <a:schemeClr val="tx1"/>
                </a:solidFill>
                <a:effectLst/>
                <a:latin typeface="+mn-lt"/>
                <a:ea typeface="+mn-ea"/>
                <a:cs typeface="+mn-cs"/>
              </a:rPr>
              <a:t>on</a:t>
            </a:r>
            <a:r>
              <a:rPr lang="en-GB" sz="1200" kern="1200" dirty="0">
                <a:solidFill>
                  <a:schemeClr val="tx1"/>
                </a:solidFill>
                <a:effectLst/>
                <a:latin typeface="+mn-lt"/>
                <a:ea typeface="+mn-ea"/>
                <a:cs typeface="+mn-cs"/>
              </a:rPr>
              <a:t> Level 1+. For example, the topic of military vehicles is covered more broadly, with vehicles being not just named but described, as well. The website of the </a:t>
            </a:r>
            <a:r>
              <a:rPr lang="en-GB" sz="1200" i="1" kern="1200" dirty="0">
                <a:solidFill>
                  <a:schemeClr val="tx1"/>
                </a:solidFill>
                <a:effectLst/>
                <a:latin typeface="+mn-lt"/>
                <a:ea typeface="+mn-ea"/>
                <a:cs typeface="+mn-cs"/>
              </a:rPr>
              <a:t>Bundeswehr</a:t>
            </a:r>
            <a:r>
              <a:rPr lang="en-GB" sz="1200" kern="1200" dirty="0">
                <a:solidFill>
                  <a:schemeClr val="tx1"/>
                </a:solidFill>
                <a:effectLst/>
                <a:latin typeface="+mn-lt"/>
                <a:ea typeface="+mn-ea"/>
                <a:cs typeface="+mn-cs"/>
              </a:rPr>
              <a:t> is once again a great source because the data on all the vehicles used by the German military are presented in a visually appealing and easy-to-read format. These materials are used to teach students </a:t>
            </a:r>
            <a:r>
              <a:rPr lang="hr-HR" sz="1200" kern="1200" dirty="0">
                <a:solidFill>
                  <a:schemeClr val="tx1"/>
                </a:solidFill>
                <a:effectLst/>
                <a:latin typeface="+mn-lt"/>
                <a:ea typeface="+mn-ea"/>
                <a:cs typeface="+mn-cs"/>
              </a:rPr>
              <a:t>how to talk </a:t>
            </a:r>
            <a:r>
              <a:rPr lang="hr-HR" sz="1200" kern="1200" dirty="0" err="1">
                <a:solidFill>
                  <a:schemeClr val="tx1"/>
                </a:solidFill>
                <a:effectLst/>
                <a:latin typeface="+mn-lt"/>
                <a:ea typeface="+mn-ea"/>
                <a:cs typeface="+mn-cs"/>
              </a:rPr>
              <a:t>about</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specifications of military vehicles. </a:t>
            </a:r>
            <a:endParaRPr lang="hr-HR" dirty="0"/>
          </a:p>
        </p:txBody>
      </p:sp>
      <p:sp>
        <p:nvSpPr>
          <p:cNvPr id="4" name="Rezervirano mjesto broja slajda 3"/>
          <p:cNvSpPr>
            <a:spLocks noGrp="1"/>
          </p:cNvSpPr>
          <p:nvPr>
            <p:ph type="sldNum" sz="quarter" idx="5"/>
          </p:nvPr>
        </p:nvSpPr>
        <p:spPr/>
        <p:txBody>
          <a:bodyPr/>
          <a:lstStyle/>
          <a:p>
            <a:fld id="{413CF01C-32D5-489B-8555-4FAE41302E00}" type="slidenum">
              <a:rPr lang="hr-HR" smtClean="0"/>
              <a:t>18</a:t>
            </a:fld>
            <a:endParaRPr lang="hr-HR"/>
          </a:p>
        </p:txBody>
      </p:sp>
    </p:spTree>
    <p:extLst>
      <p:ext uri="{BB962C8B-B14F-4D97-AF65-F5344CB8AC3E}">
        <p14:creationId xmlns:p14="http://schemas.microsoft.com/office/powerpoint/2010/main" val="144156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homework,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are asked to find specifications of any vehicle of their choosing, which they present in class the next day. The same materials can be used during the gramma</a:t>
            </a:r>
            <a:r>
              <a:rPr lang="hr-HR" sz="1200" kern="1200" dirty="0">
                <a:solidFill>
                  <a:schemeClr val="tx1"/>
                </a:solidFill>
                <a:effectLst/>
                <a:latin typeface="+mn-lt"/>
                <a:ea typeface="+mn-ea"/>
                <a:cs typeface="+mn-cs"/>
              </a:rPr>
              <a:t>r</a:t>
            </a:r>
            <a:r>
              <a:rPr lang="en-GB" sz="1200" kern="1200" dirty="0">
                <a:solidFill>
                  <a:schemeClr val="tx1"/>
                </a:solidFill>
                <a:effectLst/>
                <a:latin typeface="+mn-lt"/>
                <a:ea typeface="+mn-ea"/>
                <a:cs typeface="+mn-cs"/>
              </a:rPr>
              <a:t> lesson on adjective comparison, when </a:t>
            </a:r>
            <a:r>
              <a:rPr lang="hr-HR" sz="1200" kern="1200" dirty="0">
                <a:solidFill>
                  <a:schemeClr val="tx1"/>
                </a:solidFill>
                <a:effectLst/>
                <a:latin typeface="+mn-lt"/>
                <a:ea typeface="+mn-ea"/>
                <a:cs typeface="+mn-cs"/>
              </a:rPr>
              <a:t>the </a:t>
            </a:r>
            <a:r>
              <a:rPr lang="hr-HR" sz="1200" kern="1200" dirty="0" err="1">
                <a:solidFill>
                  <a:schemeClr val="tx1"/>
                </a:solidFill>
                <a:effectLst/>
                <a:latin typeface="+mn-lt"/>
                <a:ea typeface="+mn-ea"/>
                <a:cs typeface="+mn-cs"/>
              </a:rPr>
              <a:t>class</a:t>
            </a:r>
            <a:r>
              <a:rPr lang="en-GB" sz="1200" kern="1200" dirty="0">
                <a:solidFill>
                  <a:schemeClr val="tx1"/>
                </a:solidFill>
                <a:effectLst/>
                <a:latin typeface="+mn-lt"/>
                <a:ea typeface="+mn-ea"/>
                <a:cs typeface="+mn-cs"/>
              </a:rPr>
              <a:t> compare vehicles according to their height, width, mass, power, etc.</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19</a:t>
            </a:fld>
            <a:endParaRPr lang="hr-HR"/>
          </a:p>
        </p:txBody>
      </p:sp>
    </p:spTree>
    <p:extLst>
      <p:ext uri="{BB962C8B-B14F-4D97-AF65-F5344CB8AC3E}">
        <p14:creationId xmlns:p14="http://schemas.microsoft.com/office/powerpoint/2010/main" val="3381309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internet can also be utilized for other topics, such as food. The contents of the MREs in the </a:t>
            </a:r>
            <a:r>
              <a:rPr lang="en-GB" sz="1200" i="1" kern="1200" dirty="0">
                <a:solidFill>
                  <a:schemeClr val="tx1"/>
                </a:solidFill>
                <a:effectLst/>
                <a:latin typeface="+mn-lt"/>
                <a:ea typeface="+mn-ea"/>
                <a:cs typeface="+mn-cs"/>
              </a:rPr>
              <a:t>Bundeswehr</a:t>
            </a:r>
            <a:r>
              <a:rPr lang="en-GB" sz="1200" kern="1200" dirty="0">
                <a:solidFill>
                  <a:schemeClr val="tx1"/>
                </a:solidFill>
                <a:effectLst/>
                <a:latin typeface="+mn-lt"/>
                <a:ea typeface="+mn-ea"/>
                <a:cs typeface="+mn-cs"/>
              </a:rPr>
              <a:t> can be found online. Once learners have become acquainted with German MREs and acquired the vocabulary related to them, they can bring Croatian MREs to the classroom, describe them, and compare them to German MREs.</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20</a:t>
            </a:fld>
            <a:endParaRPr lang="hr-HR"/>
          </a:p>
        </p:txBody>
      </p:sp>
    </p:spTree>
    <p:extLst>
      <p:ext uri="{BB962C8B-B14F-4D97-AF65-F5344CB8AC3E}">
        <p14:creationId xmlns:p14="http://schemas.microsoft.com/office/powerpoint/2010/main" val="2734222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US" dirty="0"/>
              <a:t>First, I discuss the status of German among world languages and</a:t>
            </a:r>
            <a:r>
              <a:rPr lang="hr-HR" dirty="0"/>
              <a:t> the</a:t>
            </a:r>
            <a:r>
              <a:rPr lang="en-US" dirty="0"/>
              <a:t> impact</a:t>
            </a:r>
            <a:r>
              <a:rPr lang="hr-HR" dirty="0"/>
              <a:t> </a:t>
            </a:r>
            <a:r>
              <a:rPr lang="hr-HR" dirty="0" err="1"/>
              <a:t>which</a:t>
            </a:r>
            <a:r>
              <a:rPr lang="hr-HR" dirty="0"/>
              <a:t> </a:t>
            </a:r>
            <a:r>
              <a:rPr lang="hr-HR" dirty="0" err="1"/>
              <a:t>that</a:t>
            </a:r>
            <a:r>
              <a:rPr lang="hr-HR" dirty="0"/>
              <a:t> status </a:t>
            </a:r>
            <a:r>
              <a:rPr lang="hr-HR" dirty="0" err="1"/>
              <a:t>has</a:t>
            </a:r>
            <a:r>
              <a:rPr lang="en-US" dirty="0"/>
              <a:t> on our work as teachers of German in the armed forces. </a:t>
            </a:r>
            <a:r>
              <a:rPr lang="hr-HR" dirty="0" err="1"/>
              <a:t>Next</a:t>
            </a:r>
            <a:r>
              <a:rPr lang="hr-HR" dirty="0"/>
              <a:t>, I </a:t>
            </a:r>
            <a:r>
              <a:rPr lang="en-US" dirty="0"/>
              <a:t>outline some of the challenges </a:t>
            </a:r>
            <a:r>
              <a:rPr lang="hr-HR" dirty="0" err="1"/>
              <a:t>my</a:t>
            </a:r>
            <a:r>
              <a:rPr lang="hr-HR" dirty="0"/>
              <a:t> </a:t>
            </a:r>
            <a:r>
              <a:rPr lang="hr-HR" dirty="0" err="1"/>
              <a:t>colleagues</a:t>
            </a:r>
            <a:r>
              <a:rPr lang="hr-HR" dirty="0"/>
              <a:t> and I</a:t>
            </a:r>
            <a:r>
              <a:rPr lang="en-US" dirty="0"/>
              <a:t> have encountered and demonstrate the strategies we have employed to overcome them while developing our course curricula and materials. Finally, I offer a brief insight into our future plans.</a:t>
            </a:r>
            <a:endParaRPr lang="hr-HR" dirty="0"/>
          </a:p>
        </p:txBody>
      </p:sp>
      <p:sp>
        <p:nvSpPr>
          <p:cNvPr id="4" name="Rezervirano mjesto broja slajda 3"/>
          <p:cNvSpPr>
            <a:spLocks noGrp="1"/>
          </p:cNvSpPr>
          <p:nvPr>
            <p:ph type="sldNum" sz="quarter" idx="5"/>
          </p:nvPr>
        </p:nvSpPr>
        <p:spPr/>
        <p:txBody>
          <a:bodyPr/>
          <a:lstStyle/>
          <a:p>
            <a:fld id="{413CF01C-32D5-489B-8555-4FAE41302E00}" type="slidenum">
              <a:rPr lang="hr-HR" smtClean="0"/>
              <a:t>2</a:t>
            </a:fld>
            <a:endParaRPr lang="hr-HR"/>
          </a:p>
        </p:txBody>
      </p:sp>
    </p:spTree>
    <p:extLst>
      <p:ext uri="{BB962C8B-B14F-4D97-AF65-F5344CB8AC3E}">
        <p14:creationId xmlns:p14="http://schemas.microsoft.com/office/powerpoint/2010/main" val="27223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1200" kern="1200" dirty="0">
                <a:solidFill>
                  <a:schemeClr val="tx1"/>
                </a:solidFill>
                <a:effectLst/>
                <a:latin typeface="+mn-lt"/>
                <a:ea typeface="+mn-ea"/>
                <a:cs typeface="+mn-cs"/>
              </a:rPr>
              <a:t>As mentioned earlier, Level 1</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materials</a:t>
            </a:r>
            <a:r>
              <a:rPr lang="en-GB" sz="1200" kern="1200" dirty="0">
                <a:solidFill>
                  <a:schemeClr val="tx1"/>
                </a:solidFill>
                <a:effectLst/>
                <a:latin typeface="+mn-lt"/>
                <a:ea typeface="+mn-ea"/>
                <a:cs typeface="+mn-cs"/>
              </a:rPr>
              <a:t> are more image-based since most learners on that level start from scratch, </a:t>
            </a:r>
            <a:r>
              <a:rPr lang="hr-HR" sz="1200" kern="1200" dirty="0" err="1">
                <a:solidFill>
                  <a:schemeClr val="tx1"/>
                </a:solidFill>
                <a:effectLst/>
                <a:latin typeface="+mn-lt"/>
                <a:ea typeface="+mn-ea"/>
                <a:cs typeface="+mn-cs"/>
              </a:rPr>
              <a:t>meaning</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they have never learned German before or </a:t>
            </a:r>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last learned it a decade or two earlier. On the other hand, the level of knowledge that Level 1+ learners bring to the course enables them to read </a:t>
            </a:r>
            <a:r>
              <a:rPr lang="hr-HR" sz="1200" kern="1200" dirty="0" err="1">
                <a:solidFill>
                  <a:schemeClr val="tx1"/>
                </a:solidFill>
                <a:effectLst/>
                <a:latin typeface="+mn-lt"/>
                <a:ea typeface="+mn-ea"/>
                <a:cs typeface="+mn-cs"/>
              </a:rPr>
              <a:t>authentic</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short texts </a:t>
            </a:r>
            <a:r>
              <a:rPr lang="hr-HR" sz="1200" kern="1200" dirty="0" err="1">
                <a:solidFill>
                  <a:schemeClr val="tx1"/>
                </a:solidFill>
                <a:effectLst/>
                <a:latin typeface="+mn-lt"/>
                <a:ea typeface="+mn-ea"/>
                <a:cs typeface="+mn-cs"/>
              </a:rPr>
              <a:t>adapted</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from the internet. I will describe how we make use of such texts for the topic </a:t>
            </a:r>
            <a:r>
              <a:rPr lang="en-GB" sz="1200" i="1" kern="1200" dirty="0">
                <a:solidFill>
                  <a:schemeClr val="tx1"/>
                </a:solidFill>
                <a:effectLst/>
                <a:latin typeface="+mn-lt"/>
                <a:ea typeface="+mn-ea"/>
                <a:cs typeface="+mn-cs"/>
              </a:rPr>
              <a:t>Military Career</a:t>
            </a:r>
            <a:r>
              <a:rPr lang="en-GB" sz="1200" kern="1200" dirty="0">
                <a:solidFill>
                  <a:schemeClr val="tx1"/>
                </a:solidFill>
                <a:effectLst/>
                <a:latin typeface="+mn-lt"/>
                <a:ea typeface="+mn-ea"/>
                <a:cs typeface="+mn-cs"/>
              </a:rPr>
              <a:t>. The</a:t>
            </a:r>
            <a:r>
              <a:rPr lang="en-GB" sz="1200" i="1" kern="1200" dirty="0">
                <a:solidFill>
                  <a:schemeClr val="tx1"/>
                </a:solidFill>
                <a:effectLst/>
                <a:latin typeface="+mn-lt"/>
                <a:ea typeface="+mn-ea"/>
                <a:cs typeface="+mn-cs"/>
              </a:rPr>
              <a:t> Bundeswehr</a:t>
            </a:r>
            <a:r>
              <a:rPr lang="en-GB" sz="1200" kern="1200" dirty="0">
                <a:solidFill>
                  <a:schemeClr val="tx1"/>
                </a:solidFill>
                <a:effectLst/>
                <a:latin typeface="+mn-lt"/>
                <a:ea typeface="+mn-ea"/>
                <a:cs typeface="+mn-cs"/>
              </a:rPr>
              <a:t> has a podcast called </a:t>
            </a:r>
            <a:r>
              <a:rPr lang="en-GB" sz="1200" i="1" kern="1200" dirty="0" err="1">
                <a:solidFill>
                  <a:schemeClr val="tx1"/>
                </a:solidFill>
                <a:effectLst/>
                <a:latin typeface="+mn-lt"/>
                <a:ea typeface="+mn-ea"/>
                <a:cs typeface="+mn-cs"/>
              </a:rPr>
              <a:t>Nachgefragt</a:t>
            </a:r>
            <a:r>
              <a:rPr lang="en-GB" sz="1200" kern="1200" dirty="0">
                <a:solidFill>
                  <a:schemeClr val="tx1"/>
                </a:solidFill>
                <a:effectLst/>
                <a:latin typeface="+mn-lt"/>
                <a:ea typeface="+mn-ea"/>
                <a:cs typeface="+mn-cs"/>
              </a:rPr>
              <a:t>, which is published on their website, along with a summary of each episode and a short biography of each episode’s guest. When creating a worksheet for the aforementioned topic, I took several such biographies, adapted them and highlighted the most important phrases related to one’s path in the military. </a:t>
            </a:r>
            <a:r>
              <a:rPr lang="hr-HR" sz="1200" kern="1200" dirty="0" err="1">
                <a:solidFill>
                  <a:schemeClr val="tx1"/>
                </a:solidFill>
                <a:effectLst/>
                <a:latin typeface="+mn-lt"/>
                <a:ea typeface="+mn-ea"/>
                <a:cs typeface="+mn-cs"/>
              </a:rPr>
              <a:t>These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texts</a:t>
            </a:r>
            <a:r>
              <a:rPr lang="hr-HR" sz="1200" kern="1200" dirty="0">
                <a:solidFill>
                  <a:schemeClr val="tx1"/>
                </a:solidFill>
                <a:effectLst/>
                <a:latin typeface="+mn-lt"/>
                <a:ea typeface="+mn-ea"/>
                <a:cs typeface="+mn-cs"/>
              </a:rPr>
              <a:t> are </a:t>
            </a:r>
            <a:r>
              <a:rPr lang="hr-HR" sz="1200" kern="1200" dirty="0" err="1">
                <a:solidFill>
                  <a:schemeClr val="tx1"/>
                </a:solidFill>
                <a:effectLst/>
                <a:latin typeface="+mn-lt"/>
                <a:ea typeface="+mn-ea"/>
                <a:cs typeface="+mn-cs"/>
              </a:rPr>
              <a:t>read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class</a:t>
            </a:r>
            <a:r>
              <a:rPr lang="hr-HR" sz="1200" kern="1200" dirty="0">
                <a:solidFill>
                  <a:schemeClr val="tx1"/>
                </a:solidFill>
                <a:effectLst/>
                <a:latin typeface="+mn-lt"/>
                <a:ea typeface="+mn-ea"/>
                <a:cs typeface="+mn-cs"/>
              </a:rPr>
              <a:t> and </a:t>
            </a:r>
            <a:r>
              <a:rPr lang="hr-HR" sz="1200" kern="1200" dirty="0" err="1">
                <a:solidFill>
                  <a:schemeClr val="tx1"/>
                </a:solidFill>
                <a:effectLst/>
                <a:latin typeface="+mn-lt"/>
                <a:ea typeface="+mn-ea"/>
                <a:cs typeface="+mn-cs"/>
              </a:rPr>
              <a:t>my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try to deduce </a:t>
            </a:r>
            <a:r>
              <a:rPr lang="hr-HR" sz="1200" kern="1200" dirty="0">
                <a:solidFill>
                  <a:schemeClr val="tx1"/>
                </a:solidFill>
                <a:effectLst/>
                <a:latin typeface="+mn-lt"/>
                <a:ea typeface="+mn-ea"/>
                <a:cs typeface="+mn-cs"/>
              </a:rPr>
              <a:t>the </a:t>
            </a:r>
            <a:r>
              <a:rPr lang="hr-HR" sz="1200" kern="1200" dirty="0" err="1">
                <a:solidFill>
                  <a:schemeClr val="tx1"/>
                </a:solidFill>
                <a:effectLst/>
                <a:latin typeface="+mn-lt"/>
                <a:ea typeface="+mn-ea"/>
                <a:cs typeface="+mn-cs"/>
              </a:rPr>
              <a:t>meaning</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highlighted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phrases</a:t>
            </a:r>
            <a:r>
              <a:rPr lang="hr-HR" sz="1200" kern="1200" dirty="0">
                <a:solidFill>
                  <a:schemeClr val="tx1"/>
                </a:solidFill>
                <a:effectLst/>
                <a:latin typeface="+mn-lt"/>
                <a:ea typeface="+mn-ea"/>
                <a:cs typeface="+mn-cs"/>
              </a:rPr>
              <a:t> from the </a:t>
            </a:r>
            <a:r>
              <a:rPr lang="hr-HR" sz="1200" kern="1200" dirty="0" err="1">
                <a:solidFill>
                  <a:schemeClr val="tx1"/>
                </a:solidFill>
                <a:effectLst/>
                <a:latin typeface="+mn-lt"/>
                <a:ea typeface="+mn-ea"/>
                <a:cs typeface="+mn-cs"/>
              </a:rPr>
              <a:t>context</a:t>
            </a:r>
            <a:r>
              <a:rPr lang="en-GB" sz="1200" kern="1200" dirty="0">
                <a:solidFill>
                  <a:schemeClr val="tx1"/>
                </a:solidFill>
                <a:effectLst/>
                <a:latin typeface="+mn-lt"/>
                <a:ea typeface="+mn-ea"/>
                <a:cs typeface="+mn-cs"/>
              </a:rPr>
              <a:t>. Since talking about one’s military career includes using the past tense, </a:t>
            </a:r>
            <a:r>
              <a:rPr lang="hr-HR" sz="1200" kern="1200" dirty="0" err="1">
                <a:solidFill>
                  <a:schemeClr val="tx1"/>
                </a:solidFill>
                <a:effectLst/>
                <a:latin typeface="+mn-lt"/>
                <a:ea typeface="+mn-ea"/>
                <a:cs typeface="+mn-cs"/>
              </a:rPr>
              <a:t>all</a:t>
            </a:r>
            <a:r>
              <a:rPr lang="en-GB" sz="1200" kern="1200" dirty="0">
                <a:solidFill>
                  <a:schemeClr val="tx1"/>
                </a:solidFill>
                <a:effectLst/>
                <a:latin typeface="+mn-lt"/>
                <a:ea typeface="+mn-ea"/>
                <a:cs typeface="+mn-cs"/>
              </a:rPr>
              <a:t> verb phrases are written down in the infinitive, present tense and past tense forms.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Furthermore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note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down</a:t>
            </a:r>
            <a:r>
              <a:rPr lang="en-GB" sz="1200" kern="1200" dirty="0">
                <a:solidFill>
                  <a:schemeClr val="tx1"/>
                </a:solidFill>
                <a:effectLst/>
                <a:latin typeface="+mn-lt"/>
                <a:ea typeface="+mn-ea"/>
                <a:cs typeface="+mn-cs"/>
              </a:rPr>
              <a:t> other phrases related to the levels of education and training in the armed forces.</a:t>
            </a:r>
            <a:endParaRPr lang="hr-HR" dirty="0"/>
          </a:p>
        </p:txBody>
      </p:sp>
      <p:sp>
        <p:nvSpPr>
          <p:cNvPr id="4" name="Rezervirano mjesto broja slajda 3"/>
          <p:cNvSpPr>
            <a:spLocks noGrp="1"/>
          </p:cNvSpPr>
          <p:nvPr>
            <p:ph type="sldNum" sz="quarter" idx="5"/>
          </p:nvPr>
        </p:nvSpPr>
        <p:spPr/>
        <p:txBody>
          <a:bodyPr/>
          <a:lstStyle/>
          <a:p>
            <a:fld id="{413CF01C-32D5-489B-8555-4FAE41302E00}" type="slidenum">
              <a:rPr lang="hr-HR" smtClean="0"/>
              <a:t>21</a:t>
            </a:fld>
            <a:endParaRPr lang="hr-HR"/>
          </a:p>
        </p:txBody>
      </p:sp>
    </p:spTree>
    <p:extLst>
      <p:ext uri="{BB962C8B-B14F-4D97-AF65-F5344CB8AC3E}">
        <p14:creationId xmlns:p14="http://schemas.microsoft.com/office/powerpoint/2010/main" val="2847813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1200" kern="1200" dirty="0">
                <a:solidFill>
                  <a:schemeClr val="tx1"/>
                </a:solidFill>
                <a:effectLst/>
                <a:latin typeface="+mn-lt"/>
                <a:ea typeface="+mn-ea"/>
                <a:cs typeface="+mn-cs"/>
              </a:rPr>
              <a:t>In the next task,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are given bullet points with the most important phases of a fictional senior officer’s military career and are tasked with writing his biography. After that comes the final step – writing a text about one’s own military career. This is done in-class and teachers assist </a:t>
            </a:r>
            <a:r>
              <a:rPr lang="hr-HR" sz="1200" kern="1200" dirty="0">
                <a:solidFill>
                  <a:schemeClr val="tx1"/>
                </a:solidFill>
                <a:effectLst/>
                <a:latin typeface="+mn-lt"/>
                <a:ea typeface="+mn-ea"/>
                <a:cs typeface="+mn-cs"/>
              </a:rPr>
              <a:t>the </a:t>
            </a:r>
            <a:r>
              <a:rPr lang="hr-HR" sz="1200" kern="1200" dirty="0" err="1">
                <a:solidFill>
                  <a:schemeClr val="tx1"/>
                </a:solidFill>
                <a:effectLst/>
                <a:latin typeface="+mn-lt"/>
                <a:ea typeface="+mn-ea"/>
                <a:cs typeface="+mn-cs"/>
              </a:rPr>
              <a:t>learners</a:t>
            </a:r>
            <a:r>
              <a:rPr lang="en-GB" sz="1200" kern="1200" dirty="0">
                <a:solidFill>
                  <a:schemeClr val="tx1"/>
                </a:solidFill>
                <a:effectLst/>
                <a:latin typeface="+mn-lt"/>
                <a:ea typeface="+mn-ea"/>
                <a:cs typeface="+mn-cs"/>
              </a:rPr>
              <a:t> by providing them with the German names for various courses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which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have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attended</a:t>
            </a:r>
            <a:r>
              <a:rPr lang="en-GB" sz="1200" kern="1200" dirty="0">
                <a:solidFill>
                  <a:schemeClr val="tx1"/>
                </a:solidFill>
                <a:effectLst/>
                <a:latin typeface="+mn-lt"/>
                <a:ea typeface="+mn-ea"/>
                <a:cs typeface="+mn-cs"/>
              </a:rPr>
              <a:t>, units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where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have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served</a:t>
            </a:r>
            <a:r>
              <a:rPr lang="en-GB" sz="1200" kern="1200" dirty="0">
                <a:solidFill>
                  <a:schemeClr val="tx1"/>
                </a:solidFill>
                <a:effectLst/>
                <a:latin typeface="+mn-lt"/>
                <a:ea typeface="+mn-ea"/>
                <a:cs typeface="+mn-cs"/>
              </a:rPr>
              <a:t> or duties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which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have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held</a:t>
            </a:r>
            <a:r>
              <a:rPr lang="en-GB" sz="1200" kern="1200" dirty="0">
                <a:solidFill>
                  <a:schemeClr val="tx1"/>
                </a:solidFill>
                <a:effectLst/>
                <a:latin typeface="+mn-lt"/>
                <a:ea typeface="+mn-ea"/>
                <a:cs typeface="+mn-cs"/>
              </a:rPr>
              <a:t>.</a:t>
            </a:r>
            <a:endParaRPr lang="hr-HR" dirty="0"/>
          </a:p>
        </p:txBody>
      </p:sp>
      <p:sp>
        <p:nvSpPr>
          <p:cNvPr id="4" name="Rezervirano mjesto broja slajda 3"/>
          <p:cNvSpPr>
            <a:spLocks noGrp="1"/>
          </p:cNvSpPr>
          <p:nvPr>
            <p:ph type="sldNum" sz="quarter" idx="5"/>
          </p:nvPr>
        </p:nvSpPr>
        <p:spPr/>
        <p:txBody>
          <a:bodyPr/>
          <a:lstStyle/>
          <a:p>
            <a:fld id="{413CF01C-32D5-489B-8555-4FAE41302E00}" type="slidenum">
              <a:rPr lang="hr-HR" smtClean="0"/>
              <a:t>22</a:t>
            </a:fld>
            <a:endParaRPr lang="hr-HR"/>
          </a:p>
        </p:txBody>
      </p:sp>
    </p:spTree>
    <p:extLst>
      <p:ext uri="{BB962C8B-B14F-4D97-AF65-F5344CB8AC3E}">
        <p14:creationId xmlns:p14="http://schemas.microsoft.com/office/powerpoint/2010/main" val="3726417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a:t>
            </a:r>
            <a:r>
              <a:rPr lang="hr-HR" sz="1200" kern="1200" dirty="0">
                <a:solidFill>
                  <a:schemeClr val="tx1"/>
                </a:solidFill>
                <a:effectLst/>
                <a:latin typeface="+mn-lt"/>
                <a:ea typeface="+mn-ea"/>
                <a:cs typeface="+mn-cs"/>
              </a:rPr>
              <a:t>take</a:t>
            </a:r>
            <a:r>
              <a:rPr lang="en-GB" sz="1200" kern="1200" dirty="0">
                <a:solidFill>
                  <a:schemeClr val="tx1"/>
                </a:solidFill>
                <a:effectLst/>
                <a:latin typeface="+mn-lt"/>
                <a:ea typeface="+mn-ea"/>
                <a:cs typeface="+mn-cs"/>
              </a:rPr>
              <a:t> a progress test every other week. The purpose of these tests is to assess which grammar and vocabulary con</a:t>
            </a:r>
            <a:r>
              <a:rPr lang="hr-HR" sz="1200" kern="1200" dirty="0" err="1">
                <a:solidFill>
                  <a:schemeClr val="tx1"/>
                </a:solidFill>
                <a:effectLst/>
                <a:latin typeface="+mn-lt"/>
                <a:ea typeface="+mn-ea"/>
                <a:cs typeface="+mn-cs"/>
              </a:rPr>
              <a:t>tents</a:t>
            </a:r>
            <a:r>
              <a:rPr lang="en-GB"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have mastered and which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should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practice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further</a:t>
            </a:r>
            <a:r>
              <a:rPr lang="en-GB" sz="1200" kern="1200" dirty="0">
                <a:solidFill>
                  <a:schemeClr val="tx1"/>
                </a:solidFill>
                <a:effectLst/>
                <a:latin typeface="+mn-lt"/>
                <a:ea typeface="+mn-ea"/>
                <a:cs typeface="+mn-cs"/>
              </a:rPr>
              <a:t>. Each test includes one task focused on military vocabulary; we evaluated the </a:t>
            </a:r>
            <a:r>
              <a:rPr lang="hr-HR" sz="1200" kern="1200" dirty="0">
                <a:solidFill>
                  <a:schemeClr val="tx1"/>
                </a:solidFill>
                <a:effectLst/>
                <a:latin typeface="+mn-lt"/>
                <a:ea typeface="+mn-ea"/>
                <a:cs typeface="+mn-cs"/>
              </a:rPr>
              <a:t>participant</a:t>
            </a:r>
            <a:r>
              <a:rPr lang="en-GB" sz="1200" kern="1200" dirty="0">
                <a:solidFill>
                  <a:schemeClr val="tx1"/>
                </a:solidFill>
                <a:effectLst/>
                <a:latin typeface="+mn-lt"/>
                <a:ea typeface="+mn-ea"/>
                <a:cs typeface="+mn-cs"/>
              </a:rPr>
              <a:t>s’ acquisition of military vocabulary through various types of tasks, including translation, matching, and labelling.</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23</a:t>
            </a:fld>
            <a:endParaRPr lang="hr-HR"/>
          </a:p>
        </p:txBody>
      </p:sp>
    </p:spTree>
    <p:extLst>
      <p:ext uri="{BB962C8B-B14F-4D97-AF65-F5344CB8AC3E}">
        <p14:creationId xmlns:p14="http://schemas.microsoft.com/office/powerpoint/2010/main" val="2033824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1200" kern="1200" dirty="0">
                <a:solidFill>
                  <a:schemeClr val="tx1"/>
                </a:solidFill>
                <a:effectLst/>
                <a:latin typeface="+mn-lt"/>
                <a:ea typeface="+mn-ea"/>
                <a:cs typeface="+mn-cs"/>
              </a:rPr>
              <a:t>At the end of the course, </a:t>
            </a:r>
            <a:r>
              <a:rPr lang="hr-HR" sz="1200" kern="1200" dirty="0" err="1">
                <a:solidFill>
                  <a:schemeClr val="tx1"/>
                </a:solidFill>
                <a:effectLst/>
                <a:latin typeface="+mn-lt"/>
                <a:ea typeface="+mn-ea"/>
                <a:cs typeface="+mn-cs"/>
              </a:rPr>
              <a:t>our</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learners take four achievement tests, one for each language skill: listening, speaking, reading and writing. Military topics are incorporated into the listening and reading tests. However, creating tasks for these tests poses a significant challenge due to the scarcity of authentic Level 1 or 1+ military-themed audio or written </a:t>
            </a:r>
            <a:r>
              <a:rPr lang="hr-HR" sz="1200" kern="1200" dirty="0" err="1">
                <a:solidFill>
                  <a:schemeClr val="tx1"/>
                </a:solidFill>
                <a:effectLst/>
                <a:latin typeface="+mn-lt"/>
                <a:ea typeface="+mn-ea"/>
                <a:cs typeface="+mn-cs"/>
              </a:rPr>
              <a:t>materials</a:t>
            </a:r>
            <a:r>
              <a:rPr lang="en-GB" sz="1200" kern="1200" dirty="0">
                <a:solidFill>
                  <a:schemeClr val="tx1"/>
                </a:solidFill>
                <a:effectLst/>
                <a:latin typeface="+mn-lt"/>
                <a:ea typeface="+mn-ea"/>
                <a:cs typeface="+mn-cs"/>
              </a:rPr>
              <a:t>. Mos</a:t>
            </a:r>
            <a:r>
              <a:rPr lang="hr-HR" sz="120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 materials from television, radio or the Internet contain grammar and vocabulary taught from Level 2 onwards, which makes them unsuitable for lower-level tests. </a:t>
            </a:r>
            <a:r>
              <a:rPr lang="hr-HR" sz="1200" kern="1200" dirty="0" err="1">
                <a:solidFill>
                  <a:schemeClr val="tx1"/>
                </a:solidFill>
                <a:effectLst/>
                <a:latin typeface="+mn-lt"/>
                <a:ea typeface="+mn-ea"/>
                <a:cs typeface="+mn-cs"/>
              </a:rPr>
              <a:t>We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have</a:t>
            </a:r>
            <a:r>
              <a:rPr lang="en-GB" sz="1200" kern="1200" dirty="0">
                <a:solidFill>
                  <a:schemeClr val="tx1"/>
                </a:solidFill>
                <a:effectLst/>
                <a:latin typeface="+mn-lt"/>
                <a:ea typeface="+mn-ea"/>
                <a:cs typeface="+mn-cs"/>
              </a:rPr>
              <a:t> address</a:t>
            </a:r>
            <a:r>
              <a:rPr lang="hr-HR" sz="1200" kern="1200" dirty="0" err="1">
                <a:solidFill>
                  <a:schemeClr val="tx1"/>
                </a:solidFill>
                <a:effectLst/>
                <a:latin typeface="+mn-lt"/>
                <a:ea typeface="+mn-ea"/>
                <a:cs typeface="+mn-cs"/>
              </a:rPr>
              <a:t>ed</a:t>
            </a:r>
            <a:r>
              <a:rPr lang="en-GB" sz="1200" kern="1200" dirty="0">
                <a:solidFill>
                  <a:schemeClr val="tx1"/>
                </a:solidFill>
                <a:effectLst/>
                <a:latin typeface="+mn-lt"/>
                <a:ea typeface="+mn-ea"/>
                <a:cs typeface="+mn-cs"/>
              </a:rPr>
              <a:t> this is</a:t>
            </a:r>
            <a:r>
              <a:rPr lang="hr-HR" sz="1200" kern="1200" dirty="0" err="1">
                <a:solidFill>
                  <a:schemeClr val="tx1"/>
                </a:solidFill>
                <a:effectLst/>
                <a:latin typeface="+mn-lt"/>
                <a:ea typeface="+mn-ea"/>
                <a:cs typeface="+mn-cs"/>
              </a:rPr>
              <a:t>sue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by</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adapt</a:t>
            </a:r>
            <a:r>
              <a:rPr lang="hr-HR" sz="1200" kern="1200" dirty="0" err="1">
                <a:solidFill>
                  <a:schemeClr val="tx1"/>
                </a:solidFill>
                <a:effectLst/>
                <a:latin typeface="+mn-lt"/>
                <a:ea typeface="+mn-ea"/>
                <a:cs typeface="+mn-cs"/>
              </a:rPr>
              <a:t>ing</a:t>
            </a:r>
            <a:r>
              <a:rPr lang="en-GB"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higher-level</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authentic</a:t>
            </a:r>
            <a:r>
              <a:rPr lang="en-GB" sz="1200" kern="1200" dirty="0">
                <a:solidFill>
                  <a:schemeClr val="tx1"/>
                </a:solidFill>
                <a:effectLst/>
                <a:latin typeface="+mn-lt"/>
                <a:ea typeface="+mn-ea"/>
                <a:cs typeface="+mn-cs"/>
              </a:rPr>
              <a:t> materials with the assistance of artificial intelligence. W</a:t>
            </a:r>
            <a:r>
              <a:rPr lang="hr-HR" sz="1200" kern="1200" dirty="0" err="1">
                <a:solidFill>
                  <a:schemeClr val="tx1"/>
                </a:solidFill>
                <a:effectLst/>
                <a:latin typeface="+mn-lt"/>
                <a:ea typeface="+mn-ea"/>
                <a:cs typeface="+mn-cs"/>
              </a:rPr>
              <a:t>hat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we</a:t>
            </a:r>
            <a:r>
              <a:rPr lang="hr-HR" sz="1200" kern="1200" dirty="0">
                <a:solidFill>
                  <a:schemeClr val="tx1"/>
                </a:solidFill>
                <a:effectLst/>
                <a:latin typeface="+mn-lt"/>
                <a:ea typeface="+mn-ea"/>
                <a:cs typeface="+mn-cs"/>
              </a:rPr>
              <a:t> do is w</a:t>
            </a:r>
            <a:r>
              <a:rPr lang="en-GB" sz="1200" kern="1200" dirty="0">
                <a:solidFill>
                  <a:schemeClr val="tx1"/>
                </a:solidFill>
                <a:effectLst/>
                <a:latin typeface="+mn-lt"/>
                <a:ea typeface="+mn-ea"/>
                <a:cs typeface="+mn-cs"/>
              </a:rPr>
              <a:t>e input the original text into an AI </a:t>
            </a:r>
            <a:r>
              <a:rPr lang="hr-HR" sz="1200" kern="1200" dirty="0">
                <a:solidFill>
                  <a:schemeClr val="tx1"/>
                </a:solidFill>
                <a:effectLst/>
                <a:latin typeface="+mn-lt"/>
                <a:ea typeface="+mn-ea"/>
                <a:cs typeface="+mn-cs"/>
              </a:rPr>
              <a:t>software</a:t>
            </a:r>
            <a:r>
              <a:rPr lang="en-GB" sz="1200" kern="1200" dirty="0">
                <a:solidFill>
                  <a:schemeClr val="tx1"/>
                </a:solidFill>
                <a:effectLst/>
                <a:latin typeface="+mn-lt"/>
                <a:ea typeface="+mn-ea"/>
                <a:cs typeface="+mn-cs"/>
              </a:rPr>
              <a:t> and provide detailed instructions for modification. The more specific the instructions, the better the output. Of course, teachers can </a:t>
            </a:r>
            <a:r>
              <a:rPr lang="hr-HR" sz="1200" kern="1200" dirty="0">
                <a:solidFill>
                  <a:schemeClr val="tx1"/>
                </a:solidFill>
                <a:effectLst/>
                <a:latin typeface="+mn-lt"/>
                <a:ea typeface="+mn-ea"/>
                <a:cs typeface="+mn-cs"/>
              </a:rPr>
              <a:t>and </a:t>
            </a:r>
            <a:r>
              <a:rPr lang="hr-HR" sz="1200" kern="1200" dirty="0" err="1">
                <a:solidFill>
                  <a:schemeClr val="tx1"/>
                </a:solidFill>
                <a:effectLst/>
                <a:latin typeface="+mn-lt"/>
                <a:ea typeface="+mn-ea"/>
                <a:cs typeface="+mn-cs"/>
              </a:rPr>
              <a:t>should</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further refine the AI-generated product as n</a:t>
            </a:r>
            <a:r>
              <a:rPr lang="hr-HR" sz="1200" kern="1200" dirty="0" err="1">
                <a:solidFill>
                  <a:schemeClr val="tx1"/>
                </a:solidFill>
                <a:effectLst/>
                <a:latin typeface="+mn-lt"/>
                <a:ea typeface="+mn-ea"/>
                <a:cs typeface="+mn-cs"/>
              </a:rPr>
              <a:t>ecessary</a:t>
            </a:r>
            <a:r>
              <a:rPr lang="en-GB" sz="1200" kern="1200" dirty="0">
                <a:solidFill>
                  <a:schemeClr val="tx1"/>
                </a:solidFill>
                <a:effectLst/>
                <a:latin typeface="+mn-lt"/>
                <a:ea typeface="+mn-ea"/>
                <a:cs typeface="+mn-cs"/>
              </a:rPr>
              <a:t>.</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Artificial intelligence can also be utilized for creating listening tasks. </a:t>
            </a:r>
            <a:r>
              <a:rPr lang="hr-HR" sz="1200" kern="1200" dirty="0">
                <a:solidFill>
                  <a:schemeClr val="tx1"/>
                </a:solidFill>
                <a:effectLst/>
                <a:latin typeface="+mn-lt"/>
                <a:ea typeface="+mn-ea"/>
                <a:cs typeface="+mn-cs"/>
              </a:rPr>
              <a:t>One</a:t>
            </a:r>
            <a:r>
              <a:rPr lang="en-GB" sz="1200" kern="1200" dirty="0">
                <a:solidFill>
                  <a:schemeClr val="tx1"/>
                </a:solidFill>
                <a:effectLst/>
                <a:latin typeface="+mn-lt"/>
                <a:ea typeface="+mn-ea"/>
                <a:cs typeface="+mn-cs"/>
              </a:rPr>
              <a:t> can transcribe an audio file, make necessary modifications to the text and then generate a new audio file with the t</a:t>
            </a:r>
            <a:r>
              <a:rPr lang="hr-HR" sz="1200" kern="1200" dirty="0" err="1">
                <a:solidFill>
                  <a:schemeClr val="tx1"/>
                </a:solidFill>
                <a:effectLst/>
                <a:latin typeface="+mn-lt"/>
                <a:ea typeface="+mn-ea"/>
                <a:cs typeface="+mn-cs"/>
              </a:rPr>
              <a:t>ranscript</a:t>
            </a:r>
            <a:r>
              <a:rPr lang="en-GB" sz="1200" kern="1200" dirty="0">
                <a:solidFill>
                  <a:schemeClr val="tx1"/>
                </a:solidFill>
                <a:effectLst/>
                <a:latin typeface="+mn-lt"/>
                <a:ea typeface="+mn-ea"/>
                <a:cs typeface="+mn-cs"/>
              </a:rPr>
              <a:t> read by AI. The quality of the recording is quite good, although intonation could use some improvement. Given </a:t>
            </a:r>
            <a:r>
              <a:rPr lang="hr-HR" sz="1200" kern="1200" dirty="0">
                <a:solidFill>
                  <a:schemeClr val="tx1"/>
                </a:solidFill>
                <a:effectLst/>
                <a:latin typeface="+mn-lt"/>
                <a:ea typeface="+mn-ea"/>
                <a:cs typeface="+mn-cs"/>
              </a:rPr>
              <a:t>how </a:t>
            </a:r>
            <a:r>
              <a:rPr lang="hr-HR" sz="1200" kern="1200" dirty="0" err="1">
                <a:solidFill>
                  <a:schemeClr val="tx1"/>
                </a:solidFill>
                <a:effectLst/>
                <a:latin typeface="+mn-lt"/>
                <a:ea typeface="+mn-ea"/>
                <a:cs typeface="+mn-cs"/>
              </a:rPr>
              <a:t>rapidly</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AI technology</a:t>
            </a:r>
            <a:r>
              <a:rPr lang="hr-HR" sz="1200" kern="1200" dirty="0">
                <a:solidFill>
                  <a:schemeClr val="tx1"/>
                </a:solidFill>
                <a:effectLst/>
                <a:latin typeface="+mn-lt"/>
                <a:ea typeface="+mn-ea"/>
                <a:cs typeface="+mn-cs"/>
              </a:rPr>
              <a:t> is </a:t>
            </a:r>
            <a:r>
              <a:rPr lang="hr-HR" sz="1200" kern="1200" dirty="0" err="1">
                <a:solidFill>
                  <a:schemeClr val="tx1"/>
                </a:solidFill>
                <a:effectLst/>
                <a:latin typeface="+mn-lt"/>
                <a:ea typeface="+mn-ea"/>
                <a:cs typeface="+mn-cs"/>
              </a:rPr>
              <a:t>developing</a:t>
            </a:r>
            <a:r>
              <a:rPr lang="en-GB" sz="1200" kern="1200" dirty="0">
                <a:solidFill>
                  <a:schemeClr val="tx1"/>
                </a:solidFill>
                <a:effectLst/>
                <a:latin typeface="+mn-lt"/>
                <a:ea typeface="+mn-ea"/>
                <a:cs typeface="+mn-cs"/>
              </a:rPr>
              <a:t>, though, I am confident this issue will be resolved soon. Additionally, </a:t>
            </a:r>
            <a:r>
              <a:rPr lang="hr-HR" sz="1200" kern="1200" dirty="0">
                <a:solidFill>
                  <a:schemeClr val="tx1"/>
                </a:solidFill>
                <a:effectLst/>
                <a:latin typeface="+mn-lt"/>
                <a:ea typeface="+mn-ea"/>
                <a:cs typeface="+mn-cs"/>
              </a:rPr>
              <a:t>one</a:t>
            </a:r>
            <a:r>
              <a:rPr lang="en-GB" sz="1200" kern="1200" dirty="0">
                <a:solidFill>
                  <a:schemeClr val="tx1"/>
                </a:solidFill>
                <a:effectLst/>
                <a:latin typeface="+mn-lt"/>
                <a:ea typeface="+mn-ea"/>
                <a:cs typeface="+mn-cs"/>
              </a:rPr>
              <a:t> can take an existing written text or create a new one, modify it with AI and convert it into an audio recording.</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us</a:t>
            </a:r>
            <a:r>
              <a:rPr lang="hr-HR" sz="1200" kern="1200" dirty="0">
                <a:solidFill>
                  <a:schemeClr val="tx1"/>
                </a:solidFill>
                <a:effectLst/>
                <a:latin typeface="+mn-lt"/>
                <a:ea typeface="+mn-ea"/>
                <a:cs typeface="+mn-cs"/>
              </a:rPr>
              <a:t>age</a:t>
            </a:r>
            <a:r>
              <a:rPr lang="en-GB" sz="1200" kern="1200" dirty="0">
                <a:solidFill>
                  <a:schemeClr val="tx1"/>
                </a:solidFill>
                <a:effectLst/>
                <a:latin typeface="+mn-lt"/>
                <a:ea typeface="+mn-ea"/>
                <a:cs typeface="+mn-cs"/>
              </a:rPr>
              <a:t> of AI in designing German-language tests is still in its early stages, but it offers numerous possibilities and we look forward to exploring them further in the future.</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24</a:t>
            </a:fld>
            <a:endParaRPr lang="hr-HR"/>
          </a:p>
        </p:txBody>
      </p:sp>
    </p:spTree>
    <p:extLst>
      <p:ext uri="{BB962C8B-B14F-4D97-AF65-F5344CB8AC3E}">
        <p14:creationId xmlns:p14="http://schemas.microsoft.com/office/powerpoint/2010/main" val="7923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Apart from experimenting with AI, my colleagues and I plan to continue developing and piloting materials for other military topics at Level 1+. Our Cent</a:t>
            </a:r>
            <a:r>
              <a:rPr lang="hr-HR"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also offers German courses at Level 2 and once we have completed our work on </a:t>
            </a:r>
            <a:r>
              <a:rPr lang="hr-HR" sz="1200" kern="1200" dirty="0" err="1">
                <a:solidFill>
                  <a:schemeClr val="tx1"/>
                </a:solidFill>
                <a:effectLst/>
                <a:latin typeface="+mn-lt"/>
                <a:ea typeface="+mn-ea"/>
                <a:cs typeface="+mn-cs"/>
              </a:rPr>
              <a:t>materials</a:t>
            </a:r>
            <a:r>
              <a:rPr lang="hr-HR" sz="1200" kern="1200" dirty="0">
                <a:solidFill>
                  <a:schemeClr val="tx1"/>
                </a:solidFill>
                <a:effectLst/>
                <a:latin typeface="+mn-lt"/>
                <a:ea typeface="+mn-ea"/>
                <a:cs typeface="+mn-cs"/>
              </a:rPr>
              <a:t> for </a:t>
            </a:r>
            <a:r>
              <a:rPr lang="en-GB" sz="1200" kern="1200" dirty="0">
                <a:solidFill>
                  <a:schemeClr val="tx1"/>
                </a:solidFill>
                <a:effectLst/>
                <a:latin typeface="+mn-lt"/>
                <a:ea typeface="+mn-ea"/>
                <a:cs typeface="+mn-cs"/>
              </a:rPr>
              <a:t>Level 1+, we will jointly decide on </a:t>
            </a:r>
            <a:r>
              <a:rPr lang="hr-HR" sz="1200" kern="1200" dirty="0">
                <a:solidFill>
                  <a:schemeClr val="tx1"/>
                </a:solidFill>
                <a:effectLst/>
                <a:latin typeface="+mn-lt"/>
                <a:ea typeface="+mn-ea"/>
                <a:cs typeface="+mn-cs"/>
              </a:rPr>
              <a:t>the </a:t>
            </a:r>
            <a:r>
              <a:rPr lang="en-GB" sz="1200" kern="1200" dirty="0">
                <a:solidFill>
                  <a:schemeClr val="tx1"/>
                </a:solidFill>
                <a:effectLst/>
                <a:latin typeface="+mn-lt"/>
                <a:ea typeface="+mn-ea"/>
                <a:cs typeface="+mn-cs"/>
              </a:rPr>
              <a:t>topics to be taught at Level 2, </a:t>
            </a:r>
            <a:r>
              <a:rPr lang="hr-HR" sz="1200" kern="1200" dirty="0" err="1">
                <a:solidFill>
                  <a:schemeClr val="tx1"/>
                </a:solidFill>
                <a:effectLst/>
                <a:latin typeface="+mn-lt"/>
                <a:ea typeface="+mn-ea"/>
                <a:cs typeface="+mn-cs"/>
              </a:rPr>
              <a:t>which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should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lead</a:t>
            </a:r>
            <a:r>
              <a:rPr lang="en-GB" sz="1200" kern="1200" dirty="0">
                <a:solidFill>
                  <a:schemeClr val="tx1"/>
                </a:solidFill>
                <a:effectLst/>
                <a:latin typeface="+mn-lt"/>
                <a:ea typeface="+mn-ea"/>
                <a:cs typeface="+mn-cs"/>
              </a:rPr>
              <a:t> to further development of materials for that level as well. A long-term plan and a significant aspiration of ours is to eventually compile all the materials we have created and publish them as a coursebook for military German. Th</a:t>
            </a:r>
            <a:r>
              <a:rPr lang="hr-HR" sz="1200" kern="1200" dirty="0">
                <a:solidFill>
                  <a:schemeClr val="tx1"/>
                </a:solidFill>
                <a:effectLst/>
                <a:latin typeface="+mn-lt"/>
                <a:ea typeface="+mn-ea"/>
                <a:cs typeface="+mn-cs"/>
              </a:rPr>
              <a:t>at</a:t>
            </a:r>
            <a:r>
              <a:rPr lang="en-GB" sz="1200" kern="1200" dirty="0">
                <a:solidFill>
                  <a:schemeClr val="tx1"/>
                </a:solidFill>
                <a:effectLst/>
                <a:latin typeface="+mn-lt"/>
                <a:ea typeface="+mn-ea"/>
                <a:cs typeface="+mn-cs"/>
              </a:rPr>
              <a:t> coursebook </a:t>
            </a:r>
            <a:r>
              <a:rPr lang="hr-HR" sz="1200" kern="1200" dirty="0">
                <a:solidFill>
                  <a:schemeClr val="tx1"/>
                </a:solidFill>
                <a:effectLst/>
                <a:latin typeface="+mn-lt"/>
                <a:ea typeface="+mn-ea"/>
                <a:cs typeface="+mn-cs"/>
              </a:rPr>
              <a:t>w</a:t>
            </a:r>
            <a:r>
              <a:rPr lang="en-GB" sz="1200" kern="1200" dirty="0" err="1">
                <a:solidFill>
                  <a:schemeClr val="tx1"/>
                </a:solidFill>
                <a:effectLst/>
                <a:latin typeface="+mn-lt"/>
                <a:ea typeface="+mn-ea"/>
                <a:cs typeface="+mn-cs"/>
              </a:rPr>
              <a:t>ould</a:t>
            </a:r>
            <a:r>
              <a:rPr lang="en-GB" sz="1200" kern="1200" dirty="0">
                <a:solidFill>
                  <a:schemeClr val="tx1"/>
                </a:solidFill>
                <a:effectLst/>
                <a:latin typeface="+mn-lt"/>
                <a:ea typeface="+mn-ea"/>
                <a:cs typeface="+mn-cs"/>
              </a:rPr>
              <a:t> be </a:t>
            </a:r>
            <a:r>
              <a:rPr lang="hr-HR" sz="1200" kern="1200" dirty="0" err="1">
                <a:solidFill>
                  <a:schemeClr val="tx1"/>
                </a:solidFill>
                <a:effectLst/>
                <a:latin typeface="+mn-lt"/>
                <a:ea typeface="+mn-ea"/>
                <a:cs typeface="+mn-cs"/>
              </a:rPr>
              <a:t>used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our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courses</a:t>
            </a:r>
            <a:r>
              <a:rPr lang="en-GB" sz="1200" kern="1200" dirty="0">
                <a:solidFill>
                  <a:schemeClr val="tx1"/>
                </a:solidFill>
                <a:effectLst/>
                <a:latin typeface="+mn-lt"/>
                <a:ea typeface="+mn-ea"/>
                <a:cs typeface="+mn-cs"/>
              </a:rPr>
              <a:t> alongside the </a:t>
            </a:r>
            <a:r>
              <a:rPr lang="hr-HR" sz="1200" kern="1200" dirty="0">
                <a:solidFill>
                  <a:schemeClr val="tx1"/>
                </a:solidFill>
                <a:effectLst/>
                <a:latin typeface="+mn-lt"/>
                <a:ea typeface="+mn-ea"/>
                <a:cs typeface="+mn-cs"/>
              </a:rPr>
              <a:t>general-</a:t>
            </a:r>
            <a:r>
              <a:rPr lang="hr-HR" sz="1200" kern="1200" dirty="0" err="1">
                <a:solidFill>
                  <a:schemeClr val="tx1"/>
                </a:solidFill>
                <a:effectLst/>
                <a:latin typeface="+mn-lt"/>
                <a:ea typeface="+mn-ea"/>
                <a:cs typeface="+mn-cs"/>
              </a:rPr>
              <a:t>language</a:t>
            </a:r>
            <a:r>
              <a:rPr lang="en-GB" sz="1200" kern="1200" dirty="0">
                <a:solidFill>
                  <a:schemeClr val="tx1"/>
                </a:solidFill>
                <a:effectLst/>
                <a:latin typeface="+mn-lt"/>
                <a:ea typeface="+mn-ea"/>
                <a:cs typeface="+mn-cs"/>
              </a:rPr>
              <a:t> coursebook.</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26</a:t>
            </a:fld>
            <a:endParaRPr lang="hr-HR"/>
          </a:p>
        </p:txBody>
      </p:sp>
    </p:spTree>
    <p:extLst>
      <p:ext uri="{BB962C8B-B14F-4D97-AF65-F5344CB8AC3E}">
        <p14:creationId xmlns:p14="http://schemas.microsoft.com/office/powerpoint/2010/main" val="911837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sum up, not having a coursebook when teaching military German – or any other form of language for special purposes – may seem daunting, but if you ever find yourself in such a situation, do not be discouraged. Rather, be bold, take initiative and view the situation not as a hindrance, but as a challenge. We have learned that the best way to overcome such obstacles is to be creative. So, do not be afraid to try out new methods and ideas. Some may work, others may not, but the time and effort you invest in them will pay off in the end.</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27</a:t>
            </a:fld>
            <a:endParaRPr lang="hr-HR"/>
          </a:p>
        </p:txBody>
      </p:sp>
    </p:spTree>
    <p:extLst>
      <p:ext uri="{BB962C8B-B14F-4D97-AF65-F5344CB8AC3E}">
        <p14:creationId xmlns:p14="http://schemas.microsoft.com/office/powerpoint/2010/main" val="378893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1200" kern="1200" dirty="0">
                <a:solidFill>
                  <a:schemeClr val="tx1"/>
                </a:solidFill>
                <a:effectLst/>
                <a:latin typeface="+mn-lt"/>
                <a:ea typeface="+mn-ea"/>
                <a:cs typeface="+mn-cs"/>
              </a:rPr>
              <a:t>In ancient times, the world's </a:t>
            </a:r>
            <a:r>
              <a:rPr lang="en-GB" sz="1200" i="1" kern="1200" dirty="0">
                <a:solidFill>
                  <a:schemeClr val="tx1"/>
                </a:solidFill>
                <a:effectLst/>
                <a:latin typeface="+mn-lt"/>
                <a:ea typeface="+mn-ea"/>
                <a:cs typeface="+mn-cs"/>
              </a:rPr>
              <a:t>lingua franca</a:t>
            </a:r>
            <a:r>
              <a:rPr lang="en-GB" sz="1200" kern="1200" dirty="0">
                <a:solidFill>
                  <a:schemeClr val="tx1"/>
                </a:solidFill>
                <a:effectLst/>
                <a:latin typeface="+mn-lt"/>
                <a:ea typeface="+mn-ea"/>
                <a:cs typeface="+mn-cs"/>
              </a:rPr>
              <a:t> was Latin; today, it is English. The English language is spoken by 1.5 billion people worldwide (Zeidan, n.d.); this number includes both native and non-native speakers. In the European Union, it is the most commonly learned foreign language (Euro</a:t>
            </a:r>
            <a:r>
              <a:rPr lang="hr-HR" sz="1200" kern="1200" dirty="0">
                <a:solidFill>
                  <a:schemeClr val="tx1"/>
                </a:solidFill>
                <a:effectLst/>
                <a:latin typeface="+mn-lt"/>
                <a:ea typeface="+mn-ea"/>
                <a:cs typeface="+mn-cs"/>
              </a:rPr>
              <a:t>stat</a:t>
            </a:r>
            <a:r>
              <a:rPr lang="en-GB" sz="1200" kern="1200" dirty="0">
                <a:solidFill>
                  <a:schemeClr val="tx1"/>
                </a:solidFill>
                <a:effectLst/>
                <a:latin typeface="+mn-lt"/>
                <a:ea typeface="+mn-ea"/>
                <a:cs typeface="+mn-cs"/>
              </a:rPr>
              <a:t>, 2022). It is the main language of communication in many professions, including science, computing – and the military. NATO has two official languages, one of which is English (NATO, 2024).</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Croatia, 95% of primary school pupils learn English and an equal percentage of pupils take English classes in secondary school (</a:t>
            </a:r>
            <a:r>
              <a:rPr lang="en-GB" sz="1200" kern="1200" dirty="0" err="1">
                <a:solidFill>
                  <a:schemeClr val="tx1"/>
                </a:solidFill>
                <a:effectLst/>
                <a:latin typeface="+mn-lt"/>
                <a:ea typeface="+mn-ea"/>
                <a:cs typeface="+mn-cs"/>
              </a:rPr>
              <a:t>Kapović</a:t>
            </a:r>
            <a:r>
              <a:rPr lang="en-GB" sz="1200" kern="1200" dirty="0">
                <a:solidFill>
                  <a:schemeClr val="tx1"/>
                </a:solidFill>
                <a:effectLst/>
                <a:latin typeface="+mn-lt"/>
                <a:ea typeface="+mn-ea"/>
                <a:cs typeface="+mn-cs"/>
              </a:rPr>
              <a:t>, 2022). Out of all the languages taught in the Croatian Armed Forces, English is given the highest priority (</a:t>
            </a:r>
            <a:r>
              <a:rPr lang="en-GB" sz="1200" i="1" kern="1200" dirty="0">
                <a:solidFill>
                  <a:schemeClr val="tx1"/>
                </a:solidFill>
                <a:effectLst/>
                <a:latin typeface="+mn-lt"/>
                <a:ea typeface="+mn-ea"/>
                <a:cs typeface="+mn-cs"/>
              </a:rPr>
              <a:t>Ordinance on Foreign Languages</a:t>
            </a:r>
            <a:r>
              <a:rPr lang="en-GB" sz="1200" kern="1200" dirty="0">
                <a:solidFill>
                  <a:schemeClr val="tx1"/>
                </a:solidFill>
                <a:effectLst/>
                <a:latin typeface="+mn-lt"/>
                <a:ea typeface="+mn-ea"/>
                <a:cs typeface="+mn-cs"/>
              </a:rPr>
              <a:t>, 2025). The reason for this is that English is the working language in peacekeeping missions and operations, in multinational exercises, and in international courses and training events; wherever two or more national militaries are present, English is the official language of their communication.</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contrast, the German language is not even among the top 25 most-spoken languages in the world (Zeidan, n.d.). According to Eurostat's (2022) data, it is only the fourth most-commonly learned foreign language among upper secondary general pupils in the EU. While it is the second most-often learned language among vocational pupils, the percentage of such pupils who take German classes is, in fact, lower than the percentage of upper secondary general pupils learning the same language.</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Among Croatian pupils, German is the second most-often taught foreign language, but the number of pupils learning it is three times lower than the number of pupils learning English</a:t>
            </a:r>
            <a:r>
              <a:rPr lang="hr-HR" sz="1200" kern="1200" dirty="0">
                <a:solidFill>
                  <a:schemeClr val="tx1"/>
                </a:solidFill>
                <a:effectLst/>
                <a:latin typeface="+mn-lt"/>
                <a:ea typeface="+mn-ea"/>
                <a:cs typeface="+mn-cs"/>
              </a:rPr>
              <a:t> (Kapović, 2022)</a:t>
            </a:r>
            <a:r>
              <a:rPr lang="en-GB" sz="1200" kern="1200" dirty="0">
                <a:solidFill>
                  <a:schemeClr val="tx1"/>
                </a:solidFill>
                <a:effectLst/>
                <a:latin typeface="+mn-lt"/>
                <a:ea typeface="+mn-ea"/>
                <a:cs typeface="+mn-cs"/>
              </a:rPr>
              <a:t>.</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Croatian Armed Forces, German is ranked third in importance, behind English and French, the official NATO languages. It is ranked equally with Italian, Russian and Arabic</a:t>
            </a:r>
            <a:r>
              <a:rPr lang="hr-HR" sz="1200"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Ordinance</a:t>
            </a:r>
            <a:r>
              <a:rPr lang="hr-HR" sz="1200" i="1" kern="1200" dirty="0">
                <a:solidFill>
                  <a:schemeClr val="tx1"/>
                </a:solidFill>
                <a:effectLst/>
                <a:latin typeface="+mn-lt"/>
                <a:ea typeface="+mn-ea"/>
                <a:cs typeface="+mn-cs"/>
              </a:rPr>
              <a:t> on </a:t>
            </a:r>
            <a:r>
              <a:rPr lang="hr-HR" sz="1200" i="1" kern="1200" dirty="0" err="1">
                <a:solidFill>
                  <a:schemeClr val="tx1"/>
                </a:solidFill>
                <a:effectLst/>
                <a:latin typeface="+mn-lt"/>
                <a:ea typeface="+mn-ea"/>
                <a:cs typeface="+mn-cs"/>
              </a:rPr>
              <a:t>Foreign</a:t>
            </a:r>
            <a:r>
              <a:rPr lang="hr-HR" sz="1200" i="1" kern="1200" dirty="0">
                <a:solidFill>
                  <a:schemeClr val="tx1"/>
                </a:solidFill>
                <a:effectLst/>
                <a:latin typeface="+mn-lt"/>
                <a:ea typeface="+mn-ea"/>
                <a:cs typeface="+mn-cs"/>
              </a:rPr>
              <a:t> </a:t>
            </a:r>
            <a:r>
              <a:rPr lang="hr-HR" sz="1200" i="1" kern="1200" dirty="0" err="1">
                <a:solidFill>
                  <a:schemeClr val="tx1"/>
                </a:solidFill>
                <a:effectLst/>
                <a:latin typeface="+mn-lt"/>
                <a:ea typeface="+mn-ea"/>
                <a:cs typeface="+mn-cs"/>
              </a:rPr>
              <a:t>Languages</a:t>
            </a:r>
            <a:r>
              <a:rPr lang="hr-HR" sz="1200" i="0" kern="1200" dirty="0">
                <a:solidFill>
                  <a:schemeClr val="tx1"/>
                </a:solidFill>
                <a:effectLst/>
                <a:latin typeface="+mn-lt"/>
                <a:ea typeface="+mn-ea"/>
                <a:cs typeface="+mn-cs"/>
              </a:rPr>
              <a:t>, 2025)</a:t>
            </a:r>
            <a:r>
              <a:rPr lang="en-GB" sz="1200" kern="1200" dirty="0">
                <a:solidFill>
                  <a:schemeClr val="tx1"/>
                </a:solidFill>
                <a:effectLst/>
                <a:latin typeface="+mn-lt"/>
                <a:ea typeface="+mn-ea"/>
                <a:cs typeface="+mn-cs"/>
              </a:rPr>
              <a:t>.</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juxtaposing English and German in this way, I do not wish to pit them against each other. However, all the statistical data on this slide clearly show that one is more widespread than the other and that the military attaches more importance to the one than to the other. The latter fact has significant repercussions on the design of curricula and materials for German language classes in the military context.</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4</a:t>
            </a:fld>
            <a:endParaRPr lang="hr-HR"/>
          </a:p>
        </p:txBody>
      </p:sp>
    </p:spTree>
    <p:extLst>
      <p:ext uri="{BB962C8B-B14F-4D97-AF65-F5344CB8AC3E}">
        <p14:creationId xmlns:p14="http://schemas.microsoft.com/office/powerpoint/2010/main" val="3617313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 the publishing market, there are several coursebooks for military English</a:t>
            </a:r>
            <a:r>
              <a:rPr lang="en-GB" sz="1200" i="1" kern="1200" dirty="0">
                <a:solidFill>
                  <a:schemeClr val="tx1"/>
                </a:solidFill>
                <a:effectLst/>
                <a:latin typeface="+mn-lt"/>
                <a:ea typeface="+mn-ea"/>
                <a:cs typeface="+mn-cs"/>
              </a:rPr>
              <a:t>: Campaign</a:t>
            </a:r>
            <a:r>
              <a:rPr lang="hr-HR" sz="1200" i="0" kern="1200" dirty="0">
                <a:solidFill>
                  <a:schemeClr val="tx1"/>
                </a:solidFill>
                <a:effectLst/>
                <a:latin typeface="+mn-lt"/>
                <a:ea typeface="+mn-ea"/>
                <a:cs typeface="+mn-cs"/>
              </a:rPr>
              <a:t> (</a:t>
            </a:r>
            <a:r>
              <a:rPr lang="hr-HR" sz="1200" i="0" kern="1200" dirty="0" err="1">
                <a:solidFill>
                  <a:schemeClr val="tx1"/>
                </a:solidFill>
                <a:effectLst/>
                <a:latin typeface="+mn-lt"/>
                <a:ea typeface="+mn-ea"/>
                <a:cs typeface="+mn-cs"/>
              </a:rPr>
              <a:t>Mellor</a:t>
            </a:r>
            <a:r>
              <a:rPr lang="hr-HR" sz="1200" i="0" kern="1200" dirty="0">
                <a:solidFill>
                  <a:schemeClr val="tx1"/>
                </a:solidFill>
                <a:effectLst/>
                <a:latin typeface="+mn-lt"/>
                <a:ea typeface="+mn-ea"/>
                <a:cs typeface="+mn-cs"/>
              </a:rPr>
              <a:t>-Clark and Baker de </a:t>
            </a:r>
            <a:r>
              <a:rPr lang="hr-HR" sz="1200" i="0" kern="1200" dirty="0" err="1">
                <a:solidFill>
                  <a:schemeClr val="tx1"/>
                </a:solidFill>
                <a:effectLst/>
                <a:latin typeface="+mn-lt"/>
                <a:ea typeface="+mn-ea"/>
                <a:cs typeface="+mn-cs"/>
              </a:rPr>
              <a:t>Altamirano</a:t>
            </a:r>
            <a:r>
              <a:rPr lang="hr-HR" sz="1200" i="0" kern="1200" dirty="0">
                <a:solidFill>
                  <a:schemeClr val="tx1"/>
                </a:solidFill>
                <a:effectLst/>
                <a:latin typeface="+mn-lt"/>
                <a:ea typeface="+mn-ea"/>
                <a:cs typeface="+mn-cs"/>
              </a:rPr>
              <a:t>, 2004)</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Career Paths: Command and Control</a:t>
            </a:r>
            <a:r>
              <a:rPr lang="hr-HR" sz="1200" i="0" kern="1200" dirty="0">
                <a:solidFill>
                  <a:schemeClr val="tx1"/>
                </a:solidFill>
                <a:effectLst/>
                <a:latin typeface="+mn-lt"/>
                <a:ea typeface="+mn-ea"/>
                <a:cs typeface="+mn-cs"/>
              </a:rPr>
              <a:t> (Taylor and </a:t>
            </a:r>
            <a:r>
              <a:rPr lang="hr-HR" sz="1200" i="0" kern="1200" dirty="0" err="1">
                <a:solidFill>
                  <a:schemeClr val="tx1"/>
                </a:solidFill>
                <a:effectLst/>
                <a:latin typeface="+mn-lt"/>
                <a:ea typeface="+mn-ea"/>
                <a:cs typeface="+mn-cs"/>
              </a:rPr>
              <a:t>Zeter</a:t>
            </a:r>
            <a:r>
              <a:rPr lang="hr-HR" sz="1200" i="0" kern="1200" dirty="0">
                <a:solidFill>
                  <a:schemeClr val="tx1"/>
                </a:solidFill>
                <a:effectLst/>
                <a:latin typeface="+mn-lt"/>
                <a:ea typeface="+mn-ea"/>
                <a:cs typeface="+mn-cs"/>
              </a:rPr>
              <a:t>, 2013)</a:t>
            </a:r>
            <a:r>
              <a:rPr lang="en-GB" sz="1200" kern="1200" dirty="0">
                <a:solidFill>
                  <a:schemeClr val="tx1"/>
                </a:solidFill>
                <a:effectLst/>
                <a:latin typeface="+mn-lt"/>
                <a:ea typeface="+mn-ea"/>
                <a:cs typeface="+mn-cs"/>
              </a:rPr>
              <a:t> or </a:t>
            </a:r>
            <a:r>
              <a:rPr lang="en-GB" sz="1200" i="1" kern="1200" dirty="0">
                <a:solidFill>
                  <a:schemeClr val="tx1"/>
                </a:solidFill>
                <a:effectLst/>
                <a:latin typeface="+mn-lt"/>
                <a:ea typeface="+mn-ea"/>
                <a:cs typeface="+mn-cs"/>
              </a:rPr>
              <a:t>Flash on English for Military Personnel</a:t>
            </a:r>
            <a:r>
              <a:rPr lang="hr-HR" sz="1200" i="1" kern="1200" dirty="0">
                <a:solidFill>
                  <a:schemeClr val="tx1"/>
                </a:solidFill>
                <a:effectLst/>
                <a:latin typeface="+mn-lt"/>
                <a:ea typeface="+mn-ea"/>
                <a:cs typeface="+mn-cs"/>
              </a:rPr>
              <a:t> </a:t>
            </a:r>
            <a:r>
              <a:rPr lang="hr-HR" sz="1200" i="0" kern="1200" dirty="0">
                <a:solidFill>
                  <a:schemeClr val="tx1"/>
                </a:solidFill>
                <a:effectLst/>
                <a:latin typeface="+mn-lt"/>
                <a:ea typeface="+mn-ea"/>
                <a:cs typeface="+mn-cs"/>
              </a:rPr>
              <a:t>(Williams, 2017)</a:t>
            </a:r>
            <a:r>
              <a:rPr lang="en-GB" sz="1200" kern="1200" dirty="0">
                <a:solidFill>
                  <a:schemeClr val="tx1"/>
                </a:solidFill>
                <a:effectLst/>
                <a:latin typeface="+mn-lt"/>
                <a:ea typeface="+mn-ea"/>
                <a:cs typeface="+mn-cs"/>
              </a:rPr>
              <a:t>. On the other hand, there is not a single commercially available coursebook for military German. In private conversations with colleagues from other countries, I have learned that most of them rely on </a:t>
            </a:r>
            <a:r>
              <a:rPr lang="en-GB" sz="1200" i="1" kern="1200" dirty="0" err="1">
                <a:solidFill>
                  <a:schemeClr val="tx1"/>
                </a:solidFill>
                <a:effectLst/>
                <a:latin typeface="+mn-lt"/>
                <a:ea typeface="+mn-ea"/>
                <a:cs typeface="+mn-cs"/>
              </a:rPr>
              <a:t>Chefsache</a:t>
            </a:r>
            <a:r>
              <a:rPr lang="en-GB" sz="1200" kern="1200" dirty="0">
                <a:solidFill>
                  <a:schemeClr val="tx1"/>
                </a:solidFill>
                <a:effectLst/>
                <a:latin typeface="+mn-lt"/>
                <a:ea typeface="+mn-ea"/>
                <a:cs typeface="+mn-cs"/>
              </a:rPr>
              <a:t>, a coursebook made and published by the Federal Language Office (</a:t>
            </a:r>
            <a:r>
              <a:rPr lang="en-GB" sz="1200" i="1" kern="1200" dirty="0" err="1">
                <a:solidFill>
                  <a:schemeClr val="tx1"/>
                </a:solidFill>
                <a:effectLst/>
                <a:latin typeface="+mn-lt"/>
                <a:ea typeface="+mn-ea"/>
                <a:cs typeface="+mn-cs"/>
              </a:rPr>
              <a:t>Bundessprachenamt</a:t>
            </a:r>
            <a:r>
              <a:rPr lang="en-GB" sz="1200" kern="1200" dirty="0">
                <a:solidFill>
                  <a:schemeClr val="tx1"/>
                </a:solidFill>
                <a:effectLst/>
                <a:latin typeface="+mn-lt"/>
                <a:ea typeface="+mn-ea"/>
                <a:cs typeface="+mn-cs"/>
              </a:rPr>
              <a:t>) of the Federal Republic of Germany and procurable only from them directly. That coursebook is around 25 years old and exercises in it are mostly drill-based. While it covers a wide array of topics (19 overall), it does not divide those topics and the vocabulary related to them into levels. Consequently, German teachers working in the military are faced not only with </a:t>
            </a:r>
            <a:r>
              <a:rPr lang="hr-HR" sz="1200" kern="120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 lack of modern, communication-based teaching materials but also with </a:t>
            </a:r>
            <a:r>
              <a:rPr lang="hr-HR" sz="1200" kern="1200" dirty="0">
                <a:solidFill>
                  <a:schemeClr val="tx1"/>
                </a:solidFill>
                <a:effectLst/>
                <a:latin typeface="+mn-lt"/>
                <a:ea typeface="+mn-ea"/>
                <a:cs typeface="+mn-cs"/>
              </a:rPr>
              <a:t>a</a:t>
            </a:r>
            <a:r>
              <a:rPr lang="en-GB" sz="1200" kern="1200" dirty="0">
                <a:solidFill>
                  <a:schemeClr val="tx1"/>
                </a:solidFill>
                <a:effectLst/>
                <a:latin typeface="+mn-lt"/>
                <a:ea typeface="+mn-ea"/>
                <a:cs typeface="+mn-cs"/>
              </a:rPr>
              <a:t> lack of unified criteria as to what contents should be taught and on which levels.</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5</a:t>
            </a:fld>
            <a:endParaRPr lang="hr-HR"/>
          </a:p>
        </p:txBody>
      </p:sp>
    </p:spTree>
    <p:extLst>
      <p:ext uri="{BB962C8B-B14F-4D97-AF65-F5344CB8AC3E}">
        <p14:creationId xmlns:p14="http://schemas.microsoft.com/office/powerpoint/2010/main" val="194569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6</a:t>
            </a:fld>
            <a:endParaRPr lang="hr-HR"/>
          </a:p>
        </p:txBody>
      </p:sp>
    </p:spTree>
    <p:extLst>
      <p:ext uri="{BB962C8B-B14F-4D97-AF65-F5344CB8AC3E}">
        <p14:creationId xmlns:p14="http://schemas.microsoft.com/office/powerpoint/2010/main" val="1666070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en-GB" sz="1200" kern="1200" dirty="0">
                <a:solidFill>
                  <a:schemeClr val="tx1"/>
                </a:solidFill>
                <a:effectLst/>
                <a:latin typeface="+mn-lt"/>
                <a:ea typeface="+mn-ea"/>
                <a:cs typeface="+mn-cs"/>
              </a:rPr>
              <a:t>When I started teaching German, one of the first questions my colleagues and I had to answer was whether military German should be taught alongside </a:t>
            </a:r>
            <a:r>
              <a:rPr lang="hr-HR" sz="1200" kern="1200" dirty="0">
                <a:solidFill>
                  <a:schemeClr val="tx1"/>
                </a:solidFill>
                <a:effectLst/>
                <a:latin typeface="+mn-lt"/>
                <a:ea typeface="+mn-ea"/>
                <a:cs typeface="+mn-cs"/>
              </a:rPr>
              <a:t>general</a:t>
            </a:r>
            <a:r>
              <a:rPr lang="en-GB" sz="1200" kern="1200" dirty="0">
                <a:solidFill>
                  <a:schemeClr val="tx1"/>
                </a:solidFill>
                <a:effectLst/>
                <a:latin typeface="+mn-lt"/>
                <a:ea typeface="+mn-ea"/>
                <a:cs typeface="+mn-cs"/>
              </a:rPr>
              <a:t> German in our courses. There was no doubt in my mind that the answer was positive. The Katarina </a:t>
            </a:r>
            <a:r>
              <a:rPr lang="en-GB" sz="1200" kern="1200" dirty="0" err="1">
                <a:solidFill>
                  <a:schemeClr val="tx1"/>
                </a:solidFill>
                <a:effectLst/>
                <a:latin typeface="+mn-lt"/>
                <a:ea typeface="+mn-ea"/>
                <a:cs typeface="+mn-cs"/>
              </a:rPr>
              <a:t>Zrinska</a:t>
            </a:r>
            <a:r>
              <a:rPr lang="en-GB" sz="1200" kern="1200" dirty="0">
                <a:solidFill>
                  <a:schemeClr val="tx1"/>
                </a:solidFill>
                <a:effectLst/>
                <a:latin typeface="+mn-lt"/>
                <a:ea typeface="+mn-ea"/>
                <a:cs typeface="+mn-cs"/>
              </a:rPr>
              <a:t> Foreign Language Centre is an institution within the Croatian Armed Forces which caters primarily to military personnel. Because of our status and our target audience, it is only natural that our courses should include military topics and terminology, as well.</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the same time, it was clear that the scope of topics and terminology covered in German courses would not be as wide as in English courses because military German is not used as broadly as military English. For example, German terminology related to military exercises is not used in multinational exercises. Whenever members of the </a:t>
            </a:r>
            <a:r>
              <a:rPr lang="en-GB" sz="1200" i="1" kern="1200" dirty="0">
                <a:solidFill>
                  <a:schemeClr val="tx1"/>
                </a:solidFill>
                <a:effectLst/>
                <a:latin typeface="+mn-lt"/>
                <a:ea typeface="+mn-ea"/>
                <a:cs typeface="+mn-cs"/>
              </a:rPr>
              <a:t>Bundeswehr</a:t>
            </a:r>
            <a:r>
              <a:rPr lang="en-GB" sz="1200" kern="1200" dirty="0">
                <a:solidFill>
                  <a:schemeClr val="tx1"/>
                </a:solidFill>
                <a:effectLst/>
                <a:latin typeface="+mn-lt"/>
                <a:ea typeface="+mn-ea"/>
                <a:cs typeface="+mn-cs"/>
              </a:rPr>
              <a:t> or the </a:t>
            </a:r>
            <a:r>
              <a:rPr lang="en-GB" sz="1200" i="1" kern="1200" dirty="0" err="1">
                <a:solidFill>
                  <a:schemeClr val="tx1"/>
                </a:solidFill>
                <a:effectLst/>
                <a:latin typeface="+mn-lt"/>
                <a:ea typeface="+mn-ea"/>
                <a:cs typeface="+mn-cs"/>
              </a:rPr>
              <a:t>Bundesheer</a:t>
            </a:r>
            <a:r>
              <a:rPr lang="en-GB" sz="1200" kern="1200" dirty="0">
                <a:solidFill>
                  <a:schemeClr val="tx1"/>
                </a:solidFill>
                <a:effectLst/>
                <a:latin typeface="+mn-lt"/>
                <a:ea typeface="+mn-ea"/>
                <a:cs typeface="+mn-cs"/>
              </a:rPr>
              <a:t> exercise with members of allied and/or partner armed forces, the working language is English. Even when an exercise is held on German or Austrian territory, the official language is still English. Taking this into account, we quickly realized curricula for English courses could not simply be copied </a:t>
            </a:r>
            <a:r>
              <a:rPr lang="hr-HR" sz="1200" kern="1200" dirty="0">
                <a:solidFill>
                  <a:schemeClr val="tx1"/>
                </a:solidFill>
                <a:effectLst/>
                <a:latin typeface="+mn-lt"/>
                <a:ea typeface="+mn-ea"/>
                <a:cs typeface="+mn-cs"/>
              </a:rPr>
              <a:t>and </a:t>
            </a:r>
            <a:r>
              <a:rPr lang="hr-HR" sz="1200" kern="1200" dirty="0" err="1">
                <a:solidFill>
                  <a:schemeClr val="tx1"/>
                </a:solidFill>
                <a:effectLst/>
                <a:latin typeface="+mn-lt"/>
                <a:ea typeface="+mn-ea"/>
                <a:cs typeface="+mn-cs"/>
              </a:rPr>
              <a:t>pasted</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into curricula for German courses. Instead, we had to devise criteria which would help us define the topics to be included in our courses.</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such criterion was usefulness</a:t>
            </a:r>
            <a:r>
              <a:rPr lang="hr-HR" sz="1200" kern="1200" dirty="0">
                <a:solidFill>
                  <a:schemeClr val="tx1"/>
                </a:solidFill>
                <a:effectLst/>
                <a:latin typeface="+mn-lt"/>
                <a:ea typeface="+mn-ea"/>
                <a:cs typeface="+mn-cs"/>
              </a:rPr>
              <a:t> and the </a:t>
            </a:r>
            <a:r>
              <a:rPr lang="hr-HR" sz="1200" kern="1200" dirty="0" err="1">
                <a:solidFill>
                  <a:schemeClr val="tx1"/>
                </a:solidFill>
                <a:effectLst/>
                <a:latin typeface="+mn-lt"/>
                <a:ea typeface="+mn-ea"/>
                <a:cs typeface="+mn-cs"/>
              </a:rPr>
              <a:t>main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question</a:t>
            </a:r>
            <a:r>
              <a:rPr lang="hr-HR" sz="1200" kern="1200" dirty="0">
                <a:solidFill>
                  <a:schemeClr val="tx1"/>
                </a:solidFill>
                <a:effectLst/>
                <a:latin typeface="+mn-lt"/>
                <a:ea typeface="+mn-ea"/>
                <a:cs typeface="+mn-cs"/>
              </a:rPr>
              <a:t> to </a:t>
            </a:r>
            <a:r>
              <a:rPr lang="hr-HR" sz="1200" kern="1200" dirty="0" err="1">
                <a:solidFill>
                  <a:schemeClr val="tx1"/>
                </a:solidFill>
                <a:effectLst/>
                <a:latin typeface="+mn-lt"/>
                <a:ea typeface="+mn-ea"/>
                <a:cs typeface="+mn-cs"/>
              </a:rPr>
              <a:t>be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answered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was</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following</a:t>
            </a:r>
            <a:r>
              <a:rPr lang="en-GB" sz="1200" kern="1200" dirty="0">
                <a:solidFill>
                  <a:schemeClr val="tx1"/>
                </a:solidFill>
                <a:effectLst/>
                <a:latin typeface="+mn-lt"/>
                <a:ea typeface="+mn-ea"/>
                <a:cs typeface="+mn-cs"/>
              </a:rPr>
              <a:t>: if our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were to spend some time in a barracks in Germany or Austria, what sort of language would help them communicate with native-speaking military personnel? Th</a:t>
            </a:r>
            <a:r>
              <a:rPr lang="hr-HR" sz="1200" kern="1200" dirty="0">
                <a:solidFill>
                  <a:schemeClr val="tx1"/>
                </a:solidFill>
                <a:effectLst/>
                <a:latin typeface="+mn-lt"/>
                <a:ea typeface="+mn-ea"/>
                <a:cs typeface="+mn-cs"/>
              </a:rPr>
              <a:t>e </a:t>
            </a:r>
            <a:r>
              <a:rPr lang="hr-HR" sz="1200" kern="1200" dirty="0" err="1">
                <a:solidFill>
                  <a:schemeClr val="tx1"/>
                </a:solidFill>
                <a:effectLst/>
                <a:latin typeface="+mn-lt"/>
                <a:ea typeface="+mn-ea"/>
                <a:cs typeface="+mn-cs"/>
              </a:rPr>
              <a:t>answer</a:t>
            </a:r>
            <a:r>
              <a:rPr lang="hr-HR" sz="1200" kern="1200" dirty="0">
                <a:solidFill>
                  <a:schemeClr val="tx1"/>
                </a:solidFill>
                <a:effectLst/>
                <a:latin typeface="+mn-lt"/>
                <a:ea typeface="+mn-ea"/>
                <a:cs typeface="+mn-cs"/>
              </a:rPr>
              <a:t> to </a:t>
            </a:r>
            <a:r>
              <a:rPr lang="hr-HR" sz="1200" kern="1200" dirty="0" err="1">
                <a:solidFill>
                  <a:schemeClr val="tx1"/>
                </a:solidFill>
                <a:effectLst/>
                <a:latin typeface="+mn-lt"/>
                <a:ea typeface="+mn-ea"/>
                <a:cs typeface="+mn-cs"/>
              </a:rPr>
              <a:t>this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question</a:t>
            </a:r>
            <a:r>
              <a:rPr lang="en-GB" sz="1200" kern="1200" dirty="0">
                <a:solidFill>
                  <a:schemeClr val="tx1"/>
                </a:solidFill>
                <a:effectLst/>
                <a:latin typeface="+mn-lt"/>
                <a:ea typeface="+mn-ea"/>
                <a:cs typeface="+mn-cs"/>
              </a:rPr>
              <a:t> helped us narrow down the list of possible topics. For example, we found it important to teach</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ranks so that </a:t>
            </a:r>
            <a:r>
              <a:rPr lang="hr-HR" sz="1200" kern="1200" dirty="0" err="1">
                <a:solidFill>
                  <a:schemeClr val="tx1"/>
                </a:solidFill>
                <a:effectLst/>
                <a:latin typeface="+mn-lt"/>
                <a:ea typeface="+mn-ea"/>
                <a:cs typeface="+mn-cs"/>
              </a:rPr>
              <a:t>our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may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be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able</a:t>
            </a:r>
            <a:r>
              <a:rPr lang="hr-HR" sz="1200" kern="1200" dirty="0">
                <a:solidFill>
                  <a:schemeClr val="tx1"/>
                </a:solidFill>
                <a:effectLst/>
                <a:latin typeface="+mn-lt"/>
                <a:ea typeface="+mn-ea"/>
                <a:cs typeface="+mn-cs"/>
              </a:rPr>
              <a:t> to</a:t>
            </a:r>
            <a:r>
              <a:rPr lang="en-GB" sz="1200" kern="1200" dirty="0">
                <a:solidFill>
                  <a:schemeClr val="tx1"/>
                </a:solidFill>
                <a:effectLst/>
                <a:latin typeface="+mn-lt"/>
                <a:ea typeface="+mn-ea"/>
                <a:cs typeface="+mn-cs"/>
              </a:rPr>
              <a:t> introduce themselves to native speakers and recognize if their collocutors are their senior or junior in rank. Also, since it is easier to find your way around a barracks in Germany or Austria if you know German names for the facilities there, we thought this would be a</a:t>
            </a:r>
            <a:r>
              <a:rPr lang="hr-HR" sz="1200" kern="1200" dirty="0" err="1">
                <a:solidFill>
                  <a:schemeClr val="tx1"/>
                </a:solidFill>
                <a:effectLst/>
                <a:latin typeface="+mn-lt"/>
                <a:ea typeface="+mn-ea"/>
                <a:cs typeface="+mn-cs"/>
              </a:rPr>
              <a:t>nother</a:t>
            </a:r>
            <a:r>
              <a:rPr lang="en-GB" sz="1200" kern="1200" dirty="0">
                <a:solidFill>
                  <a:schemeClr val="tx1"/>
                </a:solidFill>
                <a:effectLst/>
                <a:latin typeface="+mn-lt"/>
                <a:ea typeface="+mn-ea"/>
                <a:cs typeface="+mn-cs"/>
              </a:rPr>
              <a:t> useful topic, as well.</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Next, we deemed it necessary that the chosen military topics be taught in conjunction with </a:t>
            </a:r>
            <a:r>
              <a:rPr lang="hr-HR" sz="1200" kern="1200" dirty="0">
                <a:solidFill>
                  <a:schemeClr val="tx1"/>
                </a:solidFill>
                <a:effectLst/>
                <a:latin typeface="+mn-lt"/>
                <a:ea typeface="+mn-ea"/>
                <a:cs typeface="+mn-cs"/>
              </a:rPr>
              <a:t>general-</a:t>
            </a:r>
            <a:r>
              <a:rPr lang="hr-HR" sz="1200" kern="1200" dirty="0" err="1">
                <a:solidFill>
                  <a:schemeClr val="tx1"/>
                </a:solidFill>
                <a:effectLst/>
                <a:latin typeface="+mn-lt"/>
                <a:ea typeface="+mn-ea"/>
                <a:cs typeface="+mn-cs"/>
              </a:rPr>
              <a:t>language</a:t>
            </a:r>
            <a:r>
              <a:rPr lang="en-GB" sz="1200" kern="1200" dirty="0">
                <a:solidFill>
                  <a:schemeClr val="tx1"/>
                </a:solidFill>
                <a:effectLst/>
                <a:latin typeface="+mn-lt"/>
                <a:ea typeface="+mn-ea"/>
                <a:cs typeface="+mn-cs"/>
              </a:rPr>
              <a:t> topics rather than separately. For instance, we decided to include the vocabulary related to everyday activities in the barracks into the lesson about the learners’ daily routine. Likewise, we chose to integrate the structure of the armed forces into the lesson about work and to teach parts of the military uniform together with everyday clothing.</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Our last and maybe the most important criterion was language level. Since our plan was to teach several military topics throughout the duration of the course, we had to keep in mind what grammar and vocabulary our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would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have</a:t>
            </a:r>
            <a:r>
              <a:rPr lang="en-GB" sz="1200" kern="1200" dirty="0">
                <a:solidFill>
                  <a:schemeClr val="tx1"/>
                </a:solidFill>
                <a:effectLst/>
                <a:latin typeface="+mn-lt"/>
                <a:ea typeface="+mn-ea"/>
                <a:cs typeface="+mn-cs"/>
              </a:rPr>
              <a:t> already acquired up to </a:t>
            </a:r>
            <a:r>
              <a:rPr lang="en-GB" sz="1200" kern="1200" dirty="0" err="1">
                <a:solidFill>
                  <a:schemeClr val="tx1"/>
                </a:solidFill>
                <a:effectLst/>
                <a:latin typeface="+mn-lt"/>
                <a:ea typeface="+mn-ea"/>
                <a:cs typeface="+mn-cs"/>
              </a:rPr>
              <a:t>th</a:t>
            </a:r>
            <a:r>
              <a:rPr lang="hr-HR" sz="1200" kern="1200" dirty="0">
                <a:solidFill>
                  <a:schemeClr val="tx1"/>
                </a:solidFill>
                <a:effectLst/>
                <a:latin typeface="+mn-lt"/>
                <a:ea typeface="+mn-ea"/>
                <a:cs typeface="+mn-cs"/>
              </a:rPr>
              <a:t>e</a:t>
            </a:r>
            <a:r>
              <a:rPr lang="en-GB" sz="1200" kern="1200" dirty="0">
                <a:solidFill>
                  <a:schemeClr val="tx1"/>
                </a:solidFill>
                <a:effectLst/>
                <a:latin typeface="+mn-lt"/>
                <a:ea typeface="+mn-ea"/>
                <a:cs typeface="+mn-cs"/>
              </a:rPr>
              <a:t> point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when</a:t>
            </a:r>
            <a:r>
              <a:rPr lang="hr-HR" sz="1200" kern="1200" dirty="0">
                <a:solidFill>
                  <a:schemeClr val="tx1"/>
                </a:solidFill>
                <a:effectLst/>
                <a:latin typeface="+mn-lt"/>
                <a:ea typeface="+mn-ea"/>
                <a:cs typeface="+mn-cs"/>
              </a:rPr>
              <a:t> a </a:t>
            </a:r>
            <a:r>
              <a:rPr lang="hr-HR" sz="1200" kern="1200" dirty="0" err="1">
                <a:solidFill>
                  <a:schemeClr val="tx1"/>
                </a:solidFill>
                <a:effectLst/>
                <a:latin typeface="+mn-lt"/>
                <a:ea typeface="+mn-ea"/>
                <a:cs typeface="+mn-cs"/>
              </a:rPr>
              <a:t>topic</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was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introduced</a:t>
            </a:r>
            <a:r>
              <a:rPr lang="en-GB" sz="1200" kern="1200" dirty="0">
                <a:solidFill>
                  <a:schemeClr val="tx1"/>
                </a:solidFill>
                <a:effectLst/>
                <a:latin typeface="+mn-lt"/>
                <a:ea typeface="+mn-ea"/>
                <a:cs typeface="+mn-cs"/>
              </a:rPr>
              <a:t> as well as what the </a:t>
            </a:r>
            <a:r>
              <a:rPr lang="hr-HR" sz="1200" kern="1200" dirty="0" err="1">
                <a:solidFill>
                  <a:schemeClr val="tx1"/>
                </a:solidFill>
                <a:effectLst/>
                <a:latin typeface="+mn-lt"/>
                <a:ea typeface="+mn-ea"/>
                <a:cs typeface="+mn-cs"/>
              </a:rPr>
              <a:t>overall</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projected outcomes of the course were. This criterion was crucial in the selection of and vocabulary.</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Having selected our topics, we moved onto the development of materials and methods for their implementation in the course. In doing so, we followed several guidelines. Firstly, it was imperative </a:t>
            </a:r>
            <a:r>
              <a:rPr lang="hr-HR" sz="1200" kern="1200" dirty="0" err="1">
                <a:solidFill>
                  <a:schemeClr val="tx1"/>
                </a:solidFill>
                <a:effectLst/>
                <a:latin typeface="+mn-lt"/>
                <a:ea typeface="+mn-ea"/>
                <a:cs typeface="+mn-cs"/>
              </a:rPr>
              <a:t>that</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methods and materials be interactive. Our objective was to avoid rote learning and actively engage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so that they learn by doing. Because </a:t>
            </a:r>
            <a:r>
              <a:rPr lang="hr-HR" sz="1200" kern="1200" dirty="0" err="1">
                <a:solidFill>
                  <a:schemeClr val="tx1"/>
                </a:solidFill>
                <a:effectLst/>
                <a:latin typeface="+mn-lt"/>
                <a:ea typeface="+mn-ea"/>
                <a:cs typeface="+mn-cs"/>
              </a:rPr>
              <a:t>they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all</a:t>
            </a:r>
            <a:r>
              <a:rPr lang="en-GB" sz="1200" kern="1200" dirty="0">
                <a:solidFill>
                  <a:schemeClr val="tx1"/>
                </a:solidFill>
                <a:effectLst/>
                <a:latin typeface="+mn-lt"/>
                <a:ea typeface="+mn-ea"/>
                <a:cs typeface="+mn-cs"/>
              </a:rPr>
              <a:t> have different personalities and every one of them learns in a different way, it was important that our methods and materials engage multiple intelligences, especially visual-spatial, bodily-kinaesthetic, linguistic-verbal and interpersonal intelligence.</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Furthermore, we wanted to involve the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partipants</a:t>
            </a:r>
            <a:r>
              <a:rPr lang="en-GB" sz="1200" kern="1200" dirty="0">
                <a:solidFill>
                  <a:schemeClr val="tx1"/>
                </a:solidFill>
                <a:effectLst/>
                <a:latin typeface="+mn-lt"/>
                <a:ea typeface="+mn-ea"/>
                <a:cs typeface="+mn-cs"/>
              </a:rPr>
              <a:t>’ subject matter expertise in the learning process</a:t>
            </a:r>
            <a:r>
              <a:rPr lang="hr-HR" sz="1200" kern="1200" dirty="0">
                <a:solidFill>
                  <a:schemeClr val="tx1"/>
                </a:solidFill>
                <a:effectLst/>
                <a:latin typeface="+mn-lt"/>
                <a:ea typeface="+mn-ea"/>
                <a:cs typeface="+mn-cs"/>
              </a:rPr>
              <a:t>, i. e. </a:t>
            </a:r>
            <a:r>
              <a:rPr lang="en-GB" sz="1200" kern="1200" dirty="0">
                <a:solidFill>
                  <a:schemeClr val="tx1"/>
                </a:solidFill>
                <a:effectLst/>
                <a:latin typeface="+mn-lt"/>
                <a:ea typeface="+mn-ea"/>
                <a:cs typeface="+mn-cs"/>
              </a:rPr>
              <a:t>to design materials and activities which would allow them to utilize their expert knowledge as members of the armed forces.</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ea typeface="+mn-ea"/>
                <a:cs typeface="+mn-cs"/>
              </a:rPr>
              <a:t>The </a:t>
            </a:r>
            <a:r>
              <a:rPr lang="hr-HR" sz="1200" kern="1200" dirty="0" err="1">
                <a:solidFill>
                  <a:schemeClr val="tx1"/>
                </a:solidFill>
                <a:effectLst/>
                <a:latin typeface="+mn-lt"/>
                <a:ea typeface="+mn-ea"/>
                <a:cs typeface="+mn-cs"/>
              </a:rPr>
              <a:t>final</a:t>
            </a:r>
            <a:r>
              <a:rPr lang="en-GB" sz="1200" kern="1200" dirty="0">
                <a:solidFill>
                  <a:schemeClr val="tx1"/>
                </a:solidFill>
                <a:effectLst/>
                <a:latin typeface="+mn-lt"/>
                <a:ea typeface="+mn-ea"/>
                <a:cs typeface="+mn-cs"/>
              </a:rPr>
              <a:t> guiding principle when creating materials was multimodality. Our aim was to create worksheets with textual and visual components. The text-image ratio depended on the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level, so that materials on STANAG Level 1 </a:t>
            </a:r>
            <a:r>
              <a:rPr lang="hr-HR" sz="1200" kern="1200" dirty="0" err="1">
                <a:solidFill>
                  <a:schemeClr val="tx1"/>
                </a:solidFill>
                <a:effectLst/>
                <a:latin typeface="+mn-lt"/>
                <a:ea typeface="+mn-ea"/>
                <a:cs typeface="+mn-cs"/>
              </a:rPr>
              <a:t>ultimatey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ended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up</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being</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predominantly visual, whereas worksheets for STANAG Level 1+ include texts consisting of short paragraphs.</a:t>
            </a:r>
            <a:endParaRPr lang="hr-HR" sz="1200" kern="1200" dirty="0">
              <a:solidFill>
                <a:schemeClr val="tx1"/>
              </a:solidFill>
              <a:effectLst/>
              <a:latin typeface="+mn-lt"/>
              <a:ea typeface="+mn-ea"/>
              <a:cs typeface="+mn-cs"/>
            </a:endParaRPr>
          </a:p>
          <a:p>
            <a:endParaRPr lang="hr-HR"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Since we </a:t>
            </a:r>
            <a:r>
              <a:rPr lang="hr-HR" sz="1200" kern="1200" dirty="0">
                <a:solidFill>
                  <a:schemeClr val="tx1"/>
                </a:solidFill>
                <a:effectLst/>
                <a:latin typeface="+mn-lt"/>
                <a:ea typeface="+mn-ea"/>
                <a:cs typeface="+mn-cs"/>
              </a:rPr>
              <a:t>(the </a:t>
            </a:r>
            <a:r>
              <a:rPr lang="hr-HR" sz="1200" kern="1200" dirty="0" err="1">
                <a:solidFill>
                  <a:schemeClr val="tx1"/>
                </a:solidFill>
                <a:effectLst/>
                <a:latin typeface="+mn-lt"/>
                <a:ea typeface="+mn-ea"/>
                <a:cs typeface="+mn-cs"/>
              </a:rPr>
              <a:t>teachers</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are civilians and none of us has ever gone through even basic training, we would occasionally come across military concepts that we were not entirely familiar with even in Croatian. In such situations, we would reach out to our colleagues in the Croatian Armed Forces, the </a:t>
            </a:r>
            <a:r>
              <a:rPr lang="en-GB" sz="1200" i="1" kern="1200" dirty="0" err="1">
                <a:solidFill>
                  <a:schemeClr val="tx1"/>
                </a:solidFill>
                <a:effectLst/>
                <a:latin typeface="+mn-lt"/>
                <a:ea typeface="+mn-ea"/>
                <a:cs typeface="+mn-cs"/>
              </a:rPr>
              <a:t>Bundesheer</a:t>
            </a:r>
            <a:r>
              <a:rPr lang="en-GB" sz="1200" kern="1200" dirty="0">
                <a:solidFill>
                  <a:schemeClr val="tx1"/>
                </a:solidFill>
                <a:effectLst/>
                <a:latin typeface="+mn-lt"/>
                <a:ea typeface="+mn-ea"/>
                <a:cs typeface="+mn-cs"/>
              </a:rPr>
              <a:t> and the </a:t>
            </a:r>
            <a:r>
              <a:rPr lang="en-GB" sz="1200" i="1" kern="1200" dirty="0">
                <a:solidFill>
                  <a:schemeClr val="tx1"/>
                </a:solidFill>
                <a:effectLst/>
                <a:latin typeface="+mn-lt"/>
                <a:ea typeface="+mn-ea"/>
                <a:cs typeface="+mn-cs"/>
              </a:rPr>
              <a:t>Bundeswehr</a:t>
            </a:r>
            <a:r>
              <a:rPr lang="en-GB" sz="1200" kern="1200" dirty="0">
                <a:solidFill>
                  <a:schemeClr val="tx1"/>
                </a:solidFill>
                <a:effectLst/>
                <a:latin typeface="+mn-lt"/>
                <a:ea typeface="+mn-ea"/>
                <a:cs typeface="+mn-cs"/>
              </a:rPr>
              <a:t>, who could explain them to us.</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7</a:t>
            </a:fld>
            <a:endParaRPr lang="hr-HR"/>
          </a:p>
        </p:txBody>
      </p:sp>
    </p:spTree>
    <p:extLst>
      <p:ext uri="{BB962C8B-B14F-4D97-AF65-F5344CB8AC3E}">
        <p14:creationId xmlns:p14="http://schemas.microsoft.com/office/powerpoint/2010/main" val="2814714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Ultimately, the following topics were selected for Levels 1 and 1+. You may notice some topics appearing on both levels. This is because we found certain topics to be too complex and broad to be taught at just one level. Therefore, we decided to introduce basic concepts and terminology related to these topics at Level 1 and then revise and expand upon them at Level </a:t>
            </a:r>
            <a:r>
              <a:rPr lang="hr-HR" sz="1200" kern="1200" dirty="0">
                <a:solidFill>
                  <a:schemeClr val="tx1"/>
                </a:solidFill>
                <a:effectLst/>
                <a:latin typeface="+mn-lt"/>
                <a:ea typeface="+mn-ea"/>
                <a:cs typeface="+mn-cs"/>
              </a:rPr>
              <a:t>1+</a:t>
            </a:r>
            <a:r>
              <a:rPr lang="en-GB" sz="1200" kern="1200" dirty="0">
                <a:solidFill>
                  <a:schemeClr val="tx1"/>
                </a:solidFill>
                <a:effectLst/>
                <a:latin typeface="+mn-lt"/>
                <a:ea typeface="+mn-ea"/>
                <a:cs typeface="+mn-cs"/>
              </a:rPr>
              <a:t>.</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8</a:t>
            </a:fld>
            <a:endParaRPr lang="hr-HR"/>
          </a:p>
        </p:txBody>
      </p:sp>
    </p:spTree>
    <p:extLst>
      <p:ext uri="{BB962C8B-B14F-4D97-AF65-F5344CB8AC3E}">
        <p14:creationId xmlns:p14="http://schemas.microsoft.com/office/powerpoint/2010/main" val="4033543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Level 1 courses, most of the military vocabulary in German is introduced visually. We use images from the website of the </a:t>
            </a:r>
            <a:r>
              <a:rPr lang="en-GB" sz="1200" i="1" kern="1200" dirty="0">
                <a:solidFill>
                  <a:schemeClr val="tx1"/>
                </a:solidFill>
                <a:effectLst/>
                <a:latin typeface="+mn-lt"/>
                <a:ea typeface="+mn-ea"/>
                <a:cs typeface="+mn-cs"/>
              </a:rPr>
              <a:t>Bundeswehr</a:t>
            </a:r>
            <a:r>
              <a:rPr lang="en-GB" sz="1200" kern="1200" dirty="0">
                <a:solidFill>
                  <a:schemeClr val="tx1"/>
                </a:solidFill>
                <a:effectLst/>
                <a:latin typeface="+mn-lt"/>
                <a:ea typeface="+mn-ea"/>
                <a:cs typeface="+mn-cs"/>
              </a:rPr>
              <a:t> and other internet sources, as well as self-created materials. When images are shown in conjunction with terminology,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can </a:t>
            </a:r>
            <a:r>
              <a:rPr lang="hr-HR" sz="1200" kern="1200" dirty="0" err="1">
                <a:solidFill>
                  <a:schemeClr val="tx1"/>
                </a:solidFill>
                <a:effectLst/>
                <a:latin typeface="+mn-lt"/>
                <a:ea typeface="+mn-ea"/>
                <a:cs typeface="+mn-cs"/>
              </a:rPr>
              <a:t>utilize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their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expert</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knowledge</a:t>
            </a:r>
            <a:r>
              <a:rPr lang="hr-HR" sz="1200" kern="1200" dirty="0">
                <a:solidFill>
                  <a:schemeClr val="tx1"/>
                </a:solidFill>
                <a:effectLst/>
                <a:latin typeface="+mn-lt"/>
                <a:ea typeface="+mn-ea"/>
                <a:cs typeface="+mn-cs"/>
              </a:rPr>
              <a:t> to </a:t>
            </a:r>
            <a:r>
              <a:rPr lang="hr-HR" sz="1200" kern="1200" dirty="0" err="1">
                <a:solidFill>
                  <a:schemeClr val="tx1"/>
                </a:solidFill>
                <a:effectLst/>
                <a:latin typeface="+mn-lt"/>
                <a:ea typeface="+mn-ea"/>
                <a:cs typeface="+mn-cs"/>
              </a:rPr>
              <a:t>understand</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meaning</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presented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words</a:t>
            </a:r>
            <a:r>
              <a:rPr lang="hr-HR" sz="1200" kern="1200" dirty="0">
                <a:solidFill>
                  <a:schemeClr val="tx1"/>
                </a:solidFill>
                <a:effectLst/>
                <a:latin typeface="+mn-lt"/>
                <a:ea typeface="+mn-ea"/>
                <a:cs typeface="+mn-cs"/>
              </a:rPr>
              <a:t> more </a:t>
            </a:r>
            <a:r>
              <a:rPr lang="hr-HR" sz="1200" kern="1200" dirty="0" err="1">
                <a:solidFill>
                  <a:schemeClr val="tx1"/>
                </a:solidFill>
                <a:effectLst/>
                <a:latin typeface="+mn-lt"/>
                <a:ea typeface="+mn-ea"/>
                <a:cs typeface="+mn-cs"/>
              </a:rPr>
              <a:t>easily</a:t>
            </a:r>
            <a:r>
              <a:rPr lang="hr-HR" sz="1200" kern="120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connect them to their Croatian equivalents. For example, as the symbols for branches and units are universal across NATO, learners can leverage that knowledge to quickly </a:t>
            </a:r>
            <a:r>
              <a:rPr lang="hr-HR" sz="1200" kern="1200" dirty="0" err="1">
                <a:solidFill>
                  <a:schemeClr val="tx1"/>
                </a:solidFill>
                <a:effectLst/>
                <a:latin typeface="+mn-lt"/>
                <a:ea typeface="+mn-ea"/>
                <a:cs typeface="+mn-cs"/>
              </a:rPr>
              <a:t>grasp</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meaning</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new</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vocabulary</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This</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allows them </a:t>
            </a:r>
            <a:r>
              <a:rPr lang="hr-HR" sz="1200" kern="1200" dirty="0">
                <a:solidFill>
                  <a:schemeClr val="tx1"/>
                </a:solidFill>
                <a:effectLst/>
                <a:latin typeface="+mn-lt"/>
                <a:ea typeface="+mn-ea"/>
                <a:cs typeface="+mn-cs"/>
              </a:rPr>
              <a:t>more time </a:t>
            </a:r>
            <a:r>
              <a:rPr lang="en-GB" sz="1200" kern="1200" dirty="0">
                <a:solidFill>
                  <a:schemeClr val="tx1"/>
                </a:solidFill>
                <a:effectLst/>
                <a:latin typeface="+mn-lt"/>
                <a:ea typeface="+mn-ea"/>
                <a:cs typeface="+mn-cs"/>
              </a:rPr>
              <a:t>to focus</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on pronunciation, </a:t>
            </a:r>
            <a:r>
              <a:rPr lang="hr-HR" sz="1200" kern="1200" dirty="0" err="1">
                <a:solidFill>
                  <a:schemeClr val="tx1"/>
                </a:solidFill>
                <a:effectLst/>
                <a:latin typeface="+mn-lt"/>
                <a:ea typeface="+mn-ea"/>
                <a:cs typeface="+mn-cs"/>
              </a:rPr>
              <a:t>which</a:t>
            </a:r>
            <a:r>
              <a:rPr lang="hr-HR" sz="1200" kern="1200" dirty="0">
                <a:solidFill>
                  <a:schemeClr val="tx1"/>
                </a:solidFill>
                <a:effectLst/>
                <a:latin typeface="+mn-lt"/>
                <a:ea typeface="+mn-ea"/>
                <a:cs typeface="+mn-cs"/>
              </a:rPr>
              <a:t> is </a:t>
            </a:r>
            <a:r>
              <a:rPr lang="hr-HR" sz="1200" kern="1200" dirty="0" err="1">
                <a:solidFill>
                  <a:schemeClr val="tx1"/>
                </a:solidFill>
                <a:effectLst/>
                <a:latin typeface="+mn-lt"/>
                <a:ea typeface="+mn-ea"/>
                <a:cs typeface="+mn-cs"/>
              </a:rPr>
              <a:t>important</a:t>
            </a:r>
            <a:r>
              <a:rPr lang="en-GB" sz="1200" kern="1200" dirty="0">
                <a:solidFill>
                  <a:schemeClr val="tx1"/>
                </a:solidFill>
                <a:effectLst/>
                <a:latin typeface="+mn-lt"/>
                <a:ea typeface="+mn-ea"/>
                <a:cs typeface="+mn-cs"/>
              </a:rPr>
              <a:t> as many of these words are compounds and our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need practice in pronouncing them.</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5"/>
          </p:nvPr>
        </p:nvSpPr>
        <p:spPr/>
        <p:txBody>
          <a:bodyPr/>
          <a:lstStyle/>
          <a:p>
            <a:fld id="{413CF01C-32D5-489B-8555-4FAE41302E00}" type="slidenum">
              <a:rPr lang="hr-HR" smtClean="0"/>
              <a:t>9</a:t>
            </a:fld>
            <a:endParaRPr lang="hr-HR"/>
          </a:p>
        </p:txBody>
      </p:sp>
    </p:spTree>
    <p:extLst>
      <p:ext uri="{BB962C8B-B14F-4D97-AF65-F5344CB8AC3E}">
        <p14:creationId xmlns:p14="http://schemas.microsoft.com/office/powerpoint/2010/main" val="394608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err="1">
                <a:solidFill>
                  <a:schemeClr val="tx1"/>
                </a:solidFill>
                <a:effectLst/>
                <a:latin typeface="+mn-lt"/>
                <a:ea typeface="+mn-ea"/>
                <a:cs typeface="+mn-cs"/>
              </a:rPr>
              <a:t>Names</a:t>
            </a:r>
            <a:r>
              <a:rPr lang="hr-HR" sz="1200" kern="1200" dirty="0">
                <a:solidFill>
                  <a:schemeClr val="tx1"/>
                </a:solidFill>
                <a:effectLst/>
                <a:latin typeface="+mn-lt"/>
                <a:ea typeface="+mn-ea"/>
                <a:cs typeface="+mn-cs"/>
              </a:rPr>
              <a:t> for </a:t>
            </a:r>
            <a:r>
              <a:rPr lang="hr-HR" sz="1200" kern="1200" dirty="0" err="1">
                <a:solidFill>
                  <a:schemeClr val="tx1"/>
                </a:solidFill>
                <a:effectLst/>
                <a:latin typeface="+mn-lt"/>
                <a:ea typeface="+mn-ea"/>
                <a:cs typeface="+mn-cs"/>
              </a:rPr>
              <a:t>ranks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in</a:t>
            </a:r>
            <a:r>
              <a:rPr lang="hr-HR" sz="1200" kern="1200" dirty="0">
                <a:solidFill>
                  <a:schemeClr val="tx1"/>
                </a:solidFill>
                <a:effectLst/>
                <a:latin typeface="+mn-lt"/>
                <a:ea typeface="+mn-ea"/>
                <a:cs typeface="+mn-cs"/>
              </a:rPr>
              <a:t> German are </a:t>
            </a:r>
            <a:r>
              <a:rPr lang="hr-HR" sz="1200" kern="1200" dirty="0" err="1">
                <a:solidFill>
                  <a:schemeClr val="tx1"/>
                </a:solidFill>
                <a:effectLst/>
                <a:latin typeface="+mn-lt"/>
                <a:ea typeface="+mn-ea"/>
                <a:cs typeface="+mn-cs"/>
              </a:rPr>
              <a:t>introduced</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with</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Croatian insignia, which our learners are familiar with. We do not require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our learners to learn the rank system of the </a:t>
            </a:r>
            <a:r>
              <a:rPr lang="en-GB" sz="1200" i="1" kern="1200" dirty="0">
                <a:solidFill>
                  <a:schemeClr val="tx1"/>
                </a:solidFill>
                <a:effectLst/>
                <a:latin typeface="+mn-lt"/>
                <a:ea typeface="+mn-ea"/>
                <a:cs typeface="+mn-cs"/>
              </a:rPr>
              <a:t>Bundeswehr</a:t>
            </a:r>
            <a:r>
              <a:rPr lang="en-GB" sz="1200" kern="1200" dirty="0">
                <a:solidFill>
                  <a:schemeClr val="tx1"/>
                </a:solidFill>
                <a:effectLst/>
                <a:latin typeface="+mn-lt"/>
                <a:ea typeface="+mn-ea"/>
                <a:cs typeface="+mn-cs"/>
              </a:rPr>
              <a:t>, not only because that system is more elaborate than the Croatian one, but also because </a:t>
            </a:r>
            <a:r>
              <a:rPr lang="hr-HR" sz="1200" kern="1200" dirty="0" err="1">
                <a:solidFill>
                  <a:schemeClr val="tx1"/>
                </a:solidFill>
                <a:effectLst/>
                <a:latin typeface="+mn-lt"/>
                <a:ea typeface="+mn-ea"/>
                <a:cs typeface="+mn-cs"/>
              </a:rPr>
              <a:t>our</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objective when teaching ranks is </a:t>
            </a:r>
            <a:r>
              <a:rPr lang="hr-HR" sz="1200" kern="1200" dirty="0" err="1">
                <a:solidFill>
                  <a:schemeClr val="tx1"/>
                </a:solidFill>
                <a:effectLst/>
                <a:latin typeface="+mn-lt"/>
                <a:ea typeface="+mn-ea"/>
                <a:cs typeface="+mn-cs"/>
              </a:rPr>
              <a:t>primarily</a:t>
            </a:r>
            <a:r>
              <a:rPr lang="hr-HR" sz="1200" kern="1200" dirty="0">
                <a:solidFill>
                  <a:schemeClr val="tx1"/>
                </a:solidFill>
                <a:effectLst/>
                <a:latin typeface="+mn-lt"/>
                <a:ea typeface="+mn-ea"/>
                <a:cs typeface="+mn-cs"/>
              </a:rPr>
              <a:t> for </a:t>
            </a:r>
            <a:r>
              <a:rPr lang="hr-HR" sz="1200" kern="1200" dirty="0" err="1">
                <a:solidFill>
                  <a:schemeClr val="tx1"/>
                </a:solidFill>
                <a:effectLst/>
                <a:latin typeface="+mn-lt"/>
                <a:ea typeface="+mn-ea"/>
                <a:cs typeface="+mn-cs"/>
              </a:rPr>
              <a:t>our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course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participants</a:t>
            </a:r>
            <a:r>
              <a:rPr lang="en-GB" sz="1200" kern="1200" dirty="0">
                <a:solidFill>
                  <a:schemeClr val="tx1"/>
                </a:solidFill>
                <a:effectLst/>
                <a:latin typeface="+mn-lt"/>
                <a:ea typeface="+mn-ea"/>
                <a:cs typeface="+mn-cs"/>
              </a:rPr>
              <a:t> </a:t>
            </a:r>
            <a:r>
              <a:rPr lang="hr-HR" sz="1200" kern="1200" dirty="0">
                <a:solidFill>
                  <a:schemeClr val="tx1"/>
                </a:solidFill>
                <a:effectLst/>
                <a:latin typeface="+mn-lt"/>
                <a:ea typeface="+mn-ea"/>
                <a:cs typeface="+mn-cs"/>
              </a:rPr>
              <a:t>to </a:t>
            </a:r>
            <a:r>
              <a:rPr lang="en-GB" sz="1200" kern="1200" dirty="0">
                <a:solidFill>
                  <a:schemeClr val="tx1"/>
                </a:solidFill>
                <a:effectLst/>
                <a:latin typeface="+mn-lt"/>
                <a:ea typeface="+mn-ea"/>
                <a:cs typeface="+mn-cs"/>
              </a:rPr>
              <a:t>be able to introduce themselves with their rank </a:t>
            </a:r>
            <a:r>
              <a:rPr lang="hr-HR" sz="1200" kern="1200" dirty="0" err="1">
                <a:solidFill>
                  <a:schemeClr val="tx1"/>
                </a:solidFill>
                <a:effectLst/>
                <a:latin typeface="+mn-lt"/>
                <a:ea typeface="+mn-ea"/>
                <a:cs typeface="+mn-cs"/>
              </a:rPr>
              <a:t>when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speaking</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with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native</a:t>
            </a:r>
            <a:r>
              <a:rPr lang="hr-HR" sz="1200" kern="1200" dirty="0">
                <a:solidFill>
                  <a:schemeClr val="tx1"/>
                </a:solidFill>
                <a:effectLst/>
                <a:latin typeface="+mn-lt"/>
                <a:ea typeface="+mn-ea"/>
                <a:cs typeface="+mn-cs"/>
              </a:rPr>
              <a:t> German </a:t>
            </a:r>
            <a:r>
              <a:rPr lang="hr-HR" sz="1200" kern="1200" dirty="0" err="1">
                <a:solidFill>
                  <a:schemeClr val="tx1"/>
                </a:solidFill>
                <a:effectLst/>
                <a:latin typeface="+mn-lt"/>
                <a:ea typeface="+mn-ea"/>
                <a:cs typeface="+mn-cs"/>
              </a:rPr>
              <a:t>speakers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other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speakers</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German. </a:t>
            </a:r>
            <a:r>
              <a:rPr lang="hr-HR" sz="1200" kern="1200" dirty="0" err="1">
                <a:solidFill>
                  <a:schemeClr val="tx1"/>
                </a:solidFill>
                <a:effectLst/>
                <a:latin typeface="+mn-lt"/>
                <a:ea typeface="+mn-ea"/>
                <a:cs typeface="+mn-cs"/>
              </a:rPr>
              <a:t>Therefore</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our</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learners</a:t>
            </a:r>
            <a:r>
              <a:rPr lang="en-GB" sz="1200" kern="1200" dirty="0">
                <a:solidFill>
                  <a:schemeClr val="tx1"/>
                </a:solidFill>
                <a:effectLst/>
                <a:latin typeface="+mn-lt"/>
                <a:ea typeface="+mn-ea"/>
                <a:cs typeface="+mn-cs"/>
              </a:rPr>
              <a:t> only need to know the German equivalents of their ranks. </a:t>
            </a:r>
            <a:r>
              <a:rPr lang="hr-HR" sz="1200" kern="1200" dirty="0">
                <a:solidFill>
                  <a:schemeClr val="tx1"/>
                </a:solidFill>
                <a:effectLst/>
                <a:latin typeface="+mn-lt"/>
                <a:ea typeface="+mn-ea"/>
                <a:cs typeface="+mn-cs"/>
              </a:rPr>
              <a:t>In </a:t>
            </a:r>
            <a:r>
              <a:rPr lang="hr-HR" sz="1200" kern="1200" dirty="0" err="1">
                <a:solidFill>
                  <a:schemeClr val="tx1"/>
                </a:solidFill>
                <a:effectLst/>
                <a:latin typeface="+mn-lt"/>
                <a:ea typeface="+mn-ea"/>
                <a:cs typeface="+mn-cs"/>
              </a:rPr>
              <a:t>class</a:t>
            </a:r>
            <a:r>
              <a:rPr lang="hr-HR"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we provide them with a table that includes Croatian insignia</a:t>
            </a:r>
            <a:r>
              <a:rPr lang="hr-HR" sz="1200" kern="1200" dirty="0">
                <a:solidFill>
                  <a:schemeClr val="tx1"/>
                </a:solidFill>
                <a:effectLst/>
                <a:latin typeface="+mn-lt"/>
                <a:ea typeface="+mn-ea"/>
                <a:cs typeface="+mn-cs"/>
              </a:rPr>
              <a:t> as </a:t>
            </a:r>
            <a:r>
              <a:rPr lang="hr-HR" sz="1200" kern="1200" dirty="0" err="1">
                <a:solidFill>
                  <a:schemeClr val="tx1"/>
                </a:solidFill>
                <a:effectLst/>
                <a:latin typeface="+mn-lt"/>
                <a:ea typeface="+mn-ea"/>
                <a:cs typeface="+mn-cs"/>
              </a:rPr>
              <a:t>well</a:t>
            </a:r>
            <a:r>
              <a:rPr lang="hr-HR" sz="1200" kern="1200" dirty="0">
                <a:solidFill>
                  <a:schemeClr val="tx1"/>
                </a:solidFill>
                <a:effectLst/>
                <a:latin typeface="+mn-lt"/>
                <a:ea typeface="+mn-ea"/>
                <a:cs typeface="+mn-cs"/>
              </a:rPr>
              <a:t> as the Croatian and German </a:t>
            </a:r>
            <a:r>
              <a:rPr lang="hr-HR" sz="1200" kern="1200" dirty="0" err="1">
                <a:solidFill>
                  <a:schemeClr val="tx1"/>
                </a:solidFill>
                <a:effectLst/>
                <a:latin typeface="+mn-lt"/>
                <a:ea typeface="+mn-ea"/>
                <a:cs typeface="+mn-cs"/>
              </a:rPr>
              <a:t>name</a:t>
            </a:r>
            <a:r>
              <a:rPr lang="hr-HR" sz="1200" kern="1200" dirty="0">
                <a:solidFill>
                  <a:schemeClr val="tx1"/>
                </a:solidFill>
                <a:effectLst/>
                <a:latin typeface="+mn-lt"/>
                <a:ea typeface="+mn-ea"/>
                <a:cs typeface="+mn-cs"/>
              </a:rPr>
              <a:t> for </a:t>
            </a:r>
            <a:r>
              <a:rPr lang="hr-HR" sz="1200" kern="1200" dirty="0" err="1">
                <a:solidFill>
                  <a:schemeClr val="tx1"/>
                </a:solidFill>
                <a:effectLst/>
                <a:latin typeface="+mn-lt"/>
                <a:ea typeface="+mn-ea"/>
                <a:cs typeface="+mn-cs"/>
              </a:rPr>
              <a:t>each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rank</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level</a:t>
            </a:r>
            <a:r>
              <a:rPr lang="hr-HR" sz="1200" kern="1200" dirty="0">
                <a:solidFill>
                  <a:schemeClr val="tx1"/>
                </a:solidFill>
                <a:effectLst/>
                <a:latin typeface="+mn-lt"/>
                <a:ea typeface="+mn-ea"/>
                <a:cs typeface="+mn-cs"/>
              </a:rPr>
              <a:t>. The </a:t>
            </a:r>
            <a:r>
              <a:rPr lang="hr-HR" sz="1200" kern="1200" dirty="0" err="1">
                <a:solidFill>
                  <a:schemeClr val="tx1"/>
                </a:solidFill>
                <a:effectLst/>
                <a:latin typeface="+mn-lt"/>
                <a:ea typeface="+mn-ea"/>
                <a:cs typeface="+mn-cs"/>
              </a:rPr>
              <a:t>translation</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of</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each</a:t>
            </a:r>
            <a:r>
              <a:rPr lang="hr-HR" sz="1200" kern="1200" dirty="0">
                <a:solidFill>
                  <a:schemeClr val="tx1"/>
                </a:solidFill>
                <a:effectLst/>
                <a:latin typeface="+mn-lt"/>
                <a:ea typeface="+mn-ea"/>
                <a:cs typeface="+mn-cs"/>
              </a:rPr>
              <a:t> </a:t>
            </a:r>
            <a:r>
              <a:rPr lang="hr-HR" sz="1200" kern="1200" dirty="0" err="1">
                <a:solidFill>
                  <a:schemeClr val="tx1"/>
                </a:solidFill>
                <a:effectLst/>
                <a:latin typeface="+mn-lt"/>
                <a:ea typeface="+mn-ea"/>
                <a:cs typeface="+mn-cs"/>
              </a:rPr>
              <a:t>rank</a:t>
            </a:r>
            <a:r>
              <a:rPr lang="hr-HR" sz="1200" kern="1200" dirty="0">
                <a:solidFill>
                  <a:schemeClr val="tx1"/>
                </a:solidFill>
                <a:effectLst/>
                <a:latin typeface="+mn-lt"/>
                <a:ea typeface="+mn-ea"/>
                <a:cs typeface="+mn-cs"/>
              </a:rPr>
              <a:t> from Croatian </a:t>
            </a:r>
            <a:r>
              <a:rPr lang="hr-HR" sz="1200" kern="1200" dirty="0" err="1">
                <a:solidFill>
                  <a:schemeClr val="tx1"/>
                </a:solidFill>
                <a:effectLst/>
                <a:latin typeface="+mn-lt"/>
                <a:ea typeface="+mn-ea"/>
                <a:cs typeface="+mn-cs"/>
              </a:rPr>
              <a:t>into</a:t>
            </a:r>
            <a:r>
              <a:rPr lang="hr-HR" sz="1200" kern="1200" dirty="0">
                <a:solidFill>
                  <a:schemeClr val="tx1"/>
                </a:solidFill>
                <a:effectLst/>
                <a:latin typeface="+mn-lt"/>
                <a:ea typeface="+mn-ea"/>
                <a:cs typeface="+mn-cs"/>
              </a:rPr>
              <a:t> German is </a:t>
            </a:r>
            <a:r>
              <a:rPr lang="hr-HR" sz="1200" kern="1200" dirty="0" err="1">
                <a:solidFill>
                  <a:schemeClr val="tx1"/>
                </a:solidFill>
                <a:effectLst/>
                <a:latin typeface="+mn-lt"/>
                <a:ea typeface="+mn-ea"/>
                <a:cs typeface="+mn-cs"/>
              </a:rPr>
              <a:t>based</a:t>
            </a:r>
            <a:r>
              <a:rPr lang="hr-HR" sz="1200" kern="1200" dirty="0">
                <a:solidFill>
                  <a:schemeClr val="tx1"/>
                </a:solidFill>
                <a:effectLst/>
                <a:latin typeface="+mn-lt"/>
                <a:ea typeface="+mn-ea"/>
                <a:cs typeface="+mn-cs"/>
              </a:rPr>
              <a:t> on NATO STANAG 2116.</a:t>
            </a:r>
          </a:p>
        </p:txBody>
      </p:sp>
      <p:sp>
        <p:nvSpPr>
          <p:cNvPr id="4" name="Rezervirano mjesto broja slajda 3"/>
          <p:cNvSpPr>
            <a:spLocks noGrp="1"/>
          </p:cNvSpPr>
          <p:nvPr>
            <p:ph type="sldNum" sz="quarter" idx="5"/>
          </p:nvPr>
        </p:nvSpPr>
        <p:spPr/>
        <p:txBody>
          <a:bodyPr/>
          <a:lstStyle/>
          <a:p>
            <a:fld id="{413CF01C-32D5-489B-8555-4FAE41302E00}" type="slidenum">
              <a:rPr lang="hr-HR" smtClean="0"/>
              <a:t>10</a:t>
            </a:fld>
            <a:endParaRPr lang="hr-HR"/>
          </a:p>
        </p:txBody>
      </p:sp>
    </p:spTree>
    <p:extLst>
      <p:ext uri="{BB962C8B-B14F-4D97-AF65-F5344CB8AC3E}">
        <p14:creationId xmlns:p14="http://schemas.microsoft.com/office/powerpoint/2010/main" val="1779415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0716483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4005680480"/>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261980963"/>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479700602"/>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6/20/2025</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9016409"/>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582933733"/>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71252136"/>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597880832"/>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34477878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658808"/>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6/20/2025</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542203"/>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Slika 6">
            <a:extLst>
              <a:ext uri="{FF2B5EF4-FFF2-40B4-BE49-F238E27FC236}">
                <a16:creationId xmlns:a16="http://schemas.microsoft.com/office/drawing/2014/main" id="{628D550F-ADDF-8811-6D75-DAD1B911A4D2}"/>
              </a:ext>
            </a:extLst>
          </p:cNvPr>
          <p:cNvPicPr>
            <a:picLocks noChangeAspect="1"/>
          </p:cNvPicPr>
          <p:nvPr userDrawn="1"/>
        </p:nvPicPr>
        <p:blipFill>
          <a:blip r:embed="rId13"/>
          <a:stretch>
            <a:fillRect/>
          </a:stretch>
        </p:blipFill>
        <p:spPr>
          <a:xfrm>
            <a:off x="200042" y="69124"/>
            <a:ext cx="499915" cy="652329"/>
          </a:xfrm>
          <a:prstGeom prst="rect">
            <a:avLst/>
          </a:prstGeom>
        </p:spPr>
      </p:pic>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pic>
        <p:nvPicPr>
          <p:cNvPr id="8" name="Slika 7">
            <a:extLst>
              <a:ext uri="{FF2B5EF4-FFF2-40B4-BE49-F238E27FC236}">
                <a16:creationId xmlns:a16="http://schemas.microsoft.com/office/drawing/2014/main" id="{2732C6AF-B2CD-D7DD-26FD-5A42CF403E6E}"/>
              </a:ext>
            </a:extLst>
          </p:cNvPr>
          <p:cNvPicPr>
            <a:picLocks noChangeAspect="1"/>
          </p:cNvPicPr>
          <p:nvPr userDrawn="1"/>
        </p:nvPicPr>
        <p:blipFill>
          <a:blip r:embed="rId14"/>
          <a:stretch>
            <a:fillRect/>
          </a:stretch>
        </p:blipFill>
        <p:spPr>
          <a:xfrm>
            <a:off x="11298562" y="148405"/>
            <a:ext cx="520498" cy="652328"/>
          </a:xfrm>
          <a:prstGeom prst="rect">
            <a:avLst/>
          </a:prstGeom>
        </p:spPr>
      </p:pic>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endParaRPr lang="en-US" dirty="0"/>
          </a:p>
        </p:txBody>
      </p:sp>
    </p:spTree>
    <p:extLst>
      <p:ext uri="{BB962C8B-B14F-4D97-AF65-F5344CB8AC3E}">
        <p14:creationId xmlns:p14="http://schemas.microsoft.com/office/powerpoint/2010/main" val="44622617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67" r:id="rId6"/>
    <p:sldLayoutId id="2147483863" r:id="rId7"/>
    <p:sldLayoutId id="2147483864" r:id="rId8"/>
    <p:sldLayoutId id="2147483865" r:id="rId9"/>
    <p:sldLayoutId id="2147483866" r:id="rId10"/>
    <p:sldLayoutId id="2147483868" r:id="rId11"/>
  </p:sldLayoutIdLst>
  <p:transition spd="slow">
    <p:wipe dir="r"/>
  </p:transition>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2.png"/><Relationship Id="rId4" Type="http://schemas.openxmlformats.org/officeDocument/2006/relationships/diagramLayout" Target="../diagrams/layout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473FB4B1-282D-C1A5-54B5-223B497DA482}"/>
              </a:ext>
            </a:extLst>
          </p:cNvPr>
          <p:cNvSpPr>
            <a:spLocks noGrp="1"/>
          </p:cNvSpPr>
          <p:nvPr>
            <p:ph type="ctrTitle"/>
          </p:nvPr>
        </p:nvSpPr>
        <p:spPr>
          <a:xfrm>
            <a:off x="0" y="1330351"/>
            <a:ext cx="6153078" cy="1532951"/>
          </a:xfrm>
        </p:spPr>
        <p:txBody>
          <a:bodyPr vert="horz" lIns="91440" tIns="45720" rIns="91440" bIns="45720" rtlCol="0">
            <a:noAutofit/>
          </a:bodyPr>
          <a:lstStyle/>
          <a:p>
            <a:pPr>
              <a:lnSpc>
                <a:spcPct val="90000"/>
              </a:lnSpc>
            </a:pPr>
            <a:r>
              <a:rPr lang="en-US" sz="3400" kern="1200" dirty="0">
                <a:latin typeface="+mj-lt"/>
                <a:ea typeface="+mj-ea"/>
                <a:cs typeface="+mj-cs"/>
              </a:rPr>
              <a:t>Overcoming the Lack of Teaching Resources Through Creativity: </a:t>
            </a:r>
            <a:br>
              <a:rPr lang="en-US" sz="3400" kern="1200" dirty="0">
                <a:latin typeface="+mj-lt"/>
                <a:ea typeface="+mj-ea"/>
                <a:cs typeface="+mj-cs"/>
              </a:rPr>
            </a:br>
            <a:r>
              <a:rPr lang="en-US" sz="3400" kern="1200" dirty="0">
                <a:latin typeface="+mj-lt"/>
                <a:ea typeface="+mj-ea"/>
                <a:cs typeface="+mj-cs"/>
              </a:rPr>
              <a:t>Lessons Learned from Military German Courses in Croatia</a:t>
            </a:r>
          </a:p>
        </p:txBody>
      </p:sp>
      <p:sp>
        <p:nvSpPr>
          <p:cNvPr id="3" name="Podnaslov 2">
            <a:extLst>
              <a:ext uri="{FF2B5EF4-FFF2-40B4-BE49-F238E27FC236}">
                <a16:creationId xmlns:a16="http://schemas.microsoft.com/office/drawing/2014/main" id="{1C9E61FD-D7DF-B7C0-C9E0-90D4A85B1D6E}"/>
              </a:ext>
            </a:extLst>
          </p:cNvPr>
          <p:cNvSpPr>
            <a:spLocks noGrp="1"/>
          </p:cNvSpPr>
          <p:nvPr>
            <p:ph type="subTitle" idx="1"/>
          </p:nvPr>
        </p:nvSpPr>
        <p:spPr>
          <a:xfrm>
            <a:off x="-3894" y="4094025"/>
            <a:ext cx="6062988" cy="1520975"/>
          </a:xfrm>
        </p:spPr>
        <p:txBody>
          <a:bodyPr vert="horz" lIns="91440" tIns="45720" rIns="91440" bIns="45720" rtlCol="0">
            <a:normAutofit fontScale="85000" lnSpcReduction="20000"/>
          </a:bodyPr>
          <a:lstStyle/>
          <a:p>
            <a:pPr>
              <a:lnSpc>
                <a:spcPct val="115000"/>
              </a:lnSpc>
            </a:pPr>
            <a:r>
              <a:rPr lang="en-US" sz="2900" dirty="0"/>
              <a:t>Iva Gugo</a:t>
            </a:r>
          </a:p>
          <a:p>
            <a:pPr>
              <a:lnSpc>
                <a:spcPct val="115000"/>
              </a:lnSpc>
            </a:pPr>
            <a:r>
              <a:rPr lang="en-US" sz="1800" dirty="0"/>
              <a:t>Katarina </a:t>
            </a:r>
            <a:r>
              <a:rPr lang="en-US" sz="1800" dirty="0" err="1"/>
              <a:t>Zrinska</a:t>
            </a:r>
            <a:r>
              <a:rPr lang="en-US" sz="1800" dirty="0"/>
              <a:t> Foreign Language Center</a:t>
            </a:r>
          </a:p>
          <a:p>
            <a:pPr>
              <a:lnSpc>
                <a:spcPct val="115000"/>
              </a:lnSpc>
            </a:pPr>
            <a:r>
              <a:rPr lang="en-US" sz="1800" dirty="0"/>
              <a:t>Dr. Franjo </a:t>
            </a:r>
            <a:r>
              <a:rPr lang="en-US" sz="1800" dirty="0" err="1"/>
              <a:t>Tuđman</a:t>
            </a:r>
            <a:r>
              <a:rPr lang="en-US" sz="1800" dirty="0"/>
              <a:t> Croatian Defense Academy</a:t>
            </a:r>
            <a:endParaRPr lang="hr-HR" sz="1800" dirty="0"/>
          </a:p>
          <a:p>
            <a:pPr>
              <a:lnSpc>
                <a:spcPct val="115000"/>
              </a:lnSpc>
            </a:pPr>
            <a:r>
              <a:rPr lang="hr-HR" sz="1800" dirty="0"/>
              <a:t>igugo@morh.hr</a:t>
            </a:r>
            <a:endParaRPr lang="en-US" sz="1800" dirty="0"/>
          </a:p>
          <a:p>
            <a:pPr indent="-228600">
              <a:lnSpc>
                <a:spcPct val="115000"/>
              </a:lnSpc>
              <a:buFont typeface="System Font Regular"/>
              <a:buChar char="–"/>
            </a:pPr>
            <a:endParaRPr lang="en-US" sz="1300" dirty="0"/>
          </a:p>
        </p:txBody>
      </p:sp>
      <p:grpSp>
        <p:nvGrpSpPr>
          <p:cNvPr id="51" name="Group 50">
            <a:extLst>
              <a:ext uri="{FF2B5EF4-FFF2-40B4-BE49-F238E27FC236}">
                <a16:creationId xmlns:a16="http://schemas.microsoft.com/office/drawing/2014/main" id="{50F37AA1-A09B-4E28-987B-38E5060E1B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52" name="Rectangle 51">
              <a:extLst>
                <a:ext uri="{FF2B5EF4-FFF2-40B4-BE49-F238E27FC236}">
                  <a16:creationId xmlns:a16="http://schemas.microsoft.com/office/drawing/2014/main" id="{9874D018-FDBA-4AD4-8C74-17D41F4FB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DB43F5C4-EF74-49F4-97CB-97938DDC2F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54" name="Group 53">
                <a:extLst>
                  <a:ext uri="{FF2B5EF4-FFF2-40B4-BE49-F238E27FC236}">
                    <a16:creationId xmlns:a16="http://schemas.microsoft.com/office/drawing/2014/main" id="{B74E0761-A6EC-4896-A2D4-97A0AF0AA0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59" name="Freeform 68">
                  <a:extLst>
                    <a:ext uri="{FF2B5EF4-FFF2-40B4-BE49-F238E27FC236}">
                      <a16:creationId xmlns:a16="http://schemas.microsoft.com/office/drawing/2014/main" id="{E02DDA0C-BC2F-4EA7-B34E-E0A38B82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69">
                  <a:extLst>
                    <a:ext uri="{FF2B5EF4-FFF2-40B4-BE49-F238E27FC236}">
                      <a16:creationId xmlns:a16="http://schemas.microsoft.com/office/drawing/2014/main" id="{CF13B05D-4163-4B4E-A2D2-FA7ED9468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61" name="Line 70">
                  <a:extLst>
                    <a:ext uri="{FF2B5EF4-FFF2-40B4-BE49-F238E27FC236}">
                      <a16:creationId xmlns:a16="http://schemas.microsoft.com/office/drawing/2014/main" id="{6D222543-B140-45C1-A731-C56E6B3A17C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5" name="Group 54">
                <a:extLst>
                  <a:ext uri="{FF2B5EF4-FFF2-40B4-BE49-F238E27FC236}">
                    <a16:creationId xmlns:a16="http://schemas.microsoft.com/office/drawing/2014/main" id="{21D25868-4B38-41A5-8DA7-BB01E853424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56" name="Freeform 68">
                  <a:extLst>
                    <a:ext uri="{FF2B5EF4-FFF2-40B4-BE49-F238E27FC236}">
                      <a16:creationId xmlns:a16="http://schemas.microsoft.com/office/drawing/2014/main" id="{9BA6FA89-CCD8-4CC0-954F-FBBFA59737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9">
                  <a:extLst>
                    <a:ext uri="{FF2B5EF4-FFF2-40B4-BE49-F238E27FC236}">
                      <a16:creationId xmlns:a16="http://schemas.microsoft.com/office/drawing/2014/main" id="{73005E59-2B44-4A62-A8F1-504FB1706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Line 70">
                  <a:extLst>
                    <a:ext uri="{FF2B5EF4-FFF2-40B4-BE49-F238E27FC236}">
                      <a16:creationId xmlns:a16="http://schemas.microsoft.com/office/drawing/2014/main" id="{C9AB3E16-8B92-47B2-BA2E-02935767A80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cxnSp>
        <p:nvCxnSpPr>
          <p:cNvPr id="63" name="Straight Connector 62">
            <a:extLst>
              <a:ext uri="{FF2B5EF4-FFF2-40B4-BE49-F238E27FC236}">
                <a16:creationId xmlns:a16="http://schemas.microsoft.com/office/drawing/2014/main" id="{4E653B57-2620-424D-ADAF-60975D8F8C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Slika 5" descr="Slika na kojoj se prikazuje odijevanje, u dvorani, stolica, namještaj&#10;&#10;Sadržaj generiran umjetnom inteligencijom može biti netočan.">
            <a:extLst>
              <a:ext uri="{FF2B5EF4-FFF2-40B4-BE49-F238E27FC236}">
                <a16:creationId xmlns:a16="http://schemas.microsoft.com/office/drawing/2014/main" id="{B0DFCC98-3F8C-A613-EC99-9125004F1E54}"/>
              </a:ext>
            </a:extLst>
          </p:cNvPr>
          <p:cNvPicPr>
            <a:picLocks noChangeAspect="1"/>
          </p:cNvPicPr>
          <p:nvPr/>
        </p:nvPicPr>
        <p:blipFill>
          <a:blip r:embed="rId3">
            <a:extLst>
              <a:ext uri="{28A0092B-C50C-407E-A947-70E740481C1C}">
                <a14:useLocalDpi xmlns:a14="http://schemas.microsoft.com/office/drawing/2010/main" val="0"/>
              </a:ext>
            </a:extLst>
          </a:blip>
          <a:srcRect l="12439" r="19742" b="-1"/>
          <a:stretch/>
        </p:blipFill>
        <p:spPr>
          <a:xfrm>
            <a:off x="6654799" y="968918"/>
            <a:ext cx="4996213" cy="4917508"/>
          </a:xfrm>
          <a:prstGeom prst="rect">
            <a:avLst/>
          </a:prstGeom>
        </p:spPr>
      </p:pic>
      <p:sp>
        <p:nvSpPr>
          <p:cNvPr id="7" name="TekstniOkvir 6">
            <a:extLst>
              <a:ext uri="{FF2B5EF4-FFF2-40B4-BE49-F238E27FC236}">
                <a16:creationId xmlns:a16="http://schemas.microsoft.com/office/drawing/2014/main" id="{439D807F-7B3B-D57A-9A4C-AEAED89F3B1E}"/>
              </a:ext>
            </a:extLst>
          </p:cNvPr>
          <p:cNvSpPr txBox="1"/>
          <p:nvPr/>
        </p:nvSpPr>
        <p:spPr>
          <a:xfrm>
            <a:off x="6654799" y="5886426"/>
            <a:ext cx="4996210" cy="246221"/>
          </a:xfrm>
          <a:prstGeom prst="rect">
            <a:avLst/>
          </a:prstGeom>
          <a:noFill/>
        </p:spPr>
        <p:txBody>
          <a:bodyPr wrap="square" rtlCol="0">
            <a:spAutoFit/>
          </a:bodyPr>
          <a:lstStyle/>
          <a:p>
            <a:r>
              <a:rPr lang="hr-HR" sz="1000" dirty="0"/>
              <a:t>Photo </a:t>
            </a:r>
            <a:r>
              <a:rPr lang="hr-HR" sz="1000" dirty="0" err="1"/>
              <a:t>by</a:t>
            </a:r>
            <a:r>
              <a:rPr lang="hr-HR" sz="1000" dirty="0"/>
              <a:t> Dražen Volarić</a:t>
            </a:r>
          </a:p>
        </p:txBody>
      </p:sp>
      <p:pic>
        <p:nvPicPr>
          <p:cNvPr id="4" name="Slika 3">
            <a:extLst>
              <a:ext uri="{FF2B5EF4-FFF2-40B4-BE49-F238E27FC236}">
                <a16:creationId xmlns:a16="http://schemas.microsoft.com/office/drawing/2014/main" id="{3DF12E47-A723-D0C0-092D-A12F40BCD35D}"/>
              </a:ext>
            </a:extLst>
          </p:cNvPr>
          <p:cNvPicPr>
            <a:picLocks noChangeAspect="1"/>
          </p:cNvPicPr>
          <p:nvPr/>
        </p:nvPicPr>
        <p:blipFill>
          <a:blip r:embed="rId4"/>
          <a:stretch>
            <a:fillRect/>
          </a:stretch>
        </p:blipFill>
        <p:spPr>
          <a:xfrm>
            <a:off x="155247" y="99628"/>
            <a:ext cx="499915" cy="652329"/>
          </a:xfrm>
          <a:prstGeom prst="rect">
            <a:avLst/>
          </a:prstGeom>
        </p:spPr>
      </p:pic>
      <p:pic>
        <p:nvPicPr>
          <p:cNvPr id="5" name="Slika 4">
            <a:extLst>
              <a:ext uri="{FF2B5EF4-FFF2-40B4-BE49-F238E27FC236}">
                <a16:creationId xmlns:a16="http://schemas.microsoft.com/office/drawing/2014/main" id="{907E3BE2-8849-0DA9-00C9-B9E801EF3BB9}"/>
              </a:ext>
            </a:extLst>
          </p:cNvPr>
          <p:cNvPicPr>
            <a:picLocks noChangeAspect="1"/>
          </p:cNvPicPr>
          <p:nvPr/>
        </p:nvPicPr>
        <p:blipFill>
          <a:blip r:embed="rId5"/>
          <a:stretch>
            <a:fillRect/>
          </a:stretch>
        </p:blipFill>
        <p:spPr>
          <a:xfrm>
            <a:off x="11265544" y="148400"/>
            <a:ext cx="499915" cy="652328"/>
          </a:xfrm>
          <a:prstGeom prst="rect">
            <a:avLst/>
          </a:prstGeom>
        </p:spPr>
      </p:pic>
    </p:spTree>
    <p:extLst>
      <p:ext uri="{BB962C8B-B14F-4D97-AF65-F5344CB8AC3E}">
        <p14:creationId xmlns:p14="http://schemas.microsoft.com/office/powerpoint/2010/main" val="4284373289"/>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96878960-22BA-6921-51AF-9EAA99CC98B7}"/>
              </a:ext>
            </a:extLst>
          </p:cNvPr>
          <p:cNvSpPr>
            <a:spLocks noGrp="1"/>
          </p:cNvSpPr>
          <p:nvPr>
            <p:ph type="title"/>
          </p:nvPr>
        </p:nvSpPr>
        <p:spPr>
          <a:xfrm>
            <a:off x="591967" y="526276"/>
            <a:ext cx="4560946" cy="1453003"/>
          </a:xfrm>
        </p:spPr>
        <p:txBody>
          <a:bodyPr wrap="square" anchor="b">
            <a:noAutofit/>
          </a:bodyPr>
          <a:lstStyle/>
          <a:p>
            <a:pPr algn="ctr">
              <a:lnSpc>
                <a:spcPct val="90000"/>
              </a:lnSpc>
            </a:pPr>
            <a:r>
              <a:rPr lang="en-US" sz="3400" b="1" dirty="0"/>
              <a:t>2. 2. Design and </a:t>
            </a:r>
            <a:r>
              <a:rPr lang="hr-HR" sz="3400" b="1" dirty="0"/>
              <a:t>I</a:t>
            </a:r>
            <a:r>
              <a:rPr lang="en-US" sz="3400" b="1" dirty="0" err="1"/>
              <a:t>mplementation</a:t>
            </a:r>
            <a:r>
              <a:rPr lang="en-US" sz="3400" b="1" dirty="0"/>
              <a:t> of </a:t>
            </a:r>
            <a:r>
              <a:rPr lang="hr-HR" sz="3400" b="1" dirty="0"/>
              <a:t>M</a:t>
            </a:r>
            <a:r>
              <a:rPr lang="en-US" sz="3400" b="1" dirty="0" err="1"/>
              <a:t>ethods</a:t>
            </a:r>
            <a:r>
              <a:rPr lang="en-US" sz="3400" b="1" dirty="0"/>
              <a:t> and </a:t>
            </a:r>
            <a:r>
              <a:rPr lang="hr-HR" sz="3400" b="1" dirty="0"/>
              <a:t>M</a:t>
            </a:r>
            <a:r>
              <a:rPr lang="en-US" sz="3400" b="1" dirty="0" err="1"/>
              <a:t>aterials</a:t>
            </a:r>
            <a:endParaRPr lang="hr-HR" sz="3400" b="1" dirty="0"/>
          </a:p>
        </p:txBody>
      </p:sp>
      <p:cxnSp>
        <p:nvCxnSpPr>
          <p:cNvPr id="12" name="Straight Connector 11">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zervirano mjesto sadržaja 2">
            <a:extLst>
              <a:ext uri="{FF2B5EF4-FFF2-40B4-BE49-F238E27FC236}">
                <a16:creationId xmlns:a16="http://schemas.microsoft.com/office/drawing/2014/main" id="{00DCE516-FD3A-F193-AED6-2962BCA3F35E}"/>
              </a:ext>
            </a:extLst>
          </p:cNvPr>
          <p:cNvSpPr>
            <a:spLocks noGrp="1"/>
          </p:cNvSpPr>
          <p:nvPr>
            <p:ph idx="1"/>
          </p:nvPr>
        </p:nvSpPr>
        <p:spPr>
          <a:xfrm>
            <a:off x="515202" y="2769706"/>
            <a:ext cx="5550650" cy="2901482"/>
          </a:xfrm>
        </p:spPr>
        <p:txBody>
          <a:bodyPr>
            <a:normAutofit/>
          </a:bodyPr>
          <a:lstStyle/>
          <a:p>
            <a:r>
              <a:rPr lang="hr-HR" sz="3200" dirty="0" err="1"/>
              <a:t>Level</a:t>
            </a:r>
            <a:r>
              <a:rPr lang="hr-HR" sz="3200" dirty="0"/>
              <a:t> 1: </a:t>
            </a:r>
            <a:r>
              <a:rPr lang="hr-HR" sz="3200" dirty="0" err="1"/>
              <a:t>Ranks</a:t>
            </a:r>
            <a:endParaRPr lang="hr-HR" sz="3200" dirty="0"/>
          </a:p>
          <a:p>
            <a:pPr marL="817200" lvl="1" indent="-457200">
              <a:buFont typeface="Wingdings" panose="05000000000000000000" pitchFamily="2" charset="2"/>
              <a:buChar char="q"/>
            </a:pPr>
            <a:r>
              <a:rPr lang="hr-HR" sz="2600" i="0" dirty="0" err="1"/>
              <a:t>Visual</a:t>
            </a:r>
            <a:r>
              <a:rPr lang="hr-HR" sz="2600" i="0" dirty="0"/>
              <a:t> </a:t>
            </a:r>
            <a:r>
              <a:rPr lang="hr-HR" sz="2600" i="0" dirty="0" err="1"/>
              <a:t>introduction</a:t>
            </a:r>
            <a:r>
              <a:rPr lang="hr-HR" sz="2600" i="0" dirty="0"/>
              <a:t> (</a:t>
            </a:r>
            <a:r>
              <a:rPr lang="hr-HR" sz="2600" i="0" dirty="0" err="1"/>
              <a:t>insignia</a:t>
            </a:r>
            <a:r>
              <a:rPr lang="hr-HR" sz="2600" i="0" dirty="0"/>
              <a:t>)</a:t>
            </a:r>
          </a:p>
        </p:txBody>
      </p:sp>
      <p:sp>
        <p:nvSpPr>
          <p:cNvPr id="14" name="Rectangle 13">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5" name="Slika 4" descr="Slika na kojoj se prikazuje tekst, snimka zaslona, web-stranica, Oglašavanje na internetu">
            <a:extLst>
              <a:ext uri="{FF2B5EF4-FFF2-40B4-BE49-F238E27FC236}">
                <a16:creationId xmlns:a16="http://schemas.microsoft.com/office/drawing/2014/main" id="{9A70575E-225F-771F-A93A-9C95353D9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149" y="0"/>
            <a:ext cx="6065851" cy="6873486"/>
          </a:xfrm>
          <a:prstGeom prst="rect">
            <a:avLst/>
          </a:prstGeom>
        </p:spPr>
      </p:pic>
    </p:spTree>
    <p:extLst>
      <p:ext uri="{BB962C8B-B14F-4D97-AF65-F5344CB8AC3E}">
        <p14:creationId xmlns:p14="http://schemas.microsoft.com/office/powerpoint/2010/main" val="3405968856"/>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FB62530F-FC16-3592-EA5C-3563BA4EB2F5}"/>
              </a:ext>
            </a:extLst>
          </p:cNvPr>
          <p:cNvSpPr>
            <a:spLocks noGrp="1"/>
          </p:cNvSpPr>
          <p:nvPr>
            <p:ph type="title"/>
          </p:nvPr>
        </p:nvSpPr>
        <p:spPr>
          <a:xfrm>
            <a:off x="989999" y="423382"/>
            <a:ext cx="4292003" cy="1569660"/>
          </a:xfrm>
        </p:spPr>
        <p:txBody>
          <a:bodyPr wrap="square" anchor="b">
            <a:noAutofit/>
          </a:bodyPr>
          <a:lstStyle/>
          <a:p>
            <a:pPr algn="ctr"/>
            <a:r>
              <a:rPr kumimoji="0" lang="en-US" sz="3400" b="1" i="0" u="none" strike="noStrike" kern="1200" cap="none" spc="0" normalizeH="0" baseline="0" noProof="0" dirty="0">
                <a:ln>
                  <a:noFill/>
                </a:ln>
                <a:effectLst/>
                <a:uLnTx/>
                <a:uFillTx/>
                <a:latin typeface="Goudy Old Style"/>
                <a:ea typeface="+mj-ea"/>
                <a:cs typeface="+mj-cs"/>
              </a:rPr>
              <a:t>2. 2. Design and </a:t>
            </a:r>
            <a:r>
              <a:rPr kumimoji="0" lang="hr-HR" sz="3400" b="1" i="0" u="none" strike="noStrike" kern="1200" cap="none" spc="0" normalizeH="0" baseline="0" noProof="0" dirty="0">
                <a:ln>
                  <a:noFill/>
                </a:ln>
                <a:effectLst/>
                <a:uLnTx/>
                <a:uFillTx/>
                <a:latin typeface="Goudy Old Style"/>
                <a:ea typeface="+mj-ea"/>
                <a:cs typeface="+mj-cs"/>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sz="3400" b="1" i="0" u="none" strike="noStrike" kern="1200" cap="none" spc="0" normalizeH="0" baseline="0" noProof="0" dirty="0">
                <a:ln>
                  <a:noFill/>
                </a:ln>
                <a:effectLst/>
                <a:uLnTx/>
                <a:uFillTx/>
                <a:latin typeface="Goudy Old Style"/>
                <a:ea typeface="+mj-ea"/>
                <a:cs typeface="+mj-cs"/>
              </a:rPr>
              <a:t> of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ethods</a:t>
            </a:r>
            <a:r>
              <a:rPr kumimoji="0" lang="en-US" sz="3400" b="1" i="0" u="none" strike="noStrike" kern="1200" cap="none" spc="0" normalizeH="0" baseline="0" noProof="0" dirty="0">
                <a:ln>
                  <a:noFill/>
                </a:ln>
                <a:effectLst/>
                <a:uLnTx/>
                <a:uFillTx/>
                <a:latin typeface="Goudy Old Style"/>
                <a:ea typeface="+mj-ea"/>
                <a:cs typeface="+mj-cs"/>
              </a:rPr>
              <a:t> and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aterials</a:t>
            </a:r>
            <a:endParaRPr lang="hr-HR" sz="3400" dirty="0"/>
          </a:p>
        </p:txBody>
      </p:sp>
      <p:sp>
        <p:nvSpPr>
          <p:cNvPr id="3" name="Rezervirano mjesto sadržaja 2">
            <a:extLst>
              <a:ext uri="{FF2B5EF4-FFF2-40B4-BE49-F238E27FC236}">
                <a16:creationId xmlns:a16="http://schemas.microsoft.com/office/drawing/2014/main" id="{A818CDFA-20AD-D619-7173-09574E8DD6AE}"/>
              </a:ext>
            </a:extLst>
          </p:cNvPr>
          <p:cNvSpPr>
            <a:spLocks noGrp="1"/>
          </p:cNvSpPr>
          <p:nvPr>
            <p:ph idx="1"/>
          </p:nvPr>
        </p:nvSpPr>
        <p:spPr>
          <a:xfrm>
            <a:off x="640230" y="2416424"/>
            <a:ext cx="5259827" cy="3416900"/>
          </a:xfrm>
        </p:spPr>
        <p:txBody>
          <a:bodyPr>
            <a:normAutofit/>
          </a:bodyPr>
          <a:lstStyle/>
          <a:p>
            <a:pPr marL="360000" marR="0" lvl="0" indent="-360000" defTabSz="914400" rtl="0" eaLnBrk="1" fontAlgn="auto" latinLnBrk="0" hangingPunct="1">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Ranks</a:t>
            </a:r>
            <a:endParaRPr kumimoji="0" lang="hr-HR" sz="32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Pictionary</a:t>
            </a:r>
            <a:endParaRPr kumimoji="0" lang="hr-HR" sz="2600" b="0" i="0" u="none" strike="noStrike" kern="1200" cap="none" spc="50" normalizeH="0" baseline="0" noProof="0" dirty="0">
              <a:ln>
                <a:noFill/>
              </a:ln>
              <a:uLnTx/>
              <a:uFillTx/>
              <a:latin typeface="Avenir Next LT Pro"/>
              <a:ea typeface="+mn-ea"/>
              <a:cs typeface="+mn-cs"/>
            </a:endParaRPr>
          </a:p>
          <a:p>
            <a:endParaRPr lang="hr-HR" dirty="0"/>
          </a:p>
        </p:txBody>
      </p:sp>
      <p:cxnSp>
        <p:nvCxnSpPr>
          <p:cNvPr id="14" name="Straight Connector 13">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Slika 6" descr="Slika na kojoj se prikazuje tekst, računalo, ploča za sastanke, prijenosno računalo&#10;&#10;Sadržaj generiran umjetnom inteligencijom može biti netočan.">
            <a:extLst>
              <a:ext uri="{FF2B5EF4-FFF2-40B4-BE49-F238E27FC236}">
                <a16:creationId xmlns:a16="http://schemas.microsoft.com/office/drawing/2014/main" id="{7D581FC6-8561-F9DA-DAB2-7E882F584CC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3918970"/>
            <a:ext cx="6095995" cy="2939030"/>
          </a:xfrm>
          <a:prstGeom prst="rect">
            <a:avLst/>
          </a:prstGeom>
        </p:spPr>
      </p:pic>
      <p:pic>
        <p:nvPicPr>
          <p:cNvPr id="5" name="Slika 4" descr="Slika na kojoj se prikazuje tekst, računalo, izlazni uređaj, uređaj za prikaz">
            <a:extLst>
              <a:ext uri="{FF2B5EF4-FFF2-40B4-BE49-F238E27FC236}">
                <a16:creationId xmlns:a16="http://schemas.microsoft.com/office/drawing/2014/main" id="{56942340-9875-8188-6381-B8A62E4955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96000" y="0"/>
            <a:ext cx="6095999" cy="2939031"/>
          </a:xfrm>
          <a:prstGeom prst="rect">
            <a:avLst/>
          </a:prstGeom>
        </p:spPr>
      </p:pic>
      <p:sp>
        <p:nvSpPr>
          <p:cNvPr id="8" name="Strelica: prema dolje 7">
            <a:extLst>
              <a:ext uri="{FF2B5EF4-FFF2-40B4-BE49-F238E27FC236}">
                <a16:creationId xmlns:a16="http://schemas.microsoft.com/office/drawing/2014/main" id="{7C472D3D-E316-EA4C-B62C-1E424EF31C44}"/>
              </a:ext>
            </a:extLst>
          </p:cNvPr>
          <p:cNvSpPr/>
          <p:nvPr/>
        </p:nvSpPr>
        <p:spPr>
          <a:xfrm>
            <a:off x="8788998" y="3098202"/>
            <a:ext cx="774549" cy="73152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hr-HR"/>
          </a:p>
        </p:txBody>
      </p:sp>
    </p:spTree>
    <p:extLst>
      <p:ext uri="{BB962C8B-B14F-4D97-AF65-F5344CB8AC3E}">
        <p14:creationId xmlns:p14="http://schemas.microsoft.com/office/powerpoint/2010/main" val="332357483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66CE42B-5AF5-4E5B-19E3-C9F9A9B66B5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F37216-26C4-8CF4-BCC7-385CDD1B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D6BEECE7-847D-5462-5762-D9B3D5DEE557}"/>
              </a:ext>
            </a:extLst>
          </p:cNvPr>
          <p:cNvSpPr>
            <a:spLocks noGrp="1"/>
          </p:cNvSpPr>
          <p:nvPr>
            <p:ph type="title"/>
          </p:nvPr>
        </p:nvSpPr>
        <p:spPr>
          <a:xfrm>
            <a:off x="989999" y="423382"/>
            <a:ext cx="4313519" cy="1569660"/>
          </a:xfrm>
        </p:spPr>
        <p:txBody>
          <a:bodyPr wrap="square" anchor="b">
            <a:noAutofit/>
          </a:bodyPr>
          <a:lstStyle/>
          <a:p>
            <a:pPr algn="ctr"/>
            <a:r>
              <a:rPr kumimoji="0" lang="en-US" sz="3400" b="1" i="0" u="none" strike="noStrike" kern="1200" cap="none" spc="0" normalizeH="0" baseline="0" noProof="0" dirty="0">
                <a:ln>
                  <a:noFill/>
                </a:ln>
                <a:effectLst/>
                <a:uLnTx/>
                <a:uFillTx/>
                <a:latin typeface="Goudy Old Style"/>
                <a:ea typeface="+mj-ea"/>
                <a:cs typeface="+mj-cs"/>
              </a:rPr>
              <a:t>2. 2. Design and </a:t>
            </a:r>
            <a:r>
              <a:rPr kumimoji="0" lang="hr-HR" sz="3400" b="1" i="0" u="none" strike="noStrike" kern="1200" cap="none" spc="0" normalizeH="0" baseline="0" noProof="0" dirty="0">
                <a:ln>
                  <a:noFill/>
                </a:ln>
                <a:effectLst/>
                <a:uLnTx/>
                <a:uFillTx/>
                <a:latin typeface="Goudy Old Style"/>
                <a:ea typeface="+mj-ea"/>
                <a:cs typeface="+mj-cs"/>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sz="3400" b="1" i="0" u="none" strike="noStrike" kern="1200" cap="none" spc="0" normalizeH="0" baseline="0" noProof="0" dirty="0">
                <a:ln>
                  <a:noFill/>
                </a:ln>
                <a:effectLst/>
                <a:uLnTx/>
                <a:uFillTx/>
                <a:latin typeface="Goudy Old Style"/>
                <a:ea typeface="+mj-ea"/>
                <a:cs typeface="+mj-cs"/>
              </a:rPr>
              <a:t> of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ethods</a:t>
            </a:r>
            <a:r>
              <a:rPr kumimoji="0" lang="en-US" sz="3400" b="1" i="0" u="none" strike="noStrike" kern="1200" cap="none" spc="0" normalizeH="0" baseline="0" noProof="0" dirty="0">
                <a:ln>
                  <a:noFill/>
                </a:ln>
                <a:effectLst/>
                <a:uLnTx/>
                <a:uFillTx/>
                <a:latin typeface="Goudy Old Style"/>
                <a:ea typeface="+mj-ea"/>
                <a:cs typeface="+mj-cs"/>
              </a:rPr>
              <a:t> and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aterials</a:t>
            </a:r>
            <a:endParaRPr lang="hr-HR" sz="3400" dirty="0"/>
          </a:p>
        </p:txBody>
      </p:sp>
      <p:sp>
        <p:nvSpPr>
          <p:cNvPr id="3" name="Rezervirano mjesto sadržaja 2">
            <a:extLst>
              <a:ext uri="{FF2B5EF4-FFF2-40B4-BE49-F238E27FC236}">
                <a16:creationId xmlns:a16="http://schemas.microsoft.com/office/drawing/2014/main" id="{4C5EFDC4-C61A-D944-9194-7A9A4AF58C6E}"/>
              </a:ext>
            </a:extLst>
          </p:cNvPr>
          <p:cNvSpPr>
            <a:spLocks noGrp="1"/>
          </p:cNvSpPr>
          <p:nvPr>
            <p:ph idx="1"/>
          </p:nvPr>
        </p:nvSpPr>
        <p:spPr>
          <a:xfrm>
            <a:off x="609746" y="2416424"/>
            <a:ext cx="5170545" cy="3416900"/>
          </a:xfrm>
        </p:spPr>
        <p:txBody>
          <a:bodyPr>
            <a:normAutofit/>
          </a:bodyPr>
          <a:lstStyle/>
          <a:p>
            <a:pPr marL="360000" marR="0" lvl="0" indent="-360000" defTabSz="914400" rtl="0" eaLnBrk="1" fontAlgn="auto" latinLnBrk="0" hangingPunct="1">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Ranks</a:t>
            </a:r>
            <a:endParaRPr kumimoji="0" lang="hr-HR" sz="32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lang="hr-HR" sz="2600" i="0" dirty="0">
                <a:latin typeface="Avenir Next LT Pro"/>
              </a:rPr>
              <a:t>o</a:t>
            </a:r>
            <a:r>
              <a:rPr kumimoji="0" lang="hr-HR" sz="2600" b="0" i="0" u="none" strike="noStrike" kern="1200" cap="none" spc="50" normalizeH="0" baseline="0" noProof="0" dirty="0" err="1">
                <a:ln>
                  <a:noFill/>
                </a:ln>
                <a:uLnTx/>
                <a:uFillTx/>
                <a:latin typeface="Avenir Next LT Pro"/>
                <a:ea typeface="+mn-ea"/>
                <a:cs typeface="+mn-cs"/>
              </a:rPr>
              <a:t>rdering</a:t>
            </a:r>
            <a:endParaRPr kumimoji="0" lang="hr-HR" sz="2600" b="0" i="0" u="none" strike="noStrike" kern="1200" cap="none" spc="50" normalizeH="0" baseline="0" noProof="0" dirty="0">
              <a:ln>
                <a:noFill/>
              </a:ln>
              <a:uLnTx/>
              <a:uFillTx/>
              <a:latin typeface="Avenir Next LT Pro"/>
              <a:ea typeface="+mn-ea"/>
              <a:cs typeface="+mn-cs"/>
            </a:endParaRPr>
          </a:p>
          <a:p>
            <a:endParaRPr lang="hr-HR" dirty="0"/>
          </a:p>
        </p:txBody>
      </p:sp>
      <p:cxnSp>
        <p:nvCxnSpPr>
          <p:cNvPr id="14" name="Straight Connector 13">
            <a:extLst>
              <a:ext uri="{FF2B5EF4-FFF2-40B4-BE49-F238E27FC236}">
                <a16:creationId xmlns:a16="http://schemas.microsoft.com/office/drawing/2014/main" id="{47990536-F521-78DF-4FFA-09A5D7CE34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Strelica: prema dolje 7">
            <a:extLst>
              <a:ext uri="{FF2B5EF4-FFF2-40B4-BE49-F238E27FC236}">
                <a16:creationId xmlns:a16="http://schemas.microsoft.com/office/drawing/2014/main" id="{8401A3EA-4E34-7A40-617B-B2E7615FC426}"/>
              </a:ext>
            </a:extLst>
          </p:cNvPr>
          <p:cNvSpPr/>
          <p:nvPr/>
        </p:nvSpPr>
        <p:spPr>
          <a:xfrm>
            <a:off x="8788998" y="3098202"/>
            <a:ext cx="774549" cy="731520"/>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hr-HR"/>
          </a:p>
        </p:txBody>
      </p:sp>
      <p:pic>
        <p:nvPicPr>
          <p:cNvPr id="6" name="Slika 5" descr="Slika na kojoj se prikazuje tekst, Post-it papirić, rukopis, papirnati proizvod&#10;&#10;Sadržaj generiran umjetnom inteligencijom može biti netočan.">
            <a:extLst>
              <a:ext uri="{FF2B5EF4-FFF2-40B4-BE49-F238E27FC236}">
                <a16:creationId xmlns:a16="http://schemas.microsoft.com/office/drawing/2014/main" id="{CF187059-8F8F-42E0-1B4A-CAEA837C24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0"/>
            <a:ext cx="6095999" cy="2964216"/>
          </a:xfrm>
          <a:prstGeom prst="rect">
            <a:avLst/>
          </a:prstGeom>
        </p:spPr>
      </p:pic>
      <p:pic>
        <p:nvPicPr>
          <p:cNvPr id="10" name="Slika 9" descr="Slika na kojoj se prikazuje tekst, rukopis, papir, pod&#10;&#10;Sadržaj generiran umjetnom inteligencijom može biti netočan.">
            <a:extLst>
              <a:ext uri="{FF2B5EF4-FFF2-40B4-BE49-F238E27FC236}">
                <a16:creationId xmlns:a16="http://schemas.microsoft.com/office/drawing/2014/main" id="{DC2C142C-DFCC-6307-6C1D-4ADB425D91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661892" y="2327894"/>
            <a:ext cx="2964216" cy="6096000"/>
          </a:xfrm>
          <a:prstGeom prst="rect">
            <a:avLst/>
          </a:prstGeom>
        </p:spPr>
      </p:pic>
    </p:spTree>
    <p:extLst>
      <p:ext uri="{BB962C8B-B14F-4D97-AF65-F5344CB8AC3E}">
        <p14:creationId xmlns:p14="http://schemas.microsoft.com/office/powerpoint/2010/main" val="217467163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3290E32-9812-1B75-9DBB-27B2DE8738D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B3730D3-8BFD-D51C-D590-A52CE6016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7B261280-3AA1-B2BF-35A3-285EDF87188B}"/>
              </a:ext>
            </a:extLst>
          </p:cNvPr>
          <p:cNvSpPr>
            <a:spLocks noGrp="1"/>
          </p:cNvSpPr>
          <p:nvPr>
            <p:ph type="title"/>
          </p:nvPr>
        </p:nvSpPr>
        <p:spPr>
          <a:xfrm>
            <a:off x="989999" y="423382"/>
            <a:ext cx="4388823" cy="1569660"/>
          </a:xfrm>
        </p:spPr>
        <p:txBody>
          <a:bodyPr wrap="square" anchor="b">
            <a:noAutofit/>
          </a:bodyPr>
          <a:lstStyle/>
          <a:p>
            <a:pPr algn="ctr"/>
            <a:r>
              <a:rPr kumimoji="0" lang="en-US" sz="3400" b="1" i="0" u="none" strike="noStrike" kern="1200" cap="none" spc="0" normalizeH="0" baseline="0" noProof="0">
                <a:ln>
                  <a:noFill/>
                </a:ln>
                <a:effectLst/>
                <a:uLnTx/>
                <a:uFillTx/>
                <a:latin typeface="Goudy Old Style"/>
                <a:ea typeface="+mj-ea"/>
                <a:cs typeface="+mj-cs"/>
              </a:rPr>
              <a:t>2. 2. Design and </a:t>
            </a:r>
            <a:r>
              <a:rPr kumimoji="0" lang="hr-HR" sz="3400" b="1" i="0" u="none" strike="noStrike" kern="1200" cap="none" spc="0" normalizeH="0" baseline="0" noProof="0">
                <a:ln>
                  <a:noFill/>
                </a:ln>
                <a:effectLst/>
                <a:uLnTx/>
                <a:uFillTx/>
                <a:latin typeface="Goudy Old Style"/>
                <a:ea typeface="+mj-ea"/>
                <a:cs typeface="+mj-cs"/>
              </a:rPr>
              <a:t>I</a:t>
            </a:r>
            <a:r>
              <a:rPr kumimoji="0" lang="en-US" sz="3400" b="1" i="0" u="none" strike="noStrike" kern="1200" cap="none" spc="0" normalizeH="0" baseline="0" noProof="0">
                <a:ln>
                  <a:noFill/>
                </a:ln>
                <a:effectLst/>
                <a:uLnTx/>
                <a:uFillTx/>
                <a:latin typeface="Goudy Old Style"/>
                <a:ea typeface="+mj-ea"/>
                <a:cs typeface="+mj-cs"/>
              </a:rPr>
              <a:t>mplementation of </a:t>
            </a:r>
            <a:r>
              <a:rPr kumimoji="0" lang="hr-HR" sz="3400" b="1" i="0" u="none" strike="noStrike" kern="1200" cap="none" spc="0" normalizeH="0" baseline="0" noProof="0">
                <a:ln>
                  <a:noFill/>
                </a:ln>
                <a:effectLst/>
                <a:uLnTx/>
                <a:uFillTx/>
                <a:latin typeface="Goudy Old Style"/>
                <a:ea typeface="+mj-ea"/>
                <a:cs typeface="+mj-cs"/>
              </a:rPr>
              <a:t>M</a:t>
            </a:r>
            <a:r>
              <a:rPr kumimoji="0" lang="en-US" sz="3400" b="1" i="0" u="none" strike="noStrike" kern="1200" cap="none" spc="0" normalizeH="0" baseline="0" noProof="0">
                <a:ln>
                  <a:noFill/>
                </a:ln>
                <a:effectLst/>
                <a:uLnTx/>
                <a:uFillTx/>
                <a:latin typeface="Goudy Old Style"/>
                <a:ea typeface="+mj-ea"/>
                <a:cs typeface="+mj-cs"/>
              </a:rPr>
              <a:t>ethods and </a:t>
            </a:r>
            <a:r>
              <a:rPr kumimoji="0" lang="hr-HR" sz="3400" b="1" i="0" u="none" strike="noStrike" kern="1200" cap="none" spc="0" normalizeH="0" baseline="0" noProof="0">
                <a:ln>
                  <a:noFill/>
                </a:ln>
                <a:effectLst/>
                <a:uLnTx/>
                <a:uFillTx/>
                <a:latin typeface="Goudy Old Style"/>
                <a:ea typeface="+mj-ea"/>
                <a:cs typeface="+mj-cs"/>
              </a:rPr>
              <a:t>M</a:t>
            </a:r>
            <a:r>
              <a:rPr kumimoji="0" lang="en-US" sz="3400" b="1" i="0" u="none" strike="noStrike" kern="1200" cap="none" spc="0" normalizeH="0" baseline="0" noProof="0">
                <a:ln>
                  <a:noFill/>
                </a:ln>
                <a:effectLst/>
                <a:uLnTx/>
                <a:uFillTx/>
                <a:latin typeface="Goudy Old Style"/>
                <a:ea typeface="+mj-ea"/>
                <a:cs typeface="+mj-cs"/>
              </a:rPr>
              <a:t>aterials</a:t>
            </a:r>
            <a:endParaRPr lang="hr-HR" sz="3400" dirty="0"/>
          </a:p>
        </p:txBody>
      </p:sp>
      <p:sp>
        <p:nvSpPr>
          <p:cNvPr id="3" name="Rezervirano mjesto sadržaja 2">
            <a:extLst>
              <a:ext uri="{FF2B5EF4-FFF2-40B4-BE49-F238E27FC236}">
                <a16:creationId xmlns:a16="http://schemas.microsoft.com/office/drawing/2014/main" id="{8F9512B4-7737-C76D-C514-42E5E3E64557}"/>
              </a:ext>
            </a:extLst>
          </p:cNvPr>
          <p:cNvSpPr>
            <a:spLocks noGrp="1"/>
          </p:cNvSpPr>
          <p:nvPr>
            <p:ph idx="1"/>
          </p:nvPr>
        </p:nvSpPr>
        <p:spPr>
          <a:xfrm>
            <a:off x="609746" y="2416424"/>
            <a:ext cx="5170545" cy="3416900"/>
          </a:xfrm>
        </p:spPr>
        <p:txBody>
          <a:bodyPr>
            <a:normAutofit/>
          </a:bodyPr>
          <a:lstStyle/>
          <a:p>
            <a:pPr marL="360000" marR="0" lvl="0" indent="-360000" defTabSz="914400" rtl="0" eaLnBrk="1" fontAlgn="auto" latinLnBrk="0" hangingPunct="1">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Daily </a:t>
            </a:r>
            <a:r>
              <a:rPr kumimoji="0" lang="hr-HR" sz="3200" b="0" i="0" u="none" strike="noStrike" kern="1200" cap="none" spc="50" normalizeH="0" baseline="0" noProof="0" dirty="0" err="1">
                <a:ln>
                  <a:noFill/>
                </a:ln>
                <a:uLnTx/>
                <a:uFillTx/>
                <a:latin typeface="Avenir Next LT Pro"/>
                <a:ea typeface="+mn-ea"/>
                <a:cs typeface="+mn-cs"/>
              </a:rPr>
              <a:t>routine</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in</a:t>
            </a:r>
            <a:r>
              <a:rPr kumimoji="0" lang="hr-HR" sz="3200" b="0" i="0" u="none" strike="noStrike" kern="1200" cap="none" spc="50" normalizeH="0" baseline="0" noProof="0" dirty="0">
                <a:ln>
                  <a:noFill/>
                </a:ln>
                <a:uLnTx/>
                <a:uFillTx/>
                <a:latin typeface="Avenir Next LT Pro"/>
                <a:ea typeface="+mn-ea"/>
                <a:cs typeface="+mn-cs"/>
              </a:rPr>
              <a:t> the </a:t>
            </a:r>
            <a:r>
              <a:rPr kumimoji="0" lang="hr-HR" sz="3200" b="0" i="0" u="none" strike="noStrike" kern="1200" cap="none" spc="50" normalizeH="0" baseline="0" noProof="0" dirty="0" err="1">
                <a:ln>
                  <a:noFill/>
                </a:ln>
                <a:uLnTx/>
                <a:uFillTx/>
                <a:latin typeface="Avenir Next LT Pro"/>
                <a:ea typeface="+mn-ea"/>
                <a:cs typeface="+mn-cs"/>
              </a:rPr>
              <a:t>barracks</a:t>
            </a:r>
            <a:endParaRPr kumimoji="0" lang="hr-HR" sz="32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w</a:t>
            </a:r>
            <a:r>
              <a:rPr lang="hr-HR" sz="2600" i="0" dirty="0" err="1">
                <a:latin typeface="Avenir Next LT Pro"/>
              </a:rPr>
              <a:t>riting</a:t>
            </a:r>
            <a:r>
              <a:rPr lang="hr-HR" sz="2600" i="0" dirty="0">
                <a:latin typeface="Avenir Next LT Pro"/>
              </a:rPr>
              <a:t> </a:t>
            </a:r>
            <a:r>
              <a:rPr lang="hr-HR" sz="2600" i="0" dirty="0" err="1">
                <a:latin typeface="Avenir Next LT Pro"/>
              </a:rPr>
              <a:t>duty</a:t>
            </a:r>
            <a:r>
              <a:rPr lang="hr-HR" sz="2600" i="0" dirty="0">
                <a:latin typeface="Avenir Next LT Pro"/>
              </a:rPr>
              <a:t> </a:t>
            </a:r>
            <a:r>
              <a:rPr lang="hr-HR" sz="2600" i="0" dirty="0" err="1">
                <a:latin typeface="Avenir Next LT Pro"/>
              </a:rPr>
              <a:t>rosters</a:t>
            </a:r>
            <a:endParaRPr kumimoji="0" lang="hr-HR" sz="2600" b="0" i="0" u="none" strike="noStrike" kern="1200" cap="none" spc="50" normalizeH="0" baseline="0" noProof="0" dirty="0">
              <a:ln>
                <a:noFill/>
              </a:ln>
              <a:uLnTx/>
              <a:uFillTx/>
              <a:latin typeface="Avenir Next LT Pro"/>
            </a:endParaRPr>
          </a:p>
          <a:p>
            <a:endParaRPr lang="hr-HR" dirty="0"/>
          </a:p>
        </p:txBody>
      </p:sp>
      <p:cxnSp>
        <p:nvCxnSpPr>
          <p:cNvPr id="14" name="Straight Connector 13">
            <a:extLst>
              <a:ext uri="{FF2B5EF4-FFF2-40B4-BE49-F238E27FC236}">
                <a16:creationId xmlns:a16="http://schemas.microsoft.com/office/drawing/2014/main" id="{87FA8C17-24C8-CDCB-00A8-D50895B6F4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Slika 4" descr="Slika na kojoj se prikazuje tekst, rukopis, dokument&#10;&#10;Sadržaj generiran umjetnom inteligencijom može biti netočan.">
            <a:extLst>
              <a:ext uri="{FF2B5EF4-FFF2-40B4-BE49-F238E27FC236}">
                <a16:creationId xmlns:a16="http://schemas.microsoft.com/office/drawing/2014/main" id="{CCB02B2A-6FFF-E88F-4B80-CCB3614D78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715000" y="381000"/>
            <a:ext cx="6858000" cy="6096000"/>
          </a:xfrm>
          <a:prstGeom prst="rect">
            <a:avLst/>
          </a:prstGeom>
        </p:spPr>
      </p:pic>
    </p:spTree>
    <p:extLst>
      <p:ext uri="{BB962C8B-B14F-4D97-AF65-F5344CB8AC3E}">
        <p14:creationId xmlns:p14="http://schemas.microsoft.com/office/powerpoint/2010/main" val="360515210"/>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6DAC1BA-F4FD-6431-A767-020A43DE8D8C}"/>
            </a:ext>
          </a:extLst>
        </p:cNvPr>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206B8946-274C-D1E9-6846-E5A9D3F90B63}"/>
              </a:ext>
            </a:extLst>
          </p:cNvPr>
          <p:cNvSpPr>
            <a:spLocks noGrp="1"/>
          </p:cNvSpPr>
          <p:nvPr>
            <p:ph type="title"/>
          </p:nvPr>
        </p:nvSpPr>
        <p:spPr>
          <a:xfrm>
            <a:off x="989999" y="395288"/>
            <a:ext cx="4399581" cy="1597753"/>
          </a:xfrm>
        </p:spPr>
        <p:txBody>
          <a:bodyPr wrap="square" anchor="b">
            <a:noAutofit/>
          </a:bodyPr>
          <a:lstStyle/>
          <a:p>
            <a:pPr algn="ctr"/>
            <a:r>
              <a:rPr kumimoji="0" lang="en-US" sz="3400" b="1" i="0" u="none" strike="noStrike" kern="1200" cap="none" spc="0" normalizeH="0" baseline="0" noProof="0" dirty="0">
                <a:ln>
                  <a:noFill/>
                </a:ln>
                <a:effectLst/>
                <a:uLnTx/>
                <a:uFillTx/>
                <a:latin typeface="Goudy Old Style"/>
                <a:ea typeface="+mj-ea"/>
                <a:cs typeface="+mj-cs"/>
              </a:rPr>
              <a:t>2. 2. Design and </a:t>
            </a:r>
            <a:r>
              <a:rPr kumimoji="0" lang="hr-HR" sz="3400" b="1" i="0" u="none" strike="noStrike" kern="1200" cap="none" spc="0" normalizeH="0" baseline="0" noProof="0" dirty="0">
                <a:ln>
                  <a:noFill/>
                </a:ln>
                <a:effectLst/>
                <a:uLnTx/>
                <a:uFillTx/>
                <a:latin typeface="Goudy Old Style"/>
                <a:ea typeface="+mj-ea"/>
                <a:cs typeface="+mj-cs"/>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sz="3400" b="1" i="0" u="none" strike="noStrike" kern="1200" cap="none" spc="0" normalizeH="0" baseline="0" noProof="0" dirty="0">
                <a:ln>
                  <a:noFill/>
                </a:ln>
                <a:effectLst/>
                <a:uLnTx/>
                <a:uFillTx/>
                <a:latin typeface="Goudy Old Style"/>
                <a:ea typeface="+mj-ea"/>
                <a:cs typeface="+mj-cs"/>
              </a:rPr>
              <a:t> of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ethods</a:t>
            </a:r>
            <a:r>
              <a:rPr kumimoji="0" lang="en-US" sz="3400" b="1" i="0" u="none" strike="noStrike" kern="1200" cap="none" spc="0" normalizeH="0" baseline="0" noProof="0" dirty="0">
                <a:ln>
                  <a:noFill/>
                </a:ln>
                <a:effectLst/>
                <a:uLnTx/>
                <a:uFillTx/>
                <a:latin typeface="Goudy Old Style"/>
                <a:ea typeface="+mj-ea"/>
                <a:cs typeface="+mj-cs"/>
              </a:rPr>
              <a:t> and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aterials</a:t>
            </a:r>
            <a:endParaRPr lang="hr-HR" sz="3400" dirty="0"/>
          </a:p>
        </p:txBody>
      </p:sp>
      <p:sp>
        <p:nvSpPr>
          <p:cNvPr id="3" name="Rezervirano mjesto sadržaja 2">
            <a:extLst>
              <a:ext uri="{FF2B5EF4-FFF2-40B4-BE49-F238E27FC236}">
                <a16:creationId xmlns:a16="http://schemas.microsoft.com/office/drawing/2014/main" id="{6AE8D6B8-F76A-0955-06FA-59202ED3B0C2}"/>
              </a:ext>
            </a:extLst>
          </p:cNvPr>
          <p:cNvSpPr>
            <a:spLocks noGrp="1"/>
          </p:cNvSpPr>
          <p:nvPr>
            <p:ph idx="1"/>
          </p:nvPr>
        </p:nvSpPr>
        <p:spPr>
          <a:xfrm>
            <a:off x="150608" y="2361600"/>
            <a:ext cx="6022361" cy="4101111"/>
          </a:xfrm>
        </p:spPr>
        <p:txBody>
          <a:bodyPr>
            <a:normAutofit lnSpcReduction="10000"/>
          </a:bodyPr>
          <a:lstStyle/>
          <a:p>
            <a:pPr marL="360000" marR="0" lvl="0" indent="-360000" defTabSz="914400" rtl="0" eaLnBrk="1" fontAlgn="auto" latinLnBrk="0" hangingPunct="1">
              <a:lnSpc>
                <a:spcPct val="140000"/>
              </a:lnSpc>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Facilities</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in</a:t>
            </a:r>
            <a:r>
              <a:rPr kumimoji="0" lang="hr-HR" sz="3200" b="0" i="0" u="none" strike="noStrike" kern="1200" cap="none" spc="50" normalizeH="0" baseline="0" noProof="0" dirty="0">
                <a:ln>
                  <a:noFill/>
                </a:ln>
                <a:uLnTx/>
                <a:uFillTx/>
                <a:latin typeface="Avenir Next LT Pro"/>
                <a:ea typeface="+mn-ea"/>
                <a:cs typeface="+mn-cs"/>
              </a:rPr>
              <a:t> the </a:t>
            </a:r>
            <a:r>
              <a:rPr kumimoji="0" lang="hr-HR" sz="3200" b="0" i="0" u="none" strike="noStrike" kern="1200" cap="none" spc="50" normalizeH="0" baseline="0" noProof="0" dirty="0" err="1">
                <a:ln>
                  <a:noFill/>
                </a:ln>
                <a:uLnTx/>
                <a:uFillTx/>
                <a:latin typeface="Avenir Next LT Pro"/>
                <a:ea typeface="+mn-ea"/>
                <a:cs typeface="+mn-cs"/>
              </a:rPr>
              <a:t>barracks</a:t>
            </a:r>
            <a:endParaRPr kumimoji="0" lang="hr-HR" sz="32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lnSpc>
                <a:spcPct val="140000"/>
              </a:lnSpc>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lang="hr-HR" sz="2600" i="0" dirty="0" err="1">
                <a:latin typeface="Avenir Next LT Pro"/>
              </a:rPr>
              <a:t>drawing</a:t>
            </a:r>
            <a:r>
              <a:rPr lang="hr-HR" sz="2600" i="0" dirty="0">
                <a:latin typeface="Avenir Next LT Pro"/>
              </a:rPr>
              <a:t> </a:t>
            </a:r>
            <a:r>
              <a:rPr lang="hr-HR" sz="2600" i="0" dirty="0" err="1">
                <a:latin typeface="Avenir Next LT Pro"/>
              </a:rPr>
              <a:t>ground</a:t>
            </a:r>
            <a:r>
              <a:rPr lang="hr-HR" sz="2600" i="0" dirty="0">
                <a:latin typeface="Avenir Next LT Pro"/>
              </a:rPr>
              <a:t> </a:t>
            </a:r>
            <a:r>
              <a:rPr lang="hr-HR" sz="2600" i="0" dirty="0" err="1">
                <a:latin typeface="Avenir Next LT Pro"/>
              </a:rPr>
              <a:t>plans</a:t>
            </a:r>
            <a:r>
              <a:rPr lang="hr-HR" sz="2600" i="0" dirty="0">
                <a:latin typeface="Avenir Next LT Pro"/>
              </a:rPr>
              <a:t> </a:t>
            </a:r>
            <a:r>
              <a:rPr lang="hr-HR" sz="2600" i="0" dirty="0" err="1">
                <a:latin typeface="Avenir Next LT Pro"/>
              </a:rPr>
              <a:t>of</a:t>
            </a:r>
            <a:r>
              <a:rPr lang="hr-HR" sz="2600" i="0" dirty="0">
                <a:latin typeface="Avenir Next LT Pro"/>
              </a:rPr>
              <a:t> </a:t>
            </a:r>
            <a:r>
              <a:rPr lang="hr-HR" sz="2600" i="0" dirty="0" err="1">
                <a:latin typeface="Avenir Next LT Pro"/>
              </a:rPr>
              <a:t>barracks</a:t>
            </a:r>
            <a:endParaRPr lang="hr-HR" sz="2600" i="0" dirty="0">
              <a:latin typeface="Avenir Next LT Pro"/>
            </a:endParaRPr>
          </a:p>
          <a:p>
            <a:pPr marL="817200" marR="0" lvl="1" indent="-457200" defTabSz="914400" rtl="0" eaLnBrk="1" fontAlgn="auto" latinLnBrk="0" hangingPunct="1">
              <a:lnSpc>
                <a:spcPct val="140000"/>
              </a:lnSpc>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Later</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repurposed</a:t>
            </a:r>
            <a:r>
              <a:rPr kumimoji="0" lang="hr-HR" sz="2600" b="0" i="0" u="none" strike="noStrike" kern="1200" cap="none" spc="50" normalizeH="0" baseline="0" noProof="0" dirty="0">
                <a:ln>
                  <a:noFill/>
                </a:ln>
                <a:uLnTx/>
                <a:uFillTx/>
                <a:latin typeface="Avenir Next LT Pro"/>
                <a:ea typeface="+mn-ea"/>
                <a:cs typeface="+mn-cs"/>
              </a:rPr>
              <a:t> for </a:t>
            </a:r>
            <a:r>
              <a:rPr kumimoji="0" lang="hr-HR" sz="2600" b="0" i="0" u="none" strike="noStrike" kern="1200" cap="none" spc="50" normalizeH="0" baseline="0" noProof="0" dirty="0" err="1">
                <a:ln>
                  <a:noFill/>
                </a:ln>
                <a:uLnTx/>
                <a:uFillTx/>
                <a:latin typeface="Avenir Next LT Pro"/>
                <a:ea typeface="+mn-ea"/>
                <a:cs typeface="+mn-cs"/>
              </a:rPr>
              <a:t>giving</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directions</a:t>
            </a:r>
            <a:r>
              <a:rPr kumimoji="0" lang="hr-HR" sz="2600" b="0" i="0" u="none" strike="noStrike" kern="1200" cap="none" spc="50" normalizeH="0" baseline="0" noProof="0" dirty="0">
                <a:ln>
                  <a:noFill/>
                </a:ln>
                <a:uLnTx/>
                <a:uFillTx/>
                <a:latin typeface="Avenir Next LT Pro"/>
                <a:ea typeface="+mn-ea"/>
                <a:cs typeface="+mn-cs"/>
              </a:rPr>
              <a:t> and </a:t>
            </a:r>
            <a:r>
              <a:rPr kumimoji="0" lang="hr-HR" sz="2600" b="0" i="0" u="none" strike="noStrike" kern="1200" cap="none" spc="50" normalizeH="0" baseline="0" noProof="0" dirty="0" err="1">
                <a:ln>
                  <a:noFill/>
                </a:ln>
                <a:uLnTx/>
                <a:uFillTx/>
                <a:latin typeface="Avenir Next LT Pro"/>
                <a:ea typeface="+mn-ea"/>
                <a:cs typeface="+mn-cs"/>
              </a:rPr>
              <a:t>practising</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prepositions</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of</a:t>
            </a:r>
            <a:r>
              <a:rPr kumimoji="0" lang="hr-HR" sz="2600" b="0" i="0" u="none" strike="noStrike" kern="1200" cap="none" spc="50" normalizeH="0" baseline="0" noProof="0" dirty="0">
                <a:ln>
                  <a:noFill/>
                </a:ln>
                <a:uLnTx/>
                <a:uFillTx/>
                <a:latin typeface="Avenir Next LT Pro"/>
                <a:ea typeface="+mn-ea"/>
                <a:cs typeface="+mn-cs"/>
              </a:rPr>
              <a:t> place</a:t>
            </a:r>
          </a:p>
          <a:p>
            <a:pPr>
              <a:lnSpc>
                <a:spcPct val="140000"/>
              </a:lnSpc>
            </a:pPr>
            <a:endParaRPr lang="hr-HR" sz="1700" dirty="0"/>
          </a:p>
        </p:txBody>
      </p:sp>
      <p:cxnSp>
        <p:nvCxnSpPr>
          <p:cNvPr id="24" name="Straight Connector 20">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Slika 4" descr="Slika na kojoj se prikazuje tekst, rukopis, crtež, skeč">
            <a:extLst>
              <a:ext uri="{FF2B5EF4-FFF2-40B4-BE49-F238E27FC236}">
                <a16:creationId xmlns:a16="http://schemas.microsoft.com/office/drawing/2014/main" id="{5D601FF1-B025-3A9F-794C-AD65E19C51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6000" y="-5082"/>
            <a:ext cx="6095997" cy="6858000"/>
          </a:xfrm>
          <a:prstGeom prst="rect">
            <a:avLst/>
          </a:prstGeom>
        </p:spPr>
      </p:pic>
    </p:spTree>
    <p:extLst>
      <p:ext uri="{BB962C8B-B14F-4D97-AF65-F5344CB8AC3E}">
        <p14:creationId xmlns:p14="http://schemas.microsoft.com/office/powerpoint/2010/main" val="3524550539"/>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B108015-6B57-85A1-D75A-70FE19794B34}"/>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7CD11FE7-A6A9-0042-29F8-D5F829643E2E}"/>
              </a:ext>
            </a:extLst>
          </p:cNvPr>
          <p:cNvSpPr>
            <a:spLocks noGrp="1"/>
          </p:cNvSpPr>
          <p:nvPr>
            <p:ph type="title"/>
          </p:nvPr>
        </p:nvSpPr>
        <p:spPr>
          <a:xfrm>
            <a:off x="383035" y="567244"/>
            <a:ext cx="4215130" cy="1636470"/>
          </a:xfrm>
        </p:spPr>
        <p:txBody>
          <a:bodyPr wrap="square" anchor="ctr">
            <a:noAutofit/>
          </a:bodyPr>
          <a:lstStyle/>
          <a:p>
            <a:pPr algn="ctr">
              <a:lnSpc>
                <a:spcPct val="90000"/>
              </a:lnSpc>
            </a:pPr>
            <a:r>
              <a:rPr kumimoji="0" lang="en-US" sz="3400" b="1" i="0" u="none" strike="noStrike" kern="1200" cap="none" spc="0" normalizeH="0" baseline="0" noProof="0" dirty="0">
                <a:ln>
                  <a:noFill/>
                </a:ln>
                <a:effectLst/>
                <a:uLnTx/>
                <a:uFillTx/>
                <a:latin typeface="Goudy Old Style"/>
                <a:ea typeface="+mj-ea"/>
                <a:cs typeface="+mj-cs"/>
              </a:rPr>
              <a:t>2. 2. Design and </a:t>
            </a:r>
            <a:r>
              <a:rPr kumimoji="0" lang="hr-HR" sz="3400" b="1" i="0" u="none" strike="noStrike" kern="1200" cap="none" spc="0" normalizeH="0" baseline="0" noProof="0" dirty="0">
                <a:ln>
                  <a:noFill/>
                </a:ln>
                <a:effectLst/>
                <a:uLnTx/>
                <a:uFillTx/>
                <a:latin typeface="Goudy Old Style"/>
                <a:ea typeface="+mj-ea"/>
                <a:cs typeface="+mj-cs"/>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sz="3400" b="1" i="0" u="none" strike="noStrike" kern="1200" cap="none" spc="0" normalizeH="0" baseline="0" noProof="0" dirty="0">
                <a:ln>
                  <a:noFill/>
                </a:ln>
                <a:effectLst/>
                <a:uLnTx/>
                <a:uFillTx/>
                <a:latin typeface="Goudy Old Style"/>
                <a:ea typeface="+mj-ea"/>
                <a:cs typeface="+mj-cs"/>
              </a:rPr>
              <a:t> of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ethods</a:t>
            </a:r>
            <a:r>
              <a:rPr kumimoji="0" lang="en-US" sz="3400" b="1" i="0" u="none" strike="noStrike" kern="1200" cap="none" spc="0" normalizeH="0" baseline="0" noProof="0" dirty="0">
                <a:ln>
                  <a:noFill/>
                </a:ln>
                <a:effectLst/>
                <a:uLnTx/>
                <a:uFillTx/>
                <a:latin typeface="Goudy Old Style"/>
                <a:ea typeface="+mj-ea"/>
                <a:cs typeface="+mj-cs"/>
              </a:rPr>
              <a:t> and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aterials</a:t>
            </a:r>
            <a:endParaRPr lang="hr-HR" sz="3400" dirty="0"/>
          </a:p>
        </p:txBody>
      </p:sp>
      <p:cxnSp>
        <p:nvCxnSpPr>
          <p:cNvPr id="31" name="Straight Connector 30">
            <a:extLst>
              <a:ext uri="{FF2B5EF4-FFF2-40B4-BE49-F238E27FC236}">
                <a16:creationId xmlns:a16="http://schemas.microsoft.com/office/drawing/2014/main" id="{91F26474-B720-4EA8-BA39-D3A90556D2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60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zervirano mjesto sadržaja 2">
            <a:extLst>
              <a:ext uri="{FF2B5EF4-FFF2-40B4-BE49-F238E27FC236}">
                <a16:creationId xmlns:a16="http://schemas.microsoft.com/office/drawing/2014/main" id="{0A7DF282-B29D-59EF-D01C-C7AA972C6213}"/>
              </a:ext>
            </a:extLst>
          </p:cNvPr>
          <p:cNvSpPr>
            <a:spLocks noGrp="1"/>
          </p:cNvSpPr>
          <p:nvPr>
            <p:ph idx="1"/>
          </p:nvPr>
        </p:nvSpPr>
        <p:spPr>
          <a:xfrm>
            <a:off x="67450" y="2877017"/>
            <a:ext cx="4913750" cy="3846509"/>
          </a:xfrm>
        </p:spPr>
        <p:txBody>
          <a:bodyPr>
            <a:normAutofit/>
          </a:bodyPr>
          <a:lstStyle/>
          <a:p>
            <a:pPr marL="360000" marR="0" lvl="0" indent="-360000" defTabSz="914400" rtl="0" eaLnBrk="1" fontAlgn="auto" latinLnBrk="0" hangingPunct="1">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Facilities</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in</a:t>
            </a:r>
            <a:r>
              <a:rPr kumimoji="0" lang="hr-HR" sz="3200" b="0" i="0" u="none" strike="noStrike" kern="1200" cap="none" spc="50" normalizeH="0" baseline="0" noProof="0" dirty="0">
                <a:ln>
                  <a:noFill/>
                </a:ln>
                <a:uLnTx/>
                <a:uFillTx/>
                <a:latin typeface="Avenir Next LT Pro"/>
                <a:ea typeface="+mn-ea"/>
                <a:cs typeface="+mn-cs"/>
              </a:rPr>
              <a:t> the </a:t>
            </a:r>
            <a:r>
              <a:rPr kumimoji="0" lang="hr-HR" sz="3200" b="0" i="0" u="none" strike="noStrike" kern="1200" cap="none" spc="50" normalizeH="0" baseline="0" noProof="0" dirty="0" err="1">
                <a:ln>
                  <a:noFill/>
                </a:ln>
                <a:uLnTx/>
                <a:uFillTx/>
                <a:latin typeface="Avenir Next LT Pro"/>
                <a:ea typeface="+mn-ea"/>
                <a:cs typeface="+mn-cs"/>
              </a:rPr>
              <a:t>barracks</a:t>
            </a:r>
            <a:endParaRPr kumimoji="0" lang="hr-HR" sz="32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lang="hr-HR" sz="2600" i="0" dirty="0" err="1">
                <a:latin typeface="Avenir Next LT Pro"/>
              </a:rPr>
              <a:t>walking</a:t>
            </a:r>
            <a:r>
              <a:rPr lang="hr-HR" sz="2600" i="0" dirty="0">
                <a:latin typeface="Avenir Next LT Pro"/>
              </a:rPr>
              <a:t> </a:t>
            </a:r>
            <a:r>
              <a:rPr lang="hr-HR" sz="2600" i="0" dirty="0" err="1">
                <a:latin typeface="Avenir Next LT Pro"/>
              </a:rPr>
              <a:t>around</a:t>
            </a:r>
            <a:r>
              <a:rPr lang="hr-HR" sz="2600" i="0" dirty="0">
                <a:latin typeface="Avenir Next LT Pro"/>
              </a:rPr>
              <a:t> </a:t>
            </a:r>
            <a:r>
              <a:rPr lang="hr-HR" sz="2600" i="0" dirty="0" err="1">
                <a:latin typeface="Avenir Next LT Pro"/>
              </a:rPr>
              <a:t>barracks</a:t>
            </a:r>
            <a:endParaRPr kumimoji="0" lang="hr-HR" sz="2600" b="0" i="0" u="none" strike="noStrike" kern="1200" cap="none" spc="50" normalizeH="0" baseline="0" noProof="0" dirty="0">
              <a:ln>
                <a:noFill/>
              </a:ln>
              <a:uLnTx/>
              <a:uFillTx/>
              <a:latin typeface="Avenir Next LT Pro"/>
            </a:endParaRPr>
          </a:p>
          <a:p>
            <a:endParaRPr lang="hr-HR" dirty="0"/>
          </a:p>
        </p:txBody>
      </p:sp>
      <p:pic>
        <p:nvPicPr>
          <p:cNvPr id="8" name="Slika 7" descr="Slika na kojoj se prikazuje vanjski, nebo, drvo, biljka&#10;&#10;Sadržaj generiran umjetnom inteligencijom može biti netočan.">
            <a:extLst>
              <a:ext uri="{FF2B5EF4-FFF2-40B4-BE49-F238E27FC236}">
                <a16:creationId xmlns:a16="http://schemas.microsoft.com/office/drawing/2014/main" id="{D91C2991-9DB5-1A5D-3CF4-AC4D980E5A65}"/>
              </a:ext>
            </a:extLst>
          </p:cNvPr>
          <p:cNvPicPr>
            <a:picLocks noChangeAspect="1"/>
          </p:cNvPicPr>
          <p:nvPr/>
        </p:nvPicPr>
        <p:blipFill>
          <a:blip r:embed="rId3" cstate="hqprint">
            <a:extLst>
              <a:ext uri="{28A0092B-C50C-407E-A947-70E740481C1C}">
                <a14:useLocalDpi xmlns:a14="http://schemas.microsoft.com/office/drawing/2010/main" val="0"/>
              </a:ext>
            </a:extLst>
          </a:blip>
          <a:srcRect t="28223" b="8339"/>
          <a:stretch/>
        </p:blipFill>
        <p:spPr>
          <a:xfrm>
            <a:off x="4981200" y="10"/>
            <a:ext cx="7210800" cy="3430790"/>
          </a:xfrm>
          <a:prstGeom prst="rect">
            <a:avLst/>
          </a:prstGeom>
        </p:spPr>
      </p:pic>
      <p:pic>
        <p:nvPicPr>
          <p:cNvPr id="6" name="Slika 5" descr="Slika na kojoj se prikazuje vanjski, nebo, trava, drvo&#10;&#10;Sadržaj generiran umjetnom inteligencijom može biti netočan.">
            <a:extLst>
              <a:ext uri="{FF2B5EF4-FFF2-40B4-BE49-F238E27FC236}">
                <a16:creationId xmlns:a16="http://schemas.microsoft.com/office/drawing/2014/main" id="{FA8DA8BD-6865-217A-8C96-53E2CC08AF3B}"/>
              </a:ext>
            </a:extLst>
          </p:cNvPr>
          <p:cNvPicPr>
            <a:picLocks noChangeAspect="1"/>
          </p:cNvPicPr>
          <p:nvPr/>
        </p:nvPicPr>
        <p:blipFill>
          <a:blip r:embed="rId4" cstate="hqprint">
            <a:extLst>
              <a:ext uri="{28A0092B-C50C-407E-A947-70E740481C1C}">
                <a14:useLocalDpi xmlns:a14="http://schemas.microsoft.com/office/drawing/2010/main" val="0"/>
              </a:ext>
            </a:extLst>
          </a:blip>
          <a:srcRect t="27344" b="9218"/>
          <a:stretch/>
        </p:blipFill>
        <p:spPr>
          <a:xfrm>
            <a:off x="4981200" y="3427200"/>
            <a:ext cx="7210800" cy="3430800"/>
          </a:xfrm>
          <a:prstGeom prst="rect">
            <a:avLst/>
          </a:prstGeom>
        </p:spPr>
      </p:pic>
    </p:spTree>
    <p:extLst>
      <p:ext uri="{BB962C8B-B14F-4D97-AF65-F5344CB8AC3E}">
        <p14:creationId xmlns:p14="http://schemas.microsoft.com/office/powerpoint/2010/main" val="2102802235"/>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8BD62C1-FDE6-155A-339F-E363D20217A5}"/>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28E3C954-FF25-9D18-FA60-B2849AC2B0C2}"/>
              </a:ext>
            </a:extLst>
          </p:cNvPr>
          <p:cNvSpPr>
            <a:spLocks noGrp="1"/>
          </p:cNvSpPr>
          <p:nvPr>
            <p:ph type="title"/>
          </p:nvPr>
        </p:nvSpPr>
        <p:spPr>
          <a:xfrm>
            <a:off x="990000" y="423382"/>
            <a:ext cx="4078800" cy="1569660"/>
          </a:xfrm>
        </p:spPr>
        <p:txBody>
          <a:bodyPr wrap="square" anchor="b">
            <a:normAutofit/>
          </a:bodyPr>
          <a:lstStyle/>
          <a:p>
            <a:pPr algn="ctr"/>
            <a:r>
              <a:rPr kumimoji="0" lang="en-US" b="1" i="0" u="none" strike="noStrike" kern="1200" cap="none" spc="0" normalizeH="0" baseline="0" noProof="0">
                <a:ln>
                  <a:noFill/>
                </a:ln>
                <a:effectLst/>
                <a:uLnTx/>
                <a:uFillTx/>
                <a:latin typeface="Goudy Old Style"/>
                <a:ea typeface="+mj-ea"/>
                <a:cs typeface="+mj-cs"/>
              </a:rPr>
              <a:t>2. 2. Design and </a:t>
            </a:r>
            <a:r>
              <a:rPr kumimoji="0" lang="hr-HR" b="1" i="0" u="none" strike="noStrike" kern="1200" cap="none" spc="0" normalizeH="0" baseline="0" noProof="0">
                <a:ln>
                  <a:noFill/>
                </a:ln>
                <a:effectLst/>
                <a:uLnTx/>
                <a:uFillTx/>
                <a:latin typeface="Goudy Old Style"/>
                <a:ea typeface="+mj-ea"/>
                <a:cs typeface="+mj-cs"/>
              </a:rPr>
              <a:t>I</a:t>
            </a:r>
            <a:r>
              <a:rPr kumimoji="0" lang="en-US" b="1" i="0" u="none" strike="noStrike" kern="1200" cap="none" spc="0" normalizeH="0" baseline="0" noProof="0" err="1">
                <a:ln>
                  <a:noFill/>
                </a:ln>
                <a:effectLst/>
                <a:uLnTx/>
                <a:uFillTx/>
                <a:latin typeface="Goudy Old Style"/>
                <a:ea typeface="+mj-ea"/>
                <a:cs typeface="+mj-cs"/>
              </a:rPr>
              <a:t>mplementation</a:t>
            </a:r>
            <a:r>
              <a:rPr kumimoji="0" lang="en-US" b="1" i="0" u="none" strike="noStrike" kern="1200" cap="none" spc="0" normalizeH="0" baseline="0" noProof="0">
                <a:ln>
                  <a:noFill/>
                </a:ln>
                <a:effectLst/>
                <a:uLnTx/>
                <a:uFillTx/>
                <a:latin typeface="Goudy Old Style"/>
                <a:ea typeface="+mj-ea"/>
                <a:cs typeface="+mj-cs"/>
              </a:rPr>
              <a:t> of </a:t>
            </a:r>
            <a:r>
              <a:rPr kumimoji="0" lang="hr-HR" b="1" i="0" u="none" strike="noStrike" kern="1200" cap="none" spc="0" normalizeH="0" baseline="0" noProof="0">
                <a:ln>
                  <a:noFill/>
                </a:ln>
                <a:effectLst/>
                <a:uLnTx/>
                <a:uFillTx/>
                <a:latin typeface="Goudy Old Style"/>
                <a:ea typeface="+mj-ea"/>
                <a:cs typeface="+mj-cs"/>
              </a:rPr>
              <a:t>M</a:t>
            </a:r>
            <a:r>
              <a:rPr kumimoji="0" lang="en-US" b="1" i="0" u="none" strike="noStrike" kern="1200" cap="none" spc="0" normalizeH="0" baseline="0" noProof="0" err="1">
                <a:ln>
                  <a:noFill/>
                </a:ln>
                <a:effectLst/>
                <a:uLnTx/>
                <a:uFillTx/>
                <a:latin typeface="Goudy Old Style"/>
                <a:ea typeface="+mj-ea"/>
                <a:cs typeface="+mj-cs"/>
              </a:rPr>
              <a:t>ethods</a:t>
            </a:r>
            <a:r>
              <a:rPr kumimoji="0" lang="en-US" b="1" i="0" u="none" strike="noStrike" kern="1200" cap="none" spc="0" normalizeH="0" baseline="0" noProof="0">
                <a:ln>
                  <a:noFill/>
                </a:ln>
                <a:effectLst/>
                <a:uLnTx/>
                <a:uFillTx/>
                <a:latin typeface="Goudy Old Style"/>
                <a:ea typeface="+mj-ea"/>
                <a:cs typeface="+mj-cs"/>
              </a:rPr>
              <a:t> and </a:t>
            </a:r>
            <a:r>
              <a:rPr kumimoji="0" lang="hr-HR" b="1" i="0" u="none" strike="noStrike" kern="1200" cap="none" spc="0" normalizeH="0" baseline="0" noProof="0">
                <a:ln>
                  <a:noFill/>
                </a:ln>
                <a:effectLst/>
                <a:uLnTx/>
                <a:uFillTx/>
                <a:latin typeface="Goudy Old Style"/>
                <a:ea typeface="+mj-ea"/>
                <a:cs typeface="+mj-cs"/>
              </a:rPr>
              <a:t>M</a:t>
            </a:r>
            <a:r>
              <a:rPr kumimoji="0" lang="en-US" b="1" i="0" u="none" strike="noStrike" kern="1200" cap="none" spc="0" normalizeH="0" baseline="0" noProof="0" err="1">
                <a:ln>
                  <a:noFill/>
                </a:ln>
                <a:effectLst/>
                <a:uLnTx/>
                <a:uFillTx/>
                <a:latin typeface="Goudy Old Style"/>
                <a:ea typeface="+mj-ea"/>
                <a:cs typeface="+mj-cs"/>
              </a:rPr>
              <a:t>aterials</a:t>
            </a:r>
            <a:endParaRPr lang="hr-HR"/>
          </a:p>
        </p:txBody>
      </p:sp>
      <p:sp>
        <p:nvSpPr>
          <p:cNvPr id="3" name="Rezervirano mjesto sadržaja 2">
            <a:extLst>
              <a:ext uri="{FF2B5EF4-FFF2-40B4-BE49-F238E27FC236}">
                <a16:creationId xmlns:a16="http://schemas.microsoft.com/office/drawing/2014/main" id="{F2D8CB55-112C-C6D1-DD5A-FFE7877D19A7}"/>
              </a:ext>
            </a:extLst>
          </p:cNvPr>
          <p:cNvSpPr>
            <a:spLocks noGrp="1"/>
          </p:cNvSpPr>
          <p:nvPr>
            <p:ph idx="1"/>
          </p:nvPr>
        </p:nvSpPr>
        <p:spPr>
          <a:xfrm>
            <a:off x="-1" y="2361600"/>
            <a:ext cx="6095997" cy="4496399"/>
          </a:xfrm>
        </p:spPr>
        <p:txBody>
          <a:bodyPr>
            <a:normAutofit/>
          </a:bodyPr>
          <a:lstStyle/>
          <a:p>
            <a:pPr marL="360000" marR="0" lvl="0" indent="-360000" defTabSz="914400" rtl="0" eaLnBrk="1" fontAlgn="auto" latinLnBrk="0" hangingPunct="1">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Military</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uniform</a:t>
            </a:r>
            <a:endParaRPr kumimoji="0" lang="hr-HR" sz="32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lang="hr-HR" sz="2600" i="0" dirty="0" err="1">
                <a:latin typeface="Avenir Next LT Pro"/>
              </a:rPr>
              <a:t>describing</a:t>
            </a:r>
            <a:r>
              <a:rPr lang="hr-HR" sz="2600" i="0" dirty="0">
                <a:latin typeface="Avenir Next LT Pro"/>
              </a:rPr>
              <a:t> </a:t>
            </a:r>
            <a:r>
              <a:rPr lang="hr-HR" sz="2600" i="0" dirty="0" err="1">
                <a:latin typeface="Avenir Next LT Pro"/>
              </a:rPr>
              <a:t>exhibits</a:t>
            </a:r>
            <a:r>
              <a:rPr lang="hr-HR" sz="2600" i="0" dirty="0">
                <a:latin typeface="Avenir Next LT Pro"/>
              </a:rPr>
              <a:t> at the Croatian </a:t>
            </a:r>
            <a:r>
              <a:rPr lang="hr-HR" sz="2600" i="0" dirty="0" err="1">
                <a:latin typeface="Avenir Next LT Pro"/>
              </a:rPr>
              <a:t>Military</a:t>
            </a:r>
            <a:r>
              <a:rPr lang="hr-HR" sz="2600" i="0" dirty="0">
                <a:latin typeface="Avenir Next LT Pro"/>
              </a:rPr>
              <a:t> </a:t>
            </a:r>
            <a:r>
              <a:rPr lang="hr-HR" sz="2600" i="0" dirty="0" err="1">
                <a:latin typeface="Avenir Next LT Pro"/>
              </a:rPr>
              <a:t>Museum</a:t>
            </a:r>
            <a:endParaRPr kumimoji="0" lang="hr-HR" sz="2600" b="0" i="0" u="none" strike="noStrike" kern="1200" cap="none" spc="50" normalizeH="0" baseline="0" noProof="0" dirty="0">
              <a:ln>
                <a:noFill/>
              </a:ln>
              <a:uLnTx/>
              <a:uFillTx/>
              <a:latin typeface="Avenir Next LT Pro"/>
            </a:endParaRPr>
          </a:p>
          <a:p>
            <a:endParaRPr lang="hr-HR" dirty="0"/>
          </a:p>
        </p:txBody>
      </p:sp>
      <p:cxnSp>
        <p:nvCxnSpPr>
          <p:cNvPr id="45" name="Straight Connector 44">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Slika 4" descr="Slika na kojoj se prikazuje odijevanje, zid, Vojnik, vojska&#10;&#10;Sadržaj generiran umjetnom inteligencijom može biti netočan.">
            <a:extLst>
              <a:ext uri="{FF2B5EF4-FFF2-40B4-BE49-F238E27FC236}">
                <a16:creationId xmlns:a16="http://schemas.microsoft.com/office/drawing/2014/main" id="{47E9E05D-C44E-DECD-9D53-F7E7DB296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855" y="0"/>
            <a:ext cx="6085137" cy="3564000"/>
          </a:xfrm>
          <a:prstGeom prst="rect">
            <a:avLst/>
          </a:prstGeom>
        </p:spPr>
      </p:pic>
      <p:pic>
        <p:nvPicPr>
          <p:cNvPr id="7" name="Slika 6" descr="Slika na kojoj se prikazuje odijevanje, vojna uniforma, kamuflaža, Vojnik&#10;&#10;Sadržaj generiran umjetnom inteligencijom može biti netočan.">
            <a:extLst>
              <a:ext uri="{FF2B5EF4-FFF2-40B4-BE49-F238E27FC236}">
                <a16:creationId xmlns:a16="http://schemas.microsoft.com/office/drawing/2014/main" id="{7E89FDD0-15EA-B58D-3972-7F1A62014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847" y="3563999"/>
            <a:ext cx="6085137" cy="3293999"/>
          </a:xfrm>
          <a:prstGeom prst="rect">
            <a:avLst/>
          </a:prstGeom>
        </p:spPr>
      </p:pic>
      <p:sp>
        <p:nvSpPr>
          <p:cNvPr id="8" name="TekstniOkvir 7">
            <a:extLst>
              <a:ext uri="{FF2B5EF4-FFF2-40B4-BE49-F238E27FC236}">
                <a16:creationId xmlns:a16="http://schemas.microsoft.com/office/drawing/2014/main" id="{C2A07B1E-1435-0574-64F6-588476FC88D7}"/>
              </a:ext>
            </a:extLst>
          </p:cNvPr>
          <p:cNvSpPr txBox="1"/>
          <p:nvPr/>
        </p:nvSpPr>
        <p:spPr>
          <a:xfrm>
            <a:off x="4389122" y="6296986"/>
            <a:ext cx="1828800" cy="553998"/>
          </a:xfrm>
          <a:prstGeom prst="rect">
            <a:avLst/>
          </a:prstGeom>
          <a:noFill/>
        </p:spPr>
        <p:txBody>
          <a:bodyPr wrap="square" rtlCol="0">
            <a:spAutoFit/>
          </a:bodyPr>
          <a:lstStyle/>
          <a:p>
            <a:r>
              <a:rPr lang="hr-HR" sz="1000" dirty="0" err="1"/>
              <a:t>Images</a:t>
            </a:r>
            <a:r>
              <a:rPr lang="hr-HR" sz="1000" dirty="0"/>
              <a:t> </a:t>
            </a:r>
            <a:r>
              <a:rPr lang="hr-HR" sz="1000" dirty="0" err="1"/>
              <a:t>courtesy</a:t>
            </a:r>
            <a:r>
              <a:rPr lang="hr-HR" sz="1000" dirty="0"/>
              <a:t> </a:t>
            </a:r>
            <a:r>
              <a:rPr lang="hr-HR" sz="1000" dirty="0" err="1"/>
              <a:t>of</a:t>
            </a:r>
            <a:endParaRPr lang="hr-HR" sz="1000" dirty="0"/>
          </a:p>
          <a:p>
            <a:r>
              <a:rPr lang="hr-HR" sz="1000" dirty="0"/>
              <a:t>Mr. Marijo </a:t>
            </a:r>
            <a:r>
              <a:rPr lang="hr-HR" sz="1000" dirty="0" err="1"/>
              <a:t>Reljanović</a:t>
            </a:r>
            <a:r>
              <a:rPr lang="hr-HR" sz="1000" dirty="0"/>
              <a:t>,</a:t>
            </a:r>
          </a:p>
          <a:p>
            <a:r>
              <a:rPr lang="hr-HR" sz="1000" dirty="0"/>
              <a:t>Croatian </a:t>
            </a:r>
            <a:r>
              <a:rPr lang="hr-HR" sz="1000" dirty="0" err="1"/>
              <a:t>Military</a:t>
            </a:r>
            <a:r>
              <a:rPr lang="hr-HR" sz="1000" dirty="0"/>
              <a:t> </a:t>
            </a:r>
            <a:r>
              <a:rPr lang="hr-HR" sz="1000" dirty="0" err="1"/>
              <a:t>Museum</a:t>
            </a:r>
            <a:endParaRPr lang="hr-HR" sz="1000" dirty="0"/>
          </a:p>
        </p:txBody>
      </p:sp>
    </p:spTree>
    <p:extLst>
      <p:ext uri="{BB962C8B-B14F-4D97-AF65-F5344CB8AC3E}">
        <p14:creationId xmlns:p14="http://schemas.microsoft.com/office/powerpoint/2010/main" val="3860392273"/>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E37D8DB-31C1-5DE1-83AE-580B9FDB3B47}"/>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1DA32CE-78A3-B52E-8C6E-9795291E4DAD}"/>
              </a:ext>
            </a:extLst>
          </p:cNvPr>
          <p:cNvSpPr>
            <a:spLocks noGrp="1"/>
          </p:cNvSpPr>
          <p:nvPr>
            <p:ph type="title"/>
          </p:nvPr>
        </p:nvSpPr>
        <p:spPr>
          <a:xfrm>
            <a:off x="692524" y="395970"/>
            <a:ext cx="4571701" cy="1569660"/>
          </a:xfrm>
        </p:spPr>
        <p:txBody>
          <a:bodyPr wrap="square" anchor="b">
            <a:noAutofit/>
          </a:bodyPr>
          <a:lstStyle/>
          <a:p>
            <a:pPr algn="ctr"/>
            <a:r>
              <a:rPr kumimoji="0" lang="en-US" sz="3400" b="1" i="0" u="none" strike="noStrike" kern="1200" cap="none" spc="0" normalizeH="0" baseline="0" noProof="0" dirty="0">
                <a:ln>
                  <a:noFill/>
                </a:ln>
                <a:effectLst/>
                <a:uLnTx/>
                <a:uFillTx/>
                <a:latin typeface="Goudy Old Style"/>
                <a:ea typeface="+mj-ea"/>
                <a:cs typeface="+mj-cs"/>
              </a:rPr>
              <a:t>2. 2. Design and </a:t>
            </a:r>
            <a:r>
              <a:rPr kumimoji="0" lang="hr-HR" sz="3400" b="1" i="0" u="none" strike="noStrike" kern="1200" cap="none" spc="0" normalizeH="0" baseline="0" noProof="0" dirty="0">
                <a:ln>
                  <a:noFill/>
                </a:ln>
                <a:effectLst/>
                <a:uLnTx/>
                <a:uFillTx/>
                <a:latin typeface="Goudy Old Style"/>
                <a:ea typeface="+mj-ea"/>
                <a:cs typeface="+mj-cs"/>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sz="3400" b="1" i="0" u="none" strike="noStrike" kern="1200" cap="none" spc="0" normalizeH="0" baseline="0" noProof="0" dirty="0">
                <a:ln>
                  <a:noFill/>
                </a:ln>
                <a:effectLst/>
                <a:uLnTx/>
                <a:uFillTx/>
                <a:latin typeface="Goudy Old Style"/>
                <a:ea typeface="+mj-ea"/>
                <a:cs typeface="+mj-cs"/>
              </a:rPr>
              <a:t> of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ethods</a:t>
            </a:r>
            <a:r>
              <a:rPr kumimoji="0" lang="en-US" sz="3400" b="1" i="0" u="none" strike="noStrike" kern="1200" cap="none" spc="0" normalizeH="0" baseline="0" noProof="0" dirty="0">
                <a:ln>
                  <a:noFill/>
                </a:ln>
                <a:effectLst/>
                <a:uLnTx/>
                <a:uFillTx/>
                <a:latin typeface="Goudy Old Style"/>
                <a:ea typeface="+mj-ea"/>
                <a:cs typeface="+mj-cs"/>
              </a:rPr>
              <a:t> and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aterials</a:t>
            </a:r>
            <a:endParaRPr lang="hr-HR" sz="3400" dirty="0"/>
          </a:p>
        </p:txBody>
      </p:sp>
      <p:sp>
        <p:nvSpPr>
          <p:cNvPr id="3" name="Rezervirano mjesto sadržaja 2">
            <a:extLst>
              <a:ext uri="{FF2B5EF4-FFF2-40B4-BE49-F238E27FC236}">
                <a16:creationId xmlns:a16="http://schemas.microsoft.com/office/drawing/2014/main" id="{AC22049E-F6E0-425F-DD70-9AF583A8DEB6}"/>
              </a:ext>
            </a:extLst>
          </p:cNvPr>
          <p:cNvSpPr>
            <a:spLocks noGrp="1"/>
          </p:cNvSpPr>
          <p:nvPr>
            <p:ph idx="1"/>
          </p:nvPr>
        </p:nvSpPr>
        <p:spPr>
          <a:xfrm>
            <a:off x="107576" y="2361600"/>
            <a:ext cx="5988419" cy="4496399"/>
          </a:xfrm>
        </p:spPr>
        <p:txBody>
          <a:bodyPr>
            <a:normAutofit/>
          </a:bodyPr>
          <a:lstStyle/>
          <a:p>
            <a:pPr marL="360000" marR="0" lvl="0" indent="-360000" defTabSz="914400" rtl="0" eaLnBrk="1" fontAlgn="auto" latinLnBrk="0" hangingPunct="1">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Military</a:t>
            </a:r>
            <a:r>
              <a:rPr kumimoji="0" lang="hr-HR" sz="3200" b="0" i="0" u="none" strike="noStrike" kern="1200" cap="none" spc="50" normalizeH="0" baseline="0" noProof="0" dirty="0">
                <a:ln>
                  <a:noFill/>
                </a:ln>
                <a:uLnTx/>
                <a:uFillTx/>
                <a:latin typeface="Avenir Next LT Pro"/>
                <a:ea typeface="+mn-ea"/>
                <a:cs typeface="+mn-cs"/>
              </a:rPr>
              <a:t> </a:t>
            </a:r>
            <a:r>
              <a:rPr lang="hr-HR" sz="3200" dirty="0" err="1">
                <a:latin typeface="Avenir Next LT Pro"/>
              </a:rPr>
              <a:t>equipment</a:t>
            </a:r>
            <a:endParaRPr kumimoji="0" lang="hr-HR" sz="3200" b="0" i="0" u="none" strike="noStrike" kern="1200" cap="none" spc="50" normalizeH="0" baseline="0" noProof="0" dirty="0">
              <a:ln>
                <a:noFill/>
              </a:ln>
              <a:uLnTx/>
              <a:uFillTx/>
              <a:latin typeface="Avenir Next LT Pro"/>
            </a:endParaRPr>
          </a:p>
          <a:p>
            <a:pPr marL="817200" marR="0" lvl="1" indent="-457200" defTabSz="914400" rtl="0" eaLnBrk="1" fontAlgn="auto" latinLnBrk="0" hangingPunct="1">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lang="hr-HR" sz="2600" i="0" dirty="0" err="1">
                <a:latin typeface="Avenir Next LT Pro"/>
              </a:rPr>
              <a:t>looking</a:t>
            </a:r>
            <a:r>
              <a:rPr lang="hr-HR" sz="2600" i="0" dirty="0">
                <a:latin typeface="Avenir Next LT Pro"/>
              </a:rPr>
              <a:t> </a:t>
            </a:r>
            <a:r>
              <a:rPr lang="hr-HR" sz="2600" i="0" dirty="0" err="1">
                <a:latin typeface="Avenir Next LT Pro"/>
              </a:rPr>
              <a:t>up</a:t>
            </a:r>
            <a:r>
              <a:rPr lang="hr-HR" sz="2600" i="0" dirty="0">
                <a:latin typeface="Avenir Next LT Pro"/>
              </a:rPr>
              <a:t> </a:t>
            </a:r>
            <a:r>
              <a:rPr lang="hr-HR" sz="2600" i="0" dirty="0" err="1">
                <a:latin typeface="Avenir Next LT Pro"/>
              </a:rPr>
              <a:t>models</a:t>
            </a:r>
            <a:r>
              <a:rPr lang="hr-HR" sz="2600" i="0" dirty="0">
                <a:latin typeface="Avenir Next LT Pro"/>
              </a:rPr>
              <a:t> on the Internet</a:t>
            </a:r>
            <a:endParaRPr kumimoji="0" lang="hr-HR" sz="2600" b="0" i="0" u="none" strike="noStrike" kern="1200" cap="none" spc="50" normalizeH="0" baseline="0" noProof="0" dirty="0">
              <a:ln>
                <a:noFill/>
              </a:ln>
              <a:uLnTx/>
              <a:uFillTx/>
              <a:latin typeface="Avenir Next LT Pro"/>
            </a:endParaRPr>
          </a:p>
          <a:p>
            <a:endParaRPr lang="hr-HR" dirty="0"/>
          </a:p>
        </p:txBody>
      </p:sp>
      <p:cxnSp>
        <p:nvCxnSpPr>
          <p:cNvPr id="38" name="Straight Connector 37">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11" name="Slika 10" descr="Slika na kojoj se prikazuje tekst, izbornik, dokument, rukopis&#10;&#10;Sadržaj generiran umjetnom inteligencijom može biti netočan.">
            <a:extLst>
              <a:ext uri="{FF2B5EF4-FFF2-40B4-BE49-F238E27FC236}">
                <a16:creationId xmlns:a16="http://schemas.microsoft.com/office/drawing/2014/main" id="{382C58CE-7BB1-5343-6F5B-A1618EA9FAFA}"/>
              </a:ext>
            </a:extLst>
          </p:cNvPr>
          <p:cNvPicPr>
            <a:picLocks noChangeAspect="1"/>
          </p:cNvPicPr>
          <p:nvPr/>
        </p:nvPicPr>
        <p:blipFill>
          <a:blip r:embed="rId3" cstate="hqprint">
            <a:extLst>
              <a:ext uri="{28A0092B-C50C-407E-A947-70E740481C1C}">
                <a14:useLocalDpi xmlns:a14="http://schemas.microsoft.com/office/drawing/2010/main" val="0"/>
              </a:ext>
            </a:extLst>
          </a:blip>
          <a:srcRect l="-144" t="20853"/>
          <a:stretch/>
        </p:blipFill>
        <p:spPr>
          <a:xfrm>
            <a:off x="6096000" y="3937302"/>
            <a:ext cx="6096000" cy="2988214"/>
          </a:xfrm>
          <a:prstGeom prst="rect">
            <a:avLst/>
          </a:prstGeom>
        </p:spPr>
      </p:pic>
      <p:pic>
        <p:nvPicPr>
          <p:cNvPr id="9" name="Slika 8" descr="Slika na kojoj se prikazuje tekst, snimka zaslona, račun, dizajn&#10;&#10;Sadržaj generiran umjetnom inteligencijom može biti netočan.">
            <a:extLst>
              <a:ext uri="{FF2B5EF4-FFF2-40B4-BE49-F238E27FC236}">
                <a16:creationId xmlns:a16="http://schemas.microsoft.com/office/drawing/2014/main" id="{889EC834-1D66-C2FD-CB79-E91C71714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096000" cy="3098202"/>
          </a:xfrm>
          <a:prstGeom prst="rect">
            <a:avLst/>
          </a:prstGeom>
        </p:spPr>
      </p:pic>
      <p:sp>
        <p:nvSpPr>
          <p:cNvPr id="12" name="Strelica: prema dolje 11">
            <a:extLst>
              <a:ext uri="{FF2B5EF4-FFF2-40B4-BE49-F238E27FC236}">
                <a16:creationId xmlns:a16="http://schemas.microsoft.com/office/drawing/2014/main" id="{BEC8E4BD-7235-CA85-6C1D-968FCB4D0A96}"/>
              </a:ext>
            </a:extLst>
          </p:cNvPr>
          <p:cNvSpPr/>
          <p:nvPr/>
        </p:nvSpPr>
        <p:spPr>
          <a:xfrm>
            <a:off x="9004150" y="3275705"/>
            <a:ext cx="559388" cy="48409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hr-HR"/>
          </a:p>
        </p:txBody>
      </p:sp>
    </p:spTree>
    <p:extLst>
      <p:ext uri="{BB962C8B-B14F-4D97-AF65-F5344CB8AC3E}">
        <p14:creationId xmlns:p14="http://schemas.microsoft.com/office/powerpoint/2010/main" val="3411349807"/>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4C188BB-E997-F475-3687-06101F0BB646}"/>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FEDA6E68-E9EB-4DCC-4B31-DF1F4A885975}"/>
              </a:ext>
            </a:extLst>
          </p:cNvPr>
          <p:cNvSpPr>
            <a:spLocks noGrp="1"/>
          </p:cNvSpPr>
          <p:nvPr>
            <p:ph type="title"/>
          </p:nvPr>
        </p:nvSpPr>
        <p:spPr>
          <a:xfrm>
            <a:off x="989999" y="423382"/>
            <a:ext cx="4335035" cy="1569660"/>
          </a:xfrm>
        </p:spPr>
        <p:txBody>
          <a:bodyPr wrap="square" anchor="b">
            <a:noAutofit/>
          </a:bodyPr>
          <a:lstStyle/>
          <a:p>
            <a:pPr algn="ctr"/>
            <a:r>
              <a:rPr kumimoji="0" lang="en-US" sz="3400" b="1" i="0" u="none" strike="noStrike" kern="1200" cap="none" spc="0" normalizeH="0" baseline="0" noProof="0" dirty="0">
                <a:ln>
                  <a:noFill/>
                </a:ln>
                <a:effectLst/>
                <a:uLnTx/>
                <a:uFillTx/>
                <a:latin typeface="Goudy Old Style"/>
                <a:ea typeface="+mj-ea"/>
                <a:cs typeface="+mj-cs"/>
              </a:rPr>
              <a:t>2. 2. Design and </a:t>
            </a:r>
            <a:r>
              <a:rPr kumimoji="0" lang="hr-HR" sz="3400" b="1" i="0" u="none" strike="noStrike" kern="1200" cap="none" spc="0" normalizeH="0" baseline="0" noProof="0" dirty="0">
                <a:ln>
                  <a:noFill/>
                </a:ln>
                <a:effectLst/>
                <a:uLnTx/>
                <a:uFillTx/>
                <a:latin typeface="Goudy Old Style"/>
                <a:ea typeface="+mj-ea"/>
                <a:cs typeface="+mj-cs"/>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sz="3400" b="1" i="0" u="none" strike="noStrike" kern="1200" cap="none" spc="0" normalizeH="0" baseline="0" noProof="0" dirty="0">
                <a:ln>
                  <a:noFill/>
                </a:ln>
                <a:effectLst/>
                <a:uLnTx/>
                <a:uFillTx/>
                <a:latin typeface="Goudy Old Style"/>
                <a:ea typeface="+mj-ea"/>
                <a:cs typeface="+mj-cs"/>
              </a:rPr>
              <a:t> of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ethods</a:t>
            </a:r>
            <a:r>
              <a:rPr kumimoji="0" lang="en-US" sz="3400" b="1" i="0" u="none" strike="noStrike" kern="1200" cap="none" spc="0" normalizeH="0" baseline="0" noProof="0" dirty="0">
                <a:ln>
                  <a:noFill/>
                </a:ln>
                <a:effectLst/>
                <a:uLnTx/>
                <a:uFillTx/>
                <a:latin typeface="Goudy Old Style"/>
                <a:ea typeface="+mj-ea"/>
                <a:cs typeface="+mj-cs"/>
              </a:rPr>
              <a:t> and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aterials</a:t>
            </a:r>
            <a:endParaRPr lang="hr-HR" sz="3400" dirty="0"/>
          </a:p>
        </p:txBody>
      </p:sp>
      <p:sp>
        <p:nvSpPr>
          <p:cNvPr id="3" name="Rezervirano mjesto sadržaja 2">
            <a:extLst>
              <a:ext uri="{FF2B5EF4-FFF2-40B4-BE49-F238E27FC236}">
                <a16:creationId xmlns:a16="http://schemas.microsoft.com/office/drawing/2014/main" id="{CA562319-3EBE-535A-103D-DC3BE355A2EE}"/>
              </a:ext>
            </a:extLst>
          </p:cNvPr>
          <p:cNvSpPr>
            <a:spLocks noGrp="1"/>
          </p:cNvSpPr>
          <p:nvPr>
            <p:ph idx="1"/>
          </p:nvPr>
        </p:nvSpPr>
        <p:spPr>
          <a:xfrm>
            <a:off x="-1" y="2361601"/>
            <a:ext cx="6207162" cy="4496399"/>
          </a:xfrm>
        </p:spPr>
        <p:txBody>
          <a:bodyPr>
            <a:normAutofit/>
          </a:bodyPr>
          <a:lstStyle/>
          <a:p>
            <a:pPr marL="360000" marR="0" lvl="0" indent="-360000" defTabSz="914400" rtl="0" eaLnBrk="1" fontAlgn="auto" latinLnBrk="0" hangingPunct="1">
              <a:lnSpc>
                <a:spcPct val="140000"/>
              </a:lnSpc>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Military</a:t>
            </a:r>
            <a:r>
              <a:rPr kumimoji="0" lang="hr-HR" sz="3200" b="0" i="0" u="none" strike="noStrike" kern="1200" cap="none" spc="50" normalizeH="0" baseline="0" noProof="0" dirty="0">
                <a:ln>
                  <a:noFill/>
                </a:ln>
                <a:uLnTx/>
                <a:uFillTx/>
                <a:latin typeface="Avenir Next LT Pro"/>
                <a:ea typeface="+mn-ea"/>
                <a:cs typeface="+mn-cs"/>
              </a:rPr>
              <a:t> </a:t>
            </a:r>
            <a:r>
              <a:rPr lang="hr-HR" sz="3200" dirty="0" err="1">
                <a:latin typeface="Avenir Next LT Pro"/>
              </a:rPr>
              <a:t>equipment</a:t>
            </a:r>
            <a:endParaRPr kumimoji="0" lang="hr-HR" sz="3200" b="0" i="0" u="none" strike="noStrike" kern="1200" cap="none" spc="50" normalizeH="0" baseline="0" noProof="0" dirty="0">
              <a:ln>
                <a:noFill/>
              </a:ln>
              <a:uLnTx/>
              <a:uFillTx/>
              <a:latin typeface="Avenir Next LT Pro"/>
            </a:endParaRPr>
          </a:p>
          <a:p>
            <a:pPr marL="817200" marR="0" lvl="1" indent="-457200" defTabSz="914400" rtl="0" eaLnBrk="1" fontAlgn="auto" latinLnBrk="0" hangingPunct="1">
              <a:lnSpc>
                <a:spcPct val="140000"/>
              </a:lnSpc>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Expanding</a:t>
            </a:r>
            <a:r>
              <a:rPr kumimoji="0" lang="hr-HR" sz="2600" b="0" i="0" u="none" strike="noStrike" kern="1200" cap="none" spc="50" normalizeH="0" baseline="0" noProof="0" dirty="0">
                <a:ln>
                  <a:noFill/>
                </a:ln>
                <a:uLnTx/>
                <a:uFillTx/>
                <a:latin typeface="Avenir Next LT Pro"/>
                <a:ea typeface="+mn-ea"/>
                <a:cs typeface="+mn-cs"/>
              </a:rPr>
              <a:t> the </a:t>
            </a:r>
            <a:r>
              <a:rPr kumimoji="0" lang="hr-HR" sz="2600" b="0" i="0" u="none" strike="noStrike" kern="1200" cap="none" spc="50" normalizeH="0" baseline="0" noProof="0" dirty="0" err="1">
                <a:ln>
                  <a:noFill/>
                </a:ln>
                <a:uLnTx/>
                <a:uFillTx/>
                <a:latin typeface="Avenir Next LT Pro"/>
                <a:ea typeface="+mn-ea"/>
                <a:cs typeface="+mn-cs"/>
              </a:rPr>
              <a:t>knowledge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acquired</a:t>
            </a:r>
            <a:r>
              <a:rPr kumimoji="0" lang="hr-HR" sz="2600" b="0" i="0" u="none" strike="noStrike" kern="1200" cap="none" spc="50" normalizeH="0" baseline="0" noProof="0" dirty="0">
                <a:ln>
                  <a:noFill/>
                </a:ln>
                <a:uLnTx/>
                <a:uFillTx/>
                <a:latin typeface="Avenir Next LT Pro"/>
                <a:ea typeface="+mn-ea"/>
                <a:cs typeface="+mn-cs"/>
              </a:rPr>
              <a:t> on the </a:t>
            </a:r>
            <a:r>
              <a:rPr kumimoji="0" lang="hr-HR" sz="2600" b="0" i="0" u="none" strike="noStrike" kern="1200" cap="none" spc="50" normalizeH="0" baseline="0" noProof="0" dirty="0" err="1">
                <a:ln>
                  <a:noFill/>
                </a:ln>
                <a:uLnTx/>
                <a:uFillTx/>
                <a:latin typeface="Avenir Next LT Pro"/>
                <a:ea typeface="+mn-ea"/>
                <a:cs typeface="+mn-cs"/>
              </a:rPr>
              <a:t>previous</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level</a:t>
            </a:r>
            <a:endParaRPr kumimoji="0" lang="hr-HR" sz="26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lnSpc>
                <a:spcPct val="140000"/>
              </a:lnSpc>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lang="hr-HR" sz="2600" i="0" dirty="0" err="1">
                <a:latin typeface="Avenir Next LT Pro"/>
              </a:rPr>
              <a:t>describing</a:t>
            </a:r>
            <a:r>
              <a:rPr lang="hr-HR" sz="2600" i="0" dirty="0">
                <a:latin typeface="Avenir Next LT Pro"/>
              </a:rPr>
              <a:t> </a:t>
            </a:r>
            <a:r>
              <a:rPr lang="hr-HR" sz="2600" i="0" dirty="0" err="1">
                <a:latin typeface="Avenir Next LT Pro"/>
              </a:rPr>
              <a:t>vehicle</a:t>
            </a:r>
            <a:r>
              <a:rPr lang="hr-HR" sz="2600" i="0" dirty="0">
                <a:latin typeface="Avenir Next LT Pro"/>
              </a:rPr>
              <a:t> </a:t>
            </a:r>
            <a:r>
              <a:rPr lang="hr-HR" sz="2600" i="0" dirty="0" err="1">
                <a:latin typeface="Avenir Next LT Pro"/>
              </a:rPr>
              <a:t>specifications</a:t>
            </a:r>
            <a:endParaRPr kumimoji="0" lang="hr-HR" sz="2600" b="0" i="0" u="none" strike="noStrike" kern="1200" cap="none" spc="50" normalizeH="0" baseline="0" noProof="0" dirty="0">
              <a:ln>
                <a:noFill/>
              </a:ln>
              <a:uLnTx/>
              <a:uFillTx/>
              <a:latin typeface="Avenir Next LT Pro"/>
            </a:endParaRPr>
          </a:p>
          <a:p>
            <a:pPr>
              <a:lnSpc>
                <a:spcPct val="140000"/>
              </a:lnSpc>
            </a:pPr>
            <a:endParaRPr lang="hr-HR" dirty="0"/>
          </a:p>
        </p:txBody>
      </p:sp>
      <p:cxnSp>
        <p:nvCxnSpPr>
          <p:cNvPr id="45" name="Straight Connector 44">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Slika 6" descr="Slika na kojoj se prikazuje tekst, snimka zaslona, broj, Font">
            <a:extLst>
              <a:ext uri="{FF2B5EF4-FFF2-40B4-BE49-F238E27FC236}">
                <a16:creationId xmlns:a16="http://schemas.microsoft.com/office/drawing/2014/main" id="{B49D5B04-2407-999A-1A26-9E262755F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3091109"/>
          </a:xfrm>
          <a:prstGeom prst="rect">
            <a:avLst/>
          </a:prstGeom>
        </p:spPr>
      </p:pic>
      <p:pic>
        <p:nvPicPr>
          <p:cNvPr id="5" name="Slika 4" descr="Slika na kojoj se prikazuje tekst, snimka zaslona, Font, broj&#10;&#10;Sadržaj generiran umjetnom inteligencijom može biti netočan.">
            <a:extLst>
              <a:ext uri="{FF2B5EF4-FFF2-40B4-BE49-F238E27FC236}">
                <a16:creationId xmlns:a16="http://schemas.microsoft.com/office/drawing/2014/main" id="{E4F132DF-F229-AB42-796B-3F65C8729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858330"/>
            <a:ext cx="6096000" cy="3091109"/>
          </a:xfrm>
          <a:prstGeom prst="rect">
            <a:avLst/>
          </a:prstGeom>
        </p:spPr>
      </p:pic>
      <p:sp>
        <p:nvSpPr>
          <p:cNvPr id="8" name="TekstniOkvir 7">
            <a:extLst>
              <a:ext uri="{FF2B5EF4-FFF2-40B4-BE49-F238E27FC236}">
                <a16:creationId xmlns:a16="http://schemas.microsoft.com/office/drawing/2014/main" id="{35D60921-D493-4C86-E5E7-D34BBCFA3B7D}"/>
              </a:ext>
            </a:extLst>
          </p:cNvPr>
          <p:cNvSpPr txBox="1"/>
          <p:nvPr/>
        </p:nvSpPr>
        <p:spPr>
          <a:xfrm>
            <a:off x="8638391" y="3355758"/>
            <a:ext cx="3238051" cy="246221"/>
          </a:xfrm>
          <a:prstGeom prst="rect">
            <a:avLst/>
          </a:prstGeom>
          <a:noFill/>
        </p:spPr>
        <p:txBody>
          <a:bodyPr wrap="square" rtlCol="0">
            <a:spAutoFit/>
          </a:bodyPr>
          <a:lstStyle/>
          <a:p>
            <a:r>
              <a:rPr lang="hr-HR" sz="1000" dirty="0" err="1"/>
              <a:t>Source</a:t>
            </a:r>
            <a:r>
              <a:rPr lang="hr-HR" sz="1000" dirty="0"/>
              <a:t>: </a:t>
            </a:r>
            <a:r>
              <a:rPr lang="hr-HR" sz="1000" i="1" dirty="0" err="1"/>
              <a:t>Bundeswehr</a:t>
            </a:r>
            <a:endParaRPr lang="hr-HR" sz="1000" dirty="0"/>
          </a:p>
        </p:txBody>
      </p:sp>
    </p:spTree>
    <p:extLst>
      <p:ext uri="{BB962C8B-B14F-4D97-AF65-F5344CB8AC3E}">
        <p14:creationId xmlns:p14="http://schemas.microsoft.com/office/powerpoint/2010/main" val="802553160"/>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531B7AF-7BF6-3322-2204-A6F7301F9764}"/>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AED043F3-8518-C441-8419-392AEDB15241}"/>
              </a:ext>
            </a:extLst>
          </p:cNvPr>
          <p:cNvSpPr>
            <a:spLocks noGrp="1"/>
          </p:cNvSpPr>
          <p:nvPr>
            <p:ph type="title"/>
          </p:nvPr>
        </p:nvSpPr>
        <p:spPr>
          <a:xfrm>
            <a:off x="990000" y="536575"/>
            <a:ext cx="4078800" cy="1453003"/>
          </a:xfrm>
        </p:spPr>
        <p:txBody>
          <a:bodyPr wrap="square" anchor="b">
            <a:normAutofit/>
          </a:bodyPr>
          <a:lstStyle/>
          <a:p>
            <a:pPr algn="ctr">
              <a:lnSpc>
                <a:spcPct val="90000"/>
              </a:lnSpc>
            </a:pPr>
            <a:r>
              <a:rPr kumimoji="0" lang="en-US" b="1" i="0" u="none" strike="noStrike" kern="1200" cap="none" spc="0" normalizeH="0" baseline="0" noProof="0" dirty="0">
                <a:ln>
                  <a:noFill/>
                </a:ln>
                <a:effectLst/>
                <a:uLnTx/>
                <a:uFillTx/>
                <a:latin typeface="Goudy Old Style"/>
                <a:ea typeface="+mj-ea"/>
                <a:cs typeface="+mj-cs"/>
              </a:rPr>
              <a:t>2. 2. Design and </a:t>
            </a:r>
            <a:r>
              <a:rPr lang="hr-HR" sz="3400" b="1" dirty="0">
                <a:latin typeface="Goudy Old Style"/>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b="1" i="0" u="none" strike="noStrike" kern="1200" cap="none" spc="0" normalizeH="0" baseline="0" noProof="0" dirty="0">
                <a:ln>
                  <a:noFill/>
                </a:ln>
                <a:effectLst/>
                <a:uLnTx/>
                <a:uFillTx/>
                <a:latin typeface="Goudy Old Style"/>
                <a:ea typeface="+mj-ea"/>
                <a:cs typeface="+mj-cs"/>
              </a:rPr>
              <a:t> of </a:t>
            </a:r>
            <a:r>
              <a:rPr kumimoji="0" lang="hr-HR" b="1" i="0" u="none" strike="noStrike" kern="1200" cap="none" spc="0" normalizeH="0" baseline="0" noProof="0" dirty="0">
                <a:ln>
                  <a:noFill/>
                </a:ln>
                <a:effectLst/>
                <a:uLnTx/>
                <a:uFillTx/>
                <a:latin typeface="Goudy Old Style"/>
                <a:ea typeface="+mj-ea"/>
                <a:cs typeface="+mj-cs"/>
              </a:rPr>
              <a:t>M</a:t>
            </a:r>
            <a:r>
              <a:rPr kumimoji="0" lang="en-US" b="1" i="0" u="none" strike="noStrike" kern="1200" cap="none" spc="0" normalizeH="0" baseline="0" noProof="0" dirty="0" err="1">
                <a:ln>
                  <a:noFill/>
                </a:ln>
                <a:effectLst/>
                <a:uLnTx/>
                <a:uFillTx/>
                <a:latin typeface="Goudy Old Style"/>
                <a:ea typeface="+mj-ea"/>
                <a:cs typeface="+mj-cs"/>
              </a:rPr>
              <a:t>ethods</a:t>
            </a:r>
            <a:r>
              <a:rPr kumimoji="0" lang="en-US" b="1" i="0" u="none" strike="noStrike" kern="1200" cap="none" spc="0" normalizeH="0" baseline="0" noProof="0" dirty="0">
                <a:ln>
                  <a:noFill/>
                </a:ln>
                <a:effectLst/>
                <a:uLnTx/>
                <a:uFillTx/>
                <a:latin typeface="Goudy Old Style"/>
                <a:ea typeface="+mj-ea"/>
                <a:cs typeface="+mj-cs"/>
              </a:rPr>
              <a:t> and </a:t>
            </a:r>
            <a:r>
              <a:rPr kumimoji="0" lang="hr-HR" b="1" i="0" u="none" strike="noStrike" kern="1200" cap="none" spc="0" normalizeH="0" baseline="0" noProof="0" dirty="0">
                <a:ln>
                  <a:noFill/>
                </a:ln>
                <a:effectLst/>
                <a:uLnTx/>
                <a:uFillTx/>
                <a:latin typeface="Goudy Old Style"/>
                <a:ea typeface="+mj-ea"/>
                <a:cs typeface="+mj-cs"/>
              </a:rPr>
              <a:t>M</a:t>
            </a:r>
            <a:r>
              <a:rPr kumimoji="0" lang="en-US" b="1" i="0" u="none" strike="noStrike" kern="1200" cap="none" spc="0" normalizeH="0" baseline="0" noProof="0" dirty="0" err="1">
                <a:ln>
                  <a:noFill/>
                </a:ln>
                <a:effectLst/>
                <a:uLnTx/>
                <a:uFillTx/>
                <a:latin typeface="Goudy Old Style"/>
                <a:ea typeface="+mj-ea"/>
                <a:cs typeface="+mj-cs"/>
              </a:rPr>
              <a:t>aterials</a:t>
            </a:r>
            <a:endParaRPr lang="hr-HR" dirty="0"/>
          </a:p>
        </p:txBody>
      </p:sp>
      <p:cxnSp>
        <p:nvCxnSpPr>
          <p:cNvPr id="52" name="Straight Connector 51">
            <a:extLst>
              <a:ext uri="{FF2B5EF4-FFF2-40B4-BE49-F238E27FC236}">
                <a16:creationId xmlns:a16="http://schemas.microsoft.com/office/drawing/2014/main" id="{76D745DA-D03E-47A2-9936-01C39D51A4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zervirano mjesto sadržaja 2">
            <a:extLst>
              <a:ext uri="{FF2B5EF4-FFF2-40B4-BE49-F238E27FC236}">
                <a16:creationId xmlns:a16="http://schemas.microsoft.com/office/drawing/2014/main" id="{04E751C5-D192-254F-B2CE-E6562DE5DB67}"/>
              </a:ext>
            </a:extLst>
          </p:cNvPr>
          <p:cNvSpPr>
            <a:spLocks noGrp="1"/>
          </p:cNvSpPr>
          <p:nvPr>
            <p:ph idx="1"/>
          </p:nvPr>
        </p:nvSpPr>
        <p:spPr>
          <a:xfrm>
            <a:off x="-1" y="2526153"/>
            <a:ext cx="6095999" cy="4331847"/>
          </a:xfrm>
        </p:spPr>
        <p:txBody>
          <a:bodyPr>
            <a:normAutofit/>
          </a:bodyPr>
          <a:lstStyle/>
          <a:p>
            <a:pPr marL="360000" marR="0" lvl="0" indent="-360000" defTabSz="914400" rtl="0" eaLnBrk="1" fontAlgn="auto" latinLnBrk="0" hangingPunct="1">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Military</a:t>
            </a:r>
            <a:r>
              <a:rPr kumimoji="0" lang="hr-HR" sz="3200" b="0" i="0" u="none" strike="noStrike" kern="1200" cap="none" spc="50" normalizeH="0" baseline="0" noProof="0" dirty="0">
                <a:ln>
                  <a:noFill/>
                </a:ln>
                <a:uLnTx/>
                <a:uFillTx/>
                <a:latin typeface="Avenir Next LT Pro"/>
                <a:ea typeface="+mn-ea"/>
                <a:cs typeface="+mn-cs"/>
              </a:rPr>
              <a:t> </a:t>
            </a:r>
            <a:r>
              <a:rPr lang="hr-HR" sz="3200" dirty="0" err="1">
                <a:latin typeface="Avenir Next LT Pro"/>
              </a:rPr>
              <a:t>equipment</a:t>
            </a:r>
            <a:endParaRPr kumimoji="0" lang="hr-HR" sz="3200" b="0" i="0" u="none" strike="noStrike" kern="1200" cap="none" spc="50" normalizeH="0" baseline="0" noProof="0" dirty="0">
              <a:ln>
                <a:noFill/>
              </a:ln>
              <a:uLnTx/>
              <a:uFillTx/>
              <a:latin typeface="Avenir Next LT Pro"/>
            </a:endParaRPr>
          </a:p>
          <a:p>
            <a:pPr marL="817200" marR="0" lvl="1" indent="-457200" defTabSz="914400" rtl="0" eaLnBrk="1" fontAlgn="auto" latinLnBrk="0" hangingPunct="1">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kumimoji="0" lang="en-US" sz="2600" b="0" i="0" u="none" strike="noStrike" kern="1200" cap="none" spc="50" normalizeH="0" baseline="0" noProof="0" dirty="0">
                <a:ln>
                  <a:noFill/>
                </a:ln>
                <a:uLnTx/>
                <a:uFillTx/>
                <a:latin typeface="Avenir Next LT Pro"/>
                <a:ea typeface="+mn-ea"/>
                <a:cs typeface="+mn-cs"/>
              </a:rPr>
              <a:t>comparing vehicles according to their specifications (adjective comparison)</a:t>
            </a:r>
          </a:p>
        </p:txBody>
      </p:sp>
      <p:sp>
        <p:nvSpPr>
          <p:cNvPr id="54" name="Rectangle 53">
            <a:extLst>
              <a:ext uri="{FF2B5EF4-FFF2-40B4-BE49-F238E27FC236}">
                <a16:creationId xmlns:a16="http://schemas.microsoft.com/office/drawing/2014/main" id="{E95A6F56-5B66-4656-B01E-938834D6A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6" name="Slika 5" descr="Slika na kojoj se prikazuje tekst, vojno vozilo, promet, snimka zaslona">
            <a:extLst>
              <a:ext uri="{FF2B5EF4-FFF2-40B4-BE49-F238E27FC236}">
                <a16:creationId xmlns:a16="http://schemas.microsoft.com/office/drawing/2014/main" id="{4BECCBCC-0F2C-3F54-399C-B9A9635FA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921" y="0"/>
            <a:ext cx="6037079" cy="6858000"/>
          </a:xfrm>
          <a:prstGeom prst="rect">
            <a:avLst/>
          </a:prstGeom>
        </p:spPr>
      </p:pic>
    </p:spTree>
    <p:extLst>
      <p:ext uri="{BB962C8B-B14F-4D97-AF65-F5344CB8AC3E}">
        <p14:creationId xmlns:p14="http://schemas.microsoft.com/office/powerpoint/2010/main" val="1911819533"/>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3683EA-6CDF-2CED-A228-9ACCDDCEB2C8}"/>
              </a:ext>
            </a:extLst>
          </p:cNvPr>
          <p:cNvSpPr>
            <a:spLocks noGrp="1"/>
          </p:cNvSpPr>
          <p:nvPr>
            <p:ph type="title"/>
          </p:nvPr>
        </p:nvSpPr>
        <p:spPr/>
        <p:txBody>
          <a:bodyPr anchor="ctr">
            <a:normAutofit/>
          </a:bodyPr>
          <a:lstStyle/>
          <a:p>
            <a:pPr algn="ctr"/>
            <a:r>
              <a:rPr lang="hr-HR" sz="4000" b="1" dirty="0"/>
              <a:t>CONTENTS</a:t>
            </a:r>
          </a:p>
        </p:txBody>
      </p:sp>
      <p:graphicFrame>
        <p:nvGraphicFramePr>
          <p:cNvPr id="5" name="Rezervirano mjesto sadržaja 2">
            <a:extLst>
              <a:ext uri="{FF2B5EF4-FFF2-40B4-BE49-F238E27FC236}">
                <a16:creationId xmlns:a16="http://schemas.microsoft.com/office/drawing/2014/main" id="{27FAE2EA-472B-4A67-445B-268CF0F6B4BF}"/>
              </a:ext>
            </a:extLst>
          </p:cNvPr>
          <p:cNvGraphicFramePr>
            <a:graphicFrameLocks noGrp="1"/>
          </p:cNvGraphicFramePr>
          <p:nvPr>
            <p:ph idx="1"/>
            <p:extLst>
              <p:ext uri="{D42A27DB-BD31-4B8C-83A1-F6EECF244321}">
                <p14:modId xmlns:p14="http://schemas.microsoft.com/office/powerpoint/2010/main" val="3296585500"/>
              </p:ext>
            </p:extLst>
          </p:nvPr>
        </p:nvGraphicFramePr>
        <p:xfrm>
          <a:off x="311972" y="1685925"/>
          <a:ext cx="11510682" cy="4776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6684491"/>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9EF447D-697E-A7FB-2210-3BB24BB62C26}"/>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7C8A7342-141D-FB7C-9581-4EBA21B632C8}"/>
              </a:ext>
            </a:extLst>
          </p:cNvPr>
          <p:cNvSpPr>
            <a:spLocks noGrp="1"/>
          </p:cNvSpPr>
          <p:nvPr>
            <p:ph type="title"/>
          </p:nvPr>
        </p:nvSpPr>
        <p:spPr>
          <a:xfrm>
            <a:off x="807537" y="536575"/>
            <a:ext cx="4464127" cy="1453003"/>
          </a:xfrm>
        </p:spPr>
        <p:txBody>
          <a:bodyPr wrap="square" anchor="b">
            <a:noAutofit/>
          </a:bodyPr>
          <a:lstStyle/>
          <a:p>
            <a:pPr algn="ctr">
              <a:lnSpc>
                <a:spcPct val="90000"/>
              </a:lnSpc>
            </a:pPr>
            <a:r>
              <a:rPr kumimoji="0" lang="en-US" sz="3400" b="1" i="0" u="none" strike="noStrike" kern="1200" cap="none" spc="0" normalizeH="0" baseline="0" noProof="0" dirty="0">
                <a:ln>
                  <a:noFill/>
                </a:ln>
                <a:effectLst/>
                <a:uLnTx/>
                <a:uFillTx/>
                <a:latin typeface="Goudy Old Style"/>
                <a:ea typeface="+mj-ea"/>
                <a:cs typeface="+mj-cs"/>
              </a:rPr>
              <a:t>2. 2. Design and </a:t>
            </a:r>
            <a:r>
              <a:rPr kumimoji="0" lang="hr-HR" sz="3400" b="1" i="0" u="none" strike="noStrike" kern="1200" cap="none" spc="0" normalizeH="0" baseline="0" noProof="0" dirty="0">
                <a:ln>
                  <a:noFill/>
                </a:ln>
                <a:effectLst/>
                <a:uLnTx/>
                <a:uFillTx/>
                <a:latin typeface="Goudy Old Style"/>
                <a:ea typeface="+mj-ea"/>
                <a:cs typeface="+mj-cs"/>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sz="3400" b="1" i="0" u="none" strike="noStrike" kern="1200" cap="none" spc="0" normalizeH="0" baseline="0" noProof="0" dirty="0">
                <a:ln>
                  <a:noFill/>
                </a:ln>
                <a:effectLst/>
                <a:uLnTx/>
                <a:uFillTx/>
                <a:latin typeface="Goudy Old Style"/>
                <a:ea typeface="+mj-ea"/>
                <a:cs typeface="+mj-cs"/>
              </a:rPr>
              <a:t> of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ethods</a:t>
            </a:r>
            <a:r>
              <a:rPr kumimoji="0" lang="en-US" sz="3400" b="1" i="0" u="none" strike="noStrike" kern="1200" cap="none" spc="0" normalizeH="0" baseline="0" noProof="0" dirty="0">
                <a:ln>
                  <a:noFill/>
                </a:ln>
                <a:effectLst/>
                <a:uLnTx/>
                <a:uFillTx/>
                <a:latin typeface="Goudy Old Style"/>
                <a:ea typeface="+mj-ea"/>
                <a:cs typeface="+mj-cs"/>
              </a:rPr>
              <a:t> and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aterials</a:t>
            </a:r>
            <a:endParaRPr lang="hr-HR" sz="3400" dirty="0"/>
          </a:p>
        </p:txBody>
      </p:sp>
      <p:cxnSp>
        <p:nvCxnSpPr>
          <p:cNvPr id="45" name="Straight Connector 44">
            <a:extLst>
              <a:ext uri="{FF2B5EF4-FFF2-40B4-BE49-F238E27FC236}">
                <a16:creationId xmlns:a16="http://schemas.microsoft.com/office/drawing/2014/main" id="{D0EEDDC9-FB66-476F-8A4E-864FF75F3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594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Rezervirano mjesto sadržaja 2">
            <a:extLst>
              <a:ext uri="{FF2B5EF4-FFF2-40B4-BE49-F238E27FC236}">
                <a16:creationId xmlns:a16="http://schemas.microsoft.com/office/drawing/2014/main" id="{6C964CF4-F93C-B8EC-147E-E0F3C4809CDB}"/>
              </a:ext>
            </a:extLst>
          </p:cNvPr>
          <p:cNvSpPr>
            <a:spLocks noGrp="1"/>
          </p:cNvSpPr>
          <p:nvPr>
            <p:ph idx="1"/>
          </p:nvPr>
        </p:nvSpPr>
        <p:spPr>
          <a:xfrm>
            <a:off x="0" y="2526153"/>
            <a:ext cx="6079200" cy="4331847"/>
          </a:xfrm>
        </p:spPr>
        <p:txBody>
          <a:bodyPr>
            <a:normAutofit/>
          </a:bodyPr>
          <a:lstStyle/>
          <a:p>
            <a:pPr marL="360000" marR="0" lvl="0" indent="-360000" defTabSz="914400" rtl="0" eaLnBrk="1" fontAlgn="auto" latinLnBrk="0" hangingPunct="1">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Diet</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in</a:t>
            </a:r>
            <a:r>
              <a:rPr kumimoji="0" lang="hr-HR" sz="3200" b="0" i="0" u="none" strike="noStrike" kern="1200" cap="none" spc="50" normalizeH="0" baseline="0" noProof="0" dirty="0">
                <a:ln>
                  <a:noFill/>
                </a:ln>
                <a:uLnTx/>
                <a:uFillTx/>
                <a:latin typeface="Avenir Next LT Pro"/>
                <a:ea typeface="+mn-ea"/>
                <a:cs typeface="+mn-cs"/>
              </a:rPr>
              <a:t> the </a:t>
            </a:r>
            <a:r>
              <a:rPr kumimoji="0" lang="hr-HR" sz="3200" b="0" i="0" u="none" strike="noStrike" kern="1200" cap="none" spc="50" normalizeH="0" baseline="0" noProof="0" dirty="0" err="1">
                <a:ln>
                  <a:noFill/>
                </a:ln>
                <a:uLnTx/>
                <a:uFillTx/>
                <a:latin typeface="Avenir Next LT Pro"/>
                <a:ea typeface="+mn-ea"/>
                <a:cs typeface="+mn-cs"/>
              </a:rPr>
              <a:t>armed</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forces</a:t>
            </a:r>
            <a:endParaRPr kumimoji="0" lang="hr-HR" sz="32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lang="hr-HR" sz="2600" i="0" dirty="0" err="1">
                <a:latin typeface="Avenir Next LT Pro"/>
              </a:rPr>
              <a:t>describing</a:t>
            </a:r>
            <a:r>
              <a:rPr lang="hr-HR" sz="2600" i="0" dirty="0">
                <a:latin typeface="Avenir Next LT Pro"/>
              </a:rPr>
              <a:t> </a:t>
            </a:r>
            <a:r>
              <a:rPr lang="hr-HR" sz="2600" i="0" dirty="0" err="1">
                <a:latin typeface="Avenir Next LT Pro"/>
              </a:rPr>
              <a:t>contents</a:t>
            </a:r>
            <a:r>
              <a:rPr lang="hr-HR" sz="2600" i="0" dirty="0">
                <a:latin typeface="Avenir Next LT Pro"/>
              </a:rPr>
              <a:t> </a:t>
            </a:r>
            <a:r>
              <a:rPr lang="hr-HR" sz="2600" i="0" dirty="0" err="1">
                <a:latin typeface="Avenir Next LT Pro"/>
              </a:rPr>
              <a:t>of</a:t>
            </a:r>
            <a:r>
              <a:rPr lang="hr-HR" sz="2600" i="0" dirty="0">
                <a:latin typeface="Avenir Next LT Pro"/>
              </a:rPr>
              <a:t> </a:t>
            </a:r>
            <a:r>
              <a:rPr lang="hr-HR" sz="2600" i="0" dirty="0" err="1">
                <a:latin typeface="Avenir Next LT Pro"/>
              </a:rPr>
              <a:t>MREs</a:t>
            </a:r>
            <a:endParaRPr kumimoji="0" lang="hr-HR" sz="2600" b="0" i="0" u="none" strike="noStrike" kern="1200" cap="none" spc="50" normalizeH="0" baseline="0" noProof="0" dirty="0">
              <a:ln>
                <a:noFill/>
              </a:ln>
              <a:uLnTx/>
              <a:uFillTx/>
              <a:latin typeface="Avenir Next LT Pro"/>
            </a:endParaRPr>
          </a:p>
          <a:p>
            <a:endParaRPr lang="hr-HR" dirty="0"/>
          </a:p>
        </p:txBody>
      </p:sp>
      <p:pic>
        <p:nvPicPr>
          <p:cNvPr id="5" name="Slika 4" descr="Slika na kojoj se prikazuje tekst, pakiranje i označavanje, materijal za pakiranje, karton">
            <a:extLst>
              <a:ext uri="{FF2B5EF4-FFF2-40B4-BE49-F238E27FC236}">
                <a16:creationId xmlns:a16="http://schemas.microsoft.com/office/drawing/2014/main" id="{9350D018-F8EE-BD9E-0375-1F326EC7150F}"/>
              </a:ext>
            </a:extLst>
          </p:cNvPr>
          <p:cNvPicPr>
            <a:picLocks noChangeAspect="1"/>
          </p:cNvPicPr>
          <p:nvPr/>
        </p:nvPicPr>
        <p:blipFill>
          <a:blip r:embed="rId3">
            <a:extLst>
              <a:ext uri="{28A0092B-C50C-407E-A947-70E740481C1C}">
                <a14:useLocalDpi xmlns:a14="http://schemas.microsoft.com/office/drawing/2010/main" val="0"/>
              </a:ext>
            </a:extLst>
          </a:blip>
          <a:srcRect t="24354" b="19521"/>
          <a:stretch/>
        </p:blipFill>
        <p:spPr>
          <a:xfrm>
            <a:off x="6079200" y="10"/>
            <a:ext cx="6112800" cy="3430790"/>
          </a:xfrm>
          <a:prstGeom prst="rect">
            <a:avLst/>
          </a:prstGeom>
        </p:spPr>
      </p:pic>
      <p:pic>
        <p:nvPicPr>
          <p:cNvPr id="7" name="Slika 6" descr="Slika na kojoj se prikazuje tekst, gazirano piće, plastičan, kutija&#10;&#10;Sadržaj generiran umjetnom inteligencijom može biti netočan.">
            <a:extLst>
              <a:ext uri="{FF2B5EF4-FFF2-40B4-BE49-F238E27FC236}">
                <a16:creationId xmlns:a16="http://schemas.microsoft.com/office/drawing/2014/main" id="{9560F6DA-F0CA-518A-86AD-46B7D44BED69}"/>
              </a:ext>
            </a:extLst>
          </p:cNvPr>
          <p:cNvPicPr>
            <a:picLocks noChangeAspect="1"/>
          </p:cNvPicPr>
          <p:nvPr/>
        </p:nvPicPr>
        <p:blipFill>
          <a:blip r:embed="rId4">
            <a:extLst>
              <a:ext uri="{28A0092B-C50C-407E-A947-70E740481C1C}">
                <a14:useLocalDpi xmlns:a14="http://schemas.microsoft.com/office/drawing/2010/main" val="0"/>
              </a:ext>
            </a:extLst>
          </a:blip>
          <a:srcRect t="5673"/>
          <a:stretch/>
        </p:blipFill>
        <p:spPr>
          <a:xfrm>
            <a:off x="6079200" y="3427200"/>
            <a:ext cx="6112800" cy="3430800"/>
          </a:xfrm>
          <a:prstGeom prst="rect">
            <a:avLst/>
          </a:prstGeom>
        </p:spPr>
      </p:pic>
      <p:sp>
        <p:nvSpPr>
          <p:cNvPr id="8" name="TekstniOkvir 7">
            <a:extLst>
              <a:ext uri="{FF2B5EF4-FFF2-40B4-BE49-F238E27FC236}">
                <a16:creationId xmlns:a16="http://schemas.microsoft.com/office/drawing/2014/main" id="{8DF681A7-7C2A-6D6C-EF76-049E2857AC6A}"/>
              </a:ext>
            </a:extLst>
          </p:cNvPr>
          <p:cNvSpPr txBox="1"/>
          <p:nvPr/>
        </p:nvSpPr>
        <p:spPr>
          <a:xfrm>
            <a:off x="4399878" y="6202822"/>
            <a:ext cx="1592131" cy="400110"/>
          </a:xfrm>
          <a:prstGeom prst="rect">
            <a:avLst/>
          </a:prstGeom>
          <a:noFill/>
        </p:spPr>
        <p:txBody>
          <a:bodyPr wrap="square" rtlCol="0">
            <a:spAutoFit/>
          </a:bodyPr>
          <a:lstStyle/>
          <a:p>
            <a:r>
              <a:rPr lang="hr-HR" sz="1000" dirty="0" err="1"/>
              <a:t>Image</a:t>
            </a:r>
            <a:r>
              <a:rPr lang="hr-HR" sz="1000" dirty="0"/>
              <a:t> </a:t>
            </a:r>
            <a:r>
              <a:rPr lang="hr-HR" sz="1000" dirty="0" err="1"/>
              <a:t>sources</a:t>
            </a:r>
            <a:r>
              <a:rPr lang="hr-HR" sz="1000" dirty="0"/>
              <a:t>:</a:t>
            </a:r>
          </a:p>
          <a:p>
            <a:r>
              <a:rPr lang="hr-HR" sz="1000" dirty="0"/>
              <a:t>BW-SHOP; Večernji list</a:t>
            </a:r>
          </a:p>
        </p:txBody>
      </p:sp>
    </p:spTree>
    <p:extLst>
      <p:ext uri="{BB962C8B-B14F-4D97-AF65-F5344CB8AC3E}">
        <p14:creationId xmlns:p14="http://schemas.microsoft.com/office/powerpoint/2010/main" val="2751347468"/>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5268C05-C32A-969A-87F9-58D4F4ED44FF}"/>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6726F0EB-45F4-8A19-D85D-28D2C3C6471C}"/>
              </a:ext>
            </a:extLst>
          </p:cNvPr>
          <p:cNvSpPr>
            <a:spLocks noGrp="1"/>
          </p:cNvSpPr>
          <p:nvPr>
            <p:ph type="title"/>
          </p:nvPr>
        </p:nvSpPr>
        <p:spPr>
          <a:xfrm>
            <a:off x="135808" y="618613"/>
            <a:ext cx="5798675" cy="1112836"/>
          </a:xfrm>
        </p:spPr>
        <p:txBody>
          <a:bodyPr>
            <a:noAutofit/>
          </a:bodyPr>
          <a:lstStyle/>
          <a:p>
            <a:pPr algn="ctr"/>
            <a:r>
              <a:rPr kumimoji="0" lang="en-US" sz="3400" b="1" i="0" u="none" strike="noStrike" kern="1200" cap="none" spc="0" normalizeH="0" baseline="0" noProof="0" dirty="0">
                <a:ln>
                  <a:noFill/>
                </a:ln>
                <a:effectLst/>
                <a:uLnTx/>
                <a:uFillTx/>
                <a:latin typeface="Goudy Old Style"/>
                <a:ea typeface="+mj-ea"/>
                <a:cs typeface="+mj-cs"/>
              </a:rPr>
              <a:t>2. 2. Design and </a:t>
            </a:r>
            <a:br>
              <a:rPr kumimoji="0" lang="hr-HR" sz="3400" b="1" i="0" u="none" strike="noStrike" kern="1200" cap="none" spc="0" normalizeH="0" baseline="0" noProof="0" dirty="0">
                <a:ln>
                  <a:noFill/>
                </a:ln>
                <a:effectLst/>
                <a:uLnTx/>
                <a:uFillTx/>
                <a:latin typeface="Goudy Old Style"/>
                <a:ea typeface="+mj-ea"/>
                <a:cs typeface="+mj-cs"/>
              </a:rPr>
            </a:br>
            <a:r>
              <a:rPr lang="hr-HR" sz="3400" b="1" dirty="0">
                <a:latin typeface="Goudy Old Style"/>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sz="3400" b="1" i="0" u="none" strike="noStrike" kern="1200" cap="none" spc="0" normalizeH="0" baseline="0" noProof="0" dirty="0">
                <a:ln>
                  <a:noFill/>
                </a:ln>
                <a:effectLst/>
                <a:uLnTx/>
                <a:uFillTx/>
                <a:latin typeface="Goudy Old Style"/>
                <a:ea typeface="+mj-ea"/>
                <a:cs typeface="+mj-cs"/>
              </a:rPr>
              <a:t> of </a:t>
            </a:r>
            <a:br>
              <a:rPr kumimoji="0" lang="hr-HR" sz="3400" b="1" i="0" u="none" strike="noStrike" kern="1200" cap="none" spc="0" normalizeH="0" baseline="0" noProof="0" dirty="0">
                <a:ln>
                  <a:noFill/>
                </a:ln>
                <a:effectLst/>
                <a:uLnTx/>
                <a:uFillTx/>
                <a:latin typeface="Goudy Old Style"/>
                <a:ea typeface="+mj-ea"/>
                <a:cs typeface="+mj-cs"/>
              </a:rPr>
            </a:br>
            <a:r>
              <a:rPr lang="hr-HR" sz="3400" b="1" dirty="0">
                <a:latin typeface="Goudy Old Style"/>
              </a:rPr>
              <a:t>M</a:t>
            </a:r>
            <a:r>
              <a:rPr kumimoji="0" lang="en-US" sz="3400" b="1" i="0" u="none" strike="noStrike" kern="1200" cap="none" spc="0" normalizeH="0" baseline="0" noProof="0" dirty="0" err="1">
                <a:ln>
                  <a:noFill/>
                </a:ln>
                <a:effectLst/>
                <a:uLnTx/>
                <a:uFillTx/>
                <a:latin typeface="Goudy Old Style"/>
                <a:ea typeface="+mj-ea"/>
                <a:cs typeface="+mj-cs"/>
              </a:rPr>
              <a:t>ethods</a:t>
            </a:r>
            <a:r>
              <a:rPr kumimoji="0" lang="en-US" sz="3400" b="1" i="0" u="none" strike="noStrike" kern="1200" cap="none" spc="0" normalizeH="0" baseline="0" noProof="0" dirty="0">
                <a:ln>
                  <a:noFill/>
                </a:ln>
                <a:effectLst/>
                <a:uLnTx/>
                <a:uFillTx/>
                <a:latin typeface="Goudy Old Style"/>
                <a:ea typeface="+mj-ea"/>
                <a:cs typeface="+mj-cs"/>
              </a:rPr>
              <a:t> and</a:t>
            </a:r>
            <a:r>
              <a:rPr lang="hr-HR" sz="3400" b="1" dirty="0">
                <a:latin typeface="Goudy Old Style"/>
              </a:rPr>
              <a:t> M</a:t>
            </a:r>
            <a:r>
              <a:rPr kumimoji="0" lang="en-US" sz="3400" b="1" i="0" u="none" strike="noStrike" kern="1200" cap="none" spc="0" normalizeH="0" baseline="0" noProof="0" dirty="0" err="1">
                <a:ln>
                  <a:noFill/>
                </a:ln>
                <a:effectLst/>
                <a:uLnTx/>
                <a:uFillTx/>
                <a:latin typeface="Goudy Old Style"/>
                <a:ea typeface="+mj-ea"/>
                <a:cs typeface="+mj-cs"/>
              </a:rPr>
              <a:t>aterials</a:t>
            </a:r>
            <a:endParaRPr lang="hr-HR" sz="3400" dirty="0"/>
          </a:p>
        </p:txBody>
      </p:sp>
      <p:sp>
        <p:nvSpPr>
          <p:cNvPr id="3" name="Rezervirano mjesto sadržaja 2">
            <a:extLst>
              <a:ext uri="{FF2B5EF4-FFF2-40B4-BE49-F238E27FC236}">
                <a16:creationId xmlns:a16="http://schemas.microsoft.com/office/drawing/2014/main" id="{094DA964-0F54-EAEA-B504-F6330B6600A5}"/>
              </a:ext>
            </a:extLst>
          </p:cNvPr>
          <p:cNvSpPr>
            <a:spLocks noGrp="1"/>
          </p:cNvSpPr>
          <p:nvPr>
            <p:ph idx="1"/>
          </p:nvPr>
        </p:nvSpPr>
        <p:spPr>
          <a:xfrm>
            <a:off x="32262" y="1607150"/>
            <a:ext cx="5443380" cy="5250850"/>
          </a:xfrm>
        </p:spPr>
        <p:txBody>
          <a:bodyPr>
            <a:normAutofit/>
          </a:bodyPr>
          <a:lstStyle/>
          <a:p>
            <a:pPr marL="360000" marR="0" lvl="0" indent="-360000" defTabSz="914400" rtl="0" eaLnBrk="1" fontAlgn="auto" latinLnBrk="0" hangingPunct="1">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Career</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in</a:t>
            </a:r>
            <a:r>
              <a:rPr kumimoji="0" lang="hr-HR" sz="3200" b="0" i="0" u="none" strike="noStrike" kern="1200" cap="none" spc="50" normalizeH="0" baseline="0" noProof="0" dirty="0">
                <a:ln>
                  <a:noFill/>
                </a:ln>
                <a:uLnTx/>
                <a:uFillTx/>
                <a:latin typeface="Avenir Next LT Pro"/>
                <a:ea typeface="+mn-ea"/>
                <a:cs typeface="+mn-cs"/>
              </a:rPr>
              <a:t> the </a:t>
            </a:r>
            <a:r>
              <a:rPr kumimoji="0" lang="hr-HR" sz="3200" b="0" i="0" u="none" strike="noStrike" kern="1200" cap="none" spc="50" normalizeH="0" baseline="0" noProof="0" dirty="0" err="1">
                <a:ln>
                  <a:noFill/>
                </a:ln>
                <a:uLnTx/>
                <a:uFillTx/>
                <a:latin typeface="Avenir Next LT Pro"/>
                <a:ea typeface="+mn-ea"/>
                <a:cs typeface="+mn-cs"/>
              </a:rPr>
              <a:t>armed</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forces</a:t>
            </a:r>
            <a:endParaRPr kumimoji="0" lang="hr-HR" sz="32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Adapting</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texts</a:t>
            </a:r>
            <a:r>
              <a:rPr kumimoji="0" lang="hr-HR" sz="2600" b="0" i="0" u="none" strike="noStrike" kern="1200" cap="none" spc="50" normalizeH="0" baseline="0" noProof="0" dirty="0">
                <a:ln>
                  <a:noFill/>
                </a:ln>
                <a:uLnTx/>
                <a:uFillTx/>
                <a:latin typeface="Avenir Next LT Pro"/>
                <a:ea typeface="+mn-ea"/>
                <a:cs typeface="+mn-cs"/>
              </a:rPr>
              <a:t> from the internet</a:t>
            </a:r>
          </a:p>
          <a:p>
            <a:endParaRPr lang="hr-HR" dirty="0"/>
          </a:p>
        </p:txBody>
      </p:sp>
      <p:pic>
        <p:nvPicPr>
          <p:cNvPr id="16" name="Slika 15" descr="Slika na kojoj se prikazuje tekst, snimka zaslona, Font, informacija&#10;&#10;Sadržaj generiran umjetnom inteligencijom može biti netočan.">
            <a:extLst>
              <a:ext uri="{FF2B5EF4-FFF2-40B4-BE49-F238E27FC236}">
                <a16:creationId xmlns:a16="http://schemas.microsoft.com/office/drawing/2014/main" id="{A8FCC959-A609-47D4-6D76-79B64519D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8372" y="1488819"/>
            <a:ext cx="6393628" cy="1242000"/>
          </a:xfrm>
          <a:prstGeom prst="rect">
            <a:avLst/>
          </a:prstGeom>
        </p:spPr>
      </p:pic>
      <p:pic>
        <p:nvPicPr>
          <p:cNvPr id="18" name="Slika 17" descr="Slika na kojoj se prikazuje tekst, snimka zaslona, Font, dokument&#10;&#10;Sadržaj generiran umjetnom inteligencijom može biti netočan.">
            <a:extLst>
              <a:ext uri="{FF2B5EF4-FFF2-40B4-BE49-F238E27FC236}">
                <a16:creationId xmlns:a16="http://schemas.microsoft.com/office/drawing/2014/main" id="{1974EB0B-24B1-3C71-1E3B-AF9F27C1D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372" y="0"/>
            <a:ext cx="6393628" cy="1488819"/>
          </a:xfrm>
          <a:prstGeom prst="rect">
            <a:avLst/>
          </a:prstGeom>
        </p:spPr>
      </p:pic>
      <p:pic>
        <p:nvPicPr>
          <p:cNvPr id="20" name="Slika 19" descr="Slika na kojoj se prikazuje tekst, snimka zaslona, Font, informacija&#10;&#10;Sadržaj generiran umjetnom inteligencijom može biti netočan.">
            <a:extLst>
              <a:ext uri="{FF2B5EF4-FFF2-40B4-BE49-F238E27FC236}">
                <a16:creationId xmlns:a16="http://schemas.microsoft.com/office/drawing/2014/main" id="{88FED2E4-F3E5-F887-F9F7-989381AAB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372" y="2674813"/>
            <a:ext cx="6393628" cy="1452369"/>
          </a:xfrm>
          <a:prstGeom prst="rect">
            <a:avLst/>
          </a:prstGeom>
        </p:spPr>
      </p:pic>
      <p:sp>
        <p:nvSpPr>
          <p:cNvPr id="21" name="Strelica: prema dolje 20">
            <a:extLst>
              <a:ext uri="{FF2B5EF4-FFF2-40B4-BE49-F238E27FC236}">
                <a16:creationId xmlns:a16="http://schemas.microsoft.com/office/drawing/2014/main" id="{12E52422-F371-0F91-278D-347B3E654275}"/>
              </a:ext>
            </a:extLst>
          </p:cNvPr>
          <p:cNvSpPr/>
          <p:nvPr/>
        </p:nvSpPr>
        <p:spPr>
          <a:xfrm>
            <a:off x="8918089" y="4127182"/>
            <a:ext cx="613186" cy="342621"/>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hr-HR"/>
          </a:p>
        </p:txBody>
      </p:sp>
      <p:sp>
        <p:nvSpPr>
          <p:cNvPr id="22" name="TekstniOkvir 21">
            <a:extLst>
              <a:ext uri="{FF2B5EF4-FFF2-40B4-BE49-F238E27FC236}">
                <a16:creationId xmlns:a16="http://schemas.microsoft.com/office/drawing/2014/main" id="{0B10DFAF-F3E7-01A8-C938-AAF42987A062}"/>
              </a:ext>
            </a:extLst>
          </p:cNvPr>
          <p:cNvSpPr txBox="1"/>
          <p:nvPr/>
        </p:nvSpPr>
        <p:spPr>
          <a:xfrm>
            <a:off x="4916245" y="3643600"/>
            <a:ext cx="1065007" cy="400110"/>
          </a:xfrm>
          <a:prstGeom prst="rect">
            <a:avLst/>
          </a:prstGeom>
          <a:noFill/>
        </p:spPr>
        <p:txBody>
          <a:bodyPr wrap="square" rtlCol="0">
            <a:spAutoFit/>
          </a:bodyPr>
          <a:lstStyle/>
          <a:p>
            <a:r>
              <a:rPr lang="hr-HR" sz="1000" dirty="0" err="1"/>
              <a:t>Source</a:t>
            </a:r>
            <a:r>
              <a:rPr lang="hr-HR" sz="1000" dirty="0"/>
              <a:t>: </a:t>
            </a:r>
            <a:r>
              <a:rPr lang="hr-HR" sz="1000" i="1" dirty="0" err="1"/>
              <a:t>Bundeswehr</a:t>
            </a:r>
            <a:endParaRPr lang="hr-HR" sz="1000"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8372" y="4469803"/>
            <a:ext cx="6425890" cy="2430780"/>
          </a:xfrm>
          <a:prstGeom prst="rect">
            <a:avLst/>
          </a:prstGeom>
        </p:spPr>
      </p:pic>
    </p:spTree>
    <p:extLst>
      <p:ext uri="{BB962C8B-B14F-4D97-AF65-F5344CB8AC3E}">
        <p14:creationId xmlns:p14="http://schemas.microsoft.com/office/powerpoint/2010/main" val="2717294552"/>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5BF4C12-7A62-6CB8-6342-2F9B3A643B3B}"/>
            </a:ext>
          </a:extLst>
        </p:cNvPr>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A88F6EC1-5C7D-DEE7-C6A1-74A792B4820B}"/>
              </a:ext>
            </a:extLst>
          </p:cNvPr>
          <p:cNvSpPr>
            <a:spLocks noGrp="1"/>
          </p:cNvSpPr>
          <p:nvPr>
            <p:ph type="title"/>
          </p:nvPr>
        </p:nvSpPr>
        <p:spPr>
          <a:xfrm>
            <a:off x="858531" y="373772"/>
            <a:ext cx="4388823" cy="1597753"/>
          </a:xfrm>
        </p:spPr>
        <p:txBody>
          <a:bodyPr wrap="square" anchor="b">
            <a:noAutofit/>
          </a:bodyPr>
          <a:lstStyle/>
          <a:p>
            <a:pPr algn="ctr"/>
            <a:r>
              <a:rPr kumimoji="0" lang="en-US" sz="3400" b="1" i="0" u="none" strike="noStrike" kern="1200" cap="none" spc="0" normalizeH="0" baseline="0" noProof="0" dirty="0">
                <a:ln>
                  <a:noFill/>
                </a:ln>
                <a:effectLst/>
                <a:uLnTx/>
                <a:uFillTx/>
                <a:latin typeface="Goudy Old Style"/>
                <a:ea typeface="+mj-ea"/>
                <a:cs typeface="+mj-cs"/>
              </a:rPr>
              <a:t>2. 2. Design and </a:t>
            </a:r>
            <a:r>
              <a:rPr kumimoji="0" lang="hr-HR" sz="3400" b="1" i="0" u="none" strike="noStrike" kern="1200" cap="none" spc="0" normalizeH="0" baseline="0" noProof="0" dirty="0">
                <a:ln>
                  <a:noFill/>
                </a:ln>
                <a:effectLst/>
                <a:uLnTx/>
                <a:uFillTx/>
                <a:latin typeface="Goudy Old Style"/>
                <a:ea typeface="+mj-ea"/>
                <a:cs typeface="+mj-cs"/>
              </a:rPr>
              <a:t>I</a:t>
            </a:r>
            <a:r>
              <a:rPr kumimoji="0" lang="en-US" sz="3400" b="1" i="0" u="none" strike="noStrike" kern="1200" cap="none" spc="0" normalizeH="0" baseline="0" noProof="0" dirty="0" err="1">
                <a:ln>
                  <a:noFill/>
                </a:ln>
                <a:effectLst/>
                <a:uLnTx/>
                <a:uFillTx/>
                <a:latin typeface="Goudy Old Style"/>
                <a:ea typeface="+mj-ea"/>
                <a:cs typeface="+mj-cs"/>
              </a:rPr>
              <a:t>mplementation</a:t>
            </a:r>
            <a:r>
              <a:rPr kumimoji="0" lang="en-US" sz="3400" b="1" i="0" u="none" strike="noStrike" kern="1200" cap="none" spc="0" normalizeH="0" baseline="0" noProof="0" dirty="0">
                <a:ln>
                  <a:noFill/>
                </a:ln>
                <a:effectLst/>
                <a:uLnTx/>
                <a:uFillTx/>
                <a:latin typeface="Goudy Old Style"/>
                <a:ea typeface="+mj-ea"/>
                <a:cs typeface="+mj-cs"/>
              </a:rPr>
              <a:t> of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ethods</a:t>
            </a:r>
            <a:r>
              <a:rPr kumimoji="0" lang="en-US" sz="3400" b="1" i="0" u="none" strike="noStrike" kern="1200" cap="none" spc="0" normalizeH="0" baseline="0" noProof="0" dirty="0">
                <a:ln>
                  <a:noFill/>
                </a:ln>
                <a:effectLst/>
                <a:uLnTx/>
                <a:uFillTx/>
                <a:latin typeface="Goudy Old Style"/>
                <a:ea typeface="+mj-ea"/>
                <a:cs typeface="+mj-cs"/>
              </a:rPr>
              <a:t> and </a:t>
            </a:r>
            <a:r>
              <a:rPr kumimoji="0" lang="hr-HR" sz="3400" b="1" i="0" u="none" strike="noStrike" kern="1200" cap="none" spc="0" normalizeH="0" baseline="0" noProof="0" dirty="0">
                <a:ln>
                  <a:noFill/>
                </a:ln>
                <a:effectLst/>
                <a:uLnTx/>
                <a:uFillTx/>
                <a:latin typeface="Goudy Old Style"/>
                <a:ea typeface="+mj-ea"/>
                <a:cs typeface="+mj-cs"/>
              </a:rPr>
              <a:t>M</a:t>
            </a:r>
            <a:r>
              <a:rPr kumimoji="0" lang="en-US" sz="3400" b="1" i="0" u="none" strike="noStrike" kern="1200" cap="none" spc="0" normalizeH="0" baseline="0" noProof="0" dirty="0" err="1">
                <a:ln>
                  <a:noFill/>
                </a:ln>
                <a:effectLst/>
                <a:uLnTx/>
                <a:uFillTx/>
                <a:latin typeface="Goudy Old Style"/>
                <a:ea typeface="+mj-ea"/>
                <a:cs typeface="+mj-cs"/>
              </a:rPr>
              <a:t>aterials</a:t>
            </a:r>
            <a:endParaRPr lang="hr-HR" sz="3400" dirty="0"/>
          </a:p>
        </p:txBody>
      </p:sp>
      <p:sp>
        <p:nvSpPr>
          <p:cNvPr id="3" name="Rezervirano mjesto sadržaja 2">
            <a:extLst>
              <a:ext uri="{FF2B5EF4-FFF2-40B4-BE49-F238E27FC236}">
                <a16:creationId xmlns:a16="http://schemas.microsoft.com/office/drawing/2014/main" id="{BC9597ED-C5A4-D449-5848-58579534DBF4}"/>
              </a:ext>
            </a:extLst>
          </p:cNvPr>
          <p:cNvSpPr>
            <a:spLocks noGrp="1"/>
          </p:cNvSpPr>
          <p:nvPr>
            <p:ph idx="1"/>
          </p:nvPr>
        </p:nvSpPr>
        <p:spPr>
          <a:xfrm>
            <a:off x="-1" y="2173046"/>
            <a:ext cx="6095997" cy="4684954"/>
          </a:xfrm>
        </p:spPr>
        <p:txBody>
          <a:bodyPr>
            <a:normAutofit/>
          </a:bodyPr>
          <a:lstStyle/>
          <a:p>
            <a:pPr marL="360000" marR="0" lvl="0" indent="-360000" defTabSz="914400" rtl="0" eaLnBrk="1" fontAlgn="auto" latinLnBrk="0" hangingPunct="1">
              <a:lnSpc>
                <a:spcPct val="140000"/>
              </a:lnSpc>
              <a:spcBef>
                <a:spcPts val="1000"/>
              </a:spcBef>
              <a:spcAft>
                <a:spcPts val="0"/>
              </a:spcAft>
              <a:buClr>
                <a:srgbClr val="8FA3A3"/>
              </a:buClr>
              <a:buSzTx/>
              <a:buFont typeface="Wingdings" panose="05000000000000000000" pitchFamily="2" charset="2"/>
              <a:buChar char=""/>
              <a:tabLst/>
              <a:defRPr/>
            </a:pPr>
            <a:r>
              <a:rPr kumimoji="0" lang="hr-HR" sz="3200" b="0" i="0" u="none" strike="noStrike" kern="1200" cap="none" spc="50" normalizeH="0" baseline="0" noProof="0" dirty="0" err="1">
                <a:ln>
                  <a:noFill/>
                </a:ln>
                <a:uLnTx/>
                <a:uFillTx/>
                <a:latin typeface="Avenir Next LT Pro"/>
                <a:ea typeface="+mn-ea"/>
                <a:cs typeface="+mn-cs"/>
              </a:rPr>
              <a:t>Level</a:t>
            </a:r>
            <a:r>
              <a:rPr kumimoji="0" lang="hr-HR" sz="3200" b="0" i="0" u="none" strike="noStrike" kern="1200" cap="none" spc="50" normalizeH="0" baseline="0" noProof="0" dirty="0">
                <a:ln>
                  <a:noFill/>
                </a:ln>
                <a:uLnTx/>
                <a:uFillTx/>
                <a:latin typeface="Avenir Next LT Pro"/>
                <a:ea typeface="+mn-ea"/>
                <a:cs typeface="+mn-cs"/>
              </a:rPr>
              <a:t> 1+: </a:t>
            </a:r>
            <a:r>
              <a:rPr kumimoji="0" lang="hr-HR" sz="3200" b="0" i="0" u="none" strike="noStrike" kern="1200" cap="none" spc="50" normalizeH="0" baseline="0" noProof="0" dirty="0" err="1">
                <a:ln>
                  <a:noFill/>
                </a:ln>
                <a:uLnTx/>
                <a:uFillTx/>
                <a:latin typeface="Avenir Next LT Pro"/>
                <a:ea typeface="+mn-ea"/>
                <a:cs typeface="+mn-cs"/>
              </a:rPr>
              <a:t>Career</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in</a:t>
            </a:r>
            <a:r>
              <a:rPr kumimoji="0" lang="hr-HR" sz="3200" b="0" i="0" u="none" strike="noStrike" kern="1200" cap="none" spc="50" normalizeH="0" baseline="0" noProof="0" dirty="0">
                <a:ln>
                  <a:noFill/>
                </a:ln>
                <a:uLnTx/>
                <a:uFillTx/>
                <a:latin typeface="Avenir Next LT Pro"/>
                <a:ea typeface="+mn-ea"/>
                <a:cs typeface="+mn-cs"/>
              </a:rPr>
              <a:t> the </a:t>
            </a:r>
            <a:r>
              <a:rPr kumimoji="0" lang="hr-HR" sz="3200" b="0" i="0" u="none" strike="noStrike" kern="1200" cap="none" spc="50" normalizeH="0" baseline="0" noProof="0" dirty="0" err="1">
                <a:ln>
                  <a:noFill/>
                </a:ln>
                <a:uLnTx/>
                <a:uFillTx/>
                <a:latin typeface="Avenir Next LT Pro"/>
                <a:ea typeface="+mn-ea"/>
                <a:cs typeface="+mn-cs"/>
              </a:rPr>
              <a:t>armed</a:t>
            </a:r>
            <a:r>
              <a:rPr kumimoji="0" lang="hr-HR" sz="3200" b="0" i="0" u="none" strike="noStrike" kern="1200" cap="none" spc="50" normalizeH="0" baseline="0" noProof="0" dirty="0">
                <a:ln>
                  <a:noFill/>
                </a:ln>
                <a:uLnTx/>
                <a:uFillTx/>
                <a:latin typeface="Avenir Next LT Pro"/>
                <a:ea typeface="+mn-ea"/>
                <a:cs typeface="+mn-cs"/>
              </a:rPr>
              <a:t> </a:t>
            </a:r>
            <a:r>
              <a:rPr kumimoji="0" lang="hr-HR" sz="3200" b="0" i="0" u="none" strike="noStrike" kern="1200" cap="none" spc="50" normalizeH="0" baseline="0" noProof="0" dirty="0" err="1">
                <a:ln>
                  <a:noFill/>
                </a:ln>
                <a:uLnTx/>
                <a:uFillTx/>
                <a:latin typeface="Avenir Next LT Pro"/>
                <a:ea typeface="+mn-ea"/>
                <a:cs typeface="+mn-cs"/>
              </a:rPr>
              <a:t>forces</a:t>
            </a:r>
            <a:endParaRPr kumimoji="0" lang="hr-HR" sz="3200" b="0" i="0" u="none" strike="noStrike" kern="1200" cap="none" spc="50" normalizeH="0" baseline="0" noProof="0" dirty="0">
              <a:ln>
                <a:noFill/>
              </a:ln>
              <a:uLnTx/>
              <a:uFillTx/>
              <a:latin typeface="Avenir Next LT Pro"/>
              <a:ea typeface="+mn-ea"/>
              <a:cs typeface="+mn-cs"/>
            </a:endParaRPr>
          </a:p>
          <a:p>
            <a:pPr marL="817200" marR="0" lvl="1" indent="-457200" defTabSz="914400" rtl="0" eaLnBrk="1" fontAlgn="auto" latinLnBrk="0" hangingPunct="1">
              <a:lnSpc>
                <a:spcPct val="140000"/>
              </a:lnSpc>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Practice</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activity</a:t>
            </a:r>
            <a:r>
              <a:rPr kumimoji="0" lang="hr-HR" sz="2600" b="0" i="0" u="none" strike="noStrike" kern="1200" cap="none" spc="50" normalizeH="0" baseline="0" noProof="0" dirty="0">
                <a:ln>
                  <a:noFill/>
                </a:ln>
                <a:uLnTx/>
                <a:uFillTx/>
                <a:latin typeface="Avenir Next LT Pro"/>
                <a:ea typeface="+mn-ea"/>
                <a:cs typeface="+mn-cs"/>
              </a:rPr>
              <a:t>: </a:t>
            </a:r>
            <a:r>
              <a:rPr lang="hr-HR" sz="2600" i="0" dirty="0" err="1">
                <a:latin typeface="Avenir Next LT Pro"/>
              </a:rPr>
              <a:t>writing</a:t>
            </a:r>
            <a:r>
              <a:rPr lang="hr-HR" sz="2600" i="0" dirty="0">
                <a:latin typeface="Avenir Next LT Pro"/>
              </a:rPr>
              <a:t> a </a:t>
            </a:r>
            <a:r>
              <a:rPr lang="hr-HR" sz="2600" i="0" dirty="0" err="1">
                <a:latin typeface="Avenir Next LT Pro"/>
              </a:rPr>
              <a:t>text</a:t>
            </a:r>
            <a:r>
              <a:rPr lang="hr-HR" sz="2600" i="0" dirty="0">
                <a:latin typeface="Avenir Next LT Pro"/>
              </a:rPr>
              <a:t> </a:t>
            </a:r>
            <a:r>
              <a:rPr lang="hr-HR" sz="2600" i="0" dirty="0" err="1">
                <a:latin typeface="Avenir Next LT Pro"/>
              </a:rPr>
              <a:t>about</a:t>
            </a:r>
            <a:r>
              <a:rPr lang="hr-HR" sz="2600" i="0" dirty="0">
                <a:latin typeface="Avenir Next LT Pro"/>
              </a:rPr>
              <a:t> a </a:t>
            </a:r>
            <a:r>
              <a:rPr lang="hr-HR" sz="2600" i="0" dirty="0" err="1">
                <a:latin typeface="Avenir Next LT Pro"/>
              </a:rPr>
              <a:t>fictional</a:t>
            </a:r>
            <a:r>
              <a:rPr lang="hr-HR" sz="2600" i="0" dirty="0">
                <a:latin typeface="Avenir Next LT Pro"/>
              </a:rPr>
              <a:t> </a:t>
            </a:r>
            <a:r>
              <a:rPr lang="hr-HR" sz="2600" i="0" dirty="0" err="1">
                <a:latin typeface="Avenir Next LT Pro"/>
              </a:rPr>
              <a:t>soldier’s</a:t>
            </a:r>
            <a:r>
              <a:rPr lang="hr-HR" sz="2600" i="0" dirty="0">
                <a:latin typeface="Avenir Next LT Pro"/>
              </a:rPr>
              <a:t> </a:t>
            </a:r>
            <a:r>
              <a:rPr lang="hr-HR" sz="2600" i="0" dirty="0" err="1">
                <a:latin typeface="Avenir Next LT Pro"/>
              </a:rPr>
              <a:t>military</a:t>
            </a:r>
            <a:r>
              <a:rPr lang="hr-HR" sz="2600" i="0" dirty="0">
                <a:latin typeface="Avenir Next LT Pro"/>
              </a:rPr>
              <a:t> </a:t>
            </a:r>
            <a:r>
              <a:rPr lang="hr-HR" sz="2600" i="0" dirty="0" err="1">
                <a:latin typeface="Avenir Next LT Pro"/>
              </a:rPr>
              <a:t>career</a:t>
            </a:r>
            <a:endParaRPr lang="hr-HR" sz="2600" i="0" dirty="0">
              <a:latin typeface="Avenir Next LT Pro"/>
            </a:endParaRPr>
          </a:p>
          <a:p>
            <a:pPr marL="817200" marR="0" lvl="1" indent="-457200" defTabSz="914400" rtl="0" eaLnBrk="1" fontAlgn="auto" latinLnBrk="0" hangingPunct="1">
              <a:lnSpc>
                <a:spcPct val="140000"/>
              </a:lnSpc>
              <a:spcBef>
                <a:spcPts val="500"/>
              </a:spcBef>
              <a:spcAft>
                <a:spcPts val="0"/>
              </a:spcAft>
              <a:buClrTx/>
              <a:buSzTx/>
              <a:buFont typeface="Wingdings" panose="05000000000000000000" pitchFamily="2" charset="2"/>
              <a:buChar char="q"/>
              <a:tabLst/>
              <a:defRPr/>
            </a:pPr>
            <a:r>
              <a:rPr kumimoji="0" lang="hr-HR" sz="2600" b="0" i="0" u="none" strike="noStrike" kern="1200" cap="none" spc="50" normalizeH="0" baseline="0" noProof="0" dirty="0" err="1">
                <a:ln>
                  <a:noFill/>
                </a:ln>
                <a:uLnTx/>
                <a:uFillTx/>
                <a:latin typeface="Avenir Next LT Pro"/>
                <a:ea typeface="+mn-ea"/>
                <a:cs typeface="+mn-cs"/>
              </a:rPr>
              <a:t>Later</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writing</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one’s</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own</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military</a:t>
            </a:r>
            <a:r>
              <a:rPr kumimoji="0" lang="hr-HR" sz="2600" b="0" i="0" u="none" strike="noStrike" kern="1200" cap="none" spc="50" normalizeH="0" baseline="0" noProof="0" dirty="0">
                <a:ln>
                  <a:noFill/>
                </a:ln>
                <a:uLnTx/>
                <a:uFillTx/>
                <a:latin typeface="Avenir Next LT Pro"/>
                <a:ea typeface="+mn-ea"/>
                <a:cs typeface="+mn-cs"/>
              </a:rPr>
              <a:t> </a:t>
            </a:r>
            <a:r>
              <a:rPr kumimoji="0" lang="hr-HR" sz="2600" b="0" i="0" u="none" strike="noStrike" kern="1200" cap="none" spc="50" normalizeH="0" baseline="0" noProof="0" dirty="0" err="1">
                <a:ln>
                  <a:noFill/>
                </a:ln>
                <a:uLnTx/>
                <a:uFillTx/>
                <a:latin typeface="Avenir Next LT Pro"/>
                <a:ea typeface="+mn-ea"/>
                <a:cs typeface="+mn-cs"/>
              </a:rPr>
              <a:t>biography</a:t>
            </a:r>
            <a:endParaRPr kumimoji="0" lang="hr-HR" sz="2600" b="0" i="0" u="none" strike="noStrike" kern="1200" cap="none" spc="50" normalizeH="0" baseline="0" noProof="0" dirty="0">
              <a:ln>
                <a:noFill/>
              </a:ln>
              <a:uLnTx/>
              <a:uFillTx/>
              <a:latin typeface="Avenir Next LT Pro"/>
              <a:ea typeface="+mn-ea"/>
              <a:cs typeface="+mn-cs"/>
            </a:endParaRPr>
          </a:p>
          <a:p>
            <a:pPr>
              <a:lnSpc>
                <a:spcPct val="140000"/>
              </a:lnSpc>
            </a:pPr>
            <a:endParaRPr lang="hr-HR" dirty="0"/>
          </a:p>
        </p:txBody>
      </p:sp>
      <p:cxnSp>
        <p:nvCxnSpPr>
          <p:cNvPr id="52" name="Straight Connector 51">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Slika 5" descr="Slika na kojoj se prikazuje tekst, snimka zaslona, Font, broj&#10;&#10;Sadržaj generiran umjetnom inteligencijom može biti netočan.">
            <a:extLst>
              <a:ext uri="{FF2B5EF4-FFF2-40B4-BE49-F238E27FC236}">
                <a16:creationId xmlns:a16="http://schemas.microsoft.com/office/drawing/2014/main" id="{8E19C05F-9A4D-5613-9646-EE0844325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884" y="0"/>
            <a:ext cx="6086107" cy="6858000"/>
          </a:xfrm>
          <a:prstGeom prst="rect">
            <a:avLst/>
          </a:prstGeom>
        </p:spPr>
      </p:pic>
    </p:spTree>
    <p:extLst>
      <p:ext uri="{BB962C8B-B14F-4D97-AF65-F5344CB8AC3E}">
        <p14:creationId xmlns:p14="http://schemas.microsoft.com/office/powerpoint/2010/main" val="239731331"/>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2C02266-4E6F-E806-FA16-567DF558B940}"/>
              </a:ext>
            </a:extLst>
          </p:cNvPr>
          <p:cNvSpPr>
            <a:spLocks noGrp="1"/>
          </p:cNvSpPr>
          <p:nvPr>
            <p:ph type="title"/>
          </p:nvPr>
        </p:nvSpPr>
        <p:spPr>
          <a:xfrm>
            <a:off x="989400" y="132679"/>
            <a:ext cx="10213200" cy="1112836"/>
          </a:xfrm>
        </p:spPr>
        <p:txBody>
          <a:bodyPr anchor="ctr">
            <a:normAutofit/>
          </a:bodyPr>
          <a:lstStyle/>
          <a:p>
            <a:pPr algn="ctr"/>
            <a:r>
              <a:rPr lang="hr-HR" sz="4000" b="1" dirty="0"/>
              <a:t>2. 3. </a:t>
            </a:r>
            <a:r>
              <a:rPr lang="hr-HR" sz="4000" b="1" dirty="0" err="1"/>
              <a:t>Testing</a:t>
            </a:r>
            <a:r>
              <a:rPr lang="hr-HR" sz="4000" b="1" dirty="0"/>
              <a:t> </a:t>
            </a:r>
            <a:r>
              <a:rPr lang="hr-HR" sz="4000" b="1" dirty="0" err="1"/>
              <a:t>Military</a:t>
            </a:r>
            <a:r>
              <a:rPr lang="hr-HR" sz="4000" b="1" dirty="0"/>
              <a:t> German </a:t>
            </a:r>
            <a:r>
              <a:rPr lang="hr-HR" sz="4000" b="1" dirty="0" err="1"/>
              <a:t>Vocabulary</a:t>
            </a:r>
            <a:endParaRPr lang="hr-HR" sz="4000" b="1" dirty="0"/>
          </a:p>
        </p:txBody>
      </p:sp>
      <p:sp>
        <p:nvSpPr>
          <p:cNvPr id="3" name="Rezervirano mjesto sadržaja 2">
            <a:extLst>
              <a:ext uri="{FF2B5EF4-FFF2-40B4-BE49-F238E27FC236}">
                <a16:creationId xmlns:a16="http://schemas.microsoft.com/office/drawing/2014/main" id="{F93DB1D5-2815-EACB-8B1E-DD4EC2199322}"/>
              </a:ext>
            </a:extLst>
          </p:cNvPr>
          <p:cNvSpPr>
            <a:spLocks noGrp="1"/>
          </p:cNvSpPr>
          <p:nvPr>
            <p:ph idx="1"/>
          </p:nvPr>
        </p:nvSpPr>
        <p:spPr>
          <a:xfrm>
            <a:off x="0" y="1086523"/>
            <a:ext cx="12192000" cy="5771478"/>
          </a:xfrm>
        </p:spPr>
        <p:txBody>
          <a:bodyPr>
            <a:normAutofit/>
          </a:bodyPr>
          <a:lstStyle/>
          <a:p>
            <a:r>
              <a:rPr lang="hr-HR" sz="3200" dirty="0" err="1"/>
              <a:t>Variety</a:t>
            </a:r>
            <a:r>
              <a:rPr lang="hr-HR" sz="3200" dirty="0"/>
              <a:t> </a:t>
            </a:r>
            <a:r>
              <a:rPr lang="hr-HR" sz="3200" dirty="0" err="1"/>
              <a:t>of</a:t>
            </a:r>
            <a:r>
              <a:rPr lang="hr-HR" sz="3200" dirty="0"/>
              <a:t> </a:t>
            </a:r>
            <a:r>
              <a:rPr lang="hr-HR" sz="3200" dirty="0" err="1"/>
              <a:t>tasks</a:t>
            </a:r>
            <a:r>
              <a:rPr lang="hr-HR" sz="3200" dirty="0"/>
              <a:t> </a:t>
            </a:r>
            <a:r>
              <a:rPr lang="hr-HR" sz="3200" dirty="0" err="1"/>
              <a:t>in</a:t>
            </a:r>
            <a:r>
              <a:rPr lang="hr-HR" sz="3200" dirty="0"/>
              <a:t> </a:t>
            </a:r>
            <a:r>
              <a:rPr lang="hr-HR" sz="3200" dirty="0" err="1"/>
              <a:t>progress</a:t>
            </a:r>
            <a:r>
              <a:rPr lang="hr-HR" sz="3200" dirty="0"/>
              <a:t> </a:t>
            </a:r>
            <a:r>
              <a:rPr lang="hr-HR" sz="3200" dirty="0" err="1"/>
              <a:t>tests</a:t>
            </a:r>
            <a:endParaRPr lang="hr-HR" sz="3200" dirty="0"/>
          </a:p>
        </p:txBody>
      </p:sp>
      <p:sp>
        <p:nvSpPr>
          <p:cNvPr id="4" name="TekstniOkvir 3">
            <a:extLst>
              <a:ext uri="{FF2B5EF4-FFF2-40B4-BE49-F238E27FC236}">
                <a16:creationId xmlns:a16="http://schemas.microsoft.com/office/drawing/2014/main" id="{67B493E5-596C-EC54-A74F-FD152164436B}"/>
              </a:ext>
            </a:extLst>
          </p:cNvPr>
          <p:cNvSpPr txBox="1"/>
          <p:nvPr/>
        </p:nvSpPr>
        <p:spPr>
          <a:xfrm>
            <a:off x="139850" y="1850314"/>
            <a:ext cx="7196866" cy="212365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hr-HR" sz="2200" dirty="0" err="1"/>
              <a:t>Translation</a:t>
            </a:r>
            <a:endParaRPr lang="hr-HR" sz="2200" dirty="0"/>
          </a:p>
          <a:p>
            <a:endParaRPr lang="hr-HR" sz="2200" dirty="0"/>
          </a:p>
          <a:p>
            <a:endParaRPr lang="hr-HR" sz="2200" dirty="0"/>
          </a:p>
          <a:p>
            <a:endParaRPr lang="hr-HR" sz="2200" dirty="0"/>
          </a:p>
          <a:p>
            <a:endParaRPr lang="hr-HR" sz="2200" dirty="0"/>
          </a:p>
          <a:p>
            <a:endParaRPr lang="hr-HR" sz="2200" dirty="0"/>
          </a:p>
        </p:txBody>
      </p:sp>
      <p:pic>
        <p:nvPicPr>
          <p:cNvPr id="6" name="Slika 5" descr="Slika na kojoj se prikazuje tekst, račun, snimka zaslona, Font&#10;&#10;Sadržaj generiran umjetnom inteligencijom može biti netočan.">
            <a:extLst>
              <a:ext uri="{FF2B5EF4-FFF2-40B4-BE49-F238E27FC236}">
                <a16:creationId xmlns:a16="http://schemas.microsoft.com/office/drawing/2014/main" id="{ED757D20-DC73-4C7C-F470-7A96DDECD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42" y="2380837"/>
            <a:ext cx="6938682" cy="1470401"/>
          </a:xfrm>
          <a:prstGeom prst="rect">
            <a:avLst/>
          </a:prstGeom>
        </p:spPr>
      </p:pic>
      <p:sp>
        <p:nvSpPr>
          <p:cNvPr id="7" name="TekstniOkvir 6">
            <a:extLst>
              <a:ext uri="{FF2B5EF4-FFF2-40B4-BE49-F238E27FC236}">
                <a16:creationId xmlns:a16="http://schemas.microsoft.com/office/drawing/2014/main" id="{F5473857-F3A9-FF3E-00E4-330D245DCE8B}"/>
              </a:ext>
            </a:extLst>
          </p:cNvPr>
          <p:cNvSpPr txBox="1"/>
          <p:nvPr/>
        </p:nvSpPr>
        <p:spPr>
          <a:xfrm>
            <a:off x="139850" y="4098865"/>
            <a:ext cx="7196866" cy="280076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hr-HR" sz="2200" dirty="0" err="1"/>
              <a:t>Matching</a:t>
            </a:r>
            <a:endParaRPr lang="hr-HR" sz="2200" dirty="0"/>
          </a:p>
          <a:p>
            <a:endParaRPr lang="hr-HR" sz="2200" dirty="0"/>
          </a:p>
          <a:p>
            <a:endParaRPr lang="hr-HR" sz="2200" dirty="0"/>
          </a:p>
          <a:p>
            <a:endParaRPr lang="hr-HR" sz="2200" dirty="0"/>
          </a:p>
          <a:p>
            <a:endParaRPr lang="hr-HR" sz="2200" dirty="0"/>
          </a:p>
          <a:p>
            <a:endParaRPr lang="hr-HR" sz="2200" dirty="0"/>
          </a:p>
          <a:p>
            <a:endParaRPr lang="hr-HR" sz="2200" dirty="0"/>
          </a:p>
          <a:p>
            <a:endParaRPr lang="hr-HR" sz="2200" dirty="0"/>
          </a:p>
        </p:txBody>
      </p:sp>
      <p:pic>
        <p:nvPicPr>
          <p:cNvPr id="9" name="Slika 8" descr="Slika na kojoj se prikazuje tekst, snimka zaslona, Font, račun&#10;&#10;Sadržaj generiran umjetnom inteligencijom može biti netočan.">
            <a:extLst>
              <a:ext uri="{FF2B5EF4-FFF2-40B4-BE49-F238E27FC236}">
                <a16:creationId xmlns:a16="http://schemas.microsoft.com/office/drawing/2014/main" id="{F0B185C0-274A-E5DA-7C5A-4EC7433D7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42" y="4578771"/>
            <a:ext cx="6938682" cy="1832787"/>
          </a:xfrm>
          <a:prstGeom prst="rect">
            <a:avLst/>
          </a:prstGeom>
        </p:spPr>
      </p:pic>
      <p:sp>
        <p:nvSpPr>
          <p:cNvPr id="10" name="TekstniOkvir 9">
            <a:extLst>
              <a:ext uri="{FF2B5EF4-FFF2-40B4-BE49-F238E27FC236}">
                <a16:creationId xmlns:a16="http://schemas.microsoft.com/office/drawing/2014/main" id="{43D74E3C-5479-9CFF-33F8-EB1CC3633B42}"/>
              </a:ext>
            </a:extLst>
          </p:cNvPr>
          <p:cNvSpPr txBox="1"/>
          <p:nvPr/>
        </p:nvSpPr>
        <p:spPr>
          <a:xfrm>
            <a:off x="7645101" y="1738947"/>
            <a:ext cx="4238513" cy="513986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hr-HR" sz="2200" dirty="0" err="1"/>
              <a:t>Labelling</a:t>
            </a:r>
            <a:endParaRPr lang="hr-HR" sz="2200"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a:p>
            <a:endParaRPr lang="hr-HR" dirty="0"/>
          </a:p>
        </p:txBody>
      </p:sp>
      <p:pic>
        <p:nvPicPr>
          <p:cNvPr id="12" name="Slika 11" descr="Slika na kojoj se prikazuje tekst, račun, snimka zaslona, Font&#10;&#10;Sadržaj generiran umjetnom inteligencijom može biti netočan.">
            <a:extLst>
              <a:ext uri="{FF2B5EF4-FFF2-40B4-BE49-F238E27FC236}">
                <a16:creationId xmlns:a16="http://schemas.microsoft.com/office/drawing/2014/main" id="{A39EED4D-A8F2-5BF2-B90A-A398840A5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6502" y="2301240"/>
            <a:ext cx="3775710" cy="1127760"/>
          </a:xfrm>
          <a:prstGeom prst="rect">
            <a:avLst/>
          </a:prstGeom>
        </p:spPr>
      </p:pic>
      <p:pic>
        <p:nvPicPr>
          <p:cNvPr id="14" name="Slika 13" descr="Slika na kojoj se prikazuje odijevanje, čovjek, kaput, odijelo&#10;&#10;Sadržaj generiran umjetnom inteligencijom može biti netočan.">
            <a:extLst>
              <a:ext uri="{FF2B5EF4-FFF2-40B4-BE49-F238E27FC236}">
                <a16:creationId xmlns:a16="http://schemas.microsoft.com/office/drawing/2014/main" id="{F1286F67-1ABA-7EE8-B142-AC9DC9547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6502" y="3610791"/>
            <a:ext cx="3775710" cy="2929858"/>
          </a:xfrm>
          <a:prstGeom prst="rect">
            <a:avLst/>
          </a:prstGeom>
        </p:spPr>
      </p:pic>
    </p:spTree>
    <p:extLst>
      <p:ext uri="{BB962C8B-B14F-4D97-AF65-F5344CB8AC3E}">
        <p14:creationId xmlns:p14="http://schemas.microsoft.com/office/powerpoint/2010/main" val="39799038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animBg="1"/>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6801E8-1F4B-645E-5A12-847749225D04}"/>
              </a:ext>
            </a:extLst>
          </p:cNvPr>
          <p:cNvSpPr>
            <a:spLocks noGrp="1"/>
          </p:cNvSpPr>
          <p:nvPr>
            <p:ph type="title"/>
          </p:nvPr>
        </p:nvSpPr>
        <p:spPr>
          <a:xfrm>
            <a:off x="989400" y="91440"/>
            <a:ext cx="10213200" cy="1112836"/>
          </a:xfrm>
        </p:spPr>
        <p:txBody>
          <a:bodyPr anchor="ctr"/>
          <a:lstStyle/>
          <a:p>
            <a:pPr algn="ctr"/>
            <a:r>
              <a:rPr kumimoji="0" lang="hr-HR" sz="4000" b="1" i="0" u="none" strike="noStrike" kern="1200" cap="none" spc="0" normalizeH="0" baseline="0" noProof="0" dirty="0">
                <a:ln>
                  <a:noFill/>
                </a:ln>
                <a:solidFill>
                  <a:prstClr val="black"/>
                </a:solidFill>
                <a:effectLst/>
                <a:uLnTx/>
                <a:uFillTx/>
                <a:latin typeface="Goudy Old Style"/>
                <a:ea typeface="+mj-ea"/>
                <a:cs typeface="+mj-cs"/>
              </a:rPr>
              <a:t>2. 3. </a:t>
            </a:r>
            <a:r>
              <a:rPr kumimoji="0" lang="hr-HR" sz="4000" b="1" i="0" u="none" strike="noStrike" kern="1200" cap="none" spc="0" normalizeH="0" baseline="0" noProof="0" dirty="0" err="1">
                <a:ln>
                  <a:noFill/>
                </a:ln>
                <a:solidFill>
                  <a:prstClr val="black"/>
                </a:solidFill>
                <a:effectLst/>
                <a:uLnTx/>
                <a:uFillTx/>
                <a:latin typeface="Goudy Old Style"/>
                <a:ea typeface="+mj-ea"/>
                <a:cs typeface="+mj-cs"/>
              </a:rPr>
              <a:t>Testing</a:t>
            </a:r>
            <a:r>
              <a:rPr kumimoji="0" lang="hr-HR" sz="4000" b="1" i="0" u="none" strike="noStrike" kern="1200" cap="none" spc="0" normalizeH="0" baseline="0" noProof="0" dirty="0">
                <a:ln>
                  <a:noFill/>
                </a:ln>
                <a:solidFill>
                  <a:prstClr val="black"/>
                </a:solidFill>
                <a:effectLst/>
                <a:uLnTx/>
                <a:uFillTx/>
                <a:latin typeface="Goudy Old Style"/>
                <a:ea typeface="+mj-ea"/>
                <a:cs typeface="+mj-cs"/>
              </a:rPr>
              <a:t> </a:t>
            </a:r>
            <a:r>
              <a:rPr kumimoji="0" lang="hr-HR" sz="4000" b="1" i="0" u="none" strike="noStrike" kern="1200" cap="none" spc="0" normalizeH="0" baseline="0" noProof="0" dirty="0" err="1">
                <a:ln>
                  <a:noFill/>
                </a:ln>
                <a:solidFill>
                  <a:prstClr val="black"/>
                </a:solidFill>
                <a:effectLst/>
                <a:uLnTx/>
                <a:uFillTx/>
                <a:latin typeface="Goudy Old Style"/>
                <a:ea typeface="+mj-ea"/>
                <a:cs typeface="+mj-cs"/>
              </a:rPr>
              <a:t>Military</a:t>
            </a:r>
            <a:r>
              <a:rPr kumimoji="0" lang="hr-HR" sz="4000" b="1" i="0" u="none" strike="noStrike" kern="1200" cap="none" spc="0" normalizeH="0" baseline="0" noProof="0" dirty="0">
                <a:ln>
                  <a:noFill/>
                </a:ln>
                <a:solidFill>
                  <a:prstClr val="black"/>
                </a:solidFill>
                <a:effectLst/>
                <a:uLnTx/>
                <a:uFillTx/>
                <a:latin typeface="Goudy Old Style"/>
                <a:ea typeface="+mj-ea"/>
                <a:cs typeface="+mj-cs"/>
              </a:rPr>
              <a:t> German </a:t>
            </a:r>
            <a:r>
              <a:rPr kumimoji="0" lang="hr-HR" sz="4000" b="1" i="0" u="none" strike="noStrike" kern="1200" cap="none" spc="0" normalizeH="0" baseline="0" noProof="0" dirty="0" err="1">
                <a:ln>
                  <a:noFill/>
                </a:ln>
                <a:solidFill>
                  <a:prstClr val="black"/>
                </a:solidFill>
                <a:effectLst/>
                <a:uLnTx/>
                <a:uFillTx/>
                <a:latin typeface="Goudy Old Style"/>
                <a:ea typeface="+mj-ea"/>
                <a:cs typeface="+mj-cs"/>
              </a:rPr>
              <a:t>Vocabulary</a:t>
            </a:r>
            <a:endParaRPr lang="hr-HR" dirty="0"/>
          </a:p>
        </p:txBody>
      </p:sp>
      <p:sp>
        <p:nvSpPr>
          <p:cNvPr id="3" name="Rezervirano mjesto sadržaja 2">
            <a:extLst>
              <a:ext uri="{FF2B5EF4-FFF2-40B4-BE49-F238E27FC236}">
                <a16:creationId xmlns:a16="http://schemas.microsoft.com/office/drawing/2014/main" id="{D182EE0C-635A-26D8-136C-F0470D66E14C}"/>
              </a:ext>
            </a:extLst>
          </p:cNvPr>
          <p:cNvSpPr>
            <a:spLocks noGrp="1"/>
          </p:cNvSpPr>
          <p:nvPr>
            <p:ph idx="1"/>
          </p:nvPr>
        </p:nvSpPr>
        <p:spPr>
          <a:xfrm>
            <a:off x="0" y="1097281"/>
            <a:ext cx="12192000" cy="5760719"/>
          </a:xfrm>
        </p:spPr>
        <p:txBody>
          <a:bodyPr>
            <a:normAutofit/>
          </a:bodyPr>
          <a:lstStyle/>
          <a:p>
            <a:r>
              <a:rPr lang="hr-HR" sz="2600" dirty="0" err="1"/>
              <a:t>Issue</a:t>
            </a:r>
            <a:r>
              <a:rPr lang="hr-HR" sz="2600" dirty="0"/>
              <a:t> </a:t>
            </a:r>
            <a:r>
              <a:rPr lang="hr-HR" sz="2600" dirty="0" err="1"/>
              <a:t>in</a:t>
            </a:r>
            <a:r>
              <a:rPr lang="hr-HR" sz="2600" dirty="0"/>
              <a:t> </a:t>
            </a:r>
            <a:r>
              <a:rPr lang="hr-HR" sz="2600" dirty="0" err="1"/>
              <a:t>creating</a:t>
            </a:r>
            <a:r>
              <a:rPr lang="hr-HR" sz="2600" dirty="0"/>
              <a:t> </a:t>
            </a:r>
            <a:r>
              <a:rPr lang="hr-HR" sz="2600" dirty="0" err="1"/>
              <a:t>listening</a:t>
            </a:r>
            <a:r>
              <a:rPr lang="hr-HR" sz="2600" dirty="0"/>
              <a:t> and </a:t>
            </a:r>
            <a:r>
              <a:rPr lang="hr-HR" sz="2600" dirty="0" err="1"/>
              <a:t>reading</a:t>
            </a:r>
            <a:r>
              <a:rPr lang="hr-HR" sz="2600" dirty="0"/>
              <a:t> </a:t>
            </a:r>
            <a:r>
              <a:rPr lang="hr-HR" sz="2600" dirty="0" err="1"/>
              <a:t>tasks</a:t>
            </a:r>
            <a:r>
              <a:rPr lang="hr-HR" sz="2600" dirty="0"/>
              <a:t>: complex </a:t>
            </a:r>
            <a:r>
              <a:rPr lang="hr-HR" sz="2600" dirty="0" err="1"/>
              <a:t>authentic</a:t>
            </a:r>
            <a:r>
              <a:rPr lang="hr-HR" sz="2600" dirty="0"/>
              <a:t> </a:t>
            </a:r>
            <a:r>
              <a:rPr lang="hr-HR" sz="2600" dirty="0" err="1"/>
              <a:t>materials</a:t>
            </a:r>
            <a:endParaRPr lang="hr-HR" sz="2600" dirty="0"/>
          </a:p>
          <a:p>
            <a:r>
              <a:rPr lang="hr-HR" sz="2600" dirty="0" err="1"/>
              <a:t>Solution</a:t>
            </a:r>
            <a:r>
              <a:rPr lang="hr-HR" sz="2600" dirty="0"/>
              <a:t>: </a:t>
            </a:r>
            <a:r>
              <a:rPr lang="hr-HR" sz="2600" dirty="0" err="1"/>
              <a:t>adapting</a:t>
            </a:r>
            <a:r>
              <a:rPr lang="hr-HR" sz="2600" dirty="0"/>
              <a:t> </a:t>
            </a:r>
            <a:r>
              <a:rPr lang="hr-HR" sz="2600" dirty="0" err="1"/>
              <a:t>materials</a:t>
            </a:r>
            <a:r>
              <a:rPr lang="hr-HR" sz="2600" dirty="0"/>
              <a:t> </a:t>
            </a:r>
            <a:r>
              <a:rPr lang="hr-HR" sz="2600" dirty="0" err="1"/>
              <a:t>with</a:t>
            </a:r>
            <a:r>
              <a:rPr lang="hr-HR" sz="2600" dirty="0"/>
              <a:t> the </a:t>
            </a:r>
            <a:r>
              <a:rPr lang="hr-HR" sz="2600" dirty="0" err="1"/>
              <a:t>help</a:t>
            </a:r>
            <a:r>
              <a:rPr lang="hr-HR" sz="2600" dirty="0"/>
              <a:t> </a:t>
            </a:r>
            <a:r>
              <a:rPr lang="hr-HR" sz="2600" dirty="0" err="1"/>
              <a:t>of</a:t>
            </a:r>
            <a:r>
              <a:rPr lang="hr-HR" sz="2600" dirty="0"/>
              <a:t> AI</a:t>
            </a:r>
          </a:p>
        </p:txBody>
      </p:sp>
      <p:sp>
        <p:nvSpPr>
          <p:cNvPr id="4" name="Pravokutnik: zaobljeni kutovi 3">
            <a:extLst>
              <a:ext uri="{FF2B5EF4-FFF2-40B4-BE49-F238E27FC236}">
                <a16:creationId xmlns:a16="http://schemas.microsoft.com/office/drawing/2014/main" id="{9EEB5331-9CE1-F862-1575-FC07E23FCE0F}"/>
              </a:ext>
            </a:extLst>
          </p:cNvPr>
          <p:cNvSpPr/>
          <p:nvPr/>
        </p:nvSpPr>
        <p:spPr>
          <a:xfrm>
            <a:off x="0" y="2517289"/>
            <a:ext cx="5507915" cy="4340711"/>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pic>
        <p:nvPicPr>
          <p:cNvPr id="6" name="Slika 5" descr="Slika na kojoj se prikazuje tekst, snimka zaslona, Font, broj&#10;&#10;Sadržaj generiran umjetnom inteligencijom može biti netočan.">
            <a:extLst>
              <a:ext uri="{FF2B5EF4-FFF2-40B4-BE49-F238E27FC236}">
                <a16:creationId xmlns:a16="http://schemas.microsoft.com/office/drawing/2014/main" id="{BFE00509-D00E-2BAD-CDAB-AC224A641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01" y="3055170"/>
            <a:ext cx="4591834" cy="3597424"/>
          </a:xfrm>
          <a:prstGeom prst="rect">
            <a:avLst/>
          </a:prstGeom>
        </p:spPr>
      </p:pic>
      <p:sp>
        <p:nvSpPr>
          <p:cNvPr id="7" name="TekstniOkvir 6">
            <a:extLst>
              <a:ext uri="{FF2B5EF4-FFF2-40B4-BE49-F238E27FC236}">
                <a16:creationId xmlns:a16="http://schemas.microsoft.com/office/drawing/2014/main" id="{88CF69ED-AF68-7085-C9F5-90BAE163B881}"/>
              </a:ext>
            </a:extLst>
          </p:cNvPr>
          <p:cNvSpPr txBox="1"/>
          <p:nvPr/>
        </p:nvSpPr>
        <p:spPr>
          <a:xfrm>
            <a:off x="838144" y="2624284"/>
            <a:ext cx="4591834" cy="430887"/>
          </a:xfrm>
          <a:prstGeom prst="rect">
            <a:avLst/>
          </a:prstGeom>
          <a:noFill/>
        </p:spPr>
        <p:txBody>
          <a:bodyPr wrap="square" rtlCol="0">
            <a:spAutoFit/>
          </a:bodyPr>
          <a:lstStyle/>
          <a:p>
            <a:r>
              <a:rPr lang="hr-HR" sz="2200" dirty="0">
                <a:solidFill>
                  <a:schemeClr val="bg1"/>
                </a:solidFill>
              </a:rPr>
              <a:t>Input</a:t>
            </a:r>
          </a:p>
        </p:txBody>
      </p:sp>
      <p:sp>
        <p:nvSpPr>
          <p:cNvPr id="8" name="Pravokutnik: zaobljeni kutovi 7">
            <a:extLst>
              <a:ext uri="{FF2B5EF4-FFF2-40B4-BE49-F238E27FC236}">
                <a16:creationId xmlns:a16="http://schemas.microsoft.com/office/drawing/2014/main" id="{E74946BE-9B23-5492-3C2F-878E36AAB4A3}"/>
              </a:ext>
            </a:extLst>
          </p:cNvPr>
          <p:cNvSpPr/>
          <p:nvPr/>
        </p:nvSpPr>
        <p:spPr>
          <a:xfrm>
            <a:off x="6856207" y="2517288"/>
            <a:ext cx="5335793" cy="4340711"/>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r-HR"/>
          </a:p>
        </p:txBody>
      </p:sp>
      <p:pic>
        <p:nvPicPr>
          <p:cNvPr id="10" name="Slika 9" descr="Slika na kojoj se prikazuje tekst, Font, bijelo, crno-bijelo&#10;&#10;Sadržaj generiran umjetnom inteligencijom može biti netočan.">
            <a:extLst>
              <a:ext uri="{FF2B5EF4-FFF2-40B4-BE49-F238E27FC236}">
                <a16:creationId xmlns:a16="http://schemas.microsoft.com/office/drawing/2014/main" id="{B7A1B326-1C6D-D9D8-01A9-7BC88851F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1360" y="3055171"/>
            <a:ext cx="4948518" cy="3216537"/>
          </a:xfrm>
          <a:prstGeom prst="rect">
            <a:avLst/>
          </a:prstGeom>
        </p:spPr>
      </p:pic>
      <p:sp>
        <p:nvSpPr>
          <p:cNvPr id="11" name="TekstniOkvir 10">
            <a:extLst>
              <a:ext uri="{FF2B5EF4-FFF2-40B4-BE49-F238E27FC236}">
                <a16:creationId xmlns:a16="http://schemas.microsoft.com/office/drawing/2014/main" id="{AE9EF6B8-3DB5-4FAA-1057-A784B18973C5}"/>
              </a:ext>
            </a:extLst>
          </p:cNvPr>
          <p:cNvSpPr txBox="1"/>
          <p:nvPr/>
        </p:nvSpPr>
        <p:spPr>
          <a:xfrm>
            <a:off x="7345680" y="2624283"/>
            <a:ext cx="4399877" cy="430887"/>
          </a:xfrm>
          <a:prstGeom prst="rect">
            <a:avLst/>
          </a:prstGeom>
          <a:noFill/>
        </p:spPr>
        <p:txBody>
          <a:bodyPr wrap="square" rtlCol="0">
            <a:spAutoFit/>
          </a:bodyPr>
          <a:lstStyle/>
          <a:p>
            <a:r>
              <a:rPr lang="hr-HR" sz="2200" dirty="0">
                <a:solidFill>
                  <a:schemeClr val="bg1"/>
                </a:solidFill>
              </a:rPr>
              <a:t>Output</a:t>
            </a:r>
          </a:p>
        </p:txBody>
      </p:sp>
      <p:sp>
        <p:nvSpPr>
          <p:cNvPr id="12" name="Strelica: desno 11">
            <a:extLst>
              <a:ext uri="{FF2B5EF4-FFF2-40B4-BE49-F238E27FC236}">
                <a16:creationId xmlns:a16="http://schemas.microsoft.com/office/drawing/2014/main" id="{21EA3B5E-3C51-6D68-D7DA-13256DB4A74C}"/>
              </a:ext>
            </a:extLst>
          </p:cNvPr>
          <p:cNvSpPr/>
          <p:nvPr/>
        </p:nvSpPr>
        <p:spPr>
          <a:xfrm>
            <a:off x="5680037" y="4303059"/>
            <a:ext cx="1004048" cy="84985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hr-HR"/>
          </a:p>
        </p:txBody>
      </p:sp>
      <p:sp>
        <p:nvSpPr>
          <p:cNvPr id="13" name="TekstniOkvir 12">
            <a:extLst>
              <a:ext uri="{FF2B5EF4-FFF2-40B4-BE49-F238E27FC236}">
                <a16:creationId xmlns:a16="http://schemas.microsoft.com/office/drawing/2014/main" id="{4FC1FDE9-3752-6972-D0F6-5FE94EF69069}"/>
              </a:ext>
            </a:extLst>
          </p:cNvPr>
          <p:cNvSpPr txBox="1"/>
          <p:nvPr/>
        </p:nvSpPr>
        <p:spPr>
          <a:xfrm>
            <a:off x="5870089" y="4543320"/>
            <a:ext cx="451821" cy="369332"/>
          </a:xfrm>
          <a:prstGeom prst="rect">
            <a:avLst/>
          </a:prstGeom>
          <a:noFill/>
        </p:spPr>
        <p:txBody>
          <a:bodyPr wrap="square" rtlCol="0">
            <a:spAutoFit/>
          </a:bodyPr>
          <a:lstStyle/>
          <a:p>
            <a:r>
              <a:rPr lang="hr-HR" dirty="0">
                <a:solidFill>
                  <a:schemeClr val="bg1"/>
                </a:solidFill>
              </a:rPr>
              <a:t>AI</a:t>
            </a:r>
          </a:p>
        </p:txBody>
      </p:sp>
    </p:spTree>
    <p:extLst>
      <p:ext uri="{BB962C8B-B14F-4D97-AF65-F5344CB8AC3E}">
        <p14:creationId xmlns:p14="http://schemas.microsoft.com/office/powerpoint/2010/main" val="27917942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11" grpId="0"/>
      <p:bldP spid="12"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F255B07-B455-FBBE-3546-126ACCF12104}"/>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8EF796F-1633-00FE-E482-B55FF546C5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AF00842-8CE0-B7EF-85BC-B835ED6934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0" name="Group 9">
              <a:extLst>
                <a:ext uri="{FF2B5EF4-FFF2-40B4-BE49-F238E27FC236}">
                  <a16:creationId xmlns:a16="http://schemas.microsoft.com/office/drawing/2014/main" id="{58CBED88-A43A-F015-A126-AE0113768A3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4" name="Freeform 68">
                <a:extLst>
                  <a:ext uri="{FF2B5EF4-FFF2-40B4-BE49-F238E27FC236}">
                    <a16:creationId xmlns:a16="http://schemas.microsoft.com/office/drawing/2014/main" id="{94DD912B-F046-DEC5-F6D2-79CDEED56A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69">
                <a:extLst>
                  <a:ext uri="{FF2B5EF4-FFF2-40B4-BE49-F238E27FC236}">
                    <a16:creationId xmlns:a16="http://schemas.microsoft.com/office/drawing/2014/main" id="{46DB8784-98A6-4E38-3AE0-E41B5744CC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Line 70">
              <a:extLst>
                <a:ext uri="{FF2B5EF4-FFF2-40B4-BE49-F238E27FC236}">
                  <a16:creationId xmlns:a16="http://schemas.microsoft.com/office/drawing/2014/main" id="{623F7E54-5DB2-B9C9-579C-C08CE3F718B0}"/>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5" name="Rectangle 14">
            <a:extLst>
              <a:ext uri="{FF2B5EF4-FFF2-40B4-BE49-F238E27FC236}">
                <a16:creationId xmlns:a16="http://schemas.microsoft.com/office/drawing/2014/main" id="{6045B9FA-69B0-8B2D-7213-699AAD20C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B30DC5F-0662-3E38-5571-B6306A017FCD}"/>
              </a:ext>
            </a:extLst>
          </p:cNvPr>
          <p:cNvSpPr>
            <a:spLocks noGrp="1"/>
          </p:cNvSpPr>
          <p:nvPr>
            <p:ph type="title"/>
          </p:nvPr>
        </p:nvSpPr>
        <p:spPr>
          <a:xfrm>
            <a:off x="2197101" y="1089025"/>
            <a:ext cx="7797799" cy="1532951"/>
          </a:xfrm>
        </p:spPr>
        <p:txBody>
          <a:bodyPr vert="horz" lIns="91440" tIns="45720" rIns="91440" bIns="45720" rtlCol="0" anchor="b" anchorCtr="0">
            <a:normAutofit/>
          </a:bodyPr>
          <a:lstStyle/>
          <a:p>
            <a:pPr>
              <a:lnSpc>
                <a:spcPct val="90000"/>
              </a:lnSpc>
            </a:pPr>
            <a:r>
              <a:rPr lang="hr-HR" b="1" dirty="0"/>
              <a:t>3. </a:t>
            </a:r>
            <a:r>
              <a:rPr lang="hr-HR" b="1" dirty="0" err="1"/>
              <a:t>Looking</a:t>
            </a:r>
            <a:r>
              <a:rPr lang="hr-HR" b="1" dirty="0"/>
              <a:t> </a:t>
            </a:r>
            <a:r>
              <a:rPr lang="hr-HR" b="1" dirty="0" err="1"/>
              <a:t>Ahead</a:t>
            </a:r>
            <a:r>
              <a:rPr lang="hr-HR" b="1" dirty="0"/>
              <a:t>: </a:t>
            </a:r>
            <a:br>
              <a:rPr lang="hr-HR" b="1" dirty="0"/>
            </a:br>
            <a:r>
              <a:rPr lang="hr-HR" b="1" dirty="0" err="1"/>
              <a:t>Plans</a:t>
            </a:r>
            <a:r>
              <a:rPr lang="hr-HR" b="1" dirty="0"/>
              <a:t> for the future</a:t>
            </a:r>
            <a:endParaRPr lang="en-US" b="1" dirty="0"/>
          </a:p>
        </p:txBody>
      </p:sp>
      <p:grpSp>
        <p:nvGrpSpPr>
          <p:cNvPr id="17" name="Group 16">
            <a:extLst>
              <a:ext uri="{FF2B5EF4-FFF2-40B4-BE49-F238E27FC236}">
                <a16:creationId xmlns:a16="http://schemas.microsoft.com/office/drawing/2014/main" id="{6B4ADF63-82F0-D84C-3118-E59B31D18C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87925" y="2840038"/>
            <a:ext cx="2216150" cy="1177924"/>
            <a:chOff x="4987925" y="2840038"/>
            <a:chExt cx="2216150" cy="1177924"/>
          </a:xfrm>
        </p:grpSpPr>
        <p:sp>
          <p:nvSpPr>
            <p:cNvPr id="8" name="Rectangle 17">
              <a:extLst>
                <a:ext uri="{FF2B5EF4-FFF2-40B4-BE49-F238E27FC236}">
                  <a16:creationId xmlns:a16="http://schemas.microsoft.com/office/drawing/2014/main" id="{73999A9C-1F88-2FD6-8372-3F3F095490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1ECB94EF-8340-958A-CC4E-19CCCFACB80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0" name="Group 19">
                <a:extLst>
                  <a:ext uri="{FF2B5EF4-FFF2-40B4-BE49-F238E27FC236}">
                    <a16:creationId xmlns:a16="http://schemas.microsoft.com/office/drawing/2014/main" id="{8CD663A6-4C54-116C-02E7-F2B7979F3DE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BAC169EB-D036-39A6-3351-BEFAB24FE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9">
                  <a:extLst>
                    <a:ext uri="{FF2B5EF4-FFF2-40B4-BE49-F238E27FC236}">
                      <a16:creationId xmlns:a16="http://schemas.microsoft.com/office/drawing/2014/main" id="{8A38C91E-AF24-0FC7-BF85-BD94ED5A5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id="{9C149B63-5A1F-4C8F-8976-CEB4F772B4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id="{C112706E-341F-A62A-B234-F4256059E61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9" name="Freeform 68">
                  <a:extLst>
                    <a:ext uri="{FF2B5EF4-FFF2-40B4-BE49-F238E27FC236}">
                      <a16:creationId xmlns:a16="http://schemas.microsoft.com/office/drawing/2014/main" id="{6D122196-1798-4E5D-3407-705F378B50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787170D9-3FF9-512C-74B4-53304BB848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0944EF3F-71D6-C80A-D104-DADDA2D6038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32" name="Slika 31">
            <a:extLst>
              <a:ext uri="{FF2B5EF4-FFF2-40B4-BE49-F238E27FC236}">
                <a16:creationId xmlns:a16="http://schemas.microsoft.com/office/drawing/2014/main" id="{6B8D1F39-7B93-5A97-C236-36EAF68BC4E4}"/>
              </a:ext>
            </a:extLst>
          </p:cNvPr>
          <p:cNvPicPr>
            <a:picLocks noChangeAspect="1"/>
          </p:cNvPicPr>
          <p:nvPr/>
        </p:nvPicPr>
        <p:blipFill>
          <a:blip r:embed="rId2"/>
          <a:stretch>
            <a:fillRect/>
          </a:stretch>
        </p:blipFill>
        <p:spPr>
          <a:xfrm>
            <a:off x="209035" y="144482"/>
            <a:ext cx="499915" cy="652329"/>
          </a:xfrm>
          <a:prstGeom prst="rect">
            <a:avLst/>
          </a:prstGeom>
        </p:spPr>
      </p:pic>
      <p:pic>
        <p:nvPicPr>
          <p:cNvPr id="33" name="Slika 32">
            <a:extLst>
              <a:ext uri="{FF2B5EF4-FFF2-40B4-BE49-F238E27FC236}">
                <a16:creationId xmlns:a16="http://schemas.microsoft.com/office/drawing/2014/main" id="{E955F007-7DA1-3BB0-4756-EB0F5C8E96AA}"/>
              </a:ext>
            </a:extLst>
          </p:cNvPr>
          <p:cNvPicPr>
            <a:picLocks noChangeAspect="1"/>
          </p:cNvPicPr>
          <p:nvPr/>
        </p:nvPicPr>
        <p:blipFill>
          <a:blip r:embed="rId3"/>
          <a:stretch>
            <a:fillRect/>
          </a:stretch>
        </p:blipFill>
        <p:spPr>
          <a:xfrm>
            <a:off x="11520076" y="193253"/>
            <a:ext cx="457240" cy="603557"/>
          </a:xfrm>
          <a:prstGeom prst="rect">
            <a:avLst/>
          </a:prstGeom>
        </p:spPr>
      </p:pic>
    </p:spTree>
    <p:extLst>
      <p:ext uri="{BB962C8B-B14F-4D97-AF65-F5344CB8AC3E}">
        <p14:creationId xmlns:p14="http://schemas.microsoft.com/office/powerpoint/2010/main" val="1468773127"/>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Rezervirano mjesto sadržaja 2">
            <a:extLst>
              <a:ext uri="{FF2B5EF4-FFF2-40B4-BE49-F238E27FC236}">
                <a16:creationId xmlns:a16="http://schemas.microsoft.com/office/drawing/2014/main" id="{5C5EEA83-B285-78DB-F213-E7837E6885D4}"/>
              </a:ext>
            </a:extLst>
          </p:cNvPr>
          <p:cNvGraphicFramePr>
            <a:graphicFrameLocks noGrp="1"/>
          </p:cNvGraphicFramePr>
          <p:nvPr>
            <p:ph idx="4294967295"/>
            <p:extLst>
              <p:ext uri="{D42A27DB-BD31-4B8C-83A1-F6EECF244321}">
                <p14:modId xmlns:p14="http://schemas.microsoft.com/office/powerpoint/2010/main" val="379717866"/>
              </p:ext>
            </p:extLst>
          </p:nvPr>
        </p:nvGraphicFramePr>
        <p:xfrm>
          <a:off x="989012" y="505348"/>
          <a:ext cx="10213975" cy="604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50638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F7F9E4D2-1643-4516-922A-4817A353793D}"/>
                                            </p:graphicEl>
                                          </p:spTgt>
                                        </p:tgtEl>
                                        <p:attrNameLst>
                                          <p:attrName>style.visibility</p:attrName>
                                        </p:attrNameLst>
                                      </p:cBhvr>
                                      <p:to>
                                        <p:strVal val="visible"/>
                                      </p:to>
                                    </p:set>
                                    <p:animEffect transition="in" filter="wipe(down)">
                                      <p:cBhvr>
                                        <p:cTn id="7" dur="500"/>
                                        <p:tgtEl>
                                          <p:spTgt spid="5">
                                            <p:graphicEl>
                                              <a:dgm id="{F7F9E4D2-1643-4516-922A-4817A353793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graphicEl>
                                              <a:dgm id="{97971D30-D97A-4015-B93E-B856BCA0551B}"/>
                                            </p:graphicEl>
                                          </p:spTgt>
                                        </p:tgtEl>
                                        <p:attrNameLst>
                                          <p:attrName>style.visibility</p:attrName>
                                        </p:attrNameLst>
                                      </p:cBhvr>
                                      <p:to>
                                        <p:strVal val="visible"/>
                                      </p:to>
                                    </p:set>
                                    <p:animEffect transition="in" filter="wipe(down)">
                                      <p:cBhvr>
                                        <p:cTn id="12" dur="500"/>
                                        <p:tgtEl>
                                          <p:spTgt spid="5">
                                            <p:graphicEl>
                                              <a:dgm id="{97971D30-D97A-4015-B93E-B856BCA0551B}"/>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graphicEl>
                                              <a:dgm id="{F10D793A-04CA-4456-A7E2-F62D4ED981EB}"/>
                                            </p:graphicEl>
                                          </p:spTgt>
                                        </p:tgtEl>
                                        <p:attrNameLst>
                                          <p:attrName>style.visibility</p:attrName>
                                        </p:attrNameLst>
                                      </p:cBhvr>
                                      <p:to>
                                        <p:strVal val="visible"/>
                                      </p:to>
                                    </p:set>
                                    <p:animEffect transition="in" filter="wipe(down)">
                                      <p:cBhvr>
                                        <p:cTn id="15" dur="500"/>
                                        <p:tgtEl>
                                          <p:spTgt spid="5">
                                            <p:graphicEl>
                                              <a:dgm id="{F10D793A-04CA-4456-A7E2-F62D4ED981EB}"/>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graphicEl>
                                              <a:dgm id="{156BBCAE-BCCA-4120-9D20-2C9BC31EAE51}"/>
                                            </p:graphicEl>
                                          </p:spTgt>
                                        </p:tgtEl>
                                        <p:attrNameLst>
                                          <p:attrName>style.visibility</p:attrName>
                                        </p:attrNameLst>
                                      </p:cBhvr>
                                      <p:to>
                                        <p:strVal val="visible"/>
                                      </p:to>
                                    </p:set>
                                    <p:animEffect transition="in" filter="wipe(down)">
                                      <p:cBhvr>
                                        <p:cTn id="20" dur="500"/>
                                        <p:tgtEl>
                                          <p:spTgt spid="5">
                                            <p:graphicEl>
                                              <a:dgm id="{156BBCAE-BCCA-4120-9D20-2C9BC31EAE51}"/>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graphicEl>
                                              <a:dgm id="{80C7B659-FAF2-4CEC-8D26-F9D1105E5452}"/>
                                            </p:graphicEl>
                                          </p:spTgt>
                                        </p:tgtEl>
                                        <p:attrNameLst>
                                          <p:attrName>style.visibility</p:attrName>
                                        </p:attrNameLst>
                                      </p:cBhvr>
                                      <p:to>
                                        <p:strVal val="visible"/>
                                      </p:to>
                                    </p:set>
                                    <p:animEffect transition="in" filter="wipe(down)">
                                      <p:cBhvr>
                                        <p:cTn id="23" dur="500"/>
                                        <p:tgtEl>
                                          <p:spTgt spid="5">
                                            <p:graphicEl>
                                              <a:dgm id="{80C7B659-FAF2-4CEC-8D26-F9D1105E545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5" name="Rezervirano mjesto sadržaja 2">
            <a:extLst>
              <a:ext uri="{FF2B5EF4-FFF2-40B4-BE49-F238E27FC236}">
                <a16:creationId xmlns:a16="http://schemas.microsoft.com/office/drawing/2014/main" id="{AFF97722-7F89-2A49-C977-AFB75DC7473B}"/>
              </a:ext>
            </a:extLst>
          </p:cNvPr>
          <p:cNvGraphicFramePr>
            <a:graphicFrameLocks noGrp="1"/>
          </p:cNvGraphicFramePr>
          <p:nvPr>
            <p:ph idx="4294967295"/>
            <p:extLst>
              <p:ext uri="{D42A27DB-BD31-4B8C-83A1-F6EECF244321}">
                <p14:modId xmlns:p14="http://schemas.microsoft.com/office/powerpoint/2010/main" val="3438794864"/>
              </p:ext>
            </p:extLst>
          </p:nvPr>
        </p:nvGraphicFramePr>
        <p:xfrm>
          <a:off x="839095" y="0"/>
          <a:ext cx="10424161"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42604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0F07E72D-B802-4AEC-9B70-74C8E8244481}"/>
                                            </p:graphicEl>
                                          </p:spTgt>
                                        </p:tgtEl>
                                        <p:attrNameLst>
                                          <p:attrName>style.visibility</p:attrName>
                                        </p:attrNameLst>
                                      </p:cBhvr>
                                      <p:to>
                                        <p:strVal val="visible"/>
                                      </p:to>
                                    </p:set>
                                    <p:animEffect transition="in" filter="wipe(left)">
                                      <p:cBhvr>
                                        <p:cTn id="7" dur="500"/>
                                        <p:tgtEl>
                                          <p:spTgt spid="5">
                                            <p:graphicEl>
                                              <a:dgm id="{0F07E72D-B802-4AEC-9B70-74C8E824448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61E2C6BA-1063-499D-8DD8-B826647F34E6}"/>
                                            </p:graphicEl>
                                          </p:spTgt>
                                        </p:tgtEl>
                                        <p:attrNameLst>
                                          <p:attrName>style.visibility</p:attrName>
                                        </p:attrNameLst>
                                      </p:cBhvr>
                                      <p:to>
                                        <p:strVal val="visible"/>
                                      </p:to>
                                    </p:set>
                                    <p:animEffect transition="in" filter="wipe(left)">
                                      <p:cBhvr>
                                        <p:cTn id="12" dur="500"/>
                                        <p:tgtEl>
                                          <p:spTgt spid="5">
                                            <p:graphicEl>
                                              <a:dgm id="{61E2C6BA-1063-499D-8DD8-B826647F34E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a:extLst>
              <a:ext uri="{FF2B5EF4-FFF2-40B4-BE49-F238E27FC236}">
                <a16:creationId xmlns:a16="http://schemas.microsoft.com/office/drawing/2014/main" id="{F0AA90DA-F944-C7FA-B248-B4257791DBCE}"/>
              </a:ext>
            </a:extLst>
          </p:cNvPr>
          <p:cNvSpPr/>
          <p:nvPr/>
        </p:nvSpPr>
        <p:spPr>
          <a:xfrm>
            <a:off x="1269403" y="2052934"/>
            <a:ext cx="9434456" cy="2554545"/>
          </a:xfrm>
          <a:prstGeom prst="rect">
            <a:avLst/>
          </a:prstGeom>
          <a:noFill/>
        </p:spPr>
        <p:txBody>
          <a:bodyPr wrap="square" lIns="91440" tIns="45720" rIns="91440" bIns="45720">
            <a:spAutoFit/>
          </a:bodyPr>
          <a:lstStyle/>
          <a:p>
            <a:pPr algn="ctr"/>
            <a:r>
              <a:rPr lang="hr-HR" sz="8000" dirty="0" err="1">
                <a:ln w="0"/>
                <a:solidFill>
                  <a:schemeClr val="accent1"/>
                </a:solidFill>
                <a:effectLst>
                  <a:outerShdw blurRad="38100" dist="25400" dir="5400000" algn="ctr" rotWithShape="0">
                    <a:srgbClr val="6E747A">
                      <a:alpha val="43000"/>
                    </a:srgbClr>
                  </a:outerShdw>
                </a:effectLst>
              </a:rPr>
              <a:t>Thank</a:t>
            </a:r>
            <a:r>
              <a:rPr lang="hr-HR" sz="8000" dirty="0">
                <a:ln w="0"/>
                <a:solidFill>
                  <a:schemeClr val="accent1"/>
                </a:solidFill>
                <a:effectLst>
                  <a:outerShdw blurRad="38100" dist="25400" dir="5400000" algn="ctr" rotWithShape="0">
                    <a:srgbClr val="6E747A">
                      <a:alpha val="43000"/>
                    </a:srgbClr>
                  </a:outerShdw>
                </a:effectLst>
              </a:rPr>
              <a:t> </a:t>
            </a:r>
            <a:r>
              <a:rPr lang="hr-HR" sz="8000" dirty="0" err="1">
                <a:ln w="0"/>
                <a:solidFill>
                  <a:schemeClr val="accent1"/>
                </a:solidFill>
                <a:effectLst>
                  <a:outerShdw blurRad="38100" dist="25400" dir="5400000" algn="ctr" rotWithShape="0">
                    <a:srgbClr val="6E747A">
                      <a:alpha val="43000"/>
                    </a:srgbClr>
                  </a:outerShdw>
                </a:effectLst>
              </a:rPr>
              <a:t>you</a:t>
            </a:r>
            <a:r>
              <a:rPr lang="hr-HR" sz="8000" dirty="0">
                <a:ln w="0"/>
                <a:solidFill>
                  <a:schemeClr val="accent1"/>
                </a:solidFill>
                <a:effectLst>
                  <a:outerShdw blurRad="38100" dist="25400" dir="5400000" algn="ctr" rotWithShape="0">
                    <a:srgbClr val="6E747A">
                      <a:alpha val="43000"/>
                    </a:srgbClr>
                  </a:outerShdw>
                </a:effectLst>
              </a:rPr>
              <a:t> </a:t>
            </a:r>
          </a:p>
          <a:p>
            <a:pPr algn="ctr"/>
            <a:r>
              <a:rPr lang="hr-HR" sz="8000" dirty="0">
                <a:ln w="0"/>
                <a:solidFill>
                  <a:schemeClr val="accent1"/>
                </a:solidFill>
                <a:effectLst>
                  <a:outerShdw blurRad="38100" dist="25400" dir="5400000" algn="ctr" rotWithShape="0">
                    <a:srgbClr val="6E747A">
                      <a:alpha val="43000"/>
                    </a:srgbClr>
                  </a:outerShdw>
                </a:effectLst>
              </a:rPr>
              <a:t>for your </a:t>
            </a:r>
            <a:r>
              <a:rPr lang="hr-HR" sz="8000" dirty="0" err="1">
                <a:ln w="0"/>
                <a:solidFill>
                  <a:schemeClr val="accent1"/>
                </a:solidFill>
                <a:effectLst>
                  <a:outerShdw blurRad="38100" dist="25400" dir="5400000" algn="ctr" rotWithShape="0">
                    <a:srgbClr val="6E747A">
                      <a:alpha val="43000"/>
                    </a:srgbClr>
                  </a:outerShdw>
                </a:effectLst>
              </a:rPr>
              <a:t>attention</a:t>
            </a:r>
            <a:r>
              <a:rPr lang="hr-HR" sz="8000"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981550711"/>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3908C9E-AB93-9F6C-B953-AC64D379CE23}"/>
              </a:ext>
            </a:extLst>
          </p:cNvPr>
          <p:cNvSpPr>
            <a:spLocks noGrp="1"/>
          </p:cNvSpPr>
          <p:nvPr>
            <p:ph type="title"/>
          </p:nvPr>
        </p:nvSpPr>
        <p:spPr>
          <a:xfrm>
            <a:off x="989400" y="104832"/>
            <a:ext cx="10213200" cy="648203"/>
          </a:xfrm>
        </p:spPr>
        <p:txBody>
          <a:bodyPr anchor="ctr">
            <a:normAutofit/>
          </a:bodyPr>
          <a:lstStyle/>
          <a:p>
            <a:pPr algn="ctr"/>
            <a:r>
              <a:rPr lang="hr-HR" sz="2400"/>
              <a:t>Bibliography</a:t>
            </a:r>
            <a:endParaRPr lang="hr-HR" sz="2400" dirty="0"/>
          </a:p>
        </p:txBody>
      </p:sp>
      <p:sp>
        <p:nvSpPr>
          <p:cNvPr id="3" name="Rezervirano mjesto sadržaja 2">
            <a:extLst>
              <a:ext uri="{FF2B5EF4-FFF2-40B4-BE49-F238E27FC236}">
                <a16:creationId xmlns:a16="http://schemas.microsoft.com/office/drawing/2014/main" id="{98195F5D-7B1C-6726-0577-C097E68C12E3}"/>
              </a:ext>
            </a:extLst>
          </p:cNvPr>
          <p:cNvSpPr>
            <a:spLocks noGrp="1"/>
          </p:cNvSpPr>
          <p:nvPr>
            <p:ph idx="1"/>
          </p:nvPr>
        </p:nvSpPr>
        <p:spPr>
          <a:xfrm>
            <a:off x="96819" y="1043492"/>
            <a:ext cx="11930230" cy="5709675"/>
          </a:xfrm>
        </p:spPr>
        <p:txBody>
          <a:bodyPr>
            <a:noAutofit/>
          </a:bodyPr>
          <a:lstStyle/>
          <a:p>
            <a:pPr marL="514350" indent="-514350">
              <a:buFont typeface="+mj-lt"/>
              <a:buAutoNum type="arabicPeriod"/>
            </a:pPr>
            <a:r>
              <a:rPr lang="hr-HR" sz="850" dirty="0" err="1"/>
              <a:t>Bundeswehr</a:t>
            </a:r>
            <a:r>
              <a:rPr lang="hr-HR" sz="850" dirty="0"/>
              <a:t> (n. d.) </a:t>
            </a:r>
            <a:r>
              <a:rPr lang="hr-HR" sz="850" i="1" dirty="0" err="1"/>
              <a:t>Kampfpanzer</a:t>
            </a:r>
            <a:r>
              <a:rPr lang="hr-HR" sz="850" i="1" dirty="0"/>
              <a:t> Leopard 2</a:t>
            </a:r>
            <a:r>
              <a:rPr lang="hr-HR" sz="850" dirty="0"/>
              <a:t>. </a:t>
            </a:r>
            <a:r>
              <a:rPr lang="hr-HR" sz="850" dirty="0" err="1"/>
              <a:t>Available</a:t>
            </a:r>
            <a:r>
              <a:rPr lang="hr-HR" sz="850" dirty="0"/>
              <a:t> at: https://www.bundeswehr.de/de/ausruestung-technik-bundeswehr/landsysteme-bundeswehr/leopard-2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err="1"/>
              <a:t>Bundeswehr</a:t>
            </a:r>
            <a:r>
              <a:rPr lang="hr-HR" sz="850" dirty="0"/>
              <a:t> (n. d.) </a:t>
            </a:r>
            <a:r>
              <a:rPr lang="hr-HR" sz="850" i="1" dirty="0" err="1"/>
              <a:t>Militärische</a:t>
            </a:r>
            <a:r>
              <a:rPr lang="hr-HR" sz="850" i="1" dirty="0"/>
              <a:t> </a:t>
            </a:r>
            <a:r>
              <a:rPr lang="hr-HR" sz="850" i="1" dirty="0" err="1"/>
              <a:t>Symbole</a:t>
            </a:r>
            <a:r>
              <a:rPr lang="hr-HR" sz="850" i="1" dirty="0"/>
              <a:t>: </a:t>
            </a:r>
            <a:r>
              <a:rPr lang="hr-HR" sz="850" i="1" dirty="0" err="1"/>
              <a:t>Zuordnung</a:t>
            </a:r>
            <a:r>
              <a:rPr lang="hr-HR" sz="850" i="1" dirty="0"/>
              <a:t> von </a:t>
            </a:r>
            <a:r>
              <a:rPr lang="hr-HR" sz="850" i="1" dirty="0" err="1"/>
              <a:t>Bundeswehr-Fahrzeugen</a:t>
            </a:r>
            <a:r>
              <a:rPr lang="hr-HR" sz="850" dirty="0"/>
              <a:t>. </a:t>
            </a:r>
            <a:r>
              <a:rPr lang="hr-HR" sz="850" dirty="0" err="1"/>
              <a:t>Available</a:t>
            </a:r>
            <a:r>
              <a:rPr lang="hr-HR" sz="850" dirty="0"/>
              <a:t> at: https://www.bundeswehr.de/de/meldungen/militaerische-symbole-bundeswehr-nato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err="1"/>
              <a:t>Bundeswehr</a:t>
            </a:r>
            <a:r>
              <a:rPr lang="hr-HR" sz="850" dirty="0"/>
              <a:t> (n. d.) </a:t>
            </a:r>
            <a:r>
              <a:rPr lang="hr-HR" sz="850" i="1" dirty="0" err="1"/>
              <a:t>Schützenpanzer</a:t>
            </a:r>
            <a:r>
              <a:rPr lang="hr-HR" sz="850" i="1" dirty="0"/>
              <a:t> Puma</a:t>
            </a:r>
            <a:r>
              <a:rPr lang="hr-HR" sz="850" dirty="0"/>
              <a:t>. </a:t>
            </a:r>
            <a:r>
              <a:rPr lang="hr-HR" sz="850" dirty="0" err="1"/>
              <a:t>Available</a:t>
            </a:r>
            <a:r>
              <a:rPr lang="hr-HR" sz="850" dirty="0"/>
              <a:t> at: https://www.bundeswehr.de/de/ausruestung-technik-bundeswehr/landsysteme-bundeswehr/schuetzenpanzer-puma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err="1"/>
              <a:t>Bundeswehr</a:t>
            </a:r>
            <a:r>
              <a:rPr lang="hr-HR" sz="850" dirty="0"/>
              <a:t> </a:t>
            </a:r>
            <a:r>
              <a:rPr lang="hr-HR" sz="850" dirty="0" err="1"/>
              <a:t>und</a:t>
            </a:r>
            <a:r>
              <a:rPr lang="hr-HR" sz="850" dirty="0"/>
              <a:t> </a:t>
            </a:r>
            <a:r>
              <a:rPr lang="hr-HR" sz="850" dirty="0" err="1"/>
              <a:t>mehr</a:t>
            </a:r>
            <a:r>
              <a:rPr lang="hr-HR" sz="850" dirty="0"/>
              <a:t> (n. d.) </a:t>
            </a:r>
            <a:r>
              <a:rPr lang="hr-HR" sz="850" i="1" dirty="0"/>
              <a:t>Original </a:t>
            </a:r>
            <a:r>
              <a:rPr lang="hr-HR" sz="850" i="1" dirty="0" err="1"/>
              <a:t>Bundeswehr</a:t>
            </a:r>
            <a:r>
              <a:rPr lang="hr-HR" sz="850" i="1" dirty="0"/>
              <a:t> EPA</a:t>
            </a:r>
            <a:r>
              <a:rPr lang="hr-HR" sz="850" dirty="0"/>
              <a:t>. </a:t>
            </a:r>
            <a:r>
              <a:rPr lang="hr-HR" sz="850" dirty="0" err="1"/>
              <a:t>Available</a:t>
            </a:r>
            <a:r>
              <a:rPr lang="hr-HR" sz="850" dirty="0"/>
              <a:t> at: https://www.bundeswehr-und-mehr.de/a-4209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a:t>Eurostat (2022) </a:t>
            </a:r>
            <a:r>
              <a:rPr lang="hr-HR" sz="850" i="1" dirty="0" err="1"/>
              <a:t>What</a:t>
            </a:r>
            <a:r>
              <a:rPr lang="hr-HR" sz="850" i="1" dirty="0"/>
              <a:t> </a:t>
            </a:r>
            <a:r>
              <a:rPr lang="hr-HR" sz="850" i="1" dirty="0" err="1"/>
              <a:t>languages</a:t>
            </a:r>
            <a:r>
              <a:rPr lang="hr-HR" sz="850" i="1" dirty="0"/>
              <a:t> are </a:t>
            </a:r>
            <a:r>
              <a:rPr lang="hr-HR" sz="850" i="1" dirty="0" err="1"/>
              <a:t>studied</a:t>
            </a:r>
            <a:r>
              <a:rPr lang="hr-HR" sz="850" i="1" dirty="0"/>
              <a:t> the most </a:t>
            </a:r>
            <a:r>
              <a:rPr lang="hr-HR" sz="850" i="1" dirty="0" err="1"/>
              <a:t>in</a:t>
            </a:r>
            <a:r>
              <a:rPr lang="hr-HR" sz="850" i="1" dirty="0"/>
              <a:t> the EU?</a:t>
            </a:r>
            <a:r>
              <a:rPr lang="hr-HR" sz="850" dirty="0"/>
              <a:t>. </a:t>
            </a:r>
            <a:r>
              <a:rPr lang="hr-HR" sz="850" dirty="0" err="1"/>
              <a:t>Available</a:t>
            </a:r>
            <a:r>
              <a:rPr lang="hr-HR" sz="850" dirty="0"/>
              <a:t> at: https://ec.europa.eu/eurostat/web/products-eurostat-news/-/ddn-20220923-1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err="1"/>
              <a:t>Friedemann</a:t>
            </a:r>
            <a:r>
              <a:rPr lang="hr-HR" sz="850" dirty="0"/>
              <a:t>, J. (2023) </a:t>
            </a:r>
            <a:r>
              <a:rPr lang="hr-HR" sz="850" i="1" dirty="0"/>
              <a:t>”</a:t>
            </a:r>
            <a:r>
              <a:rPr lang="hr-HR" sz="850" i="1" dirty="0" err="1"/>
              <a:t>Wir</a:t>
            </a:r>
            <a:r>
              <a:rPr lang="hr-HR" sz="850" i="1" dirty="0"/>
              <a:t> </a:t>
            </a:r>
            <a:r>
              <a:rPr lang="hr-HR" sz="850" i="1" dirty="0" err="1"/>
              <a:t>haben</a:t>
            </a:r>
            <a:r>
              <a:rPr lang="hr-HR" sz="850" i="1" dirty="0"/>
              <a:t> </a:t>
            </a:r>
            <a:r>
              <a:rPr lang="hr-HR" sz="850" i="1" dirty="0" err="1"/>
              <a:t>alle</a:t>
            </a:r>
            <a:r>
              <a:rPr lang="hr-HR" sz="850" i="1" dirty="0"/>
              <a:t> </a:t>
            </a:r>
            <a:r>
              <a:rPr lang="hr-HR" sz="850" i="1" dirty="0" err="1"/>
              <a:t>das</a:t>
            </a:r>
            <a:r>
              <a:rPr lang="hr-HR" sz="850" i="1" dirty="0"/>
              <a:t> </a:t>
            </a:r>
            <a:r>
              <a:rPr lang="hr-HR" sz="850" i="1" dirty="0" err="1"/>
              <a:t>Recht</a:t>
            </a:r>
            <a:r>
              <a:rPr lang="hr-HR" sz="850" i="1" dirty="0"/>
              <a:t> </a:t>
            </a:r>
            <a:r>
              <a:rPr lang="hr-HR" sz="850" i="1" dirty="0" err="1"/>
              <a:t>auf</a:t>
            </a:r>
            <a:r>
              <a:rPr lang="hr-HR" sz="850" i="1" dirty="0"/>
              <a:t> </a:t>
            </a:r>
            <a:r>
              <a:rPr lang="hr-HR" sz="850" i="1" dirty="0" err="1"/>
              <a:t>Rehabilitation</a:t>
            </a:r>
            <a:r>
              <a:rPr lang="hr-HR" sz="850" i="1" dirty="0"/>
              <a:t>” </a:t>
            </a:r>
            <a:r>
              <a:rPr lang="hr-HR" sz="850" dirty="0" err="1"/>
              <a:t>Available</a:t>
            </a:r>
            <a:r>
              <a:rPr lang="hr-HR" sz="850" dirty="0"/>
              <a:t> at: https://www.bundeswehr.de/de/meldungen/nachgefragt-so-geht-gute-rehabilitation-5670776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a:t>Kapović, M. (2022) ‘Strani jezici u formalnom obrazovanju u Hrvatskoj’, </a:t>
            </a:r>
            <a:r>
              <a:rPr lang="hr-HR" sz="850" i="1" dirty="0"/>
              <a:t>Strani jezici</a:t>
            </a:r>
            <a:r>
              <a:rPr lang="hr-HR" sz="850" dirty="0"/>
              <a:t>, 51, </a:t>
            </a:r>
            <a:r>
              <a:rPr lang="hr-HR" sz="850" dirty="0" err="1"/>
              <a:t>pp</a:t>
            </a:r>
            <a:r>
              <a:rPr lang="hr-HR" sz="850" dirty="0"/>
              <a:t>. 283–309, </a:t>
            </a:r>
            <a:r>
              <a:rPr lang="hr-HR" sz="850" dirty="0" err="1"/>
              <a:t>doi</a:t>
            </a:r>
            <a:r>
              <a:rPr lang="hr-HR" sz="850" dirty="0"/>
              <a:t>: https://doi.org/10.22210/strjez/51-2/6</a:t>
            </a:r>
          </a:p>
          <a:p>
            <a:pPr marL="514350" indent="-514350">
              <a:buFont typeface="+mj-lt"/>
              <a:buAutoNum type="arabicPeriod"/>
            </a:pPr>
            <a:r>
              <a:rPr lang="hr-HR" sz="850" dirty="0" err="1"/>
              <a:t>Kather</a:t>
            </a:r>
            <a:r>
              <a:rPr lang="hr-HR" sz="850" dirty="0"/>
              <a:t>, T. (2023</a:t>
            </a:r>
            <a:r>
              <a:rPr lang="hr-HR" sz="850" i="1" dirty="0"/>
              <a:t>) ”</a:t>
            </a:r>
            <a:r>
              <a:rPr lang="hr-HR" sz="850" i="1" dirty="0" err="1"/>
              <a:t>Gefecht</a:t>
            </a:r>
            <a:r>
              <a:rPr lang="hr-HR" sz="850" i="1" dirty="0"/>
              <a:t> </a:t>
            </a:r>
            <a:r>
              <a:rPr lang="hr-HR" sz="850" i="1" dirty="0" err="1"/>
              <a:t>verbundener</a:t>
            </a:r>
            <a:r>
              <a:rPr lang="hr-HR" sz="850" i="1" dirty="0"/>
              <a:t> </a:t>
            </a:r>
            <a:r>
              <a:rPr lang="hr-HR" sz="850" i="1" dirty="0" err="1"/>
              <a:t>Waffen</a:t>
            </a:r>
            <a:r>
              <a:rPr lang="hr-HR" sz="850" i="1" dirty="0"/>
              <a:t> </a:t>
            </a:r>
            <a:r>
              <a:rPr lang="hr-HR" sz="850" i="1" dirty="0" err="1"/>
              <a:t>essenziel</a:t>
            </a:r>
            <a:r>
              <a:rPr lang="hr-HR" sz="850" i="1" dirty="0"/>
              <a:t> </a:t>
            </a:r>
            <a:r>
              <a:rPr lang="hr-HR" sz="850" i="1" dirty="0" err="1"/>
              <a:t>für</a:t>
            </a:r>
            <a:r>
              <a:rPr lang="hr-HR" sz="850" i="1" dirty="0"/>
              <a:t> </a:t>
            </a:r>
            <a:r>
              <a:rPr lang="hr-HR" sz="850" i="1" dirty="0" err="1"/>
              <a:t>Angriffserfolg</a:t>
            </a:r>
            <a:r>
              <a:rPr lang="hr-HR" sz="850" i="1" dirty="0"/>
              <a:t>”</a:t>
            </a:r>
            <a:r>
              <a:rPr lang="hr-HR" sz="850" dirty="0"/>
              <a:t>. </a:t>
            </a:r>
            <a:r>
              <a:rPr lang="hr-HR" sz="850" dirty="0" err="1"/>
              <a:t>Available</a:t>
            </a:r>
            <a:r>
              <a:rPr lang="hr-HR" sz="850" dirty="0"/>
              <a:t> at: https://www.bundeswehr.de/de/meldungen/nachgefragt-oberstleutnant-daniel-spiess-minenfelder-5653602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err="1"/>
              <a:t>Kather</a:t>
            </a:r>
            <a:r>
              <a:rPr lang="hr-HR" sz="850" dirty="0"/>
              <a:t>, T. (2023) </a:t>
            </a:r>
            <a:r>
              <a:rPr lang="hr-HR" sz="850" i="1" dirty="0"/>
              <a:t>”In </a:t>
            </a:r>
            <a:r>
              <a:rPr lang="hr-HR" sz="850" i="1" dirty="0" err="1"/>
              <a:t>dem</a:t>
            </a:r>
            <a:r>
              <a:rPr lang="hr-HR" sz="850" i="1" dirty="0"/>
              <a:t> </a:t>
            </a:r>
            <a:r>
              <a:rPr lang="hr-HR" sz="850" i="1" dirty="0" err="1"/>
              <a:t>Ausmaß</a:t>
            </a:r>
            <a:r>
              <a:rPr lang="hr-HR" sz="850" i="1" dirty="0"/>
              <a:t> </a:t>
            </a:r>
            <a:r>
              <a:rPr lang="hr-HR" sz="850" i="1" dirty="0" err="1"/>
              <a:t>hat</a:t>
            </a:r>
            <a:r>
              <a:rPr lang="hr-HR" sz="850" i="1" dirty="0"/>
              <a:t> </a:t>
            </a:r>
            <a:r>
              <a:rPr lang="hr-HR" sz="850" i="1" dirty="0" err="1"/>
              <a:t>es</a:t>
            </a:r>
            <a:r>
              <a:rPr lang="hr-HR" sz="850" i="1" dirty="0"/>
              <a:t> </a:t>
            </a:r>
            <a:r>
              <a:rPr lang="hr-HR" sz="850" i="1" dirty="0" err="1"/>
              <a:t>so</a:t>
            </a:r>
            <a:r>
              <a:rPr lang="hr-HR" sz="850" i="1" dirty="0"/>
              <a:t> </a:t>
            </a:r>
            <a:r>
              <a:rPr lang="hr-HR" sz="850" i="1" dirty="0" err="1"/>
              <a:t>eine</a:t>
            </a:r>
            <a:r>
              <a:rPr lang="hr-HR" sz="850" i="1" dirty="0"/>
              <a:t> </a:t>
            </a:r>
            <a:r>
              <a:rPr lang="hr-HR" sz="850" i="1" dirty="0" err="1"/>
              <a:t>Übung</a:t>
            </a:r>
            <a:r>
              <a:rPr lang="hr-HR" sz="850" i="1" dirty="0"/>
              <a:t> </a:t>
            </a:r>
            <a:r>
              <a:rPr lang="hr-HR" sz="850" i="1" dirty="0" err="1"/>
              <a:t>noch</a:t>
            </a:r>
            <a:r>
              <a:rPr lang="hr-HR" sz="850" i="1" dirty="0"/>
              <a:t> </a:t>
            </a:r>
            <a:r>
              <a:rPr lang="hr-HR" sz="850" i="1" dirty="0" err="1"/>
              <a:t>nie</a:t>
            </a:r>
            <a:r>
              <a:rPr lang="hr-HR" sz="850" i="1" dirty="0"/>
              <a:t> </a:t>
            </a:r>
            <a:r>
              <a:rPr lang="hr-HR" sz="850" i="1" dirty="0" err="1"/>
              <a:t>gegeben</a:t>
            </a:r>
            <a:r>
              <a:rPr lang="hr-HR" sz="850" i="1" dirty="0"/>
              <a:t>”</a:t>
            </a:r>
            <a:r>
              <a:rPr lang="hr-HR" sz="850" dirty="0"/>
              <a:t>. </a:t>
            </a:r>
            <a:r>
              <a:rPr lang="hr-HR" sz="850" dirty="0" err="1"/>
              <a:t>Available</a:t>
            </a:r>
            <a:r>
              <a:rPr lang="hr-HR" sz="850" dirty="0"/>
              <a:t> at: https://www.bundeswehr.de/de/meldungen/nachgefragt-mit-generalleutnant-guenter-katz-5633074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err="1"/>
              <a:t>Mazzocco</a:t>
            </a:r>
            <a:r>
              <a:rPr lang="hr-HR" sz="850" dirty="0"/>
              <a:t>, V. (2010) ‘Rat je i u recesiji dobar posao’. </a:t>
            </a:r>
            <a:r>
              <a:rPr lang="hr-HR" sz="850" i="1" dirty="0"/>
              <a:t>Večernji list</a:t>
            </a:r>
            <a:r>
              <a:rPr lang="hr-HR" sz="850" dirty="0"/>
              <a:t>, 13th </a:t>
            </a:r>
            <a:r>
              <a:rPr lang="hr-HR" sz="850" dirty="0" err="1"/>
              <a:t>March</a:t>
            </a:r>
            <a:r>
              <a:rPr lang="hr-HR" sz="850" dirty="0"/>
              <a:t>. </a:t>
            </a:r>
            <a:r>
              <a:rPr lang="hr-HR" sz="850" dirty="0" err="1"/>
              <a:t>Available</a:t>
            </a:r>
            <a:r>
              <a:rPr lang="hr-HR" sz="850" dirty="0"/>
              <a:t> at: https://www.vecernji.hr/vijesti/rat-je-i-u-recesiji-dobar-posao-110107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err="1"/>
              <a:t>Mellor</a:t>
            </a:r>
            <a:r>
              <a:rPr lang="hr-HR" sz="850" dirty="0"/>
              <a:t>-Clark, S. and Baker de </a:t>
            </a:r>
            <a:r>
              <a:rPr lang="hr-HR" sz="850" dirty="0" err="1"/>
              <a:t>Altamirano</a:t>
            </a:r>
            <a:r>
              <a:rPr lang="hr-HR" sz="850" dirty="0"/>
              <a:t>, Y. (2004) </a:t>
            </a:r>
            <a:r>
              <a:rPr lang="hr-HR" sz="850" i="1" dirty="0" err="1"/>
              <a:t>Campaign</a:t>
            </a:r>
            <a:r>
              <a:rPr lang="hr-HR" sz="850" i="1" dirty="0"/>
              <a:t>: English for the </a:t>
            </a:r>
            <a:r>
              <a:rPr lang="hr-HR" sz="850" i="1" dirty="0" err="1"/>
              <a:t>Military</a:t>
            </a:r>
            <a:r>
              <a:rPr lang="hr-HR" sz="850" i="1" dirty="0"/>
              <a:t> </a:t>
            </a:r>
            <a:r>
              <a:rPr lang="hr-HR" sz="850" i="1" dirty="0" err="1"/>
              <a:t>Student’s</a:t>
            </a:r>
            <a:r>
              <a:rPr lang="hr-HR" sz="850" i="1" dirty="0"/>
              <a:t> </a:t>
            </a:r>
            <a:r>
              <a:rPr lang="hr-HR" sz="850" i="1" dirty="0" err="1"/>
              <a:t>Book</a:t>
            </a:r>
            <a:r>
              <a:rPr lang="hr-HR" sz="850" i="1" dirty="0"/>
              <a:t> 1</a:t>
            </a:r>
            <a:r>
              <a:rPr lang="hr-HR" sz="850" dirty="0"/>
              <a:t>. Oxford: Macmillan.</a:t>
            </a:r>
          </a:p>
          <a:p>
            <a:pPr marL="514350" indent="-514350">
              <a:buFont typeface="+mj-lt"/>
              <a:buAutoNum type="arabicPeriod"/>
            </a:pPr>
            <a:r>
              <a:rPr lang="hr-HR" sz="850" dirty="0"/>
              <a:t>NATO (2024) </a:t>
            </a:r>
            <a:r>
              <a:rPr lang="hr-HR" sz="850" i="1" dirty="0"/>
              <a:t>General </a:t>
            </a:r>
            <a:r>
              <a:rPr lang="hr-HR" sz="850" i="1" dirty="0" err="1"/>
              <a:t>Information</a:t>
            </a:r>
            <a:r>
              <a:rPr lang="hr-HR" sz="850" i="1" dirty="0"/>
              <a:t> – </a:t>
            </a:r>
            <a:r>
              <a:rPr lang="hr-HR" sz="850" i="1" dirty="0" err="1"/>
              <a:t>Questions</a:t>
            </a:r>
            <a:r>
              <a:rPr lang="hr-HR" sz="850" i="1" dirty="0"/>
              <a:t> and </a:t>
            </a:r>
            <a:r>
              <a:rPr lang="hr-HR" sz="850" i="1" dirty="0" err="1"/>
              <a:t>answers</a:t>
            </a:r>
            <a:r>
              <a:rPr lang="hr-HR" sz="850" dirty="0"/>
              <a:t>. </a:t>
            </a:r>
            <a:r>
              <a:rPr lang="hr-HR" sz="850" dirty="0" err="1"/>
              <a:t>Available</a:t>
            </a:r>
            <a:r>
              <a:rPr lang="hr-HR" sz="850" dirty="0"/>
              <a:t> at: https://www.nato.int/cps/en/natohq/86935.htm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i="1" dirty="0" err="1"/>
              <a:t>Ordinance</a:t>
            </a:r>
            <a:r>
              <a:rPr lang="hr-HR" sz="850" i="1" dirty="0"/>
              <a:t> on </a:t>
            </a:r>
            <a:r>
              <a:rPr lang="hr-HR" sz="850" i="1" dirty="0" err="1"/>
              <a:t>Foreign</a:t>
            </a:r>
            <a:r>
              <a:rPr lang="hr-HR" sz="850" i="1" dirty="0"/>
              <a:t> </a:t>
            </a:r>
            <a:r>
              <a:rPr lang="hr-HR" sz="850" i="1" dirty="0" err="1"/>
              <a:t>Languages</a:t>
            </a:r>
            <a:r>
              <a:rPr lang="hr-HR" sz="850" dirty="0"/>
              <a:t> (2025) </a:t>
            </a:r>
            <a:r>
              <a:rPr lang="hr-HR" sz="850" dirty="0" err="1"/>
              <a:t>Available</a:t>
            </a:r>
            <a:r>
              <a:rPr lang="hr-HR" sz="850" dirty="0"/>
              <a:t> at: https://narodne-novine.nn.hr/clanci/sluzbeni/2024_02_18_299.html (</a:t>
            </a:r>
            <a:r>
              <a:rPr lang="hr-HR" sz="850" dirty="0" err="1"/>
              <a:t>Accessed</a:t>
            </a:r>
            <a:r>
              <a:rPr lang="hr-HR" sz="850" dirty="0"/>
              <a:t> 24</a:t>
            </a:r>
            <a:r>
              <a:rPr lang="hr-HR" sz="850" baseline="30000" dirty="0"/>
              <a:t>th</a:t>
            </a:r>
            <a:r>
              <a:rPr lang="hr-HR" sz="850" dirty="0"/>
              <a:t> April 2025).</a:t>
            </a:r>
          </a:p>
          <a:p>
            <a:pPr marL="514350" indent="-514350">
              <a:buFont typeface="+mj-lt"/>
              <a:buAutoNum type="arabicPeriod"/>
            </a:pPr>
            <a:r>
              <a:rPr lang="hr-HR" sz="850" dirty="0"/>
              <a:t>Taylor, J. and </a:t>
            </a:r>
            <a:r>
              <a:rPr lang="hr-HR" sz="850" dirty="0" err="1"/>
              <a:t>Zeter</a:t>
            </a:r>
            <a:r>
              <a:rPr lang="hr-HR" sz="850" dirty="0"/>
              <a:t>, J. (2013) </a:t>
            </a:r>
            <a:r>
              <a:rPr lang="hr-HR" sz="850" i="1" dirty="0" err="1"/>
              <a:t>Career</a:t>
            </a:r>
            <a:r>
              <a:rPr lang="hr-HR" sz="850" i="1" dirty="0"/>
              <a:t> </a:t>
            </a:r>
            <a:r>
              <a:rPr lang="hr-HR" sz="850" i="1" dirty="0" err="1"/>
              <a:t>Paths</a:t>
            </a:r>
            <a:r>
              <a:rPr lang="hr-HR" sz="850" i="1" dirty="0"/>
              <a:t>: </a:t>
            </a:r>
            <a:r>
              <a:rPr lang="hr-HR" sz="850" i="1" dirty="0" err="1"/>
              <a:t>Command</a:t>
            </a:r>
            <a:r>
              <a:rPr lang="hr-HR" sz="850" i="1" dirty="0"/>
              <a:t> and </a:t>
            </a:r>
            <a:r>
              <a:rPr lang="hr-HR" sz="850" i="1" dirty="0" err="1"/>
              <a:t>Control</a:t>
            </a:r>
            <a:r>
              <a:rPr lang="hr-HR" sz="850" dirty="0"/>
              <a:t>. </a:t>
            </a:r>
            <a:r>
              <a:rPr lang="hr-HR" sz="850" dirty="0" err="1"/>
              <a:t>Newbury</a:t>
            </a:r>
            <a:r>
              <a:rPr lang="hr-HR" sz="850" dirty="0"/>
              <a:t>; Express </a:t>
            </a:r>
            <a:r>
              <a:rPr lang="hr-HR" sz="850" dirty="0" err="1"/>
              <a:t>Publishing</a:t>
            </a:r>
            <a:r>
              <a:rPr lang="hr-HR" sz="850" dirty="0"/>
              <a:t>.</a:t>
            </a:r>
          </a:p>
          <a:p>
            <a:pPr marL="514350" indent="-514350">
              <a:buFont typeface="+mj-lt"/>
              <a:buAutoNum type="arabicPeriod"/>
            </a:pPr>
            <a:r>
              <a:rPr lang="hr-HR" sz="850" dirty="0"/>
              <a:t>Williams, H. J. (2017) </a:t>
            </a:r>
            <a:r>
              <a:rPr lang="hr-HR" sz="850" i="1" dirty="0"/>
              <a:t>Flash on: English for MILITARY PERSONNEL A2-B1</a:t>
            </a:r>
            <a:r>
              <a:rPr lang="hr-HR" sz="850" dirty="0"/>
              <a:t>. Stuttgart: Ernst </a:t>
            </a:r>
            <a:r>
              <a:rPr lang="hr-HR" sz="850" dirty="0" err="1"/>
              <a:t>Klett</a:t>
            </a:r>
            <a:r>
              <a:rPr lang="hr-HR" sz="850" dirty="0"/>
              <a:t> </a:t>
            </a:r>
            <a:r>
              <a:rPr lang="hr-HR" sz="850" dirty="0" err="1"/>
              <a:t>Sprachen</a:t>
            </a:r>
            <a:r>
              <a:rPr lang="hr-HR" sz="850" dirty="0"/>
              <a:t>.</a:t>
            </a:r>
          </a:p>
          <a:p>
            <a:pPr marL="514350" indent="-514350">
              <a:buFont typeface="+mj-lt"/>
              <a:buAutoNum type="arabicPeriod"/>
            </a:pPr>
            <a:r>
              <a:rPr lang="hr-HR" sz="850" dirty="0" err="1"/>
              <a:t>Zeidan</a:t>
            </a:r>
            <a:r>
              <a:rPr lang="hr-HR" sz="850" dirty="0"/>
              <a:t>, A. (n. d.) </a:t>
            </a:r>
            <a:r>
              <a:rPr lang="hr-HR" sz="850" i="1" dirty="0" err="1"/>
              <a:t>Languages</a:t>
            </a:r>
            <a:r>
              <a:rPr lang="hr-HR" sz="850" i="1" dirty="0"/>
              <a:t> </a:t>
            </a:r>
            <a:r>
              <a:rPr lang="hr-HR" sz="850" i="1" dirty="0" err="1"/>
              <a:t>by</a:t>
            </a:r>
            <a:r>
              <a:rPr lang="hr-HR" sz="850" i="1" dirty="0"/>
              <a:t> total </a:t>
            </a:r>
            <a:r>
              <a:rPr lang="hr-HR" sz="850" i="1" dirty="0" err="1"/>
              <a:t>number</a:t>
            </a:r>
            <a:r>
              <a:rPr lang="hr-HR" sz="850" i="1" dirty="0"/>
              <a:t> </a:t>
            </a:r>
            <a:r>
              <a:rPr lang="hr-HR" sz="850" i="1" dirty="0" err="1"/>
              <a:t>of</a:t>
            </a:r>
            <a:r>
              <a:rPr lang="hr-HR" sz="850" i="1" dirty="0"/>
              <a:t> </a:t>
            </a:r>
            <a:r>
              <a:rPr lang="hr-HR" sz="850" i="1" dirty="0" err="1"/>
              <a:t>speakers</a:t>
            </a:r>
            <a:r>
              <a:rPr lang="hr-HR" sz="850" dirty="0"/>
              <a:t>. </a:t>
            </a:r>
            <a:r>
              <a:rPr lang="hr-HR" sz="850" dirty="0" err="1"/>
              <a:t>Available</a:t>
            </a:r>
            <a:r>
              <a:rPr lang="hr-HR" sz="850" dirty="0"/>
              <a:t> at: https://www.britannica.com/topic/languages-by-total-number-of-speakers-2228881 (</a:t>
            </a:r>
            <a:r>
              <a:rPr lang="hr-HR" sz="850" dirty="0" err="1"/>
              <a:t>Accessed</a:t>
            </a:r>
            <a:r>
              <a:rPr lang="hr-HR" sz="850" dirty="0"/>
              <a:t> 24</a:t>
            </a:r>
            <a:r>
              <a:rPr lang="hr-HR" sz="850" baseline="30000" dirty="0"/>
              <a:t>th</a:t>
            </a:r>
            <a:r>
              <a:rPr lang="hr-HR" sz="850" dirty="0"/>
              <a:t> April 2025).</a:t>
            </a:r>
          </a:p>
          <a:p>
            <a:pPr marL="0" indent="0">
              <a:buNone/>
            </a:pPr>
            <a:endParaRPr lang="hr-HR" sz="850" dirty="0"/>
          </a:p>
        </p:txBody>
      </p:sp>
    </p:spTree>
    <p:extLst>
      <p:ext uri="{BB962C8B-B14F-4D97-AF65-F5344CB8AC3E}">
        <p14:creationId xmlns:p14="http://schemas.microsoft.com/office/powerpoint/2010/main" val="3398102186"/>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0" name="Group 9">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4"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5" name="Rectangle 14">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4B597E72-DB38-0A43-CAB6-266236451A20}"/>
              </a:ext>
            </a:extLst>
          </p:cNvPr>
          <p:cNvSpPr>
            <a:spLocks noGrp="1"/>
          </p:cNvSpPr>
          <p:nvPr>
            <p:ph type="title"/>
          </p:nvPr>
        </p:nvSpPr>
        <p:spPr>
          <a:xfrm>
            <a:off x="2197101" y="1089025"/>
            <a:ext cx="7797799" cy="1532951"/>
          </a:xfrm>
        </p:spPr>
        <p:txBody>
          <a:bodyPr vert="horz" lIns="91440" tIns="45720" rIns="91440" bIns="45720" rtlCol="0" anchor="b" anchorCtr="0">
            <a:normAutofit/>
          </a:bodyPr>
          <a:lstStyle/>
          <a:p>
            <a:pPr>
              <a:lnSpc>
                <a:spcPct val="90000"/>
              </a:lnSpc>
            </a:pPr>
            <a:r>
              <a:rPr lang="en-US" b="1" dirty="0"/>
              <a:t>1. Status of German in the World and in the Military</a:t>
            </a:r>
          </a:p>
        </p:txBody>
      </p:sp>
      <p:grpSp>
        <p:nvGrpSpPr>
          <p:cNvPr id="17" name="Group 16">
            <a:extLst>
              <a:ext uri="{FF2B5EF4-FFF2-40B4-BE49-F238E27FC236}">
                <a16:creationId xmlns:a16="http://schemas.microsoft.com/office/drawing/2014/main" id="{BF9F7A1D-1090-4288-AA92-5E103402E3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87925" y="2840038"/>
            <a:ext cx="2216150" cy="1177924"/>
            <a:chOff x="4987925" y="2840038"/>
            <a:chExt cx="2216150" cy="1177924"/>
          </a:xfrm>
        </p:grpSpPr>
        <p:sp>
          <p:nvSpPr>
            <p:cNvPr id="8" name="Rectangle 17">
              <a:extLst>
                <a:ext uri="{FF2B5EF4-FFF2-40B4-BE49-F238E27FC236}">
                  <a16:creationId xmlns:a16="http://schemas.microsoft.com/office/drawing/2014/main" id="{9109F7CF-3139-48B9-AF7B-9BD2941A8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 name="Group 18">
              <a:extLst>
                <a:ext uri="{FF2B5EF4-FFF2-40B4-BE49-F238E27FC236}">
                  <a16:creationId xmlns:a16="http://schemas.microsoft.com/office/drawing/2014/main" id="{5F52CE0A-5FEB-41F7-AC08-13F9CCDA581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0" name="Group 19">
                <a:extLst>
                  <a:ext uri="{FF2B5EF4-FFF2-40B4-BE49-F238E27FC236}">
                    <a16:creationId xmlns:a16="http://schemas.microsoft.com/office/drawing/2014/main" id="{A731CECC-3215-4BBB-9435-8EE683B8E32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55668BB4-A5B1-47EB-B913-25AE6AB036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9">
                  <a:extLst>
                    <a:ext uri="{FF2B5EF4-FFF2-40B4-BE49-F238E27FC236}">
                      <a16:creationId xmlns:a16="http://schemas.microsoft.com/office/drawing/2014/main" id="{94A22C99-8239-43D4-81DE-86F79FF1D7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id="{8103C5B8-06AC-40D5-B70E-00FC0783A96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id="{FE3881FC-25BE-49F9-8318-512ECDA4FB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9" name="Freeform 68">
                  <a:extLst>
                    <a:ext uri="{FF2B5EF4-FFF2-40B4-BE49-F238E27FC236}">
                      <a16:creationId xmlns:a16="http://schemas.microsoft.com/office/drawing/2014/main" id="{5A832B89-863F-48D0-A912-B1414A2544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0BF5E77C-56C6-472D-B6A0-56C2E3D51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8A3B85A2-B137-458E-B4D6-9141EA2D52A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32" name="Slika 31">
            <a:extLst>
              <a:ext uri="{FF2B5EF4-FFF2-40B4-BE49-F238E27FC236}">
                <a16:creationId xmlns:a16="http://schemas.microsoft.com/office/drawing/2014/main" id="{2BA8DC4E-3FAD-072E-1F25-CD5C8CB0D488}"/>
              </a:ext>
            </a:extLst>
          </p:cNvPr>
          <p:cNvPicPr>
            <a:picLocks noChangeAspect="1"/>
          </p:cNvPicPr>
          <p:nvPr/>
        </p:nvPicPr>
        <p:blipFill>
          <a:blip r:embed="rId2"/>
          <a:stretch>
            <a:fillRect/>
          </a:stretch>
        </p:blipFill>
        <p:spPr>
          <a:xfrm>
            <a:off x="209035" y="144482"/>
            <a:ext cx="499915" cy="652329"/>
          </a:xfrm>
          <a:prstGeom prst="rect">
            <a:avLst/>
          </a:prstGeom>
        </p:spPr>
      </p:pic>
      <p:pic>
        <p:nvPicPr>
          <p:cNvPr id="33" name="Slika 32">
            <a:extLst>
              <a:ext uri="{FF2B5EF4-FFF2-40B4-BE49-F238E27FC236}">
                <a16:creationId xmlns:a16="http://schemas.microsoft.com/office/drawing/2014/main" id="{F4C31A57-9C5D-6A36-67D1-4238F8CF24D3}"/>
              </a:ext>
            </a:extLst>
          </p:cNvPr>
          <p:cNvPicPr>
            <a:picLocks noChangeAspect="1"/>
          </p:cNvPicPr>
          <p:nvPr/>
        </p:nvPicPr>
        <p:blipFill>
          <a:blip r:embed="rId3"/>
          <a:stretch>
            <a:fillRect/>
          </a:stretch>
        </p:blipFill>
        <p:spPr>
          <a:xfrm>
            <a:off x="11520076" y="193253"/>
            <a:ext cx="457240" cy="603557"/>
          </a:xfrm>
          <a:prstGeom prst="rect">
            <a:avLst/>
          </a:prstGeom>
        </p:spPr>
      </p:pic>
    </p:spTree>
    <p:extLst>
      <p:ext uri="{BB962C8B-B14F-4D97-AF65-F5344CB8AC3E}">
        <p14:creationId xmlns:p14="http://schemas.microsoft.com/office/powerpoint/2010/main" val="3792190433"/>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a:extLst>
              <a:ext uri="{FF2B5EF4-FFF2-40B4-BE49-F238E27FC236}">
                <a16:creationId xmlns:a16="http://schemas.microsoft.com/office/drawing/2014/main" id="{12B081FC-AB7B-6ED2-08A9-75AA717E477F}"/>
              </a:ext>
            </a:extLst>
          </p:cNvPr>
          <p:cNvGraphicFramePr>
            <a:graphicFrameLocks noGrp="1"/>
          </p:cNvGraphicFramePr>
          <p:nvPr>
            <p:ph idx="1"/>
            <p:extLst>
              <p:ext uri="{D42A27DB-BD31-4B8C-83A1-F6EECF244321}">
                <p14:modId xmlns:p14="http://schemas.microsoft.com/office/powerpoint/2010/main" val="445446863"/>
              </p:ext>
            </p:extLst>
          </p:nvPr>
        </p:nvGraphicFramePr>
        <p:xfrm>
          <a:off x="774551" y="426136"/>
          <a:ext cx="10445675" cy="6005727"/>
        </p:xfrm>
        <a:graphic>
          <a:graphicData uri="http://schemas.openxmlformats.org/drawingml/2006/table">
            <a:tbl>
              <a:tblPr firstRow="1" bandRow="1">
                <a:tableStyleId>{B301B821-A1FF-4177-AEE7-76D212191A09}</a:tableStyleId>
              </a:tblPr>
              <a:tblGrid>
                <a:gridCol w="6637468">
                  <a:extLst>
                    <a:ext uri="{9D8B030D-6E8A-4147-A177-3AD203B41FA5}">
                      <a16:colId xmlns:a16="http://schemas.microsoft.com/office/drawing/2014/main" val="4237782339"/>
                    </a:ext>
                  </a:extLst>
                </a:gridCol>
                <a:gridCol w="1645920">
                  <a:extLst>
                    <a:ext uri="{9D8B030D-6E8A-4147-A177-3AD203B41FA5}">
                      <a16:colId xmlns:a16="http://schemas.microsoft.com/office/drawing/2014/main" val="2820000744"/>
                    </a:ext>
                  </a:extLst>
                </a:gridCol>
                <a:gridCol w="2162287">
                  <a:extLst>
                    <a:ext uri="{9D8B030D-6E8A-4147-A177-3AD203B41FA5}">
                      <a16:colId xmlns:a16="http://schemas.microsoft.com/office/drawing/2014/main" val="734484629"/>
                    </a:ext>
                  </a:extLst>
                </a:gridCol>
              </a:tblGrid>
              <a:tr h="414204">
                <a:tc>
                  <a:txBody>
                    <a:bodyPr/>
                    <a:lstStyle/>
                    <a:p>
                      <a:endParaRPr lang="en-US" sz="2200" noProof="0" dirty="0"/>
                    </a:p>
                  </a:txBody>
                  <a:tcPr/>
                </a:tc>
                <a:tc>
                  <a:txBody>
                    <a:bodyPr/>
                    <a:lstStyle/>
                    <a:p>
                      <a:pPr algn="ctr"/>
                      <a:r>
                        <a:rPr lang="en-US" sz="2200" noProof="0" dirty="0"/>
                        <a:t>ENGLISH</a:t>
                      </a:r>
                    </a:p>
                  </a:txBody>
                  <a:tcPr/>
                </a:tc>
                <a:tc>
                  <a:txBody>
                    <a:bodyPr/>
                    <a:lstStyle/>
                    <a:p>
                      <a:pPr algn="ctr"/>
                      <a:r>
                        <a:rPr lang="en-US" sz="2200" noProof="0" dirty="0"/>
                        <a:t>GERMAN</a:t>
                      </a:r>
                    </a:p>
                  </a:txBody>
                  <a:tcPr/>
                </a:tc>
                <a:extLst>
                  <a:ext uri="{0D108BD9-81ED-4DB2-BD59-A6C34878D82A}">
                    <a16:rowId xmlns:a16="http://schemas.microsoft.com/office/drawing/2014/main" val="3491364395"/>
                  </a:ext>
                </a:extLst>
              </a:tr>
              <a:tr h="745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noProof="0" dirty="0"/>
                        <a:t>Position among the world’s most spoken languages (Zeidan, n.d.)</a:t>
                      </a:r>
                    </a:p>
                  </a:txBody>
                  <a:tcPr/>
                </a:tc>
                <a:tc>
                  <a:txBody>
                    <a:bodyPr/>
                    <a:lstStyle/>
                    <a:p>
                      <a:pPr algn="ctr"/>
                      <a:r>
                        <a:rPr lang="en-US" sz="2200" noProof="0" dirty="0"/>
                        <a:t>1</a:t>
                      </a:r>
                      <a:r>
                        <a:rPr lang="en-US" sz="2200" baseline="30000" noProof="0" dirty="0"/>
                        <a:t>st</a:t>
                      </a:r>
                    </a:p>
                  </a:txBody>
                  <a:tcPr/>
                </a:tc>
                <a:tc>
                  <a:txBody>
                    <a:bodyPr/>
                    <a:lstStyle/>
                    <a:p>
                      <a:pPr algn="ctr"/>
                      <a:r>
                        <a:rPr lang="en-US" sz="2200" noProof="0" dirty="0"/>
                        <a:t>Not in top 25</a:t>
                      </a:r>
                    </a:p>
                  </a:txBody>
                  <a:tcPr/>
                </a:tc>
                <a:extLst>
                  <a:ext uri="{0D108BD9-81ED-4DB2-BD59-A6C34878D82A}">
                    <a16:rowId xmlns:a16="http://schemas.microsoft.com/office/drawing/2014/main" val="1065314137"/>
                  </a:ext>
                </a:extLst>
              </a:tr>
              <a:tr h="868951">
                <a:tc>
                  <a:txBody>
                    <a:bodyPr/>
                    <a:lstStyle/>
                    <a:p>
                      <a:r>
                        <a:rPr lang="en-US" sz="2200" noProof="0" dirty="0"/>
                        <a:t>Percentage of upper secondary general pupils</a:t>
                      </a:r>
                      <a:r>
                        <a:rPr lang="hr-HR" sz="2200" noProof="0" dirty="0"/>
                        <a:t> </a:t>
                      </a:r>
                      <a:r>
                        <a:rPr lang="hr-HR" sz="2200" noProof="0" dirty="0" err="1"/>
                        <a:t>in</a:t>
                      </a:r>
                      <a:r>
                        <a:rPr lang="hr-HR" sz="2200" noProof="0" dirty="0"/>
                        <a:t> the EU</a:t>
                      </a:r>
                      <a:r>
                        <a:rPr lang="en-US" sz="2200" noProof="0" dirty="0"/>
                        <a:t> </a:t>
                      </a:r>
                      <a:r>
                        <a:rPr lang="hr-HR" sz="2200" noProof="0" dirty="0" err="1"/>
                        <a:t>learn</a:t>
                      </a:r>
                      <a:r>
                        <a:rPr lang="en-US" sz="2200" noProof="0" dirty="0" err="1"/>
                        <a:t>ing</a:t>
                      </a:r>
                      <a:r>
                        <a:rPr lang="en-US" sz="2200" noProof="0" dirty="0"/>
                        <a:t> this language (Eurostat, 2022)</a:t>
                      </a:r>
                    </a:p>
                  </a:txBody>
                  <a:tcPr/>
                </a:tc>
                <a:tc>
                  <a:txBody>
                    <a:bodyPr/>
                    <a:lstStyle/>
                    <a:p>
                      <a:pPr algn="ctr"/>
                      <a:r>
                        <a:rPr lang="en-US" sz="2200" noProof="0" dirty="0"/>
                        <a:t>96%</a:t>
                      </a:r>
                    </a:p>
                  </a:txBody>
                  <a:tcPr/>
                </a:tc>
                <a:tc>
                  <a:txBody>
                    <a:bodyPr/>
                    <a:lstStyle/>
                    <a:p>
                      <a:pPr algn="ctr"/>
                      <a:r>
                        <a:rPr lang="en-US" sz="2200" noProof="0" dirty="0"/>
                        <a:t>21.4%</a:t>
                      </a:r>
                    </a:p>
                  </a:txBody>
                  <a:tcPr/>
                </a:tc>
                <a:extLst>
                  <a:ext uri="{0D108BD9-81ED-4DB2-BD59-A6C34878D82A}">
                    <a16:rowId xmlns:a16="http://schemas.microsoft.com/office/drawing/2014/main" val="1042688912"/>
                  </a:ext>
                </a:extLst>
              </a:tr>
              <a:tr h="745569">
                <a:tc>
                  <a:txBody>
                    <a:bodyPr/>
                    <a:lstStyle/>
                    <a:p>
                      <a:r>
                        <a:rPr lang="en-US" sz="2200" noProof="0" dirty="0"/>
                        <a:t>Percentage of vocational pupils </a:t>
                      </a:r>
                      <a:r>
                        <a:rPr lang="hr-HR" sz="2200" noProof="0" dirty="0" err="1"/>
                        <a:t>in</a:t>
                      </a:r>
                      <a:r>
                        <a:rPr lang="hr-HR" sz="2200" noProof="0" dirty="0"/>
                        <a:t> the EU </a:t>
                      </a:r>
                      <a:r>
                        <a:rPr lang="hr-HR" sz="2200" noProof="0" dirty="0" err="1"/>
                        <a:t>learning</a:t>
                      </a:r>
                      <a:r>
                        <a:rPr lang="en-US" sz="2200" noProof="0" dirty="0"/>
                        <a:t> this language (Eurostat, 2022)</a:t>
                      </a:r>
                    </a:p>
                  </a:txBody>
                  <a:tcPr/>
                </a:tc>
                <a:tc>
                  <a:txBody>
                    <a:bodyPr/>
                    <a:lstStyle/>
                    <a:p>
                      <a:pPr algn="ctr"/>
                      <a:r>
                        <a:rPr lang="en-US" sz="2200" noProof="0" dirty="0"/>
                        <a:t>79%</a:t>
                      </a:r>
                    </a:p>
                  </a:txBody>
                  <a:tcPr/>
                </a:tc>
                <a:tc>
                  <a:txBody>
                    <a:bodyPr/>
                    <a:lstStyle/>
                    <a:p>
                      <a:pPr algn="ctr"/>
                      <a:r>
                        <a:rPr lang="en-US" sz="2200" noProof="0" dirty="0"/>
                        <a:t>18.2%</a:t>
                      </a:r>
                    </a:p>
                  </a:txBody>
                  <a:tcPr/>
                </a:tc>
                <a:extLst>
                  <a:ext uri="{0D108BD9-81ED-4DB2-BD59-A6C34878D82A}">
                    <a16:rowId xmlns:a16="http://schemas.microsoft.com/office/drawing/2014/main" val="4037061741"/>
                  </a:ext>
                </a:extLst>
              </a:tr>
              <a:tr h="745569">
                <a:tc>
                  <a:txBody>
                    <a:bodyPr/>
                    <a:lstStyle/>
                    <a:p>
                      <a:r>
                        <a:rPr lang="en-US" sz="2200" noProof="0" dirty="0"/>
                        <a:t>Status in NATO </a:t>
                      </a:r>
                    </a:p>
                    <a:p>
                      <a:r>
                        <a:rPr lang="en-US" sz="2200" noProof="0" dirty="0"/>
                        <a:t>(NATO, 2024)</a:t>
                      </a:r>
                    </a:p>
                  </a:txBody>
                  <a:tcPr/>
                </a:tc>
                <a:tc>
                  <a:txBody>
                    <a:bodyPr/>
                    <a:lstStyle/>
                    <a:p>
                      <a:pPr algn="ctr"/>
                      <a:r>
                        <a:rPr lang="en-US" sz="2200" noProof="0" dirty="0"/>
                        <a:t>Official language</a:t>
                      </a:r>
                    </a:p>
                  </a:txBody>
                  <a:tcPr/>
                </a:tc>
                <a:tc>
                  <a:txBody>
                    <a:bodyPr/>
                    <a:lstStyle/>
                    <a:p>
                      <a:pPr algn="ctr"/>
                      <a:r>
                        <a:rPr lang="en-US" sz="2200" noProof="0" dirty="0"/>
                        <a:t>Not an official language</a:t>
                      </a:r>
                    </a:p>
                  </a:txBody>
                  <a:tcPr/>
                </a:tc>
                <a:extLst>
                  <a:ext uri="{0D108BD9-81ED-4DB2-BD59-A6C34878D82A}">
                    <a16:rowId xmlns:a16="http://schemas.microsoft.com/office/drawing/2014/main" val="3162768869"/>
                  </a:ext>
                </a:extLst>
              </a:tr>
              <a:tr h="745569">
                <a:tc>
                  <a:txBody>
                    <a:bodyPr/>
                    <a:lstStyle/>
                    <a:p>
                      <a:r>
                        <a:rPr lang="en-US" sz="2200" noProof="0" dirty="0"/>
                        <a:t>Percentage of primary pupils</a:t>
                      </a:r>
                      <a:r>
                        <a:rPr lang="hr-HR" sz="2200" noProof="0" dirty="0"/>
                        <a:t> </a:t>
                      </a:r>
                      <a:r>
                        <a:rPr lang="hr-HR" sz="2200" noProof="0" dirty="0" err="1"/>
                        <a:t>in</a:t>
                      </a:r>
                      <a:r>
                        <a:rPr lang="hr-HR" sz="2200" noProof="0" dirty="0"/>
                        <a:t> Croatia</a:t>
                      </a:r>
                      <a:r>
                        <a:rPr lang="en-US" sz="2200" noProof="0" dirty="0"/>
                        <a:t> learning this language</a:t>
                      </a:r>
                      <a:r>
                        <a:rPr lang="hr-HR" sz="2200" noProof="0" dirty="0"/>
                        <a:t> </a:t>
                      </a:r>
                      <a:r>
                        <a:rPr lang="en-US" sz="2200" noProof="0" dirty="0"/>
                        <a:t>(</a:t>
                      </a:r>
                      <a:r>
                        <a:rPr lang="en-US" sz="2200" noProof="0" dirty="0" err="1"/>
                        <a:t>Kapović</a:t>
                      </a:r>
                      <a:r>
                        <a:rPr lang="en-US" sz="2200" noProof="0" dirty="0"/>
                        <a:t>, 2022)</a:t>
                      </a:r>
                    </a:p>
                  </a:txBody>
                  <a:tcPr/>
                </a:tc>
                <a:tc>
                  <a:txBody>
                    <a:bodyPr/>
                    <a:lstStyle/>
                    <a:p>
                      <a:pPr algn="ctr"/>
                      <a:r>
                        <a:rPr lang="en-US" sz="2200" noProof="0" dirty="0"/>
                        <a:t>95%</a:t>
                      </a:r>
                    </a:p>
                  </a:txBody>
                  <a:tcPr/>
                </a:tc>
                <a:tc>
                  <a:txBody>
                    <a:bodyPr/>
                    <a:lstStyle/>
                    <a:p>
                      <a:pPr algn="ctr"/>
                      <a:r>
                        <a:rPr lang="en-US" sz="2200" noProof="0" dirty="0"/>
                        <a:t>32.55%</a:t>
                      </a:r>
                    </a:p>
                  </a:txBody>
                  <a:tcPr/>
                </a:tc>
                <a:extLst>
                  <a:ext uri="{0D108BD9-81ED-4DB2-BD59-A6C34878D82A}">
                    <a16:rowId xmlns:a16="http://schemas.microsoft.com/office/drawing/2014/main" val="2301038665"/>
                  </a:ext>
                </a:extLst>
              </a:tr>
              <a:tr h="745569">
                <a:tc>
                  <a:txBody>
                    <a:bodyPr/>
                    <a:lstStyle/>
                    <a:p>
                      <a:r>
                        <a:rPr lang="en-US" sz="2200" noProof="0" dirty="0"/>
                        <a:t>Percentage of secondary pupils in Croatia learning this language</a:t>
                      </a:r>
                      <a:r>
                        <a:rPr lang="hr-HR" sz="2200" noProof="0" dirty="0"/>
                        <a:t> </a:t>
                      </a:r>
                      <a:r>
                        <a:rPr lang="hr-HR" sz="2400" dirty="0"/>
                        <a:t>(Kapović, 2022)</a:t>
                      </a:r>
                      <a:endParaRPr lang="en-US" sz="2200" noProof="0" dirty="0"/>
                    </a:p>
                  </a:txBody>
                  <a:tcPr/>
                </a:tc>
                <a:tc>
                  <a:txBody>
                    <a:bodyPr/>
                    <a:lstStyle/>
                    <a:p>
                      <a:pPr algn="ctr"/>
                      <a:r>
                        <a:rPr lang="en-US" sz="2200" noProof="0" dirty="0"/>
                        <a:t>95 %</a:t>
                      </a:r>
                    </a:p>
                  </a:txBody>
                  <a:tcPr/>
                </a:tc>
                <a:tc>
                  <a:txBody>
                    <a:bodyPr/>
                    <a:lstStyle/>
                    <a:p>
                      <a:pPr algn="ctr"/>
                      <a:r>
                        <a:rPr lang="en-US" sz="2200" noProof="0" dirty="0"/>
                        <a:t>37.34%</a:t>
                      </a:r>
                    </a:p>
                  </a:txBody>
                  <a:tcPr/>
                </a:tc>
                <a:extLst>
                  <a:ext uri="{0D108BD9-81ED-4DB2-BD59-A6C34878D82A}">
                    <a16:rowId xmlns:a16="http://schemas.microsoft.com/office/drawing/2014/main" val="502133464"/>
                  </a:ext>
                </a:extLst>
              </a:tr>
              <a:tr h="869576">
                <a:tc>
                  <a:txBody>
                    <a:bodyPr/>
                    <a:lstStyle/>
                    <a:p>
                      <a:r>
                        <a:rPr lang="en-US" sz="2200" noProof="0" dirty="0"/>
                        <a:t>Priority status in the Croatian Armed Forces (</a:t>
                      </a:r>
                      <a:r>
                        <a:rPr lang="en-US" sz="2200" i="1" noProof="0" dirty="0"/>
                        <a:t>Ordinance on Foreign Languages</a:t>
                      </a:r>
                      <a:r>
                        <a:rPr lang="en-US" sz="2200" noProof="0" dirty="0"/>
                        <a:t>, 2025)</a:t>
                      </a:r>
                    </a:p>
                  </a:txBody>
                  <a:tcPr/>
                </a:tc>
                <a:tc>
                  <a:txBody>
                    <a:bodyPr/>
                    <a:lstStyle/>
                    <a:p>
                      <a:pPr algn="ctr"/>
                      <a:r>
                        <a:rPr lang="en-US" sz="2200" noProof="0" dirty="0"/>
                        <a:t>1</a:t>
                      </a:r>
                      <a:r>
                        <a:rPr lang="en-US" sz="2200" baseline="30000" noProof="0" dirty="0"/>
                        <a:t>st</a:t>
                      </a:r>
                    </a:p>
                  </a:txBody>
                  <a:tcPr/>
                </a:tc>
                <a:tc>
                  <a:txBody>
                    <a:bodyPr/>
                    <a:lstStyle/>
                    <a:p>
                      <a:pPr algn="ctr"/>
                      <a:r>
                        <a:rPr lang="en-US" sz="2200" noProof="0" dirty="0"/>
                        <a:t>3</a:t>
                      </a:r>
                      <a:r>
                        <a:rPr lang="en-US" sz="2200" baseline="30000" noProof="0" dirty="0"/>
                        <a:t>rd</a:t>
                      </a:r>
                    </a:p>
                  </a:txBody>
                  <a:tcPr/>
                </a:tc>
                <a:extLst>
                  <a:ext uri="{0D108BD9-81ED-4DB2-BD59-A6C34878D82A}">
                    <a16:rowId xmlns:a16="http://schemas.microsoft.com/office/drawing/2014/main" val="1035171107"/>
                  </a:ext>
                </a:extLst>
              </a:tr>
            </a:tbl>
          </a:graphicData>
        </a:graphic>
      </p:graphicFrame>
    </p:spTree>
    <p:extLst>
      <p:ext uri="{BB962C8B-B14F-4D97-AF65-F5344CB8AC3E}">
        <p14:creationId xmlns:p14="http://schemas.microsoft.com/office/powerpoint/2010/main" val="214570167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a:extLst>
              <a:ext uri="{FF2B5EF4-FFF2-40B4-BE49-F238E27FC236}">
                <a16:creationId xmlns:a16="http://schemas.microsoft.com/office/drawing/2014/main" id="{0411F606-777B-FB45-C8F8-1CDC6E2F0A31}"/>
              </a:ext>
            </a:extLst>
          </p:cNvPr>
          <p:cNvSpPr>
            <a:spLocks noGrp="1"/>
          </p:cNvSpPr>
          <p:nvPr>
            <p:ph type="body" idx="1"/>
          </p:nvPr>
        </p:nvSpPr>
        <p:spPr>
          <a:xfrm>
            <a:off x="892581" y="139849"/>
            <a:ext cx="4928400" cy="925158"/>
          </a:xfrm>
        </p:spPr>
        <p:txBody>
          <a:bodyPr anchor="ctr">
            <a:normAutofit fontScale="85000" lnSpcReduction="10000"/>
          </a:bodyPr>
          <a:lstStyle/>
          <a:p>
            <a:pPr algn="ctr"/>
            <a:r>
              <a:rPr lang="hr-HR" sz="2000" b="1" dirty="0" err="1"/>
              <a:t>Available</a:t>
            </a:r>
            <a:r>
              <a:rPr lang="hr-HR" sz="2000" b="1" dirty="0"/>
              <a:t> </a:t>
            </a:r>
            <a:r>
              <a:rPr lang="hr-HR" sz="2000" b="1" dirty="0" err="1"/>
              <a:t>teaching</a:t>
            </a:r>
            <a:r>
              <a:rPr lang="hr-HR" sz="2000" b="1" dirty="0"/>
              <a:t> </a:t>
            </a:r>
            <a:r>
              <a:rPr lang="hr-HR" sz="2000" b="1" dirty="0" err="1"/>
              <a:t>materials</a:t>
            </a:r>
            <a:r>
              <a:rPr lang="hr-HR" sz="2000" b="1" dirty="0"/>
              <a:t> for </a:t>
            </a:r>
            <a:r>
              <a:rPr lang="hr-HR" sz="2000" b="1" dirty="0" err="1"/>
              <a:t>Military</a:t>
            </a:r>
            <a:r>
              <a:rPr lang="hr-HR" sz="2000" b="1" dirty="0"/>
              <a:t> English</a:t>
            </a:r>
          </a:p>
        </p:txBody>
      </p:sp>
      <p:sp>
        <p:nvSpPr>
          <p:cNvPr id="5" name="Rezervirano mjesto teksta 4">
            <a:extLst>
              <a:ext uri="{FF2B5EF4-FFF2-40B4-BE49-F238E27FC236}">
                <a16:creationId xmlns:a16="http://schemas.microsoft.com/office/drawing/2014/main" id="{874DEBA8-8060-4C7B-77B1-54B154E47946}"/>
              </a:ext>
            </a:extLst>
          </p:cNvPr>
          <p:cNvSpPr>
            <a:spLocks noGrp="1"/>
          </p:cNvSpPr>
          <p:nvPr>
            <p:ph type="body" sz="quarter" idx="3"/>
          </p:nvPr>
        </p:nvSpPr>
        <p:spPr>
          <a:xfrm>
            <a:off x="6096000" y="139848"/>
            <a:ext cx="4928400" cy="1021977"/>
          </a:xfrm>
        </p:spPr>
        <p:txBody>
          <a:bodyPr anchor="ctr">
            <a:normAutofit fontScale="70000" lnSpcReduction="20000"/>
          </a:bodyPr>
          <a:lstStyle/>
          <a:p>
            <a:pPr algn="ctr"/>
            <a:r>
              <a:rPr lang="hr-HR" sz="2400" b="1" dirty="0" err="1"/>
              <a:t>Available</a:t>
            </a:r>
            <a:r>
              <a:rPr lang="hr-HR" sz="2400" b="1" dirty="0"/>
              <a:t> </a:t>
            </a:r>
            <a:r>
              <a:rPr lang="hr-HR" sz="2400" b="1" dirty="0" err="1"/>
              <a:t>teaching</a:t>
            </a:r>
            <a:r>
              <a:rPr lang="hr-HR" sz="2400" b="1" dirty="0"/>
              <a:t> </a:t>
            </a:r>
            <a:r>
              <a:rPr lang="hr-HR" sz="2400" b="1" dirty="0" err="1"/>
              <a:t>materials</a:t>
            </a:r>
            <a:r>
              <a:rPr lang="hr-HR" sz="2400" b="1" dirty="0"/>
              <a:t> for </a:t>
            </a:r>
            <a:r>
              <a:rPr lang="hr-HR" sz="2400" b="1" dirty="0" err="1"/>
              <a:t>Military</a:t>
            </a:r>
            <a:r>
              <a:rPr lang="hr-HR" sz="2400" b="1" dirty="0"/>
              <a:t> German</a:t>
            </a:r>
          </a:p>
        </p:txBody>
      </p:sp>
      <p:graphicFrame>
        <p:nvGraphicFramePr>
          <p:cNvPr id="12" name="Rezervirano mjesto sadržaja 5">
            <a:extLst>
              <a:ext uri="{FF2B5EF4-FFF2-40B4-BE49-F238E27FC236}">
                <a16:creationId xmlns:a16="http://schemas.microsoft.com/office/drawing/2014/main" id="{CA9E59CF-10B5-E1A3-3DA3-F2A046667EB7}"/>
              </a:ext>
            </a:extLst>
          </p:cNvPr>
          <p:cNvGraphicFramePr>
            <a:graphicFrameLocks noGrp="1"/>
          </p:cNvGraphicFramePr>
          <p:nvPr>
            <p:ph sz="quarter" idx="4"/>
            <p:extLst>
              <p:ext uri="{D42A27DB-BD31-4B8C-83A1-F6EECF244321}">
                <p14:modId xmlns:p14="http://schemas.microsoft.com/office/powerpoint/2010/main" val="3487206972"/>
              </p:ext>
            </p:extLst>
          </p:nvPr>
        </p:nvGraphicFramePr>
        <p:xfrm>
          <a:off x="6095999" y="1161826"/>
          <a:ext cx="5920293" cy="5325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Rezervirano mjesto sadržaja 6" descr="Slika na kojoj se prikazuje tekst, poster, Ljudsko lice, čovjek&#10;&#10;Sadržaj generiran umjetnom inteligencijom može biti netočan.">
            <a:extLst>
              <a:ext uri="{FF2B5EF4-FFF2-40B4-BE49-F238E27FC236}">
                <a16:creationId xmlns:a16="http://schemas.microsoft.com/office/drawing/2014/main" id="{918466B3-FC27-6DDE-4C61-23089589FEE8}"/>
              </a:ext>
            </a:extLst>
          </p:cNvPr>
          <p:cNvPicPr>
            <a:picLocks noGrp="1" noChangeAspect="1"/>
          </p:cNvPicPr>
          <p:nvPr>
            <p:ph sz="half" idx="2"/>
          </p:nvPr>
        </p:nvPicPr>
        <p:blipFill>
          <a:blip r:embed="rId8"/>
          <a:stretch>
            <a:fillRect/>
          </a:stretch>
        </p:blipFill>
        <p:spPr>
          <a:xfrm>
            <a:off x="892581" y="1161827"/>
            <a:ext cx="1861377" cy="2368164"/>
          </a:xfrm>
          <a:prstGeom prst="rect">
            <a:avLst/>
          </a:prstGeom>
        </p:spPr>
      </p:pic>
      <p:pic>
        <p:nvPicPr>
          <p:cNvPr id="8" name="Slika 7" descr="Slika na kojoj se prikazuje tekst, poster, snimka zaslona, oružje&#10;&#10;Sadržaj generiran umjetnom inteligencijom može biti netočan.">
            <a:extLst>
              <a:ext uri="{FF2B5EF4-FFF2-40B4-BE49-F238E27FC236}">
                <a16:creationId xmlns:a16="http://schemas.microsoft.com/office/drawing/2014/main" id="{CF7D87CA-F4AE-2056-75F3-56A18DDA73FA}"/>
              </a:ext>
            </a:extLst>
          </p:cNvPr>
          <p:cNvPicPr>
            <a:picLocks noChangeAspect="1"/>
          </p:cNvPicPr>
          <p:nvPr/>
        </p:nvPicPr>
        <p:blipFill>
          <a:blip r:embed="rId9"/>
          <a:stretch>
            <a:fillRect/>
          </a:stretch>
        </p:blipFill>
        <p:spPr>
          <a:xfrm>
            <a:off x="3494290" y="1161827"/>
            <a:ext cx="1861377" cy="2368164"/>
          </a:xfrm>
          <a:prstGeom prst="rect">
            <a:avLst/>
          </a:prstGeom>
        </p:spPr>
      </p:pic>
      <p:pic>
        <p:nvPicPr>
          <p:cNvPr id="9" name="Slika 8" descr="Slika na kojoj se prikazuje tekst, zrakoplov, poster, osoba&#10;&#10;Sadržaj generiran umjetnom inteligencijom može biti netočan.">
            <a:extLst>
              <a:ext uri="{FF2B5EF4-FFF2-40B4-BE49-F238E27FC236}">
                <a16:creationId xmlns:a16="http://schemas.microsoft.com/office/drawing/2014/main" id="{CF3DE923-E017-7090-BAAC-CEFCFBDA2BF7}"/>
              </a:ext>
            </a:extLst>
          </p:cNvPr>
          <p:cNvPicPr>
            <a:picLocks noChangeAspect="1"/>
          </p:cNvPicPr>
          <p:nvPr/>
        </p:nvPicPr>
        <p:blipFill>
          <a:blip r:embed="rId10"/>
          <a:stretch>
            <a:fillRect/>
          </a:stretch>
        </p:blipFill>
        <p:spPr>
          <a:xfrm>
            <a:off x="2426092" y="3799245"/>
            <a:ext cx="1861377" cy="2642929"/>
          </a:xfrm>
          <a:prstGeom prst="rect">
            <a:avLst/>
          </a:prstGeom>
        </p:spPr>
      </p:pic>
      <p:sp>
        <p:nvSpPr>
          <p:cNvPr id="10" name="TekstniOkvir 9">
            <a:extLst>
              <a:ext uri="{FF2B5EF4-FFF2-40B4-BE49-F238E27FC236}">
                <a16:creationId xmlns:a16="http://schemas.microsoft.com/office/drawing/2014/main" id="{75E49734-407C-0443-7B8C-2EC1ACF58C54}"/>
              </a:ext>
            </a:extLst>
          </p:cNvPr>
          <p:cNvSpPr txBox="1"/>
          <p:nvPr/>
        </p:nvSpPr>
        <p:spPr>
          <a:xfrm>
            <a:off x="564715" y="4612877"/>
            <a:ext cx="1861377" cy="707886"/>
          </a:xfrm>
          <a:prstGeom prst="rect">
            <a:avLst/>
          </a:prstGeom>
          <a:noFill/>
        </p:spPr>
        <p:txBody>
          <a:bodyPr wrap="square" rtlCol="0">
            <a:spAutoFit/>
          </a:bodyPr>
          <a:lstStyle/>
          <a:p>
            <a:r>
              <a:rPr lang="hr-HR" sz="1000" dirty="0" err="1"/>
              <a:t>Image</a:t>
            </a:r>
            <a:r>
              <a:rPr lang="hr-HR" sz="1000" dirty="0"/>
              <a:t> copyright:</a:t>
            </a:r>
          </a:p>
          <a:p>
            <a:r>
              <a:rPr lang="hr-HR" sz="1000" dirty="0"/>
              <a:t>Macmillan;</a:t>
            </a:r>
          </a:p>
          <a:p>
            <a:r>
              <a:rPr lang="hr-HR" sz="1000" dirty="0"/>
              <a:t>Express </a:t>
            </a:r>
            <a:r>
              <a:rPr lang="hr-HR" sz="1000" dirty="0" err="1"/>
              <a:t>Publishing</a:t>
            </a:r>
            <a:r>
              <a:rPr lang="hr-HR" sz="1000" dirty="0"/>
              <a:t>;</a:t>
            </a:r>
          </a:p>
          <a:p>
            <a:r>
              <a:rPr lang="hr-HR" sz="1000" dirty="0" err="1"/>
              <a:t>Klett</a:t>
            </a:r>
            <a:endParaRPr lang="hr-HR" sz="1000" dirty="0"/>
          </a:p>
        </p:txBody>
      </p:sp>
    </p:spTree>
    <p:extLst>
      <p:ext uri="{BB962C8B-B14F-4D97-AF65-F5344CB8AC3E}">
        <p14:creationId xmlns:p14="http://schemas.microsoft.com/office/powerpoint/2010/main" val="364712594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graphicEl>
                                              <a:dgm id="{B250372A-0A3E-4A70-A978-BE24A550A9F8}"/>
                                            </p:graphicEl>
                                          </p:spTgt>
                                        </p:tgtEl>
                                        <p:attrNameLst>
                                          <p:attrName>style.visibility</p:attrName>
                                        </p:attrNameLst>
                                      </p:cBhvr>
                                      <p:to>
                                        <p:strVal val="visible"/>
                                      </p:to>
                                    </p:set>
                                    <p:animEffect transition="in" filter="wipe(left)">
                                      <p:cBhvr>
                                        <p:cTn id="27" dur="500"/>
                                        <p:tgtEl>
                                          <p:spTgt spid="12">
                                            <p:graphicEl>
                                              <a:dgm id="{B250372A-0A3E-4A70-A978-BE24A550A9F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graphicEl>
                                              <a:dgm id="{F2D9211D-23F3-4226-B759-A424B366E449}"/>
                                            </p:graphicEl>
                                          </p:spTgt>
                                        </p:tgtEl>
                                        <p:attrNameLst>
                                          <p:attrName>style.visibility</p:attrName>
                                        </p:attrNameLst>
                                      </p:cBhvr>
                                      <p:to>
                                        <p:strVal val="visible"/>
                                      </p:to>
                                    </p:set>
                                    <p:animEffect transition="in" filter="wipe(left)">
                                      <p:cBhvr>
                                        <p:cTn id="32" dur="500"/>
                                        <p:tgtEl>
                                          <p:spTgt spid="12">
                                            <p:graphicEl>
                                              <a:dgm id="{F2D9211D-23F3-4226-B759-A424B366E44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5EB9E1D-691F-5B9C-0545-801A4B99DB2D}"/>
            </a:ext>
          </a:extLst>
        </p:cNvPr>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41" name="Group 40">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43"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42"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46" name="Rectangle 45">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6DCAEBDB-B651-A34F-E7EF-E976FCC05A3C}"/>
              </a:ext>
            </a:extLst>
          </p:cNvPr>
          <p:cNvSpPr>
            <a:spLocks noGrp="1"/>
          </p:cNvSpPr>
          <p:nvPr>
            <p:ph type="title"/>
          </p:nvPr>
        </p:nvSpPr>
        <p:spPr>
          <a:xfrm>
            <a:off x="1687219" y="1045902"/>
            <a:ext cx="8907348" cy="1532951"/>
          </a:xfrm>
        </p:spPr>
        <p:txBody>
          <a:bodyPr vert="horz" lIns="91440" tIns="45720" rIns="91440" bIns="45720" rtlCol="0" anchor="b" anchorCtr="0">
            <a:noAutofit/>
          </a:bodyPr>
          <a:lstStyle/>
          <a:p>
            <a:pPr>
              <a:lnSpc>
                <a:spcPct val="90000"/>
              </a:lnSpc>
            </a:pPr>
            <a:r>
              <a:rPr lang="en-US" b="1" dirty="0"/>
              <a:t>2. Integration of Military Contents into German Language Courses:</a:t>
            </a:r>
            <a:br>
              <a:rPr lang="en-US" b="1" dirty="0"/>
            </a:br>
            <a:r>
              <a:rPr lang="en-US" b="1" dirty="0"/>
              <a:t>A Case from Croatia</a:t>
            </a:r>
          </a:p>
        </p:txBody>
      </p:sp>
      <p:grpSp>
        <p:nvGrpSpPr>
          <p:cNvPr id="48" name="Group 47">
            <a:extLst>
              <a:ext uri="{FF2B5EF4-FFF2-40B4-BE49-F238E27FC236}">
                <a16:creationId xmlns:a16="http://schemas.microsoft.com/office/drawing/2014/main" id="{BF9F7A1D-1090-4288-AA92-5E103402E3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87925" y="2840038"/>
            <a:ext cx="2216150" cy="1177924"/>
            <a:chOff x="4987925" y="2840038"/>
            <a:chExt cx="2216150" cy="1177924"/>
          </a:xfrm>
        </p:grpSpPr>
        <p:sp>
          <p:nvSpPr>
            <p:cNvPr id="49" name="Rectangle 48">
              <a:extLst>
                <a:ext uri="{FF2B5EF4-FFF2-40B4-BE49-F238E27FC236}">
                  <a16:creationId xmlns:a16="http://schemas.microsoft.com/office/drawing/2014/main" id="{9109F7CF-3139-48B9-AF7B-9BD2941A8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a:extLst>
                <a:ext uri="{FF2B5EF4-FFF2-40B4-BE49-F238E27FC236}">
                  <a16:creationId xmlns:a16="http://schemas.microsoft.com/office/drawing/2014/main" id="{5F52CE0A-5FEB-41F7-AC08-13F9CCDA581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51" name="Group 50">
                <a:extLst>
                  <a:ext uri="{FF2B5EF4-FFF2-40B4-BE49-F238E27FC236}">
                    <a16:creationId xmlns:a16="http://schemas.microsoft.com/office/drawing/2014/main" id="{A731CECC-3215-4BBB-9435-8EE683B8E32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56" name="Freeform 68">
                  <a:extLst>
                    <a:ext uri="{FF2B5EF4-FFF2-40B4-BE49-F238E27FC236}">
                      <a16:creationId xmlns:a16="http://schemas.microsoft.com/office/drawing/2014/main" id="{55668BB4-A5B1-47EB-B913-25AE6AB036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69">
                  <a:extLst>
                    <a:ext uri="{FF2B5EF4-FFF2-40B4-BE49-F238E27FC236}">
                      <a16:creationId xmlns:a16="http://schemas.microsoft.com/office/drawing/2014/main" id="{94A22C99-8239-43D4-81DE-86F79FF1D7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8" name="Line 70">
                  <a:extLst>
                    <a:ext uri="{FF2B5EF4-FFF2-40B4-BE49-F238E27FC236}">
                      <a16:creationId xmlns:a16="http://schemas.microsoft.com/office/drawing/2014/main" id="{8103C5B8-06AC-40D5-B70E-00FC0783A966}"/>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2" name="Group 51">
                <a:extLst>
                  <a:ext uri="{FF2B5EF4-FFF2-40B4-BE49-F238E27FC236}">
                    <a16:creationId xmlns:a16="http://schemas.microsoft.com/office/drawing/2014/main" id="{FE3881FC-25BE-49F9-8318-512ECDA4FB1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53" name="Freeform 68">
                  <a:extLst>
                    <a:ext uri="{FF2B5EF4-FFF2-40B4-BE49-F238E27FC236}">
                      <a16:creationId xmlns:a16="http://schemas.microsoft.com/office/drawing/2014/main" id="{5A832B89-863F-48D0-A912-B1414A2544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69">
                  <a:extLst>
                    <a:ext uri="{FF2B5EF4-FFF2-40B4-BE49-F238E27FC236}">
                      <a16:creationId xmlns:a16="http://schemas.microsoft.com/office/drawing/2014/main" id="{0BF5E77C-56C6-472D-B6A0-56C2E3D51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55" name="Line 70">
                  <a:extLst>
                    <a:ext uri="{FF2B5EF4-FFF2-40B4-BE49-F238E27FC236}">
                      <a16:creationId xmlns:a16="http://schemas.microsoft.com/office/drawing/2014/main" id="{8A3B85A2-B137-458E-B4D6-9141EA2D52A2}"/>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32" name="Slika 31" descr="Slika na kojoj se prikazuje emblem, značka, grb, simbol&#10;&#10;Sadržaj generiran umjetnom inteligencijom može biti netočan.">
            <a:extLst>
              <a:ext uri="{FF2B5EF4-FFF2-40B4-BE49-F238E27FC236}">
                <a16:creationId xmlns:a16="http://schemas.microsoft.com/office/drawing/2014/main" id="{3D1D5A7E-13A8-F8AF-24BA-FA3514E7BB57}"/>
              </a:ext>
            </a:extLst>
          </p:cNvPr>
          <p:cNvPicPr>
            <a:picLocks noChangeAspect="1"/>
          </p:cNvPicPr>
          <p:nvPr/>
        </p:nvPicPr>
        <p:blipFill>
          <a:blip r:embed="rId3"/>
          <a:stretch>
            <a:fillRect/>
          </a:stretch>
        </p:blipFill>
        <p:spPr>
          <a:xfrm>
            <a:off x="209035" y="144482"/>
            <a:ext cx="499915" cy="652329"/>
          </a:xfrm>
          <a:prstGeom prst="rect">
            <a:avLst/>
          </a:prstGeom>
        </p:spPr>
      </p:pic>
      <p:pic>
        <p:nvPicPr>
          <p:cNvPr id="33" name="Slika 32" descr="Slika na kojoj se prikazuje emblem, krug, simbol, značka&#10;&#10;Sadržaj generiran umjetnom inteligencijom može biti netočan.">
            <a:extLst>
              <a:ext uri="{FF2B5EF4-FFF2-40B4-BE49-F238E27FC236}">
                <a16:creationId xmlns:a16="http://schemas.microsoft.com/office/drawing/2014/main" id="{3EF1D155-85B8-0156-2BED-1486AA1EB8A2}"/>
              </a:ext>
            </a:extLst>
          </p:cNvPr>
          <p:cNvPicPr>
            <a:picLocks noChangeAspect="1"/>
          </p:cNvPicPr>
          <p:nvPr/>
        </p:nvPicPr>
        <p:blipFill>
          <a:blip r:embed="rId4"/>
          <a:stretch>
            <a:fillRect/>
          </a:stretch>
        </p:blipFill>
        <p:spPr>
          <a:xfrm>
            <a:off x="11520076" y="193253"/>
            <a:ext cx="457240" cy="603557"/>
          </a:xfrm>
          <a:prstGeom prst="rect">
            <a:avLst/>
          </a:prstGeom>
        </p:spPr>
      </p:pic>
    </p:spTree>
    <p:extLst>
      <p:ext uri="{BB962C8B-B14F-4D97-AF65-F5344CB8AC3E}">
        <p14:creationId xmlns:p14="http://schemas.microsoft.com/office/powerpoint/2010/main" val="3856525048"/>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EC0C77F-1DD8-8008-7A18-7FC01B5ECC26}"/>
              </a:ext>
            </a:extLst>
          </p:cNvPr>
          <p:cNvSpPr>
            <a:spLocks noGrp="1"/>
          </p:cNvSpPr>
          <p:nvPr>
            <p:ph type="title"/>
          </p:nvPr>
        </p:nvSpPr>
        <p:spPr/>
        <p:txBody>
          <a:bodyPr anchor="ctr">
            <a:normAutofit/>
          </a:bodyPr>
          <a:lstStyle/>
          <a:p>
            <a:pPr algn="ctr"/>
            <a:r>
              <a:rPr lang="en-US" sz="4000" b="1" dirty="0"/>
              <a:t>2. 1. Choosing Topics: Criteria and Objectives</a:t>
            </a:r>
            <a:endParaRPr lang="hr-HR" sz="4000" b="1" dirty="0"/>
          </a:p>
        </p:txBody>
      </p:sp>
      <p:sp>
        <p:nvSpPr>
          <p:cNvPr id="4" name="TekstniOkvir 3">
            <a:extLst>
              <a:ext uri="{FF2B5EF4-FFF2-40B4-BE49-F238E27FC236}">
                <a16:creationId xmlns:a16="http://schemas.microsoft.com/office/drawing/2014/main" id="{77C62A86-F330-9897-D14C-555581043F21}"/>
              </a:ext>
            </a:extLst>
          </p:cNvPr>
          <p:cNvSpPr txBox="1"/>
          <p:nvPr/>
        </p:nvSpPr>
        <p:spPr>
          <a:xfrm>
            <a:off x="2945803" y="1508125"/>
            <a:ext cx="6300395" cy="110799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200" dirty="0"/>
              <a:t>To teach or not to teach Military German?</a:t>
            </a:r>
          </a:p>
          <a:p>
            <a:pPr algn="ctr"/>
            <a:r>
              <a:rPr lang="en-US" sz="2200" dirty="0">
                <a:solidFill>
                  <a:srgbClr val="FFFF00"/>
                </a:solidFill>
              </a:rPr>
              <a:t>To teach!</a:t>
            </a:r>
          </a:p>
          <a:p>
            <a:pPr algn="ctr"/>
            <a:r>
              <a:rPr lang="en-US" sz="2200" dirty="0">
                <a:solidFill>
                  <a:srgbClr val="FFFF00"/>
                </a:solidFill>
              </a:rPr>
              <a:t>BUT! In a narrower scope than Military English</a:t>
            </a:r>
          </a:p>
        </p:txBody>
      </p:sp>
      <p:sp>
        <p:nvSpPr>
          <p:cNvPr id="5" name="TekstniOkvir 4">
            <a:extLst>
              <a:ext uri="{FF2B5EF4-FFF2-40B4-BE49-F238E27FC236}">
                <a16:creationId xmlns:a16="http://schemas.microsoft.com/office/drawing/2014/main" id="{1BA56EE2-9C1B-A91C-18DD-7484C312D291}"/>
              </a:ext>
            </a:extLst>
          </p:cNvPr>
          <p:cNvSpPr txBox="1"/>
          <p:nvPr/>
        </p:nvSpPr>
        <p:spPr>
          <a:xfrm>
            <a:off x="878542" y="2891254"/>
            <a:ext cx="4665233" cy="27012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200000"/>
              </a:lnSpc>
            </a:pPr>
            <a:r>
              <a:rPr lang="en-US" sz="2200" dirty="0"/>
              <a:t>Criteria for topics:</a:t>
            </a:r>
          </a:p>
          <a:p>
            <a:pPr marL="342900" indent="-342900">
              <a:lnSpc>
                <a:spcPct val="200000"/>
              </a:lnSpc>
              <a:buFont typeface="+mj-lt"/>
              <a:buAutoNum type="arabicPeriod"/>
            </a:pPr>
            <a:r>
              <a:rPr lang="en-US" sz="2200" dirty="0"/>
              <a:t>Usefulness</a:t>
            </a:r>
          </a:p>
          <a:p>
            <a:pPr marL="342900" indent="-342900">
              <a:lnSpc>
                <a:spcPct val="200000"/>
              </a:lnSpc>
              <a:buFont typeface="+mj-lt"/>
              <a:buAutoNum type="arabicPeriod"/>
            </a:pPr>
            <a:r>
              <a:rPr lang="en-US" sz="2200" dirty="0"/>
              <a:t>Connection to civilian topics</a:t>
            </a:r>
          </a:p>
          <a:p>
            <a:pPr marL="342900" indent="-342900">
              <a:lnSpc>
                <a:spcPct val="200000"/>
              </a:lnSpc>
              <a:buFont typeface="+mj-lt"/>
              <a:buAutoNum type="arabicPeriod"/>
            </a:pPr>
            <a:r>
              <a:rPr lang="en-US" sz="2200" dirty="0"/>
              <a:t>Learners</a:t>
            </a:r>
            <a:r>
              <a:rPr lang="hr-HR" sz="2200" dirty="0"/>
              <a:t>’</a:t>
            </a:r>
            <a:r>
              <a:rPr lang="en-US" sz="2200" dirty="0"/>
              <a:t> language level</a:t>
            </a:r>
          </a:p>
        </p:txBody>
      </p:sp>
      <p:sp>
        <p:nvSpPr>
          <p:cNvPr id="6" name="TekstniOkvir 5">
            <a:extLst>
              <a:ext uri="{FF2B5EF4-FFF2-40B4-BE49-F238E27FC236}">
                <a16:creationId xmlns:a16="http://schemas.microsoft.com/office/drawing/2014/main" id="{C7D4DADB-85F0-ED84-A56D-AA5EF95B1BDF}"/>
              </a:ext>
            </a:extLst>
          </p:cNvPr>
          <p:cNvSpPr txBox="1"/>
          <p:nvPr/>
        </p:nvSpPr>
        <p:spPr>
          <a:xfrm>
            <a:off x="6648226" y="2891254"/>
            <a:ext cx="5195943" cy="270125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200000"/>
              </a:lnSpc>
            </a:pPr>
            <a:r>
              <a:rPr lang="en-US" sz="2200" dirty="0"/>
              <a:t>Guidelines </a:t>
            </a:r>
            <a:r>
              <a:rPr lang="hr-HR" sz="2200" dirty="0"/>
              <a:t>for </a:t>
            </a:r>
            <a:r>
              <a:rPr lang="en-US" sz="2200" dirty="0"/>
              <a:t>materials and methods:</a:t>
            </a:r>
          </a:p>
          <a:p>
            <a:pPr marL="342900" indent="-342900">
              <a:lnSpc>
                <a:spcPct val="200000"/>
              </a:lnSpc>
              <a:buFont typeface="+mj-lt"/>
              <a:buAutoNum type="arabicPeriod"/>
            </a:pPr>
            <a:r>
              <a:rPr lang="en-US" sz="2200" dirty="0"/>
              <a:t>Interactivity</a:t>
            </a:r>
          </a:p>
          <a:p>
            <a:pPr marL="342900" indent="-342900">
              <a:lnSpc>
                <a:spcPct val="200000"/>
              </a:lnSpc>
              <a:buFont typeface="+mj-lt"/>
              <a:buAutoNum type="arabicPeriod"/>
            </a:pPr>
            <a:r>
              <a:rPr lang="en-US" sz="2200" dirty="0"/>
              <a:t>Inclusion of subject matter expertise</a:t>
            </a:r>
          </a:p>
          <a:p>
            <a:pPr marL="342900" indent="-342900">
              <a:lnSpc>
                <a:spcPct val="200000"/>
              </a:lnSpc>
              <a:buFont typeface="+mj-lt"/>
              <a:buAutoNum type="arabicPeriod"/>
            </a:pPr>
            <a:r>
              <a:rPr lang="en-US" sz="2200" dirty="0"/>
              <a:t>Multimodality</a:t>
            </a:r>
          </a:p>
        </p:txBody>
      </p:sp>
      <p:sp>
        <p:nvSpPr>
          <p:cNvPr id="7" name="TekstniOkvir 6">
            <a:extLst>
              <a:ext uri="{FF2B5EF4-FFF2-40B4-BE49-F238E27FC236}">
                <a16:creationId xmlns:a16="http://schemas.microsoft.com/office/drawing/2014/main" id="{36611743-8F6A-B912-C329-E53E9DA341EC}"/>
              </a:ext>
            </a:extLst>
          </p:cNvPr>
          <p:cNvSpPr txBox="1"/>
          <p:nvPr/>
        </p:nvSpPr>
        <p:spPr>
          <a:xfrm>
            <a:off x="3658497" y="5948979"/>
            <a:ext cx="4875006" cy="430887"/>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200" dirty="0"/>
              <a:t>Support from subject matter experts</a:t>
            </a:r>
          </a:p>
        </p:txBody>
      </p:sp>
    </p:spTree>
    <p:extLst>
      <p:ext uri="{BB962C8B-B14F-4D97-AF65-F5344CB8AC3E}">
        <p14:creationId xmlns:p14="http://schemas.microsoft.com/office/powerpoint/2010/main" val="11871113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wipe(left)">
                                      <p:cBhvr>
                                        <p:cTn id="37" dur="500"/>
                                        <p:tgtEl>
                                          <p:spTgt spid="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wipe(left)">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wipe(left)">
                                      <p:cBhvr>
                                        <p:cTn id="47" dur="500"/>
                                        <p:tgtEl>
                                          <p:spTgt spid="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wipe(left)">
                                      <p:cBhvr>
                                        <p:cTn id="57" dur="5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wipe(left)">
                                      <p:cBhvr>
                                        <p:cTn id="62" dur="500"/>
                                        <p:tgtEl>
                                          <p:spTgt spid="6">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
                                            <p:txEl>
                                              <p:pRg st="2" end="2"/>
                                            </p:txEl>
                                          </p:spTgt>
                                        </p:tgtEl>
                                        <p:attrNameLst>
                                          <p:attrName>style.visibility</p:attrName>
                                        </p:attrNameLst>
                                      </p:cBhvr>
                                      <p:to>
                                        <p:strVal val="visible"/>
                                      </p:to>
                                    </p:set>
                                    <p:animEffect transition="in" filter="wipe(left)">
                                      <p:cBhvr>
                                        <p:cTn id="67" dur="500"/>
                                        <p:tgtEl>
                                          <p:spTgt spid="6">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
                                            <p:txEl>
                                              <p:pRg st="3" end="3"/>
                                            </p:txEl>
                                          </p:spTgt>
                                        </p:tgtEl>
                                        <p:attrNameLst>
                                          <p:attrName>style.visibility</p:attrName>
                                        </p:attrNameLst>
                                      </p:cBhvr>
                                      <p:to>
                                        <p:strVal val="visible"/>
                                      </p:to>
                                    </p:set>
                                    <p:animEffect transition="in" filter="wipe(left)">
                                      <p:cBhvr>
                                        <p:cTn id="72" dur="500"/>
                                        <p:tgtEl>
                                          <p:spTgt spid="6">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wipe(left)">
                                      <p:cBhvr>
                                        <p:cTn id="7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5828B-3AFA-9ACF-ECC9-CDD285F90831}"/>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51C0536-2F44-5695-9A31-A33D5B00670B}"/>
              </a:ext>
            </a:extLst>
          </p:cNvPr>
          <p:cNvSpPr>
            <a:spLocks noGrp="1"/>
          </p:cNvSpPr>
          <p:nvPr>
            <p:ph type="title"/>
          </p:nvPr>
        </p:nvSpPr>
        <p:spPr/>
        <p:txBody>
          <a:bodyPr anchor="ctr"/>
          <a:lstStyle/>
          <a:p>
            <a:pPr algn="ctr"/>
            <a:r>
              <a:rPr kumimoji="0" lang="en-US" sz="4000" b="1" i="0" u="none" strike="noStrike" kern="1200" cap="none" spc="0" normalizeH="0" baseline="0" noProof="0" dirty="0">
                <a:ln>
                  <a:noFill/>
                </a:ln>
                <a:solidFill>
                  <a:prstClr val="black"/>
                </a:solidFill>
                <a:effectLst/>
                <a:uLnTx/>
                <a:uFillTx/>
                <a:latin typeface="Goudy Old Style"/>
                <a:ea typeface="+mj-ea"/>
                <a:cs typeface="+mj-cs"/>
              </a:rPr>
              <a:t>2. 1. Choosing Topics: Criteria and Objectives</a:t>
            </a:r>
            <a:endParaRPr lang="hr-HR" dirty="0"/>
          </a:p>
        </p:txBody>
      </p:sp>
      <p:sp>
        <p:nvSpPr>
          <p:cNvPr id="3" name="Rezervirano mjesto teksta 2">
            <a:extLst>
              <a:ext uri="{FF2B5EF4-FFF2-40B4-BE49-F238E27FC236}">
                <a16:creationId xmlns:a16="http://schemas.microsoft.com/office/drawing/2014/main" id="{C2DF5F14-D1B4-E84A-E19B-04271F971457}"/>
              </a:ext>
            </a:extLst>
          </p:cNvPr>
          <p:cNvSpPr>
            <a:spLocks noGrp="1"/>
          </p:cNvSpPr>
          <p:nvPr>
            <p:ph type="body" idx="1"/>
          </p:nvPr>
        </p:nvSpPr>
        <p:spPr>
          <a:xfrm>
            <a:off x="785004" y="1360282"/>
            <a:ext cx="4928400" cy="661912"/>
          </a:xfrm>
        </p:spPr>
        <p:txBody>
          <a:bodyPr anchor="ctr">
            <a:normAutofit/>
          </a:bodyPr>
          <a:lstStyle/>
          <a:p>
            <a:pPr algn="ctr"/>
            <a:r>
              <a:rPr lang="hr-HR" sz="2400" b="1" dirty="0" err="1"/>
              <a:t>Topics</a:t>
            </a:r>
            <a:r>
              <a:rPr lang="hr-HR" sz="2400" b="1" dirty="0"/>
              <a:t> for </a:t>
            </a:r>
            <a:r>
              <a:rPr lang="hr-HR" sz="2400" b="1" dirty="0" err="1"/>
              <a:t>Level</a:t>
            </a:r>
            <a:r>
              <a:rPr lang="hr-HR" sz="2400" b="1" dirty="0"/>
              <a:t> 1</a:t>
            </a:r>
          </a:p>
        </p:txBody>
      </p:sp>
      <p:graphicFrame>
        <p:nvGraphicFramePr>
          <p:cNvPr id="8" name="Rezervirano mjesto sadržaja 3">
            <a:extLst>
              <a:ext uri="{FF2B5EF4-FFF2-40B4-BE49-F238E27FC236}">
                <a16:creationId xmlns:a16="http://schemas.microsoft.com/office/drawing/2014/main" id="{3098A7EA-23D4-6EBD-5793-D4EC34979CA0}"/>
              </a:ext>
            </a:extLst>
          </p:cNvPr>
          <p:cNvGraphicFramePr>
            <a:graphicFrameLocks noGrp="1"/>
          </p:cNvGraphicFramePr>
          <p:nvPr>
            <p:ph sz="half" idx="2"/>
            <p:extLst>
              <p:ext uri="{D42A27DB-BD31-4B8C-83A1-F6EECF244321}">
                <p14:modId xmlns:p14="http://schemas.microsoft.com/office/powerpoint/2010/main" val="4090831816"/>
              </p:ext>
            </p:extLst>
          </p:nvPr>
        </p:nvGraphicFramePr>
        <p:xfrm>
          <a:off x="236668" y="2021728"/>
          <a:ext cx="5476736" cy="4701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zervirano mjesto teksta 4">
            <a:extLst>
              <a:ext uri="{FF2B5EF4-FFF2-40B4-BE49-F238E27FC236}">
                <a16:creationId xmlns:a16="http://schemas.microsoft.com/office/drawing/2014/main" id="{3783FF25-4C91-F547-0438-A4FBADE1AE3D}"/>
              </a:ext>
            </a:extLst>
          </p:cNvPr>
          <p:cNvSpPr>
            <a:spLocks noGrp="1"/>
          </p:cNvSpPr>
          <p:nvPr>
            <p:ph type="body" sz="quarter" idx="3"/>
          </p:nvPr>
        </p:nvSpPr>
        <p:spPr>
          <a:xfrm>
            <a:off x="6878270" y="1360282"/>
            <a:ext cx="4928400" cy="662400"/>
          </a:xfrm>
        </p:spPr>
        <p:txBody>
          <a:bodyPr anchor="ctr">
            <a:normAutofit/>
          </a:bodyPr>
          <a:lstStyle/>
          <a:p>
            <a:pPr algn="ctr"/>
            <a:r>
              <a:rPr lang="hr-HR" sz="2400" b="1" dirty="0"/>
              <a:t>TOPICS FOR LEVEL 1+</a:t>
            </a:r>
          </a:p>
        </p:txBody>
      </p:sp>
      <p:graphicFrame>
        <p:nvGraphicFramePr>
          <p:cNvPr id="4" name="Rezervirano mjesto sadržaja 3">
            <a:extLst>
              <a:ext uri="{FF2B5EF4-FFF2-40B4-BE49-F238E27FC236}">
                <a16:creationId xmlns:a16="http://schemas.microsoft.com/office/drawing/2014/main" id="{B0C22510-3DF4-7E92-73FF-8C592C3F51FB}"/>
              </a:ext>
            </a:extLst>
          </p:cNvPr>
          <p:cNvGraphicFramePr>
            <a:graphicFrameLocks noGrp="1"/>
          </p:cNvGraphicFramePr>
          <p:nvPr>
            <p:ph sz="quarter" idx="4"/>
            <p:extLst>
              <p:ext uri="{D42A27DB-BD31-4B8C-83A1-F6EECF244321}">
                <p14:modId xmlns:p14="http://schemas.microsoft.com/office/powerpoint/2010/main" val="3317455562"/>
              </p:ext>
            </p:extLst>
          </p:nvPr>
        </p:nvGraphicFramePr>
        <p:xfrm>
          <a:off x="6604102" y="2021262"/>
          <a:ext cx="5476736" cy="470180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32373781"/>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59348424-6D0D-DE8A-7540-C2E2F42ACF6A}"/>
              </a:ext>
            </a:extLst>
          </p:cNvPr>
          <p:cNvSpPr>
            <a:spLocks noGrp="1"/>
          </p:cNvSpPr>
          <p:nvPr>
            <p:ph type="title"/>
          </p:nvPr>
        </p:nvSpPr>
        <p:spPr>
          <a:xfrm>
            <a:off x="989999" y="423382"/>
            <a:ext cx="4238215" cy="1569660"/>
          </a:xfrm>
        </p:spPr>
        <p:txBody>
          <a:bodyPr vert="horz" wrap="square" lIns="91440" tIns="45720" rIns="91440" bIns="45720" rtlCol="0" anchor="b" anchorCtr="0">
            <a:noAutofit/>
          </a:bodyPr>
          <a:lstStyle/>
          <a:p>
            <a:pPr algn="ctr"/>
            <a:r>
              <a:rPr lang="en-US" sz="3400" b="1" dirty="0"/>
              <a:t>2. 2. Design and </a:t>
            </a:r>
            <a:r>
              <a:rPr lang="hr-HR" sz="3400" b="1" dirty="0"/>
              <a:t>I</a:t>
            </a:r>
            <a:r>
              <a:rPr lang="en-US" sz="3400" b="1" dirty="0" err="1"/>
              <a:t>mplementation</a:t>
            </a:r>
            <a:r>
              <a:rPr lang="en-US" sz="3400" b="1" dirty="0"/>
              <a:t> of </a:t>
            </a:r>
            <a:r>
              <a:rPr lang="hr-HR" sz="3400" b="1" dirty="0"/>
              <a:t>M</a:t>
            </a:r>
            <a:r>
              <a:rPr lang="en-US" sz="3400" b="1" dirty="0" err="1"/>
              <a:t>ethods</a:t>
            </a:r>
            <a:r>
              <a:rPr lang="en-US" sz="3400" b="1" dirty="0"/>
              <a:t> and </a:t>
            </a:r>
            <a:r>
              <a:rPr lang="hr-HR" sz="3400" b="1" dirty="0"/>
              <a:t>M</a:t>
            </a:r>
            <a:r>
              <a:rPr lang="en-US" sz="3400" b="1" dirty="0" err="1"/>
              <a:t>aterials</a:t>
            </a:r>
            <a:endParaRPr lang="en-US" sz="3400" b="1" dirty="0"/>
          </a:p>
        </p:txBody>
      </p:sp>
      <p:sp>
        <p:nvSpPr>
          <p:cNvPr id="3" name="Rezervirano mjesto sadržaja 2">
            <a:extLst>
              <a:ext uri="{FF2B5EF4-FFF2-40B4-BE49-F238E27FC236}">
                <a16:creationId xmlns:a16="http://schemas.microsoft.com/office/drawing/2014/main" id="{C2910EE0-33F4-E123-6285-D2E568E2EAA2}"/>
              </a:ext>
            </a:extLst>
          </p:cNvPr>
          <p:cNvSpPr>
            <a:spLocks noGrp="1"/>
          </p:cNvSpPr>
          <p:nvPr>
            <p:ph idx="1"/>
          </p:nvPr>
        </p:nvSpPr>
        <p:spPr>
          <a:xfrm>
            <a:off x="990000" y="2361601"/>
            <a:ext cx="4078800" cy="3416900"/>
          </a:xfrm>
        </p:spPr>
        <p:txBody>
          <a:bodyPr vert="horz" lIns="91440" tIns="45720" rIns="91440" bIns="45720" rtlCol="0">
            <a:normAutofit/>
          </a:bodyPr>
          <a:lstStyle/>
          <a:p>
            <a:pPr marL="0" indent="0">
              <a:buNone/>
            </a:pPr>
            <a:r>
              <a:rPr lang="en-US" sz="3200" dirty="0"/>
              <a:t>Level 1: Structure of the armed forces</a:t>
            </a:r>
          </a:p>
        </p:txBody>
      </p:sp>
      <p:cxnSp>
        <p:nvCxnSpPr>
          <p:cNvPr id="29" name="Straight Connector 28">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Slika 6" descr="Slika na kojoj se prikazuje tekst, snimka zaslona, dijagram, Trokut&#10;&#10;Sadržaj generiran umjetnom inteligencijom može biti netočan.">
            <a:extLst>
              <a:ext uri="{FF2B5EF4-FFF2-40B4-BE49-F238E27FC236}">
                <a16:creationId xmlns:a16="http://schemas.microsoft.com/office/drawing/2014/main" id="{E458320C-22CA-A6A1-3930-7B7B1E673D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04906" y="540000"/>
            <a:ext cx="4896000" cy="2754000"/>
          </a:xfrm>
          <a:prstGeom prst="rect">
            <a:avLst/>
          </a:prstGeom>
        </p:spPr>
      </p:pic>
      <p:pic>
        <p:nvPicPr>
          <p:cNvPr id="5" name="Slika 4" descr="Slika na kojoj se prikazuje tekst, snimka zaslona, Trokut, Font">
            <a:extLst>
              <a:ext uri="{FF2B5EF4-FFF2-40B4-BE49-F238E27FC236}">
                <a16:creationId xmlns:a16="http://schemas.microsoft.com/office/drawing/2014/main" id="{0F58CE17-224D-EFC0-5183-E73356DC225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04906" y="3564000"/>
            <a:ext cx="4896000" cy="2754000"/>
          </a:xfrm>
          <a:prstGeom prst="rect">
            <a:avLst/>
          </a:prstGeom>
        </p:spPr>
      </p:pic>
      <p:sp>
        <p:nvSpPr>
          <p:cNvPr id="9" name="TekstniOkvir 8">
            <a:extLst>
              <a:ext uri="{FF2B5EF4-FFF2-40B4-BE49-F238E27FC236}">
                <a16:creationId xmlns:a16="http://schemas.microsoft.com/office/drawing/2014/main" id="{BE194026-8711-CA45-41BA-294CCA864985}"/>
              </a:ext>
            </a:extLst>
          </p:cNvPr>
          <p:cNvSpPr txBox="1"/>
          <p:nvPr/>
        </p:nvSpPr>
        <p:spPr>
          <a:xfrm>
            <a:off x="6704906" y="6318000"/>
            <a:ext cx="4896000" cy="275400"/>
          </a:xfrm>
          <a:prstGeom prst="rect">
            <a:avLst/>
          </a:prstGeom>
          <a:solidFill>
            <a:srgbClr val="000000">
              <a:alpha val="50000"/>
            </a:srgbClr>
          </a:solidFill>
          <a:ln>
            <a:noFill/>
          </a:ln>
        </p:spPr>
        <p:txBody>
          <a:bodyPr wrap="square" rtlCol="0">
            <a:noAutofit/>
          </a:bodyPr>
          <a:lstStyle/>
          <a:p>
            <a:pPr algn="ctr">
              <a:spcAft>
                <a:spcPts val="600"/>
              </a:spcAft>
            </a:pPr>
            <a:r>
              <a:rPr lang="hr-HR" sz="1300" dirty="0" err="1">
                <a:solidFill>
                  <a:srgbClr val="FFFFFF"/>
                </a:solidFill>
              </a:rPr>
              <a:t>Image</a:t>
            </a:r>
            <a:r>
              <a:rPr lang="hr-HR" sz="1300" dirty="0">
                <a:solidFill>
                  <a:srgbClr val="FFFFFF"/>
                </a:solidFill>
              </a:rPr>
              <a:t> </a:t>
            </a:r>
            <a:r>
              <a:rPr lang="hr-HR" sz="1300" dirty="0" err="1">
                <a:solidFill>
                  <a:srgbClr val="FFFFFF"/>
                </a:solidFill>
              </a:rPr>
              <a:t>source</a:t>
            </a:r>
            <a:r>
              <a:rPr lang="hr-HR" sz="1300" dirty="0">
                <a:solidFill>
                  <a:srgbClr val="FFFFFF"/>
                </a:solidFill>
              </a:rPr>
              <a:t>: </a:t>
            </a:r>
            <a:r>
              <a:rPr lang="hr-HR" sz="1300" i="1" dirty="0" err="1">
                <a:solidFill>
                  <a:srgbClr val="FFFFFF"/>
                </a:solidFill>
              </a:rPr>
              <a:t>Bundeswehr</a:t>
            </a:r>
            <a:endParaRPr lang="hr-HR" sz="1300" dirty="0">
              <a:solidFill>
                <a:srgbClr val="FFFFFF"/>
              </a:solidFill>
            </a:endParaRPr>
          </a:p>
        </p:txBody>
      </p:sp>
    </p:spTree>
    <p:extLst>
      <p:ext uri="{BB962C8B-B14F-4D97-AF65-F5344CB8AC3E}">
        <p14:creationId xmlns:p14="http://schemas.microsoft.com/office/powerpoint/2010/main" val="531935706"/>
      </p:ext>
    </p:extLst>
  </p:cSld>
  <p:clrMapOvr>
    <a:masterClrMapping/>
  </p:clrMapOvr>
  <p:transition spd="slow">
    <p:wipe dir="r"/>
  </p:transition>
</p:sld>
</file>

<file path=ppt/theme/theme1.xml><?xml version="1.0" encoding="utf-8"?>
<a:theme xmlns:a="http://schemas.openxmlformats.org/drawingml/2006/main" name="FrostyVTI">
  <a:themeElements>
    <a:clrScheme name="Frosty">
      <a:dk1>
        <a:sysClr val="windowText" lastClr="000000"/>
      </a:dk1>
      <a:lt1>
        <a:sysClr val="window" lastClr="FFFFFF"/>
      </a:lt1>
      <a:dk2>
        <a:srgbClr val="0B2827"/>
      </a:dk2>
      <a:lt2>
        <a:srgbClr val="DAE3E3"/>
      </a:lt2>
      <a:accent1>
        <a:srgbClr val="767E37"/>
      </a:accent1>
      <a:accent2>
        <a:srgbClr val="B495C2"/>
      </a:accent2>
      <a:accent3>
        <a:srgbClr val="8FA3A3"/>
      </a:accent3>
      <a:accent4>
        <a:srgbClr val="CE7F01"/>
      </a:accent4>
      <a:accent5>
        <a:srgbClr val="D15A29"/>
      </a:accent5>
      <a:accent6>
        <a:srgbClr val="B88470"/>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sustava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693</TotalTime>
  <Words>5194</Words>
  <Application>Microsoft Office PowerPoint</Application>
  <PresentationFormat>Široki zaslon</PresentationFormat>
  <Paragraphs>269</Paragraphs>
  <Slides>29</Slides>
  <Notes>25</Notes>
  <HiddenSlides>0</HiddenSlides>
  <MMClips>0</MMClips>
  <ScaleCrop>false</ScaleCrop>
  <HeadingPairs>
    <vt:vector size="6" baseType="variant">
      <vt:variant>
        <vt:lpstr>Korišteni fontovi</vt:lpstr>
      </vt:variant>
      <vt:variant>
        <vt:i4>6</vt:i4>
      </vt:variant>
      <vt:variant>
        <vt:lpstr>Tema</vt:lpstr>
      </vt:variant>
      <vt:variant>
        <vt:i4>1</vt:i4>
      </vt:variant>
      <vt:variant>
        <vt:lpstr>Naslovi slajdova</vt:lpstr>
      </vt:variant>
      <vt:variant>
        <vt:i4>29</vt:i4>
      </vt:variant>
    </vt:vector>
  </HeadingPairs>
  <TitlesOfParts>
    <vt:vector size="36" baseType="lpstr">
      <vt:lpstr>Aptos</vt:lpstr>
      <vt:lpstr>Arial</vt:lpstr>
      <vt:lpstr>Avenir Next LT Pro</vt:lpstr>
      <vt:lpstr>Goudy Old Style</vt:lpstr>
      <vt:lpstr>System Font Regular</vt:lpstr>
      <vt:lpstr>Wingdings</vt:lpstr>
      <vt:lpstr>FrostyVTI</vt:lpstr>
      <vt:lpstr>Overcoming the Lack of Teaching Resources Through Creativity:  Lessons Learned from Military German Courses in Croatia</vt:lpstr>
      <vt:lpstr>CONTENTS</vt:lpstr>
      <vt:lpstr>1. Status of German in the World and in the Military</vt:lpstr>
      <vt:lpstr>PowerPoint prezentacija</vt:lpstr>
      <vt:lpstr>PowerPoint prezentacija</vt:lpstr>
      <vt:lpstr>2. Integration of Military Contents into German Language Courses: A Case from Croatia</vt:lpstr>
      <vt:lpstr>2. 1. Choosing Topics: Criteria and Objectives</vt:lpstr>
      <vt:lpstr>2. 1. Choosing Topics: Criteria and Objectives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2. Design and Implementation of Methods and Materials</vt:lpstr>
      <vt:lpstr>2. 3. Testing Military German Vocabulary</vt:lpstr>
      <vt:lpstr>2. 3. Testing Military German Vocabulary</vt:lpstr>
      <vt:lpstr>3. Looking Ahead:  Plans for the future</vt:lpstr>
      <vt:lpstr>PowerPoint prezentacija</vt:lpstr>
      <vt:lpstr>PowerPoint prezentacija</vt:lpstr>
      <vt:lpstr>PowerPoint prezentacija</vt:lpstr>
      <vt:lpstr>Bibliography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Overcoming the Lack of Teaching Resources Through Creativity:  Lessons Learned from Military German Courses in Croatia</dc:title>
  <dc:creator>Iva Gugo</dc:creator>
  <cp:lastModifiedBy>Iva Gugo</cp:lastModifiedBy>
  <cp:revision>38</cp:revision>
  <dcterms:created xsi:type="dcterms:W3CDTF">2025-04-18T06:46:14Z</dcterms:created>
  <dcterms:modified xsi:type="dcterms:W3CDTF">2025-06-20T12:06:46Z</dcterms:modified>
</cp:coreProperties>
</file>