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0" r:id="rId3"/>
    <p:sldId id="256" r:id="rId4"/>
    <p:sldId id="258" r:id="rId5"/>
    <p:sldId id="259" r:id="rId6"/>
    <p:sldId id="261" r:id="rId7"/>
    <p:sldId id="262" r:id="rId8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b="1" dirty="0" smtClean="0"/>
              <a:t>Continuous professional </a:t>
            </a:r>
            <a:r>
              <a:rPr lang="da-DK" sz="2800" b="1" dirty="0" err="1" smtClean="0"/>
              <a:t>development</a:t>
            </a:r>
            <a:r>
              <a:rPr lang="da-DK" sz="2800" b="1" dirty="0" smtClean="0"/>
              <a:t> at the </a:t>
            </a:r>
            <a:br>
              <a:rPr lang="da-DK" sz="2800" b="1" dirty="0" smtClean="0"/>
            </a:br>
            <a:r>
              <a:rPr lang="da-DK" sz="2800" b="1" dirty="0" err="1" smtClean="0"/>
              <a:t>danish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armed</a:t>
            </a:r>
            <a:r>
              <a:rPr lang="da-DK" sz="2800" b="1" dirty="0" smtClean="0"/>
              <a:t> forces </a:t>
            </a:r>
            <a:r>
              <a:rPr lang="da-DK" sz="2800" b="1" dirty="0" err="1" smtClean="0"/>
              <a:t>foreign-languages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academy</a:t>
            </a:r>
            <a:endParaRPr lang="da-DK" sz="2800" b="1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27901" y="2118647"/>
            <a:ext cx="11252001" cy="396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206" y="618517"/>
            <a:ext cx="11170763" cy="955759"/>
          </a:xfrm>
        </p:spPr>
        <p:txBody>
          <a:bodyPr>
            <a:normAutofit fontScale="90000"/>
          </a:bodyPr>
          <a:lstStyle/>
          <a:p>
            <a:r>
              <a:rPr lang="da-DK" b="1" dirty="0" smtClean="0"/>
              <a:t>The Danish </a:t>
            </a:r>
            <a:r>
              <a:rPr lang="da-DK" b="1" dirty="0" err="1" smtClean="0"/>
              <a:t>armed</a:t>
            </a:r>
            <a:r>
              <a:rPr lang="da-DK" b="1" dirty="0" smtClean="0"/>
              <a:t> forces </a:t>
            </a:r>
            <a:r>
              <a:rPr lang="da-DK" b="1" dirty="0" err="1" smtClean="0"/>
              <a:t>foreign-languages</a:t>
            </a:r>
            <a:r>
              <a:rPr lang="da-DK" b="1" dirty="0" smtClean="0"/>
              <a:t> </a:t>
            </a:r>
            <a:r>
              <a:rPr lang="da-DK" b="1" dirty="0" err="1" smtClean="0"/>
              <a:t>academy</a:t>
            </a:r>
            <a:r>
              <a:rPr lang="da-DK" b="1" dirty="0" smtClean="0"/>
              <a:t>,</a:t>
            </a:r>
            <a:br>
              <a:rPr lang="da-DK" b="1" dirty="0" smtClean="0"/>
            </a:br>
            <a:r>
              <a:rPr lang="da-DK" b="1" dirty="0" err="1" smtClean="0"/>
              <a:t>english</a:t>
            </a:r>
            <a:r>
              <a:rPr lang="da-DK" b="1" dirty="0" smtClean="0"/>
              <a:t> </a:t>
            </a:r>
            <a:r>
              <a:rPr lang="da-DK" b="1" dirty="0" err="1" smtClean="0"/>
              <a:t>training</a:t>
            </a:r>
            <a:r>
              <a:rPr lang="da-DK" b="1" dirty="0" smtClean="0"/>
              <a:t> </a:t>
            </a:r>
            <a:r>
              <a:rPr lang="da-DK" b="1" dirty="0" err="1" smtClean="0"/>
              <a:t>section</a:t>
            </a:r>
            <a:endParaRPr lang="da-DK" b="1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>
          <a:xfrm>
            <a:off x="913772" y="1894788"/>
            <a:ext cx="9069213" cy="4685121"/>
          </a:xfrm>
        </p:spPr>
        <p:txBody>
          <a:bodyPr>
            <a:normAutofit/>
          </a:bodyPr>
          <a:lstStyle/>
          <a:p>
            <a:r>
              <a:rPr lang="da-DK" sz="2400" cap="none" dirty="0" smtClean="0"/>
              <a:t>The </a:t>
            </a:r>
            <a:r>
              <a:rPr lang="da-DK" sz="2400" cap="none" dirty="0" err="1" smtClean="0"/>
              <a:t>Foreign</a:t>
            </a:r>
            <a:r>
              <a:rPr lang="da-DK" sz="2400" cap="none" dirty="0" smtClean="0"/>
              <a:t>-Languages Academy </a:t>
            </a:r>
            <a:r>
              <a:rPr lang="da-DK" sz="2400" cap="none" dirty="0" err="1" smtClean="0"/>
              <a:t>trains</a:t>
            </a:r>
            <a:r>
              <a:rPr lang="da-DK" sz="2400" cap="none" dirty="0" smtClean="0"/>
              <a:t> </a:t>
            </a:r>
            <a:r>
              <a:rPr lang="da-DK" sz="2400" cap="none" dirty="0" err="1" smtClean="0"/>
              <a:t>military</a:t>
            </a:r>
            <a:r>
              <a:rPr lang="da-DK" sz="2400" cap="none" dirty="0" smtClean="0"/>
              <a:t> </a:t>
            </a:r>
            <a:r>
              <a:rPr lang="da-DK" sz="2400" cap="none" dirty="0" err="1" smtClean="0"/>
              <a:t>linguists</a:t>
            </a:r>
            <a:r>
              <a:rPr lang="da-DK" sz="2400" cap="none" dirty="0" smtClean="0"/>
              <a:t> in Russian and </a:t>
            </a:r>
            <a:r>
              <a:rPr lang="da-DK" sz="2400" cap="none" dirty="0" err="1" smtClean="0"/>
              <a:t>Arabic</a:t>
            </a:r>
            <a:r>
              <a:rPr lang="da-DK" sz="2400" cap="none" dirty="0" smtClean="0"/>
              <a:t>, as </a:t>
            </a:r>
            <a:r>
              <a:rPr lang="da-DK" sz="2400" cap="none" dirty="0" err="1" smtClean="0"/>
              <a:t>well</a:t>
            </a:r>
            <a:r>
              <a:rPr lang="da-DK" sz="2400" cap="none" dirty="0" smtClean="0"/>
              <a:t> as </a:t>
            </a:r>
            <a:r>
              <a:rPr lang="da-DK" sz="2400" cap="none" dirty="0" err="1" smtClean="0"/>
              <a:t>Ukrainian</a:t>
            </a:r>
            <a:r>
              <a:rPr lang="da-DK" sz="2400" cap="none" dirty="0" smtClean="0"/>
              <a:t> native-speaker </a:t>
            </a:r>
            <a:r>
              <a:rPr lang="da-DK" sz="2400" cap="none" dirty="0" err="1" smtClean="0"/>
              <a:t>interpreters</a:t>
            </a:r>
            <a:r>
              <a:rPr lang="da-DK" sz="2400" cap="none" dirty="0" smtClean="0"/>
              <a:t>. </a:t>
            </a:r>
            <a:r>
              <a:rPr lang="da-DK" sz="2400" cap="none" dirty="0" err="1" smtClean="0"/>
              <a:t>There</a:t>
            </a:r>
            <a:r>
              <a:rPr lang="da-DK" sz="2400" cap="none" dirty="0" smtClean="0"/>
              <a:t> </a:t>
            </a:r>
            <a:r>
              <a:rPr lang="da-DK" sz="2400" cap="none" dirty="0" err="1" smtClean="0"/>
              <a:t>are</a:t>
            </a:r>
            <a:r>
              <a:rPr lang="da-DK" sz="2400" cap="none" dirty="0" smtClean="0"/>
              <a:t> </a:t>
            </a:r>
            <a:r>
              <a:rPr lang="da-DK" sz="2400" cap="none" dirty="0" err="1" smtClean="0"/>
              <a:t>two</a:t>
            </a:r>
            <a:r>
              <a:rPr lang="da-DK" sz="2400" cap="none" dirty="0" smtClean="0"/>
              <a:t> </a:t>
            </a:r>
            <a:r>
              <a:rPr lang="da-DK" sz="2400" cap="none" dirty="0" err="1" smtClean="0"/>
              <a:t>representatives</a:t>
            </a:r>
            <a:r>
              <a:rPr lang="da-DK" sz="2400" cap="none" dirty="0" smtClean="0"/>
              <a:t> from the relevant </a:t>
            </a:r>
            <a:r>
              <a:rPr lang="da-DK" sz="2400" cap="none" dirty="0" err="1" smtClean="0"/>
              <a:t>section</a:t>
            </a:r>
            <a:r>
              <a:rPr lang="da-DK" sz="2400" cap="none" dirty="0" smtClean="0"/>
              <a:t> present </a:t>
            </a:r>
            <a:r>
              <a:rPr lang="da-DK" sz="2400" cap="none" dirty="0" err="1" smtClean="0"/>
              <a:t>here</a:t>
            </a:r>
            <a:r>
              <a:rPr lang="da-DK" sz="2400" cap="none" dirty="0" smtClean="0"/>
              <a:t>…. </a:t>
            </a:r>
          </a:p>
          <a:p>
            <a:r>
              <a:rPr lang="da-DK" sz="2400" cap="none" dirty="0" smtClean="0"/>
              <a:t>The Academy is </a:t>
            </a:r>
            <a:r>
              <a:rPr lang="da-DK" sz="2400" cap="none" dirty="0" err="1" smtClean="0"/>
              <a:t>also</a:t>
            </a:r>
            <a:r>
              <a:rPr lang="da-DK" sz="2400" cap="none" dirty="0" smtClean="0"/>
              <a:t> </a:t>
            </a:r>
            <a:r>
              <a:rPr lang="da-DK" sz="2400" cap="none" dirty="0" err="1" smtClean="0"/>
              <a:t>responsible</a:t>
            </a:r>
            <a:r>
              <a:rPr lang="da-DK" sz="2400" cap="none" dirty="0" smtClean="0"/>
              <a:t> for </a:t>
            </a:r>
            <a:r>
              <a:rPr lang="da-DK" sz="2400" cap="none" dirty="0" err="1" smtClean="0"/>
              <a:t>providing</a:t>
            </a:r>
            <a:r>
              <a:rPr lang="da-DK" sz="2400" cap="none" dirty="0" smtClean="0"/>
              <a:t> English </a:t>
            </a:r>
            <a:r>
              <a:rPr lang="da-DK" sz="2400" cap="none" dirty="0" err="1" smtClean="0"/>
              <a:t>training</a:t>
            </a:r>
            <a:r>
              <a:rPr lang="da-DK" sz="2400" cap="none" dirty="0" smtClean="0"/>
              <a:t> and STANAG </a:t>
            </a:r>
            <a:r>
              <a:rPr lang="da-DK" sz="2400" cap="none" dirty="0" err="1" smtClean="0"/>
              <a:t>testing</a:t>
            </a:r>
            <a:r>
              <a:rPr lang="da-DK" sz="2400" cap="none" dirty="0" smtClean="0"/>
              <a:t>. The English Training </a:t>
            </a:r>
            <a:r>
              <a:rPr lang="da-DK" sz="2400" cap="none" dirty="0" err="1" smtClean="0"/>
              <a:t>Section</a:t>
            </a:r>
            <a:r>
              <a:rPr lang="da-DK" sz="2400" cap="none" dirty="0" smtClean="0"/>
              <a:t> runs English </a:t>
            </a:r>
            <a:r>
              <a:rPr lang="da-DK" sz="2400" cap="none" dirty="0" err="1" smtClean="0"/>
              <a:t>classes</a:t>
            </a:r>
            <a:r>
              <a:rPr lang="da-DK" sz="2400" cap="none" dirty="0" smtClean="0"/>
              <a:t> </a:t>
            </a:r>
            <a:r>
              <a:rPr lang="da-DK" sz="2400" cap="none" dirty="0" err="1" smtClean="0"/>
              <a:t>fully</a:t>
            </a:r>
            <a:r>
              <a:rPr lang="da-DK" sz="2400" cap="none" dirty="0" smtClean="0"/>
              <a:t>  </a:t>
            </a:r>
            <a:r>
              <a:rPr lang="da-DK" sz="2400" cap="none" dirty="0" err="1" smtClean="0"/>
              <a:t>integrated</a:t>
            </a:r>
            <a:r>
              <a:rPr lang="da-DK" sz="2400" cap="none" dirty="0" smtClean="0"/>
              <a:t> with the </a:t>
            </a:r>
            <a:r>
              <a:rPr lang="da-DK" sz="2400" cap="none" dirty="0" err="1" smtClean="0"/>
              <a:t>respective</a:t>
            </a:r>
            <a:r>
              <a:rPr lang="da-DK" sz="2400" cap="none" dirty="0" smtClean="0"/>
              <a:t> officer-</a:t>
            </a:r>
            <a:r>
              <a:rPr lang="da-DK" sz="2400" cap="none" dirty="0" err="1" smtClean="0"/>
              <a:t>training</a:t>
            </a:r>
            <a:r>
              <a:rPr lang="da-DK" sz="2400" cap="none" dirty="0" smtClean="0"/>
              <a:t> programs at the </a:t>
            </a:r>
            <a:r>
              <a:rPr lang="da-DK" sz="2400" cap="none" dirty="0" err="1" smtClean="0"/>
              <a:t>three</a:t>
            </a:r>
            <a:r>
              <a:rPr lang="da-DK" sz="2400" cap="none" dirty="0" smtClean="0"/>
              <a:t> service </a:t>
            </a:r>
            <a:r>
              <a:rPr lang="da-DK" sz="2400" cap="none" dirty="0" err="1" smtClean="0"/>
              <a:t>academies</a:t>
            </a:r>
            <a:r>
              <a:rPr lang="da-DK" sz="2400" cap="none" dirty="0" smtClean="0"/>
              <a:t>, as </a:t>
            </a:r>
            <a:r>
              <a:rPr lang="da-DK" sz="2400" cap="none" dirty="0" err="1" smtClean="0"/>
              <a:t>well</a:t>
            </a:r>
            <a:r>
              <a:rPr lang="da-DK" sz="2400" cap="none" dirty="0" smtClean="0"/>
              <a:t> as a </a:t>
            </a:r>
            <a:r>
              <a:rPr lang="da-DK" sz="2400" cap="none" dirty="0" err="1" smtClean="0"/>
              <a:t>condensed</a:t>
            </a:r>
            <a:r>
              <a:rPr lang="da-DK" sz="2400" cap="none" dirty="0" smtClean="0"/>
              <a:t> </a:t>
            </a:r>
            <a:r>
              <a:rPr lang="da-DK" sz="2400" cap="none" dirty="0" err="1" smtClean="0"/>
              <a:t>tactics</a:t>
            </a:r>
            <a:r>
              <a:rPr lang="da-DK" sz="2400" cap="none" dirty="0" err="1"/>
              <a:t>-</a:t>
            </a:r>
            <a:r>
              <a:rPr lang="da-DK" sz="2400" cap="none" dirty="0" err="1" smtClean="0"/>
              <a:t>terminology</a:t>
            </a:r>
            <a:r>
              <a:rPr lang="da-DK" sz="2400" cap="none" dirty="0" smtClean="0"/>
              <a:t> </a:t>
            </a:r>
            <a:r>
              <a:rPr lang="da-DK" sz="2400" cap="none" dirty="0" err="1" smtClean="0"/>
              <a:t>module</a:t>
            </a:r>
            <a:r>
              <a:rPr lang="da-DK" sz="2400" cap="none" dirty="0" smtClean="0"/>
              <a:t> </a:t>
            </a:r>
            <a:r>
              <a:rPr lang="da-DK" sz="2400" cap="none" dirty="0" err="1" smtClean="0"/>
              <a:t>that</a:t>
            </a:r>
            <a:r>
              <a:rPr lang="da-DK" sz="2400" cap="none" dirty="0" smtClean="0"/>
              <a:t> is part of the </a:t>
            </a:r>
            <a:r>
              <a:rPr lang="da-DK" sz="2400" cap="none" dirty="0" err="1" smtClean="0"/>
              <a:t>military-linguist</a:t>
            </a:r>
            <a:r>
              <a:rPr lang="da-DK" sz="2400" cap="none" dirty="0" smtClean="0"/>
              <a:t> program.</a:t>
            </a:r>
          </a:p>
          <a:p>
            <a:r>
              <a:rPr lang="da-DK" sz="2400" cap="none" dirty="0" smtClean="0"/>
              <a:t>The </a:t>
            </a:r>
            <a:r>
              <a:rPr lang="da-DK" sz="2400" cap="none" dirty="0" err="1" smtClean="0"/>
              <a:t>section</a:t>
            </a:r>
            <a:r>
              <a:rPr lang="da-DK" sz="2400" cap="none" dirty="0" smtClean="0"/>
              <a:t> is </a:t>
            </a:r>
            <a:r>
              <a:rPr lang="da-DK" sz="2400" cap="none" dirty="0" err="1" smtClean="0"/>
              <a:t>manned</a:t>
            </a:r>
            <a:r>
              <a:rPr lang="da-DK" sz="2400" cap="none" dirty="0" smtClean="0"/>
              <a:t> by </a:t>
            </a:r>
            <a:r>
              <a:rPr lang="da-DK" sz="2400" cap="none" dirty="0" err="1" smtClean="0"/>
              <a:t>six</a:t>
            </a:r>
            <a:r>
              <a:rPr lang="da-DK" sz="2400" cap="none" dirty="0" smtClean="0"/>
              <a:t> full-time </a:t>
            </a:r>
            <a:r>
              <a:rPr lang="da-DK" sz="2400" cap="none" dirty="0" err="1" smtClean="0"/>
              <a:t>teachers</a:t>
            </a:r>
            <a:r>
              <a:rPr lang="da-DK" sz="2400" cap="none" dirty="0" smtClean="0"/>
              <a:t> and a head of </a:t>
            </a:r>
            <a:r>
              <a:rPr lang="da-DK" sz="2400" cap="none" dirty="0" err="1" smtClean="0"/>
              <a:t>section</a:t>
            </a:r>
            <a:r>
              <a:rPr lang="da-DK" sz="2400" cap="none" dirty="0" smtClean="0"/>
              <a:t>.</a:t>
            </a:r>
          </a:p>
          <a:p>
            <a:endParaRPr lang="da-DK" sz="2400" cap="none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0233830" y="1894788"/>
            <a:ext cx="1694846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From </a:t>
            </a:r>
            <a:r>
              <a:rPr lang="da-DK" b="1" dirty="0" err="1" smtClean="0"/>
              <a:t>recruitment</a:t>
            </a:r>
            <a:r>
              <a:rPr lang="da-DK" b="1" dirty="0" smtClean="0"/>
              <a:t> to retention  </a:t>
            </a:r>
            <a:endParaRPr lang="da-DK" b="1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82364" y="2324769"/>
            <a:ext cx="4828242" cy="3466430"/>
          </a:xfrm>
          <a:prstGeom prst="rect">
            <a:avLst/>
          </a:prstGeom>
        </p:spPr>
      </p:pic>
      <p:pic>
        <p:nvPicPr>
          <p:cNvPr id="9" name="Pladsholder til indhold 8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311224" y="2324769"/>
            <a:ext cx="2862190" cy="346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6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14357"/>
          </a:xfrm>
        </p:spPr>
        <p:txBody>
          <a:bodyPr/>
          <a:lstStyle/>
          <a:p>
            <a:r>
              <a:rPr lang="da-DK" dirty="0" err="1" smtClean="0"/>
              <a:t>recruitment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3"/>
          </p:nvPr>
        </p:nvSpPr>
        <p:spPr>
          <a:xfrm>
            <a:off x="0" y="1432874"/>
            <a:ext cx="6019800" cy="5425126"/>
          </a:xfrm>
        </p:spPr>
        <p:txBody>
          <a:bodyPr>
            <a:normAutofit lnSpcReduction="10000"/>
          </a:bodyPr>
          <a:lstStyle/>
          <a:p>
            <a:r>
              <a:rPr lang="da-DK" sz="2400" b="1" cap="none" dirty="0" err="1" smtClean="0"/>
              <a:t>What</a:t>
            </a:r>
            <a:r>
              <a:rPr lang="da-DK" sz="2400" b="1" cap="none" dirty="0" smtClean="0"/>
              <a:t> </a:t>
            </a:r>
            <a:r>
              <a:rPr lang="da-DK" sz="2400" b="1" cap="none" dirty="0" err="1" smtClean="0"/>
              <a:t>we</a:t>
            </a:r>
            <a:r>
              <a:rPr lang="da-DK" sz="2400" b="1" cap="none" dirty="0" smtClean="0"/>
              <a:t> offer</a:t>
            </a:r>
            <a:r>
              <a:rPr lang="da-DK" sz="2400" dirty="0" smtClean="0"/>
              <a:t>:</a:t>
            </a:r>
          </a:p>
          <a:p>
            <a:r>
              <a:rPr lang="da-DK" sz="2400" b="1" cap="none" dirty="0" smtClean="0"/>
              <a:t>Full-time permanent </a:t>
            </a:r>
            <a:r>
              <a:rPr lang="da-DK" sz="2400" b="1" cap="none" dirty="0" err="1" smtClean="0"/>
              <a:t>employment</a:t>
            </a:r>
            <a:r>
              <a:rPr lang="da-DK" sz="2400" dirty="0" smtClean="0"/>
              <a:t>.</a:t>
            </a:r>
          </a:p>
          <a:p>
            <a:r>
              <a:rPr lang="da-DK" sz="2400" cap="none" dirty="0" smtClean="0"/>
              <a:t>English </a:t>
            </a:r>
            <a:r>
              <a:rPr lang="da-DK" sz="2400" b="1" cap="none" dirty="0" err="1" smtClean="0"/>
              <a:t>content</a:t>
            </a:r>
            <a:r>
              <a:rPr lang="da-DK" sz="2400" cap="none" dirty="0" smtClean="0"/>
              <a:t> </a:t>
            </a:r>
            <a:r>
              <a:rPr lang="da-DK" sz="2400" cap="none" dirty="0" err="1" smtClean="0"/>
              <a:t>that</a:t>
            </a:r>
            <a:r>
              <a:rPr lang="da-DK" sz="2400" cap="none" dirty="0" smtClean="0"/>
              <a:t> is all service-</a:t>
            </a:r>
            <a:r>
              <a:rPr lang="da-DK" sz="2400" cap="none" dirty="0" err="1" smtClean="0"/>
              <a:t>specific</a:t>
            </a:r>
            <a:r>
              <a:rPr lang="da-DK" sz="2400" cap="none" dirty="0" smtClean="0"/>
              <a:t> and </a:t>
            </a:r>
            <a:r>
              <a:rPr lang="da-DK" sz="2400" cap="none" dirty="0" err="1" smtClean="0"/>
              <a:t>fully</a:t>
            </a:r>
            <a:r>
              <a:rPr lang="da-DK" sz="2400" cap="none" dirty="0" smtClean="0"/>
              <a:t> </a:t>
            </a:r>
            <a:r>
              <a:rPr lang="da-DK" sz="2400" cap="none" dirty="0" err="1" smtClean="0"/>
              <a:t>integrated</a:t>
            </a:r>
            <a:r>
              <a:rPr lang="da-DK" sz="2400" cap="none" dirty="0" smtClean="0"/>
              <a:t> </a:t>
            </a:r>
            <a:r>
              <a:rPr lang="da-DK" sz="2400" cap="none" dirty="0" err="1" smtClean="0"/>
              <a:t>into</a:t>
            </a:r>
            <a:r>
              <a:rPr lang="da-DK" sz="2400" cap="none" dirty="0" smtClean="0"/>
              <a:t> officer </a:t>
            </a:r>
            <a:r>
              <a:rPr lang="da-DK" sz="2400" cap="none" dirty="0" err="1" smtClean="0"/>
              <a:t>training</a:t>
            </a:r>
            <a:r>
              <a:rPr lang="da-DK" sz="2400" cap="none" dirty="0" smtClean="0"/>
              <a:t>.</a:t>
            </a:r>
          </a:p>
          <a:p>
            <a:r>
              <a:rPr lang="da-DK" sz="2400" b="1" cap="none" dirty="0" err="1" smtClean="0"/>
              <a:t>Cadets</a:t>
            </a:r>
            <a:r>
              <a:rPr lang="da-DK" sz="2400" cap="none" dirty="0" smtClean="0"/>
              <a:t> </a:t>
            </a:r>
            <a:r>
              <a:rPr lang="da-DK" sz="2400" cap="none" dirty="0" err="1" smtClean="0"/>
              <a:t>who</a:t>
            </a:r>
            <a:r>
              <a:rPr lang="da-DK" sz="2400" cap="none" dirty="0" smtClean="0"/>
              <a:t> </a:t>
            </a:r>
            <a:r>
              <a:rPr lang="da-DK" sz="2400" cap="none" dirty="0" err="1" smtClean="0"/>
              <a:t>are</a:t>
            </a:r>
            <a:r>
              <a:rPr lang="da-DK" sz="2400" cap="none" dirty="0" smtClean="0"/>
              <a:t> </a:t>
            </a:r>
            <a:r>
              <a:rPr lang="da-DK" sz="2400" cap="none" dirty="0" err="1" smtClean="0"/>
              <a:t>highly</a:t>
            </a:r>
            <a:r>
              <a:rPr lang="da-DK" sz="2400" cap="none" dirty="0" smtClean="0"/>
              <a:t> </a:t>
            </a:r>
            <a:r>
              <a:rPr lang="da-DK" sz="2400" cap="none" dirty="0" err="1" smtClean="0"/>
              <a:t>motivated</a:t>
            </a:r>
            <a:r>
              <a:rPr lang="da-DK" sz="2400" cap="none" dirty="0" smtClean="0"/>
              <a:t>, but </a:t>
            </a:r>
            <a:r>
              <a:rPr lang="da-DK" sz="2400" cap="none" dirty="0" err="1" smtClean="0"/>
              <a:t>maybe</a:t>
            </a:r>
            <a:r>
              <a:rPr lang="da-DK" sz="2400" cap="none" dirty="0" smtClean="0"/>
              <a:t> </a:t>
            </a:r>
            <a:r>
              <a:rPr lang="da-DK" sz="2400" cap="none" dirty="0" err="1" smtClean="0"/>
              <a:t>less</a:t>
            </a:r>
            <a:r>
              <a:rPr lang="da-DK" sz="2400" cap="none" dirty="0" smtClean="0"/>
              <a:t> so </a:t>
            </a:r>
            <a:r>
              <a:rPr lang="da-DK" sz="2400" cap="none" dirty="0" err="1" smtClean="0"/>
              <a:t>when</a:t>
            </a:r>
            <a:r>
              <a:rPr lang="da-DK" sz="2400" cap="none" dirty="0" smtClean="0"/>
              <a:t> it </a:t>
            </a:r>
            <a:r>
              <a:rPr lang="da-DK" sz="2400" cap="none" dirty="0" err="1" smtClean="0"/>
              <a:t>comes</a:t>
            </a:r>
            <a:r>
              <a:rPr lang="da-DK" sz="2400" cap="none" dirty="0" smtClean="0"/>
              <a:t> to English.</a:t>
            </a:r>
          </a:p>
          <a:p>
            <a:r>
              <a:rPr lang="da-DK" sz="2400" cap="none" dirty="0" smtClean="0"/>
              <a:t>A </a:t>
            </a:r>
            <a:r>
              <a:rPr lang="da-DK" sz="2400" cap="none" dirty="0" err="1" smtClean="0"/>
              <a:t>very</a:t>
            </a:r>
            <a:r>
              <a:rPr lang="da-DK" sz="2400" cap="none" dirty="0" smtClean="0"/>
              <a:t> </a:t>
            </a:r>
            <a:r>
              <a:rPr lang="da-DK" sz="2400" b="1" cap="none" dirty="0" err="1" smtClean="0"/>
              <a:t>steep</a:t>
            </a:r>
            <a:r>
              <a:rPr lang="da-DK" sz="2400" cap="none" dirty="0" smtClean="0"/>
              <a:t> initial </a:t>
            </a:r>
            <a:r>
              <a:rPr lang="da-DK" sz="2400" b="1" cap="none" dirty="0" err="1" smtClean="0"/>
              <a:t>learning</a:t>
            </a:r>
            <a:r>
              <a:rPr lang="da-DK" sz="2400" b="1" cap="none" dirty="0" smtClean="0"/>
              <a:t> </a:t>
            </a:r>
            <a:r>
              <a:rPr lang="da-DK" sz="2400" b="1" cap="none" dirty="0" err="1" smtClean="0"/>
              <a:t>curve</a:t>
            </a:r>
            <a:r>
              <a:rPr lang="da-DK" sz="2400" b="1" cap="none" dirty="0" smtClean="0"/>
              <a:t>.</a:t>
            </a:r>
          </a:p>
          <a:p>
            <a:r>
              <a:rPr lang="da-DK" sz="2400" b="1" cap="none" dirty="0" err="1" smtClean="0"/>
              <a:t>Colleagues</a:t>
            </a:r>
            <a:r>
              <a:rPr lang="da-DK" sz="2400" b="1" cap="none" dirty="0" smtClean="0"/>
              <a:t> </a:t>
            </a:r>
            <a:r>
              <a:rPr lang="da-DK" sz="2400" cap="none" dirty="0" err="1" smtClean="0"/>
              <a:t>who</a:t>
            </a:r>
            <a:r>
              <a:rPr lang="da-DK" sz="2400" cap="none" dirty="0" smtClean="0"/>
              <a:t> </a:t>
            </a:r>
            <a:r>
              <a:rPr lang="da-DK" sz="2400" cap="none" dirty="0" err="1" smtClean="0"/>
              <a:t>will</a:t>
            </a:r>
            <a:r>
              <a:rPr lang="da-DK" sz="2400" cap="none" dirty="0" smtClean="0"/>
              <a:t> </a:t>
            </a:r>
            <a:r>
              <a:rPr lang="da-DK" sz="2400" b="1" cap="none" dirty="0" smtClean="0"/>
              <a:t>mentor</a:t>
            </a:r>
            <a:r>
              <a:rPr lang="da-DK" sz="2400" cap="none" dirty="0" smtClean="0"/>
              <a:t> and </a:t>
            </a:r>
            <a:r>
              <a:rPr lang="da-DK" sz="2400" b="1" cap="none" dirty="0" smtClean="0"/>
              <a:t>support</a:t>
            </a:r>
            <a:r>
              <a:rPr lang="da-DK" sz="2400" cap="none" dirty="0"/>
              <a:t>.</a:t>
            </a:r>
            <a:r>
              <a:rPr lang="da-DK" sz="2400" cap="none" dirty="0" smtClean="0"/>
              <a:t> </a:t>
            </a:r>
          </a:p>
          <a:p>
            <a:r>
              <a:rPr lang="da-DK" sz="2400" cap="none" dirty="0" smtClean="0"/>
              <a:t>Limited time for </a:t>
            </a:r>
            <a:r>
              <a:rPr lang="da-DK" sz="2400" b="1" cap="none" dirty="0" err="1" smtClean="0"/>
              <a:t>formalized</a:t>
            </a:r>
            <a:r>
              <a:rPr lang="da-DK" sz="2400" b="1" cap="none" dirty="0" smtClean="0"/>
              <a:t> </a:t>
            </a:r>
            <a:r>
              <a:rPr lang="da-DK" sz="2400" b="1" cap="none" dirty="0" err="1" smtClean="0"/>
              <a:t>development</a:t>
            </a:r>
            <a:r>
              <a:rPr lang="da-DK" sz="2400" b="1" cap="none" dirty="0"/>
              <a:t> </a:t>
            </a:r>
            <a:r>
              <a:rPr lang="da-DK" sz="2400" cap="none" dirty="0" smtClean="0"/>
              <a:t>and a</a:t>
            </a:r>
            <a:r>
              <a:rPr lang="da-DK" sz="2400" b="1" cap="none" dirty="0" smtClean="0"/>
              <a:t> </a:t>
            </a:r>
            <a:r>
              <a:rPr lang="da-DK" sz="2400" b="1" cap="none" dirty="0" err="1" smtClean="0"/>
              <a:t>horizontal</a:t>
            </a:r>
            <a:r>
              <a:rPr lang="da-DK" sz="2400" b="1" cap="none" dirty="0" smtClean="0"/>
              <a:t> </a:t>
            </a:r>
            <a:r>
              <a:rPr lang="da-DK" sz="2400" b="1" cap="none" dirty="0" err="1" smtClean="0"/>
              <a:t>career</a:t>
            </a:r>
            <a:r>
              <a:rPr lang="da-DK" sz="2400" b="1" cap="none" dirty="0" smtClean="0"/>
              <a:t> </a:t>
            </a:r>
            <a:r>
              <a:rPr lang="da-DK" sz="2400" b="1" cap="none" dirty="0" err="1" smtClean="0"/>
              <a:t>path</a:t>
            </a:r>
            <a:r>
              <a:rPr lang="da-DK" sz="2400" b="1" cap="none" dirty="0" smtClean="0"/>
              <a:t>….</a:t>
            </a:r>
          </a:p>
          <a:p>
            <a:r>
              <a:rPr lang="da-DK" sz="2400" cap="none" dirty="0" err="1" smtClean="0"/>
              <a:t>Extensive</a:t>
            </a:r>
            <a:r>
              <a:rPr lang="da-DK" sz="2400" b="1" cap="none" dirty="0" smtClean="0"/>
              <a:t> </a:t>
            </a:r>
            <a:r>
              <a:rPr lang="da-DK" sz="2400" b="1" cap="none" dirty="0" err="1" smtClean="0"/>
              <a:t>autonomy</a:t>
            </a:r>
            <a:r>
              <a:rPr lang="da-DK" sz="2400" b="1" cap="none" dirty="0" smtClean="0"/>
              <a:t> and </a:t>
            </a:r>
            <a:r>
              <a:rPr lang="da-DK" sz="2400" b="1" cap="none" dirty="0" err="1" smtClean="0"/>
              <a:t>agency</a:t>
            </a:r>
            <a:r>
              <a:rPr lang="da-DK" sz="2400" b="1" cap="none" dirty="0" smtClean="0"/>
              <a:t>.</a:t>
            </a:r>
          </a:p>
          <a:p>
            <a:endParaRPr lang="da-DK" sz="2400" cap="none" dirty="0" smtClean="0"/>
          </a:p>
          <a:p>
            <a:endParaRPr lang="da-DK" sz="2400" cap="none" dirty="0" smtClean="0"/>
          </a:p>
          <a:p>
            <a:endParaRPr lang="da-DK" sz="2400" cap="none" dirty="0" smtClean="0"/>
          </a:p>
          <a:p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4"/>
          </p:nvPr>
        </p:nvSpPr>
        <p:spPr>
          <a:xfrm>
            <a:off x="6172200" y="1432874"/>
            <a:ext cx="6019800" cy="5425126"/>
          </a:xfrm>
        </p:spPr>
        <p:txBody>
          <a:bodyPr>
            <a:normAutofit/>
          </a:bodyPr>
          <a:lstStyle/>
          <a:p>
            <a:r>
              <a:rPr lang="da-DK" sz="2400" b="1" cap="none" dirty="0" smtClean="0"/>
              <a:t>The profile </a:t>
            </a:r>
            <a:r>
              <a:rPr lang="da-DK" sz="2400" b="1" cap="none" dirty="0" err="1" smtClean="0"/>
              <a:t>we</a:t>
            </a:r>
            <a:r>
              <a:rPr lang="da-DK" sz="2400" b="1" cap="none" dirty="0" smtClean="0"/>
              <a:t> look for:</a:t>
            </a:r>
          </a:p>
          <a:p>
            <a:r>
              <a:rPr lang="da-DK" sz="2400" b="1" cap="none" dirty="0" smtClean="0">
                <a:solidFill>
                  <a:srgbClr val="00B050"/>
                </a:solidFill>
              </a:rPr>
              <a:t>Academic </a:t>
            </a:r>
            <a:r>
              <a:rPr lang="da-DK" sz="2400" b="1" cap="none" dirty="0" err="1" smtClean="0">
                <a:solidFill>
                  <a:srgbClr val="00B050"/>
                </a:solidFill>
              </a:rPr>
              <a:t>degree</a:t>
            </a:r>
            <a:r>
              <a:rPr lang="da-DK" sz="2400" cap="none" dirty="0" smtClean="0">
                <a:solidFill>
                  <a:srgbClr val="00B050"/>
                </a:solidFill>
              </a:rPr>
              <a:t> in English; a </a:t>
            </a:r>
            <a:r>
              <a:rPr lang="da-DK" sz="2400" cap="none" dirty="0" err="1" smtClean="0">
                <a:solidFill>
                  <a:srgbClr val="00B050"/>
                </a:solidFill>
              </a:rPr>
              <a:t>track</a:t>
            </a:r>
            <a:r>
              <a:rPr lang="da-DK" sz="2400" cap="none" dirty="0" smtClean="0">
                <a:solidFill>
                  <a:srgbClr val="00B050"/>
                </a:solidFill>
              </a:rPr>
              <a:t> </a:t>
            </a:r>
            <a:r>
              <a:rPr lang="da-DK" sz="2400" cap="none" dirty="0" err="1" smtClean="0">
                <a:solidFill>
                  <a:srgbClr val="00B050"/>
                </a:solidFill>
              </a:rPr>
              <a:t>record</a:t>
            </a:r>
            <a:r>
              <a:rPr lang="da-DK" sz="2400" cap="none" dirty="0" smtClean="0">
                <a:solidFill>
                  <a:srgbClr val="00B050"/>
                </a:solidFill>
              </a:rPr>
              <a:t> of solid </a:t>
            </a:r>
            <a:r>
              <a:rPr lang="da-DK" sz="2400" b="1" cap="none" dirty="0" err="1" smtClean="0">
                <a:solidFill>
                  <a:srgbClr val="00B050"/>
                </a:solidFill>
              </a:rPr>
              <a:t>teaching</a:t>
            </a:r>
            <a:r>
              <a:rPr lang="da-DK" sz="2400" b="1" cap="none" dirty="0" smtClean="0">
                <a:solidFill>
                  <a:srgbClr val="00B050"/>
                </a:solidFill>
              </a:rPr>
              <a:t> </a:t>
            </a:r>
            <a:r>
              <a:rPr lang="da-DK" sz="2400" b="1" cap="none" dirty="0" err="1" smtClean="0">
                <a:solidFill>
                  <a:srgbClr val="00B050"/>
                </a:solidFill>
              </a:rPr>
              <a:t>experience</a:t>
            </a:r>
            <a:r>
              <a:rPr lang="da-DK" sz="2400" b="1" cap="none" dirty="0" smtClean="0">
                <a:solidFill>
                  <a:srgbClr val="00B050"/>
                </a:solidFill>
              </a:rPr>
              <a:t>; ESP</a:t>
            </a:r>
            <a:r>
              <a:rPr lang="da-DK" sz="2400" cap="none" dirty="0" smtClean="0">
                <a:solidFill>
                  <a:srgbClr val="00B050"/>
                </a:solidFill>
              </a:rPr>
              <a:t> if </a:t>
            </a:r>
            <a:r>
              <a:rPr lang="da-DK" sz="2400" cap="none" dirty="0" err="1" smtClean="0">
                <a:solidFill>
                  <a:srgbClr val="00B050"/>
                </a:solidFill>
              </a:rPr>
              <a:t>possible</a:t>
            </a:r>
            <a:r>
              <a:rPr lang="da-DK" sz="2400" cap="none" dirty="0" smtClean="0">
                <a:solidFill>
                  <a:srgbClr val="00B050"/>
                </a:solidFill>
              </a:rPr>
              <a:t>.</a:t>
            </a:r>
          </a:p>
          <a:p>
            <a:r>
              <a:rPr lang="da-DK" sz="2400" cap="none" dirty="0" err="1" smtClean="0">
                <a:solidFill>
                  <a:srgbClr val="00B050"/>
                </a:solidFill>
              </a:rPr>
              <a:t>Experience</a:t>
            </a:r>
            <a:r>
              <a:rPr lang="da-DK" sz="2400" cap="none" dirty="0" smtClean="0">
                <a:solidFill>
                  <a:srgbClr val="00B050"/>
                </a:solidFill>
              </a:rPr>
              <a:t> with </a:t>
            </a:r>
            <a:r>
              <a:rPr lang="da-DK" sz="2400" b="1" cap="none" dirty="0" err="1" smtClean="0">
                <a:solidFill>
                  <a:srgbClr val="00B050"/>
                </a:solidFill>
              </a:rPr>
              <a:t>classroom</a:t>
            </a:r>
            <a:r>
              <a:rPr lang="da-DK" sz="2400" b="1" cap="none" dirty="0" smtClean="0">
                <a:solidFill>
                  <a:srgbClr val="00B050"/>
                </a:solidFill>
              </a:rPr>
              <a:t> management</a:t>
            </a:r>
            <a:r>
              <a:rPr lang="da-DK" sz="2400" cap="none" dirty="0" smtClean="0">
                <a:solidFill>
                  <a:srgbClr val="00B050"/>
                </a:solidFill>
              </a:rPr>
              <a:t> in an </a:t>
            </a:r>
            <a:r>
              <a:rPr lang="da-DK" sz="2400" b="1" cap="none" dirty="0" err="1" smtClean="0">
                <a:solidFill>
                  <a:srgbClr val="00B050"/>
                </a:solidFill>
              </a:rPr>
              <a:t>adult</a:t>
            </a:r>
            <a:r>
              <a:rPr lang="da-DK" sz="2400" b="1" cap="none" dirty="0" smtClean="0">
                <a:solidFill>
                  <a:srgbClr val="00B050"/>
                </a:solidFill>
              </a:rPr>
              <a:t> </a:t>
            </a:r>
            <a:r>
              <a:rPr lang="da-DK" sz="2400" b="1" cap="none" dirty="0" err="1" smtClean="0">
                <a:solidFill>
                  <a:srgbClr val="00B050"/>
                </a:solidFill>
              </a:rPr>
              <a:t>learning</a:t>
            </a:r>
            <a:r>
              <a:rPr lang="da-DK" sz="2400" b="1" cap="none" dirty="0" smtClean="0">
                <a:solidFill>
                  <a:srgbClr val="00B050"/>
                </a:solidFill>
              </a:rPr>
              <a:t> </a:t>
            </a:r>
            <a:r>
              <a:rPr lang="da-DK" sz="2400" b="1" cap="none" dirty="0" err="1" smtClean="0">
                <a:solidFill>
                  <a:srgbClr val="00B050"/>
                </a:solidFill>
              </a:rPr>
              <a:t>environment</a:t>
            </a:r>
            <a:r>
              <a:rPr lang="da-DK" sz="2400" b="1" cap="none" dirty="0" smtClean="0">
                <a:solidFill>
                  <a:srgbClr val="00B050"/>
                </a:solidFill>
              </a:rPr>
              <a:t>, </a:t>
            </a:r>
            <a:r>
              <a:rPr lang="da-DK" sz="2400" cap="none" dirty="0" err="1" smtClean="0">
                <a:solidFill>
                  <a:srgbClr val="00B050"/>
                </a:solidFill>
              </a:rPr>
              <a:t>coupled</a:t>
            </a:r>
            <a:r>
              <a:rPr lang="da-DK" sz="2400" cap="none" dirty="0" smtClean="0">
                <a:solidFill>
                  <a:srgbClr val="00B050"/>
                </a:solidFill>
              </a:rPr>
              <a:t> with a </a:t>
            </a:r>
            <a:r>
              <a:rPr lang="da-DK" sz="2400" cap="none" dirty="0" err="1" smtClean="0">
                <a:solidFill>
                  <a:srgbClr val="00B050"/>
                </a:solidFill>
              </a:rPr>
              <a:t>well-kitted</a:t>
            </a:r>
            <a:r>
              <a:rPr lang="da-DK" sz="2400" b="1" cap="none" dirty="0" smtClean="0">
                <a:solidFill>
                  <a:srgbClr val="00B050"/>
                </a:solidFill>
              </a:rPr>
              <a:t> </a:t>
            </a:r>
            <a:r>
              <a:rPr lang="da-DK" sz="2400" b="1" cap="none" dirty="0" err="1" smtClean="0">
                <a:solidFill>
                  <a:srgbClr val="00B050"/>
                </a:solidFill>
              </a:rPr>
              <a:t>pedagogical</a:t>
            </a:r>
            <a:r>
              <a:rPr lang="da-DK" sz="2400" b="1" cap="none" dirty="0" smtClean="0">
                <a:solidFill>
                  <a:srgbClr val="00B050"/>
                </a:solidFill>
              </a:rPr>
              <a:t> </a:t>
            </a:r>
            <a:r>
              <a:rPr lang="da-DK" sz="2400" b="1" cap="none" dirty="0" err="1" smtClean="0">
                <a:solidFill>
                  <a:srgbClr val="00B050"/>
                </a:solidFill>
              </a:rPr>
              <a:t>toolbelt</a:t>
            </a:r>
            <a:r>
              <a:rPr lang="da-DK" sz="2400" cap="none" dirty="0" smtClean="0">
                <a:solidFill>
                  <a:srgbClr val="00B050"/>
                </a:solidFill>
              </a:rPr>
              <a:t>.</a:t>
            </a:r>
          </a:p>
          <a:p>
            <a:r>
              <a:rPr lang="da-DK" sz="2400" b="1" cap="none" dirty="0" err="1" smtClean="0">
                <a:solidFill>
                  <a:srgbClr val="FF0000"/>
                </a:solidFill>
              </a:rPr>
              <a:t>Resilient</a:t>
            </a:r>
            <a:r>
              <a:rPr lang="da-DK" sz="2400" cap="none" dirty="0" smtClean="0">
                <a:solidFill>
                  <a:srgbClr val="FF0000"/>
                </a:solidFill>
              </a:rPr>
              <a:t>, </a:t>
            </a:r>
            <a:r>
              <a:rPr lang="da-DK" sz="2400" b="1" cap="none" dirty="0" err="1" smtClean="0">
                <a:solidFill>
                  <a:srgbClr val="FF0000"/>
                </a:solidFill>
              </a:rPr>
              <a:t>ambitious</a:t>
            </a:r>
            <a:r>
              <a:rPr lang="da-DK" sz="2400" cap="none" dirty="0" smtClean="0">
                <a:solidFill>
                  <a:srgbClr val="FF0000"/>
                </a:solidFill>
              </a:rPr>
              <a:t>, </a:t>
            </a:r>
            <a:r>
              <a:rPr lang="da-DK" sz="2400" b="1" cap="none" dirty="0" err="1" smtClean="0">
                <a:solidFill>
                  <a:srgbClr val="FF0000"/>
                </a:solidFill>
              </a:rPr>
              <a:t>realistic</a:t>
            </a:r>
            <a:r>
              <a:rPr lang="da-DK" sz="2400" cap="none" dirty="0" smtClean="0">
                <a:solidFill>
                  <a:srgbClr val="FF0000"/>
                </a:solidFill>
              </a:rPr>
              <a:t> </a:t>
            </a:r>
            <a:r>
              <a:rPr lang="da-DK" sz="2400" cap="none" dirty="0" err="1" smtClean="0">
                <a:solidFill>
                  <a:srgbClr val="FF0000"/>
                </a:solidFill>
              </a:rPr>
              <a:t>about</a:t>
            </a:r>
            <a:r>
              <a:rPr lang="da-DK" sz="2400" cap="none" dirty="0" smtClean="0">
                <a:solidFill>
                  <a:srgbClr val="FF0000"/>
                </a:solidFill>
              </a:rPr>
              <a:t> the </a:t>
            </a:r>
            <a:r>
              <a:rPr lang="da-DK" sz="2400" cap="none" dirty="0" err="1" smtClean="0">
                <a:solidFill>
                  <a:srgbClr val="FF0000"/>
                </a:solidFill>
              </a:rPr>
              <a:t>challenges</a:t>
            </a:r>
            <a:r>
              <a:rPr lang="da-DK" sz="2400" cap="none" dirty="0" smtClean="0">
                <a:solidFill>
                  <a:srgbClr val="FF0000"/>
                </a:solidFill>
              </a:rPr>
              <a:t> of the job, </a:t>
            </a:r>
            <a:r>
              <a:rPr lang="da-DK" sz="2400" b="1" cap="none" dirty="0" err="1" smtClean="0">
                <a:solidFill>
                  <a:srgbClr val="FF0000"/>
                </a:solidFill>
              </a:rPr>
              <a:t>comfortable</a:t>
            </a:r>
            <a:r>
              <a:rPr lang="da-DK" sz="2400" cap="none" dirty="0" smtClean="0">
                <a:solidFill>
                  <a:srgbClr val="FF0000"/>
                </a:solidFill>
              </a:rPr>
              <a:t> with </a:t>
            </a:r>
            <a:r>
              <a:rPr lang="da-DK" sz="2400" b="1" cap="none" dirty="0" smtClean="0">
                <a:solidFill>
                  <a:srgbClr val="FF0000"/>
                </a:solidFill>
              </a:rPr>
              <a:t>not </a:t>
            </a:r>
            <a:r>
              <a:rPr lang="da-DK" sz="2400" b="1" cap="none" dirty="0" err="1" smtClean="0">
                <a:solidFill>
                  <a:srgbClr val="FF0000"/>
                </a:solidFill>
              </a:rPr>
              <a:t>being</a:t>
            </a:r>
            <a:r>
              <a:rPr lang="da-DK" sz="2400" b="1" cap="none" dirty="0" smtClean="0">
                <a:solidFill>
                  <a:srgbClr val="FF0000"/>
                </a:solidFill>
              </a:rPr>
              <a:t> an SME</a:t>
            </a:r>
            <a:r>
              <a:rPr lang="da-DK" sz="2400" cap="none" dirty="0" smtClean="0">
                <a:solidFill>
                  <a:srgbClr val="FF0000"/>
                </a:solidFill>
              </a:rPr>
              <a:t>, </a:t>
            </a:r>
            <a:r>
              <a:rPr lang="da-DK" sz="2400" cap="none" dirty="0" err="1" smtClean="0">
                <a:solidFill>
                  <a:srgbClr val="FF0000"/>
                </a:solidFill>
              </a:rPr>
              <a:t>good</a:t>
            </a:r>
            <a:r>
              <a:rPr lang="da-DK" sz="2400" cap="none" dirty="0" smtClean="0">
                <a:solidFill>
                  <a:srgbClr val="FF0000"/>
                </a:solidFill>
              </a:rPr>
              <a:t> at </a:t>
            </a:r>
            <a:r>
              <a:rPr lang="da-DK" sz="2400" b="1" cap="none" dirty="0" smtClean="0">
                <a:solidFill>
                  <a:srgbClr val="FF0000"/>
                </a:solidFill>
              </a:rPr>
              <a:t>”on-the-job </a:t>
            </a:r>
            <a:r>
              <a:rPr lang="da-DK" sz="2400" b="1" cap="none" dirty="0" err="1" smtClean="0">
                <a:solidFill>
                  <a:srgbClr val="FF0000"/>
                </a:solidFill>
              </a:rPr>
              <a:t>learning</a:t>
            </a:r>
            <a:r>
              <a:rPr lang="da-DK" sz="2400" b="1" cap="none" dirty="0" smtClean="0">
                <a:solidFill>
                  <a:srgbClr val="FF0000"/>
                </a:solidFill>
              </a:rPr>
              <a:t>”, </a:t>
            </a:r>
            <a:r>
              <a:rPr lang="da-DK" sz="2400" b="1" cap="none" dirty="0" err="1" smtClean="0">
                <a:solidFill>
                  <a:srgbClr val="FF0000"/>
                </a:solidFill>
              </a:rPr>
              <a:t>unfazed</a:t>
            </a:r>
            <a:r>
              <a:rPr lang="da-DK" sz="2400" b="1" cap="none" dirty="0" smtClean="0">
                <a:solidFill>
                  <a:srgbClr val="FF0000"/>
                </a:solidFill>
              </a:rPr>
              <a:t> </a:t>
            </a:r>
            <a:r>
              <a:rPr lang="da-DK" sz="2400" cap="none" dirty="0" err="1" smtClean="0">
                <a:solidFill>
                  <a:srgbClr val="FF0000"/>
                </a:solidFill>
              </a:rPr>
              <a:t>about</a:t>
            </a:r>
            <a:r>
              <a:rPr lang="da-DK" sz="2400" cap="none" dirty="0" smtClean="0">
                <a:solidFill>
                  <a:srgbClr val="FF0000"/>
                </a:solidFill>
              </a:rPr>
              <a:t> </a:t>
            </a:r>
            <a:r>
              <a:rPr lang="da-DK" sz="2400" cap="none" dirty="0" err="1" smtClean="0">
                <a:solidFill>
                  <a:srgbClr val="FF0000"/>
                </a:solidFill>
              </a:rPr>
              <a:t>becoming</a:t>
            </a:r>
            <a:r>
              <a:rPr lang="da-DK" sz="2400" cap="none" dirty="0" smtClean="0">
                <a:solidFill>
                  <a:srgbClr val="FF0000"/>
                </a:solidFill>
              </a:rPr>
              <a:t> an ”</a:t>
            </a:r>
            <a:r>
              <a:rPr lang="da-DK" sz="2400" b="1" cap="none" dirty="0" err="1" smtClean="0">
                <a:solidFill>
                  <a:srgbClr val="FF0000"/>
                </a:solidFill>
              </a:rPr>
              <a:t>experienced</a:t>
            </a:r>
            <a:r>
              <a:rPr lang="da-DK" sz="2400" b="1" cap="none" dirty="0" smtClean="0">
                <a:solidFill>
                  <a:srgbClr val="FF0000"/>
                </a:solidFill>
              </a:rPr>
              <a:t> </a:t>
            </a:r>
            <a:r>
              <a:rPr lang="da-DK" sz="2400" b="1" cap="none" dirty="0" err="1" smtClean="0">
                <a:solidFill>
                  <a:srgbClr val="FF0000"/>
                </a:solidFill>
              </a:rPr>
              <a:t>rookie</a:t>
            </a:r>
            <a:r>
              <a:rPr lang="da-DK" sz="2400" cap="none" dirty="0" smtClean="0">
                <a:solidFill>
                  <a:srgbClr val="FF0000"/>
                </a:solidFill>
              </a:rPr>
              <a:t>”</a:t>
            </a:r>
            <a:r>
              <a:rPr lang="da-DK" sz="2400" b="1" cap="none" dirty="0" smtClean="0">
                <a:solidFill>
                  <a:srgbClr val="FF0000"/>
                </a:solidFill>
              </a:rPr>
              <a:t>.</a:t>
            </a:r>
            <a:r>
              <a:rPr lang="da-DK" sz="2400" cap="none" dirty="0" smtClean="0"/>
              <a:t> </a:t>
            </a:r>
          </a:p>
          <a:p>
            <a:endParaRPr lang="da-DK" sz="2400" cap="none" dirty="0" smtClean="0"/>
          </a:p>
          <a:p>
            <a:endParaRPr lang="da-DK" sz="2400" cap="none" dirty="0"/>
          </a:p>
        </p:txBody>
      </p:sp>
    </p:spTree>
    <p:extLst>
      <p:ext uri="{BB962C8B-B14F-4D97-AF65-F5344CB8AC3E}">
        <p14:creationId xmlns:p14="http://schemas.microsoft.com/office/powerpoint/2010/main" val="25774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615636"/>
          </a:xfrm>
        </p:spPr>
        <p:txBody>
          <a:bodyPr>
            <a:normAutofit/>
          </a:bodyPr>
          <a:lstStyle/>
          <a:p>
            <a:r>
              <a:rPr lang="da-DK" sz="2500" dirty="0" smtClean="0"/>
              <a:t>Initial professional-Development </a:t>
            </a:r>
            <a:r>
              <a:rPr lang="da-DK" sz="2500" dirty="0" err="1" smtClean="0"/>
              <a:t>objectives</a:t>
            </a:r>
            <a:r>
              <a:rPr lang="da-DK" sz="2500" dirty="0" smtClean="0"/>
              <a:t> </a:t>
            </a:r>
            <a:r>
              <a:rPr lang="da-DK" sz="2500" dirty="0" err="1" smtClean="0"/>
              <a:t>are</a:t>
            </a:r>
            <a:r>
              <a:rPr lang="da-DK" sz="2500" dirty="0" smtClean="0"/>
              <a:t> </a:t>
            </a:r>
            <a:r>
              <a:rPr lang="da-DK" sz="2500" dirty="0" err="1" smtClean="0"/>
              <a:t>two</a:t>
            </a:r>
            <a:r>
              <a:rPr lang="da-DK" sz="2500" dirty="0" smtClean="0"/>
              <a:t>-fold: </a:t>
            </a:r>
            <a:br>
              <a:rPr lang="da-DK" sz="2500" dirty="0" smtClean="0"/>
            </a:br>
            <a:r>
              <a:rPr lang="da-DK" sz="2500" dirty="0" smtClean="0"/>
              <a:t/>
            </a:r>
            <a:br>
              <a:rPr lang="da-DK" sz="2500" dirty="0" smtClean="0"/>
            </a:br>
            <a:r>
              <a:rPr lang="da-DK" sz="2500" dirty="0" err="1" smtClean="0"/>
              <a:t>increased</a:t>
            </a:r>
            <a:r>
              <a:rPr lang="da-DK" sz="2500" dirty="0" smtClean="0"/>
              <a:t> </a:t>
            </a:r>
            <a:r>
              <a:rPr lang="da-DK" sz="2500" b="1" dirty="0" err="1" smtClean="0"/>
              <a:t>teaching</a:t>
            </a:r>
            <a:r>
              <a:rPr lang="da-DK" sz="2500" b="1" dirty="0" smtClean="0"/>
              <a:t> </a:t>
            </a:r>
            <a:r>
              <a:rPr lang="da-DK" sz="2500" b="1" dirty="0" err="1" smtClean="0"/>
              <a:t>quality</a:t>
            </a:r>
            <a:r>
              <a:rPr lang="da-DK" sz="2500" b="1" dirty="0" smtClean="0"/>
              <a:t> </a:t>
            </a:r>
            <a:r>
              <a:rPr lang="da-DK" sz="2500" dirty="0" smtClean="0"/>
              <a:t>and </a:t>
            </a:r>
            <a:r>
              <a:rPr lang="da-DK" sz="2500" b="1" dirty="0" smtClean="0"/>
              <a:t>short-term</a:t>
            </a:r>
            <a:r>
              <a:rPr lang="da-DK" sz="2500" dirty="0" smtClean="0"/>
              <a:t> </a:t>
            </a:r>
            <a:r>
              <a:rPr lang="da-DK" sz="2500" b="1" dirty="0" smtClean="0"/>
              <a:t>retention</a:t>
            </a:r>
            <a:r>
              <a:rPr lang="da-DK" sz="2500" dirty="0" smtClean="0"/>
              <a:t>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490908"/>
          </a:xfrm>
        </p:spPr>
        <p:txBody>
          <a:bodyPr>
            <a:normAutofit/>
          </a:bodyPr>
          <a:lstStyle/>
          <a:p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First 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</a:rPr>
              <a:t>three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</a:rPr>
              <a:t>years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</a:rPr>
              <a:t>ish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): 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</a:rPr>
              <a:t>demand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-driven, 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</a:rPr>
              <a:t>directly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</a:rPr>
              <a:t>applicable</a:t>
            </a:r>
            <a:r>
              <a:rPr lang="da-DK" b="1" dirty="0" smtClean="0"/>
              <a:t>:</a:t>
            </a:r>
          </a:p>
          <a:p>
            <a:r>
              <a:rPr lang="da-DK" b="1" cap="none" dirty="0" smtClean="0"/>
              <a:t>Onboarding</a:t>
            </a:r>
            <a:r>
              <a:rPr lang="da-DK" cap="none" dirty="0" smtClean="0"/>
              <a:t> (</a:t>
            </a:r>
            <a:r>
              <a:rPr lang="da-DK" cap="none" dirty="0" err="1" smtClean="0"/>
              <a:t>colleagues</a:t>
            </a:r>
            <a:r>
              <a:rPr lang="da-DK" cap="none" dirty="0" smtClean="0"/>
              <a:t> and support, </a:t>
            </a:r>
            <a:r>
              <a:rPr lang="da-DK" cap="none" dirty="0" err="1" smtClean="0"/>
              <a:t>military</a:t>
            </a:r>
            <a:r>
              <a:rPr lang="da-DK" cap="none" dirty="0" smtClean="0"/>
              <a:t> </a:t>
            </a:r>
            <a:r>
              <a:rPr lang="da-DK" cap="none" dirty="0" err="1" smtClean="0"/>
              <a:t>environment</a:t>
            </a:r>
            <a:r>
              <a:rPr lang="da-DK" cap="none" dirty="0" smtClean="0"/>
              <a:t>, </a:t>
            </a:r>
            <a:r>
              <a:rPr lang="da-DK" cap="none" dirty="0" err="1" smtClean="0"/>
              <a:t>organizational</a:t>
            </a:r>
            <a:r>
              <a:rPr lang="da-DK" cap="none" dirty="0" smtClean="0"/>
              <a:t> </a:t>
            </a:r>
            <a:r>
              <a:rPr lang="da-DK" cap="none" dirty="0" err="1" smtClean="0"/>
              <a:t>structures</a:t>
            </a:r>
            <a:r>
              <a:rPr lang="da-DK" cap="none" dirty="0" smtClean="0"/>
              <a:t>, jargon, </a:t>
            </a:r>
            <a:r>
              <a:rPr lang="da-DK" cap="none" dirty="0" err="1" smtClean="0"/>
              <a:t>etc</a:t>
            </a:r>
            <a:r>
              <a:rPr lang="da-DK" cap="none" dirty="0" smtClean="0"/>
              <a:t>)</a:t>
            </a:r>
          </a:p>
          <a:p>
            <a:r>
              <a:rPr lang="da-DK" b="1" cap="none" dirty="0"/>
              <a:t>Service-</a:t>
            </a:r>
            <a:r>
              <a:rPr lang="da-DK" b="1" cap="none" dirty="0" err="1"/>
              <a:t>specific</a:t>
            </a:r>
            <a:r>
              <a:rPr lang="da-DK" b="1" cap="none" dirty="0"/>
              <a:t> </a:t>
            </a:r>
            <a:r>
              <a:rPr lang="da-DK" b="1" cap="none" dirty="0" err="1"/>
              <a:t>specialization</a:t>
            </a:r>
            <a:r>
              <a:rPr lang="da-DK" b="1" cap="none" dirty="0"/>
              <a:t> </a:t>
            </a:r>
            <a:r>
              <a:rPr lang="da-DK" cap="none" dirty="0"/>
              <a:t>(</a:t>
            </a:r>
            <a:r>
              <a:rPr lang="da-DK" cap="none" dirty="0" err="1"/>
              <a:t>Navy</a:t>
            </a:r>
            <a:r>
              <a:rPr lang="da-DK" cap="none" dirty="0"/>
              <a:t>, </a:t>
            </a:r>
            <a:r>
              <a:rPr lang="da-DK" cap="none" dirty="0" err="1"/>
              <a:t>Army</a:t>
            </a:r>
            <a:r>
              <a:rPr lang="da-DK" cap="none" dirty="0"/>
              <a:t>, Air Force</a:t>
            </a:r>
            <a:r>
              <a:rPr lang="da-DK" cap="none" dirty="0" smtClean="0"/>
              <a:t>) </a:t>
            </a:r>
            <a:r>
              <a:rPr lang="da-DK" cap="none" dirty="0" err="1" smtClean="0"/>
              <a:t>incl</a:t>
            </a:r>
            <a:r>
              <a:rPr lang="da-DK" cap="none" dirty="0" smtClean="0"/>
              <a:t> </a:t>
            </a:r>
            <a:r>
              <a:rPr lang="da-DK" b="1" cap="none" dirty="0" err="1" smtClean="0"/>
              <a:t>self-study</a:t>
            </a:r>
            <a:r>
              <a:rPr lang="da-DK" b="1" cap="none" dirty="0" smtClean="0"/>
              <a:t> (</a:t>
            </a:r>
            <a:r>
              <a:rPr lang="da-DK" cap="none" dirty="0" err="1" smtClean="0"/>
              <a:t>doctrine</a:t>
            </a:r>
            <a:r>
              <a:rPr lang="da-DK" cap="none" dirty="0" smtClean="0"/>
              <a:t>, </a:t>
            </a:r>
            <a:r>
              <a:rPr lang="da-DK" cap="none" dirty="0" err="1" smtClean="0"/>
              <a:t>etc</a:t>
            </a:r>
            <a:r>
              <a:rPr lang="da-DK" cap="none" dirty="0" smtClean="0"/>
              <a:t>)</a:t>
            </a:r>
            <a:endParaRPr lang="da-DK" b="1" cap="none" dirty="0" smtClean="0"/>
          </a:p>
          <a:p>
            <a:r>
              <a:rPr lang="da-DK" b="1" cap="none" dirty="0" smtClean="0"/>
              <a:t>Content and curriculum </a:t>
            </a:r>
            <a:r>
              <a:rPr lang="da-DK" cap="none" dirty="0" smtClean="0"/>
              <a:t>(a </a:t>
            </a:r>
            <a:r>
              <a:rPr lang="da-DK" cap="none" dirty="0" err="1" smtClean="0"/>
              <a:t>very</a:t>
            </a:r>
            <a:r>
              <a:rPr lang="da-DK" cap="none" dirty="0" smtClean="0"/>
              <a:t> </a:t>
            </a:r>
            <a:r>
              <a:rPr lang="da-DK" cap="none" dirty="0" err="1" smtClean="0"/>
              <a:t>steep</a:t>
            </a:r>
            <a:r>
              <a:rPr lang="da-DK" cap="none" dirty="0" smtClean="0"/>
              <a:t> </a:t>
            </a:r>
            <a:r>
              <a:rPr lang="da-DK" cap="none" dirty="0" err="1" smtClean="0"/>
              <a:t>learning</a:t>
            </a:r>
            <a:r>
              <a:rPr lang="da-DK" cap="none" dirty="0" smtClean="0"/>
              <a:t> </a:t>
            </a:r>
            <a:r>
              <a:rPr lang="da-DK" cap="none" dirty="0" err="1" smtClean="0"/>
              <a:t>curve</a:t>
            </a:r>
            <a:r>
              <a:rPr lang="da-DK" cap="none" dirty="0" smtClean="0"/>
              <a:t>, but </a:t>
            </a:r>
            <a:r>
              <a:rPr lang="da-DK" cap="none" dirty="0" err="1" smtClean="0"/>
              <a:t>goal</a:t>
            </a:r>
            <a:r>
              <a:rPr lang="da-DK" cap="none" dirty="0" smtClean="0"/>
              <a:t> is not SME </a:t>
            </a:r>
            <a:r>
              <a:rPr lang="da-DK" cap="none" dirty="0" err="1" smtClean="0"/>
              <a:t>level</a:t>
            </a:r>
            <a:r>
              <a:rPr lang="da-DK" cap="none" dirty="0" smtClean="0"/>
              <a:t>) </a:t>
            </a:r>
          </a:p>
          <a:p>
            <a:r>
              <a:rPr lang="da-DK" b="1" cap="none" dirty="0" smtClean="0"/>
              <a:t>SME </a:t>
            </a:r>
            <a:r>
              <a:rPr lang="da-DK" b="1" cap="none" dirty="0" err="1" smtClean="0"/>
              <a:t>consultation</a:t>
            </a:r>
            <a:r>
              <a:rPr lang="da-DK" b="1" cap="none" dirty="0" smtClean="0"/>
              <a:t> </a:t>
            </a:r>
            <a:r>
              <a:rPr lang="da-DK" cap="none" dirty="0" smtClean="0"/>
              <a:t>(</a:t>
            </a:r>
            <a:r>
              <a:rPr lang="da-DK" cap="none" dirty="0" err="1" smtClean="0"/>
              <a:t>military</a:t>
            </a:r>
            <a:r>
              <a:rPr lang="da-DK" cap="none" dirty="0" smtClean="0"/>
              <a:t> </a:t>
            </a:r>
            <a:r>
              <a:rPr lang="da-DK" cap="none" dirty="0" err="1" smtClean="0"/>
              <a:t>instructors</a:t>
            </a:r>
            <a:r>
              <a:rPr lang="da-DK" cap="none" dirty="0" smtClean="0"/>
              <a:t>) as </a:t>
            </a:r>
            <a:r>
              <a:rPr lang="da-DK" cap="none" dirty="0" err="1" smtClean="0"/>
              <a:t>well</a:t>
            </a:r>
            <a:r>
              <a:rPr lang="da-DK" cap="none" dirty="0" smtClean="0"/>
              <a:t> as ”</a:t>
            </a:r>
            <a:r>
              <a:rPr lang="da-DK" b="1" cap="none" dirty="0" err="1" smtClean="0"/>
              <a:t>learning</a:t>
            </a:r>
            <a:r>
              <a:rPr lang="da-DK" b="1" cap="none" dirty="0" smtClean="0"/>
              <a:t> </a:t>
            </a:r>
            <a:r>
              <a:rPr lang="da-DK" b="1" cap="none" dirty="0" err="1" smtClean="0"/>
              <a:t>through</a:t>
            </a:r>
            <a:r>
              <a:rPr lang="da-DK" b="1" cap="none" dirty="0" smtClean="0"/>
              <a:t> </a:t>
            </a:r>
            <a:r>
              <a:rPr lang="da-DK" b="1" cap="none" dirty="0" err="1" smtClean="0"/>
              <a:t>teaching</a:t>
            </a:r>
            <a:r>
              <a:rPr lang="da-DK" cap="none" dirty="0" smtClean="0"/>
              <a:t>”</a:t>
            </a:r>
          </a:p>
          <a:p>
            <a:r>
              <a:rPr lang="da-DK" b="1" cap="none" dirty="0" err="1" smtClean="0"/>
              <a:t>Mentoring</a:t>
            </a:r>
            <a:r>
              <a:rPr lang="da-DK" cap="none" dirty="0" smtClean="0"/>
              <a:t> (peer to peer, </a:t>
            </a:r>
            <a:r>
              <a:rPr lang="da-DK" cap="none" dirty="0" err="1" smtClean="0"/>
              <a:t>mutual</a:t>
            </a:r>
            <a:r>
              <a:rPr lang="da-DK" cap="none" dirty="0" smtClean="0"/>
              <a:t> </a:t>
            </a:r>
            <a:r>
              <a:rPr lang="da-DK" cap="none" dirty="0" err="1" smtClean="0"/>
              <a:t>class</a:t>
            </a:r>
            <a:r>
              <a:rPr lang="da-DK" cap="none" dirty="0" smtClean="0"/>
              <a:t> observation, feedback, </a:t>
            </a:r>
            <a:r>
              <a:rPr lang="da-DK" cap="none" dirty="0" err="1" smtClean="0"/>
              <a:t>advising</a:t>
            </a:r>
            <a:r>
              <a:rPr lang="da-DK" cap="none" dirty="0" smtClean="0"/>
              <a:t>)</a:t>
            </a:r>
          </a:p>
          <a:p>
            <a:r>
              <a:rPr lang="da-DK" b="1" cap="none" dirty="0" smtClean="0"/>
              <a:t>”</a:t>
            </a:r>
            <a:r>
              <a:rPr lang="da-DK" b="1" cap="none" dirty="0" err="1" smtClean="0"/>
              <a:t>Inquisitive</a:t>
            </a:r>
            <a:r>
              <a:rPr lang="da-DK" b="1" cap="none" dirty="0" smtClean="0"/>
              <a:t> observation” </a:t>
            </a:r>
            <a:r>
              <a:rPr lang="da-DK" cap="none" dirty="0" smtClean="0"/>
              <a:t>sessions</a:t>
            </a:r>
          </a:p>
          <a:p>
            <a:r>
              <a:rPr lang="da-DK" cap="none" dirty="0" err="1" smtClean="0"/>
              <a:t>Annual</a:t>
            </a:r>
            <a:r>
              <a:rPr lang="da-DK" cap="none" dirty="0" smtClean="0"/>
              <a:t> </a:t>
            </a:r>
            <a:r>
              <a:rPr lang="da-DK" b="1" cap="none" dirty="0" err="1" smtClean="0"/>
              <a:t>cadet</a:t>
            </a:r>
            <a:r>
              <a:rPr lang="da-DK" b="1" cap="none" dirty="0" smtClean="0"/>
              <a:t> feedback</a:t>
            </a:r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43434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7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390" y="618517"/>
            <a:ext cx="11840065" cy="1596177"/>
          </a:xfrm>
        </p:spPr>
        <p:txBody>
          <a:bodyPr>
            <a:normAutofit fontScale="90000"/>
          </a:bodyPr>
          <a:lstStyle/>
          <a:p>
            <a:r>
              <a:rPr lang="da-DK" sz="2400" dirty="0" smtClean="0"/>
              <a:t> </a:t>
            </a:r>
            <a:r>
              <a:rPr lang="da-DK" sz="2800" dirty="0" smtClean="0"/>
              <a:t>Continuous professional-Development </a:t>
            </a:r>
            <a:r>
              <a:rPr lang="da-DK" sz="2800" dirty="0" err="1" smtClean="0"/>
              <a:t>objectives</a:t>
            </a:r>
            <a:r>
              <a:rPr lang="da-DK" sz="2800" dirty="0" smtClean="0"/>
              <a:t> </a:t>
            </a:r>
            <a:r>
              <a:rPr lang="da-DK" sz="2800" dirty="0" err="1"/>
              <a:t>are</a:t>
            </a:r>
            <a:r>
              <a:rPr lang="da-DK" sz="2800" dirty="0"/>
              <a:t> </a:t>
            </a:r>
            <a:r>
              <a:rPr lang="da-DK" sz="2800" dirty="0" smtClean="0"/>
              <a:t>three-fold</a:t>
            </a:r>
            <a:r>
              <a:rPr lang="da-DK" sz="2800" dirty="0"/>
              <a:t>: 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/>
              <a:t/>
            </a:r>
            <a:br>
              <a:rPr lang="da-DK" sz="2800" dirty="0"/>
            </a:br>
            <a:r>
              <a:rPr lang="da-DK" sz="2800" dirty="0" err="1"/>
              <a:t>increased</a:t>
            </a:r>
            <a:r>
              <a:rPr lang="da-DK" sz="2800" dirty="0"/>
              <a:t> </a:t>
            </a:r>
            <a:r>
              <a:rPr lang="da-DK" sz="2800" b="1" dirty="0" err="1"/>
              <a:t>teaching</a:t>
            </a:r>
            <a:r>
              <a:rPr lang="da-DK" sz="2800" b="1" dirty="0"/>
              <a:t> </a:t>
            </a:r>
            <a:r>
              <a:rPr lang="da-DK" sz="2800" b="1" dirty="0" err="1" smtClean="0"/>
              <a:t>quality</a:t>
            </a:r>
            <a:r>
              <a:rPr lang="da-DK" sz="2800" b="1" dirty="0" smtClean="0"/>
              <a:t>, job </a:t>
            </a:r>
            <a:r>
              <a:rPr lang="da-DK" sz="2800" b="1" dirty="0" err="1" smtClean="0"/>
              <a:t>satisfaction</a:t>
            </a:r>
            <a:r>
              <a:rPr lang="da-DK" sz="2800" dirty="0" smtClean="0"/>
              <a:t>, </a:t>
            </a:r>
            <a:r>
              <a:rPr lang="da-DK" sz="2800" dirty="0"/>
              <a:t>and </a:t>
            </a:r>
            <a:r>
              <a:rPr lang="da-DK" sz="2800" b="1" dirty="0" smtClean="0"/>
              <a:t>long-term retention</a:t>
            </a:r>
            <a:endParaRPr lang="da-DK" sz="28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/>
          </p:nvPr>
        </p:nvSpPr>
        <p:spPr>
          <a:xfrm>
            <a:off x="650449" y="2367092"/>
            <a:ext cx="10627151" cy="4297659"/>
          </a:xfrm>
        </p:spPr>
        <p:txBody>
          <a:bodyPr/>
          <a:lstStyle/>
          <a:p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</a:rPr>
              <a:t>After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</a:rPr>
              <a:t>three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</a:rPr>
              <a:t>years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</a:rPr>
              <a:t>Ish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): 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</a:rPr>
              <a:t>individual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</a:rPr>
              <a:t>priorities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, not 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</a:rPr>
              <a:t>necessarily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</a:rPr>
              <a:t>directly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</a:rPr>
              <a:t>applicable</a:t>
            </a:r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da-DK" b="1" cap="none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b="1" cap="none" dirty="0" smtClean="0"/>
              <a:t>Autonomy</a:t>
            </a:r>
            <a:r>
              <a:rPr lang="da-DK" cap="none" dirty="0" smtClean="0"/>
              <a:t> </a:t>
            </a:r>
            <a:r>
              <a:rPr lang="da-DK" cap="none" dirty="0"/>
              <a:t>and </a:t>
            </a:r>
            <a:r>
              <a:rPr lang="da-DK" b="1" cap="none" dirty="0" err="1" smtClean="0"/>
              <a:t>agency</a:t>
            </a:r>
            <a:endParaRPr lang="da-DK" b="1" cap="none" dirty="0" smtClean="0"/>
          </a:p>
          <a:p>
            <a:r>
              <a:rPr lang="da-DK" cap="none" dirty="0" err="1" smtClean="0"/>
              <a:t>Further</a:t>
            </a:r>
            <a:r>
              <a:rPr lang="da-DK" b="1" cap="none" dirty="0" smtClean="0"/>
              <a:t> </a:t>
            </a:r>
            <a:r>
              <a:rPr lang="da-DK" b="1" cap="none" dirty="0" err="1" smtClean="0"/>
              <a:t>self-study</a:t>
            </a:r>
            <a:endParaRPr lang="da-DK" b="1" cap="none" dirty="0"/>
          </a:p>
          <a:p>
            <a:r>
              <a:rPr lang="da-DK" b="1" cap="none" dirty="0"/>
              <a:t>In-house and </a:t>
            </a:r>
            <a:r>
              <a:rPr lang="da-DK" b="1" cap="none" dirty="0" err="1"/>
              <a:t>external</a:t>
            </a:r>
            <a:r>
              <a:rPr lang="da-DK" b="1" cap="none" dirty="0"/>
              <a:t> </a:t>
            </a:r>
            <a:r>
              <a:rPr lang="da-DK" b="1" cap="none" dirty="0" err="1"/>
              <a:t>courses</a:t>
            </a:r>
            <a:r>
              <a:rPr lang="da-DK" b="1" cap="none" dirty="0"/>
              <a:t>, programs, and </a:t>
            </a:r>
            <a:r>
              <a:rPr lang="da-DK" b="1" cap="none" dirty="0" err="1" smtClean="0"/>
              <a:t>conferences</a:t>
            </a:r>
            <a:r>
              <a:rPr lang="da-DK" b="1" cap="none" dirty="0" smtClean="0"/>
              <a:t> </a:t>
            </a:r>
            <a:r>
              <a:rPr lang="da-DK" cap="none" dirty="0" smtClean="0"/>
              <a:t>(BILC, NORDEFCO, </a:t>
            </a:r>
            <a:r>
              <a:rPr lang="da-DK" cap="none" dirty="0" err="1" smtClean="0"/>
              <a:t>universities</a:t>
            </a:r>
            <a:r>
              <a:rPr lang="da-DK" cap="none" dirty="0" smtClean="0"/>
              <a:t>, </a:t>
            </a:r>
            <a:r>
              <a:rPr lang="da-DK" cap="none" dirty="0" err="1" smtClean="0"/>
              <a:t>etc</a:t>
            </a:r>
            <a:r>
              <a:rPr lang="da-DK" cap="none" dirty="0" smtClean="0"/>
              <a:t>)</a:t>
            </a:r>
          </a:p>
          <a:p>
            <a:r>
              <a:rPr lang="da-DK" cap="none" dirty="0" smtClean="0"/>
              <a:t>Ad-hoc </a:t>
            </a:r>
            <a:r>
              <a:rPr lang="da-DK" b="1" cap="none" dirty="0" smtClean="0"/>
              <a:t>visits</a:t>
            </a:r>
            <a:r>
              <a:rPr lang="da-DK" cap="none" dirty="0" smtClean="0"/>
              <a:t> at </a:t>
            </a:r>
            <a:r>
              <a:rPr lang="da-DK" b="1" cap="none" dirty="0" smtClean="0"/>
              <a:t>installations</a:t>
            </a:r>
            <a:r>
              <a:rPr lang="da-DK" cap="none" dirty="0" smtClean="0"/>
              <a:t>, </a:t>
            </a:r>
            <a:r>
              <a:rPr lang="da-DK" b="1" cap="none" dirty="0" err="1" smtClean="0"/>
              <a:t>vessels</a:t>
            </a:r>
            <a:r>
              <a:rPr lang="da-DK" cap="none" dirty="0" smtClean="0"/>
              <a:t>, </a:t>
            </a:r>
            <a:r>
              <a:rPr lang="da-DK" b="1" cap="none" dirty="0" err="1" smtClean="0"/>
              <a:t>facilities</a:t>
            </a:r>
            <a:r>
              <a:rPr lang="da-DK" cap="none" dirty="0" smtClean="0"/>
              <a:t>, </a:t>
            </a:r>
            <a:r>
              <a:rPr lang="da-DK" cap="none" dirty="0" err="1" smtClean="0"/>
              <a:t>etc</a:t>
            </a:r>
            <a:endParaRPr lang="da-DK" cap="none" dirty="0"/>
          </a:p>
          <a:p>
            <a:r>
              <a:rPr lang="da-DK" b="1" cap="none" dirty="0" err="1"/>
              <a:t>Diversifying</a:t>
            </a:r>
            <a:r>
              <a:rPr lang="da-DK" b="1" cap="none" dirty="0"/>
              <a:t>; POC </a:t>
            </a:r>
            <a:r>
              <a:rPr lang="da-DK" b="1" cap="none" dirty="0" err="1"/>
              <a:t>roles</a:t>
            </a:r>
            <a:r>
              <a:rPr lang="da-DK" b="1" cap="none" dirty="0"/>
              <a:t> </a:t>
            </a:r>
            <a:r>
              <a:rPr lang="da-DK" cap="none" dirty="0" smtClean="0"/>
              <a:t>(</a:t>
            </a:r>
            <a:r>
              <a:rPr lang="da-DK" cap="none" dirty="0" err="1" smtClean="0"/>
              <a:t>modules</a:t>
            </a:r>
            <a:r>
              <a:rPr lang="da-DK" cap="none" dirty="0" smtClean="0"/>
              <a:t>, service-</a:t>
            </a:r>
            <a:r>
              <a:rPr lang="da-DK" cap="none" dirty="0" err="1" smtClean="0"/>
              <a:t>specific</a:t>
            </a:r>
            <a:r>
              <a:rPr lang="da-DK" cap="none" dirty="0" smtClean="0"/>
              <a:t> English, </a:t>
            </a:r>
            <a:r>
              <a:rPr lang="da-DK" cap="none" dirty="0" err="1" smtClean="0"/>
              <a:t>e.g</a:t>
            </a:r>
            <a:r>
              <a:rPr lang="da-DK" cap="none" dirty="0" smtClean="0"/>
              <a:t>.) </a:t>
            </a:r>
            <a:r>
              <a:rPr lang="da-DK" b="1" cap="none" dirty="0" smtClean="0"/>
              <a:t>and </a:t>
            </a:r>
            <a:r>
              <a:rPr lang="da-DK" b="1" cap="none" dirty="0" err="1" smtClean="0"/>
              <a:t>testing</a:t>
            </a:r>
            <a:r>
              <a:rPr lang="da-DK" b="1" cap="none" dirty="0" smtClean="0"/>
              <a:t> </a:t>
            </a:r>
            <a:endParaRPr lang="da-DK" b="1" cap="none" dirty="0"/>
          </a:p>
          <a:p>
            <a:r>
              <a:rPr lang="da-DK" b="1" cap="none" dirty="0" err="1"/>
              <a:t>Formalized</a:t>
            </a:r>
            <a:r>
              <a:rPr lang="da-DK" b="1" cap="none" dirty="0"/>
              <a:t> </a:t>
            </a:r>
            <a:r>
              <a:rPr lang="da-DK" b="1" cap="none" dirty="0" err="1"/>
              <a:t>advanced</a:t>
            </a:r>
            <a:r>
              <a:rPr lang="da-DK" b="1" cap="none" dirty="0"/>
              <a:t> </a:t>
            </a:r>
            <a:r>
              <a:rPr lang="da-DK" b="1" cap="none" dirty="0" err="1" smtClean="0"/>
              <a:t>education</a:t>
            </a:r>
            <a:r>
              <a:rPr lang="da-DK" b="1" cap="none" dirty="0" smtClean="0"/>
              <a:t> </a:t>
            </a:r>
            <a:r>
              <a:rPr lang="da-DK" cap="none" dirty="0" smtClean="0"/>
              <a:t>(</a:t>
            </a:r>
            <a:r>
              <a:rPr lang="da-DK" cap="none" dirty="0" err="1" smtClean="0"/>
              <a:t>comes</a:t>
            </a:r>
            <a:r>
              <a:rPr lang="da-DK" cap="none" dirty="0" smtClean="0"/>
              <a:t> with dilemmas…) </a:t>
            </a:r>
            <a:endParaRPr lang="da-DK" cap="none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374" y="4198374"/>
            <a:ext cx="2659626" cy="26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05659"/>
          </a:xfrm>
        </p:spPr>
        <p:txBody>
          <a:bodyPr/>
          <a:lstStyle/>
          <a:p>
            <a:r>
              <a:rPr lang="da-DK" dirty="0" err="1" smtClean="0"/>
              <a:t>Questions</a:t>
            </a:r>
            <a:r>
              <a:rPr lang="da-DK" dirty="0" smtClean="0"/>
              <a:t>?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66128" y="1324176"/>
            <a:ext cx="7447175" cy="55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åb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Dråbe</Template>
  <TotalTime>8500</TotalTime>
  <Words>460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0" baseType="lpstr">
      <vt:lpstr>Arial</vt:lpstr>
      <vt:lpstr>Tw Cen MT</vt:lpstr>
      <vt:lpstr>Dråbe</vt:lpstr>
      <vt:lpstr>Continuous professional development at the  danish armed forces foreign-languages academy</vt:lpstr>
      <vt:lpstr>The Danish armed forces foreign-languages academy, english training section</vt:lpstr>
      <vt:lpstr>From recruitment to retention  </vt:lpstr>
      <vt:lpstr>recruitment</vt:lpstr>
      <vt:lpstr>Initial professional-Development objectives are two-fold:   increased teaching quality and short-term retention  </vt:lpstr>
      <vt:lpstr> Continuous professional-Development objectives are three-fold:   increased teaching quality, job satisfaction, and long-term retention</vt:lpstr>
      <vt:lpstr>Questions?</vt:lpstr>
    </vt:vector>
  </TitlesOfParts>
  <Company>FAK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 titel i arb mail</dc:title>
  <dc:creator>Kildevang-Jacobsen, Kåre</dc:creator>
  <cp:lastModifiedBy>Kildevang-Jacobsen, Kåre</cp:lastModifiedBy>
  <cp:revision>39</cp:revision>
  <cp:lastPrinted>2025-05-23T13:28:24Z</cp:lastPrinted>
  <dcterms:created xsi:type="dcterms:W3CDTF">2025-05-20T09:32:49Z</dcterms:created>
  <dcterms:modified xsi:type="dcterms:W3CDTF">2025-06-19T16:57:46Z</dcterms:modified>
</cp:coreProperties>
</file>