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1" r:id="rId3"/>
    <p:sldId id="257" r:id="rId4"/>
    <p:sldId id="259" r:id="rId5"/>
    <p:sldId id="260" r:id="rId6"/>
    <p:sldId id="261" r:id="rId7"/>
    <p:sldId id="262" r:id="rId8"/>
    <p:sldId id="267" r:id="rId9"/>
    <p:sldId id="272" r:id="rId10"/>
    <p:sldId id="268" r:id="rId11"/>
    <p:sldId id="269" r:id="rId12"/>
    <p:sldId id="270" r:id="rId13"/>
    <p:sldId id="263" r:id="rId14"/>
    <p:sldId id="265" r:id="rId15"/>
    <p:sldId id="26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52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dwEpmwk6YF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589213" y="1670538"/>
            <a:ext cx="8915399" cy="3106843"/>
          </a:xfrm>
        </p:spPr>
        <p:txBody>
          <a:bodyPr>
            <a:normAutofit/>
          </a:bodyPr>
          <a:lstStyle/>
          <a:p>
            <a:r>
              <a:rPr lang="hu-HU" sz="4400" dirty="0" smtClean="0"/>
              <a:t>RECOGNISING AND APPLYING NEW PARADIGMS IN A CHANGING EDUCATIONAL ENVIRONMENT</a:t>
            </a:r>
            <a:endParaRPr lang="hu-HU" sz="44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endParaRPr lang="hu-HU" dirty="0" smtClean="0"/>
          </a:p>
          <a:p>
            <a:pPr algn="r"/>
            <a:r>
              <a:rPr lang="hu-HU" dirty="0" smtClean="0"/>
              <a:t>Gabriella KISS, PhD</a:t>
            </a:r>
          </a:p>
          <a:p>
            <a:pPr algn="r"/>
            <a:r>
              <a:rPr lang="hu-HU" dirty="0" smtClean="0"/>
              <a:t>FLTC, FMSOT</a:t>
            </a:r>
          </a:p>
          <a:p>
            <a:pPr algn="r"/>
            <a:r>
              <a:rPr lang="hu-HU" dirty="0" smtClean="0"/>
              <a:t>LUPS, Budapest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6466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Comprehensible</a:t>
            </a:r>
            <a:r>
              <a:rPr lang="hu-HU" dirty="0" smtClean="0"/>
              <a:t> and </a:t>
            </a:r>
            <a:r>
              <a:rPr lang="hu-HU" dirty="0" err="1"/>
              <a:t>C</a:t>
            </a:r>
            <a:r>
              <a:rPr lang="hu-HU" dirty="0" err="1" smtClean="0"/>
              <a:t>ompelling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u="sng" dirty="0" err="1" smtClean="0"/>
              <a:t>Easy</a:t>
            </a:r>
            <a:r>
              <a:rPr lang="hu-HU" u="sng" dirty="0" smtClean="0"/>
              <a:t> </a:t>
            </a:r>
            <a:r>
              <a:rPr lang="hu-HU" u="sng" dirty="0" err="1" smtClean="0"/>
              <a:t>enough</a:t>
            </a:r>
            <a:r>
              <a:rPr lang="hu-HU" u="sng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understand</a:t>
            </a: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r>
              <a:rPr lang="hu-HU" u="sng" dirty="0" err="1" smtClean="0"/>
              <a:t>Interesting</a:t>
            </a:r>
            <a:r>
              <a:rPr lang="hu-HU" u="sng" dirty="0" smtClean="0"/>
              <a:t> </a:t>
            </a:r>
            <a:r>
              <a:rPr lang="hu-HU" u="sng" dirty="0" err="1" smtClean="0"/>
              <a:t>enough</a:t>
            </a:r>
            <a:r>
              <a:rPr lang="hu-HU" u="sng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hold </a:t>
            </a:r>
            <a:r>
              <a:rPr lang="hu-HU" dirty="0" err="1" smtClean="0"/>
              <a:t>your</a:t>
            </a:r>
            <a:r>
              <a:rPr lang="hu-HU" dirty="0" smtClean="0"/>
              <a:t> </a:t>
            </a:r>
            <a:r>
              <a:rPr lang="hu-HU" dirty="0" err="1" smtClean="0"/>
              <a:t>attention</a:t>
            </a:r>
            <a:r>
              <a:rPr lang="hu-HU" dirty="0" smtClean="0"/>
              <a:t> (</a:t>
            </a:r>
            <a:r>
              <a:rPr lang="hu-HU" dirty="0" err="1" smtClean="0"/>
              <a:t>content</a:t>
            </a:r>
            <a:r>
              <a:rPr lang="hu-HU" dirty="0" smtClean="0"/>
              <a:t>!)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err="1" smtClean="0"/>
              <a:t>Graphic</a:t>
            </a:r>
            <a:r>
              <a:rPr lang="hu-HU" dirty="0" smtClean="0"/>
              <a:t> </a:t>
            </a:r>
            <a:r>
              <a:rPr lang="hu-HU" dirty="0" err="1" smtClean="0"/>
              <a:t>novels</a:t>
            </a:r>
            <a:r>
              <a:rPr lang="hu-HU" dirty="0" smtClean="0"/>
              <a:t>; video </a:t>
            </a:r>
            <a:r>
              <a:rPr lang="hu-HU" dirty="0" err="1" smtClean="0"/>
              <a:t>games</a:t>
            </a:r>
            <a:r>
              <a:rPr lang="hu-HU" dirty="0" smtClean="0"/>
              <a:t>; </a:t>
            </a:r>
            <a:r>
              <a:rPr lang="hu-HU" dirty="0" err="1" smtClean="0"/>
              <a:t>music</a:t>
            </a:r>
            <a:r>
              <a:rPr lang="hu-HU" dirty="0" smtClean="0"/>
              <a:t>; </a:t>
            </a:r>
            <a:r>
              <a:rPr lang="hu-HU" dirty="0" err="1" smtClean="0"/>
              <a:t>guided</a:t>
            </a:r>
            <a:r>
              <a:rPr lang="hu-HU" dirty="0" smtClean="0"/>
              <a:t> </a:t>
            </a:r>
            <a:r>
              <a:rPr lang="hu-HU" dirty="0" err="1" smtClean="0"/>
              <a:t>meditation</a:t>
            </a:r>
            <a:r>
              <a:rPr lang="hu-HU" dirty="0" smtClean="0"/>
              <a:t>; </a:t>
            </a:r>
            <a:r>
              <a:rPr lang="hu-HU" dirty="0" err="1" smtClean="0"/>
              <a:t>tutorials</a:t>
            </a:r>
            <a:r>
              <a:rPr lang="hu-HU" dirty="0" smtClean="0"/>
              <a:t>; </a:t>
            </a:r>
            <a:r>
              <a:rPr lang="hu-HU" dirty="0" err="1" smtClean="0"/>
              <a:t>sports</a:t>
            </a:r>
            <a:r>
              <a:rPr lang="hu-HU" dirty="0" smtClean="0"/>
              <a:t>; </a:t>
            </a:r>
            <a:r>
              <a:rPr lang="hu-HU" dirty="0" err="1" smtClean="0"/>
              <a:t>history</a:t>
            </a:r>
            <a:r>
              <a:rPr lang="hu-HU" dirty="0" smtClean="0"/>
              <a:t> </a:t>
            </a:r>
            <a:r>
              <a:rPr lang="hu-HU" dirty="0" err="1" smtClean="0"/>
              <a:t>books</a:t>
            </a:r>
            <a:r>
              <a:rPr lang="hu-HU" dirty="0" smtClean="0"/>
              <a:t>; X/</a:t>
            </a:r>
            <a:r>
              <a:rPr lang="hu-HU" dirty="0" err="1" smtClean="0"/>
              <a:t>tic-toc</a:t>
            </a:r>
            <a:r>
              <a:rPr lang="hu-HU" dirty="0" smtClean="0"/>
              <a:t>/</a:t>
            </a:r>
            <a:r>
              <a:rPr lang="hu-HU" dirty="0" err="1" smtClean="0"/>
              <a:t>podcasts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more </a:t>
            </a:r>
            <a:r>
              <a:rPr lang="hu-HU" dirty="0" err="1" smtClean="0"/>
              <a:t>comprehensible</a:t>
            </a:r>
            <a:r>
              <a:rPr lang="hu-HU" dirty="0" smtClean="0"/>
              <a:t> (</a:t>
            </a:r>
            <a:r>
              <a:rPr lang="hu-HU" dirty="0" err="1" smtClean="0"/>
              <a:t>not</a:t>
            </a:r>
            <a:r>
              <a:rPr lang="hu-HU" dirty="0" smtClean="0"/>
              <a:t> 100%!) </a:t>
            </a:r>
            <a:r>
              <a:rPr lang="hu-HU" dirty="0" smtClean="0">
                <a:sym typeface="Wingdings" panose="05000000000000000000" pitchFamily="2" charset="2"/>
              </a:rPr>
              <a:t> </a:t>
            </a:r>
            <a:r>
              <a:rPr lang="hu-HU" u="sng" dirty="0" smtClean="0">
                <a:sym typeface="Wingdings" panose="05000000000000000000" pitchFamily="2" charset="2"/>
              </a:rPr>
              <a:t>context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fills</a:t>
            </a:r>
            <a:r>
              <a:rPr lang="hu-HU" dirty="0" smtClean="0">
                <a:sym typeface="Wingdings" panose="05000000000000000000" pitchFamily="2" charset="2"/>
              </a:rPr>
              <a:t> in </a:t>
            </a:r>
            <a:r>
              <a:rPr lang="hu-HU" dirty="0" err="1" smtClean="0">
                <a:sym typeface="Wingdings" panose="05000000000000000000" pitchFamily="2" charset="2"/>
              </a:rPr>
              <a:t>the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gaps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that</a:t>
            </a:r>
            <a:r>
              <a:rPr lang="hu-HU" dirty="0" smtClean="0">
                <a:sym typeface="Wingdings" panose="05000000000000000000" pitchFamily="2" charset="2"/>
              </a:rPr>
              <a:t> we </a:t>
            </a:r>
            <a:r>
              <a:rPr lang="hu-HU" dirty="0" err="1" smtClean="0">
                <a:sym typeface="Wingdings" panose="05000000000000000000" pitchFamily="2" charset="2"/>
              </a:rPr>
              <a:t>are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missing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9687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691042" y="386551"/>
            <a:ext cx="8911687" cy="1280890"/>
          </a:xfrm>
        </p:spPr>
        <p:txBody>
          <a:bodyPr/>
          <a:lstStyle/>
          <a:p>
            <a:r>
              <a:rPr lang="hu-HU" dirty="0" smtClean="0"/>
              <a:t>System of </a:t>
            </a:r>
            <a:r>
              <a:rPr lang="hu-HU" dirty="0" err="1" smtClean="0"/>
              <a:t>Approaches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441165" y="2107792"/>
            <a:ext cx="4194766" cy="21720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u="sng" dirty="0" err="1" smtClean="0"/>
              <a:t>Intensive</a:t>
            </a:r>
            <a:r>
              <a:rPr lang="hu-HU" u="sng" dirty="0" smtClean="0"/>
              <a:t> Input</a:t>
            </a:r>
          </a:p>
          <a:p>
            <a:pPr>
              <a:buFontTx/>
              <a:buChar char="-"/>
            </a:pPr>
            <a:r>
              <a:rPr lang="hu-HU" dirty="0" err="1" smtClean="0"/>
              <a:t>aim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complete</a:t>
            </a:r>
            <a:r>
              <a:rPr lang="hu-HU" dirty="0"/>
              <a:t> </a:t>
            </a:r>
            <a:r>
              <a:rPr lang="hu-HU" dirty="0" err="1" smtClean="0"/>
              <a:t>understanding</a:t>
            </a:r>
            <a:endParaRPr lang="hu-HU" dirty="0" smtClean="0"/>
          </a:p>
          <a:p>
            <a:pPr>
              <a:buFontTx/>
              <a:buChar char="-"/>
            </a:pPr>
            <a:r>
              <a:rPr lang="hu-HU" dirty="0" err="1">
                <a:sym typeface="Wingdings" panose="05000000000000000000" pitchFamily="2" charset="2"/>
              </a:rPr>
              <a:t>i</a:t>
            </a:r>
            <a:r>
              <a:rPr lang="hu-HU" dirty="0" err="1" smtClean="0">
                <a:sym typeface="Wingdings" panose="05000000000000000000" pitchFamily="2" charset="2"/>
              </a:rPr>
              <a:t>ts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very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slow</a:t>
            </a:r>
            <a:r>
              <a:rPr lang="hu-HU" dirty="0" smtClean="0">
                <a:sym typeface="Wingdings" panose="05000000000000000000" pitchFamily="2" charset="2"/>
              </a:rPr>
              <a:t>!</a:t>
            </a:r>
          </a:p>
          <a:p>
            <a:pPr marL="0" indent="0">
              <a:buNone/>
            </a:pPr>
            <a:r>
              <a:rPr lang="hu-HU" dirty="0">
                <a:sym typeface="Wingdings" panose="05000000000000000000" pitchFamily="2" charset="2"/>
              </a:rPr>
              <a:t>	</a:t>
            </a:r>
            <a:r>
              <a:rPr lang="hu-HU" dirty="0" smtClean="0">
                <a:sym typeface="Wingdings" panose="05000000000000000000" pitchFamily="2" charset="2"/>
              </a:rPr>
              <a:t>					</a:t>
            </a:r>
          </a:p>
          <a:p>
            <a:pPr marL="0" indent="0">
              <a:buNone/>
            </a:pPr>
            <a:r>
              <a:rPr lang="hu-HU" dirty="0">
                <a:sym typeface="Wingdings" panose="05000000000000000000" pitchFamily="2" charset="2"/>
              </a:rPr>
              <a:t>	</a:t>
            </a:r>
            <a:r>
              <a:rPr lang="hu-HU" dirty="0" smtClean="0">
                <a:sym typeface="Wingdings" panose="05000000000000000000" pitchFamily="2" charset="2"/>
              </a:rPr>
              <a:t>					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945" y="4552424"/>
            <a:ext cx="3578469" cy="1969476"/>
          </a:xfrm>
          <a:prstGeom prst="rect">
            <a:avLst/>
          </a:prstGeom>
        </p:spPr>
      </p:pic>
      <p:sp>
        <p:nvSpPr>
          <p:cNvPr id="5" name="Tartalom helye 2"/>
          <p:cNvSpPr txBox="1">
            <a:spLocks/>
          </p:cNvSpPr>
          <p:nvPr/>
        </p:nvSpPr>
        <p:spPr>
          <a:xfrm>
            <a:off x="7601724" y="2181381"/>
            <a:ext cx="4200588" cy="14978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hu-HU" u="sng" dirty="0" err="1" smtClean="0"/>
              <a:t>Extensive</a:t>
            </a:r>
            <a:r>
              <a:rPr lang="hu-HU" u="sng" dirty="0" smtClean="0"/>
              <a:t> Input</a:t>
            </a:r>
          </a:p>
          <a:p>
            <a:pPr>
              <a:buFont typeface="Century Gothic" panose="020B0502020202020204" pitchFamily="34" charset="0"/>
              <a:buChar char="-"/>
            </a:pPr>
            <a:r>
              <a:rPr lang="hu-HU" dirty="0" err="1" smtClean="0"/>
              <a:t>aim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high</a:t>
            </a:r>
            <a:r>
              <a:rPr lang="hu-HU" dirty="0" smtClean="0"/>
              <a:t> </a:t>
            </a:r>
            <a:r>
              <a:rPr lang="hu-HU" dirty="0" err="1" smtClean="0"/>
              <a:t>quantity</a:t>
            </a:r>
            <a:r>
              <a:rPr lang="hu-HU" dirty="0" smtClean="0"/>
              <a:t> of input </a:t>
            </a:r>
            <a:r>
              <a:rPr lang="hu-HU" dirty="0" smtClean="0">
                <a:sym typeface="Wingdings" panose="05000000000000000000" pitchFamily="2" charset="2"/>
              </a:rPr>
              <a:t> </a:t>
            </a:r>
            <a:r>
              <a:rPr lang="hu-HU" dirty="0" err="1" smtClean="0">
                <a:sym typeface="Wingdings" panose="05000000000000000000" pitchFamily="2" charset="2"/>
              </a:rPr>
              <a:t>immerse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yourself</a:t>
            </a:r>
            <a:r>
              <a:rPr lang="hu-HU" dirty="0" smtClean="0">
                <a:sym typeface="Wingdings" panose="05000000000000000000" pitchFamily="2" charset="2"/>
              </a:rPr>
              <a:t> in </a:t>
            </a:r>
            <a:r>
              <a:rPr lang="hu-HU" dirty="0" err="1" smtClean="0">
                <a:sym typeface="Wingdings" panose="05000000000000000000" pitchFamily="2" charset="2"/>
              </a:rPr>
              <a:t>the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language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Font typeface="Wingdings 3" charset="2"/>
              <a:buNone/>
            </a:pPr>
            <a:r>
              <a:rPr lang="hu-HU" dirty="0" smtClean="0">
                <a:sym typeface="Wingdings" panose="05000000000000000000" pitchFamily="2" charset="2"/>
              </a:rPr>
              <a:t>						</a:t>
            </a:r>
          </a:p>
          <a:p>
            <a:pPr marL="0" indent="0">
              <a:buFont typeface="Wingdings 3" charset="2"/>
              <a:buNone/>
            </a:pPr>
            <a:r>
              <a:rPr lang="hu-HU" dirty="0" smtClean="0">
                <a:sym typeface="Wingdings" panose="05000000000000000000" pitchFamily="2" charset="2"/>
              </a:rPr>
              <a:t>						</a:t>
            </a:r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5113469" y="3794510"/>
            <a:ext cx="2488255" cy="7973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hu-HU" dirty="0" smtClean="0"/>
              <a:t>HAPPY MEDIUM</a:t>
            </a:r>
            <a:r>
              <a:rPr lang="hu-HU" dirty="0" smtClean="0">
                <a:sym typeface="Wingdings" panose="05000000000000000000" pitchFamily="2" charset="2"/>
              </a:rPr>
              <a:t>					</a:t>
            </a:r>
          </a:p>
        </p:txBody>
      </p:sp>
      <p:cxnSp>
        <p:nvCxnSpPr>
          <p:cNvPr id="8" name="Egyenes összekötő nyíllal 7"/>
          <p:cNvCxnSpPr/>
          <p:nvPr/>
        </p:nvCxnSpPr>
        <p:spPr>
          <a:xfrm flipH="1">
            <a:off x="4110446" y="1026996"/>
            <a:ext cx="1645920" cy="10807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>
            <a:off x="6017667" y="1038595"/>
            <a:ext cx="1489122" cy="11427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634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958685" y="530492"/>
            <a:ext cx="8911687" cy="1280890"/>
          </a:xfrm>
        </p:spPr>
        <p:txBody>
          <a:bodyPr/>
          <a:lstStyle/>
          <a:p>
            <a:r>
              <a:rPr lang="hu-HU" dirty="0" smtClean="0"/>
              <a:t>4 </a:t>
            </a:r>
            <a:r>
              <a:rPr lang="hu-HU" dirty="0"/>
              <a:t>K</a:t>
            </a:r>
            <a:r>
              <a:rPr lang="hu-HU" dirty="0" smtClean="0"/>
              <a:t>ey </a:t>
            </a:r>
            <a:r>
              <a:rPr lang="hu-HU" dirty="0" err="1"/>
              <a:t>P</a:t>
            </a:r>
            <a:r>
              <a:rPr lang="hu-HU" dirty="0" err="1" smtClean="0"/>
              <a:t>rinciples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27520" y="5071294"/>
            <a:ext cx="5364480" cy="18810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200" u="sng" dirty="0" smtClean="0"/>
              <a:t>MESSAGE </a:t>
            </a:r>
            <a:r>
              <a:rPr lang="hu-HU" sz="1200" dirty="0" smtClean="0"/>
              <a:t> - </a:t>
            </a:r>
            <a:r>
              <a:rPr lang="hu-HU" sz="1200" dirty="0" err="1" smtClean="0"/>
              <a:t>understand</a:t>
            </a:r>
            <a:r>
              <a:rPr lang="hu-HU" sz="1200" dirty="0" smtClean="0"/>
              <a:t> </a:t>
            </a:r>
            <a:r>
              <a:rPr lang="hu-HU" sz="1200" dirty="0" err="1" smtClean="0"/>
              <a:t>the</a:t>
            </a:r>
            <a:r>
              <a:rPr lang="hu-HU" sz="1200" dirty="0" smtClean="0"/>
              <a:t> </a:t>
            </a:r>
            <a:r>
              <a:rPr lang="hu-HU" sz="1200" dirty="0" err="1" smtClean="0"/>
              <a:t>sentence</a:t>
            </a:r>
            <a:r>
              <a:rPr lang="hu-HU" sz="1200" dirty="0" smtClean="0"/>
              <a:t> </a:t>
            </a:r>
            <a:r>
              <a:rPr lang="hu-HU" sz="1200" dirty="0" err="1" smtClean="0"/>
              <a:t>structure</a:t>
            </a:r>
            <a:r>
              <a:rPr lang="hu-HU" sz="1200" dirty="0" smtClean="0"/>
              <a:t> / </a:t>
            </a:r>
            <a:r>
              <a:rPr lang="hu-HU" sz="1200" dirty="0" err="1" smtClean="0"/>
              <a:t>logical</a:t>
            </a:r>
            <a:r>
              <a:rPr lang="hu-HU" sz="1200" dirty="0" smtClean="0"/>
              <a:t> </a:t>
            </a:r>
            <a:r>
              <a:rPr lang="hu-HU" sz="1200" dirty="0" err="1" smtClean="0"/>
              <a:t>structures</a:t>
            </a:r>
            <a:endParaRPr lang="hu-HU" sz="1200" dirty="0" smtClean="0"/>
          </a:p>
          <a:p>
            <a:pPr marL="0" indent="0">
              <a:buNone/>
            </a:pPr>
            <a:r>
              <a:rPr lang="hu-HU" sz="1200" u="sng" dirty="0" smtClean="0"/>
              <a:t>IMPORTANCE</a:t>
            </a:r>
            <a:r>
              <a:rPr lang="hu-HU" sz="1200" dirty="0" smtClean="0"/>
              <a:t> – </a:t>
            </a:r>
            <a:r>
              <a:rPr lang="hu-HU" sz="1200" dirty="0" err="1" smtClean="0"/>
              <a:t>enjoy</a:t>
            </a:r>
            <a:r>
              <a:rPr lang="hu-HU" sz="1200" dirty="0" smtClean="0"/>
              <a:t> </a:t>
            </a:r>
            <a:r>
              <a:rPr lang="hu-HU" sz="1200" dirty="0" err="1" smtClean="0"/>
              <a:t>the</a:t>
            </a:r>
            <a:r>
              <a:rPr lang="hu-HU" sz="1200" dirty="0" smtClean="0"/>
              <a:t> </a:t>
            </a:r>
            <a:r>
              <a:rPr lang="hu-HU" sz="1200" dirty="0" err="1" smtClean="0"/>
              <a:t>process</a:t>
            </a:r>
            <a:r>
              <a:rPr lang="hu-HU" sz="1200" dirty="0" smtClean="0"/>
              <a:t> of </a:t>
            </a:r>
            <a:r>
              <a:rPr lang="hu-HU" sz="1200" dirty="0" err="1" smtClean="0"/>
              <a:t>acquisition</a:t>
            </a:r>
            <a:r>
              <a:rPr lang="hu-HU" sz="1200" dirty="0" smtClean="0"/>
              <a:t> </a:t>
            </a:r>
            <a:r>
              <a:rPr lang="hu-HU" sz="1200" dirty="0" smtClean="0">
                <a:sym typeface="Wingdings" panose="05000000000000000000" pitchFamily="2" charset="2"/>
              </a:rPr>
              <a:t> </a:t>
            </a:r>
            <a:r>
              <a:rPr lang="hu-HU" sz="1200" dirty="0" err="1" smtClean="0">
                <a:sym typeface="Wingdings" panose="05000000000000000000" pitchFamily="2" charset="2"/>
              </a:rPr>
              <a:t>Motivation</a:t>
            </a:r>
            <a:endParaRPr lang="hu-HU" sz="12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hu-HU" sz="1200" u="sng" dirty="0" smtClean="0">
                <a:sym typeface="Wingdings" panose="05000000000000000000" pitchFamily="2" charset="2"/>
              </a:rPr>
              <a:t>OBSERVATION</a:t>
            </a:r>
            <a:r>
              <a:rPr lang="hu-HU" sz="1200" dirty="0" smtClean="0">
                <a:sym typeface="Wingdings" panose="05000000000000000000" pitchFamily="2" charset="2"/>
              </a:rPr>
              <a:t> – 1. </a:t>
            </a:r>
            <a:r>
              <a:rPr lang="hu-HU" sz="1200" i="1" dirty="0" err="1" smtClean="0">
                <a:sym typeface="Wingdings" panose="05000000000000000000" pitchFamily="2" charset="2"/>
              </a:rPr>
              <a:t>immerse</a:t>
            </a:r>
            <a:r>
              <a:rPr lang="hu-HU" sz="1200" dirty="0" smtClean="0">
                <a:sym typeface="Wingdings" panose="05000000000000000000" pitchFamily="2" charset="2"/>
              </a:rPr>
              <a:t> </a:t>
            </a:r>
            <a:r>
              <a:rPr lang="hu-HU" sz="1200" dirty="0" err="1" smtClean="0">
                <a:sym typeface="Wingdings" panose="05000000000000000000" pitchFamily="2" charset="2"/>
              </a:rPr>
              <a:t>yourself</a:t>
            </a:r>
            <a:r>
              <a:rPr lang="hu-HU" sz="1200" dirty="0" smtClean="0">
                <a:sym typeface="Wingdings" panose="05000000000000000000" pitchFamily="2" charset="2"/>
              </a:rPr>
              <a:t> in </a:t>
            </a:r>
            <a:r>
              <a:rPr lang="hu-HU" sz="1200" dirty="0" err="1" smtClean="0">
                <a:sym typeface="Wingdings" panose="05000000000000000000" pitchFamily="2" charset="2"/>
              </a:rPr>
              <a:t>the</a:t>
            </a:r>
            <a:r>
              <a:rPr lang="hu-HU" sz="1200" dirty="0" smtClean="0">
                <a:sym typeface="Wingdings" panose="05000000000000000000" pitchFamily="2" charset="2"/>
              </a:rPr>
              <a:t> </a:t>
            </a:r>
            <a:r>
              <a:rPr lang="hu-HU" sz="1200" dirty="0" err="1" smtClean="0">
                <a:sym typeface="Wingdings" panose="05000000000000000000" pitchFamily="2" charset="2"/>
              </a:rPr>
              <a:t>language</a:t>
            </a:r>
            <a:endParaRPr lang="hu-HU" sz="12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hu-HU" sz="1200" dirty="0" smtClean="0">
                <a:sym typeface="Wingdings" panose="05000000000000000000" pitchFamily="2" charset="2"/>
              </a:rPr>
              <a:t>		       2. </a:t>
            </a:r>
            <a:r>
              <a:rPr lang="hu-HU" sz="1200" dirty="0" err="1" smtClean="0">
                <a:sym typeface="Wingdings" panose="05000000000000000000" pitchFamily="2" charset="2"/>
              </a:rPr>
              <a:t>find</a:t>
            </a:r>
            <a:r>
              <a:rPr lang="hu-HU" sz="1200" dirty="0" smtClean="0">
                <a:sym typeface="Wingdings" panose="05000000000000000000" pitchFamily="2" charset="2"/>
              </a:rPr>
              <a:t> a </a:t>
            </a:r>
            <a:r>
              <a:rPr lang="hu-HU" sz="1200" i="1" dirty="0" err="1" smtClean="0">
                <a:sym typeface="Wingdings" panose="05000000000000000000" pitchFamily="2" charset="2"/>
              </a:rPr>
              <a:t>parent</a:t>
            </a:r>
            <a:r>
              <a:rPr lang="hu-HU" sz="1200" i="1" dirty="0" smtClean="0">
                <a:sym typeface="Wingdings" panose="05000000000000000000" pitchFamily="2" charset="2"/>
              </a:rPr>
              <a:t> </a:t>
            </a:r>
            <a:r>
              <a:rPr lang="hu-HU" sz="1200" i="1" dirty="0" err="1" smtClean="0">
                <a:sym typeface="Wingdings" panose="05000000000000000000" pitchFamily="2" charset="2"/>
              </a:rPr>
              <a:t>speaker</a:t>
            </a:r>
            <a:r>
              <a:rPr lang="hu-HU" sz="1200" i="1" dirty="0" smtClean="0">
                <a:sym typeface="Wingdings" panose="05000000000000000000" pitchFamily="2" charset="2"/>
              </a:rPr>
              <a:t> </a:t>
            </a:r>
            <a:r>
              <a:rPr lang="hu-HU" sz="1200" dirty="0" smtClean="0">
                <a:sym typeface="Wingdings" panose="05000000000000000000" pitchFamily="2" charset="2"/>
              </a:rPr>
              <a:t> (</a:t>
            </a:r>
            <a:r>
              <a:rPr lang="hu-HU" sz="1200" dirty="0" err="1" smtClean="0">
                <a:sym typeface="Wingdings" panose="05000000000000000000" pitchFamily="2" charset="2"/>
              </a:rPr>
              <a:t>listen</a:t>
            </a:r>
            <a:r>
              <a:rPr lang="hu-HU" sz="1200" dirty="0" smtClean="0">
                <a:sym typeface="Wingdings" panose="05000000000000000000" pitchFamily="2" charset="2"/>
              </a:rPr>
              <a:t> a </a:t>
            </a:r>
            <a:r>
              <a:rPr lang="hu-HU" sz="1200" dirty="0" err="1" smtClean="0">
                <a:sym typeface="Wingdings" panose="05000000000000000000" pitchFamily="2" charset="2"/>
              </a:rPr>
              <a:t>lot</a:t>
            </a:r>
            <a:r>
              <a:rPr lang="hu-HU" sz="1200" dirty="0" smtClean="0">
                <a:sym typeface="Wingdings" panose="05000000000000000000" pitchFamily="2" charset="2"/>
              </a:rPr>
              <a:t>!)</a:t>
            </a:r>
          </a:p>
          <a:p>
            <a:pPr marL="0" indent="0">
              <a:buNone/>
            </a:pPr>
            <a:r>
              <a:rPr lang="hu-HU" sz="1200" u="sng" dirty="0" smtClean="0">
                <a:sym typeface="Wingdings" panose="05000000000000000000" pitchFamily="2" charset="2"/>
              </a:rPr>
              <a:t>COMPREHENSION </a:t>
            </a:r>
            <a:r>
              <a:rPr lang="hu-HU" sz="1200" dirty="0" smtClean="0">
                <a:sym typeface="Wingdings" panose="05000000000000000000" pitchFamily="2" charset="2"/>
              </a:rPr>
              <a:t>– </a:t>
            </a:r>
            <a:r>
              <a:rPr lang="hu-HU" sz="1200" dirty="0" err="1" smtClean="0">
                <a:sym typeface="Wingdings" panose="05000000000000000000" pitchFamily="2" charset="2"/>
              </a:rPr>
              <a:t>actions</a:t>
            </a:r>
            <a:r>
              <a:rPr lang="hu-HU" sz="1200" dirty="0" smtClean="0">
                <a:sym typeface="Wingdings" panose="05000000000000000000" pitchFamily="2" charset="2"/>
              </a:rPr>
              <a:t>, </a:t>
            </a:r>
            <a:r>
              <a:rPr lang="hu-HU" sz="1200" dirty="0" err="1" smtClean="0">
                <a:sym typeface="Wingdings" panose="05000000000000000000" pitchFamily="2" charset="2"/>
              </a:rPr>
              <a:t>using</a:t>
            </a:r>
            <a:r>
              <a:rPr lang="hu-HU" sz="1200" dirty="0" smtClean="0">
                <a:sym typeface="Wingdings" panose="05000000000000000000" pitchFamily="2" charset="2"/>
              </a:rPr>
              <a:t> </a:t>
            </a:r>
            <a:r>
              <a:rPr lang="hu-HU" sz="1200" dirty="0" err="1" smtClean="0">
                <a:sym typeface="Wingdings" panose="05000000000000000000" pitchFamily="2" charset="2"/>
              </a:rPr>
              <a:t>existing</a:t>
            </a:r>
            <a:r>
              <a:rPr lang="hu-HU" sz="1200" dirty="0" smtClean="0">
                <a:sym typeface="Wingdings" panose="05000000000000000000" pitchFamily="2" charset="2"/>
              </a:rPr>
              <a:t> </a:t>
            </a:r>
            <a:r>
              <a:rPr lang="hu-HU" sz="1200" dirty="0" err="1" smtClean="0">
                <a:sym typeface="Wingdings" panose="05000000000000000000" pitchFamily="2" charset="2"/>
              </a:rPr>
              <a:t>words</a:t>
            </a:r>
            <a:r>
              <a:rPr lang="hu-HU" sz="1200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endParaRPr lang="hu-HU" sz="1200" u="sng" dirty="0"/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2958685" y="1811382"/>
            <a:ext cx="6568492" cy="30131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hu-HU" sz="2400" dirty="0" smtClean="0"/>
              <a:t>MESSAGE                           IMPORTANCE</a:t>
            </a:r>
          </a:p>
          <a:p>
            <a:pPr marL="0" indent="0" algn="ctr">
              <a:buFont typeface="Wingdings 3" charset="2"/>
              <a:buNone/>
            </a:pPr>
            <a:endParaRPr lang="hu-HU" sz="2400" dirty="0"/>
          </a:p>
          <a:p>
            <a:pPr marL="0" indent="0" algn="ctr">
              <a:buFont typeface="Wingdings 3" charset="2"/>
              <a:buNone/>
            </a:pPr>
            <a:endParaRPr lang="hu-HU" sz="2400" dirty="0" smtClean="0"/>
          </a:p>
          <a:p>
            <a:pPr marL="0" indent="0" algn="ctr">
              <a:buFont typeface="Wingdings 3" charset="2"/>
              <a:buNone/>
            </a:pPr>
            <a:endParaRPr lang="hu-HU" sz="2400" dirty="0"/>
          </a:p>
          <a:p>
            <a:pPr marL="0" indent="0" algn="ctr">
              <a:buFont typeface="Wingdings 3" charset="2"/>
              <a:buNone/>
            </a:pPr>
            <a:endParaRPr lang="hu-HU" sz="2400" dirty="0" smtClean="0"/>
          </a:p>
          <a:p>
            <a:pPr marL="0" indent="0" algn="ctr">
              <a:buFont typeface="Wingdings 3" charset="2"/>
              <a:buNone/>
            </a:pPr>
            <a:r>
              <a:rPr lang="hu-HU" sz="2400" dirty="0" smtClean="0">
                <a:sym typeface="Wingdings" panose="05000000000000000000" pitchFamily="2" charset="2"/>
              </a:rPr>
              <a:t>OBSERVATION                    COMPREHENSION</a:t>
            </a:r>
            <a:endParaRPr lang="hu-HU" sz="2400" dirty="0"/>
          </a:p>
        </p:txBody>
      </p:sp>
      <p:cxnSp>
        <p:nvCxnSpPr>
          <p:cNvPr id="6" name="Egyenes összekötő 5"/>
          <p:cNvCxnSpPr/>
          <p:nvPr/>
        </p:nvCxnSpPr>
        <p:spPr>
          <a:xfrm>
            <a:off x="4972594" y="2037806"/>
            <a:ext cx="1994263" cy="8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5233851" y="4511040"/>
            <a:ext cx="1515292" cy="8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flipH="1">
            <a:off x="8110071" y="2259106"/>
            <a:ext cx="5976" cy="19722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 flipH="1">
            <a:off x="3995271" y="2259105"/>
            <a:ext cx="5976" cy="19722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>
            <a:off x="4649694" y="2259106"/>
            <a:ext cx="2408518" cy="19722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14"/>
          <p:cNvCxnSpPr/>
          <p:nvPr/>
        </p:nvCxnSpPr>
        <p:spPr>
          <a:xfrm flipH="1">
            <a:off x="4566024" y="2214281"/>
            <a:ext cx="2611717" cy="20170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941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What</a:t>
            </a:r>
            <a:r>
              <a:rPr lang="hu-HU" dirty="0" smtClean="0"/>
              <a:t> is </a:t>
            </a:r>
            <a:r>
              <a:rPr lang="hu-HU" dirty="0" err="1" smtClean="0"/>
              <a:t>Teacher</a:t>
            </a:r>
            <a:r>
              <a:rPr lang="hu-HU" dirty="0" smtClean="0"/>
              <a:t> </a:t>
            </a:r>
            <a:r>
              <a:rPr lang="hu-HU" dirty="0" err="1" smtClean="0"/>
              <a:t>Coaching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err="1"/>
              <a:t>Teacher</a:t>
            </a:r>
            <a:r>
              <a:rPr lang="hu-HU" dirty="0"/>
              <a:t> </a:t>
            </a:r>
            <a:r>
              <a:rPr lang="hu-HU" dirty="0" err="1"/>
              <a:t>coaching</a:t>
            </a:r>
            <a:r>
              <a:rPr lang="hu-HU" dirty="0"/>
              <a:t> is </a:t>
            </a:r>
            <a:r>
              <a:rPr lang="hu-HU" dirty="0" err="1"/>
              <a:t>not</a:t>
            </a:r>
            <a:r>
              <a:rPr lang="hu-HU" dirty="0"/>
              <a:t> </a:t>
            </a:r>
            <a:r>
              <a:rPr lang="hu-HU" dirty="0" err="1"/>
              <a:t>about</a:t>
            </a:r>
            <a:r>
              <a:rPr lang="hu-HU" dirty="0"/>
              <a:t> </a:t>
            </a:r>
            <a:r>
              <a:rPr lang="hu-HU" dirty="0" err="1"/>
              <a:t>telling</a:t>
            </a:r>
            <a:r>
              <a:rPr lang="hu-HU" dirty="0"/>
              <a:t> </a:t>
            </a:r>
            <a:r>
              <a:rPr lang="hu-HU" dirty="0" err="1"/>
              <a:t>teachers</a:t>
            </a:r>
            <a:r>
              <a:rPr lang="hu-HU" dirty="0"/>
              <a:t> </a:t>
            </a:r>
            <a:r>
              <a:rPr lang="hu-HU" dirty="0" err="1"/>
              <a:t>what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do</a:t>
            </a:r>
            <a:r>
              <a:rPr lang="hu-HU" dirty="0"/>
              <a:t>; </a:t>
            </a:r>
            <a:r>
              <a:rPr lang="hu-HU" dirty="0" err="1"/>
              <a:t>it's</a:t>
            </a:r>
            <a:r>
              <a:rPr lang="hu-HU" dirty="0"/>
              <a:t> </a:t>
            </a:r>
            <a:r>
              <a:rPr lang="hu-HU" dirty="0" err="1"/>
              <a:t>about</a:t>
            </a:r>
            <a:r>
              <a:rPr lang="hu-HU" dirty="0"/>
              <a:t> </a:t>
            </a:r>
            <a:r>
              <a:rPr lang="hu-HU" dirty="0" err="1"/>
              <a:t>helping</a:t>
            </a:r>
            <a:r>
              <a:rPr lang="hu-HU" dirty="0"/>
              <a:t> </a:t>
            </a:r>
            <a:r>
              <a:rPr lang="hu-HU" dirty="0" err="1"/>
              <a:t>them</a:t>
            </a:r>
            <a:r>
              <a:rPr lang="hu-HU" dirty="0"/>
              <a:t> </a:t>
            </a:r>
            <a:r>
              <a:rPr lang="hu-HU" dirty="0" err="1"/>
              <a:t>see</a:t>
            </a:r>
            <a:r>
              <a:rPr lang="hu-HU" dirty="0"/>
              <a:t> </a:t>
            </a:r>
            <a:r>
              <a:rPr lang="hu-HU" dirty="0" err="1"/>
              <a:t>what</a:t>
            </a:r>
            <a:r>
              <a:rPr lang="hu-HU" dirty="0"/>
              <a:t> </a:t>
            </a:r>
            <a:r>
              <a:rPr lang="hu-HU" dirty="0" err="1"/>
              <a:t>they're</a:t>
            </a:r>
            <a:r>
              <a:rPr lang="hu-HU" dirty="0"/>
              <a:t> </a:t>
            </a:r>
            <a:r>
              <a:rPr lang="hu-HU" dirty="0" err="1"/>
              <a:t>doing</a:t>
            </a:r>
            <a:r>
              <a:rPr lang="hu-HU" dirty="0"/>
              <a:t> </a:t>
            </a:r>
            <a:r>
              <a:rPr lang="hu-HU" dirty="0" err="1"/>
              <a:t>well</a:t>
            </a:r>
            <a:r>
              <a:rPr lang="hu-HU" dirty="0"/>
              <a:t> and </a:t>
            </a:r>
            <a:r>
              <a:rPr lang="hu-HU" dirty="0" err="1"/>
              <a:t>where</a:t>
            </a:r>
            <a:r>
              <a:rPr lang="hu-HU" dirty="0"/>
              <a:t> </a:t>
            </a:r>
            <a:r>
              <a:rPr lang="hu-HU" dirty="0" err="1"/>
              <a:t>they</a:t>
            </a:r>
            <a:r>
              <a:rPr lang="hu-HU" dirty="0"/>
              <a:t> </a:t>
            </a:r>
            <a:r>
              <a:rPr lang="hu-HU" dirty="0" err="1"/>
              <a:t>can</a:t>
            </a:r>
            <a:r>
              <a:rPr lang="hu-HU" dirty="0"/>
              <a:t> </a:t>
            </a:r>
            <a:r>
              <a:rPr lang="hu-HU" dirty="0" err="1"/>
              <a:t>improve</a:t>
            </a:r>
            <a:r>
              <a:rPr lang="hu-HU" dirty="0"/>
              <a:t>. </a:t>
            </a:r>
            <a:r>
              <a:rPr lang="hu-HU" dirty="0" err="1"/>
              <a:t>It's</a:t>
            </a:r>
            <a:r>
              <a:rPr lang="hu-HU" dirty="0"/>
              <a:t> a </a:t>
            </a:r>
            <a:r>
              <a:rPr lang="hu-HU" dirty="0" err="1" smtClean="0"/>
              <a:t>partnership</a:t>
            </a:r>
            <a:r>
              <a:rPr lang="hu-HU" dirty="0"/>
              <a:t>, a </a:t>
            </a:r>
            <a:r>
              <a:rPr lang="hu-HU" dirty="0" err="1"/>
              <a:t>dialogue</a:t>
            </a:r>
            <a:r>
              <a:rPr lang="hu-HU" dirty="0"/>
              <a:t>, a </a:t>
            </a:r>
            <a:r>
              <a:rPr lang="hu-HU" dirty="0" err="1"/>
              <a:t>journey</a:t>
            </a:r>
            <a:r>
              <a:rPr lang="hu-HU" dirty="0"/>
              <a:t> of </a:t>
            </a:r>
            <a:r>
              <a:rPr lang="hu-HU" dirty="0" err="1" smtClean="0">
                <a:solidFill>
                  <a:schemeClr val="tx1"/>
                </a:solidFill>
              </a:rPr>
              <a:t>professional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growth</a:t>
            </a:r>
            <a:r>
              <a:rPr lang="hu-HU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hu-HU" dirty="0">
              <a:solidFill>
                <a:schemeClr val="tx1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375" y="3416819"/>
            <a:ext cx="4994115" cy="2966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23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Why</a:t>
            </a:r>
            <a:r>
              <a:rPr lang="hu-HU" dirty="0" smtClean="0"/>
              <a:t> is </a:t>
            </a:r>
            <a:r>
              <a:rPr lang="hu-HU" dirty="0" err="1"/>
              <a:t>C</a:t>
            </a:r>
            <a:r>
              <a:rPr lang="hu-HU" dirty="0" err="1" smtClean="0"/>
              <a:t>oaching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Educators</a:t>
            </a:r>
            <a:r>
              <a:rPr lang="hu-HU" dirty="0" smtClean="0"/>
              <a:t> </a:t>
            </a:r>
            <a:r>
              <a:rPr lang="hu-HU" dirty="0" err="1" smtClean="0"/>
              <a:t>helpful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01288" y="1540188"/>
            <a:ext cx="8915400" cy="5379357"/>
          </a:xfrm>
        </p:spPr>
        <p:txBody>
          <a:bodyPr>
            <a:noAutofit/>
          </a:bodyPr>
          <a:lstStyle/>
          <a:p>
            <a:pPr lvl="0"/>
            <a:r>
              <a:rPr lang="hu-HU" sz="2400" dirty="0"/>
              <a:t>Professional </a:t>
            </a:r>
            <a:r>
              <a:rPr lang="hu-HU" sz="2400" dirty="0" err="1" smtClean="0"/>
              <a:t>Growth</a:t>
            </a:r>
            <a:endParaRPr lang="hu-HU" sz="2400" dirty="0" smtClean="0"/>
          </a:p>
          <a:p>
            <a:pPr lvl="0"/>
            <a:r>
              <a:rPr lang="hu-HU" sz="2400" dirty="0" err="1" smtClean="0">
                <a:solidFill>
                  <a:schemeClr val="tx1"/>
                </a:solidFill>
              </a:rPr>
              <a:t>Improved</a:t>
            </a:r>
            <a:r>
              <a:rPr lang="hu-HU" sz="2400" dirty="0" smtClean="0">
                <a:solidFill>
                  <a:schemeClr val="tx1"/>
                </a:solidFill>
              </a:rPr>
              <a:t> </a:t>
            </a:r>
            <a:r>
              <a:rPr lang="hu-HU" sz="2400" dirty="0" err="1">
                <a:solidFill>
                  <a:schemeClr val="tx1"/>
                </a:solidFill>
              </a:rPr>
              <a:t>Teaching</a:t>
            </a:r>
            <a:r>
              <a:rPr lang="hu-HU" sz="2400" dirty="0">
                <a:solidFill>
                  <a:schemeClr val="tx1"/>
                </a:solidFill>
              </a:rPr>
              <a:t> </a:t>
            </a:r>
            <a:r>
              <a:rPr lang="hu-HU" sz="2400" dirty="0" smtClean="0">
                <a:solidFill>
                  <a:schemeClr val="tx1"/>
                </a:solidFill>
              </a:rPr>
              <a:t>Performance</a:t>
            </a:r>
            <a:endParaRPr lang="hu-HU" sz="2400" dirty="0">
              <a:solidFill>
                <a:schemeClr val="tx1"/>
              </a:solidFill>
            </a:endParaRPr>
          </a:p>
          <a:p>
            <a:pPr lvl="0"/>
            <a:r>
              <a:rPr lang="hu-HU" sz="2400" dirty="0" err="1">
                <a:solidFill>
                  <a:schemeClr val="tx1"/>
                </a:solidFill>
              </a:rPr>
              <a:t>Collaborative</a:t>
            </a:r>
            <a:r>
              <a:rPr lang="hu-HU" sz="2400" dirty="0">
                <a:solidFill>
                  <a:schemeClr val="tx1"/>
                </a:solidFill>
              </a:rPr>
              <a:t> </a:t>
            </a:r>
            <a:r>
              <a:rPr lang="hu-HU" sz="2400" dirty="0" err="1" smtClean="0">
                <a:solidFill>
                  <a:schemeClr val="tx1"/>
                </a:solidFill>
              </a:rPr>
              <a:t>Teaching</a:t>
            </a:r>
            <a:endParaRPr lang="hu-HU" sz="2400" dirty="0" smtClean="0">
              <a:solidFill>
                <a:schemeClr val="tx1"/>
              </a:solidFill>
            </a:endParaRPr>
          </a:p>
          <a:p>
            <a:pPr lvl="0"/>
            <a:r>
              <a:rPr lang="hu-HU" sz="2400" dirty="0" err="1" smtClean="0">
                <a:solidFill>
                  <a:schemeClr val="tx1"/>
                </a:solidFill>
              </a:rPr>
              <a:t>Virtual</a:t>
            </a:r>
            <a:r>
              <a:rPr lang="hu-HU" sz="2400" dirty="0" smtClean="0">
                <a:solidFill>
                  <a:schemeClr val="tx1"/>
                </a:solidFill>
              </a:rPr>
              <a:t> </a:t>
            </a:r>
            <a:r>
              <a:rPr lang="hu-HU" sz="2400" dirty="0" err="1" smtClean="0">
                <a:solidFill>
                  <a:schemeClr val="tx1"/>
                </a:solidFill>
              </a:rPr>
              <a:t>Coaching</a:t>
            </a:r>
            <a:endParaRPr lang="hu-HU" sz="2400" dirty="0" smtClean="0">
              <a:solidFill>
                <a:schemeClr val="tx1"/>
              </a:solidFill>
            </a:endParaRPr>
          </a:p>
          <a:p>
            <a:pPr lvl="0"/>
            <a:r>
              <a:rPr lang="hu-HU" sz="2400" dirty="0" err="1" smtClean="0">
                <a:solidFill>
                  <a:schemeClr val="tx1"/>
                </a:solidFill>
              </a:rPr>
              <a:t>Wider</a:t>
            </a:r>
            <a:r>
              <a:rPr lang="hu-HU" sz="2400" dirty="0" smtClean="0">
                <a:solidFill>
                  <a:schemeClr val="tx1"/>
                </a:solidFill>
              </a:rPr>
              <a:t> </a:t>
            </a:r>
            <a:r>
              <a:rPr lang="hu-HU" sz="2400" dirty="0" err="1">
                <a:solidFill>
                  <a:schemeClr val="tx1"/>
                </a:solidFill>
              </a:rPr>
              <a:t>School</a:t>
            </a:r>
            <a:r>
              <a:rPr lang="hu-HU" sz="2400" dirty="0">
                <a:solidFill>
                  <a:schemeClr val="tx1"/>
                </a:solidFill>
              </a:rPr>
              <a:t> </a:t>
            </a:r>
            <a:r>
              <a:rPr lang="hu-HU" sz="2400" dirty="0" err="1" smtClean="0">
                <a:solidFill>
                  <a:schemeClr val="tx1"/>
                </a:solidFill>
              </a:rPr>
              <a:t>Community</a:t>
            </a:r>
            <a:endParaRPr lang="hu-HU" sz="2400" dirty="0" smtClean="0">
              <a:solidFill>
                <a:schemeClr val="tx1"/>
              </a:solidFill>
            </a:endParaRPr>
          </a:p>
          <a:p>
            <a:pPr lvl="0"/>
            <a:r>
              <a:rPr lang="hu-HU" sz="2400" dirty="0" err="1" smtClean="0">
                <a:solidFill>
                  <a:schemeClr val="tx1"/>
                </a:solidFill>
              </a:rPr>
              <a:t>Facilitative</a:t>
            </a:r>
            <a:r>
              <a:rPr lang="hu-HU" sz="2400" dirty="0" smtClean="0">
                <a:solidFill>
                  <a:schemeClr val="tx1"/>
                </a:solidFill>
              </a:rPr>
              <a:t> </a:t>
            </a:r>
            <a:r>
              <a:rPr lang="hu-HU" sz="2400" dirty="0" err="1" smtClean="0">
                <a:solidFill>
                  <a:schemeClr val="tx1"/>
                </a:solidFill>
              </a:rPr>
              <a:t>Coaching</a:t>
            </a:r>
            <a:endParaRPr lang="hu-HU" sz="2400" dirty="0"/>
          </a:p>
        </p:txBody>
      </p:sp>
      <p:pic>
        <p:nvPicPr>
          <p:cNvPr id="4" name="Tartalom hely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9161" y="3006969"/>
            <a:ext cx="4387361" cy="365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83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6" name="Tartalom helye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152" y="624111"/>
            <a:ext cx="8998833" cy="5583258"/>
          </a:xfrm>
        </p:spPr>
      </p:pic>
    </p:spTree>
    <p:extLst>
      <p:ext uri="{BB962C8B-B14F-4D97-AF65-F5344CB8AC3E}">
        <p14:creationId xmlns:p14="http://schemas.microsoft.com/office/powerpoint/2010/main" val="250766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Agenda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2159977"/>
            <a:ext cx="8915400" cy="3777622"/>
          </a:xfrm>
        </p:spPr>
        <p:txBody>
          <a:bodyPr/>
          <a:lstStyle/>
          <a:p>
            <a:r>
              <a:rPr lang="hu-HU" dirty="0" smtClean="0"/>
              <a:t>The </a:t>
            </a:r>
            <a:r>
              <a:rPr lang="hu-HU" dirty="0" err="1" smtClean="0"/>
              <a:t>Zone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endParaRPr lang="hu-HU" dirty="0" smtClean="0"/>
          </a:p>
          <a:p>
            <a:r>
              <a:rPr lang="hu-HU" dirty="0" err="1" smtClean="0"/>
              <a:t>Learning</a:t>
            </a:r>
            <a:r>
              <a:rPr lang="hu-HU" dirty="0" smtClean="0"/>
              <a:t> </a:t>
            </a:r>
            <a:r>
              <a:rPr lang="hu-HU" dirty="0" err="1" smtClean="0"/>
              <a:t>Patterns</a:t>
            </a:r>
            <a:r>
              <a:rPr lang="hu-HU" dirty="0" smtClean="0"/>
              <a:t> in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Zone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endParaRPr lang="hu-HU" dirty="0" smtClean="0"/>
          </a:p>
          <a:p>
            <a:r>
              <a:rPr lang="hu-HU" dirty="0" err="1" smtClean="0"/>
              <a:t>How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Navigate</a:t>
            </a:r>
            <a:r>
              <a:rPr lang="hu-HU" dirty="0" smtClean="0"/>
              <a:t> in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Zones</a:t>
            </a:r>
            <a:endParaRPr lang="hu-HU" dirty="0" smtClean="0"/>
          </a:p>
          <a:p>
            <a:r>
              <a:rPr lang="hu-HU" dirty="0" smtClean="0"/>
              <a:t>IQ, EQ, AQ</a:t>
            </a:r>
          </a:p>
          <a:p>
            <a:r>
              <a:rPr lang="hu-HU" dirty="0" err="1" smtClean="0"/>
              <a:t>Why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Develop</a:t>
            </a:r>
            <a:r>
              <a:rPr lang="hu-HU" dirty="0" smtClean="0"/>
              <a:t> „AQ </a:t>
            </a:r>
            <a:r>
              <a:rPr lang="hu-HU" dirty="0" err="1" smtClean="0"/>
              <a:t>aptitude</a:t>
            </a:r>
            <a:r>
              <a:rPr lang="hu-HU" dirty="0" smtClean="0"/>
              <a:t>” in Education</a:t>
            </a:r>
          </a:p>
          <a:p>
            <a:r>
              <a:rPr lang="hu-HU" dirty="0" err="1" smtClean="0"/>
              <a:t>Comprehensible</a:t>
            </a:r>
            <a:r>
              <a:rPr lang="hu-HU" dirty="0" smtClean="0"/>
              <a:t> Input</a:t>
            </a:r>
          </a:p>
          <a:p>
            <a:r>
              <a:rPr lang="hu-HU" dirty="0" smtClean="0"/>
              <a:t>System of </a:t>
            </a:r>
            <a:r>
              <a:rPr lang="hu-HU" dirty="0" err="1" smtClean="0"/>
              <a:t>Approaches</a:t>
            </a:r>
            <a:endParaRPr lang="hu-HU" dirty="0" smtClean="0"/>
          </a:p>
          <a:p>
            <a:r>
              <a:rPr lang="hu-HU" dirty="0" err="1" smtClean="0"/>
              <a:t>Attributes</a:t>
            </a:r>
            <a:r>
              <a:rPr lang="hu-HU" dirty="0" smtClean="0"/>
              <a:t> of </a:t>
            </a:r>
            <a:r>
              <a:rPr lang="hu-HU" dirty="0" err="1" smtClean="0"/>
              <a:t>Teacher</a:t>
            </a:r>
            <a:r>
              <a:rPr lang="hu-HU" dirty="0" smtClean="0"/>
              <a:t> </a:t>
            </a:r>
            <a:r>
              <a:rPr lang="hu-HU" dirty="0" err="1" smtClean="0"/>
              <a:t>Coaching</a:t>
            </a:r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8305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The </a:t>
            </a:r>
            <a:r>
              <a:rPr lang="hu-HU" dirty="0" err="1" smtClean="0"/>
              <a:t>Learning</a:t>
            </a:r>
            <a:r>
              <a:rPr lang="hu-HU" dirty="0" smtClean="0"/>
              <a:t> </a:t>
            </a:r>
            <a:r>
              <a:rPr lang="hu-HU" dirty="0" err="1" smtClean="0"/>
              <a:t>Zone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endParaRPr lang="hu-HU" dirty="0"/>
          </a:p>
        </p:txBody>
      </p:sp>
      <p:pic>
        <p:nvPicPr>
          <p:cNvPr id="4" name="Tartalom helye 3" descr="https://miro.medium.com/v2/resize:fit:875/1*7FXPYS-xYDaBaGWSULEpmQ.jpe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2093" y="1617784"/>
            <a:ext cx="4958862" cy="49412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108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Zone</a:t>
            </a:r>
            <a:r>
              <a:rPr lang="hu-HU" dirty="0" smtClean="0"/>
              <a:t> </a:t>
            </a:r>
            <a:r>
              <a:rPr lang="hu-HU" dirty="0" err="1" smtClean="0"/>
              <a:t>Model</a:t>
            </a:r>
            <a:r>
              <a:rPr lang="hu-HU" dirty="0" smtClean="0"/>
              <a:t> of </a:t>
            </a:r>
            <a:r>
              <a:rPr lang="hu-HU" dirty="0" err="1" smtClean="0"/>
              <a:t>Learning</a:t>
            </a:r>
            <a:r>
              <a:rPr lang="hu-HU" dirty="0" smtClean="0"/>
              <a:t> </a:t>
            </a:r>
            <a:r>
              <a:rPr lang="hu-HU" dirty="0" err="1"/>
              <a:t>P</a:t>
            </a:r>
            <a:r>
              <a:rPr lang="hu-HU" dirty="0" err="1" smtClean="0"/>
              <a:t>atterns</a:t>
            </a:r>
            <a:endParaRPr lang="hu-HU" dirty="0"/>
          </a:p>
        </p:txBody>
      </p:sp>
      <p:pic>
        <p:nvPicPr>
          <p:cNvPr id="4" name="Tartalom helye 3" descr="https://i0.wp.com/commonslibrary.org/wp-content/uploads/Screen-Shot-2022-10-11-at-12.09.33-pm.png?resize=525%2C789&amp;ssl=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4736" y="1331230"/>
            <a:ext cx="4613198" cy="52906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164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Navigating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Learning</a:t>
            </a:r>
            <a:r>
              <a:rPr lang="hu-HU" dirty="0" smtClean="0"/>
              <a:t> </a:t>
            </a:r>
            <a:r>
              <a:rPr lang="hu-HU" dirty="0" err="1" smtClean="0"/>
              <a:t>Zones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smtClean="0"/>
              <a:t> </a:t>
            </a:r>
            <a:r>
              <a:rPr lang="hu-HU" dirty="0" err="1"/>
              <a:t>Develop</a:t>
            </a:r>
            <a:r>
              <a:rPr lang="hu-HU" dirty="0"/>
              <a:t> </a:t>
            </a:r>
            <a:r>
              <a:rPr lang="hu-HU" dirty="0" err="1"/>
              <a:t>Trust</a:t>
            </a:r>
            <a:r>
              <a:rPr lang="hu-HU" dirty="0"/>
              <a:t> and </a:t>
            </a:r>
            <a:r>
              <a:rPr lang="hu-HU" dirty="0" err="1" smtClean="0"/>
              <a:t>Resilience</a:t>
            </a:r>
            <a:endParaRPr lang="hu-HU" dirty="0" smtClean="0"/>
          </a:p>
          <a:p>
            <a:endParaRPr lang="hu-HU" dirty="0"/>
          </a:p>
          <a:p>
            <a:r>
              <a:rPr lang="hu-HU" dirty="0"/>
              <a:t> </a:t>
            </a:r>
            <a:r>
              <a:rPr lang="hu-HU" dirty="0" err="1" smtClean="0"/>
              <a:t>Build</a:t>
            </a:r>
            <a:r>
              <a:rPr lang="hu-HU" dirty="0" smtClean="0"/>
              <a:t> </a:t>
            </a:r>
            <a:r>
              <a:rPr lang="hu-HU" dirty="0" err="1"/>
              <a:t>Anchors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Your</a:t>
            </a:r>
            <a:r>
              <a:rPr lang="hu-HU" dirty="0"/>
              <a:t> </a:t>
            </a:r>
            <a:r>
              <a:rPr lang="hu-HU" dirty="0" err="1"/>
              <a:t>Comfort</a:t>
            </a:r>
            <a:r>
              <a:rPr lang="hu-HU" dirty="0"/>
              <a:t> </a:t>
            </a:r>
            <a:r>
              <a:rPr lang="hu-HU" dirty="0" err="1"/>
              <a:t>Zone</a:t>
            </a:r>
            <a:endParaRPr lang="hu-HU" dirty="0"/>
          </a:p>
          <a:p>
            <a:endParaRPr lang="hu-HU" dirty="0" smtClean="0"/>
          </a:p>
          <a:p>
            <a:r>
              <a:rPr lang="hu-HU" dirty="0"/>
              <a:t>Access Mentoring and </a:t>
            </a:r>
            <a:r>
              <a:rPr lang="hu-HU" dirty="0" err="1" smtClean="0"/>
              <a:t>Coaching</a:t>
            </a:r>
            <a:endParaRPr lang="hu-HU" dirty="0" smtClean="0"/>
          </a:p>
          <a:p>
            <a:endParaRPr lang="hu-HU" dirty="0"/>
          </a:p>
          <a:p>
            <a:r>
              <a:rPr lang="hu-HU" dirty="0" err="1"/>
              <a:t>Use</a:t>
            </a:r>
            <a:r>
              <a:rPr lang="hu-HU" dirty="0"/>
              <a:t> </a:t>
            </a:r>
            <a:r>
              <a:rPr lang="hu-HU" dirty="0" err="1" smtClean="0"/>
              <a:t>Scaffolding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r>
              <a:rPr lang="hu-HU" dirty="0" err="1"/>
              <a:t>Learn</a:t>
            </a:r>
            <a:r>
              <a:rPr lang="hu-HU" dirty="0"/>
              <a:t> </a:t>
            </a:r>
            <a:r>
              <a:rPr lang="hu-HU" dirty="0" err="1"/>
              <a:t>Socially</a:t>
            </a:r>
            <a:r>
              <a:rPr lang="hu-HU" dirty="0"/>
              <a:t> and </a:t>
            </a:r>
            <a:r>
              <a:rPr lang="hu-HU" dirty="0" err="1"/>
              <a:t>Collectively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83886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89212" y="538385"/>
            <a:ext cx="8022858" cy="1280890"/>
          </a:xfrm>
        </p:spPr>
        <p:txBody>
          <a:bodyPr/>
          <a:lstStyle/>
          <a:p>
            <a:r>
              <a:rPr lang="hu-HU" dirty="0" smtClean="0"/>
              <a:t>„AQ” is </a:t>
            </a:r>
            <a:r>
              <a:rPr lang="hu-HU" dirty="0" err="1" smtClean="0"/>
              <a:t>the</a:t>
            </a:r>
            <a:r>
              <a:rPr lang="hu-HU" dirty="0" smtClean="0"/>
              <a:t> New „IQ”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i="1" dirty="0" smtClean="0"/>
              <a:t>„IQ is </a:t>
            </a:r>
            <a:r>
              <a:rPr lang="hu-HU" i="1" dirty="0" err="1" smtClean="0"/>
              <a:t>the</a:t>
            </a:r>
            <a:r>
              <a:rPr lang="hu-HU" i="1" dirty="0" smtClean="0"/>
              <a:t> minimum </a:t>
            </a:r>
            <a:r>
              <a:rPr lang="hu-HU" i="1" dirty="0" err="1" smtClean="0"/>
              <a:t>you</a:t>
            </a:r>
            <a:r>
              <a:rPr lang="hu-HU" i="1" dirty="0" smtClean="0"/>
              <a:t> </a:t>
            </a:r>
            <a:r>
              <a:rPr lang="hu-HU" i="1" dirty="0" err="1" smtClean="0"/>
              <a:t>you</a:t>
            </a:r>
            <a:r>
              <a:rPr lang="hu-HU" i="1" dirty="0" smtClean="0"/>
              <a:t> </a:t>
            </a:r>
            <a:r>
              <a:rPr lang="hu-HU" i="1" dirty="0" err="1" smtClean="0"/>
              <a:t>need</a:t>
            </a:r>
            <a:r>
              <a:rPr lang="hu-HU" i="1" dirty="0" smtClean="0"/>
              <a:t> </a:t>
            </a:r>
            <a:r>
              <a:rPr lang="hu-HU" i="1" dirty="0" err="1" smtClean="0"/>
              <a:t>to</a:t>
            </a:r>
            <a:r>
              <a:rPr lang="hu-HU" i="1" dirty="0" smtClean="0"/>
              <a:t> </a:t>
            </a:r>
            <a:r>
              <a:rPr lang="hu-HU" i="1" dirty="0" err="1" smtClean="0"/>
              <a:t>get</a:t>
            </a:r>
            <a:r>
              <a:rPr lang="hu-HU" i="1" dirty="0" smtClean="0"/>
              <a:t> a </a:t>
            </a:r>
            <a:r>
              <a:rPr lang="hu-HU" i="1" dirty="0" err="1" smtClean="0"/>
              <a:t>job</a:t>
            </a:r>
            <a:r>
              <a:rPr lang="hu-HU" i="1" dirty="0" smtClean="0"/>
              <a:t>, </a:t>
            </a:r>
            <a:r>
              <a:rPr lang="hu-HU" i="1" dirty="0" err="1" smtClean="0"/>
              <a:t>but</a:t>
            </a:r>
            <a:r>
              <a:rPr lang="hu-HU" i="1" dirty="0" smtClean="0"/>
              <a:t> AQ is </a:t>
            </a:r>
            <a:r>
              <a:rPr lang="hu-HU" i="1" dirty="0" err="1" smtClean="0"/>
              <a:t>how</a:t>
            </a:r>
            <a:r>
              <a:rPr lang="hu-HU" i="1" dirty="0" smtClean="0"/>
              <a:t> </a:t>
            </a:r>
            <a:r>
              <a:rPr lang="hu-HU" i="1" dirty="0" err="1" smtClean="0"/>
              <a:t>you</a:t>
            </a:r>
            <a:r>
              <a:rPr lang="hu-HU" i="1" dirty="0" smtClean="0"/>
              <a:t> </a:t>
            </a:r>
            <a:r>
              <a:rPr lang="hu-HU" i="1" dirty="0" err="1" smtClean="0"/>
              <a:t>will</a:t>
            </a:r>
            <a:r>
              <a:rPr lang="hu-HU" i="1" dirty="0" smtClean="0"/>
              <a:t> be </a:t>
            </a:r>
            <a:r>
              <a:rPr lang="hu-HU" i="1" dirty="0" err="1" smtClean="0"/>
              <a:t>successful</a:t>
            </a:r>
            <a:r>
              <a:rPr lang="hu-HU" i="1" dirty="0" smtClean="0"/>
              <a:t> over </a:t>
            </a:r>
            <a:r>
              <a:rPr lang="hu-HU" i="1" dirty="0" err="1" smtClean="0"/>
              <a:t>time</a:t>
            </a:r>
            <a:r>
              <a:rPr lang="hu-HU" i="1" dirty="0" smtClean="0"/>
              <a:t>.”  (</a:t>
            </a:r>
            <a:r>
              <a:rPr lang="hu-HU" i="1" dirty="0" err="1" smtClean="0"/>
              <a:t>Natalie</a:t>
            </a:r>
            <a:r>
              <a:rPr lang="hu-HU" i="1" dirty="0" smtClean="0"/>
              <a:t> </a:t>
            </a:r>
            <a:r>
              <a:rPr lang="hu-HU" i="1" dirty="0" err="1" smtClean="0"/>
              <a:t>Fratto</a:t>
            </a:r>
            <a:r>
              <a:rPr lang="hu-HU" i="1" dirty="0" smtClean="0"/>
              <a:t>)</a:t>
            </a:r>
          </a:p>
          <a:p>
            <a:endParaRPr lang="hu-HU" i="1" dirty="0" smtClean="0"/>
          </a:p>
          <a:p>
            <a:pPr marL="0" indent="0">
              <a:buNone/>
            </a:pPr>
            <a:r>
              <a:rPr lang="hu-HU" dirty="0" smtClean="0"/>
              <a:t>AQ (</a:t>
            </a:r>
            <a:r>
              <a:rPr lang="hu-HU" dirty="0" err="1" smtClean="0"/>
              <a:t>Adaptability</a:t>
            </a:r>
            <a:r>
              <a:rPr lang="hu-HU" dirty="0" smtClean="0"/>
              <a:t> </a:t>
            </a:r>
            <a:r>
              <a:rPr lang="hu-HU" dirty="0" err="1" smtClean="0"/>
              <a:t>Quotient</a:t>
            </a:r>
            <a:r>
              <a:rPr lang="hu-HU" dirty="0" smtClean="0"/>
              <a:t>) is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ability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work</a:t>
            </a:r>
            <a:r>
              <a:rPr lang="hu-HU" dirty="0" smtClean="0"/>
              <a:t> out </a:t>
            </a:r>
            <a:r>
              <a:rPr lang="hu-HU" dirty="0" err="1" smtClean="0"/>
              <a:t>what</a:t>
            </a:r>
            <a:r>
              <a:rPr lang="hu-HU" dirty="0" smtClean="0"/>
              <a:t> is </a:t>
            </a:r>
            <a:r>
              <a:rPr lang="hu-HU" dirty="0" err="1" smtClean="0"/>
              <a:t>relevant</a:t>
            </a:r>
            <a:r>
              <a:rPr lang="hu-HU" dirty="0" smtClean="0"/>
              <a:t>,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unlearn</a:t>
            </a:r>
            <a:r>
              <a:rPr lang="hu-HU" dirty="0" smtClean="0"/>
              <a:t> </a:t>
            </a:r>
            <a:r>
              <a:rPr lang="hu-HU" dirty="0" err="1" smtClean="0"/>
              <a:t>obsolete</a:t>
            </a:r>
            <a:r>
              <a:rPr lang="hu-HU" dirty="0" smtClean="0"/>
              <a:t> </a:t>
            </a:r>
            <a:r>
              <a:rPr lang="hu-HU" dirty="0" err="1" smtClean="0"/>
              <a:t>knowledge</a:t>
            </a:r>
            <a:r>
              <a:rPr lang="hu-HU" dirty="0" smtClean="0"/>
              <a:t>, </a:t>
            </a:r>
            <a:r>
              <a:rPr lang="hu-HU" dirty="0" err="1" smtClean="0"/>
              <a:t>overcome</a:t>
            </a:r>
            <a:r>
              <a:rPr lang="hu-HU" dirty="0" smtClean="0"/>
              <a:t> </a:t>
            </a:r>
            <a:r>
              <a:rPr lang="hu-HU" dirty="0" err="1" smtClean="0"/>
              <a:t>challenges</a:t>
            </a:r>
            <a:r>
              <a:rPr lang="hu-HU" dirty="0" smtClean="0"/>
              <a:t>, and </a:t>
            </a:r>
            <a:r>
              <a:rPr lang="hu-HU" dirty="0" err="1" smtClean="0"/>
              <a:t>make</a:t>
            </a:r>
            <a:r>
              <a:rPr lang="hu-HU" dirty="0" smtClean="0"/>
              <a:t> a </a:t>
            </a:r>
            <a:r>
              <a:rPr lang="hu-HU" dirty="0" err="1" smtClean="0"/>
              <a:t>conscious</a:t>
            </a:r>
            <a:r>
              <a:rPr lang="hu-HU" dirty="0" smtClean="0"/>
              <a:t> </a:t>
            </a:r>
            <a:r>
              <a:rPr lang="hu-HU" dirty="0" err="1" smtClean="0"/>
              <a:t>effort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change</a:t>
            </a:r>
            <a:r>
              <a:rPr lang="hu-HU" dirty="0" smtClean="0"/>
              <a:t>. AQ </a:t>
            </a:r>
            <a:r>
              <a:rPr lang="hu-HU" dirty="0" err="1" smtClean="0"/>
              <a:t>involves</a:t>
            </a:r>
            <a:r>
              <a:rPr lang="hu-HU" dirty="0" smtClean="0"/>
              <a:t> </a:t>
            </a:r>
            <a:r>
              <a:rPr lang="hu-HU" dirty="0" err="1" smtClean="0"/>
              <a:t>flexibility</a:t>
            </a:r>
            <a:r>
              <a:rPr lang="hu-HU" dirty="0" smtClean="0"/>
              <a:t>, </a:t>
            </a:r>
            <a:r>
              <a:rPr lang="hu-HU" dirty="0" err="1" smtClean="0"/>
              <a:t>curiosity</a:t>
            </a:r>
            <a:r>
              <a:rPr lang="hu-HU" dirty="0" smtClean="0"/>
              <a:t>, </a:t>
            </a:r>
            <a:r>
              <a:rPr lang="hu-HU" dirty="0" err="1" smtClean="0"/>
              <a:t>courage</a:t>
            </a:r>
            <a:r>
              <a:rPr lang="hu-HU" dirty="0" smtClean="0"/>
              <a:t>, </a:t>
            </a:r>
            <a:r>
              <a:rPr lang="hu-HU" dirty="0" err="1" smtClean="0"/>
              <a:t>resilience</a:t>
            </a:r>
            <a:r>
              <a:rPr lang="hu-HU" dirty="0" smtClean="0"/>
              <a:t> and </a:t>
            </a:r>
            <a:r>
              <a:rPr lang="hu-HU" dirty="0" err="1" smtClean="0"/>
              <a:t>problem-solving</a:t>
            </a:r>
            <a:r>
              <a:rPr lang="hu-HU" dirty="0" smtClean="0"/>
              <a:t> </a:t>
            </a:r>
            <a:r>
              <a:rPr lang="hu-HU" dirty="0" err="1" smtClean="0"/>
              <a:t>skills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724" y="4484077"/>
            <a:ext cx="4096545" cy="2294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442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The </a:t>
            </a:r>
            <a:r>
              <a:rPr lang="hu-HU" dirty="0" err="1" smtClean="0"/>
              <a:t>Importance</a:t>
            </a:r>
            <a:r>
              <a:rPr lang="hu-HU" dirty="0" smtClean="0"/>
              <a:t> of </a:t>
            </a:r>
            <a:r>
              <a:rPr lang="hu-HU" dirty="0" err="1" smtClean="0"/>
              <a:t>Developing</a:t>
            </a:r>
            <a:r>
              <a:rPr lang="hu-HU" dirty="0" smtClean="0"/>
              <a:t> AQ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sz="2400" b="1" i="1" dirty="0" err="1" smtClean="0"/>
              <a:t>Flexibility</a:t>
            </a:r>
            <a:r>
              <a:rPr lang="hu-HU" sz="2400" dirty="0"/>
              <a:t>:</a:t>
            </a:r>
            <a:r>
              <a:rPr lang="hu-HU" dirty="0"/>
              <a:t> </a:t>
            </a:r>
            <a:r>
              <a:rPr lang="hu-HU" dirty="0" err="1" smtClean="0"/>
              <a:t>one</a:t>
            </a:r>
            <a:r>
              <a:rPr lang="hu-HU" dirty="0" smtClean="0"/>
              <a:t> </a:t>
            </a:r>
            <a:r>
              <a:rPr lang="hu-HU" dirty="0" err="1"/>
              <a:t>can</a:t>
            </a:r>
            <a:r>
              <a:rPr lang="hu-HU" dirty="0"/>
              <a:t> </a:t>
            </a:r>
            <a:r>
              <a:rPr lang="hu-HU" dirty="0" err="1"/>
              <a:t>learn</a:t>
            </a:r>
            <a:r>
              <a:rPr lang="hu-HU" dirty="0"/>
              <a:t> </a:t>
            </a:r>
            <a:r>
              <a:rPr lang="hu-HU" dirty="0" err="1"/>
              <a:t>new</a:t>
            </a:r>
            <a:r>
              <a:rPr lang="hu-HU" dirty="0"/>
              <a:t> </a:t>
            </a:r>
            <a:r>
              <a:rPr lang="hu-HU" dirty="0" err="1"/>
              <a:t>skills</a:t>
            </a:r>
            <a:r>
              <a:rPr lang="hu-HU" dirty="0"/>
              <a:t> and </a:t>
            </a:r>
            <a:r>
              <a:rPr lang="hu-HU" dirty="0" err="1"/>
              <a:t>adjust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different</a:t>
            </a:r>
            <a:r>
              <a:rPr lang="hu-HU" dirty="0"/>
              <a:t> </a:t>
            </a:r>
            <a:r>
              <a:rPr lang="hu-HU" dirty="0" err="1"/>
              <a:t>situations</a:t>
            </a:r>
            <a:r>
              <a:rPr lang="hu-HU" dirty="0"/>
              <a:t> </a:t>
            </a:r>
            <a:r>
              <a:rPr lang="hu-HU" dirty="0" err="1"/>
              <a:t>easily</a:t>
            </a:r>
            <a:r>
              <a:rPr lang="hu-HU" dirty="0"/>
              <a:t>. </a:t>
            </a:r>
            <a:r>
              <a:rPr lang="hu-HU" dirty="0" err="1"/>
              <a:t>This</a:t>
            </a:r>
            <a:r>
              <a:rPr lang="hu-HU" dirty="0"/>
              <a:t> is </a:t>
            </a:r>
            <a:r>
              <a:rPr lang="hu-HU" dirty="0" err="1"/>
              <a:t>crucial</a:t>
            </a:r>
            <a:r>
              <a:rPr lang="hu-HU" dirty="0"/>
              <a:t> in a </a:t>
            </a:r>
            <a:r>
              <a:rPr lang="hu-HU" dirty="0" err="1"/>
              <a:t>world</a:t>
            </a:r>
            <a:r>
              <a:rPr lang="hu-HU" dirty="0"/>
              <a:t> </a:t>
            </a:r>
            <a:r>
              <a:rPr lang="hu-HU" dirty="0" err="1"/>
              <a:t>where</a:t>
            </a:r>
            <a:r>
              <a:rPr lang="hu-HU" dirty="0"/>
              <a:t> </a:t>
            </a:r>
            <a:r>
              <a:rPr lang="hu-HU" dirty="0" err="1"/>
              <a:t>jobs</a:t>
            </a:r>
            <a:r>
              <a:rPr lang="hu-HU" dirty="0"/>
              <a:t> and </a:t>
            </a:r>
            <a:r>
              <a:rPr lang="hu-HU" dirty="0" err="1"/>
              <a:t>careers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constantly</a:t>
            </a:r>
            <a:r>
              <a:rPr lang="hu-HU" dirty="0"/>
              <a:t> </a:t>
            </a:r>
            <a:r>
              <a:rPr lang="hu-HU" dirty="0" err="1"/>
              <a:t>changing</a:t>
            </a:r>
            <a:r>
              <a:rPr lang="hu-HU" dirty="0"/>
              <a:t> and </a:t>
            </a:r>
            <a:r>
              <a:rPr lang="hu-HU" dirty="0" err="1"/>
              <a:t>evolving</a:t>
            </a:r>
            <a:r>
              <a:rPr lang="hu-HU" dirty="0" smtClean="0"/>
              <a:t>.</a:t>
            </a:r>
          </a:p>
          <a:p>
            <a:pPr marL="0" indent="0">
              <a:buNone/>
            </a:pPr>
            <a:endParaRPr lang="hu-HU" dirty="0"/>
          </a:p>
          <a:p>
            <a:r>
              <a:rPr lang="hu-HU" sz="2400" i="1" dirty="0" smtClean="0"/>
              <a:t> </a:t>
            </a:r>
            <a:r>
              <a:rPr lang="hu-HU" sz="2400" b="1" i="1" dirty="0" err="1"/>
              <a:t>Innovation</a:t>
            </a:r>
            <a:r>
              <a:rPr lang="hu-HU" sz="2400" b="1" i="1" dirty="0"/>
              <a:t> and </a:t>
            </a:r>
            <a:r>
              <a:rPr lang="hu-HU" sz="2400" b="1" i="1" dirty="0" err="1"/>
              <a:t>Collaboration</a:t>
            </a:r>
            <a:r>
              <a:rPr lang="hu-HU" dirty="0"/>
              <a:t>: </a:t>
            </a:r>
            <a:r>
              <a:rPr lang="hu-HU" dirty="0" err="1" smtClean="0"/>
              <a:t>one</a:t>
            </a:r>
            <a:r>
              <a:rPr lang="hu-HU" dirty="0" smtClean="0"/>
              <a:t> </a:t>
            </a:r>
            <a:r>
              <a:rPr lang="hu-HU" dirty="0" err="1" smtClean="0"/>
              <a:t>can</a:t>
            </a:r>
            <a:r>
              <a:rPr lang="hu-HU" dirty="0" smtClean="0"/>
              <a:t> </a:t>
            </a:r>
            <a:r>
              <a:rPr lang="hu-HU" dirty="0" err="1" smtClean="0"/>
              <a:t>become</a:t>
            </a:r>
            <a:r>
              <a:rPr lang="hu-HU" dirty="0" smtClean="0"/>
              <a:t> more </a:t>
            </a:r>
            <a:r>
              <a:rPr lang="hu-HU" dirty="0" err="1"/>
              <a:t>creative</a:t>
            </a:r>
            <a:r>
              <a:rPr lang="hu-HU" dirty="0"/>
              <a:t> and </a:t>
            </a:r>
            <a:r>
              <a:rPr lang="hu-HU" dirty="0" err="1"/>
              <a:t>collaborative</a:t>
            </a:r>
            <a:r>
              <a:rPr lang="hu-HU" dirty="0"/>
              <a:t>, </a:t>
            </a:r>
            <a:r>
              <a:rPr lang="hu-HU" dirty="0" err="1" smtClean="0"/>
              <a:t>coming</a:t>
            </a:r>
            <a:r>
              <a:rPr lang="hu-HU" dirty="0" smtClean="0"/>
              <a:t> </a:t>
            </a:r>
            <a:r>
              <a:rPr lang="hu-HU" dirty="0" err="1"/>
              <a:t>up</a:t>
            </a:r>
            <a:r>
              <a:rPr lang="hu-HU" dirty="0"/>
              <a:t> </a:t>
            </a:r>
            <a:r>
              <a:rPr lang="hu-HU" dirty="0" err="1"/>
              <a:t>with</a:t>
            </a:r>
            <a:r>
              <a:rPr lang="hu-HU" dirty="0"/>
              <a:t> </a:t>
            </a:r>
            <a:r>
              <a:rPr lang="hu-HU" dirty="0" err="1"/>
              <a:t>new</a:t>
            </a:r>
            <a:r>
              <a:rPr lang="hu-HU" dirty="0"/>
              <a:t> </a:t>
            </a:r>
            <a:r>
              <a:rPr lang="hu-HU" dirty="0" err="1"/>
              <a:t>solutions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problems</a:t>
            </a:r>
            <a:r>
              <a:rPr lang="hu-HU" dirty="0"/>
              <a:t> and </a:t>
            </a:r>
            <a:r>
              <a:rPr lang="hu-HU" dirty="0" err="1"/>
              <a:t>work</a:t>
            </a:r>
            <a:r>
              <a:rPr lang="hu-HU" dirty="0"/>
              <a:t> </a:t>
            </a:r>
            <a:r>
              <a:rPr lang="hu-HU" dirty="0" err="1"/>
              <a:t>well</a:t>
            </a:r>
            <a:r>
              <a:rPr lang="hu-HU" dirty="0"/>
              <a:t> </a:t>
            </a:r>
            <a:r>
              <a:rPr lang="hu-HU" dirty="0" err="1"/>
              <a:t>with</a:t>
            </a:r>
            <a:r>
              <a:rPr lang="hu-HU" dirty="0"/>
              <a:t> </a:t>
            </a:r>
            <a:r>
              <a:rPr lang="hu-HU" dirty="0" err="1"/>
              <a:t>others</a:t>
            </a:r>
            <a:r>
              <a:rPr lang="hu-HU" dirty="0"/>
              <a:t>. </a:t>
            </a:r>
            <a:r>
              <a:rPr lang="hu-HU" dirty="0" err="1"/>
              <a:t>I</a:t>
            </a:r>
            <a:r>
              <a:rPr lang="hu-HU" dirty="0" err="1" smtClean="0"/>
              <a:t>nnovation</a:t>
            </a:r>
            <a:r>
              <a:rPr lang="hu-HU" dirty="0" smtClean="0"/>
              <a:t> </a:t>
            </a:r>
            <a:r>
              <a:rPr lang="hu-HU" dirty="0"/>
              <a:t>and </a:t>
            </a:r>
            <a:r>
              <a:rPr lang="hu-HU" dirty="0" err="1"/>
              <a:t>teamwork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key</a:t>
            </a:r>
            <a:r>
              <a:rPr lang="hu-HU" dirty="0"/>
              <a:t> </a:t>
            </a:r>
            <a:r>
              <a:rPr lang="hu-HU" dirty="0" err="1"/>
              <a:t>drivers</a:t>
            </a:r>
            <a:r>
              <a:rPr lang="hu-HU" dirty="0"/>
              <a:t> of </a:t>
            </a:r>
            <a:r>
              <a:rPr lang="hu-HU" dirty="0" err="1"/>
              <a:t>growth</a:t>
            </a:r>
            <a:r>
              <a:rPr lang="hu-HU" dirty="0"/>
              <a:t> and </a:t>
            </a:r>
            <a:r>
              <a:rPr lang="hu-HU" dirty="0" err="1"/>
              <a:t>competitiveness</a:t>
            </a:r>
            <a:r>
              <a:rPr lang="hu-HU" dirty="0" smtClean="0"/>
              <a:t>.</a:t>
            </a:r>
          </a:p>
          <a:p>
            <a:pPr marL="0" indent="0">
              <a:buNone/>
            </a:pPr>
            <a:endParaRPr lang="hu-HU" dirty="0"/>
          </a:p>
          <a:p>
            <a:r>
              <a:rPr lang="hu-HU" sz="2400" i="1" dirty="0" smtClean="0"/>
              <a:t> </a:t>
            </a:r>
            <a:r>
              <a:rPr lang="hu-HU" sz="2400" b="1" i="1" dirty="0" err="1"/>
              <a:t>Resilience</a:t>
            </a:r>
            <a:r>
              <a:rPr lang="hu-HU" sz="2400" b="1" i="1" dirty="0"/>
              <a:t>:</a:t>
            </a:r>
            <a:r>
              <a:rPr lang="hu-HU" sz="2400" i="1" dirty="0"/>
              <a:t> </a:t>
            </a:r>
            <a:r>
              <a:rPr lang="hu-HU" dirty="0" err="1" smtClean="0"/>
              <a:t>one</a:t>
            </a:r>
            <a:r>
              <a:rPr lang="hu-HU" dirty="0" smtClean="0"/>
              <a:t> </a:t>
            </a:r>
            <a:r>
              <a:rPr lang="hu-HU" dirty="0" err="1" smtClean="0"/>
              <a:t>can</a:t>
            </a:r>
            <a:r>
              <a:rPr lang="hu-HU" dirty="0" smtClean="0"/>
              <a:t> </a:t>
            </a:r>
            <a:r>
              <a:rPr lang="hu-HU" dirty="0" err="1"/>
              <a:t>cope</a:t>
            </a:r>
            <a:r>
              <a:rPr lang="hu-HU" dirty="0"/>
              <a:t> </a:t>
            </a:r>
            <a:r>
              <a:rPr lang="hu-HU" dirty="0" err="1"/>
              <a:t>with</a:t>
            </a:r>
            <a:r>
              <a:rPr lang="hu-HU" dirty="0"/>
              <a:t> </a:t>
            </a:r>
            <a:r>
              <a:rPr lang="hu-HU" dirty="0" err="1"/>
              <a:t>setbacks</a:t>
            </a:r>
            <a:r>
              <a:rPr lang="hu-HU" dirty="0"/>
              <a:t> and </a:t>
            </a:r>
            <a:r>
              <a:rPr lang="hu-HU" dirty="0" err="1"/>
              <a:t>failures</a:t>
            </a:r>
            <a:r>
              <a:rPr lang="hu-HU" dirty="0"/>
              <a:t>. </a:t>
            </a:r>
            <a:r>
              <a:rPr lang="hu-HU" dirty="0" smtClean="0"/>
              <a:t>Being more </a:t>
            </a:r>
            <a:r>
              <a:rPr lang="hu-HU" dirty="0" err="1" smtClean="0"/>
              <a:t>resilient</a:t>
            </a:r>
            <a:r>
              <a:rPr lang="hu-HU" dirty="0" smtClean="0"/>
              <a:t> </a:t>
            </a:r>
            <a:r>
              <a:rPr lang="hu-HU" dirty="0" err="1" smtClean="0"/>
              <a:t>means</a:t>
            </a:r>
            <a:r>
              <a:rPr lang="hu-HU" dirty="0" smtClean="0"/>
              <a:t> </a:t>
            </a:r>
            <a:r>
              <a:rPr lang="hu-HU" dirty="0" err="1" smtClean="0"/>
              <a:t>one</a:t>
            </a:r>
            <a:r>
              <a:rPr lang="hu-HU" dirty="0" smtClean="0"/>
              <a:t> </a:t>
            </a:r>
            <a:r>
              <a:rPr lang="hu-HU" dirty="0" err="1"/>
              <a:t>can</a:t>
            </a:r>
            <a:r>
              <a:rPr lang="hu-HU" dirty="0"/>
              <a:t> </a:t>
            </a:r>
            <a:r>
              <a:rPr lang="hu-HU" dirty="0" err="1"/>
              <a:t>overcome</a:t>
            </a:r>
            <a:r>
              <a:rPr lang="hu-HU" dirty="0"/>
              <a:t> </a:t>
            </a:r>
            <a:r>
              <a:rPr lang="hu-HU" dirty="0" err="1"/>
              <a:t>challenges</a:t>
            </a:r>
            <a:r>
              <a:rPr lang="hu-HU" dirty="0"/>
              <a:t> and </a:t>
            </a:r>
            <a:r>
              <a:rPr lang="hu-HU" dirty="0" err="1"/>
              <a:t>maintain</a:t>
            </a:r>
            <a:r>
              <a:rPr lang="hu-HU" dirty="0"/>
              <a:t> a </a:t>
            </a:r>
            <a:r>
              <a:rPr lang="hu-HU" dirty="0" err="1"/>
              <a:t>positive</a:t>
            </a:r>
            <a:r>
              <a:rPr lang="hu-HU" dirty="0"/>
              <a:t> </a:t>
            </a:r>
            <a:r>
              <a:rPr lang="hu-HU" dirty="0" err="1"/>
              <a:t>outlook</a:t>
            </a:r>
            <a:r>
              <a:rPr lang="hu-HU" dirty="0"/>
              <a:t> </a:t>
            </a:r>
            <a:r>
              <a:rPr lang="hu-HU" dirty="0" err="1"/>
              <a:t>while</a:t>
            </a:r>
            <a:r>
              <a:rPr lang="hu-HU" dirty="0"/>
              <a:t> </a:t>
            </a:r>
            <a:r>
              <a:rPr lang="hu-HU" dirty="0" err="1"/>
              <a:t>doing</a:t>
            </a:r>
            <a:r>
              <a:rPr lang="hu-HU" dirty="0"/>
              <a:t> </a:t>
            </a:r>
            <a:r>
              <a:rPr lang="hu-HU" dirty="0" err="1"/>
              <a:t>so</a:t>
            </a:r>
            <a:r>
              <a:rPr lang="hu-HU" dirty="0" smtClean="0"/>
              <a:t>.</a:t>
            </a:r>
          </a:p>
          <a:p>
            <a:pPr marL="0" indent="0">
              <a:buNone/>
            </a:pPr>
            <a:endParaRPr lang="hu-HU" dirty="0"/>
          </a:p>
          <a:p>
            <a:r>
              <a:rPr lang="hu-HU" sz="2400" i="1" dirty="0" smtClean="0"/>
              <a:t> </a:t>
            </a:r>
            <a:r>
              <a:rPr lang="hu-HU" sz="2400" b="1" i="1" dirty="0" err="1"/>
              <a:t>Leadership</a:t>
            </a:r>
            <a:r>
              <a:rPr lang="hu-HU" dirty="0"/>
              <a:t>: </a:t>
            </a:r>
            <a:r>
              <a:rPr lang="hu-HU" dirty="0" err="1" smtClean="0"/>
              <a:t>Self-awareness</a:t>
            </a:r>
            <a:r>
              <a:rPr lang="hu-HU" dirty="0" smtClean="0"/>
              <a:t> </a:t>
            </a:r>
            <a:r>
              <a:rPr lang="hu-HU" dirty="0"/>
              <a:t>and </a:t>
            </a:r>
            <a:r>
              <a:rPr lang="hu-HU" dirty="0" err="1"/>
              <a:t>knowing</a:t>
            </a:r>
            <a:r>
              <a:rPr lang="hu-HU" dirty="0"/>
              <a:t> </a:t>
            </a:r>
            <a:r>
              <a:rPr lang="hu-HU" dirty="0" err="1"/>
              <a:t>oneself</a:t>
            </a:r>
            <a:r>
              <a:rPr lang="hu-HU" dirty="0"/>
              <a:t> </a:t>
            </a:r>
            <a:r>
              <a:rPr lang="hu-HU" dirty="0" err="1"/>
              <a:t>well</a:t>
            </a:r>
            <a:r>
              <a:rPr lang="hu-HU" dirty="0"/>
              <a:t>, </a:t>
            </a:r>
            <a:r>
              <a:rPr lang="hu-HU" dirty="0" err="1"/>
              <a:t>helps</a:t>
            </a:r>
            <a:r>
              <a:rPr lang="hu-HU" dirty="0"/>
              <a:t> in building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self-confidence</a:t>
            </a:r>
            <a:r>
              <a:rPr lang="hu-HU" dirty="0"/>
              <a:t> </a:t>
            </a:r>
            <a:r>
              <a:rPr lang="hu-HU" dirty="0" err="1"/>
              <a:t>required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lead </a:t>
            </a:r>
            <a:r>
              <a:rPr lang="hu-HU" dirty="0" err="1"/>
              <a:t>change</a:t>
            </a:r>
            <a:r>
              <a:rPr lang="hu-HU" dirty="0"/>
              <a:t> </a:t>
            </a:r>
            <a:r>
              <a:rPr lang="hu-HU" dirty="0" err="1"/>
              <a:t>effectively</a:t>
            </a:r>
            <a:r>
              <a:rPr lang="hu-HU" dirty="0"/>
              <a:t>. </a:t>
            </a:r>
            <a:r>
              <a:rPr lang="hu-HU" dirty="0" err="1"/>
              <a:t>Leaders</a:t>
            </a:r>
            <a:r>
              <a:rPr lang="hu-HU" dirty="0"/>
              <a:t> </a:t>
            </a:r>
            <a:r>
              <a:rPr lang="hu-HU" dirty="0" err="1"/>
              <a:t>with</a:t>
            </a:r>
            <a:r>
              <a:rPr lang="hu-HU" dirty="0"/>
              <a:t> </a:t>
            </a:r>
            <a:r>
              <a:rPr lang="hu-HU" dirty="0" err="1"/>
              <a:t>high</a:t>
            </a:r>
            <a:r>
              <a:rPr lang="hu-HU" dirty="0"/>
              <a:t> AQ </a:t>
            </a:r>
            <a:r>
              <a:rPr lang="hu-HU" dirty="0" err="1"/>
              <a:t>can</a:t>
            </a:r>
            <a:r>
              <a:rPr lang="hu-HU" dirty="0"/>
              <a:t> </a:t>
            </a:r>
            <a:r>
              <a:rPr lang="hu-HU" dirty="0" err="1"/>
              <a:t>anticipate</a:t>
            </a:r>
            <a:r>
              <a:rPr lang="hu-HU" dirty="0"/>
              <a:t> </a:t>
            </a:r>
            <a:r>
              <a:rPr lang="hu-HU" dirty="0" err="1"/>
              <a:t>changes</a:t>
            </a:r>
            <a:r>
              <a:rPr lang="hu-HU" dirty="0"/>
              <a:t> in </a:t>
            </a:r>
            <a:r>
              <a:rPr lang="hu-HU" dirty="0" err="1"/>
              <a:t>their</a:t>
            </a:r>
            <a:r>
              <a:rPr lang="hu-HU" dirty="0"/>
              <a:t> </a:t>
            </a:r>
            <a:r>
              <a:rPr lang="hu-HU" dirty="0" err="1"/>
              <a:t>environment</a:t>
            </a:r>
            <a:r>
              <a:rPr lang="hu-HU" dirty="0"/>
              <a:t>, </a:t>
            </a:r>
            <a:r>
              <a:rPr lang="hu-HU" dirty="0" err="1"/>
              <a:t>look</a:t>
            </a:r>
            <a:r>
              <a:rPr lang="hu-HU" dirty="0"/>
              <a:t> </a:t>
            </a:r>
            <a:r>
              <a:rPr lang="hu-HU" dirty="0" err="1"/>
              <a:t>at</a:t>
            </a:r>
            <a:r>
              <a:rPr lang="hu-HU" dirty="0"/>
              <a:t> </a:t>
            </a:r>
            <a:r>
              <a:rPr lang="hu-HU" dirty="0" err="1"/>
              <a:t>various</a:t>
            </a:r>
            <a:r>
              <a:rPr lang="hu-HU" dirty="0"/>
              <a:t> </a:t>
            </a:r>
            <a:r>
              <a:rPr lang="hu-HU" dirty="0" err="1"/>
              <a:t>possibilities</a:t>
            </a:r>
            <a:r>
              <a:rPr lang="hu-HU" dirty="0"/>
              <a:t> and </a:t>
            </a:r>
            <a:r>
              <a:rPr lang="hu-HU" dirty="0" err="1"/>
              <a:t>adapt</a:t>
            </a:r>
            <a:r>
              <a:rPr lang="hu-HU" dirty="0"/>
              <a:t> </a:t>
            </a:r>
            <a:r>
              <a:rPr lang="hu-HU" dirty="0" err="1"/>
              <a:t>accordingly</a:t>
            </a:r>
            <a:r>
              <a:rPr lang="hu-HU" dirty="0"/>
              <a:t>, and </a:t>
            </a:r>
            <a:r>
              <a:rPr lang="hu-HU" dirty="0" err="1"/>
              <a:t>inspire</a:t>
            </a:r>
            <a:r>
              <a:rPr lang="hu-HU" dirty="0"/>
              <a:t> </a:t>
            </a:r>
            <a:r>
              <a:rPr lang="hu-HU" dirty="0" err="1"/>
              <a:t>their</a:t>
            </a:r>
            <a:r>
              <a:rPr lang="hu-HU" dirty="0"/>
              <a:t> </a:t>
            </a:r>
            <a:r>
              <a:rPr lang="hu-HU" dirty="0" err="1"/>
              <a:t>followers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do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same</a:t>
            </a:r>
            <a:r>
              <a:rPr lang="hu-HU" dirty="0"/>
              <a:t>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5292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4000" dirty="0" err="1" smtClean="0"/>
              <a:t>Comprehensible</a:t>
            </a:r>
            <a:r>
              <a:rPr lang="hu-HU" sz="4000" dirty="0" smtClean="0"/>
              <a:t> Input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2000" dirty="0"/>
              <a:t>MOTO: </a:t>
            </a:r>
            <a:r>
              <a:rPr lang="hu-HU" sz="2000" i="1" dirty="0"/>
              <a:t>„We </a:t>
            </a:r>
            <a:r>
              <a:rPr lang="hu-HU" sz="2000" i="1" dirty="0" err="1"/>
              <a:t>Acquire</a:t>
            </a:r>
            <a:r>
              <a:rPr lang="hu-HU" sz="2000" i="1" dirty="0"/>
              <a:t> </a:t>
            </a:r>
            <a:r>
              <a:rPr lang="hu-HU" sz="2000" i="1" dirty="0" err="1"/>
              <a:t>Language</a:t>
            </a:r>
            <a:r>
              <a:rPr lang="hu-HU" sz="2000" i="1" dirty="0"/>
              <a:t> in </a:t>
            </a:r>
            <a:r>
              <a:rPr lang="hu-HU" sz="2000" i="1" dirty="0" err="1"/>
              <a:t>one</a:t>
            </a:r>
            <a:r>
              <a:rPr lang="hu-HU" sz="2000" i="1" dirty="0"/>
              <a:t> </a:t>
            </a:r>
            <a:r>
              <a:rPr lang="hu-HU" sz="2000" i="1" dirty="0" err="1"/>
              <a:t>way</a:t>
            </a:r>
            <a:r>
              <a:rPr lang="hu-HU" sz="2000" i="1" dirty="0"/>
              <a:t>; </a:t>
            </a:r>
            <a:r>
              <a:rPr lang="hu-HU" sz="2000" i="1" dirty="0" err="1"/>
              <a:t>when</a:t>
            </a:r>
            <a:r>
              <a:rPr lang="hu-HU" sz="2000" i="1" dirty="0"/>
              <a:t> we </a:t>
            </a:r>
            <a:r>
              <a:rPr lang="hu-HU" sz="2000" i="1" dirty="0" err="1"/>
              <a:t>understand</a:t>
            </a:r>
            <a:r>
              <a:rPr lang="hu-HU" sz="2000" i="1" dirty="0"/>
              <a:t> </a:t>
            </a:r>
            <a:r>
              <a:rPr lang="hu-HU" sz="2000" i="1" dirty="0" err="1"/>
              <a:t>messages</a:t>
            </a:r>
            <a:r>
              <a:rPr lang="hu-HU" sz="2000" i="1" dirty="0"/>
              <a:t>.”</a:t>
            </a:r>
            <a:br>
              <a:rPr lang="hu-HU" sz="2000" i="1" dirty="0"/>
            </a:br>
            <a:r>
              <a:rPr lang="hu-HU" sz="2000" dirty="0"/>
              <a:t>(Dr. Stephen </a:t>
            </a:r>
            <a:r>
              <a:rPr lang="hu-HU" sz="2000" dirty="0" err="1" smtClean="0"/>
              <a:t>Krasher</a:t>
            </a:r>
            <a:r>
              <a:rPr lang="hu-HU" sz="2000" dirty="0" smtClean="0"/>
              <a:t>)</a:t>
            </a:r>
            <a:endParaRPr lang="hu-HU" sz="2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67299" y="2284466"/>
            <a:ext cx="4178436" cy="37776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u="sng" dirty="0" smtClean="0"/>
              <a:t>ACQUIRE THE LANGUAGE</a:t>
            </a:r>
            <a:r>
              <a:rPr lang="hu-HU" dirty="0" smtClean="0"/>
              <a:t>          </a:t>
            </a:r>
            <a:endParaRPr lang="hu-HU" u="sng" dirty="0" smtClean="0"/>
          </a:p>
          <a:p>
            <a:pPr>
              <a:buFontTx/>
              <a:buChar char="-"/>
            </a:pPr>
            <a:r>
              <a:rPr lang="hu-HU" dirty="0" smtClean="0"/>
              <a:t>more </a:t>
            </a:r>
            <a:r>
              <a:rPr lang="hu-HU" dirty="0" err="1" smtClean="0"/>
              <a:t>powerful</a:t>
            </a:r>
            <a:r>
              <a:rPr lang="hu-HU" dirty="0" smtClean="0"/>
              <a:t>	</a:t>
            </a:r>
          </a:p>
          <a:p>
            <a:pPr>
              <a:buFontTx/>
              <a:buChar char="-"/>
            </a:pPr>
            <a:r>
              <a:rPr lang="hu-HU" dirty="0" err="1" smtClean="0"/>
              <a:t>happens</a:t>
            </a:r>
            <a:r>
              <a:rPr lang="hu-HU" dirty="0" smtClean="0"/>
              <a:t> </a:t>
            </a:r>
            <a:r>
              <a:rPr lang="hu-HU" dirty="0" err="1" smtClean="0"/>
              <a:t>subconsciously</a:t>
            </a:r>
            <a:endParaRPr lang="hu-HU" dirty="0" smtClean="0"/>
          </a:p>
          <a:p>
            <a:pPr>
              <a:buFontTx/>
              <a:buChar char="-"/>
            </a:pPr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any</a:t>
            </a:r>
            <a:r>
              <a:rPr lang="hu-HU" dirty="0" smtClean="0"/>
              <a:t> </a:t>
            </a:r>
            <a:r>
              <a:rPr lang="hu-HU" dirty="0" err="1" smtClean="0"/>
              <a:t>deliberate</a:t>
            </a:r>
            <a:r>
              <a:rPr lang="hu-HU" dirty="0"/>
              <a:t> </a:t>
            </a:r>
            <a:r>
              <a:rPr lang="hu-HU" dirty="0" err="1" smtClean="0"/>
              <a:t>memorization</a:t>
            </a:r>
            <a:r>
              <a:rPr lang="hu-HU" dirty="0" smtClean="0"/>
              <a:t>	</a:t>
            </a:r>
          </a:p>
          <a:p>
            <a:pPr>
              <a:buFontTx/>
              <a:buChar char="-"/>
            </a:pPr>
            <a:r>
              <a:rPr lang="hu-HU" dirty="0" err="1" smtClean="0"/>
              <a:t>lets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dirty="0" smtClean="0"/>
              <a:t> </a:t>
            </a:r>
            <a:r>
              <a:rPr lang="hu-HU" dirty="0" err="1" smtClean="0"/>
              <a:t>internalize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/>
              <a:t> </a:t>
            </a:r>
            <a:r>
              <a:rPr lang="hu-HU" dirty="0" err="1" smtClean="0"/>
              <a:t>vocabulary</a:t>
            </a:r>
            <a:r>
              <a:rPr lang="hu-HU" dirty="0" smtClean="0"/>
              <a:t> and </a:t>
            </a:r>
            <a:r>
              <a:rPr lang="hu-HU" dirty="0" err="1" smtClean="0"/>
              <a:t>grammar</a:t>
            </a:r>
            <a:endParaRPr lang="hu-HU" dirty="0" smtClean="0"/>
          </a:p>
          <a:p>
            <a:pPr>
              <a:buFontTx/>
              <a:buChar char="-"/>
            </a:pPr>
            <a:r>
              <a:rPr lang="hu-HU" dirty="0" err="1"/>
              <a:t>b</a:t>
            </a:r>
            <a:r>
              <a:rPr lang="hu-HU" dirty="0" err="1" smtClean="0"/>
              <a:t>rain</a:t>
            </a:r>
            <a:r>
              <a:rPr lang="hu-HU" dirty="0" smtClean="0"/>
              <a:t> is </a:t>
            </a:r>
            <a:r>
              <a:rPr lang="hu-HU" dirty="0" err="1" smtClean="0"/>
              <a:t>good</a:t>
            </a:r>
            <a:r>
              <a:rPr lang="hu-HU" dirty="0" smtClean="0"/>
              <a:t> </a:t>
            </a:r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u="sng" dirty="0" err="1" smtClean="0"/>
              <a:t>acquiring</a:t>
            </a:r>
            <a:r>
              <a:rPr lang="hu-HU" dirty="0" smtClean="0"/>
              <a:t>  </a:t>
            </a:r>
            <a:r>
              <a:rPr lang="hu-HU" dirty="0" err="1" smtClean="0"/>
              <a:t>language</a:t>
            </a:r>
            <a:endParaRPr lang="hu-HU" dirty="0"/>
          </a:p>
          <a:p>
            <a:pPr>
              <a:buFontTx/>
              <a:buChar char="-"/>
            </a:pPr>
            <a:r>
              <a:rPr lang="hu-HU" dirty="0" err="1" smtClean="0"/>
              <a:t>key</a:t>
            </a:r>
            <a:r>
              <a:rPr lang="hu-HU" dirty="0" smtClean="0"/>
              <a:t> is </a:t>
            </a:r>
            <a:r>
              <a:rPr lang="hu-HU" i="1" dirty="0" smtClean="0"/>
              <a:t>„</a:t>
            </a:r>
            <a:r>
              <a:rPr lang="hu-HU" i="1" dirty="0" err="1" smtClean="0"/>
              <a:t>Comprehensible</a:t>
            </a:r>
            <a:r>
              <a:rPr lang="hu-HU" i="1" dirty="0" smtClean="0"/>
              <a:t> Input”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	</a:t>
            </a:r>
            <a:endParaRPr lang="hu-HU" dirty="0"/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7048768" y="2284466"/>
            <a:ext cx="4831580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hu-HU" u="sng" dirty="0" smtClean="0"/>
              <a:t>LEARNING THE LANGUAGE</a:t>
            </a:r>
          </a:p>
          <a:p>
            <a:pPr>
              <a:buFontTx/>
              <a:buChar char="-"/>
            </a:pPr>
            <a:r>
              <a:rPr lang="hu-HU" dirty="0" err="1" smtClean="0"/>
              <a:t>typical</a:t>
            </a:r>
            <a:r>
              <a:rPr lang="hu-HU" dirty="0" smtClean="0"/>
              <a:t> </a:t>
            </a:r>
            <a:r>
              <a:rPr lang="hu-HU" dirty="0" err="1" smtClean="0"/>
              <a:t>school</a:t>
            </a:r>
            <a:r>
              <a:rPr lang="hu-HU" dirty="0" smtClean="0"/>
              <a:t> curriculum</a:t>
            </a:r>
          </a:p>
          <a:p>
            <a:pPr>
              <a:buFontTx/>
              <a:buChar char="-"/>
            </a:pPr>
            <a:r>
              <a:rPr lang="hu-HU" dirty="0" err="1" smtClean="0"/>
              <a:t>emphasizes</a:t>
            </a:r>
            <a:r>
              <a:rPr lang="hu-HU" dirty="0" smtClean="0"/>
              <a:t> „</a:t>
            </a:r>
            <a:r>
              <a:rPr lang="hu-HU" dirty="0" err="1" smtClean="0"/>
              <a:t>head-knowledge</a:t>
            </a:r>
            <a:r>
              <a:rPr lang="hu-HU" dirty="0" smtClean="0"/>
              <a:t>”</a:t>
            </a:r>
          </a:p>
          <a:p>
            <a:pPr>
              <a:buFontTx/>
              <a:buChar char="-"/>
            </a:pPr>
            <a:r>
              <a:rPr lang="hu-HU" dirty="0" err="1"/>
              <a:t>m</a:t>
            </a:r>
            <a:r>
              <a:rPr lang="hu-HU" dirty="0" err="1" smtClean="0"/>
              <a:t>emorization</a:t>
            </a:r>
            <a:endParaRPr lang="hu-HU" dirty="0"/>
          </a:p>
          <a:p>
            <a:pPr>
              <a:buFontTx/>
              <a:buChar char="-"/>
            </a:pPr>
            <a:r>
              <a:rPr lang="hu-HU" dirty="0" smtClean="0"/>
              <a:t>testing</a:t>
            </a:r>
          </a:p>
          <a:p>
            <a:pPr>
              <a:buFontTx/>
              <a:buChar char="-"/>
            </a:pPr>
            <a:r>
              <a:rPr lang="hu-HU" dirty="0" err="1" smtClean="0"/>
              <a:t>getting</a:t>
            </a:r>
            <a:r>
              <a:rPr lang="hu-HU" dirty="0" smtClean="0"/>
              <a:t> </a:t>
            </a:r>
            <a:r>
              <a:rPr lang="hu-HU" dirty="0" err="1" smtClean="0"/>
              <a:t>corrected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mistakes</a:t>
            </a:r>
            <a:endParaRPr lang="hu-HU" dirty="0"/>
          </a:p>
          <a:p>
            <a:pPr>
              <a:buFontTx/>
              <a:buChar char="-"/>
            </a:pPr>
            <a:r>
              <a:rPr lang="hu-HU" dirty="0" err="1" smtClean="0"/>
              <a:t>trying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remember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corrections</a:t>
            </a:r>
            <a:endParaRPr lang="hu-HU" dirty="0"/>
          </a:p>
          <a:p>
            <a:pPr>
              <a:buFontTx/>
              <a:buChar char="-"/>
            </a:pPr>
            <a:r>
              <a:rPr lang="hu-HU" dirty="0" smtClean="0"/>
              <a:t>„</a:t>
            </a:r>
            <a:r>
              <a:rPr lang="hu-HU" dirty="0" err="1" smtClean="0"/>
              <a:t>terrible</a:t>
            </a:r>
            <a:r>
              <a:rPr lang="hu-HU" dirty="0" smtClean="0"/>
              <a:t> </a:t>
            </a:r>
            <a:r>
              <a:rPr lang="hu-HU" dirty="0" err="1" smtClean="0"/>
              <a:t>method</a:t>
            </a:r>
            <a:r>
              <a:rPr lang="hu-HU" dirty="0" smtClean="0"/>
              <a:t>” </a:t>
            </a:r>
            <a:r>
              <a:rPr lang="hu-HU" dirty="0" err="1" smtClean="0"/>
              <a:t>forgetting</a:t>
            </a:r>
            <a:r>
              <a:rPr lang="hu-HU" dirty="0" smtClean="0"/>
              <a:t> </a:t>
            </a:r>
            <a:r>
              <a:rPr lang="hu-HU" dirty="0" err="1" smtClean="0"/>
              <a:t>everything</a:t>
            </a:r>
            <a:r>
              <a:rPr lang="hu-HU" dirty="0" smtClean="0"/>
              <a:t> </a:t>
            </a:r>
            <a:r>
              <a:rPr lang="hu-HU" dirty="0" err="1" smtClean="0"/>
              <a:t>after</a:t>
            </a:r>
            <a:r>
              <a:rPr lang="hu-HU" dirty="0" smtClean="0"/>
              <a:t> </a:t>
            </a:r>
            <a:r>
              <a:rPr lang="hu-HU" dirty="0" err="1" smtClean="0"/>
              <a:t>examination</a:t>
            </a:r>
            <a:r>
              <a:rPr lang="hu-HU" dirty="0" smtClean="0"/>
              <a:t>	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6224988" y="2283526"/>
            <a:ext cx="606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v</a:t>
            </a:r>
            <a:r>
              <a:rPr lang="hu-HU" dirty="0" smtClean="0"/>
              <a:t>s.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20934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dwEpmwk6YF8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914770" y="755705"/>
            <a:ext cx="8362460" cy="5780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28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zálak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559</TotalTime>
  <Words>642</Words>
  <Application>Microsoft Office PowerPoint</Application>
  <PresentationFormat>Szélesvásznú</PresentationFormat>
  <Paragraphs>97</Paragraphs>
  <Slides>15</Slides>
  <Notes>0</Notes>
  <HiddenSlides>0</HiddenSlides>
  <MMClips>1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Wingdings</vt:lpstr>
      <vt:lpstr>Wingdings 3</vt:lpstr>
      <vt:lpstr>Szálak</vt:lpstr>
      <vt:lpstr>RECOGNISING AND APPLYING NEW PARADIGMS IN A CHANGING EDUCATIONAL ENVIRONMENT</vt:lpstr>
      <vt:lpstr>Agenda</vt:lpstr>
      <vt:lpstr>The Learning Zone Model</vt:lpstr>
      <vt:lpstr>Zone Model of Learning Patterns</vt:lpstr>
      <vt:lpstr>Navigating the Learning Zones</vt:lpstr>
      <vt:lpstr>„AQ” is the New „IQ”</vt:lpstr>
      <vt:lpstr>The Importance of Developing AQ</vt:lpstr>
      <vt:lpstr>Comprehensible Input MOTO: „We Acquire Language in one way; when we understand messages.” (Dr. Stephen Krasher)</vt:lpstr>
      <vt:lpstr>PowerPoint-bemutató</vt:lpstr>
      <vt:lpstr>Comprehensible and Compelling</vt:lpstr>
      <vt:lpstr>System of Approaches</vt:lpstr>
      <vt:lpstr>4 Key Principles</vt:lpstr>
      <vt:lpstr>What is Teacher Coaching?</vt:lpstr>
      <vt:lpstr>Why is Coaching for Educators helpful?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RECOGNISING AND APPLYING „AQ” IN A CHANGING EDUCATIONAL ENVIRONMENT</dc:title>
  <dc:creator>Kiss Gabriella</dc:creator>
  <cp:lastModifiedBy>Kiss Gabriella</cp:lastModifiedBy>
  <cp:revision>48</cp:revision>
  <dcterms:created xsi:type="dcterms:W3CDTF">2025-03-12T14:36:12Z</dcterms:created>
  <dcterms:modified xsi:type="dcterms:W3CDTF">2025-05-19T12:41:02Z</dcterms:modified>
</cp:coreProperties>
</file>