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6"/>
  </p:notesMasterIdLst>
  <p:handoutMasterIdLst>
    <p:handoutMasterId r:id="rId27"/>
  </p:handoutMasterIdLst>
  <p:sldIdLst>
    <p:sldId id="256" r:id="rId2"/>
    <p:sldId id="257" r:id="rId3"/>
    <p:sldId id="430" r:id="rId4"/>
    <p:sldId id="423" r:id="rId5"/>
    <p:sldId id="422" r:id="rId6"/>
    <p:sldId id="404" r:id="rId7"/>
    <p:sldId id="428" r:id="rId8"/>
    <p:sldId id="400" r:id="rId9"/>
    <p:sldId id="333" r:id="rId10"/>
    <p:sldId id="397" r:id="rId11"/>
    <p:sldId id="386" r:id="rId12"/>
    <p:sldId id="429" r:id="rId13"/>
    <p:sldId id="382" r:id="rId14"/>
    <p:sldId id="405" r:id="rId15"/>
    <p:sldId id="411" r:id="rId16"/>
    <p:sldId id="426" r:id="rId17"/>
    <p:sldId id="431" r:id="rId18"/>
    <p:sldId id="396" r:id="rId19"/>
    <p:sldId id="421" r:id="rId20"/>
    <p:sldId id="413" r:id="rId21"/>
    <p:sldId id="393" r:id="rId22"/>
    <p:sldId id="392" r:id="rId23"/>
    <p:sldId id="425" r:id="rId24"/>
    <p:sldId id="380" r:id="rId25"/>
  </p:sldIdLst>
  <p:sldSz cx="12192000" cy="6858000"/>
  <p:notesSz cx="9872663" cy="679767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notesViewPr>
    <p:cSldViewPr snapToGrid="0">
      <p:cViewPr varScale="1">
        <p:scale>
          <a:sx n="112" d="100"/>
          <a:sy n="112" d="100"/>
        </p:scale>
        <p:origin x="224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278154" cy="341065"/>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5592225" y="0"/>
            <a:ext cx="4278154" cy="341065"/>
          </a:xfrm>
          <a:prstGeom prst="rect">
            <a:avLst/>
          </a:prstGeom>
        </p:spPr>
        <p:txBody>
          <a:bodyPr vert="horz" lIns="91440" tIns="45720" rIns="91440" bIns="45720" rtlCol="0"/>
          <a:lstStyle>
            <a:lvl1pPr algn="r">
              <a:defRPr sz="1200"/>
            </a:lvl1pPr>
          </a:lstStyle>
          <a:p>
            <a:fld id="{E0497E60-CC47-4582-B410-C1CDAB3E386C}" type="datetimeFigureOut">
              <a:rPr lang="pl-PL" smtClean="0"/>
              <a:t>26.05.2025</a:t>
            </a:fld>
            <a:endParaRPr lang="pl-PL"/>
          </a:p>
        </p:txBody>
      </p:sp>
      <p:sp>
        <p:nvSpPr>
          <p:cNvPr id="4" name="Symbol zastępczy stopki 3"/>
          <p:cNvSpPr>
            <a:spLocks noGrp="1"/>
          </p:cNvSpPr>
          <p:nvPr>
            <p:ph type="ftr" sz="quarter" idx="2"/>
          </p:nvPr>
        </p:nvSpPr>
        <p:spPr>
          <a:xfrm>
            <a:off x="0" y="6456612"/>
            <a:ext cx="4278154" cy="341064"/>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5592225" y="6456612"/>
            <a:ext cx="4278154" cy="341064"/>
          </a:xfrm>
          <a:prstGeom prst="rect">
            <a:avLst/>
          </a:prstGeom>
        </p:spPr>
        <p:txBody>
          <a:bodyPr vert="horz" lIns="91440" tIns="45720" rIns="91440" bIns="45720" rtlCol="0" anchor="b"/>
          <a:lstStyle>
            <a:lvl1pPr algn="r">
              <a:defRPr sz="1200"/>
            </a:lvl1pPr>
          </a:lstStyle>
          <a:p>
            <a:fld id="{D5ABF1DC-F35A-45CD-8721-D1D98BA6E0B6}" type="slidenum">
              <a:rPr lang="pl-PL" smtClean="0"/>
              <a:t>‹#›</a:t>
            </a:fld>
            <a:endParaRPr lang="pl-PL"/>
          </a:p>
        </p:txBody>
      </p:sp>
    </p:spTree>
    <p:extLst>
      <p:ext uri="{BB962C8B-B14F-4D97-AF65-F5344CB8AC3E}">
        <p14:creationId xmlns:p14="http://schemas.microsoft.com/office/powerpoint/2010/main" val="87384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278313" cy="34131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5592763" y="0"/>
            <a:ext cx="4278312" cy="341313"/>
          </a:xfrm>
          <a:prstGeom prst="rect">
            <a:avLst/>
          </a:prstGeom>
        </p:spPr>
        <p:txBody>
          <a:bodyPr vert="horz" lIns="91440" tIns="45720" rIns="91440" bIns="45720" rtlCol="0"/>
          <a:lstStyle>
            <a:lvl1pPr algn="r">
              <a:defRPr sz="1200"/>
            </a:lvl1pPr>
          </a:lstStyle>
          <a:p>
            <a:fld id="{9AFE0CD6-CC2E-44EA-B320-50CAB9A70034}" type="datetimeFigureOut">
              <a:rPr lang="pl-PL" smtClean="0"/>
              <a:t>26.05.2025</a:t>
            </a:fld>
            <a:endParaRPr lang="pl-PL"/>
          </a:p>
        </p:txBody>
      </p:sp>
      <p:sp>
        <p:nvSpPr>
          <p:cNvPr id="4" name="Symbol zastępczy obrazu slajdu 3"/>
          <p:cNvSpPr>
            <a:spLocks noGrp="1" noRot="1" noChangeAspect="1"/>
          </p:cNvSpPr>
          <p:nvPr>
            <p:ph type="sldImg" idx="2"/>
          </p:nvPr>
        </p:nvSpPr>
        <p:spPr>
          <a:xfrm>
            <a:off x="2897188" y="849313"/>
            <a:ext cx="4078287" cy="229393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987425" y="3271838"/>
            <a:ext cx="7897813" cy="2676525"/>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6456363"/>
            <a:ext cx="4278313" cy="341312"/>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5592763" y="6456363"/>
            <a:ext cx="4278312" cy="341312"/>
          </a:xfrm>
          <a:prstGeom prst="rect">
            <a:avLst/>
          </a:prstGeom>
        </p:spPr>
        <p:txBody>
          <a:bodyPr vert="horz" lIns="91440" tIns="45720" rIns="91440" bIns="45720" rtlCol="0" anchor="b"/>
          <a:lstStyle>
            <a:lvl1pPr algn="r">
              <a:defRPr sz="1200"/>
            </a:lvl1pPr>
          </a:lstStyle>
          <a:p>
            <a:fld id="{B8EC1885-4146-48B9-9FF5-36C14B5AE213}" type="slidenum">
              <a:rPr lang="pl-PL" smtClean="0"/>
              <a:t>‹#›</a:t>
            </a:fld>
            <a:endParaRPr lang="pl-PL"/>
          </a:p>
        </p:txBody>
      </p:sp>
    </p:spTree>
    <p:extLst>
      <p:ext uri="{BB962C8B-B14F-4D97-AF65-F5344CB8AC3E}">
        <p14:creationId xmlns:p14="http://schemas.microsoft.com/office/powerpoint/2010/main" val="835479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5EBA07DC-5DD8-4557-B4A9-B58F932F20C0}" type="datetimeFigureOut">
              <a:rPr lang="pl-PL" smtClean="0"/>
              <a:t>26.05.2025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60865D1-2E68-4DC8-B590-91CC9074D769}" type="slidenum">
              <a:rPr lang="pl-PL" smtClean="0"/>
              <a:t>‹#›</a:t>
            </a:fld>
            <a:endParaRPr lang="pl-PL"/>
          </a:p>
        </p:txBody>
      </p:sp>
    </p:spTree>
    <p:extLst>
      <p:ext uri="{BB962C8B-B14F-4D97-AF65-F5344CB8AC3E}">
        <p14:creationId xmlns:p14="http://schemas.microsoft.com/office/powerpoint/2010/main" val="4069913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EBA07DC-5DD8-4557-B4A9-B58F932F20C0}" type="datetimeFigureOut">
              <a:rPr lang="pl-PL" smtClean="0"/>
              <a:t>26.05.2025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60865D1-2E68-4DC8-B590-91CC9074D769}" type="slidenum">
              <a:rPr lang="pl-PL" smtClean="0"/>
              <a:t>‹#›</a:t>
            </a:fld>
            <a:endParaRPr lang="pl-PL"/>
          </a:p>
        </p:txBody>
      </p:sp>
    </p:spTree>
    <p:extLst>
      <p:ext uri="{BB962C8B-B14F-4D97-AF65-F5344CB8AC3E}">
        <p14:creationId xmlns:p14="http://schemas.microsoft.com/office/powerpoint/2010/main" val="324072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EBA07DC-5DD8-4557-B4A9-B58F932F20C0}" type="datetimeFigureOut">
              <a:rPr lang="pl-PL" smtClean="0"/>
              <a:t>26.05.2025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60865D1-2E68-4DC8-B590-91CC9074D769}" type="slidenum">
              <a:rPr lang="pl-PL" smtClean="0"/>
              <a:t>‹#›</a:t>
            </a:fld>
            <a:endParaRPr lang="pl-PL"/>
          </a:p>
        </p:txBody>
      </p:sp>
    </p:spTree>
    <p:extLst>
      <p:ext uri="{BB962C8B-B14F-4D97-AF65-F5344CB8AC3E}">
        <p14:creationId xmlns:p14="http://schemas.microsoft.com/office/powerpoint/2010/main" val="313388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EBA07DC-5DD8-4557-B4A9-B58F932F20C0}" type="datetimeFigureOut">
              <a:rPr lang="pl-PL" smtClean="0"/>
              <a:t>26.05.2025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60865D1-2E68-4DC8-B590-91CC9074D769}" type="slidenum">
              <a:rPr lang="pl-PL" smtClean="0"/>
              <a:t>‹#›</a:t>
            </a:fld>
            <a:endParaRPr lang="pl-PL"/>
          </a:p>
        </p:txBody>
      </p:sp>
    </p:spTree>
    <p:extLst>
      <p:ext uri="{BB962C8B-B14F-4D97-AF65-F5344CB8AC3E}">
        <p14:creationId xmlns:p14="http://schemas.microsoft.com/office/powerpoint/2010/main" val="397532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5EBA07DC-5DD8-4557-B4A9-B58F932F20C0}" type="datetimeFigureOut">
              <a:rPr lang="pl-PL" smtClean="0"/>
              <a:t>26.05.2025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60865D1-2E68-4DC8-B590-91CC9074D769}" type="slidenum">
              <a:rPr lang="pl-PL" smtClean="0"/>
              <a:t>‹#›</a:t>
            </a:fld>
            <a:endParaRPr lang="pl-PL"/>
          </a:p>
        </p:txBody>
      </p:sp>
    </p:spTree>
    <p:extLst>
      <p:ext uri="{BB962C8B-B14F-4D97-AF65-F5344CB8AC3E}">
        <p14:creationId xmlns:p14="http://schemas.microsoft.com/office/powerpoint/2010/main" val="366237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5EBA07DC-5DD8-4557-B4A9-B58F932F20C0}" type="datetimeFigureOut">
              <a:rPr lang="pl-PL" smtClean="0"/>
              <a:t>26.05.2025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60865D1-2E68-4DC8-B590-91CC9074D769}" type="slidenum">
              <a:rPr lang="pl-PL" smtClean="0"/>
              <a:t>‹#›</a:t>
            </a:fld>
            <a:endParaRPr lang="pl-PL"/>
          </a:p>
        </p:txBody>
      </p:sp>
    </p:spTree>
    <p:extLst>
      <p:ext uri="{BB962C8B-B14F-4D97-AF65-F5344CB8AC3E}">
        <p14:creationId xmlns:p14="http://schemas.microsoft.com/office/powerpoint/2010/main" val="103597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5EBA07DC-5DD8-4557-B4A9-B58F932F20C0}" type="datetimeFigureOut">
              <a:rPr lang="pl-PL" smtClean="0"/>
              <a:t>26.05.2025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60865D1-2E68-4DC8-B590-91CC9074D769}" type="slidenum">
              <a:rPr lang="pl-PL" smtClean="0"/>
              <a:t>‹#›</a:t>
            </a:fld>
            <a:endParaRPr lang="pl-PL"/>
          </a:p>
        </p:txBody>
      </p:sp>
    </p:spTree>
    <p:extLst>
      <p:ext uri="{BB962C8B-B14F-4D97-AF65-F5344CB8AC3E}">
        <p14:creationId xmlns:p14="http://schemas.microsoft.com/office/powerpoint/2010/main" val="302035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5EBA07DC-5DD8-4557-B4A9-B58F932F20C0}" type="datetimeFigureOut">
              <a:rPr lang="pl-PL" smtClean="0"/>
              <a:t>26.05.2025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60865D1-2E68-4DC8-B590-91CC9074D769}" type="slidenum">
              <a:rPr lang="pl-PL" smtClean="0"/>
              <a:t>‹#›</a:t>
            </a:fld>
            <a:endParaRPr lang="pl-PL"/>
          </a:p>
        </p:txBody>
      </p:sp>
    </p:spTree>
    <p:extLst>
      <p:ext uri="{BB962C8B-B14F-4D97-AF65-F5344CB8AC3E}">
        <p14:creationId xmlns:p14="http://schemas.microsoft.com/office/powerpoint/2010/main" val="19837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EBA07DC-5DD8-4557-B4A9-B58F932F20C0}" type="datetimeFigureOut">
              <a:rPr lang="pl-PL" smtClean="0"/>
              <a:t>26.05.2025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60865D1-2E68-4DC8-B590-91CC9074D769}" type="slidenum">
              <a:rPr lang="pl-PL" smtClean="0"/>
              <a:t>‹#›</a:t>
            </a:fld>
            <a:endParaRPr lang="pl-PL"/>
          </a:p>
        </p:txBody>
      </p:sp>
    </p:spTree>
    <p:extLst>
      <p:ext uri="{BB962C8B-B14F-4D97-AF65-F5344CB8AC3E}">
        <p14:creationId xmlns:p14="http://schemas.microsoft.com/office/powerpoint/2010/main" val="3746860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5EBA07DC-5DD8-4557-B4A9-B58F932F20C0}" type="datetimeFigureOut">
              <a:rPr lang="pl-PL" smtClean="0"/>
              <a:t>26.05.2025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60865D1-2E68-4DC8-B590-91CC9074D769}" type="slidenum">
              <a:rPr lang="pl-PL" smtClean="0"/>
              <a:t>‹#›</a:t>
            </a:fld>
            <a:endParaRPr lang="pl-PL"/>
          </a:p>
        </p:txBody>
      </p:sp>
    </p:spTree>
    <p:extLst>
      <p:ext uri="{BB962C8B-B14F-4D97-AF65-F5344CB8AC3E}">
        <p14:creationId xmlns:p14="http://schemas.microsoft.com/office/powerpoint/2010/main" val="401189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5EBA07DC-5DD8-4557-B4A9-B58F932F20C0}" type="datetimeFigureOut">
              <a:rPr lang="pl-PL" smtClean="0"/>
              <a:t>26.05.2025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60865D1-2E68-4DC8-B590-91CC9074D769}" type="slidenum">
              <a:rPr lang="pl-PL" smtClean="0"/>
              <a:t>‹#›</a:t>
            </a:fld>
            <a:endParaRPr lang="pl-PL"/>
          </a:p>
        </p:txBody>
      </p:sp>
    </p:spTree>
    <p:extLst>
      <p:ext uri="{BB962C8B-B14F-4D97-AF65-F5344CB8AC3E}">
        <p14:creationId xmlns:p14="http://schemas.microsoft.com/office/powerpoint/2010/main" val="155094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A07DC-5DD8-4557-B4A9-B58F932F20C0}" type="datetimeFigureOut">
              <a:rPr lang="pl-PL" smtClean="0"/>
              <a:t>26.05.2025</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865D1-2E68-4DC8-B590-91CC9074D769}" type="slidenum">
              <a:rPr lang="pl-PL" smtClean="0"/>
              <a:t>‹#›</a:t>
            </a:fld>
            <a:endParaRPr lang="pl-PL"/>
          </a:p>
        </p:txBody>
      </p:sp>
    </p:spTree>
    <p:extLst>
      <p:ext uri="{BB962C8B-B14F-4D97-AF65-F5344CB8AC3E}">
        <p14:creationId xmlns:p14="http://schemas.microsoft.com/office/powerpoint/2010/main" val="839866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package" Target="../embeddings/Dokument_programu_Microsoft_Word.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fif"/><Relationship Id="rId4" Type="http://schemas.openxmlformats.org/officeDocument/2006/relationships/image" Target="../media/image28.jf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endParaRPr lang="pl-PL" dirty="0"/>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70"/>
            <a:ext cx="12192000" cy="5791200"/>
          </a:xfrm>
          <a:prstGeom prst="rect">
            <a:avLst/>
          </a:prstGeom>
        </p:spPr>
      </p:pic>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9033" y="5952227"/>
            <a:ext cx="2570719" cy="675028"/>
          </a:xfrm>
          <a:prstGeom prst="rect">
            <a:avLst/>
          </a:prstGeom>
        </p:spPr>
      </p:pic>
      <p:pic>
        <p:nvPicPr>
          <p:cNvPr id="7" name="Picture 4">
            <a:extLst>
              <a:ext uri="{FF2B5EF4-FFF2-40B4-BE49-F238E27FC236}">
                <a16:creationId xmlns:a16="http://schemas.microsoft.com/office/drawing/2014/main" id="{AC70AF93-B259-407E-B4B3-C23B459A74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679" y="5790230"/>
            <a:ext cx="1936570" cy="100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 name="Picture 2" descr="Bureau for International Language Coordination (BILC)">
            <a:extLst>
              <a:ext uri="{FF2B5EF4-FFF2-40B4-BE49-F238E27FC236}">
                <a16:creationId xmlns:a16="http://schemas.microsoft.com/office/drawing/2014/main" id="{D39EFF54-C3E6-921E-84C0-1AD351624F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442" y="5791091"/>
            <a:ext cx="1056718" cy="100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6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742F4FF7-FFF7-DED1-0336-862BA47EA9E5}"/>
              </a:ext>
            </a:extLst>
          </p:cNvPr>
          <p:cNvSpPr txBox="1"/>
          <p:nvPr/>
        </p:nvSpPr>
        <p:spPr>
          <a:xfrm>
            <a:off x="760576" y="991312"/>
            <a:ext cx="184731" cy="246221"/>
          </a:xfrm>
          <a:prstGeom prst="rect">
            <a:avLst/>
          </a:prstGeom>
          <a:noFill/>
        </p:spPr>
        <p:txBody>
          <a:bodyPr wrap="square" rtlCol="0">
            <a:spAutoFit/>
          </a:bodyPr>
          <a:lstStyle/>
          <a:p>
            <a:endParaRPr lang="pl-PL" sz="1000" dirty="0"/>
          </a:p>
        </p:txBody>
      </p:sp>
      <p:pic>
        <p:nvPicPr>
          <p:cNvPr id="6" name="Obraz 5" descr="Obraz zawierający grupa, stół, zielony, woda&#10;&#10;Opis wygenerowany automatycznie">
            <a:extLst>
              <a:ext uri="{FF2B5EF4-FFF2-40B4-BE49-F238E27FC236}">
                <a16:creationId xmlns:a16="http://schemas.microsoft.com/office/drawing/2014/main" id="{6C13C88F-52A7-C4DF-947F-441FCDACD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3171" y="361950"/>
            <a:ext cx="4038253" cy="5812077"/>
          </a:xfrm>
          <a:prstGeom prst="rect">
            <a:avLst/>
          </a:prstGeom>
        </p:spPr>
      </p:pic>
      <p:sp>
        <p:nvSpPr>
          <p:cNvPr id="7" name="pole tekstowe 6">
            <a:extLst>
              <a:ext uri="{FF2B5EF4-FFF2-40B4-BE49-F238E27FC236}">
                <a16:creationId xmlns:a16="http://schemas.microsoft.com/office/drawing/2014/main" id="{7A9D61BF-1140-A567-27AE-EEA555D4B9FD}"/>
              </a:ext>
            </a:extLst>
          </p:cNvPr>
          <p:cNvSpPr txBox="1"/>
          <p:nvPr/>
        </p:nvSpPr>
        <p:spPr>
          <a:xfrm>
            <a:off x="852941" y="2013486"/>
            <a:ext cx="5524974" cy="1785104"/>
          </a:xfrm>
          <a:prstGeom prst="rect">
            <a:avLst/>
          </a:prstGeom>
          <a:noFill/>
        </p:spPr>
        <p:txBody>
          <a:bodyPr wrap="none" rtlCol="0">
            <a:spAutoFit/>
          </a:bodyPr>
          <a:lstStyle/>
          <a:p>
            <a:pPr algn="ctr"/>
            <a:r>
              <a:rPr lang="en-US" sz="2800" b="1">
                <a:solidFill>
                  <a:srgbClr val="002060"/>
                </a:solidFill>
              </a:rPr>
              <a:t>Tell me and I forget.</a:t>
            </a:r>
            <a:endParaRPr lang="pl-PL" sz="2800" b="1">
              <a:solidFill>
                <a:srgbClr val="002060"/>
              </a:solidFill>
            </a:endParaRPr>
          </a:p>
          <a:p>
            <a:pPr algn="ctr"/>
            <a:r>
              <a:rPr lang="en-US" sz="2800" b="1">
                <a:solidFill>
                  <a:srgbClr val="002060"/>
                </a:solidFill>
              </a:rPr>
              <a:t>Teach me and I remember. </a:t>
            </a:r>
            <a:endParaRPr lang="pl-PL" sz="2800" b="1">
              <a:solidFill>
                <a:srgbClr val="002060"/>
              </a:solidFill>
            </a:endParaRPr>
          </a:p>
          <a:p>
            <a:pPr algn="ctr"/>
            <a:r>
              <a:rPr lang="en-US" sz="4400" b="1">
                <a:solidFill>
                  <a:srgbClr val="002060"/>
                </a:solidFill>
              </a:rPr>
              <a:t>Involve me and I learn.</a:t>
            </a:r>
            <a:endParaRPr lang="pl-PL" sz="4400" b="1">
              <a:solidFill>
                <a:srgbClr val="002060"/>
              </a:solidFill>
            </a:endParaRPr>
          </a:p>
          <a:p>
            <a:r>
              <a:rPr lang="pl-PL" sz="1000" b="1">
                <a:solidFill>
                  <a:srgbClr val="002060"/>
                </a:solidFill>
              </a:rPr>
              <a:t>  </a:t>
            </a:r>
            <a:endParaRPr lang="pl-PL" sz="1000" b="1" dirty="0">
              <a:solidFill>
                <a:srgbClr val="002060"/>
              </a:solidFill>
            </a:endParaRPr>
          </a:p>
        </p:txBody>
      </p:sp>
    </p:spTree>
    <p:extLst>
      <p:ext uri="{BB962C8B-B14F-4D97-AF65-F5344CB8AC3E}">
        <p14:creationId xmlns:p14="http://schemas.microsoft.com/office/powerpoint/2010/main" val="3279037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0" name="Picture 2" descr="Brak dostępnego opisu zdjęcia.">
            <a:extLst>
              <a:ext uri="{FF2B5EF4-FFF2-40B4-BE49-F238E27FC236}">
                <a16:creationId xmlns:a16="http://schemas.microsoft.com/office/drawing/2014/main" id="{4A6A18FD-3EF0-D6CA-82F2-F0A9A7D89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675" y="1202033"/>
            <a:ext cx="2400016" cy="2400016"/>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BC4A6F95-E103-9242-F0FF-1ECF7C05E751}"/>
              </a:ext>
            </a:extLst>
          </p:cNvPr>
          <p:cNvSpPr txBox="1"/>
          <p:nvPr/>
        </p:nvSpPr>
        <p:spPr>
          <a:xfrm>
            <a:off x="651302" y="610639"/>
            <a:ext cx="4697633" cy="523220"/>
          </a:xfrm>
          <a:prstGeom prst="rect">
            <a:avLst/>
          </a:prstGeom>
          <a:noFill/>
        </p:spPr>
        <p:txBody>
          <a:bodyPr wrap="none" rtlCol="0">
            <a:spAutoFit/>
          </a:bodyPr>
          <a:lstStyle/>
          <a:p>
            <a:r>
              <a:rPr lang="en-GB" sz="2800" b="1" dirty="0">
                <a:solidFill>
                  <a:srgbClr val="002060"/>
                </a:solidFill>
                <a:effectLst/>
                <a:latin typeface="Calibri" panose="020F0502020204030204" pitchFamily="34" charset="0"/>
                <a:ea typeface="Times New Roman" panose="02020603050405020304" pitchFamily="18" charset="0"/>
              </a:rPr>
              <a:t>Student Linguistic Association </a:t>
            </a:r>
            <a:endParaRPr lang="pl-PL" sz="2800" b="1" dirty="0">
              <a:solidFill>
                <a:srgbClr val="002060"/>
              </a:solidFill>
              <a:effectLst/>
              <a:latin typeface="Calibri" panose="020F0502020204030204" pitchFamily="34" charset="0"/>
              <a:ea typeface="Times New Roman" panose="02020603050405020304" pitchFamily="18" charset="0"/>
            </a:endParaRPr>
          </a:p>
        </p:txBody>
      </p:sp>
      <p:pic>
        <p:nvPicPr>
          <p:cNvPr id="6" name="Picture 2" descr="Brak dostępnego opisu zdjęcia.">
            <a:extLst>
              <a:ext uri="{FF2B5EF4-FFF2-40B4-BE49-F238E27FC236}">
                <a16:creationId xmlns:a16="http://schemas.microsoft.com/office/drawing/2014/main" id="{1B7972E0-E1DD-A81F-0E8F-D0BE6E2FF8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416" y="3126043"/>
            <a:ext cx="3434690" cy="25760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rak dostępnego opisu zdjęcia.">
            <a:extLst>
              <a:ext uri="{FF2B5EF4-FFF2-40B4-BE49-F238E27FC236}">
                <a16:creationId xmlns:a16="http://schemas.microsoft.com/office/drawing/2014/main" id="{991AEF12-81F4-BFC6-5150-0B0FF307F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6858" y="2770992"/>
            <a:ext cx="3048726" cy="3048726"/>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a:extLst>
              <a:ext uri="{FF2B5EF4-FFF2-40B4-BE49-F238E27FC236}">
                <a16:creationId xmlns:a16="http://schemas.microsoft.com/office/drawing/2014/main" id="{63EFFEF4-B6D8-F76A-3458-0280A2F4A80E}"/>
              </a:ext>
            </a:extLst>
          </p:cNvPr>
          <p:cNvSpPr txBox="1"/>
          <p:nvPr/>
        </p:nvSpPr>
        <p:spPr>
          <a:xfrm>
            <a:off x="9154244" y="1478711"/>
            <a:ext cx="2881623" cy="923330"/>
          </a:xfrm>
          <a:prstGeom prst="rect">
            <a:avLst/>
          </a:prstGeom>
          <a:noFill/>
        </p:spPr>
        <p:txBody>
          <a:bodyPr wrap="none" rtlCol="0">
            <a:spAutoFit/>
          </a:bodyPr>
          <a:lstStyle/>
          <a:p>
            <a:r>
              <a:rPr lang="pl-PL" b="1" dirty="0" err="1">
                <a:solidFill>
                  <a:srgbClr val="002060"/>
                </a:solidFill>
              </a:rPr>
              <a:t>Webinars</a:t>
            </a:r>
            <a:r>
              <a:rPr lang="pl-PL" b="1" dirty="0">
                <a:solidFill>
                  <a:srgbClr val="002060"/>
                </a:solidFill>
              </a:rPr>
              <a:t>:</a:t>
            </a:r>
          </a:p>
          <a:p>
            <a:r>
              <a:rPr lang="pl-PL" sz="1800" b="1" dirty="0">
                <a:solidFill>
                  <a:srgbClr val="002060"/>
                </a:solidFill>
              </a:rPr>
              <a:t>Language and </a:t>
            </a:r>
            <a:r>
              <a:rPr lang="pl-PL" sz="1800" b="1" dirty="0" err="1" smtClean="0">
                <a:solidFill>
                  <a:srgbClr val="002060"/>
                </a:solidFill>
              </a:rPr>
              <a:t>security</a:t>
            </a:r>
            <a:r>
              <a:rPr lang="pl-PL" sz="1800" b="1" dirty="0" smtClean="0">
                <a:solidFill>
                  <a:srgbClr val="002060"/>
                </a:solidFill>
              </a:rPr>
              <a:t> 2021 </a:t>
            </a:r>
            <a:endParaRPr lang="pl-PL" sz="1800" b="1" dirty="0">
              <a:solidFill>
                <a:srgbClr val="002060"/>
              </a:solidFill>
            </a:endParaRPr>
          </a:p>
          <a:p>
            <a:endParaRPr lang="pl-PL" dirty="0"/>
          </a:p>
        </p:txBody>
      </p:sp>
      <p:sp>
        <p:nvSpPr>
          <p:cNvPr id="9" name="pole tekstowe 8">
            <a:extLst>
              <a:ext uri="{FF2B5EF4-FFF2-40B4-BE49-F238E27FC236}">
                <a16:creationId xmlns:a16="http://schemas.microsoft.com/office/drawing/2014/main" id="{9C67B3A3-FD31-14F5-D0AB-910BED62F484}"/>
              </a:ext>
            </a:extLst>
          </p:cNvPr>
          <p:cNvSpPr txBox="1"/>
          <p:nvPr/>
        </p:nvSpPr>
        <p:spPr>
          <a:xfrm>
            <a:off x="966158" y="1879051"/>
            <a:ext cx="2249975" cy="923330"/>
          </a:xfrm>
          <a:prstGeom prst="rect">
            <a:avLst/>
          </a:prstGeom>
          <a:noFill/>
        </p:spPr>
        <p:txBody>
          <a:bodyPr wrap="none" rtlCol="0">
            <a:spAutoFit/>
          </a:bodyPr>
          <a:lstStyle/>
          <a:p>
            <a:r>
              <a:rPr lang="pl-PL" b="1" dirty="0" err="1">
                <a:solidFill>
                  <a:srgbClr val="002060"/>
                </a:solidFill>
              </a:rPr>
              <a:t>Seminars</a:t>
            </a:r>
            <a:r>
              <a:rPr lang="pl-PL" b="1" dirty="0">
                <a:solidFill>
                  <a:srgbClr val="002060"/>
                </a:solidFill>
              </a:rPr>
              <a:t>:</a:t>
            </a:r>
          </a:p>
          <a:p>
            <a:r>
              <a:rPr lang="pl-PL" b="1" dirty="0">
                <a:solidFill>
                  <a:srgbClr val="002060"/>
                </a:solidFill>
              </a:rPr>
              <a:t>NATO East </a:t>
            </a:r>
            <a:r>
              <a:rPr lang="pl-PL" b="1" dirty="0" smtClean="0">
                <a:solidFill>
                  <a:srgbClr val="002060"/>
                </a:solidFill>
              </a:rPr>
              <a:t>Flank 2020</a:t>
            </a:r>
            <a:endParaRPr lang="pl-PL" b="1" dirty="0">
              <a:solidFill>
                <a:srgbClr val="002060"/>
              </a:solidFill>
            </a:endParaRPr>
          </a:p>
          <a:p>
            <a:endParaRPr lang="pl-PL" dirty="0"/>
          </a:p>
        </p:txBody>
      </p:sp>
      <p:sp>
        <p:nvSpPr>
          <p:cNvPr id="2" name="pole tekstowe 1"/>
          <p:cNvSpPr txBox="1"/>
          <p:nvPr/>
        </p:nvSpPr>
        <p:spPr>
          <a:xfrm>
            <a:off x="5421745" y="3897745"/>
            <a:ext cx="1439946" cy="369332"/>
          </a:xfrm>
          <a:prstGeom prst="rect">
            <a:avLst/>
          </a:prstGeom>
          <a:noFill/>
        </p:spPr>
        <p:txBody>
          <a:bodyPr wrap="none" rtlCol="0">
            <a:spAutoFit/>
          </a:bodyPr>
          <a:lstStyle/>
          <a:p>
            <a:r>
              <a:rPr lang="pl-PL" b="1" dirty="0" smtClean="0">
                <a:solidFill>
                  <a:srgbClr val="002060"/>
                </a:solidFill>
              </a:rPr>
              <a:t>The </a:t>
            </a:r>
            <a:r>
              <a:rPr lang="pl-PL" b="1" dirty="0" err="1" smtClean="0">
                <a:solidFill>
                  <a:srgbClr val="002060"/>
                </a:solidFill>
              </a:rPr>
              <a:t>founders</a:t>
            </a:r>
            <a:endParaRPr lang="pl-PL" b="1" dirty="0">
              <a:solidFill>
                <a:srgbClr val="002060"/>
              </a:solidFill>
            </a:endParaRPr>
          </a:p>
        </p:txBody>
      </p:sp>
    </p:spTree>
    <p:extLst>
      <p:ext uri="{BB962C8B-B14F-4D97-AF65-F5344CB8AC3E}">
        <p14:creationId xmlns:p14="http://schemas.microsoft.com/office/powerpoint/2010/main" val="145752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Obiekt 1">
            <a:extLst>
              <a:ext uri="{FF2B5EF4-FFF2-40B4-BE49-F238E27FC236}">
                <a16:creationId xmlns:a16="http://schemas.microsoft.com/office/drawing/2014/main" id="{F4479145-266F-FAD2-9822-E808BE3B4B49}"/>
              </a:ext>
            </a:extLst>
          </p:cNvPr>
          <p:cNvGraphicFramePr>
            <a:graphicFrameLocks noChangeAspect="1"/>
          </p:cNvGraphicFramePr>
          <p:nvPr>
            <p:extLst>
              <p:ext uri="{D42A27DB-BD31-4B8C-83A1-F6EECF244321}">
                <p14:modId xmlns:p14="http://schemas.microsoft.com/office/powerpoint/2010/main" val="3322167960"/>
              </p:ext>
            </p:extLst>
          </p:nvPr>
        </p:nvGraphicFramePr>
        <p:xfrm>
          <a:off x="3713256" y="190781"/>
          <a:ext cx="5170856" cy="6667219"/>
        </p:xfrm>
        <a:graphic>
          <a:graphicData uri="http://schemas.openxmlformats.org/presentationml/2006/ole">
            <mc:AlternateContent xmlns:mc="http://schemas.openxmlformats.org/markup-compatibility/2006">
              <mc:Choice xmlns:v="urn:schemas-microsoft-com:vml" Requires="v">
                <p:oleObj spid="_x0000_s1047" name="Document" r:id="rId3" imgW="5773798" imgH="7445496" progId="Word.Document.12">
                  <p:embed/>
                </p:oleObj>
              </mc:Choice>
              <mc:Fallback>
                <p:oleObj name="Document" r:id="rId3" imgW="5773798" imgH="7445496" progId="Word.Document.12">
                  <p:embed/>
                  <p:pic>
                    <p:nvPicPr>
                      <p:cNvPr id="7" name="Obiekt 6">
                        <a:extLst>
                          <a:ext uri="{FF2B5EF4-FFF2-40B4-BE49-F238E27FC236}">
                            <a16:creationId xmlns:a16="http://schemas.microsoft.com/office/drawing/2014/main" id="{F4479145-266F-FAD2-9822-E808BE3B4B49}"/>
                          </a:ext>
                        </a:extLst>
                      </p:cNvPr>
                      <p:cNvPicPr/>
                      <p:nvPr/>
                    </p:nvPicPr>
                    <p:blipFill>
                      <a:blip r:embed="rId4"/>
                      <a:stretch>
                        <a:fillRect/>
                      </a:stretch>
                    </p:blipFill>
                    <p:spPr>
                      <a:xfrm>
                        <a:off x="3713256" y="190781"/>
                        <a:ext cx="5170856" cy="6667219"/>
                      </a:xfrm>
                      <a:prstGeom prst="rect">
                        <a:avLst/>
                      </a:prstGeom>
                    </p:spPr>
                  </p:pic>
                </p:oleObj>
              </mc:Fallback>
            </mc:AlternateContent>
          </a:graphicData>
        </a:graphic>
      </p:graphicFrame>
    </p:spTree>
    <p:extLst>
      <p:ext uri="{BB962C8B-B14F-4D97-AF65-F5344CB8AC3E}">
        <p14:creationId xmlns:p14="http://schemas.microsoft.com/office/powerpoint/2010/main" val="4013601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172999D-F965-396A-C600-1DC25F2B8A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4" t="29173" r="1"/>
          <a:stretch/>
        </p:blipFill>
        <p:spPr bwMode="auto">
          <a:xfrm>
            <a:off x="751096" y="2872452"/>
            <a:ext cx="6140693" cy="29329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rak dostępnego opisu zdjęcia.">
            <a:extLst>
              <a:ext uri="{FF2B5EF4-FFF2-40B4-BE49-F238E27FC236}">
                <a16:creationId xmlns:a16="http://schemas.microsoft.com/office/drawing/2014/main" id="{E7961C3C-05FB-9920-0502-F4F1363BF1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8580" y="3811841"/>
            <a:ext cx="2658123" cy="1993592"/>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descr="Image">
            <a:extLst>
              <a:ext uri="{FF2B5EF4-FFF2-40B4-BE49-F238E27FC236}">
                <a16:creationId xmlns:a16="http://schemas.microsoft.com/office/drawing/2014/main" id="{06F288AE-2299-30CB-AFF9-3D09F052C83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3689" y="1911607"/>
            <a:ext cx="2688240" cy="1307080"/>
          </a:xfrm>
          <a:prstGeom prst="rect">
            <a:avLst/>
          </a:prstGeom>
          <a:noFill/>
          <a:ln>
            <a:noFill/>
          </a:ln>
        </p:spPr>
      </p:pic>
      <p:sp>
        <p:nvSpPr>
          <p:cNvPr id="2" name="pole tekstowe 1"/>
          <p:cNvSpPr txBox="1"/>
          <p:nvPr/>
        </p:nvSpPr>
        <p:spPr>
          <a:xfrm>
            <a:off x="646546" y="775854"/>
            <a:ext cx="6861302" cy="1508105"/>
          </a:xfrm>
          <a:prstGeom prst="rect">
            <a:avLst/>
          </a:prstGeom>
          <a:noFill/>
        </p:spPr>
        <p:txBody>
          <a:bodyPr wrap="none" rtlCol="0">
            <a:spAutoFit/>
          </a:bodyPr>
          <a:lstStyle/>
          <a:p>
            <a:r>
              <a:rPr lang="pl-PL" sz="3200" b="1" dirty="0" smtClean="0">
                <a:solidFill>
                  <a:srgbClr val="002060"/>
                </a:solidFill>
              </a:rPr>
              <a:t>Language-Security-Technology 2022</a:t>
            </a:r>
          </a:p>
          <a:p>
            <a:endParaRPr lang="pl-PL" sz="3200" b="1" dirty="0" smtClean="0">
              <a:solidFill>
                <a:srgbClr val="002060"/>
              </a:solidFill>
            </a:endParaRPr>
          </a:p>
          <a:p>
            <a:r>
              <a:rPr lang="pl-PL" sz="2800" b="1" dirty="0" smtClean="0">
                <a:solidFill>
                  <a:srgbClr val="002060"/>
                </a:solidFill>
              </a:rPr>
              <a:t>Conference for </a:t>
            </a:r>
            <a:r>
              <a:rPr lang="pl-PL" sz="2800" b="1" dirty="0" err="1" smtClean="0">
                <a:solidFill>
                  <a:srgbClr val="002060"/>
                </a:solidFill>
              </a:rPr>
              <a:t>teachers</a:t>
            </a:r>
            <a:r>
              <a:rPr lang="pl-PL" sz="2800" b="1" dirty="0" smtClean="0">
                <a:solidFill>
                  <a:srgbClr val="002060"/>
                </a:solidFill>
              </a:rPr>
              <a:t> and </a:t>
            </a:r>
            <a:r>
              <a:rPr lang="pl-PL" sz="2800" b="1" dirty="0" err="1" smtClean="0">
                <a:solidFill>
                  <a:srgbClr val="002060"/>
                </a:solidFill>
              </a:rPr>
              <a:t>cadets</a:t>
            </a:r>
            <a:r>
              <a:rPr lang="pl-PL" sz="2800" b="1" dirty="0" smtClean="0">
                <a:solidFill>
                  <a:srgbClr val="002060"/>
                </a:solidFill>
              </a:rPr>
              <a:t>/</a:t>
            </a:r>
            <a:r>
              <a:rPr lang="pl-PL" sz="2800" b="1" dirty="0" err="1" smtClean="0">
                <a:solidFill>
                  <a:srgbClr val="002060"/>
                </a:solidFill>
              </a:rPr>
              <a:t>students</a:t>
            </a:r>
            <a:endParaRPr lang="pl-PL" sz="2800" b="1" dirty="0">
              <a:solidFill>
                <a:srgbClr val="002060"/>
              </a:solidFill>
            </a:endParaRPr>
          </a:p>
        </p:txBody>
      </p:sp>
    </p:spTree>
    <p:extLst>
      <p:ext uri="{BB962C8B-B14F-4D97-AF65-F5344CB8AC3E}">
        <p14:creationId xmlns:p14="http://schemas.microsoft.com/office/powerpoint/2010/main" val="673231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66B4EB3-4C88-100B-7B81-84E521FE5451}"/>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E0E347C0-A029-8E67-AE83-A830CA916C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2597" y="507072"/>
            <a:ext cx="3496933" cy="2331288"/>
          </a:xfrm>
          <a:prstGeom prst="rect">
            <a:avLst/>
          </a:prstGeom>
        </p:spPr>
      </p:pic>
      <p:pic>
        <p:nvPicPr>
          <p:cNvPr id="9" name="Obraz 8" descr="Obraz zawierający ubrania, Ludzka twarz, osoba, uśmiech&#10;&#10;Zawartość wygenerowana przez sztuczną inteligencję może być niepoprawna.">
            <a:extLst>
              <a:ext uri="{FF2B5EF4-FFF2-40B4-BE49-F238E27FC236}">
                <a16:creationId xmlns:a16="http://schemas.microsoft.com/office/drawing/2014/main" id="{3EE5E5C8-9CD8-1328-A8ED-A775F14297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4470" y="507072"/>
            <a:ext cx="3496933" cy="2331289"/>
          </a:xfrm>
          <a:prstGeom prst="rect">
            <a:avLst/>
          </a:prstGeom>
        </p:spPr>
      </p:pic>
      <p:pic>
        <p:nvPicPr>
          <p:cNvPr id="11" name="Obraz 10" descr="Obraz zawierający ubrania, Ludzka twarz, uśmiech, osoba&#10;&#10;Zawartość wygenerowana przez sztuczną inteligencję może być niepoprawna.">
            <a:extLst>
              <a:ext uri="{FF2B5EF4-FFF2-40B4-BE49-F238E27FC236}">
                <a16:creationId xmlns:a16="http://schemas.microsoft.com/office/drawing/2014/main" id="{9AED2042-07CB-E543-ED83-12468B3010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2597" y="3429000"/>
            <a:ext cx="3497232" cy="2331288"/>
          </a:xfrm>
          <a:prstGeom prst="rect">
            <a:avLst/>
          </a:prstGeom>
        </p:spPr>
      </p:pic>
      <p:pic>
        <p:nvPicPr>
          <p:cNvPr id="13" name="Obraz 12" descr="Obraz zawierający ubrania, osoba, Ludzka twarz, uśmiech&#10;&#10;Zawartość wygenerowana przez sztuczną inteligencję może być niepoprawna.">
            <a:extLst>
              <a:ext uri="{FF2B5EF4-FFF2-40B4-BE49-F238E27FC236}">
                <a16:creationId xmlns:a16="http://schemas.microsoft.com/office/drawing/2014/main" id="{778B2D6E-1F10-D8C7-D322-6494F97441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4469" y="3429000"/>
            <a:ext cx="3629564" cy="2419709"/>
          </a:xfrm>
          <a:prstGeom prst="rect">
            <a:avLst/>
          </a:prstGeom>
        </p:spPr>
      </p:pic>
    </p:spTree>
    <p:extLst>
      <p:ext uri="{BB962C8B-B14F-4D97-AF65-F5344CB8AC3E}">
        <p14:creationId xmlns:p14="http://schemas.microsoft.com/office/powerpoint/2010/main" val="1945210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6F8B540-92EB-702C-27C4-39CFCF581D31}"/>
            </a:ext>
          </a:extLst>
        </p:cNvPr>
        <p:cNvGrpSpPr/>
        <p:nvPr/>
      </p:nvGrpSpPr>
      <p:grpSpPr>
        <a:xfrm>
          <a:off x="0" y="0"/>
          <a:ext cx="0" cy="0"/>
          <a:chOff x="0" y="0"/>
          <a:chExt cx="0" cy="0"/>
        </a:xfrm>
      </p:grpSpPr>
      <p:sp>
        <p:nvSpPr>
          <p:cNvPr id="6" name="pole tekstowe 5">
            <a:extLst>
              <a:ext uri="{FF2B5EF4-FFF2-40B4-BE49-F238E27FC236}">
                <a16:creationId xmlns:a16="http://schemas.microsoft.com/office/drawing/2014/main" id="{990BF577-1F18-E1DF-4951-4DF33DBB3E81}"/>
              </a:ext>
            </a:extLst>
          </p:cNvPr>
          <p:cNvSpPr txBox="1"/>
          <p:nvPr/>
        </p:nvSpPr>
        <p:spPr>
          <a:xfrm>
            <a:off x="1425884" y="2001101"/>
            <a:ext cx="4226769" cy="646331"/>
          </a:xfrm>
          <a:prstGeom prst="rect">
            <a:avLst/>
          </a:prstGeom>
          <a:noFill/>
        </p:spPr>
        <p:txBody>
          <a:bodyPr wrap="square" rtlCol="0">
            <a:spAutoFit/>
          </a:bodyPr>
          <a:lstStyle/>
          <a:p>
            <a:r>
              <a:rPr lang="pl-PL" dirty="0" err="1" smtClean="0">
                <a:solidFill>
                  <a:srgbClr val="002060"/>
                </a:solidFill>
              </a:rPr>
              <a:t>Military</a:t>
            </a:r>
            <a:r>
              <a:rPr lang="pl-PL" dirty="0" smtClean="0">
                <a:solidFill>
                  <a:srgbClr val="002060"/>
                </a:solidFill>
              </a:rPr>
              <a:t> </a:t>
            </a:r>
            <a:r>
              <a:rPr lang="pl-PL" dirty="0">
                <a:solidFill>
                  <a:srgbClr val="002060"/>
                </a:solidFill>
              </a:rPr>
              <a:t>T</a:t>
            </a:r>
            <a:r>
              <a:rPr lang="pl-PL" dirty="0" smtClean="0">
                <a:solidFill>
                  <a:srgbClr val="002060"/>
                </a:solidFill>
              </a:rPr>
              <a:t>echnical </a:t>
            </a:r>
            <a:r>
              <a:rPr lang="pl-PL" dirty="0" err="1" smtClean="0">
                <a:solidFill>
                  <a:srgbClr val="002060"/>
                </a:solidFill>
              </a:rPr>
              <a:t>Academy</a:t>
            </a:r>
            <a:r>
              <a:rPr lang="pl-PL" dirty="0" smtClean="0">
                <a:solidFill>
                  <a:srgbClr val="002060"/>
                </a:solidFill>
              </a:rPr>
              <a:t> ”Ferdinand I”</a:t>
            </a:r>
          </a:p>
          <a:p>
            <a:r>
              <a:rPr lang="pl-PL" dirty="0" err="1" smtClean="0">
                <a:solidFill>
                  <a:srgbClr val="002060"/>
                </a:solidFill>
              </a:rPr>
              <a:t>Bucharest</a:t>
            </a:r>
            <a:r>
              <a:rPr lang="pl-PL" dirty="0" smtClean="0">
                <a:solidFill>
                  <a:srgbClr val="002060"/>
                </a:solidFill>
              </a:rPr>
              <a:t>, Romania 2023</a:t>
            </a:r>
            <a:endParaRPr lang="pl-PL" dirty="0">
              <a:solidFill>
                <a:srgbClr val="002060"/>
              </a:solidFill>
            </a:endParaRPr>
          </a:p>
        </p:txBody>
      </p:sp>
      <p:sp>
        <p:nvSpPr>
          <p:cNvPr id="7" name="pole tekstowe 6">
            <a:extLst>
              <a:ext uri="{FF2B5EF4-FFF2-40B4-BE49-F238E27FC236}">
                <a16:creationId xmlns:a16="http://schemas.microsoft.com/office/drawing/2014/main" id="{70160314-F83E-2B5A-0367-767AADD95327}"/>
              </a:ext>
            </a:extLst>
          </p:cNvPr>
          <p:cNvSpPr txBox="1"/>
          <p:nvPr/>
        </p:nvSpPr>
        <p:spPr>
          <a:xfrm>
            <a:off x="6734268" y="2001101"/>
            <a:ext cx="4709046" cy="646331"/>
          </a:xfrm>
          <a:prstGeom prst="rect">
            <a:avLst/>
          </a:prstGeom>
          <a:noFill/>
        </p:spPr>
        <p:txBody>
          <a:bodyPr wrap="none" rtlCol="0">
            <a:spAutoFit/>
          </a:bodyPr>
          <a:lstStyle/>
          <a:p>
            <a:r>
              <a:rPr lang="pl-PL" dirty="0" err="1" smtClean="0">
                <a:solidFill>
                  <a:srgbClr val="002060"/>
                </a:solidFill>
              </a:rPr>
              <a:t>Bulgarian</a:t>
            </a:r>
            <a:r>
              <a:rPr lang="pl-PL" dirty="0" smtClean="0">
                <a:solidFill>
                  <a:srgbClr val="002060"/>
                </a:solidFill>
              </a:rPr>
              <a:t> </a:t>
            </a:r>
            <a:r>
              <a:rPr lang="pl-PL" dirty="0" err="1">
                <a:solidFill>
                  <a:srgbClr val="002060"/>
                </a:solidFill>
              </a:rPr>
              <a:t>Air</a:t>
            </a:r>
            <a:r>
              <a:rPr lang="pl-PL" dirty="0">
                <a:solidFill>
                  <a:srgbClr val="002060"/>
                </a:solidFill>
              </a:rPr>
              <a:t> Force </a:t>
            </a:r>
            <a:r>
              <a:rPr lang="pl-PL" dirty="0" err="1" smtClean="0">
                <a:solidFill>
                  <a:srgbClr val="002060"/>
                </a:solidFill>
              </a:rPr>
              <a:t>Academy</a:t>
            </a:r>
            <a:r>
              <a:rPr lang="pl-PL" dirty="0" smtClean="0">
                <a:solidFill>
                  <a:srgbClr val="002060"/>
                </a:solidFill>
              </a:rPr>
              <a:t> ”</a:t>
            </a:r>
            <a:r>
              <a:rPr lang="pl-PL" dirty="0" err="1" smtClean="0">
                <a:solidFill>
                  <a:srgbClr val="002060"/>
                </a:solidFill>
              </a:rPr>
              <a:t>Georgi</a:t>
            </a:r>
            <a:r>
              <a:rPr lang="pl-PL" dirty="0" smtClean="0">
                <a:solidFill>
                  <a:srgbClr val="002060"/>
                </a:solidFill>
              </a:rPr>
              <a:t> </a:t>
            </a:r>
            <a:r>
              <a:rPr lang="pl-PL" dirty="0" err="1" smtClean="0">
                <a:solidFill>
                  <a:srgbClr val="002060"/>
                </a:solidFill>
              </a:rPr>
              <a:t>Benkovski</a:t>
            </a:r>
            <a:r>
              <a:rPr lang="pl-PL" dirty="0" smtClean="0">
                <a:solidFill>
                  <a:srgbClr val="002060"/>
                </a:solidFill>
              </a:rPr>
              <a:t>”</a:t>
            </a:r>
          </a:p>
          <a:p>
            <a:r>
              <a:rPr lang="pl-PL" dirty="0" err="1" smtClean="0">
                <a:solidFill>
                  <a:srgbClr val="002060"/>
                </a:solidFill>
              </a:rPr>
              <a:t>Pleven</a:t>
            </a:r>
            <a:r>
              <a:rPr lang="pl-PL" dirty="0" smtClean="0">
                <a:solidFill>
                  <a:srgbClr val="002060"/>
                </a:solidFill>
              </a:rPr>
              <a:t>, </a:t>
            </a:r>
            <a:r>
              <a:rPr lang="pl-PL" dirty="0" err="1" smtClean="0">
                <a:solidFill>
                  <a:srgbClr val="002060"/>
                </a:solidFill>
              </a:rPr>
              <a:t>Bulgaria</a:t>
            </a:r>
            <a:r>
              <a:rPr lang="pl-PL" dirty="0" smtClean="0">
                <a:solidFill>
                  <a:srgbClr val="002060"/>
                </a:solidFill>
              </a:rPr>
              <a:t> 2024</a:t>
            </a:r>
            <a:endParaRPr lang="pl-PL" dirty="0">
              <a:solidFill>
                <a:srgbClr val="002060"/>
              </a:solidFill>
            </a:endParaRPr>
          </a:p>
        </p:txBody>
      </p:sp>
      <p:pic>
        <p:nvPicPr>
          <p:cNvPr id="8" name="Obraz 7" descr="Obraz zawierający clipart, herb, ilustracja, kreskówka&#10;&#10;Zawartość wygenerowana przez sztuczną inteligencję może być niepoprawna.">
            <a:extLst>
              <a:ext uri="{FF2B5EF4-FFF2-40B4-BE49-F238E27FC236}">
                <a16:creationId xmlns:a16="http://schemas.microsoft.com/office/drawing/2014/main" id="{C5D25F85-93A8-F9D1-A1DE-A665B75348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9465" y="3102757"/>
            <a:ext cx="1713883" cy="2016333"/>
          </a:xfrm>
          <a:prstGeom prst="rect">
            <a:avLst/>
          </a:prstGeom>
        </p:spPr>
      </p:pic>
      <p:pic>
        <p:nvPicPr>
          <p:cNvPr id="9" name="Picture 2" descr="Brak dostępnego opisu zdjęcia.">
            <a:extLst>
              <a:ext uri="{FF2B5EF4-FFF2-40B4-BE49-F238E27FC236}">
                <a16:creationId xmlns:a16="http://schemas.microsoft.com/office/drawing/2014/main" id="{D74462D5-4053-8185-5A26-87BB4E04EA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46782" y="3246762"/>
            <a:ext cx="1881737" cy="1872328"/>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p:cNvSpPr/>
          <p:nvPr/>
        </p:nvSpPr>
        <p:spPr>
          <a:xfrm>
            <a:off x="3493085" y="593440"/>
            <a:ext cx="5470106" cy="1107996"/>
          </a:xfrm>
          <a:prstGeom prst="rect">
            <a:avLst/>
          </a:prstGeom>
        </p:spPr>
        <p:txBody>
          <a:bodyPr wrap="square">
            <a:spAutoFit/>
          </a:bodyPr>
          <a:lstStyle/>
          <a:p>
            <a:pPr algn="ctr"/>
            <a:r>
              <a:rPr lang="pl-PL" sz="2800" b="1" dirty="0" smtClean="0">
                <a:solidFill>
                  <a:srgbClr val="002060"/>
                </a:solidFill>
              </a:rPr>
              <a:t>Language-Security-Technology</a:t>
            </a:r>
            <a:endParaRPr lang="pl-PL" sz="2800" b="1" dirty="0">
              <a:solidFill>
                <a:srgbClr val="002060"/>
              </a:solidFill>
            </a:endParaRPr>
          </a:p>
          <a:p>
            <a:endParaRPr lang="pl-PL" sz="2000" b="1" dirty="0">
              <a:solidFill>
                <a:srgbClr val="002060"/>
              </a:solidFill>
            </a:endParaRPr>
          </a:p>
          <a:p>
            <a:pPr algn="ctr"/>
            <a:r>
              <a:rPr lang="pl-PL" b="1" dirty="0" err="1" smtClean="0">
                <a:solidFill>
                  <a:srgbClr val="002060"/>
                </a:solidFill>
              </a:rPr>
              <a:t>Conferences</a:t>
            </a:r>
            <a:r>
              <a:rPr lang="pl-PL" b="1" dirty="0" smtClean="0">
                <a:solidFill>
                  <a:srgbClr val="002060"/>
                </a:solidFill>
              </a:rPr>
              <a:t> </a:t>
            </a:r>
            <a:r>
              <a:rPr lang="pl-PL" b="1" dirty="0">
                <a:solidFill>
                  <a:srgbClr val="002060"/>
                </a:solidFill>
              </a:rPr>
              <a:t>for </a:t>
            </a:r>
            <a:r>
              <a:rPr lang="pl-PL" b="1" dirty="0" err="1">
                <a:solidFill>
                  <a:srgbClr val="002060"/>
                </a:solidFill>
              </a:rPr>
              <a:t>teachers</a:t>
            </a:r>
            <a:r>
              <a:rPr lang="pl-PL" b="1" dirty="0">
                <a:solidFill>
                  <a:srgbClr val="002060"/>
                </a:solidFill>
              </a:rPr>
              <a:t> and </a:t>
            </a:r>
            <a:r>
              <a:rPr lang="pl-PL" b="1" dirty="0" err="1">
                <a:solidFill>
                  <a:srgbClr val="002060"/>
                </a:solidFill>
              </a:rPr>
              <a:t>cadets</a:t>
            </a:r>
            <a:r>
              <a:rPr lang="pl-PL" b="1" dirty="0">
                <a:solidFill>
                  <a:srgbClr val="002060"/>
                </a:solidFill>
              </a:rPr>
              <a:t>/</a:t>
            </a:r>
            <a:r>
              <a:rPr lang="pl-PL" b="1" dirty="0" err="1">
                <a:solidFill>
                  <a:srgbClr val="002060"/>
                </a:solidFill>
              </a:rPr>
              <a:t>students</a:t>
            </a:r>
            <a:endParaRPr lang="pl-PL" b="1" dirty="0">
              <a:solidFill>
                <a:srgbClr val="002060"/>
              </a:solidFill>
            </a:endParaRPr>
          </a:p>
        </p:txBody>
      </p:sp>
    </p:spTree>
    <p:extLst>
      <p:ext uri="{BB962C8B-B14F-4D97-AF65-F5344CB8AC3E}">
        <p14:creationId xmlns:p14="http://schemas.microsoft.com/office/powerpoint/2010/main" val="3954913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990BF577-1F18-E1DF-4951-4DF33DBB3E81}"/>
              </a:ext>
            </a:extLst>
          </p:cNvPr>
          <p:cNvSpPr txBox="1"/>
          <p:nvPr/>
        </p:nvSpPr>
        <p:spPr>
          <a:xfrm>
            <a:off x="829151" y="2067842"/>
            <a:ext cx="2663934" cy="646331"/>
          </a:xfrm>
          <a:prstGeom prst="rect">
            <a:avLst/>
          </a:prstGeom>
          <a:noFill/>
        </p:spPr>
        <p:txBody>
          <a:bodyPr wrap="none" rtlCol="0">
            <a:spAutoFit/>
          </a:bodyPr>
          <a:lstStyle/>
          <a:p>
            <a:r>
              <a:rPr lang="pl-PL" dirty="0" smtClean="0">
                <a:solidFill>
                  <a:srgbClr val="002060"/>
                </a:solidFill>
              </a:rPr>
              <a:t>University of </a:t>
            </a:r>
            <a:r>
              <a:rPr lang="pl-PL" dirty="0" err="1" smtClean="0">
                <a:solidFill>
                  <a:srgbClr val="002060"/>
                </a:solidFill>
              </a:rPr>
              <a:t>Defence</a:t>
            </a:r>
            <a:endParaRPr lang="pl-PL" dirty="0" smtClean="0">
              <a:solidFill>
                <a:srgbClr val="002060"/>
              </a:solidFill>
            </a:endParaRPr>
          </a:p>
          <a:p>
            <a:r>
              <a:rPr lang="pl-PL" dirty="0" smtClean="0">
                <a:solidFill>
                  <a:srgbClr val="002060"/>
                </a:solidFill>
              </a:rPr>
              <a:t>Brno, Czech Republic 2025</a:t>
            </a:r>
            <a:endParaRPr lang="pl-PL" dirty="0">
              <a:solidFill>
                <a:srgbClr val="002060"/>
              </a:solidFill>
            </a:endParaRPr>
          </a:p>
        </p:txBody>
      </p:sp>
      <p:pic>
        <p:nvPicPr>
          <p:cNvPr id="2050" name="Picture 2" descr="https://unob.cz/wp-content/uploads/2022/07/znak_u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542" y="2997012"/>
            <a:ext cx="1890138" cy="2162319"/>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990BF577-1F18-E1DF-4951-4DF33DBB3E81}"/>
              </a:ext>
            </a:extLst>
          </p:cNvPr>
          <p:cNvSpPr txBox="1"/>
          <p:nvPr/>
        </p:nvSpPr>
        <p:spPr>
          <a:xfrm>
            <a:off x="4219885" y="2128430"/>
            <a:ext cx="3454857" cy="646331"/>
          </a:xfrm>
          <a:prstGeom prst="rect">
            <a:avLst/>
          </a:prstGeom>
          <a:noFill/>
        </p:spPr>
        <p:txBody>
          <a:bodyPr wrap="none" rtlCol="0">
            <a:spAutoFit/>
          </a:bodyPr>
          <a:lstStyle/>
          <a:p>
            <a:r>
              <a:rPr lang="pl-PL" dirty="0" smtClean="0">
                <a:solidFill>
                  <a:srgbClr val="002060"/>
                </a:solidFill>
              </a:rPr>
              <a:t>“</a:t>
            </a:r>
            <a:r>
              <a:rPr lang="pl-PL" dirty="0">
                <a:solidFill>
                  <a:srgbClr val="002060"/>
                </a:solidFill>
              </a:rPr>
              <a:t>Henri </a:t>
            </a:r>
            <a:r>
              <a:rPr lang="pl-PL" dirty="0" err="1">
                <a:solidFill>
                  <a:srgbClr val="002060"/>
                </a:solidFill>
              </a:rPr>
              <a:t>Coanda</a:t>
            </a:r>
            <a:r>
              <a:rPr lang="pl-PL" dirty="0">
                <a:solidFill>
                  <a:srgbClr val="002060"/>
                </a:solidFill>
              </a:rPr>
              <a:t>” </a:t>
            </a:r>
            <a:r>
              <a:rPr lang="pl-PL" dirty="0" err="1">
                <a:solidFill>
                  <a:srgbClr val="002060"/>
                </a:solidFill>
              </a:rPr>
              <a:t>Air</a:t>
            </a:r>
            <a:r>
              <a:rPr lang="pl-PL" dirty="0">
                <a:solidFill>
                  <a:srgbClr val="002060"/>
                </a:solidFill>
              </a:rPr>
              <a:t> Force </a:t>
            </a:r>
            <a:r>
              <a:rPr lang="pl-PL" dirty="0" err="1" smtClean="0">
                <a:solidFill>
                  <a:srgbClr val="002060"/>
                </a:solidFill>
              </a:rPr>
              <a:t>Academy</a:t>
            </a:r>
            <a:endParaRPr lang="pl-PL" dirty="0" smtClean="0">
              <a:solidFill>
                <a:srgbClr val="002060"/>
              </a:solidFill>
            </a:endParaRPr>
          </a:p>
          <a:p>
            <a:r>
              <a:rPr lang="pl-PL" dirty="0" err="1">
                <a:solidFill>
                  <a:srgbClr val="002060"/>
                </a:solidFill>
              </a:rPr>
              <a:t>Braşov</a:t>
            </a:r>
            <a:r>
              <a:rPr lang="pl-PL" dirty="0" smtClean="0">
                <a:solidFill>
                  <a:srgbClr val="002060"/>
                </a:solidFill>
              </a:rPr>
              <a:t>, Romania 2026</a:t>
            </a:r>
            <a:endParaRPr lang="pl-PL" dirty="0">
              <a:solidFill>
                <a:srgbClr val="002060"/>
              </a:solidFill>
            </a:endParaRPr>
          </a:p>
        </p:txBody>
      </p:sp>
      <p:pic>
        <p:nvPicPr>
          <p:cNvPr id="2052" name="Picture 4" descr="sig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9778" y="2852538"/>
            <a:ext cx="2105158" cy="2222112"/>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990BF577-1F18-E1DF-4951-4DF33DBB3E81}"/>
              </a:ext>
            </a:extLst>
          </p:cNvPr>
          <p:cNvSpPr txBox="1"/>
          <p:nvPr/>
        </p:nvSpPr>
        <p:spPr>
          <a:xfrm>
            <a:off x="8963191" y="2103684"/>
            <a:ext cx="1218603" cy="923330"/>
          </a:xfrm>
          <a:prstGeom prst="rect">
            <a:avLst/>
          </a:prstGeom>
          <a:noFill/>
        </p:spPr>
        <p:txBody>
          <a:bodyPr wrap="none" rtlCol="0">
            <a:spAutoFit/>
          </a:bodyPr>
          <a:lstStyle/>
          <a:p>
            <a:r>
              <a:rPr lang="pl-PL" dirty="0" err="1" smtClean="0">
                <a:solidFill>
                  <a:srgbClr val="002060"/>
                </a:solidFill>
              </a:rPr>
              <a:t>Spain</a:t>
            </a:r>
            <a:r>
              <a:rPr lang="pl-PL" dirty="0" smtClean="0">
                <a:solidFill>
                  <a:srgbClr val="002060"/>
                </a:solidFill>
              </a:rPr>
              <a:t> 2027</a:t>
            </a:r>
          </a:p>
          <a:p>
            <a:r>
              <a:rPr lang="pl-PL" dirty="0" smtClean="0">
                <a:solidFill>
                  <a:srgbClr val="002060"/>
                </a:solidFill>
              </a:rPr>
              <a:t>TBC</a:t>
            </a:r>
          </a:p>
          <a:p>
            <a:endParaRPr lang="pl-PL" dirty="0">
              <a:solidFill>
                <a:srgbClr val="002060"/>
              </a:solidFill>
            </a:endParaRPr>
          </a:p>
        </p:txBody>
      </p:sp>
      <p:sp>
        <p:nvSpPr>
          <p:cNvPr id="7" name="Prostokąt 6"/>
          <p:cNvSpPr/>
          <p:nvPr/>
        </p:nvSpPr>
        <p:spPr>
          <a:xfrm>
            <a:off x="3493085" y="593440"/>
            <a:ext cx="5470106" cy="1107996"/>
          </a:xfrm>
          <a:prstGeom prst="rect">
            <a:avLst/>
          </a:prstGeom>
        </p:spPr>
        <p:txBody>
          <a:bodyPr wrap="square">
            <a:spAutoFit/>
          </a:bodyPr>
          <a:lstStyle/>
          <a:p>
            <a:pPr algn="ctr"/>
            <a:r>
              <a:rPr lang="pl-PL" sz="2800" b="1" dirty="0" smtClean="0">
                <a:solidFill>
                  <a:srgbClr val="002060"/>
                </a:solidFill>
              </a:rPr>
              <a:t>Language-Security-Technology</a:t>
            </a:r>
            <a:endParaRPr lang="pl-PL" sz="2800" b="1" dirty="0">
              <a:solidFill>
                <a:srgbClr val="002060"/>
              </a:solidFill>
            </a:endParaRPr>
          </a:p>
          <a:p>
            <a:endParaRPr lang="pl-PL" sz="2000" b="1" dirty="0">
              <a:solidFill>
                <a:srgbClr val="002060"/>
              </a:solidFill>
            </a:endParaRPr>
          </a:p>
          <a:p>
            <a:pPr algn="ctr"/>
            <a:r>
              <a:rPr lang="pl-PL" b="1" dirty="0" err="1" smtClean="0">
                <a:solidFill>
                  <a:srgbClr val="002060"/>
                </a:solidFill>
              </a:rPr>
              <a:t>Conferences</a:t>
            </a:r>
            <a:r>
              <a:rPr lang="pl-PL" b="1" dirty="0" smtClean="0">
                <a:solidFill>
                  <a:srgbClr val="002060"/>
                </a:solidFill>
              </a:rPr>
              <a:t> </a:t>
            </a:r>
            <a:r>
              <a:rPr lang="pl-PL" b="1" dirty="0">
                <a:solidFill>
                  <a:srgbClr val="002060"/>
                </a:solidFill>
              </a:rPr>
              <a:t>for </a:t>
            </a:r>
            <a:r>
              <a:rPr lang="pl-PL" b="1" dirty="0" err="1">
                <a:solidFill>
                  <a:srgbClr val="002060"/>
                </a:solidFill>
              </a:rPr>
              <a:t>teachers</a:t>
            </a:r>
            <a:r>
              <a:rPr lang="pl-PL" b="1" dirty="0">
                <a:solidFill>
                  <a:srgbClr val="002060"/>
                </a:solidFill>
              </a:rPr>
              <a:t> and </a:t>
            </a:r>
            <a:r>
              <a:rPr lang="pl-PL" b="1" dirty="0" err="1">
                <a:solidFill>
                  <a:srgbClr val="002060"/>
                </a:solidFill>
              </a:rPr>
              <a:t>cadets</a:t>
            </a:r>
            <a:r>
              <a:rPr lang="pl-PL" b="1" dirty="0">
                <a:solidFill>
                  <a:srgbClr val="002060"/>
                </a:solidFill>
              </a:rPr>
              <a:t>/</a:t>
            </a:r>
            <a:r>
              <a:rPr lang="pl-PL" b="1" dirty="0" err="1">
                <a:solidFill>
                  <a:srgbClr val="002060"/>
                </a:solidFill>
              </a:rPr>
              <a:t>students</a:t>
            </a:r>
            <a:endParaRPr lang="pl-PL" b="1" dirty="0">
              <a:solidFill>
                <a:srgbClr val="002060"/>
              </a:solidFill>
            </a:endParaRPr>
          </a:p>
        </p:txBody>
      </p:sp>
    </p:spTree>
    <p:extLst>
      <p:ext uri="{BB962C8B-B14F-4D97-AF65-F5344CB8AC3E}">
        <p14:creationId xmlns:p14="http://schemas.microsoft.com/office/powerpoint/2010/main" val="2770114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BBF48CA-1E76-C2D2-8405-8EAEA484094E}"/>
            </a:ext>
          </a:extLst>
        </p:cNvPr>
        <p:cNvGrpSpPr/>
        <p:nvPr/>
      </p:nvGrpSpPr>
      <p:grpSpPr>
        <a:xfrm>
          <a:off x="0" y="0"/>
          <a:ext cx="0" cy="0"/>
          <a:chOff x="0" y="0"/>
          <a:chExt cx="0" cy="0"/>
        </a:xfrm>
      </p:grpSpPr>
      <p:sp>
        <p:nvSpPr>
          <p:cNvPr id="2" name="pole tekstowe 1"/>
          <p:cNvSpPr txBox="1"/>
          <p:nvPr/>
        </p:nvSpPr>
        <p:spPr>
          <a:xfrm>
            <a:off x="1154545" y="1450109"/>
            <a:ext cx="10723419" cy="1846659"/>
          </a:xfrm>
          <a:prstGeom prst="rect">
            <a:avLst/>
          </a:prstGeom>
          <a:noFill/>
        </p:spPr>
        <p:txBody>
          <a:bodyPr wrap="square" rtlCol="0">
            <a:spAutoFit/>
          </a:bodyPr>
          <a:lstStyle/>
          <a:p>
            <a:pPr algn="just"/>
            <a:r>
              <a:rPr lang="en-GB" sz="3200" b="1" dirty="0">
                <a:solidFill>
                  <a:srgbClr val="002060"/>
                </a:solidFill>
              </a:rPr>
              <a:t>“You cannot be educated, you have to educate yourself […] education requires verifiable content and self-reflection, which allows you to transfer experiences to new situations.” </a:t>
            </a:r>
            <a:endParaRPr lang="pl-PL" sz="3200" b="1" dirty="0" smtClean="0">
              <a:solidFill>
                <a:srgbClr val="002060"/>
              </a:solidFill>
            </a:endParaRPr>
          </a:p>
          <a:p>
            <a:pPr algn="just"/>
            <a:r>
              <a:rPr lang="en-GB" dirty="0">
                <a:solidFill>
                  <a:srgbClr val="002060"/>
                </a:solidFill>
              </a:rPr>
              <a:t>Professor </a:t>
            </a:r>
            <a:r>
              <a:rPr lang="en-GB" dirty="0" err="1">
                <a:solidFill>
                  <a:srgbClr val="002060"/>
                </a:solidFill>
              </a:rPr>
              <a:t>Gesine</a:t>
            </a:r>
            <a:r>
              <a:rPr lang="en-GB" dirty="0">
                <a:solidFill>
                  <a:srgbClr val="002060"/>
                </a:solidFill>
              </a:rPr>
              <a:t> Schwan</a:t>
            </a:r>
            <a:endParaRPr lang="pl-PL" sz="3200" b="1" dirty="0">
              <a:solidFill>
                <a:srgbClr val="002060"/>
              </a:solidFill>
            </a:endParaRPr>
          </a:p>
        </p:txBody>
      </p:sp>
    </p:spTree>
    <p:extLst>
      <p:ext uri="{BB962C8B-B14F-4D97-AF65-F5344CB8AC3E}">
        <p14:creationId xmlns:p14="http://schemas.microsoft.com/office/powerpoint/2010/main" val="2376250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5362" name="Picture 2" descr="Brak dostępnego opisu zdjęcia.">
            <a:extLst>
              <a:ext uri="{FF2B5EF4-FFF2-40B4-BE49-F238E27FC236}">
                <a16:creationId xmlns:a16="http://schemas.microsoft.com/office/drawing/2014/main" id="{37DE89DA-F650-BAAB-86B4-C8BCCA6F8A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6255" y="4301810"/>
            <a:ext cx="3107335" cy="23305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rak dostępnego opisu zdjęcia.">
            <a:extLst>
              <a:ext uri="{FF2B5EF4-FFF2-40B4-BE49-F238E27FC236}">
                <a16:creationId xmlns:a16="http://schemas.microsoft.com/office/drawing/2014/main" id="{1D63F56E-45A6-D076-ACAB-EAE15B0DDA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6968" y="4301810"/>
            <a:ext cx="3301887" cy="2476416"/>
          </a:xfrm>
          <a:prstGeom prst="rect">
            <a:avLst/>
          </a:prstGeom>
          <a:noFill/>
          <a:extLst>
            <a:ext uri="{909E8E84-426E-40DD-AFC4-6F175D3DCCD1}">
              <a14:hiddenFill xmlns:a14="http://schemas.microsoft.com/office/drawing/2010/main">
                <a:solidFill>
                  <a:srgbClr val="FFFFFF"/>
                </a:solidFill>
              </a14:hiddenFill>
            </a:ext>
          </a:extLst>
        </p:spPr>
      </p:pic>
      <p:sp>
        <p:nvSpPr>
          <p:cNvPr id="9" name="pole tekstowe 8">
            <a:extLst>
              <a:ext uri="{FF2B5EF4-FFF2-40B4-BE49-F238E27FC236}">
                <a16:creationId xmlns:a16="http://schemas.microsoft.com/office/drawing/2014/main" id="{6A7053CA-4DDE-E6C6-A944-62B316D037BD}"/>
              </a:ext>
            </a:extLst>
          </p:cNvPr>
          <p:cNvSpPr txBox="1"/>
          <p:nvPr/>
        </p:nvSpPr>
        <p:spPr>
          <a:xfrm>
            <a:off x="2876507" y="595222"/>
            <a:ext cx="6438986" cy="584775"/>
          </a:xfrm>
          <a:prstGeom prst="rect">
            <a:avLst/>
          </a:prstGeom>
          <a:noFill/>
        </p:spPr>
        <p:txBody>
          <a:bodyPr wrap="square" rtlCol="0">
            <a:spAutoFit/>
          </a:bodyPr>
          <a:lstStyle/>
          <a:p>
            <a:pPr algn="ctr"/>
            <a:r>
              <a:rPr lang="pl-PL" sz="1600" b="0" i="0" dirty="0" err="1" smtClean="0">
                <a:solidFill>
                  <a:srgbClr val="002060"/>
                </a:solidFill>
                <a:effectLst/>
              </a:rPr>
              <a:t>Participation</a:t>
            </a:r>
            <a:r>
              <a:rPr lang="pl-PL" sz="1600" b="0" i="0" dirty="0" smtClean="0">
                <a:solidFill>
                  <a:srgbClr val="002060"/>
                </a:solidFill>
                <a:effectLst/>
              </a:rPr>
              <a:t> in EMILYO </a:t>
            </a:r>
            <a:r>
              <a:rPr lang="pl-PL" sz="1600" b="0" i="0" dirty="0" err="1" smtClean="0">
                <a:solidFill>
                  <a:srgbClr val="002060"/>
                </a:solidFill>
                <a:effectLst/>
              </a:rPr>
              <a:t>workshops</a:t>
            </a:r>
            <a:r>
              <a:rPr lang="pl-PL" sz="1600" b="0" i="0" dirty="0" smtClean="0">
                <a:solidFill>
                  <a:srgbClr val="002060"/>
                </a:solidFill>
                <a:effectLst/>
              </a:rPr>
              <a:t> and </a:t>
            </a:r>
            <a:r>
              <a:rPr lang="pl-PL" sz="1600" b="0" i="0" dirty="0" err="1" smtClean="0">
                <a:solidFill>
                  <a:srgbClr val="002060"/>
                </a:solidFill>
                <a:effectLst/>
              </a:rPr>
              <a:t>events</a:t>
            </a:r>
            <a:r>
              <a:rPr lang="pl-PL" sz="1600" b="0" i="0" dirty="0" smtClean="0">
                <a:solidFill>
                  <a:srgbClr val="002060"/>
                </a:solidFill>
                <a:effectLst/>
              </a:rPr>
              <a:t> </a:t>
            </a:r>
          </a:p>
          <a:p>
            <a:pPr algn="ctr"/>
            <a:r>
              <a:rPr lang="pl-PL" sz="1600" b="0" i="0" dirty="0" smtClean="0">
                <a:solidFill>
                  <a:srgbClr val="002060"/>
                </a:solidFill>
                <a:effectLst/>
              </a:rPr>
              <a:t>(</a:t>
            </a:r>
            <a:r>
              <a:rPr lang="en-US" sz="1600" b="0" i="0" dirty="0" smtClean="0">
                <a:solidFill>
                  <a:srgbClr val="002060"/>
                </a:solidFill>
                <a:effectLst/>
              </a:rPr>
              <a:t>European </a:t>
            </a:r>
            <a:r>
              <a:rPr lang="en-US" sz="1600" b="0" i="0" dirty="0">
                <a:solidFill>
                  <a:srgbClr val="002060"/>
                </a:solidFill>
                <a:effectLst/>
              </a:rPr>
              <a:t>initiative for the exchange of young officers inspired by </a:t>
            </a:r>
            <a:r>
              <a:rPr lang="en-US" sz="1600" b="0" i="0" dirty="0" err="1" smtClean="0">
                <a:solidFill>
                  <a:srgbClr val="002060"/>
                </a:solidFill>
                <a:effectLst/>
              </a:rPr>
              <a:t>Erasmu</a:t>
            </a:r>
            <a:r>
              <a:rPr lang="pl-PL" sz="1600" b="0" i="0" dirty="0" smtClean="0">
                <a:solidFill>
                  <a:srgbClr val="002060"/>
                </a:solidFill>
                <a:effectLst/>
              </a:rPr>
              <a:t>s)</a:t>
            </a:r>
            <a:endParaRPr lang="pl-PL" sz="1600" b="1" dirty="0">
              <a:solidFill>
                <a:srgbClr val="002060"/>
              </a:solidFill>
            </a:endParaRPr>
          </a:p>
        </p:txBody>
      </p:sp>
      <p:pic>
        <p:nvPicPr>
          <p:cNvPr id="2" name="Obraz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291" y="1325912"/>
            <a:ext cx="3990432" cy="2659253"/>
          </a:xfrm>
          <a:prstGeom prst="rect">
            <a:avLst/>
          </a:prstGeom>
        </p:spPr>
      </p:pic>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6968" y="1278613"/>
            <a:ext cx="4061407" cy="2706552"/>
          </a:xfrm>
          <a:prstGeom prst="rect">
            <a:avLst/>
          </a:prstGeom>
        </p:spPr>
      </p:pic>
      <p:sp>
        <p:nvSpPr>
          <p:cNvPr id="5" name="Prostokąt 4"/>
          <p:cNvSpPr/>
          <p:nvPr/>
        </p:nvSpPr>
        <p:spPr>
          <a:xfrm>
            <a:off x="965005" y="394914"/>
            <a:ext cx="3076099" cy="369332"/>
          </a:xfrm>
          <a:prstGeom prst="rect">
            <a:avLst/>
          </a:prstGeom>
        </p:spPr>
        <p:txBody>
          <a:bodyPr wrap="none">
            <a:spAutoFit/>
          </a:bodyPr>
          <a:lstStyle/>
          <a:p>
            <a:r>
              <a:rPr lang="en-GB" b="1" dirty="0">
                <a:solidFill>
                  <a:srgbClr val="002060"/>
                </a:solidFill>
                <a:latin typeface="Calibri" panose="020F0502020204030204" pitchFamily="34" charset="0"/>
                <a:ea typeface="Times New Roman" panose="02020603050405020304" pitchFamily="18" charset="0"/>
              </a:rPr>
              <a:t>Student Linguistic Association </a:t>
            </a:r>
            <a:endParaRPr lang="pl-PL" b="1" dirty="0">
              <a:solidFill>
                <a:srgbClr val="00206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184147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D80DE63-D428-3245-67FF-5A58BD7EE310}"/>
            </a:ext>
          </a:extLst>
        </p:cNvPr>
        <p:cNvGrpSpPr/>
        <p:nvPr/>
      </p:nvGrpSpPr>
      <p:grpSpPr>
        <a:xfrm>
          <a:off x="0" y="0"/>
          <a:ext cx="0" cy="0"/>
          <a:chOff x="0" y="0"/>
          <a:chExt cx="0" cy="0"/>
        </a:xfrm>
      </p:grpSpPr>
      <p:sp>
        <p:nvSpPr>
          <p:cNvPr id="9" name="pole tekstowe 8">
            <a:extLst>
              <a:ext uri="{FF2B5EF4-FFF2-40B4-BE49-F238E27FC236}">
                <a16:creationId xmlns:a16="http://schemas.microsoft.com/office/drawing/2014/main" id="{1B3DA593-2BE0-229E-A07E-D7F4675A102F}"/>
              </a:ext>
            </a:extLst>
          </p:cNvPr>
          <p:cNvSpPr txBox="1"/>
          <p:nvPr/>
        </p:nvSpPr>
        <p:spPr>
          <a:xfrm>
            <a:off x="961665" y="2250844"/>
            <a:ext cx="4615879" cy="954107"/>
          </a:xfrm>
          <a:prstGeom prst="rect">
            <a:avLst/>
          </a:prstGeom>
          <a:noFill/>
        </p:spPr>
        <p:txBody>
          <a:bodyPr wrap="none" rtlCol="0">
            <a:spAutoFit/>
          </a:bodyPr>
          <a:lstStyle/>
          <a:p>
            <a:pPr algn="ctr"/>
            <a:r>
              <a:rPr lang="en-GB" sz="2800" b="1" dirty="0">
                <a:solidFill>
                  <a:srgbClr val="002060"/>
                </a:solidFill>
                <a:effectLst/>
                <a:ea typeface="Times New Roman" panose="02020603050405020304" pitchFamily="18" charset="0"/>
              </a:rPr>
              <a:t>Student Linguistic Association</a:t>
            </a:r>
            <a:endParaRPr lang="pl-PL" sz="2800" b="1" dirty="0">
              <a:solidFill>
                <a:srgbClr val="002060"/>
              </a:solidFill>
              <a:effectLst/>
              <a:ea typeface="Times New Roman" panose="02020603050405020304" pitchFamily="18" charset="0"/>
            </a:endParaRPr>
          </a:p>
          <a:p>
            <a:pPr algn="ctr"/>
            <a:r>
              <a:rPr lang="pl-PL" sz="2800" b="1" dirty="0">
                <a:solidFill>
                  <a:srgbClr val="002060"/>
                </a:solidFill>
              </a:rPr>
              <a:t>MUT</a:t>
            </a:r>
            <a:endParaRPr lang="pl-PL" sz="2800" dirty="0"/>
          </a:p>
        </p:txBody>
      </p:sp>
      <p:sp>
        <p:nvSpPr>
          <p:cNvPr id="11" name="pole tekstowe 10">
            <a:extLst>
              <a:ext uri="{FF2B5EF4-FFF2-40B4-BE49-F238E27FC236}">
                <a16:creationId xmlns:a16="http://schemas.microsoft.com/office/drawing/2014/main" id="{A71599FA-B0ED-6A5C-252E-1989ED80B2F5}"/>
              </a:ext>
            </a:extLst>
          </p:cNvPr>
          <p:cNvSpPr txBox="1"/>
          <p:nvPr/>
        </p:nvSpPr>
        <p:spPr>
          <a:xfrm>
            <a:off x="7428198" y="2250843"/>
            <a:ext cx="3632533" cy="954107"/>
          </a:xfrm>
          <a:prstGeom prst="rect">
            <a:avLst/>
          </a:prstGeom>
          <a:noFill/>
        </p:spPr>
        <p:txBody>
          <a:bodyPr wrap="none" rtlCol="0">
            <a:spAutoFit/>
          </a:bodyPr>
          <a:lstStyle/>
          <a:p>
            <a:pPr algn="ctr"/>
            <a:r>
              <a:rPr lang="pl-PL" sz="2800" b="1" dirty="0" err="1">
                <a:solidFill>
                  <a:srgbClr val="002060"/>
                </a:solidFill>
              </a:rPr>
              <a:t>Scientific</a:t>
            </a:r>
            <a:r>
              <a:rPr lang="pl-PL" sz="2800" b="1" dirty="0">
                <a:solidFill>
                  <a:srgbClr val="002060"/>
                </a:solidFill>
              </a:rPr>
              <a:t> Cadet </a:t>
            </a:r>
            <a:r>
              <a:rPr lang="pl-PL" sz="2800" b="1" dirty="0" err="1">
                <a:solidFill>
                  <a:srgbClr val="002060"/>
                </a:solidFill>
              </a:rPr>
              <a:t>Society</a:t>
            </a:r>
            <a:endParaRPr lang="pl-PL" sz="2800" b="1" dirty="0">
              <a:solidFill>
                <a:srgbClr val="002060"/>
              </a:solidFill>
            </a:endParaRPr>
          </a:p>
          <a:p>
            <a:pPr algn="ctr"/>
            <a:r>
              <a:rPr lang="pl-PL" sz="2800" b="1" dirty="0">
                <a:solidFill>
                  <a:srgbClr val="002060"/>
                </a:solidFill>
              </a:rPr>
              <a:t>EMILYO</a:t>
            </a:r>
            <a:endParaRPr lang="pl-PL" sz="2800" dirty="0"/>
          </a:p>
        </p:txBody>
      </p:sp>
      <p:sp>
        <p:nvSpPr>
          <p:cNvPr id="12" name="Strzałka: w prawo 11">
            <a:extLst>
              <a:ext uri="{FF2B5EF4-FFF2-40B4-BE49-F238E27FC236}">
                <a16:creationId xmlns:a16="http://schemas.microsoft.com/office/drawing/2014/main" id="{C331A4FC-D8D1-1006-1DDD-914CF9A76B46}"/>
              </a:ext>
            </a:extLst>
          </p:cNvPr>
          <p:cNvSpPr/>
          <p:nvPr/>
        </p:nvSpPr>
        <p:spPr>
          <a:xfrm>
            <a:off x="6096000" y="235561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800"/>
          </a:p>
        </p:txBody>
      </p:sp>
      <p:sp>
        <p:nvSpPr>
          <p:cNvPr id="2" name="pole tekstowe 1"/>
          <p:cNvSpPr txBox="1"/>
          <p:nvPr/>
        </p:nvSpPr>
        <p:spPr>
          <a:xfrm>
            <a:off x="4378196" y="1062183"/>
            <a:ext cx="3050002" cy="769441"/>
          </a:xfrm>
          <a:prstGeom prst="rect">
            <a:avLst/>
          </a:prstGeom>
          <a:noFill/>
        </p:spPr>
        <p:txBody>
          <a:bodyPr wrap="none" rtlCol="0">
            <a:spAutoFit/>
          </a:bodyPr>
          <a:lstStyle/>
          <a:p>
            <a:r>
              <a:rPr lang="pl-PL" sz="4400" b="1" dirty="0" smtClean="0">
                <a:solidFill>
                  <a:srgbClr val="002060"/>
                </a:solidFill>
              </a:rPr>
              <a:t>WAY AHEAD</a:t>
            </a:r>
            <a:endParaRPr lang="pl-PL" sz="4400" b="1" dirty="0">
              <a:solidFill>
                <a:srgbClr val="002060"/>
              </a:solidFill>
            </a:endParaRPr>
          </a:p>
        </p:txBody>
      </p:sp>
    </p:spTree>
    <p:extLst>
      <p:ext uri="{BB962C8B-B14F-4D97-AF65-F5344CB8AC3E}">
        <p14:creationId xmlns:p14="http://schemas.microsoft.com/office/powerpoint/2010/main" val="3507522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76212" y="1331696"/>
            <a:ext cx="10609118" cy="2750098"/>
          </a:xfrm>
        </p:spPr>
        <p:txBody>
          <a:bodyPr>
            <a:noAutofit/>
          </a:bodyPr>
          <a:lstStyle/>
          <a:p>
            <a:pPr algn="ctr"/>
            <a:r>
              <a:rPr lang="pl-PL" sz="3600" b="1" i="1"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
            </a:r>
            <a:br>
              <a:rPr lang="pl-PL" sz="3600" b="1" i="1"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br>
            <a:r>
              <a:rPr lang="pl-PL" sz="3600" b="1" i="1"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
            </a:r>
            <a:br>
              <a:rPr lang="pl-PL" sz="3600" b="1" i="1"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br>
            <a:r>
              <a:rPr lang="pl-PL" sz="3600" b="1" i="1"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
            </a:r>
            <a:br>
              <a:rPr lang="pl-PL" sz="3600" b="1" i="1"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br>
            <a:r>
              <a:rPr lang="en-GB" sz="3600" b="1"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Interwoven Threads: </a:t>
            </a:r>
            <a:r>
              <a:rPr lang="pl-PL" sz="3600" b="1"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
            </a:r>
            <a:br>
              <a:rPr lang="pl-PL" sz="3600" b="1"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br>
            <a:r>
              <a:rPr lang="en-GB" sz="3600" b="1"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Exploring the Nexus of </a:t>
            </a:r>
            <a:r>
              <a:rPr lang="pl-PL" sz="3600" b="1"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
            </a:r>
            <a:br>
              <a:rPr lang="pl-PL" sz="3600" b="1"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br>
            <a:r>
              <a:rPr lang="en-GB" sz="3600" b="1"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Languages, Security and Technology</a:t>
            </a:r>
            <a:r>
              <a:rPr lang="pl-PL" sz="36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a:r>
            <a:br>
              <a:rPr lang="pl-PL" sz="36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br>
            <a:r>
              <a:rPr lang="pl-PL" sz="4800" b="1" dirty="0">
                <a:effectLst/>
                <a:latin typeface="Calibri" panose="020F0502020204030204" pitchFamily="34" charset="0"/>
                <a:ea typeface="Times New Roman" panose="02020603050405020304" pitchFamily="18" charset="0"/>
              </a:rPr>
              <a:t/>
            </a:r>
            <a:br>
              <a:rPr lang="pl-PL" sz="4800" b="1" dirty="0">
                <a:effectLst/>
                <a:latin typeface="Calibri" panose="020F0502020204030204" pitchFamily="34" charset="0"/>
                <a:ea typeface="Times New Roman" panose="02020603050405020304" pitchFamily="18" charset="0"/>
              </a:rPr>
            </a:br>
            <a:r>
              <a:rPr lang="pl-PL" sz="4000" dirty="0">
                <a:effectLst/>
                <a:latin typeface="Times New Roman" panose="02020603050405020304" pitchFamily="18" charset="0"/>
                <a:ea typeface="Times New Roman" panose="02020603050405020304" pitchFamily="18" charset="0"/>
              </a:rPr>
              <a:t/>
            </a:r>
            <a:br>
              <a:rPr lang="pl-PL" sz="4000" dirty="0">
                <a:effectLst/>
                <a:latin typeface="Times New Roman" panose="02020603050405020304" pitchFamily="18" charset="0"/>
                <a:ea typeface="Times New Roman" panose="02020603050405020304" pitchFamily="18" charset="0"/>
              </a:rPr>
            </a:br>
            <a:r>
              <a:rPr lang="pl-PL" sz="4000" b="1" dirty="0"/>
              <a:t/>
            </a:r>
            <a:br>
              <a:rPr lang="pl-PL" sz="4000" b="1" dirty="0"/>
            </a:br>
            <a:endParaRPr lang="pl-PL" sz="4000" dirty="0"/>
          </a:p>
        </p:txBody>
      </p:sp>
      <p:sp>
        <p:nvSpPr>
          <p:cNvPr id="7" name="pole tekstowe 6"/>
          <p:cNvSpPr txBox="1"/>
          <p:nvPr/>
        </p:nvSpPr>
        <p:spPr>
          <a:xfrm>
            <a:off x="8362122" y="4081794"/>
            <a:ext cx="3390608" cy="338554"/>
          </a:xfrm>
          <a:prstGeom prst="rect">
            <a:avLst/>
          </a:prstGeom>
          <a:noFill/>
        </p:spPr>
        <p:txBody>
          <a:bodyPr wrap="square" rtlCol="0">
            <a:spAutoFit/>
          </a:bodyPr>
          <a:lstStyle/>
          <a:p>
            <a:r>
              <a:rPr lang="pl-PL" sz="1600" dirty="0" err="1">
                <a:solidFill>
                  <a:srgbClr val="002060"/>
                </a:solidFill>
                <a:ea typeface="DejaVu Serif" panose="02060603050605020204" pitchFamily="18" charset="0"/>
                <a:cs typeface="DejaVu Serif" panose="02060603050605020204" pitchFamily="18" charset="0"/>
              </a:rPr>
              <a:t>Asst</a:t>
            </a:r>
            <a:r>
              <a:rPr lang="pl-PL" sz="1600" dirty="0">
                <a:solidFill>
                  <a:srgbClr val="002060"/>
                </a:solidFill>
                <a:ea typeface="DejaVu Serif" panose="02060603050605020204" pitchFamily="18" charset="0"/>
                <a:cs typeface="DejaVu Serif" panose="02060603050605020204" pitchFamily="18" charset="0"/>
              </a:rPr>
              <a:t>. Prof. Agata Jagiełło-Tondera, </a:t>
            </a:r>
            <a:r>
              <a:rPr lang="pl-PL" sz="1600" dirty="0" err="1">
                <a:solidFill>
                  <a:srgbClr val="002060"/>
                </a:solidFill>
                <a:ea typeface="DejaVu Serif" panose="02060603050605020204" pitchFamily="18" charset="0"/>
                <a:cs typeface="DejaVu Serif" panose="02060603050605020204" pitchFamily="18" charset="0"/>
              </a:rPr>
              <a:t>PhD</a:t>
            </a:r>
            <a:endParaRPr lang="pl-PL" sz="1600" dirty="0">
              <a:solidFill>
                <a:srgbClr val="002060"/>
              </a:solidFill>
              <a:ea typeface="DejaVu Serif" panose="02060603050605020204" pitchFamily="18" charset="0"/>
              <a:cs typeface="DejaVu Serif" panose="02060603050605020204" pitchFamily="18" charset="0"/>
            </a:endParaRPr>
          </a:p>
        </p:txBody>
      </p:sp>
      <p:pic>
        <p:nvPicPr>
          <p:cNvPr id="10" name="Picture 4">
            <a:extLst>
              <a:ext uri="{FF2B5EF4-FFF2-40B4-BE49-F238E27FC236}">
                <a16:creationId xmlns:a16="http://schemas.microsoft.com/office/drawing/2014/main" id="{E532B285-75C0-478D-9548-D2D36766F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8193" y="5687001"/>
            <a:ext cx="2029345" cy="105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2" descr="Bureau for International Language Coordination (BILC)">
            <a:extLst>
              <a:ext uri="{FF2B5EF4-FFF2-40B4-BE49-F238E27FC236}">
                <a16:creationId xmlns:a16="http://schemas.microsoft.com/office/drawing/2014/main" id="{4D7E8340-5549-E4E5-7C1C-3ABEB2620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800" y="5630726"/>
            <a:ext cx="1108287" cy="1057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225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BBF48CA-1E76-C2D2-8405-8EAEA484094E}"/>
            </a:ext>
          </a:extLst>
        </p:cNvPr>
        <p:cNvGrpSpPr/>
        <p:nvPr/>
      </p:nvGrpSpPr>
      <p:grpSpPr>
        <a:xfrm>
          <a:off x="0" y="0"/>
          <a:ext cx="0" cy="0"/>
          <a:chOff x="0" y="0"/>
          <a:chExt cx="0" cy="0"/>
        </a:xfrm>
      </p:grpSpPr>
      <p:sp>
        <p:nvSpPr>
          <p:cNvPr id="6" name="pole tekstowe 5">
            <a:extLst>
              <a:ext uri="{FF2B5EF4-FFF2-40B4-BE49-F238E27FC236}">
                <a16:creationId xmlns:a16="http://schemas.microsoft.com/office/drawing/2014/main" id="{6971F38F-70AA-7A1D-EC9E-F990388BB579}"/>
              </a:ext>
            </a:extLst>
          </p:cNvPr>
          <p:cNvSpPr txBox="1"/>
          <p:nvPr/>
        </p:nvSpPr>
        <p:spPr>
          <a:xfrm>
            <a:off x="2266546" y="998543"/>
            <a:ext cx="7821037" cy="629531"/>
          </a:xfrm>
          <a:prstGeom prst="rect">
            <a:avLst/>
          </a:prstGeom>
          <a:noFill/>
        </p:spPr>
        <p:txBody>
          <a:bodyPr wrap="square">
            <a:spAutoFit/>
          </a:bodyPr>
          <a:lstStyle/>
          <a:p>
            <a:pPr lvl="0" algn="ctr">
              <a:lnSpc>
                <a:spcPct val="115000"/>
              </a:lnSpc>
              <a:spcAft>
                <a:spcPts val="800"/>
              </a:spcAft>
            </a:pPr>
            <a:r>
              <a:rPr lang="en-US" sz="3200" b="1"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Ad</a:t>
            </a:r>
            <a:r>
              <a:rPr lang="pl-PL" sz="3200" b="1" kern="100" dirty="0" err="1">
                <a:solidFill>
                  <a:srgbClr val="002060"/>
                </a:solidFill>
                <a:latin typeface="Calibri" panose="020F0502020204030204" pitchFamily="34" charset="0"/>
                <a:ea typeface="Aptos" panose="020B0004020202020204" pitchFamily="34" charset="0"/>
                <a:cs typeface="Times New Roman" panose="02020603050405020304" pitchFamily="18" charset="0"/>
              </a:rPr>
              <a:t>apting</a:t>
            </a:r>
            <a:r>
              <a:rPr lang="en-US" sz="3200" b="1"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 collaboration to new technologies</a:t>
            </a:r>
            <a:endParaRPr lang="pl-PL" sz="32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Obraz 3" descr="Obraz zawierający linia, Czcionka, trójkąt&#10;&#10;Opis wygenerowany automatycznie"/>
          <p:cNvPicPr/>
          <p:nvPr/>
        </p:nvPicPr>
        <p:blipFill>
          <a:blip r:embed="rId2">
            <a:extLst>
              <a:ext uri="{28A0092B-C50C-407E-A947-70E740481C1C}">
                <a14:useLocalDpi xmlns:a14="http://schemas.microsoft.com/office/drawing/2010/main" val="0"/>
              </a:ext>
            </a:extLst>
          </a:blip>
          <a:stretch>
            <a:fillRect/>
          </a:stretch>
        </p:blipFill>
        <p:spPr>
          <a:xfrm>
            <a:off x="3131127" y="1865745"/>
            <a:ext cx="5883564" cy="4368800"/>
          </a:xfrm>
          <a:prstGeom prst="rect">
            <a:avLst/>
          </a:prstGeom>
        </p:spPr>
      </p:pic>
    </p:spTree>
    <p:extLst>
      <p:ext uri="{BB962C8B-B14F-4D97-AF65-F5344CB8AC3E}">
        <p14:creationId xmlns:p14="http://schemas.microsoft.com/office/powerpoint/2010/main" val="3476025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01070EE5-22C5-1930-2EDA-1D659BC802E4}"/>
              </a:ext>
            </a:extLst>
          </p:cNvPr>
          <p:cNvSpPr txBox="1"/>
          <p:nvPr/>
        </p:nvSpPr>
        <p:spPr>
          <a:xfrm>
            <a:off x="4521947" y="1127722"/>
            <a:ext cx="2751459" cy="861774"/>
          </a:xfrm>
          <a:prstGeom prst="rect">
            <a:avLst/>
          </a:prstGeom>
          <a:noFill/>
        </p:spPr>
        <p:txBody>
          <a:bodyPr wrap="none" rtlCol="0">
            <a:spAutoFit/>
          </a:bodyPr>
          <a:lstStyle/>
          <a:p>
            <a:pPr algn="ctr"/>
            <a:r>
              <a:rPr lang="pl-PL" sz="3200" b="1" i="1" dirty="0">
                <a:solidFill>
                  <a:srgbClr val="002060"/>
                </a:solidFill>
              </a:rPr>
              <a:t>Homo </a:t>
            </a:r>
            <a:r>
              <a:rPr lang="pl-PL" sz="3200" b="1" i="1" dirty="0" err="1">
                <a:solidFill>
                  <a:srgbClr val="002060"/>
                </a:solidFill>
              </a:rPr>
              <a:t>reticulus</a:t>
            </a:r>
            <a:endParaRPr lang="pl-PL" sz="3200" b="1" i="1" dirty="0">
              <a:solidFill>
                <a:srgbClr val="002060"/>
              </a:solidFill>
            </a:endParaRPr>
          </a:p>
          <a:p>
            <a:pPr algn="ctr"/>
            <a:endParaRPr lang="pl-PL" dirty="0"/>
          </a:p>
        </p:txBody>
      </p:sp>
      <p:sp>
        <p:nvSpPr>
          <p:cNvPr id="5" name="pole tekstowe 4">
            <a:extLst>
              <a:ext uri="{FF2B5EF4-FFF2-40B4-BE49-F238E27FC236}">
                <a16:creationId xmlns:a16="http://schemas.microsoft.com/office/drawing/2014/main" id="{E5C706A9-46C2-7AB2-067D-9049EFF3500C}"/>
              </a:ext>
            </a:extLst>
          </p:cNvPr>
          <p:cNvSpPr txBox="1"/>
          <p:nvPr/>
        </p:nvSpPr>
        <p:spPr>
          <a:xfrm>
            <a:off x="1484898" y="2466450"/>
            <a:ext cx="9014451" cy="1354217"/>
          </a:xfrm>
          <a:prstGeom prst="rect">
            <a:avLst/>
          </a:prstGeom>
          <a:noFill/>
        </p:spPr>
        <p:txBody>
          <a:bodyPr wrap="square" rtlCol="0">
            <a:spAutoFit/>
          </a:bodyPr>
          <a:lstStyle/>
          <a:p>
            <a:pPr algn="ctr"/>
            <a:r>
              <a:rPr lang="en-US" sz="2400" dirty="0">
                <a:solidFill>
                  <a:srgbClr val="002060"/>
                </a:solidFill>
                <a:effectLst/>
                <a:latin typeface="Times New Roman" panose="02020603050405020304" pitchFamily="18" charset="0"/>
                <a:ea typeface="Times New Roman" panose="02020603050405020304" pitchFamily="18" charset="0"/>
              </a:rPr>
              <a:t>“has awareness of operating in the conditions of global social networks and the need to shape them conducive to </a:t>
            </a:r>
            <a:endParaRPr lang="pl-PL" sz="2400" dirty="0">
              <a:solidFill>
                <a:srgbClr val="002060"/>
              </a:solidFill>
              <a:effectLst/>
              <a:latin typeface="Times New Roman" panose="02020603050405020304" pitchFamily="18" charset="0"/>
              <a:ea typeface="Times New Roman" panose="02020603050405020304" pitchFamily="18" charset="0"/>
            </a:endParaRPr>
          </a:p>
          <a:p>
            <a:pPr algn="ctr"/>
            <a:r>
              <a:rPr lang="en-US" sz="2400" dirty="0">
                <a:solidFill>
                  <a:srgbClr val="002060"/>
                </a:solidFill>
                <a:effectLst/>
                <a:latin typeface="Times New Roman" panose="02020603050405020304" pitchFamily="18" charset="0"/>
                <a:ea typeface="Times New Roman" panose="02020603050405020304" pitchFamily="18" charset="0"/>
              </a:rPr>
              <a:t>safe and sustainable development of civilization”</a:t>
            </a:r>
            <a:endParaRPr lang="pl-PL" sz="2400" dirty="0">
              <a:solidFill>
                <a:srgbClr val="002060"/>
              </a:solidFill>
              <a:effectLst/>
              <a:latin typeface="Times New Roman" panose="02020603050405020304" pitchFamily="18" charset="0"/>
              <a:ea typeface="Times New Roman" panose="02020603050405020304" pitchFamily="18" charset="0"/>
            </a:endParaRPr>
          </a:p>
          <a:p>
            <a:r>
              <a:rPr lang="pl-PL" sz="1000" dirty="0">
                <a:solidFill>
                  <a:srgbClr val="002060"/>
                </a:solidFill>
              </a:rPr>
              <a:t>P. Sienkiewicz, </a:t>
            </a:r>
            <a:r>
              <a:rPr lang="pl-PL" sz="1000" dirty="0" smtClean="0">
                <a:solidFill>
                  <a:srgbClr val="002060"/>
                </a:solidFill>
              </a:rPr>
              <a:t>2017</a:t>
            </a:r>
            <a:endParaRPr lang="pl-PL" sz="1000" dirty="0">
              <a:solidFill>
                <a:srgbClr val="002060"/>
              </a:solidFill>
            </a:endParaRPr>
          </a:p>
        </p:txBody>
      </p:sp>
    </p:spTree>
    <p:extLst>
      <p:ext uri="{BB962C8B-B14F-4D97-AF65-F5344CB8AC3E}">
        <p14:creationId xmlns:p14="http://schemas.microsoft.com/office/powerpoint/2010/main" val="981201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83720027-4D79-FFC2-66F8-5CB1FF84D450}"/>
              </a:ext>
            </a:extLst>
          </p:cNvPr>
          <p:cNvSpPr txBox="1"/>
          <p:nvPr/>
        </p:nvSpPr>
        <p:spPr>
          <a:xfrm>
            <a:off x="1213648" y="1727241"/>
            <a:ext cx="2994212" cy="646331"/>
          </a:xfrm>
          <a:prstGeom prst="rect">
            <a:avLst/>
          </a:prstGeom>
          <a:noFill/>
        </p:spPr>
        <p:txBody>
          <a:bodyPr wrap="square">
            <a:spAutoFit/>
          </a:bodyPr>
          <a:lstStyle/>
          <a:p>
            <a:r>
              <a:rPr lang="pl-PL" sz="3600" b="1" dirty="0" err="1">
                <a:solidFill>
                  <a:srgbClr val="002060"/>
                </a:solidFill>
              </a:rPr>
              <a:t>MilVocab</a:t>
            </a:r>
            <a:r>
              <a:rPr lang="pl-PL" sz="3600" b="1" dirty="0">
                <a:solidFill>
                  <a:srgbClr val="002060"/>
                </a:solidFill>
              </a:rPr>
              <a:t> </a:t>
            </a:r>
            <a:r>
              <a:rPr lang="pl-PL" sz="3600" b="1" dirty="0" err="1">
                <a:solidFill>
                  <a:srgbClr val="002060"/>
                </a:solidFill>
              </a:rPr>
              <a:t>app</a:t>
            </a:r>
            <a:endParaRPr lang="pl-PL" sz="3600" b="1" dirty="0">
              <a:solidFill>
                <a:srgbClr val="002060"/>
              </a:solidFill>
            </a:endParaRPr>
          </a:p>
        </p:txBody>
      </p:sp>
      <p:pic>
        <p:nvPicPr>
          <p:cNvPr id="8" name="Obraz 7" descr="Obraz zawierający tekst, zrzut ekranu, Strona internetowa, Reklama internetowa&#10;&#10;Zawartość wygenerowana przez sztuczną inteligencję może być niepoprawna.">
            <a:extLst>
              <a:ext uri="{FF2B5EF4-FFF2-40B4-BE49-F238E27FC236}">
                <a16:creationId xmlns:a16="http://schemas.microsoft.com/office/drawing/2014/main" id="{C5B12AB5-714F-3F1F-C86A-6722BBB2BB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3286" y="187348"/>
            <a:ext cx="2788577" cy="6030172"/>
          </a:xfrm>
          <a:prstGeom prst="rect">
            <a:avLst/>
          </a:prstGeom>
        </p:spPr>
      </p:pic>
      <p:pic>
        <p:nvPicPr>
          <p:cNvPr id="10" name="Obraz 9" descr="Obraz zawierający tekst, list, zrzut ekranu, Strona internetowa&#10;&#10;Zawartość wygenerowana przez sztuczną inteligencję może być niepoprawna.">
            <a:extLst>
              <a:ext uri="{FF2B5EF4-FFF2-40B4-BE49-F238E27FC236}">
                <a16:creationId xmlns:a16="http://schemas.microsoft.com/office/drawing/2014/main" id="{68CCD21D-93CD-4CA1-9C32-DFBFBD167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87348"/>
            <a:ext cx="2788577" cy="6030172"/>
          </a:xfrm>
          <a:prstGeom prst="rect">
            <a:avLst/>
          </a:prstGeom>
        </p:spPr>
      </p:pic>
      <p:sp>
        <p:nvSpPr>
          <p:cNvPr id="2" name="pole tekstowe 1"/>
          <p:cNvSpPr txBox="1"/>
          <p:nvPr/>
        </p:nvSpPr>
        <p:spPr>
          <a:xfrm>
            <a:off x="659466" y="3389746"/>
            <a:ext cx="4466672" cy="1200329"/>
          </a:xfrm>
          <a:prstGeom prst="rect">
            <a:avLst/>
          </a:prstGeom>
          <a:noFill/>
        </p:spPr>
        <p:txBody>
          <a:bodyPr wrap="none" rtlCol="0">
            <a:spAutoFit/>
          </a:bodyPr>
          <a:lstStyle/>
          <a:p>
            <a:pPr marL="285750" indent="-285750">
              <a:buFont typeface="Arial" panose="020B0604020202020204" pitchFamily="34" charset="0"/>
              <a:buChar char="•"/>
            </a:pPr>
            <a:r>
              <a:rPr lang="pl-PL" dirty="0" smtClean="0">
                <a:solidFill>
                  <a:srgbClr val="002060"/>
                </a:solidFill>
              </a:rPr>
              <a:t>Project-</a:t>
            </a:r>
            <a:r>
              <a:rPr lang="pl-PL" dirty="0" err="1" smtClean="0">
                <a:solidFill>
                  <a:srgbClr val="002060"/>
                </a:solidFill>
              </a:rPr>
              <a:t>Based</a:t>
            </a:r>
            <a:r>
              <a:rPr lang="pl-PL" dirty="0" smtClean="0">
                <a:solidFill>
                  <a:srgbClr val="002060"/>
                </a:solidFill>
              </a:rPr>
              <a:t> Learning</a:t>
            </a:r>
          </a:p>
          <a:p>
            <a:pPr marL="285750" indent="-285750">
              <a:buFont typeface="Arial" panose="020B0604020202020204" pitchFamily="34" charset="0"/>
              <a:buChar char="•"/>
            </a:pPr>
            <a:r>
              <a:rPr lang="pl-PL" dirty="0">
                <a:solidFill>
                  <a:srgbClr val="002060"/>
                </a:solidFill>
              </a:rPr>
              <a:t>International </a:t>
            </a:r>
            <a:r>
              <a:rPr lang="pl-PL" dirty="0" err="1">
                <a:solidFill>
                  <a:srgbClr val="002060"/>
                </a:solidFill>
              </a:rPr>
              <a:t>project</a:t>
            </a:r>
            <a:r>
              <a:rPr lang="pl-PL" dirty="0">
                <a:solidFill>
                  <a:srgbClr val="002060"/>
                </a:solidFill>
              </a:rPr>
              <a:t> of </a:t>
            </a:r>
            <a:r>
              <a:rPr lang="pl-PL" dirty="0" err="1">
                <a:solidFill>
                  <a:srgbClr val="002060"/>
                </a:solidFill>
              </a:rPr>
              <a:t>military</a:t>
            </a:r>
            <a:r>
              <a:rPr lang="pl-PL" dirty="0">
                <a:solidFill>
                  <a:srgbClr val="002060"/>
                </a:solidFill>
              </a:rPr>
              <a:t> </a:t>
            </a:r>
            <a:r>
              <a:rPr lang="pl-PL" dirty="0" err="1">
                <a:solidFill>
                  <a:srgbClr val="002060"/>
                </a:solidFill>
              </a:rPr>
              <a:t>academies</a:t>
            </a:r>
            <a:endParaRPr lang="pl-PL" dirty="0">
              <a:solidFill>
                <a:srgbClr val="002060"/>
              </a:solidFill>
            </a:endParaRPr>
          </a:p>
          <a:p>
            <a:pPr marL="285750" indent="-285750">
              <a:buFont typeface="Arial" panose="020B0604020202020204" pitchFamily="34" charset="0"/>
              <a:buChar char="•"/>
            </a:pPr>
            <a:r>
              <a:rPr lang="pl-PL" dirty="0" err="1" smtClean="0">
                <a:solidFill>
                  <a:srgbClr val="002060"/>
                </a:solidFill>
              </a:rPr>
              <a:t>Designed</a:t>
            </a:r>
            <a:r>
              <a:rPr lang="pl-PL" dirty="0" smtClean="0">
                <a:solidFill>
                  <a:srgbClr val="002060"/>
                </a:solidFill>
              </a:rPr>
              <a:t> </a:t>
            </a:r>
            <a:r>
              <a:rPr lang="pl-PL" dirty="0">
                <a:solidFill>
                  <a:srgbClr val="002060"/>
                </a:solidFill>
              </a:rPr>
              <a:t>and </a:t>
            </a:r>
            <a:r>
              <a:rPr lang="pl-PL" dirty="0" err="1">
                <a:solidFill>
                  <a:srgbClr val="002060"/>
                </a:solidFill>
              </a:rPr>
              <a:t>prepared</a:t>
            </a:r>
            <a:r>
              <a:rPr lang="pl-PL" dirty="0">
                <a:solidFill>
                  <a:srgbClr val="002060"/>
                </a:solidFill>
              </a:rPr>
              <a:t> by </a:t>
            </a:r>
            <a:r>
              <a:rPr lang="pl-PL" dirty="0" err="1">
                <a:solidFill>
                  <a:srgbClr val="002060"/>
                </a:solidFill>
              </a:rPr>
              <a:t>cadets</a:t>
            </a:r>
            <a:r>
              <a:rPr lang="pl-PL" dirty="0">
                <a:solidFill>
                  <a:srgbClr val="002060"/>
                </a:solidFill>
              </a:rPr>
              <a:t> </a:t>
            </a:r>
          </a:p>
          <a:p>
            <a:endParaRPr lang="pl-PL" dirty="0"/>
          </a:p>
        </p:txBody>
      </p:sp>
    </p:spTree>
    <p:extLst>
      <p:ext uri="{BB962C8B-B14F-4D97-AF65-F5344CB8AC3E}">
        <p14:creationId xmlns:p14="http://schemas.microsoft.com/office/powerpoint/2010/main" val="3756809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pole tekstowe 1"/>
          <p:cNvSpPr txBox="1"/>
          <p:nvPr/>
        </p:nvSpPr>
        <p:spPr>
          <a:xfrm>
            <a:off x="1331691" y="953483"/>
            <a:ext cx="10019800" cy="3046988"/>
          </a:xfrm>
          <a:prstGeom prst="rect">
            <a:avLst/>
          </a:prstGeom>
          <a:noFill/>
        </p:spPr>
        <p:txBody>
          <a:bodyPr wrap="square" rtlCol="0">
            <a:spAutoFit/>
          </a:bodyPr>
          <a:lstStyle/>
          <a:p>
            <a:pPr algn="ctr"/>
            <a:r>
              <a:rPr lang="pl-PL" sz="2400" b="1" dirty="0" smtClean="0">
                <a:solidFill>
                  <a:srgbClr val="002060"/>
                </a:solidFill>
              </a:rPr>
              <a:t>R</a:t>
            </a:r>
            <a:r>
              <a:rPr lang="en-GB" sz="2400" b="1" dirty="0" err="1" smtClean="0">
                <a:solidFill>
                  <a:srgbClr val="002060"/>
                </a:solidFill>
              </a:rPr>
              <a:t>ecommendations</a:t>
            </a:r>
            <a:r>
              <a:rPr lang="en-GB" sz="2400" b="1" dirty="0" smtClean="0">
                <a:solidFill>
                  <a:srgbClr val="002060"/>
                </a:solidFill>
              </a:rPr>
              <a:t> </a:t>
            </a:r>
            <a:r>
              <a:rPr lang="en-GB" sz="2400" b="1" dirty="0">
                <a:solidFill>
                  <a:srgbClr val="002060"/>
                </a:solidFill>
              </a:rPr>
              <a:t>of the Council of the European Union </a:t>
            </a:r>
            <a:r>
              <a:rPr lang="en-GB" sz="2400" b="1" dirty="0" smtClean="0">
                <a:solidFill>
                  <a:srgbClr val="002060"/>
                </a:solidFill>
              </a:rPr>
              <a:t>on</a:t>
            </a:r>
            <a:endParaRPr lang="pl-PL" sz="2400" b="1" dirty="0" smtClean="0">
              <a:solidFill>
                <a:srgbClr val="002060"/>
              </a:solidFill>
            </a:endParaRPr>
          </a:p>
          <a:p>
            <a:pPr algn="ctr"/>
            <a:r>
              <a:rPr lang="en-GB" sz="2400" b="1" dirty="0" smtClean="0">
                <a:solidFill>
                  <a:srgbClr val="002060"/>
                </a:solidFill>
              </a:rPr>
              <a:t> </a:t>
            </a:r>
            <a:r>
              <a:rPr lang="en-GB" sz="2400" b="1" dirty="0">
                <a:solidFill>
                  <a:srgbClr val="002060"/>
                </a:solidFill>
              </a:rPr>
              <a:t>key competences for lifelong </a:t>
            </a:r>
            <a:r>
              <a:rPr lang="en-GB" sz="2400" b="1" dirty="0" smtClean="0">
                <a:solidFill>
                  <a:srgbClr val="002060"/>
                </a:solidFill>
              </a:rPr>
              <a:t>learning</a:t>
            </a:r>
            <a:r>
              <a:rPr lang="pl-PL" sz="2400" b="1" dirty="0" smtClean="0">
                <a:solidFill>
                  <a:srgbClr val="002060"/>
                </a:solidFill>
              </a:rPr>
              <a:t> (2018):</a:t>
            </a:r>
          </a:p>
          <a:p>
            <a:endParaRPr lang="pl-PL" sz="2400" b="1" dirty="0" smtClean="0">
              <a:solidFill>
                <a:srgbClr val="002060"/>
              </a:solidFill>
            </a:endParaRPr>
          </a:p>
          <a:p>
            <a:pPr algn="just"/>
            <a:r>
              <a:rPr lang="pl-PL" sz="2400" dirty="0">
                <a:solidFill>
                  <a:srgbClr val="002060"/>
                </a:solidFill>
              </a:rPr>
              <a:t>I</a:t>
            </a:r>
            <a:r>
              <a:rPr lang="en-GB" sz="2400" dirty="0" smtClean="0">
                <a:solidFill>
                  <a:srgbClr val="002060"/>
                </a:solidFill>
              </a:rPr>
              <a:t>t </a:t>
            </a:r>
            <a:r>
              <a:rPr lang="en-GB" sz="2400" dirty="0">
                <a:solidFill>
                  <a:srgbClr val="002060"/>
                </a:solidFill>
              </a:rPr>
              <a:t>is necessary </a:t>
            </a:r>
            <a:r>
              <a:rPr lang="en-GB" sz="2400" dirty="0" smtClean="0">
                <a:solidFill>
                  <a:srgbClr val="002060"/>
                </a:solidFill>
              </a:rPr>
              <a:t>to </a:t>
            </a:r>
            <a:r>
              <a:rPr lang="en-GB" sz="2400" dirty="0">
                <a:solidFill>
                  <a:srgbClr val="002060"/>
                </a:solidFill>
              </a:rPr>
              <a:t>explore new ways of learning for the needs of a society that is becoming increasingly mobile and digital. Digital technologies are having an impact on education, training and learning, enabling the development of more flexible educational environments adapted to the needs of a highly mobile </a:t>
            </a:r>
            <a:r>
              <a:rPr lang="en-GB" sz="2400" dirty="0" err="1" smtClean="0">
                <a:solidFill>
                  <a:srgbClr val="002060"/>
                </a:solidFill>
              </a:rPr>
              <a:t>soc</a:t>
            </a:r>
            <a:r>
              <a:rPr lang="pl-PL" sz="2400" dirty="0" smtClean="0">
                <a:solidFill>
                  <a:srgbClr val="002060"/>
                </a:solidFill>
              </a:rPr>
              <a:t>i</a:t>
            </a:r>
            <a:r>
              <a:rPr lang="en-GB" sz="2400" dirty="0" err="1" smtClean="0">
                <a:solidFill>
                  <a:srgbClr val="002060"/>
                </a:solidFill>
              </a:rPr>
              <a:t>ety</a:t>
            </a:r>
            <a:r>
              <a:rPr lang="pl-PL" sz="2400" dirty="0" smtClean="0">
                <a:solidFill>
                  <a:srgbClr val="002060"/>
                </a:solidFill>
              </a:rPr>
              <a:t>.</a:t>
            </a:r>
            <a:endParaRPr lang="pl-PL" sz="2400" dirty="0">
              <a:solidFill>
                <a:srgbClr val="002060"/>
              </a:solidFill>
            </a:endParaRPr>
          </a:p>
        </p:txBody>
      </p:sp>
    </p:spTree>
    <p:extLst>
      <p:ext uri="{BB962C8B-B14F-4D97-AF65-F5344CB8AC3E}">
        <p14:creationId xmlns:p14="http://schemas.microsoft.com/office/powerpoint/2010/main" val="2307753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Obraz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6654" y="5958098"/>
            <a:ext cx="3253156" cy="841403"/>
          </a:xfrm>
          <a:prstGeom prst="rect">
            <a:avLst/>
          </a:prstGeom>
        </p:spPr>
      </p:pic>
      <p:sp>
        <p:nvSpPr>
          <p:cNvPr id="3" name="Tytuł 2"/>
          <p:cNvSpPr>
            <a:spLocks noGrp="1"/>
          </p:cNvSpPr>
          <p:nvPr>
            <p:ph type="title"/>
          </p:nvPr>
        </p:nvSpPr>
        <p:spPr>
          <a:xfrm>
            <a:off x="1380372" y="1360873"/>
            <a:ext cx="4614029" cy="1325563"/>
          </a:xfrm>
        </p:spPr>
        <p:txBody>
          <a:bodyPr/>
          <a:lstStyle/>
          <a:p>
            <a:pPr algn="ctr"/>
            <a:r>
              <a:rPr lang="pl-PL" b="1" dirty="0" err="1">
                <a:solidFill>
                  <a:srgbClr val="002060"/>
                </a:solidFill>
              </a:rPr>
              <a:t>Thank</a:t>
            </a:r>
            <a:r>
              <a:rPr lang="pl-PL" b="1" dirty="0">
                <a:solidFill>
                  <a:srgbClr val="002060"/>
                </a:solidFill>
              </a:rPr>
              <a:t> </a:t>
            </a:r>
            <a:r>
              <a:rPr lang="pl-PL" b="1" dirty="0" err="1">
                <a:solidFill>
                  <a:srgbClr val="002060"/>
                </a:solidFill>
              </a:rPr>
              <a:t>you</a:t>
            </a:r>
            <a:r>
              <a:rPr lang="pl-PL" b="1" dirty="0">
                <a:solidFill>
                  <a:srgbClr val="002060"/>
                </a:solidFill>
              </a:rPr>
              <a:t>.</a:t>
            </a:r>
          </a:p>
        </p:txBody>
      </p:sp>
      <p:pic>
        <p:nvPicPr>
          <p:cNvPr id="6" name="Picture 4">
            <a:extLst>
              <a:ext uri="{FF2B5EF4-FFF2-40B4-BE49-F238E27FC236}">
                <a16:creationId xmlns:a16="http://schemas.microsoft.com/office/drawing/2014/main" id="{58223821-DC51-4EB2-BF6F-80A503BD53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23" y="5861288"/>
            <a:ext cx="180022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 name="Obraz 1" descr="Obraz zawierający żywność, stół, tort, kolorowy&#10;&#10;Opis wygenerowany automatycznie">
            <a:extLst>
              <a:ext uri="{FF2B5EF4-FFF2-40B4-BE49-F238E27FC236}">
                <a16:creationId xmlns:a16="http://schemas.microsoft.com/office/drawing/2014/main" id="{7DA490D0-1043-11AC-BE1A-66D3598C9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3398" y="-1"/>
            <a:ext cx="4111601" cy="5812077"/>
          </a:xfrm>
          <a:prstGeom prst="rect">
            <a:avLst/>
          </a:prstGeom>
        </p:spPr>
      </p:pic>
      <p:pic>
        <p:nvPicPr>
          <p:cNvPr id="5" name="Picture 2" descr="Bureau for International Language Coordination (BILC)">
            <a:extLst>
              <a:ext uri="{FF2B5EF4-FFF2-40B4-BE49-F238E27FC236}">
                <a16:creationId xmlns:a16="http://schemas.microsoft.com/office/drawing/2014/main" id="{31C98576-E212-6DDC-6B23-A105F0135A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1310" y="5791091"/>
            <a:ext cx="1056718" cy="100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800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pole tekstowe 6">
            <a:extLst>
              <a:ext uri="{FF2B5EF4-FFF2-40B4-BE49-F238E27FC236}">
                <a16:creationId xmlns:a16="http://schemas.microsoft.com/office/drawing/2014/main" id="{EBC352D0-0A3B-483F-9637-C146A3EDF3A7}"/>
              </a:ext>
            </a:extLst>
          </p:cNvPr>
          <p:cNvSpPr txBox="1"/>
          <p:nvPr/>
        </p:nvSpPr>
        <p:spPr>
          <a:xfrm>
            <a:off x="1493587" y="1396026"/>
            <a:ext cx="9939901" cy="2739211"/>
          </a:xfrm>
          <a:prstGeom prst="rect">
            <a:avLst/>
          </a:prstGeom>
          <a:noFill/>
        </p:spPr>
        <p:txBody>
          <a:bodyPr wrap="none" rtlCol="0">
            <a:spAutoFit/>
          </a:bodyPr>
          <a:lstStyle/>
          <a:p>
            <a:pPr algn="ctr"/>
            <a:r>
              <a:rPr lang="en-US" sz="3600" b="1" dirty="0">
                <a:solidFill>
                  <a:srgbClr val="002060"/>
                </a:solidFill>
              </a:rPr>
              <a:t>Language</a:t>
            </a:r>
            <a:r>
              <a:rPr lang="en-US" sz="3600" dirty="0">
                <a:solidFill>
                  <a:srgbClr val="002060"/>
                </a:solidFill>
              </a:rPr>
              <a:t> reveals the engine of our souls, our mind. </a:t>
            </a:r>
            <a:br>
              <a:rPr lang="en-US" sz="3600" dirty="0">
                <a:solidFill>
                  <a:srgbClr val="002060"/>
                </a:solidFill>
              </a:rPr>
            </a:br>
            <a:r>
              <a:rPr lang="en-US" sz="3600" dirty="0">
                <a:solidFill>
                  <a:srgbClr val="002060"/>
                </a:solidFill>
              </a:rPr>
              <a:t>It illuminates us and energizes us. </a:t>
            </a:r>
            <a:br>
              <a:rPr lang="en-US" sz="3600" dirty="0">
                <a:solidFill>
                  <a:srgbClr val="002060"/>
                </a:solidFill>
              </a:rPr>
            </a:br>
            <a:r>
              <a:rPr lang="en-US" sz="3600" dirty="0">
                <a:solidFill>
                  <a:srgbClr val="002060"/>
                </a:solidFill>
              </a:rPr>
              <a:t>We share it with all we meet. </a:t>
            </a:r>
            <a:br>
              <a:rPr lang="en-US" sz="3600" dirty="0">
                <a:solidFill>
                  <a:srgbClr val="002060"/>
                </a:solidFill>
              </a:rPr>
            </a:br>
            <a:r>
              <a:rPr lang="en-US" sz="3600" dirty="0">
                <a:solidFill>
                  <a:srgbClr val="002060"/>
                </a:solidFill>
              </a:rPr>
              <a:t>It is </a:t>
            </a:r>
            <a:r>
              <a:rPr lang="en-US" sz="3600" b="1" dirty="0">
                <a:solidFill>
                  <a:srgbClr val="002060"/>
                </a:solidFill>
              </a:rPr>
              <a:t>the cognitive fire </a:t>
            </a:r>
            <a:r>
              <a:rPr lang="en-US" sz="3600" dirty="0">
                <a:solidFill>
                  <a:srgbClr val="002060"/>
                </a:solidFill>
              </a:rPr>
              <a:t>of human life.</a:t>
            </a:r>
            <a:br>
              <a:rPr lang="en-US" sz="3600" dirty="0">
                <a:solidFill>
                  <a:srgbClr val="002060"/>
                </a:solidFill>
              </a:rPr>
            </a:br>
            <a:r>
              <a:rPr lang="en-US" dirty="0">
                <a:solidFill>
                  <a:srgbClr val="002060"/>
                </a:solidFill>
              </a:rPr>
              <a:t/>
            </a:r>
            <a:br>
              <a:rPr lang="en-US" dirty="0">
                <a:solidFill>
                  <a:srgbClr val="002060"/>
                </a:solidFill>
              </a:rPr>
            </a:br>
            <a:r>
              <a:rPr lang="en-US" sz="1000" dirty="0">
                <a:solidFill>
                  <a:srgbClr val="002060"/>
                </a:solidFill>
              </a:rPr>
              <a:t>D. L. Everett, </a:t>
            </a:r>
            <a:r>
              <a:rPr lang="en-US" sz="1000" i="1" dirty="0">
                <a:solidFill>
                  <a:srgbClr val="002060"/>
                </a:solidFill>
              </a:rPr>
              <a:t>Language, The Cultural Tool</a:t>
            </a:r>
            <a:endParaRPr lang="pl-PL" sz="1000" dirty="0">
              <a:solidFill>
                <a:srgbClr val="002060"/>
              </a:solidFill>
            </a:endParaRPr>
          </a:p>
        </p:txBody>
      </p:sp>
    </p:spTree>
    <p:extLst>
      <p:ext uri="{BB962C8B-B14F-4D97-AF65-F5344CB8AC3E}">
        <p14:creationId xmlns:p14="http://schemas.microsoft.com/office/powerpoint/2010/main" val="2267133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5D4CA84B-04C6-D770-1B5C-4BCAE817CF26}"/>
              </a:ext>
            </a:extLst>
          </p:cNvPr>
          <p:cNvSpPr txBox="1"/>
          <p:nvPr/>
        </p:nvSpPr>
        <p:spPr>
          <a:xfrm>
            <a:off x="2982532" y="1308032"/>
            <a:ext cx="5598840" cy="523220"/>
          </a:xfrm>
          <a:prstGeom prst="rect">
            <a:avLst/>
          </a:prstGeom>
          <a:noFill/>
        </p:spPr>
        <p:txBody>
          <a:bodyPr wrap="none" rtlCol="0">
            <a:spAutoFit/>
          </a:bodyPr>
          <a:lstStyle/>
          <a:p>
            <a:r>
              <a:rPr lang="pl-PL" sz="2800" b="1" dirty="0" err="1">
                <a:solidFill>
                  <a:srgbClr val="002060"/>
                </a:solidFill>
              </a:rPr>
              <a:t>Task-based</a:t>
            </a:r>
            <a:r>
              <a:rPr lang="pl-PL" sz="2800" b="1" dirty="0">
                <a:solidFill>
                  <a:srgbClr val="002060"/>
                </a:solidFill>
              </a:rPr>
              <a:t> </a:t>
            </a:r>
            <a:r>
              <a:rPr lang="pl-PL" sz="2800" b="1" dirty="0" err="1">
                <a:solidFill>
                  <a:srgbClr val="002060"/>
                </a:solidFill>
              </a:rPr>
              <a:t>language</a:t>
            </a:r>
            <a:r>
              <a:rPr lang="pl-PL" sz="2800" b="1" dirty="0">
                <a:solidFill>
                  <a:srgbClr val="002060"/>
                </a:solidFill>
              </a:rPr>
              <a:t> </a:t>
            </a:r>
            <a:r>
              <a:rPr lang="pl-PL" sz="2800" b="1" dirty="0" err="1">
                <a:solidFill>
                  <a:srgbClr val="002060"/>
                </a:solidFill>
              </a:rPr>
              <a:t>teaching</a:t>
            </a:r>
            <a:r>
              <a:rPr lang="pl-PL" sz="2800" b="1" dirty="0">
                <a:solidFill>
                  <a:srgbClr val="002060"/>
                </a:solidFill>
              </a:rPr>
              <a:t> (TBLT)</a:t>
            </a:r>
          </a:p>
        </p:txBody>
      </p:sp>
      <p:sp>
        <p:nvSpPr>
          <p:cNvPr id="3" name="pole tekstowe 2">
            <a:extLst>
              <a:ext uri="{FF2B5EF4-FFF2-40B4-BE49-F238E27FC236}">
                <a16:creationId xmlns:a16="http://schemas.microsoft.com/office/drawing/2014/main" id="{22945CB8-BBDB-8281-209D-5BB1DE610F33}"/>
              </a:ext>
            </a:extLst>
          </p:cNvPr>
          <p:cNvSpPr txBox="1"/>
          <p:nvPr/>
        </p:nvSpPr>
        <p:spPr>
          <a:xfrm>
            <a:off x="1246096" y="2372106"/>
            <a:ext cx="8892172"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060"/>
                </a:solidFill>
              </a:rPr>
              <a:t>an empirically investigated pedagogy that has garnered attention from language programs across the globe</a:t>
            </a:r>
            <a:endParaRPr lang="pl-PL" dirty="0">
              <a:solidFill>
                <a:srgbClr val="002060"/>
              </a:solidFill>
            </a:endParaRPr>
          </a:p>
          <a:p>
            <a:pPr marL="285750" indent="-285750">
              <a:buFont typeface="Arial" panose="020B0604020202020204" pitchFamily="34" charset="0"/>
              <a:buChar char="•"/>
            </a:pPr>
            <a:r>
              <a:rPr lang="en-US" dirty="0">
                <a:solidFill>
                  <a:srgbClr val="002060"/>
                </a:solidFill>
              </a:rPr>
              <a:t>provides an alternative to traditional grammar translation or present-practice-produce pedagogies by emphasizing interaction during authentic tasks.</a:t>
            </a:r>
            <a:endParaRPr lang="pl-PL" dirty="0">
              <a:solidFill>
                <a:srgbClr val="002060"/>
              </a:solidFill>
            </a:endParaRPr>
          </a:p>
        </p:txBody>
      </p:sp>
    </p:spTree>
    <p:extLst>
      <p:ext uri="{BB962C8B-B14F-4D97-AF65-F5344CB8AC3E}">
        <p14:creationId xmlns:p14="http://schemas.microsoft.com/office/powerpoint/2010/main" val="1726005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Prostokąt 2"/>
          <p:cNvSpPr/>
          <p:nvPr/>
        </p:nvSpPr>
        <p:spPr>
          <a:xfrm>
            <a:off x="5974813" y="3244334"/>
            <a:ext cx="242374" cy="369332"/>
          </a:xfrm>
          <a:prstGeom prst="rect">
            <a:avLst/>
          </a:prstGeom>
        </p:spPr>
        <p:txBody>
          <a:bodyPr wrap="none">
            <a:spAutoFit/>
          </a:bodyPr>
          <a:lstStyle/>
          <a:p>
            <a:r>
              <a:rPr lang="pl-PL" dirty="0">
                <a:solidFill>
                  <a:srgbClr val="000000"/>
                </a:solidFill>
                <a:latin typeface="Times New Roman" panose="02020603050405020304" pitchFamily="18" charset="0"/>
              </a:rPr>
              <a:t> </a:t>
            </a:r>
            <a:endParaRPr lang="pl-PL" dirty="0"/>
          </a:p>
        </p:txBody>
      </p:sp>
      <p:sp>
        <p:nvSpPr>
          <p:cNvPr id="5" name="CustomShape 1"/>
          <p:cNvSpPr/>
          <p:nvPr/>
        </p:nvSpPr>
        <p:spPr>
          <a:xfrm>
            <a:off x="889200" y="885240"/>
            <a:ext cx="10514880" cy="219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3200" b="0" strike="noStrike" spc="-1" dirty="0">
                <a:solidFill>
                  <a:srgbClr val="002060"/>
                </a:solidFill>
                <a:latin typeface="Calibri"/>
                <a:ea typeface="DejaVu Sans"/>
              </a:rPr>
              <a:t>FILM </a:t>
            </a:r>
            <a:r>
              <a:rPr lang="pl-PL" sz="3200" b="0" strike="noStrike" spc="-1" dirty="0" err="1">
                <a:solidFill>
                  <a:srgbClr val="002060"/>
                </a:solidFill>
                <a:latin typeface="Calibri"/>
                <a:ea typeface="DejaVu Sans"/>
              </a:rPr>
              <a:t>has</a:t>
            </a:r>
            <a:r>
              <a:rPr lang="pl-PL" sz="3200" b="0" strike="noStrike" spc="-1" dirty="0">
                <a:solidFill>
                  <a:srgbClr val="002060"/>
                </a:solidFill>
                <a:latin typeface="Calibri"/>
                <a:ea typeface="DejaVu Sans"/>
              </a:rPr>
              <a:t> the </a:t>
            </a:r>
            <a:r>
              <a:rPr lang="pl-PL" sz="3200" b="0" strike="noStrike" spc="-1" dirty="0" err="1">
                <a:solidFill>
                  <a:srgbClr val="002060"/>
                </a:solidFill>
                <a:latin typeface="Calibri"/>
                <a:ea typeface="DejaVu Sans"/>
              </a:rPr>
              <a:t>potential</a:t>
            </a:r>
            <a:r>
              <a:rPr lang="pl-PL" sz="3200" b="0" strike="noStrike" spc="-1" dirty="0">
                <a:solidFill>
                  <a:srgbClr val="002060"/>
                </a:solidFill>
                <a:latin typeface="Calibri"/>
                <a:ea typeface="DejaVu Sans"/>
              </a:rPr>
              <a:t> </a:t>
            </a:r>
            <a:endParaRPr lang="pl-PL" sz="3200" b="0" strike="noStrike" spc="-1" dirty="0">
              <a:solidFill>
                <a:srgbClr val="002060"/>
              </a:solidFill>
              <a:latin typeface="Arial"/>
            </a:endParaRPr>
          </a:p>
          <a:p>
            <a:pPr algn="ctr">
              <a:lnSpc>
                <a:spcPct val="100000"/>
              </a:lnSpc>
            </a:pPr>
            <a:r>
              <a:rPr lang="pl-PL" sz="3200" b="0" strike="noStrike" spc="-1" dirty="0">
                <a:solidFill>
                  <a:srgbClr val="002060"/>
                </a:solidFill>
                <a:latin typeface="Calibri"/>
                <a:ea typeface="DejaVu Sans"/>
              </a:rPr>
              <a:t>to lift </a:t>
            </a:r>
            <a:r>
              <a:rPr lang="pl-PL" sz="3200" b="0" strike="noStrike" spc="-1" dirty="0" err="1">
                <a:solidFill>
                  <a:srgbClr val="002060"/>
                </a:solidFill>
                <a:latin typeface="Calibri"/>
                <a:ea typeface="DejaVu Sans"/>
              </a:rPr>
              <a:t>language</a:t>
            </a:r>
            <a:r>
              <a:rPr lang="pl-PL" sz="3200" b="0" strike="noStrike" spc="-1" dirty="0">
                <a:solidFill>
                  <a:srgbClr val="002060"/>
                </a:solidFill>
                <a:latin typeface="Calibri"/>
                <a:ea typeface="DejaVu Sans"/>
              </a:rPr>
              <a:t> off the </a:t>
            </a:r>
            <a:r>
              <a:rPr lang="pl-PL" sz="3200" b="0" strike="noStrike" spc="-1" dirty="0" err="1">
                <a:solidFill>
                  <a:srgbClr val="002060"/>
                </a:solidFill>
                <a:latin typeface="Calibri"/>
                <a:ea typeface="DejaVu Sans"/>
              </a:rPr>
              <a:t>page</a:t>
            </a:r>
            <a:r>
              <a:rPr lang="pl-PL" sz="3200" b="0" strike="noStrike" spc="-1" dirty="0">
                <a:solidFill>
                  <a:srgbClr val="002060"/>
                </a:solidFill>
                <a:latin typeface="Calibri"/>
                <a:ea typeface="DejaVu Sans"/>
              </a:rPr>
              <a:t> </a:t>
            </a:r>
            <a:endParaRPr lang="pl-PL" sz="3200" b="0" strike="noStrike" spc="-1" dirty="0">
              <a:solidFill>
                <a:srgbClr val="002060"/>
              </a:solidFill>
              <a:latin typeface="Arial"/>
            </a:endParaRPr>
          </a:p>
          <a:p>
            <a:pPr algn="ctr">
              <a:lnSpc>
                <a:spcPct val="100000"/>
              </a:lnSpc>
            </a:pPr>
            <a:r>
              <a:rPr lang="pl-PL" sz="3200" b="0" strike="noStrike" spc="-1" dirty="0">
                <a:solidFill>
                  <a:srgbClr val="002060"/>
                </a:solidFill>
                <a:latin typeface="Calibri"/>
                <a:ea typeface="DejaVu Sans"/>
              </a:rPr>
              <a:t>and </a:t>
            </a:r>
            <a:r>
              <a:rPr lang="pl-PL" sz="3200" b="0" strike="noStrike" spc="-1" dirty="0" err="1">
                <a:solidFill>
                  <a:srgbClr val="002060"/>
                </a:solidFill>
                <a:latin typeface="Calibri"/>
                <a:ea typeface="DejaVu Sans"/>
              </a:rPr>
              <a:t>bring</a:t>
            </a:r>
            <a:r>
              <a:rPr lang="pl-PL" sz="3200" b="0" strike="noStrike" spc="-1" dirty="0">
                <a:solidFill>
                  <a:srgbClr val="002060"/>
                </a:solidFill>
                <a:latin typeface="Calibri"/>
                <a:ea typeface="DejaVu Sans"/>
              </a:rPr>
              <a:t> </a:t>
            </a:r>
            <a:r>
              <a:rPr lang="pl-PL" sz="3200" b="0" strike="noStrike" spc="-1" dirty="0" err="1">
                <a:solidFill>
                  <a:srgbClr val="002060"/>
                </a:solidFill>
                <a:latin typeface="Calibri"/>
                <a:ea typeface="DejaVu Sans"/>
              </a:rPr>
              <a:t>it</a:t>
            </a:r>
            <a:r>
              <a:rPr lang="pl-PL" sz="3200" b="0" strike="noStrike" spc="-1" dirty="0">
                <a:solidFill>
                  <a:srgbClr val="002060"/>
                </a:solidFill>
                <a:latin typeface="Calibri"/>
                <a:ea typeface="DejaVu Sans"/>
              </a:rPr>
              <a:t> to (</a:t>
            </a:r>
            <a:r>
              <a:rPr lang="pl-PL" sz="3200" b="0" strike="noStrike" spc="-1" dirty="0" err="1">
                <a:solidFill>
                  <a:srgbClr val="002060"/>
                </a:solidFill>
                <a:latin typeface="Calibri"/>
                <a:ea typeface="DejaVu Sans"/>
              </a:rPr>
              <a:t>technicolour</a:t>
            </a:r>
            <a:r>
              <a:rPr lang="pl-PL" sz="3200" b="0" strike="noStrike" spc="-1" dirty="0">
                <a:solidFill>
                  <a:srgbClr val="002060"/>
                </a:solidFill>
                <a:latin typeface="Calibri"/>
                <a:ea typeface="DejaVu Sans"/>
              </a:rPr>
              <a:t>!) life in the </a:t>
            </a:r>
            <a:r>
              <a:rPr lang="pl-PL" sz="3200" b="0" strike="noStrike" spc="-1" dirty="0" err="1">
                <a:solidFill>
                  <a:srgbClr val="002060"/>
                </a:solidFill>
                <a:latin typeface="Calibri"/>
                <a:ea typeface="DejaVu Sans"/>
              </a:rPr>
              <a:t>classroom</a:t>
            </a:r>
            <a:r>
              <a:rPr lang="pl-PL" sz="3200" b="0" strike="noStrike" spc="-1" dirty="0">
                <a:solidFill>
                  <a:srgbClr val="002060"/>
                </a:solidFill>
                <a:latin typeface="Calibri"/>
                <a:ea typeface="DejaVu Sans"/>
              </a:rPr>
              <a:t>.</a:t>
            </a:r>
            <a:endParaRPr lang="pl-PL" sz="3200" b="0" strike="noStrike" spc="-1" dirty="0">
              <a:solidFill>
                <a:srgbClr val="002060"/>
              </a:solidFill>
              <a:latin typeface="Arial"/>
            </a:endParaRPr>
          </a:p>
          <a:p>
            <a:pPr algn="ctr">
              <a:lnSpc>
                <a:spcPct val="100000"/>
              </a:lnSpc>
            </a:pPr>
            <a:endParaRPr lang="pl-PL" sz="3600" b="0" strike="noStrike" spc="-1" dirty="0">
              <a:solidFill>
                <a:srgbClr val="002060"/>
              </a:solidFill>
              <a:latin typeface="Arial"/>
            </a:endParaRPr>
          </a:p>
          <a:p>
            <a:pPr algn="r">
              <a:lnSpc>
                <a:spcPct val="100000"/>
              </a:lnSpc>
            </a:pPr>
            <a:r>
              <a:rPr lang="pl-PL" sz="1200" b="0" strike="noStrike" spc="-1" dirty="0" err="1">
                <a:solidFill>
                  <a:srgbClr val="002060"/>
                </a:solidFill>
                <a:latin typeface="Calibri"/>
                <a:ea typeface="DejaVu Sans"/>
              </a:rPr>
              <a:t>J.Bottomley</a:t>
            </a:r>
            <a:r>
              <a:rPr lang="pl-PL" sz="1200" b="0" strike="noStrike" spc="-1" dirty="0">
                <a:solidFill>
                  <a:srgbClr val="002060"/>
                </a:solidFill>
                <a:latin typeface="Calibri"/>
                <a:ea typeface="DejaVu Sans"/>
              </a:rPr>
              <a:t> 2018</a:t>
            </a:r>
            <a:endParaRPr lang="pl-PL" sz="1200" b="0" strike="noStrike" spc="-1" dirty="0">
              <a:solidFill>
                <a:srgbClr val="002060"/>
              </a:solidFill>
              <a:latin typeface="Arial"/>
            </a:endParaRPr>
          </a:p>
        </p:txBody>
      </p:sp>
      <p:pic>
        <p:nvPicPr>
          <p:cNvPr id="6" name="Picture 2"/>
          <p:cNvPicPr/>
          <p:nvPr/>
        </p:nvPicPr>
        <p:blipFill>
          <a:blip r:embed="rId2"/>
          <a:stretch/>
        </p:blipFill>
        <p:spPr>
          <a:xfrm>
            <a:off x="4377240" y="3844800"/>
            <a:ext cx="3205440" cy="1222920"/>
          </a:xfrm>
          <a:prstGeom prst="rect">
            <a:avLst/>
          </a:prstGeom>
          <a:ln>
            <a:noFill/>
          </a:ln>
        </p:spPr>
      </p:pic>
    </p:spTree>
    <p:extLst>
      <p:ext uri="{BB962C8B-B14F-4D97-AF65-F5344CB8AC3E}">
        <p14:creationId xmlns:p14="http://schemas.microsoft.com/office/powerpoint/2010/main" val="4067034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B487B2E5-0600-27F5-5F8C-955040498B40}"/>
              </a:ext>
            </a:extLst>
          </p:cNvPr>
          <p:cNvSpPr txBox="1"/>
          <p:nvPr/>
        </p:nvSpPr>
        <p:spPr>
          <a:xfrm>
            <a:off x="1938503" y="667893"/>
            <a:ext cx="8422731" cy="2677656"/>
          </a:xfrm>
          <a:prstGeom prst="rect">
            <a:avLst/>
          </a:prstGeom>
          <a:noFill/>
        </p:spPr>
        <p:txBody>
          <a:bodyPr wrap="square" rtlCol="0">
            <a:spAutoFit/>
          </a:bodyPr>
          <a:lstStyle/>
          <a:p>
            <a:pPr algn="ctr"/>
            <a:r>
              <a:rPr lang="pl-PL" sz="2400" dirty="0" err="1">
                <a:solidFill>
                  <a:srgbClr val="002060"/>
                </a:solidFill>
              </a:rPr>
              <a:t>Cognitive</a:t>
            </a:r>
            <a:r>
              <a:rPr lang="pl-PL" sz="2400" dirty="0">
                <a:solidFill>
                  <a:srgbClr val="002060"/>
                </a:solidFill>
              </a:rPr>
              <a:t> </a:t>
            </a:r>
            <a:r>
              <a:rPr lang="pl-PL" sz="2400" dirty="0" err="1">
                <a:solidFill>
                  <a:srgbClr val="002060"/>
                </a:solidFill>
              </a:rPr>
              <a:t>curiosity</a:t>
            </a:r>
            <a:endParaRPr lang="pl-PL" sz="2400" dirty="0">
              <a:solidFill>
                <a:srgbClr val="002060"/>
              </a:solidFill>
            </a:endParaRPr>
          </a:p>
          <a:p>
            <a:pPr algn="ctr"/>
            <a:endParaRPr lang="pl-PL" sz="2400" dirty="0">
              <a:solidFill>
                <a:srgbClr val="002060"/>
              </a:solidFill>
            </a:endParaRPr>
          </a:p>
          <a:p>
            <a:pPr algn="ctr"/>
            <a:r>
              <a:rPr lang="en-GB" sz="2400" i="1" dirty="0">
                <a:solidFill>
                  <a:srgbClr val="002060"/>
                </a:solidFill>
                <a:effectLst/>
                <a:ea typeface="Calibri" panose="020F0502020204030204" pitchFamily="34" charset="0"/>
              </a:rPr>
              <a:t>Warriors of Tomorrow: Teaching Military Terminology through Film</a:t>
            </a:r>
            <a:r>
              <a:rPr lang="en-GB" sz="2400" dirty="0">
                <a:solidFill>
                  <a:srgbClr val="002060"/>
                </a:solidFill>
                <a:effectLst/>
                <a:ea typeface="Calibri" panose="020F0502020204030204" pitchFamily="34" charset="0"/>
              </a:rPr>
              <a:t> </a:t>
            </a:r>
            <a:endParaRPr lang="pl-PL" sz="2400" dirty="0">
              <a:solidFill>
                <a:srgbClr val="002060"/>
              </a:solidFill>
            </a:endParaRPr>
          </a:p>
          <a:p>
            <a:pPr algn="ctr"/>
            <a:endParaRPr lang="pl-PL" sz="2400" dirty="0">
              <a:solidFill>
                <a:srgbClr val="002060"/>
              </a:solidFill>
            </a:endParaRPr>
          </a:p>
          <a:p>
            <a:pPr algn="ctr"/>
            <a:r>
              <a:rPr lang="en-US" sz="2400" b="1" dirty="0">
                <a:solidFill>
                  <a:srgbClr val="002060"/>
                </a:solidFill>
              </a:rPr>
              <a:t>Language Teaching Tomorrow</a:t>
            </a:r>
            <a:r>
              <a:rPr lang="pl-PL" sz="2400" b="1" dirty="0">
                <a:solidFill>
                  <a:srgbClr val="002060"/>
                </a:solidFill>
              </a:rPr>
              <a:t> 2019</a:t>
            </a:r>
          </a:p>
          <a:p>
            <a:pPr algn="ctr"/>
            <a:r>
              <a:rPr lang="pl-PL" sz="2400" dirty="0">
                <a:solidFill>
                  <a:srgbClr val="002060"/>
                </a:solidFill>
              </a:rPr>
              <a:t>TAMK </a:t>
            </a:r>
            <a:r>
              <a:rPr lang="en-US" sz="2400" dirty="0">
                <a:solidFill>
                  <a:srgbClr val="002060"/>
                </a:solidFill>
              </a:rPr>
              <a:t>&amp; JAMK </a:t>
            </a:r>
            <a:r>
              <a:rPr lang="en-US" sz="2400" dirty="0" err="1">
                <a:solidFill>
                  <a:srgbClr val="002060"/>
                </a:solidFill>
              </a:rPr>
              <a:t>Universit</a:t>
            </a:r>
            <a:r>
              <a:rPr lang="pl-PL" sz="2400" dirty="0" err="1">
                <a:solidFill>
                  <a:srgbClr val="002060"/>
                </a:solidFill>
              </a:rPr>
              <a:t>ies</a:t>
            </a:r>
            <a:r>
              <a:rPr lang="pl-PL" sz="2400" dirty="0">
                <a:solidFill>
                  <a:srgbClr val="002060"/>
                </a:solidFill>
              </a:rPr>
              <a:t>, </a:t>
            </a:r>
            <a:r>
              <a:rPr lang="pl-PL" sz="2400" dirty="0" err="1">
                <a:solidFill>
                  <a:srgbClr val="002060"/>
                </a:solidFill>
              </a:rPr>
              <a:t>Finland</a:t>
            </a:r>
            <a:endParaRPr lang="pl-PL" sz="2400" dirty="0">
              <a:solidFill>
                <a:srgbClr val="002060"/>
              </a:solidFill>
            </a:endParaRPr>
          </a:p>
        </p:txBody>
      </p:sp>
      <p:pic>
        <p:nvPicPr>
          <p:cNvPr id="3074" name="Picture 2" descr="Language Teaching Tomorrow">
            <a:extLst>
              <a:ext uri="{FF2B5EF4-FFF2-40B4-BE49-F238E27FC236}">
                <a16:creationId xmlns:a16="http://schemas.microsoft.com/office/drawing/2014/main" id="{FB9F444C-B472-1254-7F6A-A7665B1C7E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412" y="3576800"/>
            <a:ext cx="18478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212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Obraz 1" descr="Obraz zawierający drzewo, rysowanie, obraz, niebo&#10;&#10;Zawartość wygenerowana przez sztuczną inteligencję może być niepoprawna.">
            <a:extLst>
              <a:ext uri="{FF2B5EF4-FFF2-40B4-BE49-F238E27FC236}">
                <a16:creationId xmlns:a16="http://schemas.microsoft.com/office/drawing/2014/main" id="{5A87DD2D-836F-41E4-F71D-F1DE0624D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2691" y="596299"/>
            <a:ext cx="7620000" cy="4562475"/>
          </a:xfrm>
          <a:prstGeom prst="rect">
            <a:avLst/>
          </a:prstGeom>
        </p:spPr>
      </p:pic>
      <p:sp>
        <p:nvSpPr>
          <p:cNvPr id="3" name="pole tekstowe 2">
            <a:extLst>
              <a:ext uri="{FF2B5EF4-FFF2-40B4-BE49-F238E27FC236}">
                <a16:creationId xmlns:a16="http://schemas.microsoft.com/office/drawing/2014/main" id="{C58061DF-D6D9-A4FF-EE86-06D3FE419F20}"/>
              </a:ext>
            </a:extLst>
          </p:cNvPr>
          <p:cNvSpPr txBox="1"/>
          <p:nvPr/>
        </p:nvSpPr>
        <p:spPr>
          <a:xfrm>
            <a:off x="431321" y="2277373"/>
            <a:ext cx="3714735" cy="1200329"/>
          </a:xfrm>
          <a:prstGeom prst="rect">
            <a:avLst/>
          </a:prstGeom>
          <a:noFill/>
        </p:spPr>
        <p:txBody>
          <a:bodyPr wrap="none" rtlCol="0">
            <a:spAutoFit/>
          </a:bodyPr>
          <a:lstStyle/>
          <a:p>
            <a:r>
              <a:rPr lang="pl-PL" sz="3600" b="1" dirty="0" err="1" smtClean="0">
                <a:solidFill>
                  <a:srgbClr val="002060"/>
                </a:solidFill>
              </a:rPr>
              <a:t>Foreign</a:t>
            </a:r>
            <a:r>
              <a:rPr lang="pl-PL" sz="3600" b="1" dirty="0" smtClean="0">
                <a:solidFill>
                  <a:srgbClr val="002060"/>
                </a:solidFill>
              </a:rPr>
              <a:t> </a:t>
            </a:r>
            <a:r>
              <a:rPr lang="pl-PL" sz="3600" b="1" dirty="0" err="1" smtClean="0">
                <a:solidFill>
                  <a:srgbClr val="002060"/>
                </a:solidFill>
              </a:rPr>
              <a:t>Languages</a:t>
            </a:r>
            <a:endParaRPr lang="pl-PL" sz="3600" b="1" dirty="0" smtClean="0">
              <a:solidFill>
                <a:srgbClr val="002060"/>
              </a:solidFill>
            </a:endParaRPr>
          </a:p>
          <a:p>
            <a:r>
              <a:rPr lang="pl-PL" sz="3600" b="1" dirty="0" smtClean="0">
                <a:solidFill>
                  <a:srgbClr val="002060"/>
                </a:solidFill>
              </a:rPr>
              <a:t> </a:t>
            </a:r>
            <a:r>
              <a:rPr lang="pl-PL" sz="3600" b="1" dirty="0">
                <a:solidFill>
                  <a:srgbClr val="002060"/>
                </a:solidFill>
              </a:rPr>
              <a:t>Centre</a:t>
            </a:r>
          </a:p>
        </p:txBody>
      </p:sp>
    </p:spTree>
    <p:extLst>
      <p:ext uri="{BB962C8B-B14F-4D97-AF65-F5344CB8AC3E}">
        <p14:creationId xmlns:p14="http://schemas.microsoft.com/office/powerpoint/2010/main" val="2785490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Obraz 1" descr="Obraz zawierający budynek, zegar&#10;&#10;Opis wygenerowany automatycznie">
            <a:extLst>
              <a:ext uri="{FF2B5EF4-FFF2-40B4-BE49-F238E27FC236}">
                <a16:creationId xmlns:a16="http://schemas.microsoft.com/office/drawing/2014/main" id="{554EBEF5-03BA-BE10-26FF-3D36668C5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8924" y="231208"/>
            <a:ext cx="4100601" cy="5796529"/>
          </a:xfrm>
          <a:prstGeom prst="rect">
            <a:avLst/>
          </a:prstGeom>
        </p:spPr>
      </p:pic>
      <p:sp>
        <p:nvSpPr>
          <p:cNvPr id="6" name="pole tekstowe 5">
            <a:extLst>
              <a:ext uri="{FF2B5EF4-FFF2-40B4-BE49-F238E27FC236}">
                <a16:creationId xmlns:a16="http://schemas.microsoft.com/office/drawing/2014/main" id="{4700BF28-AF82-D59F-1E70-ECF2FA2A23C7}"/>
              </a:ext>
            </a:extLst>
          </p:cNvPr>
          <p:cNvSpPr txBox="1"/>
          <p:nvPr/>
        </p:nvSpPr>
        <p:spPr>
          <a:xfrm>
            <a:off x="833708" y="2252309"/>
            <a:ext cx="6176514" cy="1754326"/>
          </a:xfrm>
          <a:prstGeom prst="rect">
            <a:avLst/>
          </a:prstGeom>
          <a:noFill/>
        </p:spPr>
        <p:txBody>
          <a:bodyPr wrap="square" rtlCol="0">
            <a:spAutoFit/>
          </a:bodyPr>
          <a:lstStyle/>
          <a:p>
            <a:pPr algn="ctr"/>
            <a:r>
              <a:rPr lang="pl-PL" sz="3600" b="1" dirty="0" smtClean="0">
                <a:solidFill>
                  <a:srgbClr val="002060"/>
                </a:solidFill>
              </a:rPr>
              <a:t>Language-Security-Technology</a:t>
            </a:r>
          </a:p>
          <a:p>
            <a:pPr algn="ctr"/>
            <a:r>
              <a:rPr lang="pl-PL" sz="3600" b="1" dirty="0" smtClean="0">
                <a:solidFill>
                  <a:srgbClr val="002060"/>
                </a:solidFill>
              </a:rPr>
              <a:t>Conference </a:t>
            </a:r>
            <a:endParaRPr lang="pl-PL" sz="3600" b="1" dirty="0">
              <a:solidFill>
                <a:srgbClr val="002060"/>
              </a:solidFill>
            </a:endParaRPr>
          </a:p>
          <a:p>
            <a:pPr algn="ctr"/>
            <a:r>
              <a:rPr lang="pl-PL" sz="3600" b="1" dirty="0">
                <a:solidFill>
                  <a:srgbClr val="002060"/>
                </a:solidFill>
              </a:rPr>
              <a:t>2019</a:t>
            </a:r>
          </a:p>
        </p:txBody>
      </p:sp>
    </p:spTree>
    <p:extLst>
      <p:ext uri="{BB962C8B-B14F-4D97-AF65-F5344CB8AC3E}">
        <p14:creationId xmlns:p14="http://schemas.microsoft.com/office/powerpoint/2010/main" val="2049473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CA8B042B-CCFB-EE66-6882-C2058CE34D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48755"/>
            <a:ext cx="5049848" cy="5046343"/>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0EED78D0-1D6D-9A09-E527-028946A7F037}"/>
              </a:ext>
            </a:extLst>
          </p:cNvPr>
          <p:cNvSpPr txBox="1"/>
          <p:nvPr/>
        </p:nvSpPr>
        <p:spPr>
          <a:xfrm>
            <a:off x="707367" y="2156603"/>
            <a:ext cx="5035738" cy="830997"/>
          </a:xfrm>
          <a:prstGeom prst="rect">
            <a:avLst/>
          </a:prstGeom>
          <a:noFill/>
        </p:spPr>
        <p:txBody>
          <a:bodyPr wrap="none" rtlCol="0">
            <a:spAutoFit/>
          </a:bodyPr>
          <a:lstStyle/>
          <a:p>
            <a:r>
              <a:rPr lang="pl-PL" sz="2400" b="1" dirty="0">
                <a:solidFill>
                  <a:srgbClr val="002060"/>
                </a:solidFill>
              </a:rPr>
              <a:t>Student </a:t>
            </a:r>
            <a:r>
              <a:rPr lang="pl-PL" sz="2400" b="1" dirty="0" err="1">
                <a:solidFill>
                  <a:srgbClr val="002060"/>
                </a:solidFill>
              </a:rPr>
              <a:t>Linguistic</a:t>
            </a:r>
            <a:r>
              <a:rPr lang="pl-PL" sz="2400" b="1" dirty="0">
                <a:solidFill>
                  <a:srgbClr val="002060"/>
                </a:solidFill>
              </a:rPr>
              <a:t> </a:t>
            </a:r>
            <a:r>
              <a:rPr lang="pl-PL" sz="2400" b="1" dirty="0" err="1">
                <a:solidFill>
                  <a:srgbClr val="002060"/>
                </a:solidFill>
              </a:rPr>
              <a:t>Association</a:t>
            </a:r>
            <a:r>
              <a:rPr lang="pl-PL" sz="2400" b="1" dirty="0">
                <a:solidFill>
                  <a:srgbClr val="002060"/>
                </a:solidFill>
              </a:rPr>
              <a:t> 2020</a:t>
            </a:r>
          </a:p>
          <a:p>
            <a:r>
              <a:rPr lang="pl-PL" sz="2400" b="1" dirty="0">
                <a:solidFill>
                  <a:srgbClr val="002060"/>
                </a:solidFill>
              </a:rPr>
              <a:t>Naukowe Koło Lingwistyczne SJO WAT</a:t>
            </a:r>
          </a:p>
        </p:txBody>
      </p:sp>
    </p:spTree>
    <p:extLst>
      <p:ext uri="{BB962C8B-B14F-4D97-AF65-F5344CB8AC3E}">
        <p14:creationId xmlns:p14="http://schemas.microsoft.com/office/powerpoint/2010/main" val="254634546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TM03457491[[fn=Wielkomiejski]]</Template>
  <TotalTime>42324</TotalTime>
  <Words>409</Words>
  <Application>Microsoft Office PowerPoint</Application>
  <PresentationFormat>Panoramiczny</PresentationFormat>
  <Paragraphs>78</Paragraphs>
  <Slides>24</Slides>
  <Notes>0</Notes>
  <HiddenSlides>0</HiddenSlides>
  <MMClips>0</MMClips>
  <ScaleCrop>false</ScaleCrop>
  <HeadingPairs>
    <vt:vector size="8" baseType="variant">
      <vt:variant>
        <vt:lpstr>Używane czcionki</vt:lpstr>
      </vt:variant>
      <vt:variant>
        <vt:i4>7</vt:i4>
      </vt:variant>
      <vt:variant>
        <vt:lpstr>Motyw</vt:lpstr>
      </vt:variant>
      <vt:variant>
        <vt:i4>1</vt:i4>
      </vt:variant>
      <vt:variant>
        <vt:lpstr>Osadzone serwery OLE</vt:lpstr>
      </vt:variant>
      <vt:variant>
        <vt:i4>1</vt:i4>
      </vt:variant>
      <vt:variant>
        <vt:lpstr>Tytuły slajdów</vt:lpstr>
      </vt:variant>
      <vt:variant>
        <vt:i4>24</vt:i4>
      </vt:variant>
    </vt:vector>
  </HeadingPairs>
  <TitlesOfParts>
    <vt:vector size="33" baseType="lpstr">
      <vt:lpstr>Aptos</vt:lpstr>
      <vt:lpstr>Arial</vt:lpstr>
      <vt:lpstr>Calibri</vt:lpstr>
      <vt:lpstr>Calibri Light</vt:lpstr>
      <vt:lpstr>DejaVu Sans</vt:lpstr>
      <vt:lpstr>DejaVu Serif</vt:lpstr>
      <vt:lpstr>Times New Roman</vt:lpstr>
      <vt:lpstr>Motyw pakietu Office</vt:lpstr>
      <vt:lpstr>Document</vt:lpstr>
      <vt:lpstr>Prezentacja programu PowerPoint</vt:lpstr>
      <vt:lpstr>   Interwoven Threads:  Exploring the Nexus of  Languages, Security and Technology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Thank you.</vt:lpstr>
    </vt:vector>
  </TitlesOfParts>
  <Company>WSISiZ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Jarosław Tondera</dc:creator>
  <cp:lastModifiedBy>Jarosław Tondera</cp:lastModifiedBy>
  <cp:revision>223</cp:revision>
  <cp:lastPrinted>2018-09-20T22:41:25Z</cp:lastPrinted>
  <dcterms:created xsi:type="dcterms:W3CDTF">2018-01-21T15:08:21Z</dcterms:created>
  <dcterms:modified xsi:type="dcterms:W3CDTF">2025-05-26T16:03:22Z</dcterms:modified>
</cp:coreProperties>
</file>