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1" r:id="rId7"/>
    <p:sldId id="260" r:id="rId8"/>
    <p:sldId id="263" r:id="rId9"/>
    <p:sldId id="265" r:id="rId10"/>
    <p:sldId id="266" r:id="rId11"/>
    <p:sldId id="269" r:id="rId12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0FD4-1B65-439B-ABD5-A1D1638F3627}" type="datetimeFigureOut">
              <a:rPr lang="bg-BG" smtClean="0"/>
              <a:t>22.5.2025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244-E0EE-49FF-A230-A16103B793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8838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0FD4-1B65-439B-ABD5-A1D1638F3627}" type="datetimeFigureOut">
              <a:rPr lang="bg-BG" smtClean="0"/>
              <a:t>22.5.2025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244-E0EE-49FF-A230-A16103B793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39389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0FD4-1B65-439B-ABD5-A1D1638F3627}" type="datetimeFigureOut">
              <a:rPr lang="bg-BG" smtClean="0"/>
              <a:t>22.5.2025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244-E0EE-49FF-A230-A16103B793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9738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0FD4-1B65-439B-ABD5-A1D1638F3627}" type="datetimeFigureOut">
              <a:rPr lang="bg-BG" smtClean="0"/>
              <a:t>22.5.2025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244-E0EE-49FF-A230-A16103B793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04967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0FD4-1B65-439B-ABD5-A1D1638F3627}" type="datetimeFigureOut">
              <a:rPr lang="bg-BG" smtClean="0"/>
              <a:t>22.5.2025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244-E0EE-49FF-A230-A16103B793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9352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0FD4-1B65-439B-ABD5-A1D1638F3627}" type="datetimeFigureOut">
              <a:rPr lang="bg-BG" smtClean="0"/>
              <a:t>22.5.2025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244-E0EE-49FF-A230-A16103B793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61287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0FD4-1B65-439B-ABD5-A1D1638F3627}" type="datetimeFigureOut">
              <a:rPr lang="bg-BG" smtClean="0"/>
              <a:t>22.5.2025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244-E0EE-49FF-A230-A16103B793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1684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0FD4-1B65-439B-ABD5-A1D1638F3627}" type="datetimeFigureOut">
              <a:rPr lang="bg-BG" smtClean="0"/>
              <a:t>22.5.2025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244-E0EE-49FF-A230-A16103B793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0995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0FD4-1B65-439B-ABD5-A1D1638F3627}" type="datetimeFigureOut">
              <a:rPr lang="bg-BG" smtClean="0"/>
              <a:t>22.5.2025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244-E0EE-49FF-A230-A16103B793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54391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0FD4-1B65-439B-ABD5-A1D1638F3627}" type="datetimeFigureOut">
              <a:rPr lang="bg-BG" smtClean="0"/>
              <a:t>22.5.2025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244-E0EE-49FF-A230-A16103B793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58856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0FD4-1B65-439B-ABD5-A1D1638F3627}" type="datetimeFigureOut">
              <a:rPr lang="bg-BG" smtClean="0"/>
              <a:t>22.5.2025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244-E0EE-49FF-A230-A16103B793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16256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80FD4-1B65-439B-ABD5-A1D1638F3627}" type="datetimeFigureOut">
              <a:rPr lang="bg-BG" smtClean="0"/>
              <a:t>22.5.2025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8E244-E0EE-49FF-A230-A16103B793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3276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com/school/higher-ed/resources/customer-stories/college-of-southern-idaho/" TargetMode="External"/><Relationship Id="rId7" Type="http://schemas.openxmlformats.org/officeDocument/2006/relationships/hyperlink" Target="https://www.cambridge.org/sites/default/files/media/documents/The_Role_of_AI_in_Language_Learning_Research_Evidence_and_Strategies.pdf" TargetMode="External"/><Relationship Id="rId2" Type="http://schemas.openxmlformats.org/officeDocument/2006/relationships/hyperlink" Target="https://makesyoufluent.com/ai-language-learning-app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tsglobal.org/iq/en/blog/news/virtual-seminar-highlights" TargetMode="External"/><Relationship Id="rId5" Type="http://schemas.openxmlformats.org/officeDocument/2006/relationships/hyperlink" Target="https://www.utc.edu/academic-affairs/walker-center-for-teaching-and-learning/resources-chatgpt/generative-ai-and-academic-misconduct" TargetMode="External"/><Relationship Id="rId4" Type="http://schemas.openxmlformats.org/officeDocument/2006/relationships/hyperlink" Target="https://oit.utk.edu/ai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05177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Herculanum" panose="02000505000000020004" pitchFamily="2" charset="77"/>
              </a:rPr>
              <a:t>To Use or not</a:t>
            </a:r>
            <a:br>
              <a:rPr lang="en-US" dirty="0">
                <a:latin typeface="Herculanum" panose="02000505000000020004" pitchFamily="2" charset="77"/>
              </a:rPr>
            </a:br>
            <a:r>
              <a:rPr lang="en-US" dirty="0">
                <a:latin typeface="Herculanum" panose="02000505000000020004" pitchFamily="2" charset="77"/>
              </a:rPr>
              <a:t>to Use AI in </a:t>
            </a:r>
            <a:br>
              <a:rPr lang="en-US" dirty="0">
                <a:latin typeface="Herculanum" panose="02000505000000020004" pitchFamily="2" charset="77"/>
              </a:rPr>
            </a:br>
            <a:r>
              <a:rPr lang="en-US" dirty="0">
                <a:latin typeface="Herculanum" panose="02000505000000020004" pitchFamily="2" charset="77"/>
              </a:rPr>
              <a:t>the English </a:t>
            </a:r>
            <a:br>
              <a:rPr lang="en-US" dirty="0">
                <a:latin typeface="Herculanum" panose="02000505000000020004" pitchFamily="2" charset="77"/>
              </a:rPr>
            </a:br>
            <a:r>
              <a:rPr lang="en-US" dirty="0">
                <a:latin typeface="Herculanum" panose="02000505000000020004" pitchFamily="2" charset="77"/>
              </a:rPr>
              <a:t>Language </a:t>
            </a:r>
            <a:br>
              <a:rPr lang="en-US" dirty="0">
                <a:latin typeface="Herculanum" panose="02000505000000020004" pitchFamily="2" charset="77"/>
              </a:rPr>
            </a:br>
            <a:r>
              <a:rPr lang="en-US" dirty="0">
                <a:latin typeface="Herculanum" panose="02000505000000020004" pitchFamily="2" charset="77"/>
              </a:rPr>
              <a:t>Classroom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086600" cy="242312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>
                <a:latin typeface="Herculanum" panose="02000505000000020004" pitchFamily="2" charset="77"/>
              </a:rPr>
              <a:t>Exploring </a:t>
            </a:r>
          </a:p>
          <a:p>
            <a:pPr algn="l"/>
            <a:r>
              <a:rPr lang="en-US" dirty="0">
                <a:latin typeface="Herculanum" panose="02000505000000020004" pitchFamily="2" charset="77"/>
              </a:rPr>
              <a:t>the benefits and </a:t>
            </a:r>
          </a:p>
          <a:p>
            <a:pPr algn="l"/>
            <a:r>
              <a:rPr lang="en-US" dirty="0">
                <a:latin typeface="Herculanum" panose="02000505000000020004" pitchFamily="2" charset="77"/>
              </a:rPr>
              <a:t>challenges</a:t>
            </a:r>
            <a:endParaRPr lang="bg-BG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72BCC68-6A09-F149-AFD8-C70B27645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4211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Thank you for your attention</a:t>
            </a:r>
            <a:endParaRPr lang="bg-BG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64904"/>
            <a:ext cx="2428528" cy="364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09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bg-BG" dirty="0"/>
              <a:t>Kyle Doty, and Lodi Lipien, “Student Perceptions and Attitudes About the Usage of Chatgpt in Online K-12 Education and Student Preferences About Learning to Use Artificial Intelligence from Teachers.” American Journal of Educational Research, vol. 12, no. 9 (2024): 348-355. doi: 10.12691/education-12-9-2.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u="sng" dirty="0">
                <a:hlinkClick r:id="rId2"/>
              </a:rPr>
              <a:t>https://makesyoufluent.com/ai-language-learning-apps/</a:t>
            </a:r>
            <a:endParaRPr lang="bg-BG" dirty="0"/>
          </a:p>
          <a:p>
            <a:pPr marL="514350" lvl="0" indent="-514350">
              <a:buFont typeface="+mj-lt"/>
              <a:buAutoNum type="arabicPeriod"/>
            </a:pPr>
            <a:r>
              <a:rPr lang="en-US" u="sng" dirty="0">
                <a:hlinkClick r:id="rId3"/>
              </a:rPr>
              <a:t>https://kahoot.com/school/higher-ed/resources/customer-stories/college-of-southern-idaho/</a:t>
            </a:r>
            <a:endParaRPr lang="bg-BG" dirty="0"/>
          </a:p>
          <a:p>
            <a:pPr marL="514350" lvl="0" indent="-514350">
              <a:buFont typeface="+mj-lt"/>
              <a:buAutoNum type="arabicPeriod"/>
            </a:pPr>
            <a:r>
              <a:rPr lang="en-US" u="sng" dirty="0">
                <a:hlinkClick r:id="rId4"/>
              </a:rPr>
              <a:t>https://oit.utk.edu/ai/</a:t>
            </a:r>
            <a:endParaRPr lang="bg-BG" dirty="0"/>
          </a:p>
          <a:p>
            <a:pPr marL="514350" lvl="0" indent="-514350">
              <a:buFont typeface="+mj-lt"/>
              <a:buAutoNum type="arabicPeriod"/>
            </a:pPr>
            <a:r>
              <a:rPr lang="en-US" u="sng" dirty="0">
                <a:hlinkClick r:id="rId5"/>
              </a:rPr>
              <a:t>https://www.utc.edu/academic-affairs/walker-center-for-teaching-and-learning/resources-chatgpt/generative-ai-and-academic-misconduct</a:t>
            </a:r>
            <a:endParaRPr lang="bg-BG" dirty="0"/>
          </a:p>
          <a:p>
            <a:pPr marL="514350" lvl="0" indent="-514350">
              <a:buFont typeface="+mj-lt"/>
              <a:buAutoNum type="arabicPeriod"/>
            </a:pPr>
            <a:r>
              <a:rPr lang="en-US" u="sng" dirty="0">
                <a:hlinkClick r:id="rId6"/>
              </a:rPr>
              <a:t>https://www.etsglobal.org/iq/en/blog/news/virtual-seminar-highlights</a:t>
            </a:r>
            <a:endParaRPr lang="bg-BG" dirty="0"/>
          </a:p>
          <a:p>
            <a:pPr marL="514350" lvl="0" indent="-514350">
              <a:buFont typeface="+mj-lt"/>
              <a:buAutoNum type="arabicPeriod"/>
            </a:pPr>
            <a:r>
              <a:rPr lang="en-US" u="sng" dirty="0">
                <a:hlinkClick r:id="rId7"/>
              </a:rPr>
              <a:t>https://www.cambridge.org/sites/default/files/media/documents/The_Role_of_AI_in_Language_Learning_Research_Evidence_and_Strategies.pdf</a:t>
            </a:r>
            <a:r>
              <a:rPr lang="en-US" dirty="0"/>
              <a:t> </a:t>
            </a:r>
            <a:endParaRPr lang="bg-BG" dirty="0"/>
          </a:p>
          <a:p>
            <a:pPr marL="514350" lvl="0" indent="-514350">
              <a:buFont typeface="+mj-lt"/>
              <a:buAutoNum type="arabicPeriod"/>
            </a:pPr>
            <a:r>
              <a:rPr lang="bg-BG" dirty="0"/>
              <a:t>Cambridge University Press &amp; Assessment. (2024). Generative AI Idea Pack for English language teachers. https://www.cambridge.org/sites/default/files/media/ documents/GenAI_Idea_Pack.pdf</a:t>
            </a: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11655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05177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Herculanum" panose="02000505000000020004" pitchFamily="2" charset="77"/>
              </a:rPr>
              <a:t>To Use </a:t>
            </a:r>
            <a:r>
              <a:rPr lang="en-US" strike="sngStrike" dirty="0" smtClean="0">
                <a:solidFill>
                  <a:srgbClr val="FF0000"/>
                </a:solidFill>
                <a:latin typeface="Herculanum" panose="02000505000000020004" pitchFamily="2" charset="77"/>
              </a:rPr>
              <a:t>or not</a:t>
            </a:r>
            <a:br>
              <a:rPr lang="en-US" strike="sngStrike" dirty="0" smtClean="0">
                <a:solidFill>
                  <a:srgbClr val="FF0000"/>
                </a:solidFill>
                <a:latin typeface="Herculanum" panose="02000505000000020004" pitchFamily="2" charset="77"/>
              </a:rPr>
            </a:br>
            <a:r>
              <a:rPr lang="en-US" strike="sngStrike" dirty="0" smtClean="0">
                <a:solidFill>
                  <a:srgbClr val="FF0000"/>
                </a:solidFill>
                <a:latin typeface="Herculanum" panose="02000505000000020004" pitchFamily="2" charset="77"/>
              </a:rPr>
              <a:t>to Use </a:t>
            </a:r>
            <a:r>
              <a:rPr lang="en-US" dirty="0" smtClean="0">
                <a:latin typeface="Herculanum" panose="02000505000000020004" pitchFamily="2" charset="77"/>
              </a:rPr>
              <a:t>AI in </a:t>
            </a:r>
            <a:br>
              <a:rPr lang="en-US" dirty="0" smtClean="0">
                <a:latin typeface="Herculanum" panose="02000505000000020004" pitchFamily="2" charset="77"/>
              </a:rPr>
            </a:br>
            <a:r>
              <a:rPr lang="en-US" dirty="0" smtClean="0">
                <a:latin typeface="Herculanum" panose="02000505000000020004" pitchFamily="2" charset="77"/>
              </a:rPr>
              <a:t>the English </a:t>
            </a:r>
            <a:br>
              <a:rPr lang="en-US" dirty="0" smtClean="0">
                <a:latin typeface="Herculanum" panose="02000505000000020004" pitchFamily="2" charset="77"/>
              </a:rPr>
            </a:br>
            <a:r>
              <a:rPr lang="en-US" dirty="0" smtClean="0">
                <a:latin typeface="Herculanum" panose="02000505000000020004" pitchFamily="2" charset="77"/>
              </a:rPr>
              <a:t>Language </a:t>
            </a:r>
            <a:br>
              <a:rPr lang="en-US" dirty="0" smtClean="0">
                <a:latin typeface="Herculanum" panose="02000505000000020004" pitchFamily="2" charset="77"/>
              </a:rPr>
            </a:br>
            <a:r>
              <a:rPr lang="en-US" dirty="0" smtClean="0">
                <a:latin typeface="Herculanum" panose="02000505000000020004" pitchFamily="2" charset="77"/>
              </a:rPr>
              <a:t>Classroom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086600" cy="242312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>
                <a:latin typeface="Herculanum" panose="02000505000000020004" pitchFamily="2" charset="77"/>
              </a:rPr>
              <a:t>Exploring </a:t>
            </a:r>
          </a:p>
          <a:p>
            <a:pPr algn="l"/>
            <a:r>
              <a:rPr lang="en-US" dirty="0">
                <a:latin typeface="Herculanum" panose="02000505000000020004" pitchFamily="2" charset="77"/>
              </a:rPr>
              <a:t>the benefits and </a:t>
            </a:r>
          </a:p>
          <a:p>
            <a:pPr algn="l"/>
            <a:r>
              <a:rPr lang="en-US" dirty="0">
                <a:latin typeface="Herculanum" panose="02000505000000020004" pitchFamily="2" charset="77"/>
              </a:rPr>
              <a:t>challenges</a:t>
            </a:r>
            <a:endParaRPr lang="bg-BG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CC18390-6BDD-874A-983D-3FE47C855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826"/>
            <a:ext cx="4086989" cy="643451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267744" y="908720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55576" y="1484784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652120" y="3068960"/>
            <a:ext cx="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68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Introduction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7571184" cy="4525963"/>
          </a:xfrm>
        </p:spPr>
        <p:txBody>
          <a:bodyPr/>
          <a:lstStyle/>
          <a:p>
            <a:endParaRPr lang="bg-BG" dirty="0" smtClean="0"/>
          </a:p>
          <a:p>
            <a:r>
              <a:rPr lang="en-US" dirty="0" smtClean="0"/>
              <a:t>Term </a:t>
            </a:r>
            <a:r>
              <a:rPr lang="en-US" dirty="0"/>
              <a:t>AI coined in </a:t>
            </a:r>
            <a:r>
              <a:rPr lang="en-US" dirty="0" smtClean="0"/>
              <a:t>1956</a:t>
            </a:r>
            <a:endParaRPr lang="bg-BG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ChatGPT</a:t>
            </a:r>
            <a:r>
              <a:rPr lang="en-US" dirty="0"/>
              <a:t> released in 2022</a:t>
            </a:r>
          </a:p>
          <a:p>
            <a:endParaRPr lang="bg-B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08" y="1772816"/>
            <a:ext cx="225625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19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What is AI in language learning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Variety of AI tools</a:t>
            </a:r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 err="1" smtClean="0"/>
              <a:t>Duolingo</a:t>
            </a:r>
            <a:r>
              <a:rPr lang="en-US" dirty="0" smtClean="0"/>
              <a:t> 			</a:t>
            </a:r>
          </a:p>
          <a:p>
            <a:r>
              <a:rPr lang="en-US" dirty="0" err="1" smtClean="0"/>
              <a:t>MakesYouFluent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Babbel</a:t>
            </a:r>
            <a:endParaRPr lang="en-US" dirty="0" smtClean="0"/>
          </a:p>
          <a:p>
            <a:r>
              <a:rPr lang="en-US" dirty="0" err="1" smtClean="0"/>
              <a:t>TalkPal</a:t>
            </a:r>
            <a:endParaRPr lang="en-US" dirty="0" smtClean="0"/>
          </a:p>
          <a:p>
            <a:r>
              <a:rPr lang="en-US" dirty="0" smtClean="0"/>
              <a:t>Rosetta Stone            </a:t>
            </a:r>
          </a:p>
          <a:p>
            <a:endParaRPr lang="bg-B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706244" cy="370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41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Arguments FOR Using AI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a student’s perspective</a:t>
            </a:r>
          </a:p>
          <a:p>
            <a:r>
              <a:rPr lang="en-US" dirty="0" smtClean="0"/>
              <a:t>From a teacher’s perspective</a:t>
            </a:r>
          </a:p>
          <a:p>
            <a:r>
              <a:rPr lang="en-US" dirty="0" smtClean="0"/>
              <a:t>From an institution’s perspective</a:t>
            </a:r>
            <a:endParaRPr lang="bg-B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3081448" cy="498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53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Example: Success Story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University </a:t>
            </a:r>
            <a:r>
              <a:rPr lang="en-US" dirty="0" smtClean="0"/>
              <a:t>of </a:t>
            </a:r>
            <a:r>
              <a:rPr lang="en-US" dirty="0" smtClean="0"/>
              <a:t>Tennessee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College of Southern Idaho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60848"/>
            <a:ext cx="396044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09120"/>
            <a:ext cx="3960440" cy="191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4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Arguments AGAINST Using AI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Plagiarism</a:t>
            </a:r>
          </a:p>
          <a:p>
            <a:r>
              <a:rPr lang="en-US" dirty="0" smtClean="0"/>
              <a:t>Students’ </a:t>
            </a:r>
            <a:r>
              <a:rPr lang="en-US" dirty="0" smtClean="0"/>
              <a:t>lack </a:t>
            </a:r>
            <a:r>
              <a:rPr lang="en-US" dirty="0" smtClean="0"/>
              <a:t>of confidence</a:t>
            </a:r>
          </a:p>
          <a:p>
            <a:r>
              <a:rPr lang="en-US" dirty="0" smtClean="0"/>
              <a:t>Credibility of information</a:t>
            </a:r>
          </a:p>
          <a:p>
            <a:r>
              <a:rPr lang="en-US" dirty="0" smtClean="0"/>
              <a:t>Students’ addiction to devices</a:t>
            </a:r>
            <a:endParaRPr lang="bg-BG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6792"/>
            <a:ext cx="2660523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9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Finding a Balance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Balance </a:t>
            </a:r>
            <a:r>
              <a:rPr lang="en-US" dirty="0"/>
              <a:t>between leveraging the strengths of AI and preserving the human elements that make education meaningful.</a:t>
            </a:r>
            <a:endParaRPr lang="bg-B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36912"/>
            <a:ext cx="3344888" cy="341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32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Conclusion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 is great but it’s not enough on its own</a:t>
            </a:r>
          </a:p>
          <a:p>
            <a:endParaRPr lang="en-US" dirty="0" smtClean="0"/>
          </a:p>
          <a:p>
            <a:r>
              <a:rPr lang="en-US" dirty="0" smtClean="0"/>
              <a:t>Keyword - balance</a:t>
            </a:r>
            <a:endParaRPr lang="bg-B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08920"/>
            <a:ext cx="2808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5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225</Words>
  <Application>Microsoft Office PowerPoint</Application>
  <PresentationFormat>On-screen Show (4:3)</PresentationFormat>
  <Paragraphs>56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To Use or not to Use AI in  the English  Language  Classroom</vt:lpstr>
      <vt:lpstr>To Use or not to Use AI in  the English  Language  Classroom</vt:lpstr>
      <vt:lpstr>Introduction</vt:lpstr>
      <vt:lpstr>What is AI in language learning</vt:lpstr>
      <vt:lpstr>Arguments FOR Using AI</vt:lpstr>
      <vt:lpstr>Example: Success Story</vt:lpstr>
      <vt:lpstr>Arguments AGAINST Using AI</vt:lpstr>
      <vt:lpstr>Finding a Balance</vt:lpstr>
      <vt:lpstr>Conclusion</vt:lpstr>
      <vt:lpstr>PowerPoint Presentation</vt:lpstr>
      <vt:lpstr>References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Use or not to Use AI in the English Language Classroom</dc:title>
  <dc:creator>DO-104</dc:creator>
  <cp:lastModifiedBy>DO-104</cp:lastModifiedBy>
  <cp:revision>46</cp:revision>
  <dcterms:created xsi:type="dcterms:W3CDTF">2025-04-28T10:06:42Z</dcterms:created>
  <dcterms:modified xsi:type="dcterms:W3CDTF">2025-05-22T09:25:33Z</dcterms:modified>
</cp:coreProperties>
</file>